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</p:sldMasterIdLst>
  <p:notesMasterIdLst>
    <p:notesMasterId r:id="rId19"/>
  </p:notesMasterIdLst>
  <p:sldIdLst>
    <p:sldId id="256" r:id="rId3"/>
    <p:sldId id="267" r:id="rId4"/>
    <p:sldId id="326" r:id="rId5"/>
    <p:sldId id="276" r:id="rId6"/>
    <p:sldId id="278" r:id="rId7"/>
    <p:sldId id="283" r:id="rId8"/>
    <p:sldId id="284" r:id="rId9"/>
    <p:sldId id="285" r:id="rId10"/>
    <p:sldId id="286" r:id="rId11"/>
    <p:sldId id="291" r:id="rId12"/>
    <p:sldId id="292" r:id="rId13"/>
    <p:sldId id="297" r:id="rId14"/>
    <p:sldId id="298" r:id="rId15"/>
    <p:sldId id="304" r:id="rId16"/>
    <p:sldId id="305" r:id="rId17"/>
    <p:sldId id="327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WenQuanYi Micro Hei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6C50A-9B2B-41F3-B582-A001752EDE49}" v="50" dt="2017-05-11T21:46:00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85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6600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8A308E49-1F42-4D3D-94E7-93217AF7B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952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Micro Hei" charset="0"/>
              </a:defRPr>
            </a:lvl9pPr>
          </a:lstStyle>
          <a:p>
            <a:pPr eaLnBrk="1"/>
            <a:fld id="{D7ED924D-9216-4CB4-9F2E-AE50640A1E9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751" y="0"/>
            <a:ext cx="1749" cy="185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751" y="0"/>
            <a:ext cx="1749" cy="185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751" y="0"/>
            <a:ext cx="1749" cy="185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59946" y="813023"/>
            <a:ext cx="5039783" cy="400943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6700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751" y="0"/>
            <a:ext cx="1749" cy="185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59946" y="813023"/>
            <a:ext cx="5039783" cy="400943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>
          <a:xfrm>
            <a:off x="755968" y="5078611"/>
            <a:ext cx="6047740" cy="4811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123B9-F0F4-45B6-8EAC-6B7694660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4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F0187-1A87-48BA-A241-1340144629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83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13390-BD93-4131-A923-0F4F171523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74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1" y="2454308"/>
            <a:ext cx="6523830" cy="2811870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1" y="5266177"/>
            <a:ext cx="6523830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266170" y="2015900"/>
            <a:ext cx="1091952" cy="252081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875210" y="3598392"/>
            <a:ext cx="4254709" cy="25208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B2D594E6-D392-40A8-893A-B2D3713130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06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672" y="1021954"/>
            <a:ext cx="6993458" cy="782495"/>
          </a:xfrm>
        </p:spPr>
        <p:txBody>
          <a:bodyPr anchor="ctr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865624F4-ACB2-48E1-8C88-D58681252A4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22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20" y="2488573"/>
            <a:ext cx="3407251" cy="3329370"/>
          </a:xfrm>
        </p:spPr>
        <p:txBody>
          <a:bodyPr anchor="ctr"/>
          <a:lstStyle>
            <a:lvl1pPr algn="l">
              <a:defRPr sz="35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3630" y="2488573"/>
            <a:ext cx="3398260" cy="3329370"/>
          </a:xfrm>
        </p:spPr>
        <p:txBody>
          <a:bodyPr anchor="ctr"/>
          <a:lstStyle>
            <a:lvl1pPr marL="0" indent="0" algn="l">
              <a:buNone/>
              <a:defRPr sz="220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A9A6F2EA-67E4-47DA-8555-5D0A09C9870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23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190" y="2743883"/>
            <a:ext cx="4009518" cy="389183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5918" y="2743885"/>
            <a:ext cx="4009518" cy="38918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2751C045-E3F6-41E9-A16F-5FEDBCD64E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32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9024" y="2743882"/>
            <a:ext cx="4005684" cy="836977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190" y="3580859"/>
            <a:ext cx="4009518" cy="305485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5919" y="2743883"/>
            <a:ext cx="4009517" cy="834050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5918" y="3577933"/>
            <a:ext cx="4009518" cy="305778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54515304-1FF2-47E5-A9A1-7F36EC7932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10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9EFAD036-F0B0-48BF-84E9-66F3E236974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661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E4B07FAC-EBB6-4A96-A3C7-491BA8CBD1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95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595931"/>
            <a:ext cx="2990442" cy="1648609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6925" y="1595932"/>
            <a:ext cx="4004965" cy="503978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5192" y="3402676"/>
            <a:ext cx="2990441" cy="3233862"/>
          </a:xfrm>
        </p:spPr>
        <p:txBody>
          <a:bodyPr/>
          <a:lstStyle>
            <a:lvl1pPr marL="0" indent="0">
              <a:buNone/>
              <a:defRPr sz="154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F040930B-27A4-48EF-AD48-54F3C4AC00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04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7D54E-34E6-4B7E-8D67-B8E4C1746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51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22727"/>
            <a:ext cx="3293058" cy="173593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6679" y="1455938"/>
            <a:ext cx="3076996" cy="4647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01854"/>
            <a:ext cx="3293058" cy="2701884"/>
          </a:xfrm>
        </p:spPr>
        <p:txBody>
          <a:bodyPr>
            <a:normAutofit/>
          </a:bodyPr>
          <a:lstStyle>
            <a:lvl1pPr marL="0" indent="0">
              <a:buNone/>
              <a:defRPr sz="154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E67F565A-C506-4A6C-B6D1-2ABF10FE05F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485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5469084"/>
            <a:ext cx="7079813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1" y="755967"/>
            <a:ext cx="7079813" cy="37798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55190" y="6093808"/>
            <a:ext cx="7079813" cy="544226"/>
          </a:xfrm>
        </p:spPr>
        <p:txBody>
          <a:bodyPr>
            <a:normAutofit/>
          </a:bodyPr>
          <a:lstStyle>
            <a:lvl1pPr marL="0" indent="0">
              <a:buNone/>
              <a:defRPr sz="132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0976D439-30B1-4417-85AB-290B633E48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41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021956"/>
            <a:ext cx="7079815" cy="1865910"/>
          </a:xfrm>
        </p:spPr>
        <p:txBody>
          <a:bodyPr/>
          <a:lstStyle>
            <a:lvl1pPr>
              <a:defRPr sz="39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0" y="3844900"/>
            <a:ext cx="7079815" cy="2796415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0976D439-30B1-4417-85AB-290B633E48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365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13747" y="718368"/>
            <a:ext cx="663212" cy="135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1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793543" y="3197035"/>
            <a:ext cx="682474" cy="135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1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608" y="1021955"/>
            <a:ext cx="6791397" cy="3177069"/>
          </a:xfrm>
        </p:spPr>
        <p:txBody>
          <a:bodyPr anchor="ctr"/>
          <a:lstStyle>
            <a:lvl1pPr>
              <a:defRPr sz="39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29378" y="4199024"/>
            <a:ext cx="6224481" cy="367195"/>
          </a:xfrm>
        </p:spPr>
        <p:txBody>
          <a:bodyPr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0" y="5512474"/>
            <a:ext cx="6993459" cy="1114020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0976D439-30B1-4417-85AB-290B633E48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839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2267902"/>
            <a:ext cx="7079815" cy="2309901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1" y="5539031"/>
            <a:ext cx="7079813" cy="1096683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0976D439-30B1-4417-85AB-290B633E48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976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021956"/>
            <a:ext cx="7081565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0" y="2743882"/>
            <a:ext cx="2550398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55190" y="3469165"/>
            <a:ext cx="2550398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4453" y="2743882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57603" y="3469165"/>
            <a:ext cx="2556446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68989" y="2743882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71518" y="3469165"/>
            <a:ext cx="2553918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19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486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0976D439-30B1-4417-85AB-290B633E48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58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0" y="1021956"/>
            <a:ext cx="6995209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0" y="4607231"/>
            <a:ext cx="2550398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23438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55189" y="5332512"/>
            <a:ext cx="2550398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0528" y="4607230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17144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60528" y="5344252"/>
            <a:ext cx="2556446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68989" y="4607231"/>
            <a:ext cx="2556446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734353" y="2743882"/>
            <a:ext cx="2221556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68989" y="5332512"/>
            <a:ext cx="2556446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627017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48691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0976D439-30B1-4417-85AB-290B633E48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53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1955" y="7041488"/>
            <a:ext cx="1092067" cy="25205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9001" y="7041488"/>
            <a:ext cx="4255156" cy="25205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FFD47EC4-A073-4A92-B388-87C1B85E128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729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51" y="0"/>
            <a:ext cx="10054630" cy="756275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57362" y="443313"/>
            <a:ext cx="5082828" cy="6673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432745" y="1946051"/>
            <a:ext cx="6609472" cy="3667576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0080625" cy="7559675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429" y="1595931"/>
            <a:ext cx="1227574" cy="5039784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5519" y="1595931"/>
            <a:ext cx="4869365" cy="50397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10" y="7016783"/>
            <a:ext cx="4255156" cy="25205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5141" y="325988"/>
            <a:ext cx="872362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EB53730F-2BE1-49C8-AA42-5860A9F785A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208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9067800" cy="1258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C6BD2-FA5A-4CE5-9E00-50A25D1ECD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97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363D9-9EB5-42C6-80F5-1C4127B40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459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2738"/>
            <a:ext cx="9070813" cy="12581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4032" y="1763925"/>
            <a:ext cx="4450526" cy="49872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2568" y="1763925"/>
            <a:ext cx="4452276" cy="49872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>
              <a:defRPr/>
            </a:pPr>
            <a:fld id="{37DFE277-7555-4AE6-B271-33960E315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5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0B1CA-BD80-41BA-8551-8696787272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278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F73B7-A4AA-4376-830D-3F2A778078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6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FF5BE-E340-47F7-A38B-F926FB75D9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50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9F3D2-2B96-49B0-AA48-D929A79ED5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4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2062E-719D-4378-96F9-E62F240586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8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A88BC-FE51-486A-B45D-209B4716E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49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4C671698-8F25-47BB-894D-3925B65559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751" y="0"/>
            <a:ext cx="10082376" cy="756275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55190" y="1021955"/>
            <a:ext cx="6995209" cy="782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921" y="2743882"/>
            <a:ext cx="6995209" cy="389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50298" y="7016783"/>
            <a:ext cx="1092067" cy="252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1364" y="7016782"/>
            <a:ext cx="4255156" cy="252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2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65141" y="325988"/>
            <a:ext cx="872362" cy="846233"/>
          </a:xfrm>
          <a:prstGeom prst="rect">
            <a:avLst/>
          </a:prstGeom>
        </p:spPr>
        <p:txBody>
          <a:bodyPr anchor="b"/>
          <a:lstStyle>
            <a:lvl1pPr algn="ctr">
              <a:defRPr sz="3086">
                <a:solidFill>
                  <a:schemeClr val="bg1"/>
                </a:solidFill>
              </a:defRPr>
            </a:lvl1pPr>
          </a:lstStyle>
          <a:p>
            <a:fld id="{4C671698-8F25-47BB-894D-3925B65559C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25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4" r:id="rId19"/>
  </p:sldLayoutIdLst>
  <p:txStyles>
    <p:titleStyle>
      <a:lvl1pPr algn="l" defTabSz="503972" rtl="0" eaLnBrk="1" latinLnBrk="0" hangingPunct="1">
        <a:spcBef>
          <a:spcPct val="0"/>
        </a:spcBef>
        <a:buNone/>
        <a:defRPr sz="3527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5957" indent="-31246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834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60723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6310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0023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8374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9009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74053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syera.ru/kurt-levin-bio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808" y="1835621"/>
            <a:ext cx="9070975" cy="4989513"/>
          </a:xfrm>
        </p:spPr>
        <p:txBody>
          <a:bodyPr anchor="ctr">
            <a:normAutofit/>
          </a:bodyPr>
          <a:lstStyle/>
          <a:p>
            <a:r>
              <a:rPr lang="ru-RU" sz="6600" b="1" dirty="0"/>
              <a:t>Психология </a:t>
            </a:r>
            <a:endParaRPr lang="ru-RU" sz="6600" b="1" dirty="0" smtClean="0"/>
          </a:p>
          <a:p>
            <a:pPr marL="0" indent="0">
              <a:buNone/>
            </a:pPr>
            <a:r>
              <a:rPr lang="ru-RU" sz="6600" b="1" dirty="0"/>
              <a:t> </a:t>
            </a:r>
            <a:r>
              <a:rPr lang="ru-RU" sz="6600" b="1" dirty="0" smtClean="0"/>
              <a:t>  малой </a:t>
            </a:r>
            <a:r>
              <a:rPr lang="ru-RU" sz="6600" b="1" dirty="0"/>
              <a:t>группы</a:t>
            </a:r>
            <a:endParaRPr lang="ru-RU" sz="6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" y="1056955"/>
            <a:ext cx="10045623" cy="56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47406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504031" y="1763925"/>
          <a:ext cx="9072563" cy="498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4" imgW="6237490" imgH="3448264" progId="">
                  <p:embed/>
                </p:oleObj>
              </mc:Choice>
              <mc:Fallback>
                <p:oleObj r:id="rId4" imgW="6237490" imgH="34482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" y="1763925"/>
                        <a:ext cx="9072563" cy="4989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9" y="475979"/>
            <a:ext cx="9366581" cy="682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3307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1115541"/>
            <a:ext cx="9072563" cy="621223"/>
          </a:xfrm>
        </p:spPr>
        <p:txBody>
          <a:bodyPr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ru-RU" sz="4000" b="1" dirty="0"/>
              <a:t>Развитие малой </a:t>
            </a:r>
            <a:r>
              <a:rPr lang="ru-RU" sz="4000" b="1" dirty="0" smtClean="0"/>
              <a:t>группы</a:t>
            </a:r>
            <a:endParaRPr lang="ru-RU" sz="4000" b="1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776" y="2483693"/>
            <a:ext cx="8856984" cy="4139878"/>
          </a:xfrm>
        </p:spPr>
        <p:txBody>
          <a:bodyPr>
            <a:noAutofit/>
          </a:bodyPr>
          <a:lstStyle/>
          <a:p>
            <a:pPr indent="-376229">
              <a:lnSpc>
                <a:spcPct val="80000"/>
              </a:lnSpc>
              <a:spcBef>
                <a:spcPts val="551"/>
              </a:spcBef>
              <a:buClrTx/>
              <a:buNone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ru-RU" sz="2800" dirty="0"/>
              <a:t>При изучении группы психологи пользуются термином «групповая динамика». Свое начало это понятие ведет от основателя «школы групповой динамики» </a:t>
            </a:r>
            <a:r>
              <a:rPr lang="ru-RU" sz="2800" b="1" dirty="0">
                <a:solidFill>
                  <a:schemeClr val="hlink"/>
                </a:solidFill>
              </a:rPr>
              <a:t>Курта </a:t>
            </a:r>
            <a:r>
              <a:rPr lang="ru-RU" sz="2800" b="1" dirty="0">
                <a:solidFill>
                  <a:schemeClr val="hlink"/>
                </a:solidFill>
                <a:hlinkClick r:id="rId3"/>
              </a:rPr>
              <a:t>Левин</a:t>
            </a:r>
            <a:r>
              <a:rPr lang="ru-RU" sz="2800" b="1" dirty="0">
                <a:solidFill>
                  <a:schemeClr val="hlink"/>
                </a:solidFill>
              </a:rPr>
              <a:t>а</a:t>
            </a:r>
            <a:r>
              <a:rPr lang="ru-RU" sz="2800" dirty="0"/>
              <a:t>. </a:t>
            </a:r>
            <a:r>
              <a:rPr lang="ru-RU" sz="1800" dirty="0"/>
              <a:t>Впервые термин «групповая динамика» был использован в статье К. Левина «Эксперименты в социальном пространстве» в журнале «Гарвардское педагогическое обозрение» в 1939 г. в США</a:t>
            </a:r>
            <a:r>
              <a:rPr lang="ru-RU" sz="2800" dirty="0"/>
              <a:t>. </a:t>
            </a:r>
          </a:p>
          <a:p>
            <a:pPr indent="-376229">
              <a:lnSpc>
                <a:spcPct val="80000"/>
              </a:lnSpc>
              <a:spcBef>
                <a:spcPts val="551"/>
              </a:spcBef>
              <a:buClrTx/>
              <a:buNone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ru-RU" sz="2800" dirty="0" smtClean="0">
                <a:solidFill>
                  <a:srgbClr val="FF0000"/>
                </a:solidFill>
              </a:rPr>
              <a:t>Групповая </a:t>
            </a:r>
            <a:r>
              <a:rPr lang="ru-RU" sz="2800" dirty="0">
                <a:solidFill>
                  <a:srgbClr val="FF0000"/>
                </a:solidFill>
              </a:rPr>
              <a:t>динамика — это развитие или движение группы во времени, обусловленное взаимодействием и взаимоотношениями членов группы между собой, а также внешними воздействиями на группу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968775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5" y="713970"/>
            <a:ext cx="9525840" cy="67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2252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008062" y="1115541"/>
            <a:ext cx="9072563" cy="621223"/>
          </a:xfrm>
        </p:spPr>
        <p:txBody>
          <a:bodyPr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ru-RU" sz="3600" b="1" dirty="0"/>
              <a:t>Этапы развития малой группы</a:t>
            </a:r>
            <a:r>
              <a:rPr lang="ru-RU" sz="6000" dirty="0"/>
              <a:t>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031" y="2411685"/>
            <a:ext cx="9072563" cy="4896001"/>
          </a:xfrm>
        </p:spPr>
        <p:txBody>
          <a:bodyPr>
            <a:normAutofit/>
          </a:bodyPr>
          <a:lstStyle/>
          <a:p>
            <a:pPr marL="376229" indent="-376229">
              <a:lnSpc>
                <a:spcPct val="80000"/>
              </a:lnSpc>
              <a:spcBef>
                <a:spcPts val="661"/>
              </a:spcBef>
              <a:buClr>
                <a:srgbClr val="993300"/>
              </a:buClr>
              <a:buFont typeface="Arial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600" dirty="0">
                <a:solidFill>
                  <a:srgbClr val="993300"/>
                </a:solidFill>
              </a:rPr>
              <a:t>В сфере межличностной активности:</a:t>
            </a:r>
          </a:p>
          <a:p>
            <a:pPr marL="817204" lvl="1" indent="-313233">
              <a:lnSpc>
                <a:spcPct val="80000"/>
              </a:lnSpc>
              <a:spcBef>
                <a:spcPts val="551"/>
              </a:spcBef>
              <a:buClr>
                <a:srgbClr val="993300"/>
              </a:buClr>
              <a:buFont typeface="Arial" charset="0"/>
              <a:buChar char="–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200" dirty="0">
                <a:solidFill>
                  <a:srgbClr val="993300"/>
                </a:solidFill>
              </a:rPr>
              <a:t>стадия проверки и зависимости, </a:t>
            </a:r>
          </a:p>
          <a:p>
            <a:pPr marL="817204" lvl="1" indent="-313233">
              <a:lnSpc>
                <a:spcPct val="80000"/>
              </a:lnSpc>
              <a:spcBef>
                <a:spcPts val="551"/>
              </a:spcBef>
              <a:buClr>
                <a:srgbClr val="993300"/>
              </a:buClr>
              <a:buFont typeface="Arial" charset="0"/>
              <a:buChar char="–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200" dirty="0">
                <a:solidFill>
                  <a:srgbClr val="993300"/>
                </a:solidFill>
              </a:rPr>
              <a:t>стадия внутреннего конфликта, </a:t>
            </a:r>
          </a:p>
          <a:p>
            <a:pPr marL="817204" lvl="1" indent="-313233">
              <a:lnSpc>
                <a:spcPct val="80000"/>
              </a:lnSpc>
              <a:spcBef>
                <a:spcPts val="551"/>
              </a:spcBef>
              <a:buClr>
                <a:srgbClr val="993300"/>
              </a:buClr>
              <a:buFont typeface="Arial" charset="0"/>
              <a:buChar char="–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200" dirty="0">
                <a:solidFill>
                  <a:srgbClr val="993300"/>
                </a:solidFill>
              </a:rPr>
              <a:t>стадия развития групповой сплоченности, </a:t>
            </a:r>
          </a:p>
          <a:p>
            <a:pPr marL="817204" lvl="1" indent="-313233">
              <a:lnSpc>
                <a:spcPct val="80000"/>
              </a:lnSpc>
              <a:spcBef>
                <a:spcPts val="551"/>
              </a:spcBef>
              <a:buClr>
                <a:srgbClr val="993300"/>
              </a:buClr>
              <a:buFont typeface="Arial" charset="0"/>
              <a:buChar char="–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200" dirty="0">
                <a:solidFill>
                  <a:srgbClr val="993300"/>
                </a:solidFill>
              </a:rPr>
              <a:t>стадия функционально-ролевой соотнесенности. </a:t>
            </a:r>
          </a:p>
          <a:p>
            <a:pPr marL="376229" indent="-376229">
              <a:lnSpc>
                <a:spcPct val="80000"/>
              </a:lnSpc>
              <a:spcBef>
                <a:spcPts val="661"/>
              </a:spcBef>
              <a:buClr>
                <a:srgbClr val="993300"/>
              </a:buClr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ru-RU" sz="2600" dirty="0">
              <a:solidFill>
                <a:srgbClr val="993300"/>
              </a:solidFill>
            </a:endParaRPr>
          </a:p>
          <a:p>
            <a:pPr marL="376229" indent="-376229">
              <a:lnSpc>
                <a:spcPct val="80000"/>
              </a:lnSpc>
              <a:spcBef>
                <a:spcPts val="661"/>
              </a:spcBef>
              <a:buClr>
                <a:srgbClr val="009900"/>
              </a:buClr>
              <a:buFont typeface="Arial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600" dirty="0">
                <a:solidFill>
                  <a:srgbClr val="009900"/>
                </a:solidFill>
              </a:rPr>
              <a:t>В сфере деловой активности:</a:t>
            </a:r>
          </a:p>
          <a:p>
            <a:pPr marL="817204" lvl="1" indent="-313233">
              <a:lnSpc>
                <a:spcPct val="80000"/>
              </a:lnSpc>
              <a:spcBef>
                <a:spcPts val="551"/>
              </a:spcBef>
              <a:buClr>
                <a:srgbClr val="009900"/>
              </a:buClr>
              <a:buFont typeface="Arial" charset="0"/>
              <a:buChar char="–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200" dirty="0">
                <a:solidFill>
                  <a:srgbClr val="009900"/>
                </a:solidFill>
              </a:rPr>
              <a:t>стадия ориентировки в задаче, </a:t>
            </a:r>
          </a:p>
          <a:p>
            <a:pPr marL="817204" lvl="1" indent="-313233">
              <a:lnSpc>
                <a:spcPct val="80000"/>
              </a:lnSpc>
              <a:spcBef>
                <a:spcPts val="551"/>
              </a:spcBef>
              <a:buClr>
                <a:srgbClr val="009900"/>
              </a:buClr>
              <a:buFont typeface="Arial" charset="0"/>
              <a:buChar char="–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200" dirty="0">
                <a:solidFill>
                  <a:srgbClr val="009900"/>
                </a:solidFill>
              </a:rPr>
              <a:t>стадия эмоционального ответа на требования задачи, </a:t>
            </a:r>
          </a:p>
          <a:p>
            <a:pPr marL="817204" lvl="1" indent="-313233">
              <a:lnSpc>
                <a:spcPct val="80000"/>
              </a:lnSpc>
              <a:spcBef>
                <a:spcPts val="551"/>
              </a:spcBef>
              <a:buClr>
                <a:srgbClr val="009900"/>
              </a:buClr>
              <a:buFont typeface="Arial" charset="0"/>
              <a:buChar char="–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200" dirty="0">
                <a:solidFill>
                  <a:srgbClr val="009900"/>
                </a:solidFill>
              </a:rPr>
              <a:t>стадия открытого обмена релевантными интерпретациями, </a:t>
            </a:r>
          </a:p>
          <a:p>
            <a:pPr marL="817204" lvl="1" indent="-313233">
              <a:lnSpc>
                <a:spcPct val="80000"/>
              </a:lnSpc>
              <a:spcBef>
                <a:spcPts val="551"/>
              </a:spcBef>
              <a:buClr>
                <a:srgbClr val="009900"/>
              </a:buClr>
              <a:buFont typeface="Arial" charset="0"/>
              <a:buChar char="–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ru-RU" sz="2200" dirty="0">
                <a:solidFill>
                  <a:srgbClr val="009900"/>
                </a:solidFill>
              </a:rPr>
              <a:t>стадия принятия решений. </a:t>
            </a:r>
          </a:p>
          <a:p>
            <a:pPr marL="376229" indent="-374479">
              <a:lnSpc>
                <a:spcPct val="80000"/>
              </a:lnSpc>
              <a:spcBef>
                <a:spcPts val="661"/>
              </a:spcBef>
              <a:buClrTx/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ru-RU" sz="26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0414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5" y="159244"/>
            <a:ext cx="9604595" cy="717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758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19832" y="2699717"/>
            <a:ext cx="8694539" cy="146118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0" y="4139877"/>
            <a:ext cx="4517100" cy="30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921" y="2743882"/>
            <a:ext cx="7759799" cy="3891833"/>
          </a:xfrm>
        </p:spPr>
        <p:txBody>
          <a:bodyPr>
            <a:normAutofit/>
          </a:bodyPr>
          <a:lstStyle/>
          <a:p>
            <a:r>
              <a:rPr lang="ru-RU" sz="3200" dirty="0"/>
              <a:t>1. Малая группа: понятие, виды и отличительные признаки</a:t>
            </a:r>
          </a:p>
          <a:p>
            <a:r>
              <a:rPr lang="ru-RU" sz="3200" dirty="0"/>
              <a:t>2. Основные характеристики группы</a:t>
            </a:r>
          </a:p>
          <a:p>
            <a:r>
              <a:rPr lang="ru-RU" sz="3200" dirty="0"/>
              <a:t>3. Развитие малой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17472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937" y="419982"/>
            <a:ext cx="5256584" cy="1991703"/>
          </a:xfrm>
        </p:spPr>
        <p:txBody>
          <a:bodyPr/>
          <a:lstStyle/>
          <a:p>
            <a:pPr eaLnBrk="1" hangingPunct="1"/>
            <a:r>
              <a:rPr lang="ru-RU" sz="4400" b="1" dirty="0"/>
              <a:t>МАЛАЯ ГРУППА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784" y="2831951"/>
            <a:ext cx="9073008" cy="289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 defTabSz="503972" hangingPunct="1">
              <a:spcBef>
                <a:spcPts val="1102"/>
              </a:spcBef>
              <a:spcAft>
                <a:spcPts val="0"/>
              </a:spcAft>
              <a:buClr>
                <a:srgbClr val="996633"/>
              </a:buClr>
              <a:buSzPct val="45000"/>
              <a:buFont typeface="Wingdings" panose="05000000000000000000" pitchFamily="2" charset="2"/>
              <a:buChar char="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– немногочисленная по составу группа, члены которой объединены общей социальной деятельностью и находятся в непосредственном личном общении, что является основой для возникновения эмоциональных отношений, групповых норм и групповых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99651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1" y="309737"/>
            <a:ext cx="9921365" cy="72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45792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031" y="2351900"/>
            <a:ext cx="4452276" cy="4401061"/>
          </a:xfrm>
        </p:spPr>
        <p:txBody>
          <a:bodyPr>
            <a:normAutofit lnSpcReduction="10000"/>
          </a:bodyPr>
          <a:lstStyle/>
          <a:p>
            <a:pPr indent="-376229">
              <a:lnSpc>
                <a:spcPct val="80000"/>
              </a:lnSpc>
              <a:spcBef>
                <a:spcPts val="551"/>
              </a:spcBef>
              <a:buClrTx/>
              <a:buNone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ru-RU" sz="3100" dirty="0"/>
              <a:t>Главная черта группы - это определенный способ взаимодействия;</a:t>
            </a:r>
          </a:p>
          <a:p>
            <a:pPr indent="-376229">
              <a:lnSpc>
                <a:spcPct val="80000"/>
              </a:lnSpc>
              <a:spcBef>
                <a:spcPts val="551"/>
              </a:spcBef>
              <a:buClrTx/>
              <a:buNone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ru-RU" sz="3100" dirty="0"/>
              <a:t>Вторая черта - чувство принадлежности к группе;</a:t>
            </a:r>
          </a:p>
          <a:p>
            <a:pPr indent="-376229">
              <a:lnSpc>
                <a:spcPct val="80000"/>
              </a:lnSpc>
              <a:spcBef>
                <a:spcPts val="551"/>
              </a:spcBef>
              <a:buClrTx/>
              <a:buNone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ru-RU" sz="3100" dirty="0"/>
              <a:t>Третья - идентичность с точки зрения посторонних.</a:t>
            </a:r>
          </a:p>
          <a:p>
            <a:pPr indent="-376229">
              <a:lnSpc>
                <a:spcPct val="80000"/>
              </a:lnSpc>
              <a:spcBef>
                <a:spcPts val="551"/>
              </a:spcBef>
              <a:buClrTx/>
              <a:buNone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endParaRPr lang="ru-RU" sz="3100" dirty="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124318" y="2855878"/>
            <a:ext cx="4452276" cy="389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864" y="875652"/>
            <a:ext cx="8594983" cy="1258195"/>
          </a:xfrm>
        </p:spPr>
        <p:txBody>
          <a:bodyPr/>
          <a:lstStyle/>
          <a:p>
            <a:r>
              <a:rPr lang="ru-RU" sz="3600" b="1" dirty="0"/>
              <a:t>МАЛАЯ ГРУППА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2627709"/>
            <a:ext cx="4488160" cy="33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73134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611485"/>
            <a:ext cx="9072563" cy="1259946"/>
          </a:xfrm>
        </p:spPr>
        <p:txBody>
          <a:bodyPr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ru-RU" sz="3600" b="1" dirty="0" smtClean="0"/>
              <a:t>Признаки малой группы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2699717"/>
            <a:ext cx="9324578" cy="396044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1046441" algn="l"/>
                <a:tab pos="2054384" algn="l"/>
                <a:tab pos="3062327" algn="l"/>
                <a:tab pos="4070270" algn="l"/>
                <a:tab pos="5078213" algn="l"/>
                <a:tab pos="6086157" algn="l"/>
                <a:tab pos="7094100" algn="l"/>
                <a:tab pos="8102043" algn="l"/>
                <a:tab pos="9109986" algn="l"/>
                <a:tab pos="10117929" algn="l"/>
                <a:tab pos="11125872" algn="l"/>
              </a:tabLst>
            </a:pPr>
            <a:r>
              <a:rPr lang="ru-RU" sz="2800" dirty="0" smtClean="0"/>
              <a:t>1) определённое </a:t>
            </a:r>
            <a:r>
              <a:rPr lang="ru-RU" sz="2800" dirty="0"/>
              <a:t>количество членов (два и более); </a:t>
            </a:r>
            <a:br>
              <a:rPr lang="ru-RU" sz="2800" dirty="0"/>
            </a:br>
            <a:r>
              <a:rPr lang="ru-RU" sz="2800" dirty="0"/>
              <a:t>2) постоянно поддерживаемые контакты; </a:t>
            </a:r>
            <a:br>
              <a:rPr lang="ru-RU" sz="2800" dirty="0"/>
            </a:br>
            <a:r>
              <a:rPr lang="ru-RU" sz="2800" dirty="0"/>
              <a:t>3) стремление к реализации общей цели; </a:t>
            </a:r>
            <a:br>
              <a:rPr lang="ru-RU" sz="2800" dirty="0"/>
            </a:br>
            <a:r>
              <a:rPr lang="ru-RU" sz="2800" dirty="0"/>
              <a:t>4) эмоциональная привязанность к другим членам группы; </a:t>
            </a:r>
            <a:br>
              <a:rPr lang="ru-RU" sz="2800" dirty="0"/>
            </a:br>
            <a:r>
              <a:rPr lang="ru-RU" sz="2800" dirty="0"/>
              <a:t>5) осознание членами группы целостности своего коллектива и как следствие отождествление себя с ним; </a:t>
            </a:r>
            <a:br>
              <a:rPr lang="ru-RU" sz="2800" dirty="0"/>
            </a:br>
            <a:r>
              <a:rPr lang="ru-RU" sz="2800" dirty="0"/>
              <a:t>6) выработка общих для всех членов группы норм поведения; </a:t>
            </a:r>
            <a:br>
              <a:rPr lang="ru-RU" sz="2800" dirty="0"/>
            </a:br>
            <a:r>
              <a:rPr lang="ru-RU" sz="2800" dirty="0"/>
              <a:t>7) наличие иерархии в </a:t>
            </a:r>
            <a:r>
              <a:rPr lang="ru-RU" sz="2800" dirty="0" smtClean="0"/>
              <a:t>группе.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077938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1" y="713970"/>
            <a:ext cx="9417333" cy="603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7948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719832" y="827509"/>
            <a:ext cx="9072563" cy="1259946"/>
          </a:xfrm>
        </p:spPr>
        <p:txBody>
          <a:bodyPr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ru-RU" sz="4400" b="1" dirty="0"/>
              <a:t>Классификация групп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5816" y="2555701"/>
            <a:ext cx="8496722" cy="4125252"/>
          </a:xfrm>
        </p:spPr>
        <p:txBody>
          <a:bodyPr>
            <a:normAutofit fontScale="92500" lnSpcReduction="10000"/>
          </a:bodyPr>
          <a:lstStyle/>
          <a:p>
            <a:pPr indent="-376229">
              <a:lnSpc>
                <a:spcPct val="80000"/>
              </a:lnSpc>
              <a:spcBef>
                <a:spcPts val="661"/>
              </a:spcBef>
              <a:buClrTx/>
              <a:buNone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  <a:defRPr/>
            </a:pPr>
            <a:r>
              <a:rPr lang="ru-RU" sz="2600" dirty="0"/>
              <a:t>Выдвигается несколько принципов классификации малых групп по различающимся между собой основаниям, основанным на дихотомическом принципе:</a:t>
            </a:r>
          </a:p>
          <a:p>
            <a:pPr marL="376229" indent="-374479">
              <a:lnSpc>
                <a:spcPct val="80000"/>
              </a:lnSpc>
              <a:spcBef>
                <a:spcPts val="661"/>
              </a:spcBef>
              <a:buClr>
                <a:srgbClr val="006600"/>
              </a:buClr>
              <a:buFont typeface="Arial" charset="0"/>
              <a:buChar char="•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  <a:defRPr/>
            </a:pPr>
            <a:r>
              <a:rPr lang="ru-RU" sz="2600" b="1" dirty="0">
                <a:solidFill>
                  <a:srgbClr val="006600"/>
                </a:solidFill>
              </a:rPr>
              <a:t>лабораторные и естественные группы, </a:t>
            </a:r>
          </a:p>
          <a:p>
            <a:pPr marL="376229" indent="-374479">
              <a:lnSpc>
                <a:spcPct val="80000"/>
              </a:lnSpc>
              <a:spcBef>
                <a:spcPts val="661"/>
              </a:spcBef>
              <a:buClr>
                <a:srgbClr val="CC00FF"/>
              </a:buClr>
              <a:buFont typeface="Arial" charset="0"/>
              <a:buChar char="•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  <a:defRPr/>
            </a:pPr>
            <a:r>
              <a:rPr lang="ru-RU" sz="2600" b="1" dirty="0">
                <a:solidFill>
                  <a:srgbClr val="CC00FF"/>
                </a:solidFill>
              </a:rPr>
              <a:t>организованные (формальные) и спонтанные (неформальные) группы, </a:t>
            </a:r>
          </a:p>
          <a:p>
            <a:pPr marL="376229" indent="-374479">
              <a:lnSpc>
                <a:spcPct val="80000"/>
              </a:lnSpc>
              <a:spcBef>
                <a:spcPts val="661"/>
              </a:spcBef>
              <a:buClr>
                <a:srgbClr val="996600"/>
              </a:buClr>
              <a:buFont typeface="Arial" charset="0"/>
              <a:buChar char="•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  <a:defRPr/>
            </a:pPr>
            <a:r>
              <a:rPr lang="ru-RU" sz="2600" b="1" dirty="0">
                <a:solidFill>
                  <a:srgbClr val="996600"/>
                </a:solidFill>
              </a:rPr>
              <a:t>открытые и закрытые группы (по степени открытости), </a:t>
            </a:r>
          </a:p>
          <a:p>
            <a:pPr marL="376229" indent="-374479">
              <a:lnSpc>
                <a:spcPct val="80000"/>
              </a:lnSpc>
              <a:spcBef>
                <a:spcPts val="661"/>
              </a:spcBef>
              <a:buClr>
                <a:srgbClr val="9933FF"/>
              </a:buClr>
              <a:buFont typeface="Arial" charset="0"/>
              <a:buChar char="•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  <a:defRPr/>
            </a:pPr>
            <a:r>
              <a:rPr lang="ru-RU" sz="2600" b="1" dirty="0">
                <a:solidFill>
                  <a:srgbClr val="9933FF"/>
                </a:solidFill>
              </a:rPr>
              <a:t>стационарные и временные группы (исходя из фактора продолжительности существования), </a:t>
            </a:r>
          </a:p>
          <a:p>
            <a:pPr marL="376229" indent="-374479">
              <a:lnSpc>
                <a:spcPct val="80000"/>
              </a:lnSpc>
              <a:spcBef>
                <a:spcPts val="661"/>
              </a:spcBef>
              <a:buClr>
                <a:srgbClr val="009999"/>
              </a:buClr>
              <a:buFont typeface="Arial" charset="0"/>
              <a:buChar char="•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  <a:defRPr/>
            </a:pPr>
            <a:r>
              <a:rPr lang="ru-RU" sz="2600" b="1" dirty="0">
                <a:solidFill>
                  <a:srgbClr val="009999"/>
                </a:solidFill>
              </a:rPr>
              <a:t>членства и </a:t>
            </a:r>
            <a:r>
              <a:rPr lang="ru-RU" sz="2600" b="1" dirty="0" err="1">
                <a:solidFill>
                  <a:srgbClr val="009999"/>
                </a:solidFill>
              </a:rPr>
              <a:t>референтные</a:t>
            </a:r>
            <a:r>
              <a:rPr lang="ru-RU" sz="2600" b="1" dirty="0">
                <a:solidFill>
                  <a:srgbClr val="009999"/>
                </a:solidFill>
              </a:rPr>
              <a:t> группы (по степени значимости группы для индивида). </a:t>
            </a:r>
          </a:p>
          <a:p>
            <a:pPr marL="376229" indent="-374479">
              <a:lnSpc>
                <a:spcPct val="80000"/>
              </a:lnSpc>
              <a:spcBef>
                <a:spcPts val="661"/>
              </a:spcBef>
              <a:buClr>
                <a:srgbClr val="009999"/>
              </a:buClr>
              <a:buNone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  <a:defRPr/>
            </a:pPr>
            <a:endParaRPr lang="ru-RU" sz="26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533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0" y="323453"/>
            <a:ext cx="9367817" cy="674595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8677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314</Words>
  <Application>Microsoft Office PowerPoint</Application>
  <PresentationFormat>Произвольный</PresentationFormat>
  <Paragraphs>38</Paragraphs>
  <Slides>16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Совет директоров</vt:lpstr>
      <vt:lpstr>Презентация PowerPoint</vt:lpstr>
      <vt:lpstr>Вопросы</vt:lpstr>
      <vt:lpstr>МАЛАЯ ГРУППА </vt:lpstr>
      <vt:lpstr>Презентация PowerPoint</vt:lpstr>
      <vt:lpstr>МАЛАЯ ГРУППА </vt:lpstr>
      <vt:lpstr>Признаки малой группы</vt:lpstr>
      <vt:lpstr>Презентация PowerPoint</vt:lpstr>
      <vt:lpstr>Классификация групп</vt:lpstr>
      <vt:lpstr>Презентация PowerPoint</vt:lpstr>
      <vt:lpstr>Презентация PowerPoint</vt:lpstr>
      <vt:lpstr>Презентация PowerPoint</vt:lpstr>
      <vt:lpstr>Развитие малой группы</vt:lpstr>
      <vt:lpstr>Презентация PowerPoint</vt:lpstr>
      <vt:lpstr>Этапы развития малой группы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обществознанию  10  класс (профильная группа)</dc:title>
  <dc:creator>Учитель</dc:creator>
  <cp:lastModifiedBy>нетушки</cp:lastModifiedBy>
  <cp:revision>27</cp:revision>
  <cp:lastPrinted>1601-01-01T00:00:00Z</cp:lastPrinted>
  <dcterms:created xsi:type="dcterms:W3CDTF">2012-02-14T12:23:40Z</dcterms:created>
  <dcterms:modified xsi:type="dcterms:W3CDTF">2024-04-06T12:02:31Z</dcterms:modified>
</cp:coreProperties>
</file>