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notesMasterIdLst>
    <p:notesMasterId r:id="rId17"/>
  </p:notesMasterIdLst>
  <p:sldIdLst>
    <p:sldId id="266" r:id="rId3"/>
    <p:sldId id="268" r:id="rId4"/>
    <p:sldId id="257" r:id="rId5"/>
    <p:sldId id="382" r:id="rId6"/>
    <p:sldId id="383" r:id="rId7"/>
    <p:sldId id="258" r:id="rId8"/>
    <p:sldId id="259" r:id="rId9"/>
    <p:sldId id="260" r:id="rId10"/>
    <p:sldId id="261" r:id="rId11"/>
    <p:sldId id="327" r:id="rId12"/>
    <p:sldId id="328" r:id="rId13"/>
    <p:sldId id="330" r:id="rId14"/>
    <p:sldId id="329" r:id="rId15"/>
    <p:sldId id="3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D11C-875E-42DF-BDA8-01B4A64976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7ECE-B33D-4182-9B7A-54EA9153D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6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5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84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5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3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1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4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3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1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59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84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2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14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1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3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7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DF04-B429-4247-AC73-C2FA08BCC29F}" type="datetimeFigureOut">
              <a:rPr lang="ru-RU" smtClean="0">
                <a:solidFill>
                  <a:prstClr val="black"/>
                </a:solidFill>
              </a:rPr>
              <a:pPr/>
              <a:t>11.04.2024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A37-9EE6-4042-8A03-BCF3EC389D1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8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8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4FBBF-89B0-4681-8644-3EEC23D6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76298"/>
            <a:ext cx="8043232" cy="1450757"/>
          </a:xfrm>
        </p:spPr>
        <p:txBody>
          <a:bodyPr/>
          <a:lstStyle/>
          <a:p>
            <a:r>
              <a:rPr lang="ru-RU" b="1" dirty="0"/>
              <a:t>Учебная дисциплина </a:t>
            </a:r>
            <a:br>
              <a:rPr lang="ru-RU" dirty="0"/>
            </a:br>
            <a:r>
              <a:rPr lang="ru-RU" b="1" dirty="0"/>
              <a:t>«Социальная психология»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FB6FE-B7B0-4B7F-AE82-F3B5D8766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44824"/>
            <a:ext cx="8352928" cy="4024270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sz="3200" dirty="0">
                <a:solidFill>
                  <a:schemeClr val="accent3"/>
                </a:solidFill>
              </a:rPr>
              <a:t>ТЕМА. </a:t>
            </a:r>
            <a:r>
              <a:rPr lang="ru-RU" sz="3200" b="1" dirty="0">
                <a:solidFill>
                  <a:schemeClr val="accent3"/>
                </a:solidFill>
              </a:rPr>
              <a:t>ЛИЧНОСТЬ В СОЦИАЛЬНОМ МИРЕ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55F7D2-CCF6-42BD-90B3-37C2D210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676" y="3326731"/>
            <a:ext cx="5832648" cy="256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137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0006-006-JA-kontseptsija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124034" cy="60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3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007-007-Sostavljajuschie-JA-kontseptsii-Obraza-JA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7968886" cy="59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1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К. Роджерс </a:t>
            </a:r>
            <a:r>
              <a:rPr lang="ru-RU" sz="2400" dirty="0"/>
              <a:t>(1951).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Я-КОНЦЕПЦИЯ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СКЛАДЫВАЕТСЯ: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из представлений о собственных характеристиках и способностях индивида;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представлений о возможностях его взаимодействия с другими людьми и с окружающим миром;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ценностных представлений, связанных с объектами и действиями;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представлений о целях и идеях, которые могут иметь позитивную или негативную направленность. </a:t>
            </a:r>
          </a:p>
        </p:txBody>
      </p:sp>
    </p:spTree>
    <p:extLst>
      <p:ext uri="{BB962C8B-B14F-4D97-AF65-F5344CB8AC3E}">
        <p14:creationId xmlns:p14="http://schemas.microsoft.com/office/powerpoint/2010/main" val="307081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396536" cy="5262979"/>
          </a:xfrm>
          <a:prstGeom prst="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Роджерс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(1951)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Я-концепция — это прежде всего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самовосприятий человека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СТРУКТУРЫ Я-КОНЦЕПЦИИ К. РОДЖЕРСА СУЩЕСТВУЕТ ПО КРАЙНЕЙ МЕРЕ ТРИ ОСНОВНЫЕ МОДАЛЬНОСТИ: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«реальное Я»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установки, связанные с тем, как индивид воспринимает свои актуальные способности, роли, свой актуальный статус, т. е. с его представлениями о том, каков он на самом деле;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«зеркальное (социальное) Я»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установки, связанные с представлениями индивида о том, как его видят другие;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«идеальное Я»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установки, связанные с представлениями индивида о том, каким он хотел бы стать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879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ACD15-D6B0-4891-9A43-4A376202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8CBB4-75D7-46A2-91E0-811E54E58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3600" dirty="0"/>
              <a:t>СПАСИБО ЗА ВНИМАНИЕ</a:t>
            </a:r>
          </a:p>
          <a:p>
            <a:pPr algn="ctr"/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D13B6C-3A6F-4988-A8D9-2E116B10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3" y="2924944"/>
            <a:ext cx="7848872" cy="3346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8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91810" cy="4306800"/>
          </a:xfrm>
          <a:solidFill>
            <a:schemeClr val="bg1"/>
          </a:solidFill>
          <a:ln w="82550">
            <a:solidFill>
              <a:schemeClr val="tx1"/>
            </a:solidFill>
          </a:ln>
        </p:spPr>
        <p:txBody>
          <a:bodyPr lIns="396000"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План: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Личность как предмет исследования социальной психологии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«Я-концепция» как социально-психологический феномен.</a:t>
            </a:r>
          </a:p>
          <a:p>
            <a:pPr marL="0" indent="0"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899216" cy="1737361"/>
          </a:xfrm>
        </p:spPr>
        <p:txBody>
          <a:bodyPr>
            <a:normAutofit fontScale="90000"/>
          </a:bodyPr>
          <a:lstStyle/>
          <a:p>
            <a:r>
              <a:rPr lang="ru-RU" dirty="0"/>
              <a:t>1. Личность как предмет исследования социальной психологии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5734"/>
            <a:ext cx="8280919" cy="4023360"/>
          </a:xfrm>
        </p:spPr>
        <p:txBody>
          <a:bodyPr/>
          <a:lstStyle/>
          <a:p>
            <a:pPr>
              <a:buNone/>
            </a:pP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Личность понимается как: </a:t>
            </a:r>
          </a:p>
          <a:p>
            <a:pPr marL="514350" indent="-514350">
              <a:buAutoNum type="arabicParenR"/>
            </a:pPr>
            <a:r>
              <a:rPr lang="ru-RU" sz="3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индивид как субъект социальных отношений и сознательной деятельности; </a:t>
            </a:r>
          </a:p>
          <a:p>
            <a:pPr marL="514350" indent="-514350">
              <a:buAutoNum type="arabicParenR"/>
            </a:pPr>
            <a:r>
              <a:rPr lang="ru-RU" sz="3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определяемое включенностью в общественные отношения системное качество индивида, формирующееся в совместной деятельности и общении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BA697-A463-4002-A3C7-A01F0771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Взаимосвязь биологических и социальных факторов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0B27B-AF05-464C-BFDE-ADA1D9102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4"/>
            <a:ext cx="8569647" cy="439278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"</a:t>
            </a:r>
            <a:r>
              <a:rPr lang="ru-RU" i="1" dirty="0"/>
              <a:t>Следует признать, что генетическая программа человека ис­пытывает огромное влияние социальных факторов. В ее содер­жании записаны итоги </a:t>
            </a:r>
            <a:r>
              <a:rPr lang="ru-RU" i="1" dirty="0" err="1"/>
              <a:t>социогенеза</a:t>
            </a:r>
            <a:r>
              <a:rPr lang="ru-RU" i="1" dirty="0"/>
              <a:t>, в процессе которого благода­ря гармонизирующей эволюции сложились уникальные генети­ческие основы современного человека. Эти итоги записаны в ге­нетике и проявляются на биологическом уровне... до вступления человека в систему социальных взаимосвязей ведущим факто­ром его развития служит генетическая программа, записанная в молекулах ДНК. После рождения ребенка она вступает в интегративные связи с различными факторами социальной среды</a:t>
            </a:r>
            <a:r>
              <a:rPr lang="ru-RU" dirty="0"/>
              <a:t>" (Дубинин Н.П.)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>
            <a:extLst>
              <a:ext uri="{FF2B5EF4-FFF2-40B4-BE49-F238E27FC236}">
                <a16:creationId xmlns:a16="http://schemas.microsoft.com/office/drawing/2014/main" id="{4EBEA7C5-7E9A-461C-9505-A91AB528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Воздействия на личность: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BF80F71-A8DE-41D6-AC4A-8D1D94FA3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1988839"/>
            <a:ext cx="3812232" cy="413732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Макроуровень: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"широкая" социальная среда (мировая общественная система, </a:t>
            </a:r>
            <a:r>
              <a:rPr lang="ru-RU" dirty="0" err="1"/>
              <a:t>государство,но</a:t>
            </a:r>
            <a:r>
              <a:rPr lang="ru-RU" dirty="0"/>
              <a:t>! </a:t>
            </a:r>
            <a:r>
              <a:rPr lang="ru-RU" u="sng" dirty="0"/>
              <a:t>в первую очередь</a:t>
            </a:r>
            <a:r>
              <a:rPr lang="ru-RU" dirty="0"/>
              <a:t> - влияние конкретного общества, к которому принадлежит личность)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F13345-E5C4-4FDD-BA9E-E3023ADD8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2132856"/>
            <a:ext cx="3898776" cy="399330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Микроуровень: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ближайшее социальное окружение личности: ее семья, круг друзей, коллеги по работе, соседи и </a:t>
            </a:r>
            <a:r>
              <a:rPr lang="ru-RU" dirty="0" err="1"/>
              <a:t>т.п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-27384"/>
            <a:ext cx="8821488" cy="6885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С позиций современного </a:t>
            </a:r>
            <a:r>
              <a:rPr lang="ru-RU" sz="2400" b="1" i="1" u="sng" dirty="0">
                <a:solidFill>
                  <a:schemeClr val="accent1">
                    <a:lumMod val="75000"/>
                  </a:schemeClr>
                </a:solidFill>
              </a:rPr>
              <a:t>системного подхода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личность рассматривается как целеустремленная динамическая функциональная система, характеризующаяся многомерностью и иерархичностью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1900" dirty="0"/>
              <a:t>В ней можно выделить три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подсистемы</a:t>
            </a:r>
            <a:r>
              <a:rPr lang="ru-RU" sz="1900" dirty="0"/>
              <a:t>:</a:t>
            </a:r>
          </a:p>
          <a:p>
            <a:pPr>
              <a:buNone/>
            </a:pPr>
            <a:r>
              <a:rPr lang="ru-RU" sz="1900" dirty="0"/>
              <a:t>1) </a:t>
            </a:r>
            <a:r>
              <a:rPr lang="ru-RU" sz="1900" b="1" dirty="0"/>
              <a:t>КОГНИТИВНУЮ  - </a:t>
            </a:r>
            <a:r>
              <a:rPr lang="ru-RU" sz="1900" dirty="0"/>
              <a:t>которая включает в себя познавательные процессы: восприятие, память, мышление и др.;</a:t>
            </a:r>
          </a:p>
          <a:p>
            <a:pPr>
              <a:buNone/>
            </a:pPr>
            <a:r>
              <a:rPr lang="ru-RU" sz="1900" dirty="0"/>
              <a:t>2) </a:t>
            </a:r>
            <a:r>
              <a:rPr lang="ru-RU" sz="1900" b="1" dirty="0"/>
              <a:t>РЕГУЛЯТИВНУЮ</a:t>
            </a:r>
            <a:r>
              <a:rPr lang="ru-RU" sz="1900" dirty="0"/>
              <a:t>, включающую в себя эмоционально-волевые процессы и обеспечивающую способность к саморегуляции поведения и деятельности и управлению деятельностью других людей;</a:t>
            </a:r>
          </a:p>
          <a:p>
            <a:pPr>
              <a:buNone/>
            </a:pPr>
            <a:r>
              <a:rPr lang="ru-RU" sz="1900" dirty="0"/>
              <a:t>3) </a:t>
            </a:r>
            <a:r>
              <a:rPr lang="ru-RU" sz="1900" b="1" dirty="0"/>
              <a:t>КОММУНИКАТИВНУЮ</a:t>
            </a:r>
            <a:r>
              <a:rPr lang="ru-RU" sz="1900" dirty="0"/>
              <a:t>, которая реализуется в общении и взаимодействии с другими людьми.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i="1" dirty="0">
                <a:solidFill>
                  <a:srgbClr val="C00000"/>
                </a:solidFill>
              </a:rPr>
              <a:t>Личность характеризуется</a:t>
            </a:r>
            <a:r>
              <a:rPr lang="ru-RU" sz="1900" dirty="0"/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900" dirty="0"/>
              <a:t>АКТИВНОСТЬЮ </a:t>
            </a:r>
            <a:r>
              <a:rPr lang="ru-RU" sz="1400" dirty="0"/>
              <a:t>(стремлением выходить за собственные пределы, расширять сферу деятельности)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900" dirty="0"/>
              <a:t> НАПРАВЛЕННОСТЬЮ </a:t>
            </a:r>
            <a:r>
              <a:rPr lang="ru-RU" sz="1600" dirty="0"/>
              <a:t>(</a:t>
            </a:r>
            <a:r>
              <a:rPr lang="ru-RU" sz="1400" dirty="0"/>
              <a:t>доминирующей системой мотивов, целей, идеалов, убеждений и т.д.)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900" dirty="0"/>
              <a:t> НАЛИЧИЕМ ГЛУБИННЫХ СМЫСЛОВЫХ КОНСТРУКТОВ </a:t>
            </a:r>
            <a:r>
              <a:rPr lang="ru-RU" sz="1400" dirty="0"/>
              <a:t>(степень осознанности собственных отношений к действительности - устойчивы к вербальным воздействиям, преобразуются в совместной деятельности)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900" dirty="0"/>
              <a:t> САМОСОЗНАНИЕМ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</a:rPr>
              <a:t>СОСТАВЛЯЮЩИЕ СОЦИАЛЬНО-ПСИХОЛОГИЧЕСКОЙ СТРУКТУРЫ ЛИЧНОСТИ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1142984"/>
            <a:ext cx="8784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ТЕМПЕРАМЕНТ</a:t>
            </a:r>
            <a:r>
              <a:rPr lang="ru-RU" dirty="0"/>
              <a:t> –  сочетание индивидуальных психофизиологических характеристик нервной системы человека, определяющих динамическую сторону поведения.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89315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ПОТРЕБНОСТНО-МОТИВАЦИОНАЯ СФЕРА. </a:t>
            </a:r>
            <a:r>
              <a:rPr lang="ru-RU" dirty="0"/>
              <a:t>Она включает различные потребности, мотивы, направленность.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29477"/>
            <a:ext cx="8425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ЭМОЦИОНАЛЬНО-ВОЛЕВАЯ СФЕРА. </a:t>
            </a:r>
            <a:r>
              <a:rPr lang="ru-RU" dirty="0"/>
              <a:t>Включает переживания, субъек­тивно окрашенные реакции, отношения к окружающему миру, усилия по достижению чего-либо.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1" y="3146637"/>
            <a:ext cx="8678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КОГНИТИВНО-ПОЗНАВАТЕЛЬНАЯ СФЕРА</a:t>
            </a:r>
            <a:r>
              <a:rPr lang="ru-RU" dirty="0"/>
              <a:t>. Эта сфера связана с получением, хранением, узнаванием, воспроизведением, забыванием и преобразованием информации.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3933056"/>
            <a:ext cx="8784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ХАРАКТЕР</a:t>
            </a:r>
            <a:r>
              <a:rPr lang="ru-RU" dirty="0"/>
              <a:t> –  индивидуальное сочетание устойчивых черт, психических особенностей человека, обусловливающих типичные для данного человека способы поведения в определенных жизненных условиях и обстоятельствах и определяющих отношение личности к окружающей действительности.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5143512"/>
            <a:ext cx="849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СПОСОБНОСТИ</a:t>
            </a:r>
            <a:r>
              <a:rPr lang="ru-RU" dirty="0"/>
              <a:t> – свойство личности, определяющее ее пригодность и готовность к усвоению и осуществлению определенных видов деятельности, успешному решению учеб­ных, профессиональных и творческих задач.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5822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3"/>
                </a:solidFill>
              </a:rPr>
              <a:t>СИСТЕМООБРАЗУЮЩИЕ ПРИЗНАКИ ЛИЧНОСТИ </a:t>
            </a:r>
          </a:p>
          <a:p>
            <a:r>
              <a:rPr lang="ru-RU" sz="2000" b="1" dirty="0"/>
              <a:t>ЭМОЦИОНАЛЬНОСТЬ</a:t>
            </a:r>
            <a:r>
              <a:rPr lang="ru-RU" sz="2000" dirty="0"/>
              <a:t> – это совокупность качеств личности, определяющая динамику возникновения, протекания и прекращения эмоциональных состояний;  чувствительность к эмоциональным ситуациям.</a:t>
            </a:r>
          </a:p>
          <a:p>
            <a:endParaRPr lang="ru-RU" sz="2000" dirty="0"/>
          </a:p>
          <a:p>
            <a:r>
              <a:rPr lang="ru-RU" sz="2000" b="1" dirty="0"/>
              <a:t>АКТИВНОСТЬ </a:t>
            </a:r>
            <a:r>
              <a:rPr lang="ru-RU" sz="2000" dirty="0"/>
              <a:t>- характеристика личности, определяющая интенсивность, продолжительность, частоту и разнообразие выполняемых действий или деятельностей какого-либо рода; мера взаимодействия с окружающей человека средой.</a:t>
            </a:r>
          </a:p>
          <a:p>
            <a:endParaRPr lang="ru-RU" sz="2000" dirty="0"/>
          </a:p>
          <a:p>
            <a:r>
              <a:rPr lang="ru-RU" sz="2000" b="1" dirty="0"/>
              <a:t>САМОРЕГУЛЯЦИЯ</a:t>
            </a:r>
            <a:r>
              <a:rPr lang="ru-RU" sz="2000" dirty="0"/>
              <a:t> – это системная характеристика, отражающая способность личности к устойчивому функционированию в различных условиях жизнедеятельности. Значение этой характеристики проявляется в намеренной регуляции личностью параметров своего функционирования (состояния, поведения, деятельности, взаимодействия с окружением), которые оцениваются субъектом как желаемые.</a:t>
            </a:r>
          </a:p>
          <a:p>
            <a:endParaRPr lang="ru-RU" sz="2000" dirty="0"/>
          </a:p>
          <a:p>
            <a:r>
              <a:rPr lang="ru-RU" sz="2000" b="1" dirty="0"/>
              <a:t>ПОБУЖДЕНИЯ</a:t>
            </a:r>
            <a:r>
              <a:rPr lang="ru-RU" sz="2000" dirty="0"/>
              <a:t> – это мотивационный компонент характера.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393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</a:rPr>
              <a:t>ОСНОВНЫЕ ПОТЕНЦИАЛЫ ЛИЧНОСТИ </a:t>
            </a:r>
          </a:p>
          <a:p>
            <a:pPr algn="ctr"/>
            <a:r>
              <a:rPr lang="ru-RU" i="1" dirty="0">
                <a:solidFill>
                  <a:schemeClr val="accent3"/>
                </a:solidFill>
              </a:rPr>
              <a:t>(динамические основы развития личности)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071546"/>
            <a:ext cx="9108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1</a:t>
            </a:r>
            <a:r>
              <a:rPr lang="ru-RU" sz="1500" dirty="0">
                <a:latin typeface="Corbel" panose="020B0503020204020204" pitchFamily="34" charset="0"/>
              </a:rPr>
              <a:t>) </a:t>
            </a:r>
            <a:r>
              <a:rPr lang="ru-RU" sz="1600" b="1" dirty="0">
                <a:latin typeface="Corbel" panose="020B0503020204020204" pitchFamily="34" charset="0"/>
              </a:rPr>
              <a:t>ПОЗНАВАТЕЛЬНЫЙ ПОТЕНЦИАЛ. </a:t>
            </a:r>
            <a:r>
              <a:rPr lang="ru-RU" sz="1600" dirty="0">
                <a:latin typeface="Corbel" panose="020B0503020204020204" pitchFamily="34" charset="0"/>
              </a:rPr>
              <a:t>Определяется объемом и качеством информации, которой располагает личность. Кроме этого, он включает в себя психологические качества, обеспечивающие продуктивность познавательной деятельности человека (психические процессы, мышление, интеллект);</a:t>
            </a:r>
          </a:p>
          <a:p>
            <a:endParaRPr lang="ru-RU" sz="1600" dirty="0">
              <a:latin typeface="Corbel" panose="020B0503020204020204" pitchFamily="34" charset="0"/>
            </a:endParaRPr>
          </a:p>
          <a:p>
            <a:r>
              <a:rPr lang="ru-RU" sz="1600" dirty="0">
                <a:latin typeface="Corbel" panose="020B0503020204020204" pitchFamily="34" charset="0"/>
              </a:rPr>
              <a:t>2) </a:t>
            </a:r>
            <a:r>
              <a:rPr lang="ru-RU" sz="1600" b="1" dirty="0">
                <a:latin typeface="Corbel" panose="020B0503020204020204" pitchFamily="34" charset="0"/>
              </a:rPr>
              <a:t>МОРАЛЬНО-НРАВСТВЕННЫЙ ПОТЕНЦИАЛ. </a:t>
            </a:r>
            <a:r>
              <a:rPr lang="ru-RU" sz="1600" dirty="0">
                <a:latin typeface="Corbel" panose="020B0503020204020204" pitchFamily="34" charset="0"/>
              </a:rPr>
              <a:t>Обусловлен приобретенными личностью в процессе социализации нравственно-этическими нормами, жизненными целями, убеждениями, устремлениями. Реализуется в  мироощущении, мировоззрении, мироустремлениях личности;</a:t>
            </a:r>
          </a:p>
          <a:p>
            <a:endParaRPr lang="ru-RU" sz="1600" dirty="0">
              <a:latin typeface="Corbel" panose="020B0503020204020204" pitchFamily="34" charset="0"/>
            </a:endParaRPr>
          </a:p>
          <a:p>
            <a:r>
              <a:rPr lang="ru-RU" sz="1600" dirty="0">
                <a:latin typeface="Corbel" panose="020B0503020204020204" pitchFamily="34" charset="0"/>
              </a:rPr>
              <a:t>3) </a:t>
            </a:r>
            <a:r>
              <a:rPr lang="ru-RU" sz="1600" b="1" dirty="0">
                <a:latin typeface="Corbel" panose="020B0503020204020204" pitchFamily="34" charset="0"/>
              </a:rPr>
              <a:t>ТВОРЧЕСКИЙ ПОТЕНЦИАЛ</a:t>
            </a:r>
            <a:r>
              <a:rPr lang="ru-RU" sz="1600" dirty="0">
                <a:latin typeface="Corbel" panose="020B0503020204020204" pitchFamily="34" charset="0"/>
              </a:rPr>
              <a:t>. Определяется совокупностью умений и навыков, способностями к действию (созидательному или разрушительному, продуктивному или репродуктивному) и мерой их реализации в определенной сфере (или сферах) деятельности или общения;</a:t>
            </a:r>
          </a:p>
          <a:p>
            <a:endParaRPr lang="ru-RU" sz="1600" dirty="0">
              <a:latin typeface="Corbel" panose="020B0503020204020204" pitchFamily="34" charset="0"/>
            </a:endParaRPr>
          </a:p>
          <a:p>
            <a:r>
              <a:rPr lang="ru-RU" sz="1600" dirty="0">
                <a:latin typeface="Corbel" panose="020B0503020204020204" pitchFamily="34" charset="0"/>
              </a:rPr>
              <a:t>4) </a:t>
            </a:r>
            <a:r>
              <a:rPr lang="ru-RU" sz="1600" b="1" dirty="0">
                <a:latin typeface="Corbel" panose="020B0503020204020204" pitchFamily="34" charset="0"/>
              </a:rPr>
              <a:t>КОММУНИКАТИВНЫЙ ПОТЕНЦИАЛ. </a:t>
            </a:r>
            <a:r>
              <a:rPr lang="ru-RU" sz="1600" dirty="0">
                <a:latin typeface="Corbel" panose="020B0503020204020204" pitchFamily="34" charset="0"/>
              </a:rPr>
              <a:t>Зависит от общительности, характера и прочности контактов, устанавливаемых ею с другими людьми.  Эта способность выражается в систематичности и разнообразии социальных ролей, которые играет личность;</a:t>
            </a:r>
          </a:p>
          <a:p>
            <a:endParaRPr lang="ru-RU" sz="1600" dirty="0">
              <a:latin typeface="Corbel" panose="020B0503020204020204" pitchFamily="34" charset="0"/>
            </a:endParaRPr>
          </a:p>
          <a:p>
            <a:r>
              <a:rPr lang="ru-RU" sz="1600" dirty="0">
                <a:latin typeface="Corbel" panose="020B0503020204020204" pitchFamily="34" charset="0"/>
              </a:rPr>
              <a:t>5) </a:t>
            </a:r>
            <a:r>
              <a:rPr lang="ru-RU" sz="1600" b="1" dirty="0">
                <a:latin typeface="Corbel" panose="020B0503020204020204" pitchFamily="34" charset="0"/>
              </a:rPr>
              <a:t>ЭСТЕТИЧЕСКИЙ ПОТЕНЦИАЛ. </a:t>
            </a:r>
            <a:r>
              <a:rPr lang="ru-RU" sz="1600" dirty="0">
                <a:latin typeface="Corbel" panose="020B0503020204020204" pitchFamily="34" charset="0"/>
              </a:rPr>
              <a:t>обусловлен содержанием и интенсивностью ее потребностей в прекрасном, а также тем, как она их удовлетворяет. Эстетическая активность личности реализуется и в творчестве (профессиональном или самодеятельном), и в «потреблении» произведений искусства и т.п.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193</TotalTime>
  <Words>978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Times New Roman</vt:lpstr>
      <vt:lpstr>Ретро</vt:lpstr>
      <vt:lpstr>2_Ретро</vt:lpstr>
      <vt:lpstr>Учебная дисциплина  «Социальная психология»</vt:lpstr>
      <vt:lpstr>Презентация PowerPoint</vt:lpstr>
      <vt:lpstr>1. Личность как предмет исследования социальной психологии</vt:lpstr>
      <vt:lpstr>Взаимосвязь биологических и социальных факторов</vt:lpstr>
      <vt:lpstr>Воздействия на личность: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Сергей Рубец</cp:lastModifiedBy>
  <cp:revision>28</cp:revision>
  <dcterms:created xsi:type="dcterms:W3CDTF">2015-02-05T10:36:08Z</dcterms:created>
  <dcterms:modified xsi:type="dcterms:W3CDTF">2024-04-11T14:06:01Z</dcterms:modified>
</cp:coreProperties>
</file>