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4" r:id="rId2"/>
  </p:sldMasterIdLst>
  <p:notesMasterIdLst>
    <p:notesMasterId r:id="rId24"/>
  </p:notesMasterIdLst>
  <p:sldIdLst>
    <p:sldId id="256" r:id="rId3"/>
    <p:sldId id="267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8" r:id="rId14"/>
    <p:sldId id="359" r:id="rId15"/>
    <p:sldId id="363" r:id="rId16"/>
    <p:sldId id="364" r:id="rId17"/>
    <p:sldId id="365" r:id="rId18"/>
    <p:sldId id="366" r:id="rId19"/>
    <p:sldId id="369" r:id="rId20"/>
    <p:sldId id="357" r:id="rId21"/>
    <p:sldId id="353" r:id="rId22"/>
    <p:sldId id="327" r:id="rId2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WenQuanYi Micro Hei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6C50A-9B2B-41F3-B582-A001752EDE49}" v="50" dt="2017-05-11T21:46:00.8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60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5F111-88FB-44DE-9352-973ADC7E9116}" type="doc">
      <dgm:prSet loTypeId="urn:microsoft.com/office/officeart/2005/8/layout/matrix3" loCatId="matrix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12452E7-1AA2-4380-A62C-81F286B867F7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приспособление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23BDFA-C304-4057-92AE-4141CC6863CA}" type="parTrans" cxnId="{302411C7-2CA1-4605-88D4-6808CDC66CD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6944D5-7290-4354-A86B-93A2448C7757}" type="sibTrans" cxnId="{302411C7-2CA1-4605-88D4-6808CDC66CD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2AB1FC-CA1D-42F0-B530-A173BBB213A6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знание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2DD61F-1F03-4EBE-B061-83048DA14C70}" type="parTrans" cxnId="{7F92AF40-10DE-4BDA-8BC4-02C241165E49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2BDA08-98E1-490F-B89A-8FCA559AD709}" type="sibTrans" cxnId="{7F92AF40-10DE-4BDA-8BC4-02C241165E49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1A188E-0485-401D-B74D-A350EE9430DE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9C1F58-DEC5-429D-B442-49EF0C3749F4}" type="parTrans" cxnId="{18FFEB53-F092-4D20-BCA5-70F37EF0935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D4B79E-7C3E-4301-9221-BBC3D0C20737}" type="sibTrans" cxnId="{18FFEB53-F092-4D20-BCA5-70F37EF0935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67580E-C600-46EB-B40E-81DEF5EE452A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защита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74ABE-859E-4D88-A9F7-00C4B87884BC}" type="parTrans" cxnId="{C0430055-FC48-4A8C-B574-6260B939995E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3B542F-2046-450B-89DD-600C7DFAE03A}" type="sibTrans" cxnId="{C0430055-FC48-4A8C-B574-6260B939995E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DAAFDE-C9CE-465B-A177-80A501404FC5}" type="pres">
      <dgm:prSet presAssocID="{AC95F111-88FB-44DE-9352-973ADC7E91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488FFD-2FC2-4D36-9FB2-BD19ACF3992B}" type="pres">
      <dgm:prSet presAssocID="{AC95F111-88FB-44DE-9352-973ADC7E9116}" presName="diamond" presStyleLbl="bgShp" presStyleIdx="0" presStyleCnt="1"/>
      <dgm:spPr/>
      <dgm:t>
        <a:bodyPr/>
        <a:lstStyle/>
        <a:p>
          <a:endParaRPr lang="ru-RU"/>
        </a:p>
      </dgm:t>
    </dgm:pt>
    <dgm:pt modelId="{9AD5E7D5-389C-440F-91ED-47BA2E31C036}" type="pres">
      <dgm:prSet presAssocID="{AC95F111-88FB-44DE-9352-973ADC7E9116}" presName="quad1" presStyleLbl="node1" presStyleIdx="0" presStyleCnt="4" custScaleX="209095" custLinFactNeighborX="-52027" custLinFactNeighborY="16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55633E-8AF3-4AD3-8388-10E92F695A74}" type="pres">
      <dgm:prSet presAssocID="{AC95F111-88FB-44DE-9352-973ADC7E9116}" presName="quad2" presStyleLbl="node1" presStyleIdx="1" presStyleCnt="4" custScaleX="188680" custLinFactNeighborX="40404" custLinFactNeighborY="22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F501C-815A-46C1-B01B-4741C2710BFB}" type="pres">
      <dgm:prSet presAssocID="{AC95F111-88FB-44DE-9352-973ADC7E9116}" presName="quad3" presStyleLbl="node1" presStyleIdx="2" presStyleCnt="4" custScaleX="209293" custLinFactNeighborX="-45351" custLinFactNeighborY="-42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DA45D2-B821-4EF3-87F5-5077183F2FD2}" type="pres">
      <dgm:prSet presAssocID="{AC95F111-88FB-44DE-9352-973ADC7E9116}" presName="quad4" presStyleLbl="node1" presStyleIdx="3" presStyleCnt="4" custScaleX="193266" custLinFactNeighborX="41511" custLinFactNeighborY="-33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2411C7-2CA1-4605-88D4-6808CDC66CD5}" srcId="{AC95F111-88FB-44DE-9352-973ADC7E9116}" destId="{B12452E7-1AA2-4380-A62C-81F286B867F7}" srcOrd="0" destOrd="0" parTransId="{9123BDFA-C304-4057-92AE-4141CC6863CA}" sibTransId="{496944D5-7290-4354-A86B-93A2448C7757}"/>
    <dgm:cxn modelId="{C0430055-FC48-4A8C-B574-6260B939995E}" srcId="{AC95F111-88FB-44DE-9352-973ADC7E9116}" destId="{6A67580E-C600-46EB-B40E-81DEF5EE452A}" srcOrd="3" destOrd="0" parTransId="{2E674ABE-859E-4D88-A9F7-00C4B87884BC}" sibTransId="{AC3B542F-2046-450B-89DD-600C7DFAE03A}"/>
    <dgm:cxn modelId="{3F81FCB0-85C9-4B10-AA70-B28D93015296}" type="presOf" srcId="{AC95F111-88FB-44DE-9352-973ADC7E9116}" destId="{90DAAFDE-C9CE-465B-A177-80A501404FC5}" srcOrd="0" destOrd="0" presId="urn:microsoft.com/office/officeart/2005/8/layout/matrix3"/>
    <dgm:cxn modelId="{98B3F04E-BA77-49FF-BC83-8421EF5787C2}" type="presOf" srcId="{3E1A188E-0485-401D-B74D-A350EE9430DE}" destId="{829F501C-815A-46C1-B01B-4741C2710BFB}" srcOrd="0" destOrd="0" presId="urn:microsoft.com/office/officeart/2005/8/layout/matrix3"/>
    <dgm:cxn modelId="{7F92AF40-10DE-4BDA-8BC4-02C241165E49}" srcId="{AC95F111-88FB-44DE-9352-973ADC7E9116}" destId="{4A2AB1FC-CA1D-42F0-B530-A173BBB213A6}" srcOrd="1" destOrd="0" parTransId="{352DD61F-1F03-4EBE-B061-83048DA14C70}" sibTransId="{302BDA08-98E1-490F-B89A-8FCA559AD709}"/>
    <dgm:cxn modelId="{4FA856CB-6D46-4715-9B77-3458AF18FF3C}" type="presOf" srcId="{4A2AB1FC-CA1D-42F0-B530-A173BBB213A6}" destId="{8C55633E-8AF3-4AD3-8388-10E92F695A74}" srcOrd="0" destOrd="0" presId="urn:microsoft.com/office/officeart/2005/8/layout/matrix3"/>
    <dgm:cxn modelId="{CD8E5CDF-1437-41A9-B7AB-3FA077571DE9}" type="presOf" srcId="{B12452E7-1AA2-4380-A62C-81F286B867F7}" destId="{9AD5E7D5-389C-440F-91ED-47BA2E31C036}" srcOrd="0" destOrd="0" presId="urn:microsoft.com/office/officeart/2005/8/layout/matrix3"/>
    <dgm:cxn modelId="{66BEE5AE-4F1D-4417-ABE6-82A602C15FDB}" type="presOf" srcId="{6A67580E-C600-46EB-B40E-81DEF5EE452A}" destId="{4EDA45D2-B821-4EF3-87F5-5077183F2FD2}" srcOrd="0" destOrd="0" presId="urn:microsoft.com/office/officeart/2005/8/layout/matrix3"/>
    <dgm:cxn modelId="{18FFEB53-F092-4D20-BCA5-70F37EF09355}" srcId="{AC95F111-88FB-44DE-9352-973ADC7E9116}" destId="{3E1A188E-0485-401D-B74D-A350EE9430DE}" srcOrd="2" destOrd="0" parTransId="{6B9C1F58-DEC5-429D-B442-49EF0C3749F4}" sibTransId="{3AD4B79E-7C3E-4301-9221-BBC3D0C20737}"/>
    <dgm:cxn modelId="{8F2DDCD7-D923-4112-AE77-1AC7BEC00156}" type="presParOf" srcId="{90DAAFDE-C9CE-465B-A177-80A501404FC5}" destId="{F8488FFD-2FC2-4D36-9FB2-BD19ACF3992B}" srcOrd="0" destOrd="0" presId="urn:microsoft.com/office/officeart/2005/8/layout/matrix3"/>
    <dgm:cxn modelId="{D92FFB08-F774-49EA-A74B-74E1E6B9D89F}" type="presParOf" srcId="{90DAAFDE-C9CE-465B-A177-80A501404FC5}" destId="{9AD5E7D5-389C-440F-91ED-47BA2E31C036}" srcOrd="1" destOrd="0" presId="urn:microsoft.com/office/officeart/2005/8/layout/matrix3"/>
    <dgm:cxn modelId="{10135C21-249A-4AC8-9F85-5E082E1A9FFE}" type="presParOf" srcId="{90DAAFDE-C9CE-465B-A177-80A501404FC5}" destId="{8C55633E-8AF3-4AD3-8388-10E92F695A74}" srcOrd="2" destOrd="0" presId="urn:microsoft.com/office/officeart/2005/8/layout/matrix3"/>
    <dgm:cxn modelId="{EF1BC2FB-262F-4441-9B7C-DE33B27633E8}" type="presParOf" srcId="{90DAAFDE-C9CE-465B-A177-80A501404FC5}" destId="{829F501C-815A-46C1-B01B-4741C2710BFB}" srcOrd="3" destOrd="0" presId="urn:microsoft.com/office/officeart/2005/8/layout/matrix3"/>
    <dgm:cxn modelId="{9F9AC9F9-2D07-44E7-A4D4-81284187CAB8}" type="presParOf" srcId="{90DAAFDE-C9CE-465B-A177-80A501404FC5}" destId="{4EDA45D2-B821-4EF3-87F5-5077183F2FD2}" srcOrd="4" destOrd="0" presId="urn:microsoft.com/office/officeart/2005/8/layout/matrix3"/>
  </dgm:cxnLst>
  <dgm:bg>
    <a:solidFill>
      <a:schemeClr val="accent5">
        <a:lumMod val="40000"/>
        <a:lumOff val="60000"/>
      </a:schemeClr>
    </a:solidFill>
  </dgm:bg>
  <dgm:whole>
    <a:ln w="76200">
      <a:solidFill>
        <a:schemeClr val="accent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3C8B3F-21EF-40A6-B783-1C456B02D0B8}" type="doc">
      <dgm:prSet loTypeId="urn:microsoft.com/office/officeart/2005/8/layout/cycle8" loCatId="cycle" qsTypeId="urn:microsoft.com/office/officeart/2005/8/quickstyle/3d3" qsCatId="3D" csTypeId="urn:microsoft.com/office/officeart/2005/8/colors/accent0_2" csCatId="mainScheme" phldr="1"/>
      <dgm:spPr/>
    </dgm:pt>
    <dgm:pt modelId="{0DCD2011-923A-4DB1-B536-45D3188814BB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когни-тивный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A828ED-B0C6-43E6-BD8B-CCBA53D63817}" type="parTrans" cxnId="{C9D3CF7B-839E-461F-814A-2CD8619F3A4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70345A-3CE6-4684-9F1E-176CBB9CAE6C}" type="sibTrans" cxnId="{C9D3CF7B-839E-461F-814A-2CD8619F3A45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DA4B79-40E3-4298-B1C6-6E5F8E085B30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конативный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F3FBF-3FBB-49F6-BDFB-65C54E3F7E50}" type="parTrans" cxnId="{ACDE8A06-44AC-496F-9C1C-D4B7EF47F984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17DD2B-0C39-4087-B9EE-812A6057C99F}" type="sibTrans" cxnId="{ACDE8A06-44AC-496F-9C1C-D4B7EF47F984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3E3B5-3E57-4018-B96B-1E7A8DCC4543}">
      <dgm:prSet phldrT="[Текст]" custT="1"/>
      <dgm:spPr/>
      <dgm:t>
        <a:bodyPr/>
        <a:lstStyle/>
        <a:p>
          <a:r>
            <a:rPr lang="ru-RU" sz="32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аффек-тивный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807DAD-6898-4A59-8C2B-9CD3D67F7D37}" type="parTrans" cxnId="{AA9F8C4B-67AE-4816-ACA4-6AD44B5DF142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FC999E-60F7-4E1C-BD3A-3D96568CD0E7}" type="sibTrans" cxnId="{AA9F8C4B-67AE-4816-ACA4-6AD44B5DF142}">
      <dgm:prSet/>
      <dgm:spPr/>
      <dgm:t>
        <a:bodyPr/>
        <a:lstStyle/>
        <a:p>
          <a:endParaRPr lang="ru-RU" sz="3200" b="1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3B69AC-515B-4269-8B41-445714B968F3}" type="pres">
      <dgm:prSet presAssocID="{113C8B3F-21EF-40A6-B783-1C456B02D0B8}" presName="compositeShape" presStyleCnt="0">
        <dgm:presLayoutVars>
          <dgm:chMax val="7"/>
          <dgm:dir/>
          <dgm:resizeHandles val="exact"/>
        </dgm:presLayoutVars>
      </dgm:prSet>
      <dgm:spPr/>
    </dgm:pt>
    <dgm:pt modelId="{11728CA1-B6B9-4297-9767-5E2649312770}" type="pres">
      <dgm:prSet presAssocID="{113C8B3F-21EF-40A6-B783-1C456B02D0B8}" presName="wedge1" presStyleLbl="node1" presStyleIdx="0" presStyleCnt="3"/>
      <dgm:spPr/>
      <dgm:t>
        <a:bodyPr/>
        <a:lstStyle/>
        <a:p>
          <a:endParaRPr lang="ru-RU"/>
        </a:p>
      </dgm:t>
    </dgm:pt>
    <dgm:pt modelId="{3856F8F9-E9A2-490E-A692-D34FBAD6EBAF}" type="pres">
      <dgm:prSet presAssocID="{113C8B3F-21EF-40A6-B783-1C456B02D0B8}" presName="dummy1a" presStyleCnt="0"/>
      <dgm:spPr/>
    </dgm:pt>
    <dgm:pt modelId="{2EB9D18D-AB57-457C-BA35-1498D3349B0F}" type="pres">
      <dgm:prSet presAssocID="{113C8B3F-21EF-40A6-B783-1C456B02D0B8}" presName="dummy1b" presStyleCnt="0"/>
      <dgm:spPr/>
    </dgm:pt>
    <dgm:pt modelId="{B2C1E364-EB40-44FD-9348-5BD81DAB28FF}" type="pres">
      <dgm:prSet presAssocID="{113C8B3F-21EF-40A6-B783-1C456B02D0B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530CA1-7B31-407E-8862-19B3BDF9D371}" type="pres">
      <dgm:prSet presAssocID="{113C8B3F-21EF-40A6-B783-1C456B02D0B8}" presName="wedge2" presStyleLbl="node1" presStyleIdx="1" presStyleCnt="3" custScaleX="100162"/>
      <dgm:spPr/>
      <dgm:t>
        <a:bodyPr/>
        <a:lstStyle/>
        <a:p>
          <a:endParaRPr lang="ru-RU"/>
        </a:p>
      </dgm:t>
    </dgm:pt>
    <dgm:pt modelId="{EBE01325-B42C-4F6F-860D-A64D1BFA1EE8}" type="pres">
      <dgm:prSet presAssocID="{113C8B3F-21EF-40A6-B783-1C456B02D0B8}" presName="dummy2a" presStyleCnt="0"/>
      <dgm:spPr/>
    </dgm:pt>
    <dgm:pt modelId="{FB1BE258-4A6D-4B9C-B830-8207DF753700}" type="pres">
      <dgm:prSet presAssocID="{113C8B3F-21EF-40A6-B783-1C456B02D0B8}" presName="dummy2b" presStyleCnt="0"/>
      <dgm:spPr/>
    </dgm:pt>
    <dgm:pt modelId="{FAA20860-8AA9-4F45-ABE1-59B9C65472EB}" type="pres">
      <dgm:prSet presAssocID="{113C8B3F-21EF-40A6-B783-1C456B02D0B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4110C-DB0C-4752-B35B-AE64357088E7}" type="pres">
      <dgm:prSet presAssocID="{113C8B3F-21EF-40A6-B783-1C456B02D0B8}" presName="wedge3" presStyleLbl="node1" presStyleIdx="2" presStyleCnt="3"/>
      <dgm:spPr/>
      <dgm:t>
        <a:bodyPr/>
        <a:lstStyle/>
        <a:p>
          <a:endParaRPr lang="ru-RU"/>
        </a:p>
      </dgm:t>
    </dgm:pt>
    <dgm:pt modelId="{29C68870-C51B-4ECC-9D61-BF4217585CCA}" type="pres">
      <dgm:prSet presAssocID="{113C8B3F-21EF-40A6-B783-1C456B02D0B8}" presName="dummy3a" presStyleCnt="0"/>
      <dgm:spPr/>
    </dgm:pt>
    <dgm:pt modelId="{314DE797-2743-4BBF-8E32-FD8AC2BA2F40}" type="pres">
      <dgm:prSet presAssocID="{113C8B3F-21EF-40A6-B783-1C456B02D0B8}" presName="dummy3b" presStyleCnt="0"/>
      <dgm:spPr/>
    </dgm:pt>
    <dgm:pt modelId="{FE7223DD-C780-4F2D-8AD4-1DF1CF7DBAB1}" type="pres">
      <dgm:prSet presAssocID="{113C8B3F-21EF-40A6-B783-1C456B02D0B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0F9A7-4B7D-4E7C-98DF-C5B1B0B48FD0}" type="pres">
      <dgm:prSet presAssocID="{5470345A-3CE6-4684-9F1E-176CBB9CAE6C}" presName="arrowWedge1" presStyleLbl="fgSibTrans2D1" presStyleIdx="0" presStyleCnt="3" custScaleX="100569"/>
      <dgm:spPr/>
    </dgm:pt>
    <dgm:pt modelId="{D3850226-548B-41D6-ABE4-25398B5F6325}" type="pres">
      <dgm:prSet presAssocID="{2A17DD2B-0C39-4087-B9EE-812A6057C99F}" presName="arrowWedge2" presStyleLbl="fgSibTrans2D1" presStyleIdx="1" presStyleCnt="3"/>
      <dgm:spPr/>
    </dgm:pt>
    <dgm:pt modelId="{621EAA38-196C-4B95-A7C0-3C7FD9462D15}" type="pres">
      <dgm:prSet presAssocID="{9FFC999E-60F7-4E1C-BD3A-3D96568CD0E7}" presName="arrowWedge3" presStyleLbl="fgSibTrans2D1" presStyleIdx="2" presStyleCnt="3"/>
      <dgm:spPr/>
    </dgm:pt>
  </dgm:ptLst>
  <dgm:cxnLst>
    <dgm:cxn modelId="{ABB9E2E3-64BD-4344-8E6E-C589D2C3A6CF}" type="presOf" srcId="{F073E3B5-3E57-4018-B96B-1E7A8DCC4543}" destId="{FE7223DD-C780-4F2D-8AD4-1DF1CF7DBAB1}" srcOrd="1" destOrd="0" presId="urn:microsoft.com/office/officeart/2005/8/layout/cycle8"/>
    <dgm:cxn modelId="{C175303E-3A3E-45FA-9EDA-5C809417ECC1}" type="presOf" srcId="{9BDA4B79-40E3-4298-B1C6-6E5F8E085B30}" destId="{FAA20860-8AA9-4F45-ABE1-59B9C65472EB}" srcOrd="1" destOrd="0" presId="urn:microsoft.com/office/officeart/2005/8/layout/cycle8"/>
    <dgm:cxn modelId="{D4BB47F1-7D6C-46C7-8FB3-5E8D8C7581C4}" type="presOf" srcId="{0DCD2011-923A-4DB1-B536-45D3188814BB}" destId="{B2C1E364-EB40-44FD-9348-5BD81DAB28FF}" srcOrd="1" destOrd="0" presId="urn:microsoft.com/office/officeart/2005/8/layout/cycle8"/>
    <dgm:cxn modelId="{05CA0EAE-4156-4F5B-8BD2-AB477A8DB22B}" type="presOf" srcId="{F073E3B5-3E57-4018-B96B-1E7A8DCC4543}" destId="{5B44110C-DB0C-4752-B35B-AE64357088E7}" srcOrd="0" destOrd="0" presId="urn:microsoft.com/office/officeart/2005/8/layout/cycle8"/>
    <dgm:cxn modelId="{EB2EFD41-9D75-4913-8B7C-4862F0AF73CC}" type="presOf" srcId="{0DCD2011-923A-4DB1-B536-45D3188814BB}" destId="{11728CA1-B6B9-4297-9767-5E2649312770}" srcOrd="0" destOrd="0" presId="urn:microsoft.com/office/officeart/2005/8/layout/cycle8"/>
    <dgm:cxn modelId="{ACDE8A06-44AC-496F-9C1C-D4B7EF47F984}" srcId="{113C8B3F-21EF-40A6-B783-1C456B02D0B8}" destId="{9BDA4B79-40E3-4298-B1C6-6E5F8E085B30}" srcOrd="1" destOrd="0" parTransId="{110F3FBF-3FBB-49F6-BDFB-65C54E3F7E50}" sibTransId="{2A17DD2B-0C39-4087-B9EE-812A6057C99F}"/>
    <dgm:cxn modelId="{AA9F8C4B-67AE-4816-ACA4-6AD44B5DF142}" srcId="{113C8B3F-21EF-40A6-B783-1C456B02D0B8}" destId="{F073E3B5-3E57-4018-B96B-1E7A8DCC4543}" srcOrd="2" destOrd="0" parTransId="{36807DAD-6898-4A59-8C2B-9CD3D67F7D37}" sibTransId="{9FFC999E-60F7-4E1C-BD3A-3D96568CD0E7}"/>
    <dgm:cxn modelId="{30D539B3-4736-40C4-9585-2D5B10214D90}" type="presOf" srcId="{113C8B3F-21EF-40A6-B783-1C456B02D0B8}" destId="{153B69AC-515B-4269-8B41-445714B968F3}" srcOrd="0" destOrd="0" presId="urn:microsoft.com/office/officeart/2005/8/layout/cycle8"/>
    <dgm:cxn modelId="{C9D3CF7B-839E-461F-814A-2CD8619F3A45}" srcId="{113C8B3F-21EF-40A6-B783-1C456B02D0B8}" destId="{0DCD2011-923A-4DB1-B536-45D3188814BB}" srcOrd="0" destOrd="0" parTransId="{B7A828ED-B0C6-43E6-BD8B-CCBA53D63817}" sibTransId="{5470345A-3CE6-4684-9F1E-176CBB9CAE6C}"/>
    <dgm:cxn modelId="{C4C0FF2A-F9DF-4AF6-B91E-657308C4360C}" type="presOf" srcId="{9BDA4B79-40E3-4298-B1C6-6E5F8E085B30}" destId="{FE530CA1-7B31-407E-8862-19B3BDF9D371}" srcOrd="0" destOrd="0" presId="urn:microsoft.com/office/officeart/2005/8/layout/cycle8"/>
    <dgm:cxn modelId="{3A2F2332-25DE-48E7-8F0E-CF507EB9F44B}" type="presParOf" srcId="{153B69AC-515B-4269-8B41-445714B968F3}" destId="{11728CA1-B6B9-4297-9767-5E2649312770}" srcOrd="0" destOrd="0" presId="urn:microsoft.com/office/officeart/2005/8/layout/cycle8"/>
    <dgm:cxn modelId="{9B2DD543-E55B-4866-871A-E91D85584888}" type="presParOf" srcId="{153B69AC-515B-4269-8B41-445714B968F3}" destId="{3856F8F9-E9A2-490E-A692-D34FBAD6EBAF}" srcOrd="1" destOrd="0" presId="urn:microsoft.com/office/officeart/2005/8/layout/cycle8"/>
    <dgm:cxn modelId="{45629F50-1159-4F51-97A7-043713419650}" type="presParOf" srcId="{153B69AC-515B-4269-8B41-445714B968F3}" destId="{2EB9D18D-AB57-457C-BA35-1498D3349B0F}" srcOrd="2" destOrd="0" presId="urn:microsoft.com/office/officeart/2005/8/layout/cycle8"/>
    <dgm:cxn modelId="{44130212-64D1-4511-ACA1-F2EF8A1C0D77}" type="presParOf" srcId="{153B69AC-515B-4269-8B41-445714B968F3}" destId="{B2C1E364-EB40-44FD-9348-5BD81DAB28FF}" srcOrd="3" destOrd="0" presId="urn:microsoft.com/office/officeart/2005/8/layout/cycle8"/>
    <dgm:cxn modelId="{A7D8A447-564B-44D7-8C93-3F08D0B9E408}" type="presParOf" srcId="{153B69AC-515B-4269-8B41-445714B968F3}" destId="{FE530CA1-7B31-407E-8862-19B3BDF9D371}" srcOrd="4" destOrd="0" presId="urn:microsoft.com/office/officeart/2005/8/layout/cycle8"/>
    <dgm:cxn modelId="{3B0CFF5E-B022-4BD9-B87C-FB80D4E7CE6D}" type="presParOf" srcId="{153B69AC-515B-4269-8B41-445714B968F3}" destId="{EBE01325-B42C-4F6F-860D-A64D1BFA1EE8}" srcOrd="5" destOrd="0" presId="urn:microsoft.com/office/officeart/2005/8/layout/cycle8"/>
    <dgm:cxn modelId="{94E7FE1B-F12C-474D-89C4-2D4C9857181C}" type="presParOf" srcId="{153B69AC-515B-4269-8B41-445714B968F3}" destId="{FB1BE258-4A6D-4B9C-B830-8207DF753700}" srcOrd="6" destOrd="0" presId="urn:microsoft.com/office/officeart/2005/8/layout/cycle8"/>
    <dgm:cxn modelId="{61EFA2F0-B693-4A3C-87FC-1C8907E8A13F}" type="presParOf" srcId="{153B69AC-515B-4269-8B41-445714B968F3}" destId="{FAA20860-8AA9-4F45-ABE1-59B9C65472EB}" srcOrd="7" destOrd="0" presId="urn:microsoft.com/office/officeart/2005/8/layout/cycle8"/>
    <dgm:cxn modelId="{C8FF6D65-F868-4FBD-B8A8-7B1C5EE75DE8}" type="presParOf" srcId="{153B69AC-515B-4269-8B41-445714B968F3}" destId="{5B44110C-DB0C-4752-B35B-AE64357088E7}" srcOrd="8" destOrd="0" presId="urn:microsoft.com/office/officeart/2005/8/layout/cycle8"/>
    <dgm:cxn modelId="{4262B5A2-B34C-4396-9E49-CD43CA378E26}" type="presParOf" srcId="{153B69AC-515B-4269-8B41-445714B968F3}" destId="{29C68870-C51B-4ECC-9D61-BF4217585CCA}" srcOrd="9" destOrd="0" presId="urn:microsoft.com/office/officeart/2005/8/layout/cycle8"/>
    <dgm:cxn modelId="{CDB64D3B-EB4F-4D65-91AB-79A3E3FDECB7}" type="presParOf" srcId="{153B69AC-515B-4269-8B41-445714B968F3}" destId="{314DE797-2743-4BBF-8E32-FD8AC2BA2F40}" srcOrd="10" destOrd="0" presId="urn:microsoft.com/office/officeart/2005/8/layout/cycle8"/>
    <dgm:cxn modelId="{5FEC4ABB-0F35-4ADE-8D64-4BCC6F370F8E}" type="presParOf" srcId="{153B69AC-515B-4269-8B41-445714B968F3}" destId="{FE7223DD-C780-4F2D-8AD4-1DF1CF7DBAB1}" srcOrd="11" destOrd="0" presId="urn:microsoft.com/office/officeart/2005/8/layout/cycle8"/>
    <dgm:cxn modelId="{58F737DE-B2DD-47BB-810F-980C23E87BD8}" type="presParOf" srcId="{153B69AC-515B-4269-8B41-445714B968F3}" destId="{2730F9A7-4B7D-4E7C-98DF-C5B1B0B48FD0}" srcOrd="12" destOrd="0" presId="urn:microsoft.com/office/officeart/2005/8/layout/cycle8"/>
    <dgm:cxn modelId="{EBB3F445-8EDA-4263-982B-A7C5645E0CE9}" type="presParOf" srcId="{153B69AC-515B-4269-8B41-445714B968F3}" destId="{D3850226-548B-41D6-ABE4-25398B5F6325}" srcOrd="13" destOrd="0" presId="urn:microsoft.com/office/officeart/2005/8/layout/cycle8"/>
    <dgm:cxn modelId="{D5BB19DF-8086-4512-8A51-750D8D77E3E4}" type="presParOf" srcId="{153B69AC-515B-4269-8B41-445714B968F3}" destId="{621EAA38-196C-4B95-A7C0-3C7FD9462D15}" srcOrd="14" destOrd="0" presId="urn:microsoft.com/office/officeart/2005/8/layout/cycle8"/>
  </dgm:cxnLst>
  <dgm:bg>
    <a:solidFill>
      <a:schemeClr val="accent5">
        <a:lumMod val="40000"/>
        <a:lumOff val="60000"/>
      </a:schemeClr>
    </a:solidFill>
  </dgm:bg>
  <dgm:whole>
    <a:ln w="76200">
      <a:solidFill>
        <a:schemeClr val="accent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88FFD-2FC2-4D36-9FB2-BD19ACF3992B}">
      <dsp:nvSpPr>
        <dsp:cNvPr id="0" name=""/>
        <dsp:cNvSpPr/>
      </dsp:nvSpPr>
      <dsp:spPr>
        <a:xfrm>
          <a:off x="1459449" y="0"/>
          <a:ext cx="4623301" cy="4623301"/>
        </a:xfrm>
        <a:prstGeom prst="diamond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5E7D5-389C-440F-91ED-47BA2E31C036}">
      <dsp:nvSpPr>
        <dsp:cNvPr id="0" name=""/>
        <dsp:cNvSpPr/>
      </dsp:nvSpPr>
      <dsp:spPr>
        <a:xfrm>
          <a:off x="0" y="469162"/>
          <a:ext cx="3770165" cy="18030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приспособление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019" y="557181"/>
        <a:ext cx="3594127" cy="1627049"/>
      </dsp:txXfrm>
    </dsp:sp>
    <dsp:sp modelId="{8C55633E-8AF3-4AD3-8388-10E92F695A74}">
      <dsp:nvSpPr>
        <dsp:cNvPr id="0" name=""/>
        <dsp:cNvSpPr/>
      </dsp:nvSpPr>
      <dsp:spPr>
        <a:xfrm>
          <a:off x="3769479" y="479133"/>
          <a:ext cx="3402065" cy="18030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знание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57498" y="567152"/>
        <a:ext cx="3226027" cy="1627049"/>
      </dsp:txXfrm>
    </dsp:sp>
    <dsp:sp modelId="{829F501C-815A-46C1-B01B-4741C2710BFB}">
      <dsp:nvSpPr>
        <dsp:cNvPr id="0" name=""/>
        <dsp:cNvSpPr/>
      </dsp:nvSpPr>
      <dsp:spPr>
        <a:xfrm>
          <a:off x="95620" y="2304657"/>
          <a:ext cx="3773735" cy="18030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выражение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639" y="2392676"/>
        <a:ext cx="3597697" cy="1627049"/>
      </dsp:txXfrm>
    </dsp:sp>
    <dsp:sp modelId="{4EDA45D2-B821-4EF3-87F5-5077183F2FD2}">
      <dsp:nvSpPr>
        <dsp:cNvPr id="0" name=""/>
        <dsp:cNvSpPr/>
      </dsp:nvSpPr>
      <dsp:spPr>
        <a:xfrm>
          <a:off x="3748095" y="2321119"/>
          <a:ext cx="3484754" cy="18030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защита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36114" y="2409138"/>
        <a:ext cx="3308716" cy="1627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28CA1-B6B9-4297-9767-5E2649312770}">
      <dsp:nvSpPr>
        <dsp:cNvPr id="0" name=""/>
        <dsp:cNvSpPr/>
      </dsp:nvSpPr>
      <dsp:spPr>
        <a:xfrm>
          <a:off x="1538834" y="404779"/>
          <a:ext cx="5230995" cy="5230995"/>
        </a:xfrm>
        <a:prstGeom prst="pie">
          <a:avLst>
            <a:gd name="adj1" fmla="val 16200000"/>
            <a:gd name="adj2" fmla="val 18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когни-тивный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95693" y="1513252"/>
        <a:ext cx="1868212" cy="1556843"/>
      </dsp:txXfrm>
    </dsp:sp>
    <dsp:sp modelId="{FE530CA1-7B31-407E-8862-19B3BDF9D371}">
      <dsp:nvSpPr>
        <dsp:cNvPr id="0" name=""/>
        <dsp:cNvSpPr/>
      </dsp:nvSpPr>
      <dsp:spPr>
        <a:xfrm>
          <a:off x="1426863" y="591600"/>
          <a:ext cx="5239469" cy="5230995"/>
        </a:xfrm>
        <a:prstGeom prst="pie">
          <a:avLst>
            <a:gd name="adj1" fmla="val 1800000"/>
            <a:gd name="adj2" fmla="val 90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конативный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74356" y="3985520"/>
        <a:ext cx="2806858" cy="1370022"/>
      </dsp:txXfrm>
    </dsp:sp>
    <dsp:sp modelId="{5B44110C-DB0C-4752-B35B-AE64357088E7}">
      <dsp:nvSpPr>
        <dsp:cNvPr id="0" name=""/>
        <dsp:cNvSpPr/>
      </dsp:nvSpPr>
      <dsp:spPr>
        <a:xfrm>
          <a:off x="1323367" y="404779"/>
          <a:ext cx="5230995" cy="5230995"/>
        </a:xfrm>
        <a:prstGeom prst="pie">
          <a:avLst>
            <a:gd name="adj1" fmla="val 90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аффек-тивный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9291" y="1513252"/>
        <a:ext cx="1868212" cy="1556843"/>
      </dsp:txXfrm>
    </dsp:sp>
    <dsp:sp modelId="{2730F9A7-4B7D-4E7C-98DF-C5B1B0B48FD0}">
      <dsp:nvSpPr>
        <dsp:cNvPr id="0" name=""/>
        <dsp:cNvSpPr/>
      </dsp:nvSpPr>
      <dsp:spPr>
        <a:xfrm>
          <a:off x="1198718" y="80955"/>
          <a:ext cx="5912091" cy="587864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850226-548B-41D6-ABE4-25398B5F6325}">
      <dsp:nvSpPr>
        <dsp:cNvPr id="0" name=""/>
        <dsp:cNvSpPr/>
      </dsp:nvSpPr>
      <dsp:spPr>
        <a:xfrm>
          <a:off x="1107248" y="267446"/>
          <a:ext cx="5878641" cy="587864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1EAA38-196C-4B95-A7C0-3C7FD9462D15}">
      <dsp:nvSpPr>
        <dsp:cNvPr id="0" name=""/>
        <dsp:cNvSpPr/>
      </dsp:nvSpPr>
      <dsp:spPr>
        <a:xfrm>
          <a:off x="999112" y="80955"/>
          <a:ext cx="5878641" cy="587864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1433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6600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fld id="{8A308E49-1F42-4D3D-94E7-93217AF7B2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095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WenQuanYi Micro Hei" charset="0"/>
              </a:defRPr>
            </a:lvl9pPr>
          </a:lstStyle>
          <a:p>
            <a:pPr eaLnBrk="1"/>
            <a:fld id="{D7ED924D-9216-4CB4-9F2E-AE50640A1E90}" type="slidenum">
              <a:rPr lang="ru-RU" altLang="ru-RU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rPr>
              <a:pPr eaLnBrk="1"/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  <a:cs typeface="DejaVu Sans" charset="0"/>
            </a:endParaRPr>
          </a:p>
        </p:txBody>
      </p:sp>
      <p:sp>
        <p:nvSpPr>
          <p:cNvPr id="1536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A308E49-1F42-4D3D-94E7-93217AF7B2D6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615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1123B9-F0F4-45B6-8EAC-6B7694660A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540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F0187-1A87-48BA-A241-1340144629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983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13390-BD93-4131-A923-0F4F1715233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74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191" y="2454308"/>
            <a:ext cx="6523830" cy="2811870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191" y="5266177"/>
            <a:ext cx="6523830" cy="94955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8266170" y="2015900"/>
            <a:ext cx="1091952" cy="252081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875210" y="3598392"/>
            <a:ext cx="4254709" cy="252082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B2D594E6-D392-40A8-893A-B2D3713130E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5067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672" y="1021954"/>
            <a:ext cx="6993458" cy="782495"/>
          </a:xfrm>
        </p:spPr>
        <p:txBody>
          <a:bodyPr anchor="ctr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865624F4-ACB2-48E1-8C88-D58681252A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8222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420" y="2488573"/>
            <a:ext cx="3407251" cy="3329370"/>
          </a:xfrm>
        </p:spPr>
        <p:txBody>
          <a:bodyPr anchor="ctr"/>
          <a:lstStyle>
            <a:lvl1pPr algn="l">
              <a:defRPr sz="3527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3630" y="2488573"/>
            <a:ext cx="3398260" cy="3329370"/>
          </a:xfrm>
        </p:spPr>
        <p:txBody>
          <a:bodyPr anchor="ctr"/>
          <a:lstStyle>
            <a:lvl1pPr marL="0" indent="0" algn="l">
              <a:buNone/>
              <a:defRPr sz="2205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A9A6F2EA-67E4-47DA-8555-5D0A09C9870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232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5190" y="2743883"/>
            <a:ext cx="4009518" cy="389183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5918" y="2743885"/>
            <a:ext cx="4009518" cy="38918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2751C045-E3F6-41E9-A16F-5FEDBCD64E1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6326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9024" y="2743882"/>
            <a:ext cx="4005684" cy="836977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190" y="3580859"/>
            <a:ext cx="4009518" cy="305485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5919" y="2743883"/>
            <a:ext cx="4009517" cy="834050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5918" y="3577933"/>
            <a:ext cx="4009518" cy="305778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54515304-1FF2-47E5-A9A1-7F36EC7932B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010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/>
            </a:lvl1pPr>
          </a:lstStyle>
          <a:p>
            <a:fld id="{9EFAD036-F0B0-48BF-84E9-66F3E23697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7661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4B07FAC-EBB6-4A96-A3C7-491BA8CBD1D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6959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595931"/>
            <a:ext cx="2990442" cy="1648609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6925" y="1595932"/>
            <a:ext cx="4004965" cy="503978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2" y="3402676"/>
            <a:ext cx="2990441" cy="3233862"/>
          </a:xfrm>
        </p:spPr>
        <p:txBody>
          <a:bodyPr/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040930B-27A4-48EF-AD48-54F3C4AC006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904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7D54E-34E6-4B7E-8D67-B8E4C1746D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7513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522727"/>
            <a:ext cx="3293058" cy="173593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6679" y="1455938"/>
            <a:ext cx="3076996" cy="4647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3401854"/>
            <a:ext cx="3293058" cy="2701884"/>
          </a:xfrm>
        </p:spPr>
        <p:txBody>
          <a:bodyPr>
            <a:normAutofit/>
          </a:bodyPr>
          <a:lstStyle>
            <a:lvl1pPr marL="0" indent="0">
              <a:buNone/>
              <a:defRPr sz="154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67F565A-C506-4A6C-B6D1-2ABF10FE05F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0485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5469084"/>
            <a:ext cx="7079813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5191" y="755967"/>
            <a:ext cx="7079813" cy="377983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955190" y="6093808"/>
            <a:ext cx="7079813" cy="544226"/>
          </a:xfrm>
        </p:spPr>
        <p:txBody>
          <a:bodyPr>
            <a:normAutofit/>
          </a:bodyPr>
          <a:lstStyle>
            <a:lvl1pPr marL="0" indent="0">
              <a:buNone/>
              <a:defRPr sz="1323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8410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7079815" cy="1865910"/>
          </a:xfrm>
        </p:spPr>
        <p:txBody>
          <a:bodyPr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3844900"/>
            <a:ext cx="7079815" cy="2796415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3652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713747" y="718368"/>
            <a:ext cx="663212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793543" y="3197035"/>
            <a:ext cx="682474" cy="135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81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608" y="1021955"/>
            <a:ext cx="6791397" cy="3177069"/>
          </a:xfrm>
        </p:spPr>
        <p:txBody>
          <a:bodyPr anchor="ctr"/>
          <a:lstStyle>
            <a:lvl1pPr>
              <a:defRPr sz="396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529378" y="4199024"/>
            <a:ext cx="6224481" cy="367195"/>
          </a:xfrm>
        </p:spPr>
        <p:txBody>
          <a:bodyPr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0" y="5512474"/>
            <a:ext cx="6993459" cy="1114020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1839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2267902"/>
            <a:ext cx="7079815" cy="2309901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1" y="5539031"/>
            <a:ext cx="7079813" cy="1096683"/>
          </a:xfrm>
        </p:spPr>
        <p:txBody>
          <a:bodyPr anchor="t"/>
          <a:lstStyle>
            <a:lvl1pPr marL="0" indent="0" algn="l">
              <a:buNone/>
              <a:defRPr sz="2205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8976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021956"/>
            <a:ext cx="7081565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2743882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955190" y="3469165"/>
            <a:ext cx="255039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4453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57603" y="3469165"/>
            <a:ext cx="2556446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2743882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6571518" y="3469165"/>
            <a:ext cx="2553918" cy="3183889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6319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6586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0" y="1021956"/>
            <a:ext cx="6995209" cy="782494"/>
          </a:xfrm>
        </p:spPr>
        <p:txBody>
          <a:bodyPr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0" y="4607231"/>
            <a:ext cx="2550398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23438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955189" y="5332512"/>
            <a:ext cx="2550398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0528" y="4607230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17144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60528" y="534425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568989" y="4607231"/>
            <a:ext cx="2556446" cy="725281"/>
          </a:xfrm>
        </p:spPr>
        <p:txBody>
          <a:bodyPr anchor="b">
            <a:noAutofit/>
          </a:bodyPr>
          <a:lstStyle>
            <a:lvl1pPr marL="0" indent="0">
              <a:buNone/>
              <a:defRPr sz="2205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734353" y="2743882"/>
            <a:ext cx="2221556" cy="159542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568989" y="5332512"/>
            <a:ext cx="2556446" cy="1308802"/>
          </a:xfrm>
        </p:spPr>
        <p:txBody>
          <a:bodyPr anchor="t"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627017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448691" y="2743883"/>
            <a:ext cx="0" cy="390917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0976D439-30B1-4417-85AB-290B633E4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333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01955" y="7041488"/>
            <a:ext cx="1092067" cy="25205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9001" y="7041488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FFD47EC4-A073-4A92-B388-87C1B85E128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9729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751" y="0"/>
            <a:ext cx="10054630" cy="756275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57362" y="443313"/>
            <a:ext cx="5082828" cy="66730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432745" y="1946051"/>
            <a:ext cx="6609472" cy="3667576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0080625" cy="7559675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7429" y="1595931"/>
            <a:ext cx="1227574" cy="5039784"/>
          </a:xfrm>
        </p:spPr>
        <p:txBody>
          <a:bodyPr vert="eaVert" anchor="ctr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5519" y="1595931"/>
            <a:ext cx="4869365" cy="503978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3710" y="7016783"/>
            <a:ext cx="4255156" cy="25205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5141" y="325988"/>
            <a:ext cx="872362" cy="846233"/>
          </a:xfrm>
          <a:prstGeom prst="rect">
            <a:avLst/>
          </a:prstGeom>
        </p:spPr>
        <p:txBody>
          <a:bodyPr/>
          <a:lstStyle>
            <a:lvl1pPr algn="ctr">
              <a:defRPr sz="3086"/>
            </a:lvl1pPr>
          </a:lstStyle>
          <a:p>
            <a:fld id="{EB53730F-2BE1-49C8-AA42-5860A9F785A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02085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9067800" cy="125888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C6BD2-FA5A-4CE5-9E00-50A25D1EC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697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363D9-9EB5-42C6-80F5-1C4127B403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445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0B1CA-BD80-41BA-8551-8696787272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278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F73B7-A4AA-4376-830D-3F2A778078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761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CFF5BE-E340-47F7-A38B-F926FB75D9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450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9F3D2-2B96-49B0-AA48-D929A79ED5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74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2062E-719D-4378-96F9-E62F240586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989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A88BC-FE51-486A-B45D-209B4716E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349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Четвёртый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fld id="{4C671698-8F25-47BB-894D-3925B65559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751" y="0"/>
            <a:ext cx="10082376" cy="756275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955190" y="1021955"/>
            <a:ext cx="6995209" cy="782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2921" y="2743882"/>
            <a:ext cx="6995209" cy="3891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50298" y="7016783"/>
            <a:ext cx="1092067" cy="252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1364" y="7016782"/>
            <a:ext cx="4255156" cy="252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92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465141" y="325988"/>
            <a:ext cx="872362" cy="846233"/>
          </a:xfrm>
          <a:prstGeom prst="rect">
            <a:avLst/>
          </a:prstGeom>
        </p:spPr>
        <p:txBody>
          <a:bodyPr anchor="b"/>
          <a:lstStyle>
            <a:lvl1pPr algn="ctr">
              <a:defRPr sz="3086">
                <a:solidFill>
                  <a:schemeClr val="bg1"/>
                </a:solidFill>
              </a:defRPr>
            </a:lvl1pPr>
          </a:lstStyle>
          <a:p>
            <a:fld id="{4C671698-8F25-47BB-894D-3925B65559C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925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l" defTabSz="503972" rtl="0" eaLnBrk="1" latinLnBrk="0" hangingPunct="1">
        <a:spcBef>
          <a:spcPct val="0"/>
        </a:spcBef>
        <a:buNone/>
        <a:defRPr sz="3527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55957" indent="-31246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5834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60723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6310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0023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8374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490096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74053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808" y="1835621"/>
            <a:ext cx="9070975" cy="4989513"/>
          </a:xfrm>
        </p:spPr>
        <p:txBody>
          <a:bodyPr anchor="ctr">
            <a:normAutofit/>
          </a:bodyPr>
          <a:lstStyle/>
          <a:p>
            <a:r>
              <a:rPr lang="ru-RU" sz="6600" b="1" dirty="0"/>
              <a:t>Социальное поведение</a:t>
            </a:r>
            <a:endParaRPr lang="ru-RU" sz="6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119008" y="127746"/>
            <a:ext cx="9685100" cy="7304186"/>
          </a:xfrm>
        </p:spPr>
        <p:txBody>
          <a:bodyPr/>
          <a:lstStyle/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>
                <a:latin typeface="Times New Roman" pitchFamily="18" charset="0"/>
                <a:cs typeface="Times New Roman" pitchFamily="18" charset="0"/>
              </a:rPr>
              <a:t>Социальное поведение личности – это внешнее наблюдаемые поступки, действия индивидов в определённой последовательности, так или иначе затрагивающие интересы других людей, их групп, всего общества.</a:t>
            </a: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1141" y="272988"/>
            <a:ext cx="5871615" cy="951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социального поведения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245763" y="1224948"/>
            <a:ext cx="0" cy="4112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03789" y="1664179"/>
            <a:ext cx="3888741" cy="475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движения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723543" y="1224948"/>
            <a:ext cx="0" cy="128444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03788" y="2518142"/>
            <a:ext cx="4436525" cy="7052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Коллективное поведение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5357083" y="1224948"/>
            <a:ext cx="0" cy="23169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03789" y="3541848"/>
            <a:ext cx="5071814" cy="7017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поведение личности</a:t>
            </a:r>
          </a:p>
        </p:txBody>
      </p:sp>
    </p:spTree>
    <p:extLst>
      <p:ext uri="{BB962C8B-B14F-4D97-AF65-F5344CB8AC3E}">
        <p14:creationId xmlns:p14="http://schemas.microsoft.com/office/powerpoint/2010/main" val="126162686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2339677"/>
            <a:ext cx="9313794" cy="5075982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КОНФОРМИЗМ –принятие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ценностей данной социальной общности, даже путём отказа от собственных убеждений.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ИННОВАЦИЯ – (нововведение) выражается в приятии целей группы, но неприятии средств их достижения.</a:t>
            </a:r>
          </a:p>
          <a:p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РИТУАЛИЗМ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 (от слова «ритуал») выражается в неприятии целей, но приятии средств достижения.</a:t>
            </a:r>
          </a:p>
          <a:p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РЕТРИЗМ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 (уход) полное отрицание ценностей, целей и средств, принятых в данном обществе.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МЯТЕЖ – полное отрицание провозглашаемых обществом ценностей, целей и средств и попытке заменить их на новые, установить свой социальный порядок.</a:t>
            </a: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0103" y="895165"/>
            <a:ext cx="5868914" cy="1008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ВЫДЕЛЯЕТСЯ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ПЯТЬ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ТИПОВ ПОВЕДЕНИЯ: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8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888" y="827509"/>
            <a:ext cx="5641411" cy="908110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Социальная установка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9912" y="2483693"/>
            <a:ext cx="6984776" cy="4302550"/>
          </a:xfrm>
          <a:ln w="76200">
            <a:solidFill>
              <a:schemeClr val="accent2"/>
            </a:solidFill>
          </a:ln>
        </p:spPr>
        <p:txBody>
          <a:bodyPr>
            <a:normAutofit fontScale="92500"/>
          </a:bodyPr>
          <a:lstStyle/>
          <a:p>
            <a:pPr indent="0">
              <a:lnSpc>
                <a:spcPct val="150000"/>
              </a:lnSpc>
              <a:buNone/>
            </a:pPr>
            <a:r>
              <a:rPr lang="ru-RU" sz="4000" b="1" spc="-2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000" b="1" spc="-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усвоенный социальный опыт преломлен личностью и конкретно проявляет себя в ее действиях и поступках?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66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396" y="459069"/>
            <a:ext cx="8324001" cy="6428635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«Установка является целостным динамическим состоянием субъекта, </a:t>
            </a:r>
            <a:r>
              <a:rPr lang="ru-RU" sz="4000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состоянием готовности к определенной активности, состоянием, которое обусловливается двумя факторами: потребностью субъекта и соответствующей объективной ситуацией» </a:t>
            </a:r>
            <a:r>
              <a:rPr lang="ru-RU" sz="4000" spc="-2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(Д.Н. Узнадзе</a:t>
            </a:r>
            <a:r>
              <a:rPr lang="ru-RU" sz="4000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1901)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680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220" y="499038"/>
            <a:ext cx="2437569" cy="958009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АТТИТЮД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7273" y="1484541"/>
            <a:ext cx="7397205" cy="4624741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sz="2800" i="1" u="sng" spc="-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У. Томас и Ф. </a:t>
            </a:r>
            <a:r>
              <a:rPr lang="ru-RU" sz="2800" i="1" u="sng" spc="-2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Знанецкий</a:t>
            </a:r>
            <a:r>
              <a:rPr lang="ru-RU" sz="2800" i="1" u="sng" spc="-2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( 1918г.)</a:t>
            </a:r>
          </a:p>
          <a:p>
            <a:r>
              <a:rPr lang="ru-RU" sz="2800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«психологическое </a:t>
            </a:r>
            <a:r>
              <a:rPr lang="ru-RU" sz="2800" b="1" spc="-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переживание индивидом ценности, значения, смысла социального объекта</a:t>
            </a:r>
            <a:r>
              <a:rPr lang="ru-RU" sz="2800" b="1" spc="-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 сознания индивида относительно некоторой социальной </a:t>
            </a:r>
            <a:r>
              <a:rPr lang="ru-RU" sz="2800" b="1" spc="-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ценности</a:t>
            </a:r>
            <a:r>
              <a:rPr lang="ru-RU" sz="2800" b="1" spc="-2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0" indent="0" algn="ctr">
              <a:buNone/>
            </a:pPr>
            <a:r>
              <a:rPr lang="ru-RU" sz="2800" b="1" i="1" u="sng" spc="-2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Аттитюд зависит от предшествующего опыта и регулирует поведение человека</a:t>
            </a:r>
            <a:endParaRPr lang="ru-RU" sz="2800" i="1" u="sng" spc="-25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3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220" y="499037"/>
            <a:ext cx="4945249" cy="1552607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/>
          <a:lstStyle/>
          <a:p>
            <a:r>
              <a:rPr lang="ru-RU" sz="4400" b="1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аттитюдов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253053"/>
              </p:ext>
            </p:extLst>
          </p:nvPr>
        </p:nvGraphicFramePr>
        <p:xfrm>
          <a:off x="1295896" y="2699717"/>
          <a:ext cx="7397709" cy="4623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979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57" y="109827"/>
            <a:ext cx="7183447" cy="868191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Структура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аттитюда</a:t>
            </a:r>
            <a:endParaRPr lang="ru-RU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727349"/>
              </p:ext>
            </p:extLst>
          </p:nvPr>
        </p:nvGraphicFramePr>
        <p:xfrm>
          <a:off x="500287" y="1047876"/>
          <a:ext cx="8093197" cy="6227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10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68" y="129787"/>
            <a:ext cx="4600911" cy="888150"/>
          </a:xfrm>
          <a:solidFill>
            <a:schemeClr val="bg2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Парадокс </a:t>
            </a:r>
            <a:r>
              <a:rPr lang="ru-RU" b="1" dirty="0" err="1" smtClean="0">
                <a:solidFill>
                  <a:schemeClr val="tx1"/>
                </a:solidFill>
              </a:rPr>
              <a:t>Лапьера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2244" y="1097776"/>
            <a:ext cx="7397205" cy="5789928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solidFill>
                  <a:schemeClr val="tx1"/>
                </a:solidFill>
              </a:rPr>
              <a:t>«Люди говорят одно, а делают совсем другое</a:t>
            </a:r>
            <a:r>
              <a:rPr lang="ru-RU" sz="4400" b="1" i="1" dirty="0" smtClean="0">
                <a:solidFill>
                  <a:schemeClr val="tx1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между </a:t>
            </a:r>
            <a:r>
              <a:rPr lang="ru-RU" sz="4400" dirty="0">
                <a:solidFill>
                  <a:schemeClr val="tx1"/>
                </a:solidFill>
              </a:rPr>
              <a:t>аттитюдом </a:t>
            </a:r>
            <a:r>
              <a:rPr lang="ru-RU" sz="4400" dirty="0" smtClean="0">
                <a:solidFill>
                  <a:schemeClr val="tx1"/>
                </a:solidFill>
              </a:rPr>
              <a:t>и </a:t>
            </a:r>
            <a:r>
              <a:rPr lang="ru-RU" sz="4400" dirty="0">
                <a:solidFill>
                  <a:schemeClr val="tx1"/>
                </a:solidFill>
              </a:rPr>
              <a:t>реальным поведением </a:t>
            </a:r>
            <a:r>
              <a:rPr lang="ru-RU" sz="4400" dirty="0" smtClean="0">
                <a:solidFill>
                  <a:schemeClr val="tx1"/>
                </a:solidFill>
              </a:rPr>
              <a:t>существует расхождение </a:t>
            </a:r>
            <a:endParaRPr lang="ru-RU" sz="4400" i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4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96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00" y="89867"/>
            <a:ext cx="8100663" cy="1543825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«Меняющиеся человеческие установки обычно не в состоянии вызвать сильного изменения в поведении» (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Майерс).</a:t>
            </a:r>
            <a:r>
              <a:rPr lang="ru-RU" sz="2800" b="1" dirty="0">
                <a:solidFill>
                  <a:schemeClr val="tx1"/>
                </a:solidFill>
              </a:rPr>
              <a:t/>
            </a:r>
            <a:br>
              <a:rPr lang="ru-RU" sz="2800" b="1" dirty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416" y="3293324"/>
            <a:ext cx="7044963" cy="4121645"/>
          </a:xfr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Бихевиоризм -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научение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Когнитивизм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когнитивное несоответствие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деятельности -</a:t>
            </a:r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социальные условия + активная позиция личности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6219" y="2055833"/>
            <a:ext cx="7201160" cy="9780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изменения установок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0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2"/>
          <p:cNvSpPr>
            <a:spLocks noGrp="1"/>
          </p:cNvSpPr>
          <p:nvPr>
            <p:ph idx="1"/>
          </p:nvPr>
        </p:nvSpPr>
        <p:spPr>
          <a:xfrm>
            <a:off x="575816" y="2339677"/>
            <a:ext cx="8809738" cy="4176464"/>
          </a:xfrm>
        </p:spPr>
        <p:txBody>
          <a:bodyPr>
            <a:normAutofit/>
          </a:bodyPr>
          <a:lstStyle/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процесс применения санкций в целях обеспечения соблюдения социальных норм</a:t>
            </a:r>
            <a:endParaRPr lang="ru-RU" sz="54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3329" y="999166"/>
            <a:ext cx="7108421" cy="6647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СОЦИАЛЬНЫЙ КОНТРОЛЬ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93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921" y="2743882"/>
            <a:ext cx="8263855" cy="3891833"/>
          </a:xfrm>
        </p:spPr>
        <p:txBody>
          <a:bodyPr>
            <a:normAutofit/>
          </a:bodyPr>
          <a:lstStyle/>
          <a:p>
            <a:r>
              <a:rPr lang="ru-RU" sz="3200" dirty="0"/>
              <a:t>1. Понятие о социальном поведении. Виды социального поведения.</a:t>
            </a:r>
          </a:p>
          <a:p>
            <a:r>
              <a:rPr lang="ru-RU" sz="3200" dirty="0"/>
              <a:t>2. Социальные установки и поведение.</a:t>
            </a:r>
          </a:p>
          <a:p>
            <a:r>
              <a:rPr lang="ru-RU" sz="3200" dirty="0"/>
              <a:t>3. Социальный контроль как механизм регуляции социального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174726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59792" y="323850"/>
            <a:ext cx="9601771" cy="7235825"/>
          </a:xfrm>
        </p:spPr>
        <p:txBody>
          <a:bodyPr>
            <a:normAutofit/>
          </a:bodyPr>
          <a:lstStyle/>
          <a:p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САНКЦИЯ 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– ЭТО РЕАКЦИЯ СОЦИАЛЬНОЙ ГРУППЫ НА ПОВЕДЕНИЕ 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ИНДИВИДА</a:t>
            </a:r>
            <a:endParaRPr lang="ru-RU" sz="31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САНКЦИИ</a:t>
            </a:r>
          </a:p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     НЕГАТИВНЫЕ                                ПОЗИТИВНЫЕ</a:t>
            </a:r>
          </a:p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371398" y="2420996"/>
            <a:ext cx="2619912" cy="19441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00717" y="2411685"/>
            <a:ext cx="2747670" cy="19441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05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719832" y="2699717"/>
            <a:ext cx="8694539" cy="1461188"/>
          </a:xfrm>
        </p:spPr>
        <p:txBody>
          <a:bodyPr>
            <a:normAutofit fontScale="90000"/>
          </a:bodyPr>
          <a:lstStyle/>
          <a:p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80" y="4139877"/>
            <a:ext cx="4517100" cy="301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89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487562"/>
              </p:ext>
            </p:extLst>
          </p:nvPr>
        </p:nvGraphicFramePr>
        <p:xfrm>
          <a:off x="503807" y="251445"/>
          <a:ext cx="9220641" cy="7222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913"/>
                <a:gridCol w="4762728"/>
              </a:tblGrid>
              <a:tr h="7222484">
                <a:tc>
                  <a:txBody>
                    <a:bodyPr/>
                    <a:lstStyle/>
                    <a:p>
                      <a:r>
                        <a:rPr lang="ru-RU" sz="35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ПОВЕДЕНИЕ – </a:t>
                      </a:r>
                      <a:r>
                        <a:rPr lang="ru-RU" sz="3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процесс</a:t>
                      </a:r>
                      <a:r>
                        <a:rPr lang="ru-RU" sz="35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3500" dirty="0" smtClean="0">
                          <a:solidFill>
                            <a:schemeClr val="tx1"/>
                          </a:solidFill>
                        </a:rPr>
                        <a:t>взаимодействия индивидуумов с окружающей средой, проявляющейся в их внешней (двигательной) и внутренней (психической) активности.</a:t>
                      </a:r>
                      <a:endParaRPr lang="ru-RU" sz="3500" dirty="0">
                        <a:solidFill>
                          <a:schemeClr val="tx1"/>
                        </a:solidFill>
                      </a:endParaRPr>
                    </a:p>
                  </a:txBody>
                  <a:tcPr marL="100806" marR="100806" marT="50398" marB="5039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5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СОЦИАЛЬНОЕ ПОВЕДЕНИЕ </a:t>
                      </a:r>
                      <a:r>
                        <a:rPr lang="ru-RU" sz="3500" dirty="0" smtClean="0">
                          <a:solidFill>
                            <a:schemeClr val="tx1"/>
                          </a:solidFill>
                        </a:rPr>
                        <a:t>– образ жизни и действий большого количества людей, оказывающих существенное</a:t>
                      </a:r>
                      <a:r>
                        <a:rPr lang="ru-RU" sz="3500" baseline="0" dirty="0" smtClean="0">
                          <a:solidFill>
                            <a:schemeClr val="tx1"/>
                          </a:solidFill>
                        </a:rPr>
                        <a:t> влияние на социальную жизнь и стабильность общества.</a:t>
                      </a:r>
                      <a:endParaRPr lang="ru-RU" sz="3500" dirty="0">
                        <a:solidFill>
                          <a:schemeClr val="tx1"/>
                        </a:solidFill>
                      </a:endParaRPr>
                    </a:p>
                  </a:txBody>
                  <a:tcPr marL="100806" marR="100806" marT="50398" marB="50398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52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856" y="755501"/>
            <a:ext cx="6384396" cy="51622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Различия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239921"/>
              </p:ext>
            </p:extLst>
          </p:nvPr>
        </p:nvGraphicFramePr>
        <p:xfrm>
          <a:off x="359792" y="1691605"/>
          <a:ext cx="9505056" cy="5687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4752528"/>
              </a:tblGrid>
              <a:tr h="1310344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ПОВЕДЕНИЕ 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marL="100806" marR="100806" marT="50398" marB="5039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СОЦИАЛЬНОЕ ПОВЕДЕНИЕ 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 marL="100806" marR="100806" marT="50398" marB="50398">
                    <a:solidFill>
                      <a:schemeClr val="bg1"/>
                    </a:solidFill>
                  </a:tcPr>
                </a:tc>
              </a:tr>
              <a:tr h="4334214"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</a:t>
                      </a:r>
                      <a:r>
                        <a:rPr lang="ru-RU" sz="4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b="1" i="1" u="sng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человека</a:t>
                      </a:r>
                      <a:r>
                        <a:rPr lang="ru-RU" sz="4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рамках любой формы его общения с другими людьми.</a:t>
                      </a:r>
                      <a:endParaRPr lang="ru-RU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398" marB="50398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Субъектами социального поведения выступают </a:t>
                      </a:r>
                      <a:r>
                        <a:rPr lang="ru-RU" sz="4000" b="1" i="1" u="sng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массы, публика, толпа </a:t>
                      </a:r>
                      <a:r>
                        <a:rPr lang="ru-RU" sz="4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и, в некоторых случаях индивиды.</a:t>
                      </a:r>
                      <a:endParaRPr lang="ru-RU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398" marB="50398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89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776" y="2483693"/>
            <a:ext cx="9505056" cy="453650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800" b="1" i="1" dirty="0">
                <a:latin typeface="Times New Roman" pitchFamily="18" charset="0"/>
                <a:cs typeface="Times New Roman" pitchFamily="18" charset="0"/>
              </a:rPr>
              <a:t>МАССА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– большое количество людей, которых нельзя объединить по какому-либо признаку.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800" b="1" i="1" dirty="0">
                <a:latin typeface="Times New Roman" pitchFamily="18" charset="0"/>
                <a:cs typeface="Times New Roman" pitchFamily="18" charset="0"/>
              </a:rPr>
              <a:t>ТОЛПА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– это внешне неорганизованная общность людей, которые находятся в определённом контакте друг с другом, связанные общим эмоциональным состоянием и объектом внимания.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800" b="1" i="1" dirty="0">
                <a:latin typeface="Times New Roman" pitchFamily="18" charset="0"/>
                <a:cs typeface="Times New Roman" pitchFamily="18" charset="0"/>
              </a:rPr>
              <a:t>ПУБЛИКА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– это большая группа людей, складывающаяся на основе их общих интересов, без какой-либо организации, но обязательно при наличии ситуации, которая затрагивает эти интересы.</a:t>
            </a: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7824" y="1331564"/>
            <a:ext cx="8812862" cy="5502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СУБЪЕКТЫ СОЦИАЛЬНОГО ПОВЕДЕНИЯ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51848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961618" cy="7559675"/>
          </a:xfrm>
        </p:spPr>
        <p:txBody>
          <a:bodyPr/>
          <a:lstStyle/>
          <a:p>
            <a:endParaRPr lang="ru-RU" b="0" dirty="0" smtClean="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 flipH="1" flipV="1">
            <a:off x="1071067" y="208242"/>
            <a:ext cx="3890492" cy="951959"/>
          </a:xfrm>
          <a:prstGeom prst="triangle">
            <a:avLst>
              <a:gd name="adj" fmla="val 50591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ТОЛПА</a:t>
            </a:r>
          </a:p>
        </p:txBody>
      </p:sp>
      <p:cxnSp>
        <p:nvCxnSpPr>
          <p:cNvPr id="7" name="Прямая со стрелкой 6"/>
          <p:cNvCxnSpPr>
            <a:stCxn id="5" idx="2"/>
          </p:cNvCxnSpPr>
          <p:nvPr/>
        </p:nvCxnSpPr>
        <p:spPr>
          <a:xfrm>
            <a:off x="1071066" y="1160201"/>
            <a:ext cx="0" cy="873212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73793" y="2028164"/>
            <a:ext cx="2143882" cy="5039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Случайная</a:t>
            </a:r>
          </a:p>
        </p:txBody>
      </p:sp>
      <p:cxnSp>
        <p:nvCxnSpPr>
          <p:cNvPr id="16" name="Соединительная линия уступом 15"/>
          <p:cNvCxnSpPr>
            <a:stCxn id="5" idx="5"/>
          </p:cNvCxnSpPr>
          <p:nvPr/>
        </p:nvCxnSpPr>
        <p:spPr>
          <a:xfrm>
            <a:off x="4000749" y="684221"/>
            <a:ext cx="2467653" cy="397232"/>
          </a:xfrm>
          <a:prstGeom prst="bentConnector3">
            <a:avLst>
              <a:gd name="adj1" fmla="val 74210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501654" y="803217"/>
            <a:ext cx="2768672" cy="55647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Экспрессивная</a:t>
            </a:r>
          </a:p>
        </p:txBody>
      </p:sp>
      <p:cxnSp>
        <p:nvCxnSpPr>
          <p:cNvPr id="27" name="Соединительная линия уступом 26"/>
          <p:cNvCxnSpPr/>
          <p:nvPr/>
        </p:nvCxnSpPr>
        <p:spPr>
          <a:xfrm>
            <a:off x="4961558" y="1160201"/>
            <a:ext cx="1428089" cy="1270445"/>
          </a:xfrm>
          <a:prstGeom prst="bentConnector3">
            <a:avLst>
              <a:gd name="adj1" fmla="val 36055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6389647" y="2112160"/>
            <a:ext cx="2992686" cy="63522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Конвенциальная</a:t>
            </a: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648977" y="1160201"/>
            <a:ext cx="42003" cy="17464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3038189" y="2906626"/>
            <a:ext cx="2779172" cy="55647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Действующая</a:t>
            </a:r>
          </a:p>
        </p:txBody>
      </p:sp>
      <p:cxnSp>
        <p:nvCxnSpPr>
          <p:cNvPr id="49" name="Прямая со стрелкой 48"/>
          <p:cNvCxnSpPr>
            <a:stCxn id="47" idx="2"/>
            <a:endCxn id="51" idx="7"/>
          </p:cNvCxnSpPr>
          <p:nvPr/>
        </p:nvCxnSpPr>
        <p:spPr>
          <a:xfrm flipH="1">
            <a:off x="2784423" y="3463102"/>
            <a:ext cx="1643351" cy="124944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276518" y="4574303"/>
            <a:ext cx="2938433" cy="951959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Агрессивная</a:t>
            </a:r>
          </a:p>
        </p:txBody>
      </p:sp>
      <p:cxnSp>
        <p:nvCxnSpPr>
          <p:cNvPr id="56" name="Прямая со стрелкой 55"/>
          <p:cNvCxnSpPr>
            <a:endCxn id="58" idx="7"/>
          </p:cNvCxnSpPr>
          <p:nvPr/>
        </p:nvCxnSpPr>
        <p:spPr>
          <a:xfrm>
            <a:off x="4396273" y="3454352"/>
            <a:ext cx="2583160" cy="110420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Овал 57"/>
          <p:cNvSpPr/>
          <p:nvPr/>
        </p:nvSpPr>
        <p:spPr>
          <a:xfrm rot="10800000" flipV="1">
            <a:off x="6517404" y="4418561"/>
            <a:ext cx="3164196" cy="953708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Спасающаяся</a:t>
            </a:r>
          </a:p>
        </p:txBody>
      </p:sp>
      <p:cxnSp>
        <p:nvCxnSpPr>
          <p:cNvPr id="68" name="Прямая со стрелкой 67"/>
          <p:cNvCxnSpPr>
            <a:stCxn id="47" idx="2"/>
            <a:endCxn id="71" idx="7"/>
          </p:cNvCxnSpPr>
          <p:nvPr/>
        </p:nvCxnSpPr>
        <p:spPr>
          <a:xfrm flipH="1">
            <a:off x="3797735" y="3463102"/>
            <a:ext cx="630039" cy="258813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Овал 70"/>
          <p:cNvSpPr/>
          <p:nvPr/>
        </p:nvSpPr>
        <p:spPr>
          <a:xfrm>
            <a:off x="516283" y="5904246"/>
            <a:ext cx="3843238" cy="1007957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Стяжательская</a:t>
            </a:r>
          </a:p>
        </p:txBody>
      </p:sp>
      <p:cxnSp>
        <p:nvCxnSpPr>
          <p:cNvPr id="75" name="Прямая со стрелкой 74"/>
          <p:cNvCxnSpPr>
            <a:stCxn id="47" idx="2"/>
            <a:endCxn id="78" idx="1"/>
          </p:cNvCxnSpPr>
          <p:nvPr/>
        </p:nvCxnSpPr>
        <p:spPr>
          <a:xfrm>
            <a:off x="4427774" y="3463102"/>
            <a:ext cx="1365085" cy="258813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Овал 77"/>
          <p:cNvSpPr/>
          <p:nvPr/>
        </p:nvSpPr>
        <p:spPr>
          <a:xfrm>
            <a:off x="5196073" y="5904246"/>
            <a:ext cx="4074253" cy="1007957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Экстатическая</a:t>
            </a:r>
          </a:p>
        </p:txBody>
      </p:sp>
    </p:spTree>
    <p:extLst>
      <p:ext uri="{BB962C8B-B14F-4D97-AF65-F5344CB8AC3E}">
        <p14:creationId xmlns:p14="http://schemas.microsoft.com/office/powerpoint/2010/main" val="30434693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2" grpId="0" animBg="1"/>
      <p:bldP spid="47" grpId="0" animBg="1"/>
      <p:bldP spid="51" grpId="0" animBg="1"/>
      <p:bldP spid="58" grpId="0" animBg="1"/>
      <p:bldP spid="71" grpId="0" animBg="1"/>
      <p:bldP spid="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008" y="127746"/>
            <a:ext cx="9685100" cy="7304186"/>
          </a:xfrm>
        </p:spPr>
        <p:txBody>
          <a:bodyPr/>
          <a:lstStyle/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Социальные движения – это массовые движения представителей какой-либо группы, направленные на обеспечение групповых или общественных интересов, способствующие или препятствующие социальным переменам.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61141" y="272988"/>
            <a:ext cx="5871615" cy="951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социального поведения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245763" y="1224948"/>
            <a:ext cx="0" cy="5634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77536" y="1797174"/>
            <a:ext cx="3888741" cy="4777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движения</a:t>
            </a:r>
          </a:p>
        </p:txBody>
      </p:sp>
    </p:spTree>
    <p:extLst>
      <p:ext uri="{BB962C8B-B14F-4D97-AF65-F5344CB8AC3E}">
        <p14:creationId xmlns:p14="http://schemas.microsoft.com/office/powerpoint/2010/main" val="21563650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ъект 2"/>
          <p:cNvSpPr>
            <a:spLocks noGrp="1"/>
          </p:cNvSpPr>
          <p:nvPr>
            <p:ph idx="1"/>
          </p:nvPr>
        </p:nvSpPr>
        <p:spPr>
          <a:xfrm>
            <a:off x="119008" y="127746"/>
            <a:ext cx="9685100" cy="7304186"/>
          </a:xfrm>
        </p:spPr>
        <p:txBody>
          <a:bodyPr/>
          <a:lstStyle/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1141" y="272988"/>
            <a:ext cx="5871615" cy="951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социального поведения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245763" y="1224948"/>
            <a:ext cx="0" cy="4112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03789" y="1664179"/>
            <a:ext cx="3888741" cy="475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движения</a:t>
            </a:r>
          </a:p>
        </p:txBody>
      </p:sp>
      <p:cxnSp>
        <p:nvCxnSpPr>
          <p:cNvPr id="7" name="Прямая соединительная линия 6"/>
          <p:cNvCxnSpPr>
            <a:stCxn id="9" idx="2"/>
          </p:cNvCxnSpPr>
          <p:nvPr/>
        </p:nvCxnSpPr>
        <p:spPr>
          <a:xfrm>
            <a:off x="2548158" y="2140158"/>
            <a:ext cx="0" cy="15924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03788" y="2299401"/>
            <a:ext cx="194437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88037" y="2299402"/>
            <a:ext cx="19252" cy="457605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10789" y="2787631"/>
            <a:ext cx="414775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018564" y="2430646"/>
            <a:ext cx="8761043" cy="7139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выражают требования по отношению к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государству.</a:t>
            </a: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612538" y="3541848"/>
            <a:ext cx="442778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 rot="10800000" flipH="1" flipV="1">
            <a:off x="1044815" y="3303858"/>
            <a:ext cx="8708540" cy="5547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Утопические –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создание идеальных обществ</a:t>
            </a: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98537" y="4415061"/>
            <a:ext cx="413026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1018564" y="4017827"/>
            <a:ext cx="8734792" cy="1007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реформ –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преобразования мирным путём</a:t>
            </a: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603788" y="5685506"/>
            <a:ext cx="441027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1018563" y="5207776"/>
            <a:ext cx="8708540" cy="11129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Революционные –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нового порядка путём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разрушения прежнего социального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режима</a:t>
            </a: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598537" y="6875455"/>
            <a:ext cx="393775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992312" y="6478222"/>
            <a:ext cx="8734791" cy="7944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Консервативные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противодействуют всяческим         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преобразованиям</a:t>
            </a:r>
            <a:endParaRPr lang="ru-RU" sz="2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67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119008" y="127746"/>
            <a:ext cx="9685100" cy="7304186"/>
          </a:xfrm>
        </p:spPr>
        <p:txBody>
          <a:bodyPr/>
          <a:lstStyle/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3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>
                <a:latin typeface="Times New Roman" pitchFamily="18" charset="0"/>
                <a:cs typeface="Times New Roman" pitchFamily="18" charset="0"/>
              </a:rPr>
              <a:t>Коллективное поведение – это массовые, непредсказуемые реакции людей на критические ситуации, возникающие объективно и внезапно.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61141" y="272988"/>
            <a:ext cx="5871615" cy="9519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социального поведения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245763" y="1224948"/>
            <a:ext cx="0" cy="4112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03789" y="1664179"/>
            <a:ext cx="3888741" cy="4759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движения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723543" y="1224948"/>
            <a:ext cx="0" cy="128444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603788" y="2518142"/>
            <a:ext cx="4436525" cy="7052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Коллективное поведение </a:t>
            </a:r>
          </a:p>
        </p:txBody>
      </p:sp>
    </p:spTree>
    <p:extLst>
      <p:ext uri="{BB962C8B-B14F-4D97-AF65-F5344CB8AC3E}">
        <p14:creationId xmlns:p14="http://schemas.microsoft.com/office/powerpoint/2010/main" val="3247817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614</Words>
  <Application>Microsoft Office PowerPoint</Application>
  <PresentationFormat>Произвольный</PresentationFormat>
  <Paragraphs>118</Paragraphs>
  <Slides>21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Совет директоров</vt:lpstr>
      <vt:lpstr>Презентация PowerPoint</vt:lpstr>
      <vt:lpstr>Вопросы</vt:lpstr>
      <vt:lpstr>Презентация PowerPoint</vt:lpstr>
      <vt:lpstr>Различия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Социальная установка</vt:lpstr>
      <vt:lpstr>Презентация PowerPoint</vt:lpstr>
      <vt:lpstr>АТТИТЮД</vt:lpstr>
      <vt:lpstr>Функции аттитюдов</vt:lpstr>
      <vt:lpstr>Структура аттитюда</vt:lpstr>
      <vt:lpstr>Парадокс Лапьера</vt:lpstr>
      <vt:lpstr>«Меняющиеся человеческие установки обычно не в состоянии вызвать сильного изменения в поведении» (Майерс). 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обществознанию  10  класс (профильная группа)</dc:title>
  <dc:creator>Учитель</dc:creator>
  <cp:lastModifiedBy>нетушки</cp:lastModifiedBy>
  <cp:revision>51</cp:revision>
  <cp:lastPrinted>1601-01-01T00:00:00Z</cp:lastPrinted>
  <dcterms:created xsi:type="dcterms:W3CDTF">2012-02-14T12:23:40Z</dcterms:created>
  <dcterms:modified xsi:type="dcterms:W3CDTF">2024-04-06T12:41:04Z</dcterms:modified>
</cp:coreProperties>
</file>