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6A08C-67D0-4101-A6D1-8D83CD414587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3731E-4475-44B6-BBC9-9BABAB487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Диноды и коэффициент усиления ФЭУ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1266" name="Picture 2" descr="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8965374" cy="4269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00034" y="4826675"/>
            <a:ext cx="81439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/>
              <a:t>Рис. 4.6. </a:t>
            </a:r>
            <a:r>
              <a:rPr lang="ru-RU" b="1" dirty="0" err="1"/>
              <a:t>Динодные</a:t>
            </a:r>
            <a:r>
              <a:rPr lang="ru-RU" b="1" dirty="0"/>
              <a:t> системы с корытообразными динодами:</a:t>
            </a:r>
            <a:br>
              <a:rPr lang="ru-RU" b="1" dirty="0"/>
            </a:br>
            <a:r>
              <a:rPr lang="ru-RU" dirty="0"/>
              <a:t>а – цилиндрическая часть динода одного радиуса, </a:t>
            </a:r>
            <a:endParaRPr lang="ru-RU" dirty="0" smtClean="0"/>
          </a:p>
          <a:p>
            <a:pPr algn="just"/>
            <a:r>
              <a:rPr lang="ru-RU" dirty="0" smtClean="0"/>
              <a:t>б </a:t>
            </a:r>
            <a:r>
              <a:rPr lang="ru-RU" dirty="0"/>
              <a:t>– цилиндрическая часть динода двух радиусов; 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– круговая система расположения динодов; </a:t>
            </a:r>
            <a:endParaRPr lang="ru-RU" dirty="0" smtClean="0"/>
          </a:p>
          <a:p>
            <a:pPr algn="just"/>
            <a:r>
              <a:rPr lang="ru-RU" dirty="0" smtClean="0"/>
              <a:t>г </a:t>
            </a:r>
            <a:r>
              <a:rPr lang="ru-RU" dirty="0"/>
              <a:t>– </a:t>
            </a:r>
            <a:r>
              <a:rPr lang="ru-RU" dirty="0" err="1"/>
              <a:t>динодная</a:t>
            </a:r>
            <a:r>
              <a:rPr lang="ru-RU" dirty="0"/>
              <a:t> система со сложным профилем динода; </a:t>
            </a:r>
            <a:endParaRPr lang="ru-RU" dirty="0" smtClean="0"/>
          </a:p>
          <a:p>
            <a:pPr algn="just"/>
            <a:r>
              <a:rPr lang="ru-RU" dirty="0" err="1" smtClean="0"/>
              <a:t>д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динодная</a:t>
            </a:r>
            <a:r>
              <a:rPr lang="ru-RU" dirty="0"/>
              <a:t> система с </a:t>
            </a:r>
            <a:r>
              <a:rPr lang="ru-RU" dirty="0" err="1"/>
              <a:t>торовидными</a:t>
            </a:r>
            <a:r>
              <a:rPr lang="ru-RU" dirty="0"/>
              <a:t> динодами </a:t>
            </a:r>
            <a:endParaRPr lang="ru-RU" dirty="0" smtClean="0"/>
          </a:p>
          <a:p>
            <a:pPr algn="just"/>
            <a:r>
              <a:rPr lang="ru-RU" dirty="0" smtClean="0"/>
              <a:t>(</a:t>
            </a:r>
            <a:r>
              <a:rPr lang="ru-RU" dirty="0"/>
              <a:t>тонкие линии со стрелками – траектории электронов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428604"/>
            <a:ext cx="8572560" cy="3266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При значениях коэффициента вторичной эмиссии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лежащих в пределах от 2 до 4, и при числе динодов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 10 — 15, коэффициент усиления ФЭУ может принимать значения от 10</a:t>
            </a:r>
            <a:r>
              <a:rPr kumimoji="0" lang="ru-RU" sz="20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до 10</a:t>
            </a:r>
            <a:r>
              <a:rPr kumimoji="0" lang="ru-RU" sz="20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6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раз.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При работе в сцинтилляционном счетчике коэффициент усиления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фотоумножителя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как правило составляет обычно 10</a:t>
            </a:r>
            <a:r>
              <a:rPr kumimoji="0" lang="ru-RU" sz="20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5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—10</a:t>
            </a:r>
            <a:r>
              <a:rPr kumimoji="0" lang="ru-RU" sz="20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6</a:t>
            </a: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раз.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85728"/>
            <a:ext cx="7643866" cy="426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000232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R1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786050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R2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500430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R3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928794" y="5072074"/>
            <a:ext cx="607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Схема включения </a:t>
            </a:r>
            <a:r>
              <a:rPr lang="ru-RU" b="1" dirty="0" smtClean="0"/>
              <a:t>ФЭУ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214810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857752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572132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286512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929454" y="313110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357422" y="4559866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 </a:t>
            </a:r>
            <a:r>
              <a:rPr lang="ru-RU" dirty="0" smtClean="0"/>
              <a:t>пит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7786710" y="307181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ru-RU" dirty="0" err="1" smtClean="0"/>
              <a:t>н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215074" y="427411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с1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929454" y="428625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с2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1"/>
            <a:ext cx="842968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i="1" dirty="0"/>
              <a:t> </a:t>
            </a:r>
            <a:r>
              <a:rPr lang="ru-RU" sz="2400" b="1" dirty="0"/>
              <a:t>Основные параметры ФЭУ: </a:t>
            </a:r>
            <a:endParaRPr lang="en-US" sz="2400" b="1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1) </a:t>
            </a:r>
            <a:r>
              <a:rPr lang="ru-RU" sz="2400" b="1" dirty="0" smtClean="0"/>
              <a:t>световая </a:t>
            </a:r>
            <a:r>
              <a:rPr lang="ru-RU" sz="2400" b="1" dirty="0"/>
              <a:t>анодная чувствительность </a:t>
            </a:r>
            <a:r>
              <a:rPr lang="ru-RU" sz="2400" dirty="0"/>
              <a:t>(отношение анодного фототока к вызывающему его световому потоку при номинальных потенциалах электродов), составляет 1–10</a:t>
            </a:r>
            <a:r>
              <a:rPr lang="ru-RU" sz="2400" baseline="30000" dirty="0"/>
              <a:t>4</a:t>
            </a:r>
            <a:r>
              <a:rPr lang="ru-RU" sz="2400" dirty="0"/>
              <a:t> </a:t>
            </a:r>
            <a:r>
              <a:rPr lang="ru-RU" sz="2400" i="1" dirty="0"/>
              <a:t>а/лм</a:t>
            </a:r>
            <a:r>
              <a:rPr lang="ru-RU" sz="2400" i="1" dirty="0" smtClean="0"/>
              <a:t>;</a:t>
            </a:r>
            <a:endParaRPr lang="en-US" sz="2400" i="1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2)</a:t>
            </a:r>
            <a:r>
              <a:rPr lang="ru-RU" sz="2400" dirty="0"/>
              <a:t> </a:t>
            </a:r>
            <a:r>
              <a:rPr lang="ru-RU" sz="2400" b="1" dirty="0"/>
              <a:t>спектральная чувствительность </a:t>
            </a:r>
            <a:r>
              <a:rPr lang="ru-RU" sz="2400" dirty="0"/>
              <a:t>(равная спектральной чувствительности фотокатода, умноженной на коэффициент усиления </a:t>
            </a:r>
            <a:r>
              <a:rPr lang="ru-RU" sz="2400" dirty="0" err="1"/>
              <a:t>умножительной</a:t>
            </a:r>
            <a:r>
              <a:rPr lang="ru-RU" sz="2400" dirty="0"/>
              <a:t> системы, лежащий обычно в пределах 10</a:t>
            </a:r>
            <a:r>
              <a:rPr lang="ru-RU" sz="2400" baseline="30000" dirty="0"/>
              <a:t>3</a:t>
            </a:r>
            <a:r>
              <a:rPr lang="ru-RU" sz="2400" dirty="0"/>
              <a:t>–10</a:t>
            </a:r>
            <a:r>
              <a:rPr lang="ru-RU" sz="2400" baseline="30000" dirty="0"/>
              <a:t>8</a:t>
            </a:r>
            <a:r>
              <a:rPr lang="ru-RU" sz="2400" dirty="0"/>
              <a:t>); 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3) </a:t>
            </a:r>
            <a:r>
              <a:rPr lang="ru-RU" sz="2400" b="1" dirty="0" err="1" smtClean="0"/>
              <a:t>темновой</a:t>
            </a:r>
            <a:r>
              <a:rPr lang="ru-RU" sz="2400" b="1" dirty="0" smtClean="0"/>
              <a:t> </a:t>
            </a:r>
            <a:r>
              <a:rPr lang="ru-RU" sz="2400" b="1" dirty="0"/>
              <a:t>ток </a:t>
            </a:r>
            <a:r>
              <a:rPr lang="ru-RU" sz="2400" dirty="0"/>
              <a:t>(</a:t>
            </a:r>
            <a:r>
              <a:rPr lang="ru-RU" sz="2400" dirty="0" err="1"/>
              <a:t>ток</a:t>
            </a:r>
            <a:r>
              <a:rPr lang="ru-RU" sz="2400" dirty="0"/>
              <a:t> в анодной цепи в отсутствие светового потока), как правило, не превышает 10</a:t>
            </a:r>
            <a:r>
              <a:rPr lang="ru-RU" sz="2400" baseline="30000" dirty="0"/>
              <a:t>-9</a:t>
            </a:r>
            <a:r>
              <a:rPr lang="ru-RU" sz="2400" dirty="0"/>
              <a:t>–10</a:t>
            </a:r>
            <a:r>
              <a:rPr lang="ru-RU" sz="2400" baseline="30000" dirty="0"/>
              <a:t>-10</a:t>
            </a:r>
            <a:r>
              <a:rPr lang="ru-RU" sz="2400" i="1" dirty="0"/>
              <a:t>а</a:t>
            </a:r>
            <a:r>
              <a:rPr lang="ru-RU" sz="2400" i="1" dirty="0" smtClean="0"/>
              <a:t>.</a:t>
            </a:r>
            <a:endParaRPr lang="ru-RU" sz="2000" i="1" dirty="0" smtClean="0"/>
          </a:p>
          <a:p>
            <a:pPr>
              <a:lnSpc>
                <a:spcPct val="150000"/>
              </a:lnSpc>
            </a:pP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42852"/>
            <a:ext cx="87154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/>
              <a:t>Время разрешения ФЭУ</a:t>
            </a:r>
            <a:r>
              <a:rPr lang="en-US" sz="2000" b="1" dirty="0" smtClean="0"/>
              <a:t>    </a:t>
            </a:r>
          </a:p>
          <a:p>
            <a:pPr algn="just">
              <a:lnSpc>
                <a:spcPct val="150000"/>
              </a:lnSpc>
            </a:pPr>
            <a:r>
              <a:rPr lang="ru-RU" sz="2000" dirty="0" smtClean="0"/>
              <a:t>При работе со сцинтилляционными счетчиками следует, прежде всего, учесть, </a:t>
            </a:r>
            <a:r>
              <a:rPr lang="ru-RU" sz="2000" b="1" dirty="0" smtClean="0"/>
              <a:t>что момент появления тока в цепи коллектора не совпадает с моментом освещения фотокатода.</a:t>
            </a:r>
            <a:r>
              <a:rPr lang="ru-RU" sz="2000" dirty="0" smtClean="0"/>
              <a:t> Этот сдвиг во времени объясняется тем, что электроны, средняя скорость которых в умножителе невелика и не превышает—5х10</a:t>
            </a:r>
            <a:r>
              <a:rPr lang="ru-RU" sz="2000" baseline="30000" dirty="0" smtClean="0"/>
              <a:t>8</a:t>
            </a:r>
            <a:r>
              <a:rPr lang="ru-RU" sz="2000" dirty="0" smtClean="0"/>
              <a:t> </a:t>
            </a:r>
            <a:r>
              <a:rPr lang="ru-RU" sz="2000" i="1" dirty="0" smtClean="0"/>
              <a:t>см/сек, </a:t>
            </a:r>
            <a:r>
              <a:rPr lang="ru-RU" sz="2000" dirty="0" smtClean="0"/>
              <a:t>затрачивают на пролет от фотокатода до коллектора заметное время, составляющее сотые доли микросекунды.</a:t>
            </a:r>
          </a:p>
          <a:p>
            <a:pPr algn="just">
              <a:lnSpc>
                <a:spcPct val="150000"/>
              </a:lnSpc>
            </a:pPr>
            <a:r>
              <a:rPr lang="ru-RU" sz="2000" dirty="0" smtClean="0"/>
              <a:t>    </a:t>
            </a:r>
            <a:r>
              <a:rPr lang="ru-RU" sz="2000" b="1" dirty="0" smtClean="0"/>
              <a:t>Время разрешения ФЭУ</a:t>
            </a:r>
            <a:r>
              <a:rPr lang="en-US" sz="2000" b="1" dirty="0" smtClean="0"/>
              <a:t>  </a:t>
            </a:r>
            <a:r>
              <a:rPr lang="ru-RU" sz="2000" b="1" dirty="0" smtClean="0"/>
              <a:t>-</a:t>
            </a:r>
            <a:r>
              <a:rPr lang="en-US" sz="2000" b="1" dirty="0" smtClean="0"/>
              <a:t>  </a:t>
            </a:r>
            <a:r>
              <a:rPr lang="ru-RU" sz="2000" b="1" dirty="0" smtClean="0"/>
              <a:t>это разность времени между моментом освещения фотокатода и моментом появления тока в цепи коллектора анода.</a:t>
            </a:r>
          </a:p>
          <a:p>
            <a:pPr algn="just"/>
            <a:r>
              <a:rPr lang="ru-RU" sz="2000" dirty="0" smtClean="0"/>
              <a:t>При использовании ФЭУ в сцинтилляционном счетчике </a:t>
            </a:r>
            <a:r>
              <a:rPr lang="ru-RU" sz="2000" b="1" dirty="0" smtClean="0"/>
              <a:t>с неорганическими кристаллами,</a:t>
            </a:r>
            <a:r>
              <a:rPr lang="ru-RU" sz="2000" dirty="0" smtClean="0"/>
              <a:t> время высвечивания которых сравнительно велико и составляет десятые доли микросекунды и больше, </a:t>
            </a:r>
            <a:r>
              <a:rPr lang="ru-RU" sz="2000" b="1" dirty="0" smtClean="0"/>
              <a:t>временные свойства </a:t>
            </a:r>
            <a:r>
              <a:rPr lang="ru-RU" sz="2000" b="1" dirty="0" err="1" smtClean="0"/>
              <a:t>фотоумножителя</a:t>
            </a:r>
            <a:r>
              <a:rPr lang="ru-RU" sz="2000" b="1" dirty="0" smtClean="0"/>
              <a:t> практически не играют никакой роли </a:t>
            </a:r>
            <a:r>
              <a:rPr lang="ru-RU" sz="2000" dirty="0" smtClean="0"/>
              <a:t>и время разрешения сцинтилляционного счетчика будет определяться только временем высвечивания кристалла.     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866471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428728" y="578645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Рис. 4.7. </a:t>
            </a:r>
            <a:r>
              <a:rPr lang="ru-RU" b="1" dirty="0" err="1"/>
              <a:t>Динодные</a:t>
            </a:r>
            <a:r>
              <a:rPr lang="ru-RU" b="1" dirty="0"/>
              <a:t> системы с коробчатыми динодами: </a:t>
            </a:r>
            <a:endParaRPr lang="ru-RU" b="1" dirty="0" smtClean="0"/>
          </a:p>
          <a:p>
            <a:r>
              <a:rPr lang="ru-RU" dirty="0" smtClean="0"/>
              <a:t>а </a:t>
            </a:r>
            <a:r>
              <a:rPr lang="ru-RU" dirty="0"/>
              <a:t>– диноды с сетками; б – диноды с козырьками; </a:t>
            </a:r>
            <a:endParaRPr lang="ru-RU" dirty="0" smtClean="0"/>
          </a:p>
          <a:p>
            <a:r>
              <a:rPr lang="ru-RU" dirty="0" smtClean="0"/>
              <a:t>1 </a:t>
            </a:r>
            <a:r>
              <a:rPr lang="ru-RU" dirty="0"/>
              <a:t>– диафрагма;  2 – диноды</a:t>
            </a:r>
            <a:r>
              <a:rPr lang="ru-RU" dirty="0" smtClean="0"/>
              <a:t>; 3 </a:t>
            </a:r>
            <a:r>
              <a:rPr lang="ru-RU" dirty="0"/>
              <a:t>–анод; 4 – </a:t>
            </a:r>
            <a:r>
              <a:rPr lang="ru-RU" dirty="0" smtClean="0"/>
              <a:t>сетка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8643998" cy="3228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929066"/>
            <a:ext cx="8072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Рис. 4.8. Конструкция жалюзийного динода: </a:t>
            </a:r>
            <a:endParaRPr lang="ru-RU" b="1" dirty="0" smtClean="0"/>
          </a:p>
          <a:p>
            <a:r>
              <a:rPr lang="ru-RU" dirty="0" smtClean="0"/>
              <a:t>а </a:t>
            </a:r>
            <a:r>
              <a:rPr lang="ru-RU" dirty="0"/>
              <a:t>– картина электрического поля; С – сетка; </a:t>
            </a:r>
            <a:r>
              <a:rPr lang="en-US" dirty="0"/>
              <a:t>D</a:t>
            </a:r>
            <a:r>
              <a:rPr lang="ru-RU" dirty="0"/>
              <a:t> – жалюзи; тонкими линиями указаны эквипотенциальные линии электрического поля; </a:t>
            </a:r>
            <a:endParaRPr lang="ru-RU" dirty="0" smtClean="0"/>
          </a:p>
          <a:p>
            <a:r>
              <a:rPr lang="ru-RU" dirty="0" smtClean="0"/>
              <a:t>б </a:t>
            </a:r>
            <a:r>
              <a:rPr lang="ru-RU" dirty="0"/>
              <a:t>– пролетный динод;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– не пролетный динод</a:t>
            </a:r>
            <a:endParaRPr lang="ru-RU" i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0"/>
            <a:ext cx="8258707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00034" y="4929198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Рис. 4.9. Схемы </a:t>
            </a:r>
            <a:r>
              <a:rPr lang="ru-RU" b="1" dirty="0" err="1"/>
              <a:t>динодных</a:t>
            </a:r>
            <a:r>
              <a:rPr lang="ru-RU" b="1" dirty="0"/>
              <a:t> систем с дополнительными электродами: </a:t>
            </a:r>
            <a:endParaRPr lang="ru-RU" b="1" dirty="0" smtClean="0"/>
          </a:p>
          <a:p>
            <a:r>
              <a:rPr lang="ru-RU" dirty="0" smtClean="0"/>
              <a:t>тонкие </a:t>
            </a:r>
            <a:r>
              <a:rPr lang="ru-RU" dirty="0"/>
              <a:t>линии со стрелками – траектории электронов; </a:t>
            </a:r>
            <a:endParaRPr lang="ru-RU" dirty="0" smtClean="0"/>
          </a:p>
          <a:p>
            <a:r>
              <a:rPr lang="ru-RU" dirty="0" smtClean="0"/>
              <a:t>числа </a:t>
            </a:r>
            <a:r>
              <a:rPr lang="ru-RU" dirty="0"/>
              <a:t>у электродов указывают их потенциалы в относительных единицах; </a:t>
            </a:r>
            <a:endParaRPr lang="ru-RU" dirty="0" smtClean="0"/>
          </a:p>
          <a:p>
            <a:r>
              <a:rPr lang="ru-RU" dirty="0" smtClean="0"/>
              <a:t>а- </a:t>
            </a:r>
            <a:r>
              <a:rPr lang="ru-RU" dirty="0"/>
              <a:t>с ускоряющими сетками; </a:t>
            </a:r>
            <a:endParaRPr lang="ru-RU" dirty="0" smtClean="0"/>
          </a:p>
          <a:p>
            <a:r>
              <a:rPr lang="ru-RU" dirty="0" smtClean="0"/>
              <a:t>б </a:t>
            </a:r>
            <a:r>
              <a:rPr lang="ru-RU" dirty="0"/>
              <a:t>– с выравниванием градиента потенциала;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– с компенсацией времен пролета </a:t>
            </a:r>
            <a:r>
              <a:rPr lang="ru-RU" dirty="0" smtClean="0"/>
              <a:t>электронов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4"/>
          <p:cNvPicPr>
            <a:picLocks noChangeAspect="1" noChangeArrowheads="1"/>
          </p:cNvPicPr>
          <p:nvPr/>
        </p:nvPicPr>
        <p:blipFill>
          <a:blip r:embed="rId2" cstate="print"/>
          <a:srcRect t="39080"/>
          <a:stretch>
            <a:fillRect/>
          </a:stretch>
        </p:blipFill>
        <p:spPr bwMode="auto">
          <a:xfrm>
            <a:off x="5714976" y="214290"/>
            <a:ext cx="3429024" cy="3615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85720" y="4286256"/>
            <a:ext cx="85725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Рис. 4.10. Анодные блоки </a:t>
            </a:r>
            <a:r>
              <a:rPr lang="ru-RU" sz="2000" b="1" dirty="0" err="1"/>
              <a:t>динодных</a:t>
            </a:r>
            <a:r>
              <a:rPr lang="ru-RU" sz="2000" b="1" dirty="0"/>
              <a:t> систем: </a:t>
            </a:r>
            <a:endParaRPr lang="ru-RU" sz="2000" b="1" dirty="0" smtClean="0"/>
          </a:p>
          <a:p>
            <a:r>
              <a:rPr lang="ru-RU" sz="2000" dirty="0" smtClean="0"/>
              <a:t>1 – последний динод</a:t>
            </a:r>
            <a:r>
              <a:rPr lang="ru-RU" sz="2000" dirty="0" smtClean="0"/>
              <a:t>;</a:t>
            </a:r>
            <a:r>
              <a:rPr lang="en-US" sz="2000" dirty="0" smtClean="0"/>
              <a:t> </a:t>
            </a:r>
            <a:r>
              <a:rPr lang="ru-RU" sz="2000" dirty="0" smtClean="0"/>
              <a:t>2 </a:t>
            </a:r>
            <a:r>
              <a:rPr lang="ru-RU" sz="2000" dirty="0" smtClean="0"/>
              <a:t>– анод; </a:t>
            </a:r>
          </a:p>
          <a:p>
            <a:r>
              <a:rPr lang="ru-RU" sz="2000" dirty="0" smtClean="0"/>
              <a:t>а</a:t>
            </a:r>
            <a:r>
              <a:rPr lang="ru-RU" sz="2000" dirty="0"/>
              <a:t>, б – с рефлексным анодом</a:t>
            </a:r>
            <a:r>
              <a:rPr lang="ru-RU" sz="2000" dirty="0" smtClean="0"/>
              <a:t>;</a:t>
            </a:r>
            <a:r>
              <a:rPr lang="en-US" sz="2000" dirty="0" smtClean="0"/>
              <a:t> </a:t>
            </a:r>
            <a:r>
              <a:rPr lang="ru-RU" sz="2000" dirty="0" smtClean="0"/>
              <a:t>в </a:t>
            </a:r>
            <a:r>
              <a:rPr lang="ru-RU" sz="2000" dirty="0"/>
              <a:t>– с коаксиальным выводом </a:t>
            </a:r>
            <a:r>
              <a:rPr lang="ru-RU" sz="2000" dirty="0" smtClean="0"/>
              <a:t>анода.</a:t>
            </a:r>
            <a:endParaRPr lang="ru-RU" sz="2000" i="1" dirty="0"/>
          </a:p>
          <a:p>
            <a:endParaRPr lang="ru-RU" dirty="0"/>
          </a:p>
        </p:txBody>
      </p:sp>
      <p:pic>
        <p:nvPicPr>
          <p:cNvPr id="4" name="Picture 2" descr="4"/>
          <p:cNvPicPr>
            <a:picLocks noChangeAspect="1" noChangeArrowheads="1"/>
          </p:cNvPicPr>
          <p:nvPr/>
        </p:nvPicPr>
        <p:blipFill>
          <a:blip r:embed="rId2" cstate="print"/>
          <a:srcRect b="59770"/>
          <a:stretch>
            <a:fillRect/>
          </a:stretch>
        </p:blipFill>
        <p:spPr bwMode="auto">
          <a:xfrm>
            <a:off x="357158" y="214290"/>
            <a:ext cx="523202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8992172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00034" y="4429132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Рис. 4.11. </a:t>
            </a:r>
            <a:r>
              <a:rPr lang="ru-RU" b="1" dirty="0" err="1"/>
              <a:t>Динодные</a:t>
            </a:r>
            <a:r>
              <a:rPr lang="ru-RU" b="1" dirty="0"/>
              <a:t> системы с распределенным эмиттером</a:t>
            </a:r>
            <a:r>
              <a:rPr lang="ru-RU" b="1" dirty="0" smtClean="0"/>
              <a:t>:</a:t>
            </a:r>
          </a:p>
          <a:p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>а – прямая трубка; б – спиральная трубка; в – многоканальная система; А – анод</a:t>
            </a:r>
            <a:endParaRPr lang="ru-RU" i="1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5643578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Коэффициент усиления такого динода может достигать величин 10</a:t>
            </a:r>
            <a:r>
              <a:rPr lang="ru-RU" b="1" baseline="30000" dirty="0"/>
              <a:t>5</a:t>
            </a:r>
            <a:r>
              <a:rPr lang="ru-RU" b="1" dirty="0"/>
              <a:t>…10</a:t>
            </a:r>
            <a:r>
              <a:rPr lang="ru-RU" b="1" baseline="30000" dirty="0"/>
              <a:t>6 </a:t>
            </a:r>
            <a:r>
              <a:rPr lang="ru-RU" b="1" dirty="0"/>
              <a:t>при рабочем напряжении на концах канала 1,5…2 к</a:t>
            </a:r>
            <a:r>
              <a:rPr lang="ru-RU" b="1" cap="all" dirty="0"/>
              <a:t>в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142852"/>
            <a:ext cx="85725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Достоинством </a:t>
            </a:r>
            <a:r>
              <a:rPr lang="ru-RU" sz="2800" b="1" dirty="0"/>
              <a:t>канальной системы </a:t>
            </a:r>
            <a:r>
              <a:rPr lang="ru-RU" sz="2800" b="1" dirty="0" smtClean="0"/>
              <a:t>является:</a:t>
            </a:r>
          </a:p>
          <a:p>
            <a:endParaRPr lang="ru-RU" b="1" dirty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простота конструкции;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возможность </a:t>
            </a:r>
            <a:r>
              <a:rPr lang="ru-RU" sz="2400" dirty="0"/>
              <a:t>создания весьма малогабаритных ФЭУ и осуществления </a:t>
            </a:r>
            <a:r>
              <a:rPr lang="ru-RU" sz="2400" dirty="0" smtClean="0"/>
              <a:t>     многоканальных </a:t>
            </a:r>
            <a:r>
              <a:rPr lang="ru-RU" sz="2400" dirty="0"/>
              <a:t>систем с использованием пакета </a:t>
            </a:r>
            <a:r>
              <a:rPr lang="ru-RU" sz="2400" dirty="0" smtClean="0"/>
              <a:t>каналов;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не </a:t>
            </a:r>
            <a:r>
              <a:rPr lang="ru-RU" sz="2400" dirty="0"/>
              <a:t>нуждаются в делителе напряжения. 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072348"/>
            <a:ext cx="835824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Недостатками прямых каналов </a:t>
            </a:r>
            <a:r>
              <a:rPr lang="ru-RU" sz="2800" b="1" dirty="0" smtClean="0"/>
              <a:t>являются:</a:t>
            </a:r>
          </a:p>
          <a:p>
            <a:endParaRPr lang="ru-RU" sz="2400" b="1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сильная </a:t>
            </a:r>
            <a:r>
              <a:rPr lang="ru-RU" sz="2400" dirty="0"/>
              <a:t>оптическая и ионная обратная связь</a:t>
            </a:r>
            <a:r>
              <a:rPr lang="ru-RU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низкая эффективность эквивалентного каскада умножения, </a:t>
            </a:r>
            <a:r>
              <a:rPr lang="ru-RU" sz="2400" i="1" dirty="0"/>
              <a:t>объясняющаяся тем, что часть вторичных электронов, которые выходят под такими углами к оси трубки, что попадают в тормозящее поле и не участвуют в дальнейшем процессе умножения</a:t>
            </a:r>
            <a:r>
              <a:rPr lang="ru-RU" sz="2400" i="1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большой </a:t>
            </a:r>
            <a:r>
              <a:rPr lang="ru-RU" sz="2400" dirty="0"/>
              <a:t>разброс времен пролета электронов из-за отсутствия их фокусировки</a:t>
            </a:r>
            <a:r>
              <a:rPr lang="ru-RU" sz="2400" dirty="0" smtClean="0"/>
              <a:t>.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0"/>
            <a:ext cx="8643998" cy="61247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ru-RU" sz="2800" dirty="0"/>
              <a:t>Вторичная эмиссия характеризуется </a:t>
            </a:r>
            <a:r>
              <a:rPr lang="ru-RU" sz="2800" b="1" dirty="0"/>
              <a:t>коэффициентом вторичной эмиссии </a:t>
            </a:r>
            <a:r>
              <a:rPr lang="ru-RU" sz="2800" b="1" dirty="0" err="1"/>
              <a:t>σ</a:t>
            </a:r>
            <a:r>
              <a:rPr lang="ru-RU" sz="2800" dirty="0"/>
              <a:t>, который равен отношению числа вторичных электронов </a:t>
            </a:r>
            <a:r>
              <a:rPr lang="ru-RU" sz="2800" b="1" dirty="0"/>
              <a:t>n</a:t>
            </a:r>
            <a:r>
              <a:rPr lang="ru-RU" sz="2800" b="1" baseline="-25000" dirty="0"/>
              <a:t>2</a:t>
            </a:r>
            <a:r>
              <a:rPr lang="ru-RU" sz="2800" dirty="0"/>
              <a:t> к числу первичных </a:t>
            </a:r>
            <a:r>
              <a:rPr lang="ru-RU" sz="2800" b="1" dirty="0"/>
              <a:t>n</a:t>
            </a:r>
            <a:r>
              <a:rPr lang="ru-RU" sz="2800" b="1" baseline="-25000" dirty="0"/>
              <a:t>1</a:t>
            </a:r>
            <a:r>
              <a:rPr lang="ru-RU" sz="2800" dirty="0"/>
              <a:t>:</a:t>
            </a:r>
          </a:p>
          <a:p>
            <a:pPr algn="ctr"/>
            <a:r>
              <a:rPr lang="ru-RU" sz="2800" b="1" dirty="0" err="1"/>
              <a:t>σ </a:t>
            </a:r>
            <a:r>
              <a:rPr lang="ru-RU" sz="2800" b="1" dirty="0"/>
              <a:t>= n</a:t>
            </a:r>
            <a:r>
              <a:rPr lang="ru-RU" sz="2800" b="1" baseline="-25000" dirty="0"/>
              <a:t>2</a:t>
            </a:r>
            <a:r>
              <a:rPr lang="ru-RU" sz="2800" b="1" dirty="0"/>
              <a:t>/n</a:t>
            </a:r>
            <a:r>
              <a:rPr lang="ru-RU" sz="2800" b="1" baseline="-25000" dirty="0"/>
              <a:t>1</a:t>
            </a:r>
            <a:endParaRPr lang="ru-RU" sz="2800" dirty="0"/>
          </a:p>
          <a:p>
            <a:pPr algn="just"/>
            <a:r>
              <a:rPr lang="ru-RU" sz="2800" dirty="0"/>
              <a:t>Коэффициент </a:t>
            </a:r>
            <a:r>
              <a:rPr lang="ru-RU" sz="2800" b="1" dirty="0" err="1"/>
              <a:t>σ</a:t>
            </a:r>
            <a:r>
              <a:rPr lang="ru-RU" sz="2800" dirty="0"/>
              <a:t> зависит от вещества тела, структуры его поверхности, энергии первичных электронов, угла их падения и некоторых других факторов. Для чистых металлов максимальное значение </a:t>
            </a:r>
            <a:r>
              <a:rPr lang="ru-RU" sz="2800" b="1" dirty="0" err="1"/>
              <a:t>σ</a:t>
            </a:r>
            <a:r>
              <a:rPr lang="ru-RU" sz="2800" dirty="0"/>
              <a:t> бывает в пределах 0,5-1,8. При наличии активирующих покрытий достигает 10 и более. </a:t>
            </a:r>
            <a:endParaRPr lang="en-US" sz="2800" dirty="0" smtClean="0"/>
          </a:p>
          <a:p>
            <a:pPr algn="just"/>
            <a:r>
              <a:rPr lang="ru-RU" sz="2800" b="1" dirty="0" smtClean="0"/>
              <a:t>Коэффициент вторичной эмиссии </a:t>
            </a:r>
            <a:r>
              <a:rPr lang="ru-RU" sz="2800" b="1" dirty="0" err="1" smtClean="0"/>
              <a:t>σ </a:t>
            </a:r>
            <a:r>
              <a:rPr lang="ru-RU" sz="2800" b="1" dirty="0" smtClean="0"/>
              <a:t>зависит от энергии первичных электронов, то есть от ускоряющей разности потенциалов, приложенной к двум соседним динодам.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571480"/>
            <a:ext cx="8143932" cy="450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Коэффициент усиления ФЭУ, имеющего </a:t>
            </a:r>
            <a:r>
              <a:rPr lang="en-US" sz="2800" dirty="0" smtClean="0"/>
              <a:t>n</a:t>
            </a:r>
            <a:r>
              <a:rPr lang="ru-RU" sz="2800" dirty="0" smtClean="0"/>
              <a:t> динодов можно определить как: </a:t>
            </a:r>
          </a:p>
          <a:p>
            <a:pPr algn="ctr"/>
            <a:endParaRPr lang="ru-RU" sz="1600" b="1" dirty="0" smtClean="0"/>
          </a:p>
          <a:p>
            <a:pPr algn="ctr"/>
            <a:r>
              <a:rPr lang="ru-RU" sz="2800" b="1" dirty="0" smtClean="0"/>
              <a:t>М= σ</a:t>
            </a:r>
            <a:r>
              <a:rPr lang="ru-RU" sz="2800" b="1" baseline="-25000" dirty="0" smtClean="0"/>
              <a:t>1</a:t>
            </a:r>
            <a:r>
              <a:rPr lang="ru-RU" sz="2800" b="1" dirty="0" smtClean="0"/>
              <a:t> ∙σ</a:t>
            </a:r>
            <a:r>
              <a:rPr lang="ru-RU" sz="2800" b="1" baseline="-25000" dirty="0" smtClean="0"/>
              <a:t>2</a:t>
            </a:r>
            <a:r>
              <a:rPr lang="ru-RU" sz="2800" b="1" dirty="0" smtClean="0"/>
              <a:t> ∙σ</a:t>
            </a:r>
            <a:r>
              <a:rPr lang="ru-RU" sz="2800" b="1" baseline="-25000" dirty="0" smtClean="0"/>
              <a:t>3</a:t>
            </a:r>
            <a:r>
              <a:rPr lang="en-US" sz="2800" b="1" baseline="-25000" dirty="0" smtClean="0"/>
              <a:t> ……</a:t>
            </a:r>
            <a:r>
              <a:rPr lang="en-US" sz="2800" b="1" dirty="0" smtClean="0"/>
              <a:t>∙</a:t>
            </a:r>
            <a:r>
              <a:rPr lang="ru-RU" sz="2800" b="1" dirty="0" err="1" smtClean="0"/>
              <a:t>σ</a:t>
            </a:r>
            <a:r>
              <a:rPr lang="en-US" sz="2800" b="1" baseline="-25000" dirty="0" smtClean="0"/>
              <a:t>n</a:t>
            </a:r>
            <a:r>
              <a:rPr lang="ru-RU" sz="2800" b="1" baseline="-25000" dirty="0" smtClean="0"/>
              <a:t>.</a:t>
            </a:r>
          </a:p>
          <a:p>
            <a:pPr algn="ctr"/>
            <a:endParaRPr lang="ru-RU" sz="2800" b="1" baseline="-25000" dirty="0"/>
          </a:p>
          <a:p>
            <a:pPr algn="ctr"/>
            <a:r>
              <a:rPr lang="ru-RU" sz="2800" dirty="0"/>
              <a:t>Если условия для вторичной эмиссии на всех динодах одинаковы, то коэффициент М можно записать в виде: </a:t>
            </a:r>
            <a:endParaRPr lang="ru-RU" sz="2800" dirty="0" smtClean="0"/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М</a:t>
            </a:r>
            <a:r>
              <a:rPr lang="ru-RU" sz="2800" b="1" i="1" dirty="0" smtClean="0"/>
              <a:t> </a:t>
            </a:r>
            <a:r>
              <a:rPr lang="ru-RU" sz="2800" b="1" dirty="0"/>
              <a:t>= </a:t>
            </a:r>
            <a:r>
              <a:rPr lang="ru-RU" sz="2800" b="1" dirty="0" err="1"/>
              <a:t>σ</a:t>
            </a:r>
            <a:r>
              <a:rPr lang="ru-RU" sz="2800" b="1" baseline="30000" dirty="0"/>
              <a:t> </a:t>
            </a:r>
            <a:r>
              <a:rPr lang="en-US" sz="2800" b="1" baseline="30000" dirty="0"/>
              <a:t>n</a:t>
            </a:r>
            <a:r>
              <a:rPr lang="ru-RU" sz="2800" b="1" dirty="0"/>
              <a:t>. </a:t>
            </a:r>
          </a:p>
          <a:p>
            <a:pPr algn="ctr"/>
            <a:endParaRPr lang="ru-RU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545</Words>
  <Application>Microsoft Office PowerPoint</Application>
  <PresentationFormat>Экран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36</cp:revision>
  <dcterms:created xsi:type="dcterms:W3CDTF">2013-03-10T15:35:18Z</dcterms:created>
  <dcterms:modified xsi:type="dcterms:W3CDTF">2015-03-02T08:47:35Z</dcterms:modified>
</cp:coreProperties>
</file>