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86" r:id="rId9"/>
    <p:sldId id="287" r:id="rId10"/>
    <p:sldId id="289" r:id="rId11"/>
    <p:sldId id="292" r:id="rId12"/>
    <p:sldId id="290" r:id="rId13"/>
    <p:sldId id="288" r:id="rId14"/>
    <p:sldId id="291" r:id="rId15"/>
    <p:sldId id="285" r:id="rId16"/>
    <p:sldId id="276" r:id="rId17"/>
    <p:sldId id="298" r:id="rId18"/>
    <p:sldId id="259" r:id="rId19"/>
    <p:sldId id="260" r:id="rId20"/>
    <p:sldId id="299" r:id="rId21"/>
    <p:sldId id="262" r:id="rId22"/>
    <p:sldId id="300" r:id="rId23"/>
    <p:sldId id="264" r:id="rId24"/>
    <p:sldId id="274" r:id="rId25"/>
    <p:sldId id="275" r:id="rId26"/>
    <p:sldId id="277" r:id="rId27"/>
    <p:sldId id="268" r:id="rId28"/>
    <p:sldId id="293" r:id="rId29"/>
    <p:sldId id="294" r:id="rId30"/>
    <p:sldId id="295" r:id="rId31"/>
    <p:sldId id="296" r:id="rId32"/>
    <p:sldId id="297" r:id="rId33"/>
    <p:sldId id="269" r:id="rId34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4" autoAdjust="0"/>
    <p:restoredTop sz="94653" autoAdjust="0"/>
  </p:normalViewPr>
  <p:slideViewPr>
    <p:cSldViewPr>
      <p:cViewPr varScale="1">
        <p:scale>
          <a:sx n="83" d="100"/>
          <a:sy n="83" d="100"/>
        </p:scale>
        <p:origin x="-82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20DFA-CA7D-4CAB-9E80-009E1C8CDE5D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6EB08-BA8D-4BB8-97DD-31E294EAF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C3ABC-B550-4BC7-8EA5-F6C028BFD32E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1A91E-5132-411E-8C2F-7E245BD9F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8E39D-2B48-4202-9F24-6A35485779CD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7D7B5-E6C1-452E-96F6-30EF9CFC8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4D3FD-E62C-4D1E-B115-72EFC1897214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AAA54-9DAF-4BE9-8C61-A2C3F42A2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88FEE-0D32-4A9B-8E89-047B376B8F43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D870E-C15B-4FB6-A613-AE469C244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AAE1B-F57E-4BC4-A106-BAE6EB8046EF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24049-B903-41B7-9CC4-D77486FF3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390AC-4E54-43EF-823E-C0BFEC0C61FF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89A65-3724-4DDF-99B4-549354D34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72A0B-8FCC-4AA7-A29D-853CBFF137DE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8074C-1369-489E-BA58-C15FB2877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0FB0A-0F73-4FBF-BAA8-DF2CA3ED574F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5FD62-2E7A-4944-9171-745EB5BCD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AF1D6-0544-4FA8-A46C-E3C17676C946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D8752-7362-442B-BE53-9617376B2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77DAC-8ABD-4428-8035-CEA5D11ECDDD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980A2-7D83-42F7-98A3-27583143F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E2BFF6-0F46-4620-8F0D-5D71BE968590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9B6FC3-F5A9-4D6C-9880-1F81E676F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755650" y="2060575"/>
            <a:ext cx="7488238" cy="2087563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Преимущества систем светодиодного освещения перед традиционными источниками света в птицеводстве. 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Сравнение источников света по зрительной функции и биологическому воздействию излучения.</a:t>
            </a:r>
          </a:p>
        </p:txBody>
      </p:sp>
      <p:sp>
        <p:nvSpPr>
          <p:cNvPr id="13314" name="Подзаголовок 2"/>
          <p:cNvSpPr txBox="1">
            <a:spLocks/>
          </p:cNvSpPr>
          <p:nvPr/>
        </p:nvSpPr>
        <p:spPr bwMode="auto">
          <a:xfrm>
            <a:off x="3419475" y="5589588"/>
            <a:ext cx="54006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Научно-техническое предприятие «ТЕХНОСВЕТ ГРУПП»</a:t>
            </a:r>
          </a:p>
        </p:txBody>
      </p:sp>
      <p:pic>
        <p:nvPicPr>
          <p:cNvPr id="13315" name="Picture 4" descr="\\Tsfileserver\tsdoc\ДМИТРИЙ\ПРЕЗЕНТАЦИЯ_05.11.13\Синий без фо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12858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692150"/>
            <a:ext cx="33480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Создавая полезное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8229600" cy="1143000"/>
          </a:xfrm>
        </p:spPr>
        <p:txBody>
          <a:bodyPr/>
          <a:lstStyle/>
          <a:p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Влияние спектра света на качество и естественность восприятия цвета окружающих предметов</a:t>
            </a:r>
            <a:endParaRPr lang="ru-RU" sz="2800" smtClean="0"/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557338"/>
            <a:ext cx="3168650" cy="1922462"/>
          </a:xfrm>
        </p:spPr>
      </p:pic>
      <p:pic>
        <p:nvPicPr>
          <p:cNvPr id="22531" name="Рисунок 4" descr="D:\Тех.директор\ВНИТИП\Статьи\Офисные светильники\st27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3" y="3571875"/>
            <a:ext cx="32400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5" descr="D:\Тех.директор\ВНИТИП\Статьи\Офисные светильники\st27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6588" y="3554413"/>
            <a:ext cx="3306762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6"/>
          <p:cNvSpPr>
            <a:spLocks noChangeArrowheads="1"/>
          </p:cNvSpPr>
          <p:nvPr/>
        </p:nvSpPr>
        <p:spPr bwMode="auto">
          <a:xfrm>
            <a:off x="3635375" y="1954213"/>
            <a:ext cx="4572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269875" algn="ctr">
              <a:lnSpc>
                <a:spcPct val="115000"/>
              </a:lnSpc>
              <a:spcAft>
                <a:spcPts val="1000"/>
              </a:spcAft>
            </a:pPr>
            <a:r>
              <a:rPr lang="ru-RU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Картина, освещаемая источником света с высоким (а) и низким (б) индексом цветопередачи</a:t>
            </a:r>
            <a:endParaRPr lang="ru-RU" sz="1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534" name="Прямоугольник 7"/>
          <p:cNvSpPr>
            <a:spLocks noChangeArrowheads="1"/>
          </p:cNvSpPr>
          <p:nvPr/>
        </p:nvSpPr>
        <p:spPr bwMode="auto">
          <a:xfrm>
            <a:off x="-252413" y="5865813"/>
            <a:ext cx="4572001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269875" algn="ctr">
              <a:lnSpc>
                <a:spcPct val="115000"/>
              </a:lnSpc>
              <a:spcAft>
                <a:spcPts val="1000"/>
              </a:spcAft>
            </a:pPr>
            <a:r>
              <a:rPr lang="ru-RU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Освещение помещения лампами ДРЛ 250</a:t>
            </a:r>
            <a:endParaRPr lang="ru-RU" sz="1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535" name="Прямоугольник 8"/>
          <p:cNvSpPr>
            <a:spLocks noChangeArrowheads="1"/>
          </p:cNvSpPr>
          <p:nvPr/>
        </p:nvSpPr>
        <p:spPr bwMode="auto">
          <a:xfrm>
            <a:off x="3419475" y="5876925"/>
            <a:ext cx="518477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269875" algn="ctr">
              <a:lnSpc>
                <a:spcPct val="115000"/>
              </a:lnSpc>
              <a:spcAft>
                <a:spcPts val="1000"/>
              </a:spcAft>
            </a:pPr>
            <a:r>
              <a:rPr lang="ru-RU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Освещение помещения светодиодными светильниками Т=5000 К</a:t>
            </a:r>
            <a:endParaRPr lang="ru-RU" sz="16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Влияние излучения различных длин волн на сетчатку глаза</a:t>
            </a:r>
            <a:endParaRPr lang="ru-RU" sz="2800" smtClean="0"/>
          </a:p>
        </p:txBody>
      </p:sp>
      <p:pic>
        <p:nvPicPr>
          <p:cNvPr id="2355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557338"/>
            <a:ext cx="5302250" cy="4679950"/>
          </a:xfrm>
        </p:spPr>
      </p:pic>
      <p:sp>
        <p:nvSpPr>
          <p:cNvPr id="23555" name="Прямоугольник 5"/>
          <p:cNvSpPr>
            <a:spLocks noChangeArrowheads="1"/>
          </p:cNvSpPr>
          <p:nvPr/>
        </p:nvSpPr>
        <p:spPr bwMode="auto">
          <a:xfrm>
            <a:off x="5003800" y="1700213"/>
            <a:ext cx="4105275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269875">
              <a:lnSpc>
                <a:spcPct val="115000"/>
              </a:lnSpc>
              <a:spcAft>
                <a:spcPts val="1000"/>
              </a:spcAft>
            </a:pPr>
            <a:r>
              <a:rPr lang="ru-RU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Спектр действия фотоповреждения сетчатки глаза обезьяны макака-резус при длительности световой экспозиции 1000 секунд (синяя линия)</a:t>
            </a:r>
          </a:p>
          <a:p>
            <a:pPr marL="457200" indent="269875">
              <a:lnSpc>
                <a:spcPct val="115000"/>
              </a:lnSpc>
              <a:spcAft>
                <a:spcPts val="1000"/>
              </a:spcAft>
            </a:pPr>
            <a:r>
              <a:rPr lang="ru-RU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Относительный спектр поглощения фототоксичного пигмента старости липофусцина (оранжевая линия)</a:t>
            </a:r>
          </a:p>
          <a:p>
            <a:pPr marL="457200" indent="269875" algn="ctr">
              <a:lnSpc>
                <a:spcPct val="115000"/>
              </a:lnSpc>
              <a:spcAft>
                <a:spcPts val="1000"/>
              </a:spcAft>
            </a:pPr>
            <a:endParaRPr lang="ru-RU" sz="16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Мелатонин и кортизол – гормоны сна и стресса</a:t>
            </a:r>
            <a:endParaRPr lang="ru-RU" sz="2800" smtClean="0"/>
          </a:p>
        </p:txBody>
      </p:sp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438275"/>
            <a:ext cx="4057650" cy="2087563"/>
          </a:xfrm>
        </p:spPr>
      </p:pic>
      <p:pic>
        <p:nvPicPr>
          <p:cNvPr id="2457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417638"/>
            <a:ext cx="4476750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5"/>
          <p:cNvSpPr>
            <a:spLocks noChangeArrowheads="1"/>
          </p:cNvSpPr>
          <p:nvPr/>
        </p:nvSpPr>
        <p:spPr bwMode="auto">
          <a:xfrm>
            <a:off x="-541338" y="3559175"/>
            <a:ext cx="4537076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269875" algn="ctr">
              <a:lnSpc>
                <a:spcPct val="115000"/>
              </a:lnSpc>
              <a:spcAft>
                <a:spcPts val="1000"/>
              </a:spcAft>
            </a:pPr>
            <a:r>
              <a:rPr lang="ru-RU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Изменение концентрации мелатонина и кортизола на протяжении суточного цикла человека (48 часов)</a:t>
            </a:r>
            <a:endParaRPr lang="ru-RU" sz="1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81" name="Прямоугольник 6"/>
          <p:cNvSpPr>
            <a:spLocks noChangeArrowheads="1"/>
          </p:cNvSpPr>
          <p:nvPr/>
        </p:nvSpPr>
        <p:spPr bwMode="auto">
          <a:xfrm>
            <a:off x="4286250" y="5300663"/>
            <a:ext cx="45354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269875" algn="ctr">
              <a:lnSpc>
                <a:spcPct val="115000"/>
              </a:lnSpc>
              <a:spcAft>
                <a:spcPts val="1000"/>
              </a:spcAft>
            </a:pPr>
            <a:r>
              <a:rPr lang="ru-RU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Относительный спектр действия для подавления секреции мелатонина</a:t>
            </a:r>
            <a:endParaRPr lang="ru-RU" sz="16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Спектральный состав излучения ЛН, КЛЛ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и светодиодов, зрительная функция и относительный спектр биологического действия (подавления секреции мелатонина).</a:t>
            </a:r>
            <a:endParaRPr lang="ru-RU" sz="2800" smtClean="0"/>
          </a:p>
        </p:txBody>
      </p:sp>
      <p:pic>
        <p:nvPicPr>
          <p:cNvPr id="25602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0975" y="1700213"/>
            <a:ext cx="4368800" cy="3673475"/>
          </a:xfrm>
        </p:spPr>
      </p:pic>
      <p:pic>
        <p:nvPicPr>
          <p:cNvPr id="2560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00213"/>
            <a:ext cx="4360862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4418013" y="5262563"/>
            <a:ext cx="45370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269875">
              <a:lnSpc>
                <a:spcPct val="115000"/>
              </a:lnSpc>
              <a:spcAft>
                <a:spcPts val="1000"/>
              </a:spcAft>
            </a:pPr>
            <a:r>
              <a:rPr lang="ru-RU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Относительные спектры излучения люминофорных СД с различной цветовой температурой</a:t>
            </a:r>
          </a:p>
        </p:txBody>
      </p:sp>
      <p:sp>
        <p:nvSpPr>
          <p:cNvPr id="25605" name="Прямоугольник 5"/>
          <p:cNvSpPr>
            <a:spLocks noChangeArrowheads="1"/>
          </p:cNvSpPr>
          <p:nvPr/>
        </p:nvSpPr>
        <p:spPr bwMode="auto">
          <a:xfrm>
            <a:off x="-117475" y="5264150"/>
            <a:ext cx="4535488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269875">
              <a:lnSpc>
                <a:spcPct val="115000"/>
              </a:lnSpc>
              <a:spcAft>
                <a:spcPts val="1000"/>
              </a:spcAft>
            </a:pPr>
            <a:r>
              <a:rPr lang="ru-RU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1 - спектр излучения ЛН 2700 К</a:t>
            </a:r>
          </a:p>
          <a:p>
            <a:pPr marL="457200" indent="269875">
              <a:lnSpc>
                <a:spcPct val="115000"/>
              </a:lnSpc>
              <a:spcAft>
                <a:spcPts val="1000"/>
              </a:spcAft>
            </a:pPr>
            <a:r>
              <a:rPr lang="ru-RU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2 - спектр излучения ККЛ 4300 К</a:t>
            </a:r>
          </a:p>
          <a:p>
            <a:pPr marL="457200" indent="269875">
              <a:lnSpc>
                <a:spcPct val="115000"/>
              </a:lnSpc>
              <a:spcAft>
                <a:spcPts val="1000"/>
              </a:spcAft>
            </a:pPr>
            <a:r>
              <a:rPr lang="ru-RU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– спектр излучения белого люминофорного СД 6300 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Относительное влияние различных источников света на подавление секреции мелатонина</a:t>
            </a:r>
            <a:endParaRPr lang="ru-RU" sz="2800" smtClean="0"/>
          </a:p>
        </p:txBody>
      </p:sp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3" y="2492375"/>
            <a:ext cx="8494712" cy="3208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908175" y="274638"/>
            <a:ext cx="6778625" cy="1143000"/>
          </a:xfrm>
        </p:spPr>
        <p:txBody>
          <a:bodyPr/>
          <a:lstStyle/>
          <a:p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Ультрафиолетовое излучение и мерцание света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73238"/>
            <a:ext cx="41052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23850" y="4941888"/>
            <a:ext cx="3816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b="1" i="1" dirty="0">
                <a:latin typeface="Times New Roman" pitchFamily="18" charset="0"/>
                <a:ea typeface="+mj-ea"/>
                <a:cs typeface="Times New Roman" pitchFamily="18" charset="0"/>
              </a:rPr>
              <a:t>Излучение паров ртути в области среднего ультрафиолета </a:t>
            </a:r>
            <a:r>
              <a:rPr lang="en-US" b="1" i="1" dirty="0">
                <a:latin typeface="Times New Roman" pitchFamily="18" charset="0"/>
                <a:ea typeface="+mj-ea"/>
                <a:cs typeface="Times New Roman" pitchFamily="18" charset="0"/>
              </a:rPr>
              <a:t>253</a:t>
            </a:r>
            <a:r>
              <a:rPr lang="ru-RU" b="1" i="1" dirty="0">
                <a:latin typeface="Times New Roman" pitchFamily="18" charset="0"/>
                <a:ea typeface="+mj-ea"/>
                <a:cs typeface="Times New Roman" pitchFamily="18" charset="0"/>
              </a:rPr>
              <a:t>,7 нм и 184,9 нм. Мерцание ламп с частотой 100 Гц 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643438" y="5300663"/>
            <a:ext cx="4321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b="1" i="1" dirty="0">
                <a:latin typeface="Times New Roman" pitchFamily="18" charset="0"/>
                <a:ea typeface="+mj-ea"/>
                <a:cs typeface="Times New Roman" pitchFamily="18" charset="0"/>
              </a:rPr>
              <a:t>Все излучение сосредоточено в области видимого спектра </a:t>
            </a:r>
            <a:r>
              <a:rPr lang="en-US" b="1" i="1" dirty="0">
                <a:latin typeface="Times New Roman" pitchFamily="18" charset="0"/>
                <a:ea typeface="+mj-ea"/>
                <a:cs typeface="Times New Roman" pitchFamily="18" charset="0"/>
              </a:rPr>
              <a:t>400-700 </a:t>
            </a:r>
            <a:r>
              <a:rPr lang="ru-RU" b="1" i="1" dirty="0">
                <a:latin typeface="Times New Roman" pitchFamily="18" charset="0"/>
                <a:ea typeface="+mj-ea"/>
                <a:cs typeface="Times New Roman" pitchFamily="18" charset="0"/>
              </a:rPr>
              <a:t>нм. </a:t>
            </a:r>
          </a:p>
          <a:p>
            <a:pPr algn="ctr" eaLnBrk="0" hangingPunct="0">
              <a:defRPr/>
            </a:pPr>
            <a:r>
              <a:rPr lang="ru-RU" b="1" i="1" dirty="0">
                <a:latin typeface="Times New Roman" pitchFamily="18" charset="0"/>
                <a:ea typeface="+mj-ea"/>
                <a:cs typeface="Times New Roman" pitchFamily="18" charset="0"/>
              </a:rPr>
              <a:t>Частота ШИМ 800-1000 Гц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-973138" y="908050"/>
            <a:ext cx="67786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 i="1" dirty="0">
                <a:latin typeface="Times New Roman" pitchFamily="18" charset="0"/>
                <a:ea typeface="+mj-ea"/>
                <a:cs typeface="Times New Roman" pitchFamily="18" charset="0"/>
              </a:rPr>
              <a:t>Люминесцентные лампы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419475" y="908050"/>
            <a:ext cx="6778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 i="1" dirty="0">
                <a:latin typeface="Times New Roman" pitchFamily="18" charset="0"/>
                <a:ea typeface="+mj-ea"/>
                <a:cs typeface="Times New Roman" pitchFamily="18" charset="0"/>
              </a:rPr>
              <a:t>Светодиодные светильники</a:t>
            </a:r>
          </a:p>
        </p:txBody>
      </p:sp>
      <p:pic>
        <p:nvPicPr>
          <p:cNvPr id="27655" name="Picture 9" descr="L:\Семинар ноябрь 2013 несушки\hhaahf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7163" y="1903413"/>
            <a:ext cx="31432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481638" y="4616450"/>
            <a:ext cx="26543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 i="1" dirty="0" err="1">
                <a:latin typeface="Times New Roman" pitchFamily="18" charset="0"/>
                <a:ea typeface="+mj-ea"/>
                <a:cs typeface="Times New Roman" pitchFamily="18" charset="0"/>
              </a:rPr>
              <a:t>нм</a:t>
            </a:r>
            <a:endParaRPr lang="ru-RU" sz="2000" b="1" i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7657" name="Picture 4" descr="\\Tsfileserver\tsdoc\ДМИТРИЙ\ПРЕЗЕНТАЦИЯ_05.11.13\Синий без фон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15888"/>
            <a:ext cx="12858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0" y="692150"/>
            <a:ext cx="33480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Создавая полезное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2339975" y="274638"/>
            <a:ext cx="6346825" cy="1143000"/>
          </a:xfrm>
        </p:spPr>
        <p:txBody>
          <a:bodyPr/>
          <a:lstStyle/>
          <a:p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Экономические преимущества светодиодного освещения</a:t>
            </a:r>
          </a:p>
        </p:txBody>
      </p:sp>
      <p:pic>
        <p:nvPicPr>
          <p:cNvPr id="28674" name="Picture 2" descr="http://www.ntp-ts.ru/uploads/Andrey/KletNesG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420938"/>
            <a:ext cx="7678737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13414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Расчет окупаемости светодиодного освещения ИСО «Хамелеон» (светильники в проходах между батареями) по сравнению с лампами накаливания </a:t>
            </a:r>
            <a:endParaRPr lang="ru-RU" i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8676" name="Picture 4" descr="\\Tsfileserver\tsdoc\ДМИТРИЙ\ПРЕЗЕНТАЦИЯ_05.11.13\Синий без фон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5888"/>
            <a:ext cx="12858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692150"/>
            <a:ext cx="33480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Создавая полезное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2268538" y="333375"/>
            <a:ext cx="6480175" cy="1008063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Напольное содержание птицы </a:t>
            </a:r>
          </a:p>
        </p:txBody>
      </p:sp>
      <p:pic>
        <p:nvPicPr>
          <p:cNvPr id="29698" name="Picture 4" descr="D:\Тех.директор\Светодиодная система освещения Хамелеон\18.10.13г. Гладину Д.В. презентация\Фото-1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341438"/>
            <a:ext cx="2903538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D:\Тех.директор\Светодиодная система освещения Хамелеон\18.10.13г. Гладину Д.В. презентация\Изображение 0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005263"/>
            <a:ext cx="2938463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\\Tsfileserver\tsdoc\ДМИТРИЙ\ПРЕЗЕНТАЦИЯ_05.11.13\Синий без фон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15888"/>
            <a:ext cx="12858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692150"/>
            <a:ext cx="33480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Создавая полезное …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539750" y="1628775"/>
            <a:ext cx="5256213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10000"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Установлено более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комплектов оборудования на предприятиях, в том числе: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Группа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агропредприятий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«Ресурс»;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ЗАО «Агрокомплекс»;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АО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Алель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Агро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Казахстан;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ООО «Первомайская ИПС»;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ООО «Заволжская птицефабрика»;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ООО «Амурский бройлер»;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ООО «Птицефабрика «Морозовская»;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совместно с ООО «БИГ ДАЧМЕН» только в 2014 году – более 120 птичников;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2015 году по результатам проведенных тендеров будет осуществлена поставка светодиодного оборудования на предприятия: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ГАП «РЕСУРС»;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«Черкизово» птицефабрика «Васильевская»;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«Белая птица».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2268538" y="333375"/>
            <a:ext cx="6480175" cy="1008063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Клеточное содержание птицы</a:t>
            </a: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323850" y="1600200"/>
            <a:ext cx="5040313" cy="4997450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Установлено более </a:t>
            </a:r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350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комплектов оборудования на предприятиях, в том числе :</a:t>
            </a:r>
          </a:p>
          <a:p>
            <a:pPr marL="0" indent="0" algn="just" eaLnBrk="1" hangingPunct="1">
              <a:spcBef>
                <a:spcPct val="0"/>
              </a:spcBef>
              <a:buFontTx/>
              <a:buChar char="-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ООО «Птицеводческий комплекс «Ак Барс»;</a:t>
            </a:r>
          </a:p>
          <a:p>
            <a:pPr marL="0" indent="0" algn="just" eaLnBrk="1" hangingPunct="1">
              <a:spcBef>
                <a:spcPct val="0"/>
              </a:spcBef>
              <a:buFontTx/>
              <a:buChar char="-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ООО «Ряба»;</a:t>
            </a:r>
          </a:p>
          <a:p>
            <a:pPr marL="0" indent="0" algn="just" eaLnBrk="1" hangingPunct="1">
              <a:spcBef>
                <a:spcPct val="0"/>
              </a:spcBef>
              <a:buFontTx/>
              <a:buChar char="-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ООО «Добрые яйца»;</a:t>
            </a:r>
          </a:p>
          <a:p>
            <a:pPr marL="0" indent="0" algn="just" eaLnBrk="1" hangingPunct="1">
              <a:spcBef>
                <a:spcPct val="0"/>
              </a:spcBef>
              <a:buFontTx/>
              <a:buChar char="-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ООО «Птицефабрика Шарьинская»;</a:t>
            </a:r>
          </a:p>
          <a:p>
            <a:pPr marL="0" indent="0" algn="just" eaLnBrk="1" hangingPunct="1">
              <a:spcBef>
                <a:spcPct val="0"/>
              </a:spcBef>
              <a:buFontTx/>
              <a:buChar char="-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ЗАО «Галичское по птицеводству»;</a:t>
            </a:r>
          </a:p>
          <a:p>
            <a:pPr marL="0" indent="0" algn="just" eaLnBrk="1" hangingPunct="1">
              <a:spcBef>
                <a:spcPct val="0"/>
              </a:spcBef>
              <a:buFontTx/>
              <a:buChar char="-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ООО «Чебаркульская птица»;</a:t>
            </a:r>
          </a:p>
          <a:p>
            <a:pPr marL="0" indent="0" algn="just" eaLnBrk="1" hangingPunct="1">
              <a:spcBef>
                <a:spcPct val="0"/>
              </a:spcBef>
              <a:buFontTx/>
              <a:buChar char="-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СХПК«Даниловская птицефабрика»</a:t>
            </a:r>
            <a:endParaRPr lang="en-US" sz="22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FontTx/>
              <a:buChar char="-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совместно с БИГ ДАЧМЕН более 200 комплектов различного назначения</a:t>
            </a:r>
          </a:p>
        </p:txBody>
      </p:sp>
      <p:pic>
        <p:nvPicPr>
          <p:cNvPr id="30723" name="Рисунок 6" descr="\\Tsfileserver\tsdoc\ФОТО РЕАЛИЗОВАННЫХ ПРОЕКТОВ\Енисейская реммолодняк 1.09.2012\DSC036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3068638"/>
            <a:ext cx="30241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 descr="\\Tsfileserver\tsdoc\ФОТО РЕАЛИЗОВАННЫХ ПРОЕКТОВ\Фото  род. стадо\род стадо_клетка_фото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196975"/>
            <a:ext cx="3024188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\\Tsfileserver\tsdoc\ДМИТРИЙ\ПРЕЗЕНТАЦИЯ_05.11.13\Синий без фон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15888"/>
            <a:ext cx="12858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692150"/>
            <a:ext cx="33480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Создавая полезное …</a:t>
            </a:r>
          </a:p>
        </p:txBody>
      </p:sp>
      <p:pic>
        <p:nvPicPr>
          <p:cNvPr id="30727" name="Picture 2" descr="D:\Тех.директор\ВНИТИП\Статьи\Зависимость срока службы систем светодиодного освещения для животноводческих предприятий\Статья и фото\DSC047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4868863"/>
            <a:ext cx="3024188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2124075" y="333375"/>
            <a:ext cx="7019925" cy="1008063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Система светодиодного освещения ИСО «ХАМЕЛЕОН»</a:t>
            </a:r>
          </a:p>
        </p:txBody>
      </p:sp>
      <p:pic>
        <p:nvPicPr>
          <p:cNvPr id="31746" name="Picture 4" descr="\\Tsfileserver\tsdoc\ДМИТРИЙ\ПРЕЗЕНТАЦИЯ_05.11.13\Синий без фо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12858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692150"/>
            <a:ext cx="33480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Создавая полезное …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412875"/>
            <a:ext cx="475297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219700" y="2781300"/>
            <a:ext cx="33845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Интеллектуальная система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система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светодиодного освещения в птицеводстве – сложный комплекс технических средств, программного обеспечения, средств контроля и защиты не только самой системы, но и внешней среды.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68313" y="1268413"/>
            <a:ext cx="8229600" cy="720725"/>
          </a:xfrm>
        </p:spPr>
        <p:txBody>
          <a:bodyPr/>
          <a:lstStyle/>
          <a:p>
            <a:pPr eaLnBrk="1" hangingPunct="1"/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Научно-техническое предприятие «ТЕХНОСВЕТ ГРУПП»</a:t>
            </a:r>
            <a:br>
              <a:rPr lang="ru-RU" sz="2400" i="1" smtClean="0">
                <a:latin typeface="Times New Roman" pitchFamily="18" charset="0"/>
                <a:cs typeface="Times New Roman" pitchFamily="18" charset="0"/>
              </a:rPr>
            </a:br>
            <a:endParaRPr lang="ru-RU" sz="2400" i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773238"/>
            <a:ext cx="8075612" cy="4352925"/>
          </a:xfrm>
        </p:spPr>
        <p:txBody>
          <a:bodyPr rtlCol="0">
            <a:normAutofit fontScale="77500" lnSpcReduction="20000"/>
          </a:bodyPr>
          <a:lstStyle/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2007 год - компания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Техносвет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групп»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одной из первых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России приступила 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промышленному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производству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светодиодных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систем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освещения для птицеводства. Узкая специализация компании позволяет создавать и производить оборудование в соответствии с требованиями нормативных документов, пожеланий заказчика, рекомендациями по выращиванию и содержанию птицы, максимально адаптированное  к условиям эксплуатации.</a:t>
            </a: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В настоящее время системы светодиодного освещения нашего производства устанавливаются в корпусах напольного и клеточного содержания и выращивания цыплят-бройлеров, промышленного стада яичных кур, ремонтного молодняка и родительского стада.</a:t>
            </a: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текущий момент реализовано более 1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 проектов на 1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ru-RU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птицеводческих предприятиях России, Украины, Казахстана, Республики Беларусь и Таджикистана.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эксплуатации на настоящий момент находится более 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00 000 светодиодных светильников.</a:t>
            </a: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некоторых предприятиях, первыми установивших наше оборудование, оно эксплуатируется уже более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лет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 замены источников света.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4" descr="\\Tsfileserver\tsdoc\ДМИТРИЙ\ПРЕЗЕНТАЦИЯ_05.11.13\Синий без фо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12858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692150"/>
            <a:ext cx="33480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Создавая полезное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395288" y="1341438"/>
            <a:ext cx="4968875" cy="1008062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Состав системы светодиодного освещения ИСО «Хамелеон»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2133600"/>
            <a:ext cx="4833937" cy="4525963"/>
          </a:xfrm>
        </p:spPr>
        <p:txBody>
          <a:bodyPr rtlCol="0">
            <a:normAutofit lnSpcReduction="10000"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Светодиодные светильники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Блоки сопряжения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Блок управления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системы дополнительных функций (отключение по ярусам для локального освещения, отключения по линиям освещения при напольном и клеточном содержании)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2" descr="D:\Тех.директор\Светодиодная система освещения Хамелеон\18.10.13г. Гладину Д.В. презентация\CH26ys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908050"/>
            <a:ext cx="30480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\\Tsfileserver\tsdoc\ДМИТРИЙ\ПРЕЗЕНТАЦИЯ_05.11.13\Синий без фон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5888"/>
            <a:ext cx="12858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692150"/>
            <a:ext cx="33480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Создавая полезное …</a:t>
            </a:r>
          </a:p>
        </p:txBody>
      </p:sp>
      <p:pic>
        <p:nvPicPr>
          <p:cNvPr id="32774" name="Picture 3" descr="\\Tsfileserver\tsdoc\ДМИТРИЙ\Фото оборудования 22.02.2015\Копия IMG_7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4652963"/>
            <a:ext cx="23050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4" descr="\\Tsfileserver\tsdoc\ДМИТРИЙ\Фото оборудования 22.02.2015\Копия (2) IMG_70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2565400"/>
            <a:ext cx="2341562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395288" y="1123950"/>
            <a:ext cx="4968875" cy="1008063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Светодиодные светильники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916113"/>
            <a:ext cx="4833937" cy="4525962"/>
          </a:xfrm>
        </p:spPr>
        <p:txBody>
          <a:bodyPr rtlCol="0">
            <a:normAutofit fontScale="92500" lnSpcReduction="20000"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напольного содержания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иклеточного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содержания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локального освещения в клеточном оборудовании.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Используется: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алюминиевый радиатор, как часть корпуса для максимального продления срока службы светодиодов;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стекло из специального полимера на основе поликарбоната;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уплотнители и крышки из специальных полимерных материалов;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двойная система герметизации светильников локального освещения;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класс защиты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IP-66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7" descr="D:\Тех.директор\Светодиодная система освещения Хамелеон\18.10.13г. Гладину Д.В. презентация\ламп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3933825"/>
            <a:ext cx="34671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7" descr="D:\Тех.директор\ВНИТИП\Статьи\В Украину\Фото в журнал Украина\Фото в статью Украина\IMG_00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76250"/>
            <a:ext cx="30972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 descr="D:\Тех.директор\Светодиодная система освещения Хамелеон\18.10.13г. Гладину Д.В. презентация\DSC022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1989138"/>
            <a:ext cx="3097212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4" descr="D:\Тех.директор\Светодиодная система освещения Хамелеон\18.10.13г. Гладину Д.В. презентация\DSC047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4652963"/>
            <a:ext cx="3221038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4" descr="\\Tsfileserver\tsdoc\ДМИТРИЙ\ПРЕЗЕНТАЦИЯ_05.11.13\Синий без фона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15888"/>
            <a:ext cx="12858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692150"/>
            <a:ext cx="33480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Создавая полезное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2840038" y="765175"/>
            <a:ext cx="4537075" cy="6477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Блоки сопряжения</a:t>
            </a:r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68313" y="1916113"/>
            <a:ext cx="4833937" cy="4525962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Char char="-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обеспечение стабилизированным питанием напряжением 24 В (48 В) светодиодных светильников;</a:t>
            </a:r>
          </a:p>
          <a:p>
            <a:pPr marL="0" indent="0" algn="just" eaLnBrk="1" hangingPunct="1">
              <a:spcBef>
                <a:spcPct val="0"/>
              </a:spcBef>
              <a:buFontTx/>
              <a:buChar char="-"/>
            </a:pP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 обеспечение глубокой (от 0 до 100 %) регулировки яркости светильников на основе широтно-импульсной моду-ляции (ШИМ);</a:t>
            </a:r>
          </a:p>
          <a:p>
            <a:pPr marL="0" indent="0" algn="just" eaLnBrk="1" hangingPunct="1">
              <a:spcBef>
                <a:spcPct val="0"/>
              </a:spcBef>
              <a:buFontTx/>
              <a:buChar char="-"/>
            </a:pP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 контроль и коррекция режимов работы светильников по току и температуре. </a:t>
            </a: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Электронные элементы блоков расположены в герметичном металлическом корпусе с классом защиты </a:t>
            </a:r>
            <a:r>
              <a:rPr lang="en-US" sz="2100" smtClean="0">
                <a:latin typeface="Times New Roman" pitchFamily="18" charset="0"/>
                <a:cs typeface="Times New Roman" pitchFamily="18" charset="0"/>
              </a:rPr>
              <a:t>IP-65. </a:t>
            </a:r>
            <a:endParaRPr lang="ru-RU" sz="21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4" descr="\\Tsfileserver\tsdoc\ДМИТРИЙ\ПРЕЗЕНТАЦИЯ_05.11.13\Синий без фо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12858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692150"/>
            <a:ext cx="33480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Создавая полезное …</a:t>
            </a:r>
          </a:p>
        </p:txBody>
      </p:sp>
      <p:pic>
        <p:nvPicPr>
          <p:cNvPr id="34821" name="Picture 2" descr="\\Tsfileserver\tsdoc\ДМИТРИЙ\Фото оборудования 22.02.2015\Копия IMG_7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1268413"/>
            <a:ext cx="2447925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3" descr="\\Tsfileserver\tsdoc\ДМИТРИЙ\Фото оборудования 22.02.2015\WP_20150213_11_59_30_Pro__highr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4724400"/>
            <a:ext cx="1303338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4" descr="\\Tsfileserver\tsdoc\ДМИТРИЙ\Фото оборудования 22.02.2015\Копия (2) IMG_70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4724400"/>
            <a:ext cx="1223962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2484438" y="765175"/>
            <a:ext cx="5476875" cy="6477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Блок управления освещением 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68313" y="1916113"/>
            <a:ext cx="5399087" cy="4525962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управление уровнем освещения в помещениях или клетках с птицей посредством ШИМ;</a:t>
            </a: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Режимы работы: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автоматическое поддержание различных уровней освещенности по заранее введенному алгоритму с помощью клавиатуры;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управление яркостью светильников по внешнему управляющему сигналу аналоговый 0..10 В или релейному «сухие контакты»;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ручная регулировка уровня освещенности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  <a:defRPr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4" descr="\\Tsfileserver\tsdoc\ДМИТРИЙ\ПРЕЗЕНТАЦИЯ_05.11.13\Синий без фо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12858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692150"/>
            <a:ext cx="33480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Создавая полезное …</a:t>
            </a:r>
          </a:p>
        </p:txBody>
      </p:sp>
      <p:pic>
        <p:nvPicPr>
          <p:cNvPr id="35845" name="Picture 3" descr="D:\Тех.директор\ВНИТИП\Презентация на Чайковскую 15072014\IMG_60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4075" y="2060575"/>
            <a:ext cx="27416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2051050" y="0"/>
            <a:ext cx="6913563" cy="1143000"/>
          </a:xfrm>
        </p:spPr>
        <p:txBody>
          <a:bodyPr/>
          <a:lstStyle/>
          <a:p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Обеспечение требуемого уровня освещенности</a:t>
            </a:r>
            <a:endParaRPr lang="ru-RU" sz="2400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3" descr="\\Tsfileserver\tsdoc\ДМИТРИЙ\фото Было-Стало\Проходы несушка\Несушка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68413"/>
            <a:ext cx="3671888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4" descr="\\Tsfileserver\tsdoc\ДМИТРИЙ\фото Было-Стало\Проходы несушка\С_проходы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268413"/>
            <a:ext cx="3835400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6" descr="\\Tsfileserver\tsdoc\ФОТО РЕАЛИЗОВАННЫХ ПРОЕКТОВ\Енисейская реммолодняк 1.09.2012\DSC036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05263"/>
            <a:ext cx="39465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3357563"/>
            <a:ext cx="44275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i="1" dirty="0">
                <a:latin typeface="Times New Roman" pitchFamily="18" charset="0"/>
                <a:ea typeface="+mj-ea"/>
                <a:cs typeface="Times New Roman" pitchFamily="18" charset="0"/>
              </a:rPr>
              <a:t>Лампы накаливания</a:t>
            </a:r>
            <a:endParaRPr lang="ru-RU" sz="2400" i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572000" y="3357563"/>
            <a:ext cx="44275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i="1" dirty="0">
                <a:latin typeface="Times New Roman" pitchFamily="18" charset="0"/>
                <a:ea typeface="+mj-ea"/>
                <a:cs typeface="Times New Roman" pitchFamily="18" charset="0"/>
              </a:rPr>
              <a:t>Светодиодное освещение</a:t>
            </a:r>
            <a:endParaRPr lang="ru-RU" sz="2400" i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79388" y="6210300"/>
            <a:ext cx="44275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i="1" dirty="0">
                <a:latin typeface="Times New Roman" pitchFamily="18" charset="0"/>
                <a:ea typeface="+mj-ea"/>
                <a:cs typeface="Times New Roman" pitchFamily="18" charset="0"/>
              </a:rPr>
              <a:t>Комбинированное светодиодное освещение</a:t>
            </a:r>
            <a:endParaRPr lang="ru-RU" sz="2400" i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6872" name="Рисунок 5" descr="D:\Тех.директор\ВНИТИП\Статьи\Светодиодное освещение в борьбе за  снижение каннибализма и улучшение условий содержания кур\2013-05-21_08-46-49_8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4005263"/>
            <a:ext cx="3960812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716463" y="6210300"/>
            <a:ext cx="44275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i="1" dirty="0">
                <a:latin typeface="Times New Roman" pitchFamily="18" charset="0"/>
                <a:ea typeface="+mj-ea"/>
                <a:cs typeface="Times New Roman" pitchFamily="18" charset="0"/>
              </a:rPr>
              <a:t>Локальное светодиодное освещение</a:t>
            </a:r>
            <a:endParaRPr lang="ru-RU" sz="2400" i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6874" name="Picture 4" descr="\\Tsfileserver\tsdoc\ДМИТРИЙ\ПРЕЗЕНТАЦИЯ_05.11.13\Синий без фона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15888"/>
            <a:ext cx="12858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692150"/>
            <a:ext cx="33480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Создавая полезное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1908175" y="274638"/>
            <a:ext cx="6778625" cy="1143000"/>
          </a:xfrm>
        </p:spPr>
        <p:txBody>
          <a:bodyPr/>
          <a:lstStyle/>
          <a:p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Технические преимущества светодиодного освещения</a:t>
            </a:r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Электробезопасность за счет использования пониженного напряжения питания 24 В и 48 В;</a:t>
            </a:r>
          </a:p>
          <a:p>
            <a:endParaRPr lang="ru-RU" sz="1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Высокая надежность и ремонтопригодность оборудования за счет использования модульности оборудования и возможности ремонта на месте;</a:t>
            </a:r>
          </a:p>
          <a:p>
            <a:endParaRPr lang="ru-RU" sz="1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Высокая степень предмонтажной подготовки;</a:t>
            </a:r>
          </a:p>
          <a:p>
            <a:endParaRPr lang="ru-RU" sz="1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Возможность создания источников света под заказ</a:t>
            </a:r>
          </a:p>
        </p:txBody>
      </p:sp>
      <p:pic>
        <p:nvPicPr>
          <p:cNvPr id="37891" name="Picture 4" descr="\\Tsfileserver\tsdoc\ДМИТРИЙ\ПРЕЗЕНТАЦИЯ_05.11.13\Синий без фо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12858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692150"/>
            <a:ext cx="33480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Создавая полезное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1908175" y="274638"/>
            <a:ext cx="6985000" cy="1143000"/>
          </a:xfrm>
        </p:spPr>
        <p:txBody>
          <a:bodyPr/>
          <a:lstStyle/>
          <a:p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Оборудование проходит необходимые испытания на соответствие технических параметров, надежность, безопасность и срок службы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95288" y="1341438"/>
            <a:ext cx="37449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i="1" dirty="0">
                <a:latin typeface="Times New Roman" pitchFamily="18" charset="0"/>
                <a:ea typeface="+mj-ea"/>
                <a:cs typeface="Times New Roman" pitchFamily="18" charset="0"/>
              </a:rPr>
              <a:t>Измерение светового потока светодиодов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87900" y="1268413"/>
            <a:ext cx="37449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 i="1" dirty="0">
                <a:latin typeface="Times New Roman" pitchFamily="18" charset="0"/>
                <a:ea typeface="+mj-ea"/>
                <a:cs typeface="Times New Roman" pitchFamily="18" charset="0"/>
              </a:rPr>
              <a:t>Измерение температурного режима работы светодиодов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205038"/>
            <a:ext cx="295275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3" descr="D:\Тех.директор\ВНИТИП\Семинар ноябрь 2013 несушки\ijgbech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492375"/>
            <a:ext cx="249713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4" descr="D:\Тех.директор\ВНИТИП\Семинар ноябрь 2013 несушки\dajhaj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4581525"/>
            <a:ext cx="280828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6" descr="http://www.ntp-ts.ru/upload/newsimages/stend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4868863"/>
            <a:ext cx="2801937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391025" y="3933825"/>
            <a:ext cx="4752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 i="1" dirty="0">
                <a:latin typeface="Times New Roman" pitchFamily="18" charset="0"/>
                <a:ea typeface="+mj-ea"/>
                <a:cs typeface="Times New Roman" pitchFamily="18" charset="0"/>
              </a:rPr>
              <a:t>Проверка соответствия оборудования условиям эксплуатации</a:t>
            </a:r>
          </a:p>
        </p:txBody>
      </p:sp>
      <p:pic>
        <p:nvPicPr>
          <p:cNvPr id="38921" name="Picture 4" descr="\\Tsfileserver\tsdoc\ДМИТРИЙ\ПРЕЗЕНТАЦИЯ_05.11.13\Синий без фона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15888"/>
            <a:ext cx="12858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0" y="692150"/>
            <a:ext cx="33480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Создавая полезное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1979613" y="765175"/>
            <a:ext cx="7164387" cy="6477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Системы светодиодного освещения ИСО «Хамелеон» сертифицированы и прошли необходимые испытания</a:t>
            </a:r>
          </a:p>
        </p:txBody>
      </p:sp>
      <p:pic>
        <p:nvPicPr>
          <p:cNvPr id="39938" name="Picture 3" descr="C:\Users\dima\Desktop\18.10.13г. Гладину Д.В. презентация\Сертификаты\sertifika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430463"/>
            <a:ext cx="26971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4" descr="C:\Users\dima\Desktop\18.10.13г. Гладину Д.В. презентация\Сертификаты\sertifika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417763"/>
            <a:ext cx="2706687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\\Tsfileserver\tsdoc\ДМИТРИЙ\ПРЕЗЕНТАЦИЯ_05.11.13\Синий без фон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15888"/>
            <a:ext cx="12858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692150"/>
            <a:ext cx="33480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Создавая полезное …</a:t>
            </a:r>
          </a:p>
        </p:txBody>
      </p:sp>
      <p:sp>
        <p:nvSpPr>
          <p:cNvPr id="39942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43" name="Picture 2" descr="http://www.ntp-ts.ru/uploads/ya-ya/docs/sert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2420938"/>
            <a:ext cx="2408238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1979613" y="333375"/>
            <a:ext cx="7164387" cy="6477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Особенности оборудования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692150"/>
            <a:ext cx="33480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Создавая полезное …</a:t>
            </a:r>
          </a:p>
        </p:txBody>
      </p:sp>
      <p:pic>
        <p:nvPicPr>
          <p:cNvPr id="40963" name="Picture 4" descr="\\Tsfileserver\tsdoc\ДМИТРИЙ\ПРЕЗЕНТАЦИЯ_05.11.13\Синий без фо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12858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71550" y="1196975"/>
            <a:ext cx="7488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Использование алюминиевого радиатора позволяет продлить срок службы светодиодных светильников</a:t>
            </a:r>
          </a:p>
        </p:txBody>
      </p:sp>
      <p:pic>
        <p:nvPicPr>
          <p:cNvPr id="40965" name="Picture 2" descr="D:\Тех.директор\ВНИТИП\Статьи\Теплопроводность 3.02.2015\Теплограммы\модуль L-12s2835 в трубке из поликарбоната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2205038"/>
            <a:ext cx="2882900" cy="2447925"/>
          </a:xfrm>
        </p:spPr>
      </p:pic>
      <p:pic>
        <p:nvPicPr>
          <p:cNvPr id="40966" name="Picture 3" descr="D:\Тех.директор\ВНИТИП\Статьи\Теплопроводность 3.02.2015\Теплограммы\модуль L-12s2835 сразу после извлечения из трубки из поликарбонат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2205038"/>
            <a:ext cx="28892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4" descr="D:\Тех.директор\ВНИТИП\Статьи\Зависимость срока службы систем светодиодного освещения для животноводческих предприятий\Теплограммы\2шт-48Вольт_в корпусе T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2205038"/>
            <a:ext cx="28606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Прямоугольник 11"/>
          <p:cNvSpPr>
            <a:spLocks noChangeArrowheads="1"/>
          </p:cNvSpPr>
          <p:nvPr/>
        </p:nvSpPr>
        <p:spPr bwMode="auto">
          <a:xfrm>
            <a:off x="395288" y="4941888"/>
            <a:ext cx="25923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Температура поликарбоната +51 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b="1" i="1">
                <a:latin typeface="Times New Roman" pitchFamily="18" charset="0"/>
                <a:cs typeface="Times New Roman" pitchFamily="18" charset="0"/>
              </a:rPr>
              <a:t> С</a:t>
            </a:r>
          </a:p>
        </p:txBody>
      </p:sp>
      <p:sp>
        <p:nvSpPr>
          <p:cNvPr id="40969" name="Прямоугольник 12"/>
          <p:cNvSpPr>
            <a:spLocks noChangeArrowheads="1"/>
          </p:cNvSpPr>
          <p:nvPr/>
        </p:nvSpPr>
        <p:spPr bwMode="auto">
          <a:xfrm>
            <a:off x="3348038" y="4941888"/>
            <a:ext cx="259238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Температура светодиодного модуля  +85 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b="1" i="1">
                <a:latin typeface="Times New Roman" pitchFamily="18" charset="0"/>
                <a:cs typeface="Times New Roman" pitchFamily="18" charset="0"/>
              </a:rPr>
              <a:t> С</a:t>
            </a:r>
          </a:p>
        </p:txBody>
      </p:sp>
      <p:sp>
        <p:nvSpPr>
          <p:cNvPr id="40970" name="Прямоугольник 13"/>
          <p:cNvSpPr>
            <a:spLocks noChangeArrowheads="1"/>
          </p:cNvSpPr>
          <p:nvPr/>
        </p:nvSpPr>
        <p:spPr bwMode="auto">
          <a:xfrm>
            <a:off x="6227763" y="5013325"/>
            <a:ext cx="25923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Температура светодиодного модуля на алюминиевом радиаторе  +67 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b="1" i="1">
                <a:latin typeface="Times New Roman" pitchFamily="18" charset="0"/>
                <a:cs typeface="Times New Roman" pitchFamily="18" charset="0"/>
              </a:rPr>
              <a:t> 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1979613" y="333375"/>
            <a:ext cx="7164387" cy="6477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Особенности оборудования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692150"/>
            <a:ext cx="33480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Создавая полезное …</a:t>
            </a:r>
          </a:p>
        </p:txBody>
      </p:sp>
      <p:pic>
        <p:nvPicPr>
          <p:cNvPr id="41987" name="Picture 4" descr="\\Tsfileserver\tsdoc\ДМИТРИЙ\ПРЕЗЕНТАЦИЯ_05.11.13\Синий без фо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12858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71550" y="1196975"/>
            <a:ext cx="7488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Срок службы светодиодов в зависимости от рабочей температуры</a:t>
            </a:r>
          </a:p>
        </p:txBody>
      </p:sp>
      <p:pic>
        <p:nvPicPr>
          <p:cNvPr id="41989" name="Рисунок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2060575"/>
            <a:ext cx="5113338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196975"/>
            <a:ext cx="7740650" cy="5475288"/>
          </a:xfrm>
        </p:spPr>
      </p:pic>
      <p:pic>
        <p:nvPicPr>
          <p:cNvPr id="15362" name="Picture 4" descr="\\Tsfileserver\tsdoc\ДМИТРИЙ\ПРЕЗЕНТАЦИЯ_05.11.13\Синий без фон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5888"/>
            <a:ext cx="12858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692150"/>
            <a:ext cx="33480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Создавая полезное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1979613" y="333375"/>
            <a:ext cx="7164387" cy="6477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Особенности оборудования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692150"/>
            <a:ext cx="33480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Создавая полезное …</a:t>
            </a:r>
          </a:p>
        </p:txBody>
      </p:sp>
      <p:pic>
        <p:nvPicPr>
          <p:cNvPr id="43011" name="Picture 4" descr="\\Tsfileserver\tsdoc\ДМИТРИЙ\ПРЕЗЕНТАЦИЯ_05.11.13\Синий без фо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12858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71550" y="1196975"/>
            <a:ext cx="7488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Крепление светильников</a:t>
            </a:r>
          </a:p>
        </p:txBody>
      </p:sp>
      <p:pic>
        <p:nvPicPr>
          <p:cNvPr id="43013" name="Picture 2" descr="D:\Тех.директор\Письма\Васильевская\Отправка 22.02.2015\Фото оборудования\IMG_0553+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060575"/>
            <a:ext cx="4608512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Прямоугольник 8"/>
          <p:cNvSpPr>
            <a:spLocks noChangeArrowheads="1"/>
          </p:cNvSpPr>
          <p:nvPr/>
        </p:nvSpPr>
        <p:spPr bwMode="auto">
          <a:xfrm>
            <a:off x="5724525" y="2133600"/>
            <a:ext cx="27352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Жесткое крепление светильника позволяет менять направленность светового потока и избежать повреждений при мойке</a:t>
            </a:r>
          </a:p>
        </p:txBody>
      </p:sp>
      <p:pic>
        <p:nvPicPr>
          <p:cNvPr id="43015" name="Picture 5" descr="D:\Тех.директор\ВНИТИП\Статьи\Итоги 2014 года\Фото в статью\Копия 2013-05-21_09-32-21_6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4221163"/>
            <a:ext cx="532765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1979613" y="333375"/>
            <a:ext cx="7164387" cy="6477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Особенности оборудования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692150"/>
            <a:ext cx="33480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Создавая полезное …</a:t>
            </a:r>
          </a:p>
        </p:txBody>
      </p:sp>
      <p:pic>
        <p:nvPicPr>
          <p:cNvPr id="44035" name="Picture 4" descr="\\Tsfileserver\tsdoc\ДМИТРИЙ\ПРЕЗЕНТАЦИЯ_05.11.13\Синий без фо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12858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71550" y="1196975"/>
            <a:ext cx="7488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Коммутационные коробки</a:t>
            </a:r>
          </a:p>
        </p:txBody>
      </p:sp>
      <p:sp>
        <p:nvSpPr>
          <p:cNvPr id="44037" name="Прямоугольник 8"/>
          <p:cNvSpPr>
            <a:spLocks noChangeArrowheads="1"/>
          </p:cNvSpPr>
          <p:nvPr/>
        </p:nvSpPr>
        <p:spPr bwMode="auto">
          <a:xfrm>
            <a:off x="5724525" y="2133600"/>
            <a:ext cx="2735263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Герметизация коммутационных коробок позволяет продлить срок службы системы освещения и исключить затраты на обслуживание</a:t>
            </a:r>
          </a:p>
        </p:txBody>
      </p:sp>
      <p:pic>
        <p:nvPicPr>
          <p:cNvPr id="44038" name="Picture 2" descr="D:\Тех.директор\ВНИТИП\Статьи\Итоги 2014 года\Фото в статью\Копия DSCN08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276475"/>
            <a:ext cx="23971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3" descr="D:\Тех.директор\ВНИТИП\Статьи\Итоги 2014 года\Фото в статью\DSCN10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2276475"/>
            <a:ext cx="3049587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5" descr="http://gelan.su/USERDIR/produkcia/svetodiod-napolnij/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4005263"/>
            <a:ext cx="3313112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1" name="Прямоугольник 11"/>
          <p:cNvSpPr>
            <a:spLocks noChangeArrowheads="1"/>
          </p:cNvSpPr>
          <p:nvPr/>
        </p:nvSpPr>
        <p:spPr bwMode="auto">
          <a:xfrm>
            <a:off x="5364163" y="4581525"/>
            <a:ext cx="36004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Так называемые «сальники» не держатся в корпусе. Внутрь при мойке попадает вода.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1979613" y="333375"/>
            <a:ext cx="7164387" cy="6477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Особенности оборудования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692150"/>
            <a:ext cx="33480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Создавая полезное …</a:t>
            </a:r>
          </a:p>
        </p:txBody>
      </p:sp>
      <p:pic>
        <p:nvPicPr>
          <p:cNvPr id="45059" name="Picture 4" descr="\\Tsfileserver\tsdoc\ДМИТРИЙ\ПРЕЗЕНТАЦИЯ_05.11.13\Синий без фо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12858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71550" y="1268413"/>
            <a:ext cx="7848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Блоки питания сложная электронная аппаратура и требуют определенного температурного режима работы</a:t>
            </a:r>
          </a:p>
        </p:txBody>
      </p:sp>
      <p:sp>
        <p:nvSpPr>
          <p:cNvPr id="45061" name="Прямоугольник 8"/>
          <p:cNvSpPr>
            <a:spLocks noChangeArrowheads="1"/>
          </p:cNvSpPr>
          <p:nvPr/>
        </p:nvSpPr>
        <p:spPr bwMode="auto">
          <a:xfrm>
            <a:off x="5724525" y="2133600"/>
            <a:ext cx="34194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Увеличение площади контакта корпуса блоков питания с корпусом за счет специального крепления и оптимальное их количество в металлическом шкафе класса защиты 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IP-65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2" name="Прямоугольник 11"/>
          <p:cNvSpPr>
            <a:spLocks noChangeArrowheads="1"/>
          </p:cNvSpPr>
          <p:nvPr/>
        </p:nvSpPr>
        <p:spPr bwMode="auto">
          <a:xfrm>
            <a:off x="3924300" y="4724400"/>
            <a:ext cx="36004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Превышение оптимальных рабочих температур существенно снизят срок службы любой электронной аппаратуры</a:t>
            </a:r>
          </a:p>
        </p:txBody>
      </p:sp>
      <p:pic>
        <p:nvPicPr>
          <p:cNvPr id="45063" name="Picture 2" descr="D:\Тех.директор\Письма\Васильевская\Отправка 22.02.2015\Фото оборудования\IMG_70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205038"/>
            <a:ext cx="26638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3" descr="D:\Тех.директор\Письма\Васильевская\Отправка 22.02.2015\Фото оборудования\Копия IMG_7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2276475"/>
            <a:ext cx="259238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4" descr="D:\Тех.директор\ВНИТИП\Статьи\Итоги 2014 года\Фото в статью\Копия любинская 5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437063"/>
            <a:ext cx="2519363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одзаголовок 2"/>
          <p:cNvSpPr txBox="1">
            <a:spLocks/>
          </p:cNvSpPr>
          <p:nvPr/>
        </p:nvSpPr>
        <p:spPr bwMode="auto">
          <a:xfrm>
            <a:off x="3419475" y="5589588"/>
            <a:ext cx="54006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Научно-техническое предприятие «ТЕХНОСВЕТ ГРУПП»</a:t>
            </a:r>
          </a:p>
        </p:txBody>
      </p:sp>
      <p:pic>
        <p:nvPicPr>
          <p:cNvPr id="46082" name="Picture 4" descr="\\Tsfileserver\tsdoc\ДМИТРИЙ\ПРЕЗЕНТАЦИЯ_05.11.13\Синий без фо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12858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692150"/>
            <a:ext cx="33480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Создавая полезное …</a:t>
            </a:r>
          </a:p>
        </p:txBody>
      </p:sp>
      <p:sp>
        <p:nvSpPr>
          <p:cNvPr id="4608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Преимущества систем светодиодного освещения перед традиционными источниками света в птицеводстве. 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Сравнение источников света по зрительной функции и биологическому воздействию излучения.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6913563" cy="1143000"/>
          </a:xfrm>
        </p:spPr>
        <p:txBody>
          <a:bodyPr/>
          <a:lstStyle/>
          <a:p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Режимы прерывистого освещения при выращивании и содержании птицы и глубокая регулировка освещенности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позволяет: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19250" y="2781300"/>
          <a:ext cx="6078538" cy="3470275"/>
        </p:xfrm>
        <a:graphic>
          <a:graphicData uri="http://schemas.openxmlformats.org/drawingml/2006/table">
            <a:tbl>
              <a:tblPr/>
              <a:tblGrid>
                <a:gridCol w="788670"/>
                <a:gridCol w="1890395"/>
                <a:gridCol w="1710055"/>
                <a:gridCol w="1688465"/>
              </a:tblGrid>
              <a:tr h="688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Calibri"/>
                          <a:cs typeface="Times New Roman"/>
                        </a:rPr>
                        <a:t>Возраст птицы, дней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Calibri"/>
                          <a:cs typeface="Times New Roman"/>
                        </a:rPr>
                        <a:t>Племенное стадо при искусственном осеменении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Прародительское и родительское стадо при совместном содержании кур и петухов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Calibri"/>
                          <a:cs typeface="Times New Roman"/>
                        </a:rPr>
                        <a:t>Промышленное стадо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1-3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23С:1Т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23С:1Т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23С:1Т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4-7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23С:1Т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23С:1Т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17С:7Т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8-10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19С:5Т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19С:5Т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15С:9Т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11-14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19С:5Т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19С:5Т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13С:11Т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15-17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16С:8Т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16С:8Т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Calibri"/>
                          <a:cs typeface="Times New Roman"/>
                        </a:rPr>
                        <a:t>11С:13Т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18-21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16С:8Т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16С:8Т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10С:14Т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22-27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14С:10Т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14С:10Т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3С:2Т:3С:16Т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28-34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12С:12Т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12С:12Т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3С:2Т:3С:16Т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35-42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10С:14Т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10С:14Т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3С:2Т:3С:16Т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43-120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3С:2Т:3С:16Т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3С:2Т:3С:16Т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3С:2Т:3С:16Т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121-127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3С:2Т:3С:16Т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3С:2Т:3С:14Т:0,5С:1,5Т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2С:4Т:2С:9Т:1С:6Т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128-134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3С:1,5Т:3С:14Т:0,5С:2Т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3С:2Т:3С:12Т:1С:3Т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2С:4Т:2С:9Т:1С:6Т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135-141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3,5С:1Т:3,5С:12Т:1С:3Т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3С:2Т:3С:10Т:1,5С:4,5Т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2С:4Т:2С:9Т:1С:6Т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142 и ст.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4С:1Т:4С:10Т:1С:4Т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3С:2Т:3С:9Т:2С:5Т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Calibri"/>
                          <a:cs typeface="Times New Roman"/>
                        </a:rPr>
                        <a:t>2С:4Т:2С:9Т:1С:6Т: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468" name="Rectangle 8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71550" y="1341438"/>
            <a:ext cx="73802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ru-RU" sz="300" i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eaLnBrk="0" hangingPunct="0">
              <a:buFontTx/>
              <a:buChar char="-"/>
              <a:defRPr/>
            </a:pPr>
            <a:r>
              <a:rPr lang="ru-RU" sz="1600" b="1" i="1" dirty="0">
                <a:latin typeface="Times New Roman" pitchFamily="18" charset="0"/>
                <a:ea typeface="+mj-ea"/>
                <a:cs typeface="Times New Roman" pitchFamily="18" charset="0"/>
              </a:rPr>
              <a:t>дополнительно снизить </a:t>
            </a:r>
            <a:r>
              <a:rPr lang="ru-RU" sz="1600" b="1" i="1" dirty="0">
                <a:latin typeface="Times New Roman" pitchFamily="18" charset="0"/>
                <a:ea typeface="+mj-ea"/>
                <a:cs typeface="Times New Roman" pitchFamily="18" charset="0"/>
              </a:rPr>
              <a:t>энергопотребление на освещение до 3 раз;</a:t>
            </a:r>
          </a:p>
          <a:p>
            <a:pPr eaLnBrk="0" hangingPunct="0">
              <a:buFontTx/>
              <a:buChar char="-"/>
              <a:defRPr/>
            </a:pPr>
            <a:endParaRPr lang="ru-RU" sz="300" b="1" i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eaLnBrk="0" hangingPunct="0">
              <a:buFontTx/>
              <a:buChar char="-"/>
              <a:defRPr/>
            </a:pPr>
            <a:r>
              <a:rPr lang="ru-RU" sz="1600" b="1" i="1" dirty="0">
                <a:latin typeface="Times New Roman" pitchFamily="18" charset="0"/>
                <a:ea typeface="+mj-ea"/>
                <a:cs typeface="Times New Roman" pitchFamily="18" charset="0"/>
              </a:rPr>
              <a:t> формировать у птицы необходимый циркадный ритм,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оказывающий существенное положительное влияние на нервную, эндокринную, половую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системы птицы с целью повышения ее продуктивности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качества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продукции </a:t>
            </a:r>
            <a:r>
              <a:rPr lang="ru-RU" sz="1600" b="1" i="1" dirty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</a:p>
        </p:txBody>
      </p:sp>
      <p:pic>
        <p:nvPicPr>
          <p:cNvPr id="16470" name="Picture 4" descr="\\Tsfileserver\tsdoc\ДМИТРИЙ\ПРЕЗЕНТАЦИЯ_05.11.13\Синий без фо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12858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692150"/>
            <a:ext cx="33480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Создавая полезное …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547813" y="6021388"/>
            <a:ext cx="6913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 i="1" dirty="0">
                <a:latin typeface="Times New Roman" pitchFamily="18" charset="0"/>
                <a:ea typeface="+mj-ea"/>
                <a:cs typeface="Times New Roman" pitchFamily="18" charset="0"/>
              </a:rPr>
              <a:t>С – период света, Т – период темноты, ч</a:t>
            </a:r>
            <a:r>
              <a:rPr lang="ru-RU" sz="2000" i="1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i="1" dirty="0"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000" i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619250" y="260350"/>
            <a:ext cx="7067550" cy="1143000"/>
          </a:xfrm>
        </p:spPr>
        <p:txBody>
          <a:bodyPr/>
          <a:lstStyle/>
          <a:p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Равномерность освещения</a:t>
            </a:r>
            <a:br>
              <a:rPr lang="ru-RU" sz="24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для поддержания однородности стада</a:t>
            </a:r>
            <a:br>
              <a:rPr lang="ru-RU" sz="2400" b="1" i="1" smtClean="0">
                <a:latin typeface="Times New Roman" pitchFamily="18" charset="0"/>
                <a:cs typeface="Times New Roman" pitchFamily="18" charset="0"/>
              </a:rPr>
            </a:br>
            <a:endParaRPr lang="ru-RU" sz="2400" b="1" i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388" y="2349500"/>
          <a:ext cx="4321175" cy="4064000"/>
        </p:xfrm>
        <a:graphic>
          <a:graphicData uri="http://schemas.openxmlformats.org/drawingml/2006/table">
            <a:tbl>
              <a:tblPr/>
              <a:tblGrid>
                <a:gridCol w="959395"/>
                <a:gridCol w="922407"/>
                <a:gridCol w="949312"/>
                <a:gridCol w="894037"/>
                <a:gridCol w="596024"/>
              </a:tblGrid>
              <a:tr h="17743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Точки замера освещенности под светильником - на кормушке (абсолютные значения)</a:t>
                      </a: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Освещенность, Лк</a:t>
                      </a: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Точки замера освещенности по середине между светильниками - на кормушке (абсолютные значения)</a:t>
                      </a: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Освещенность, Лк</a:t>
                      </a: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Среднее значение</a:t>
                      </a: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9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ярус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яруса</a:t>
                      </a: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14,6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ярус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яруса</a:t>
                      </a: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53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ярус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яруса</a:t>
                      </a: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76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ярус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яруса</a:t>
                      </a: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9950" y="2349500"/>
          <a:ext cx="4357688" cy="4064000"/>
        </p:xfrm>
        <a:graphic>
          <a:graphicData uri="http://schemas.openxmlformats.org/drawingml/2006/table">
            <a:tbl>
              <a:tblPr/>
              <a:tblGrid>
                <a:gridCol w="967502"/>
                <a:gridCol w="985944"/>
                <a:gridCol w="901591"/>
                <a:gridCol w="901591"/>
                <a:gridCol w="601060"/>
              </a:tblGrid>
              <a:tr h="17743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Точки замера освещенности под светильником - на кормушке (абсолютные значения)</a:t>
                      </a: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Освещенность, Лк</a:t>
                      </a: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Точки замера освещенности по середине между светильниками - на кормушке (абсолютные значения)</a:t>
                      </a: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Освещенность, Лк</a:t>
                      </a: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Среднее значение</a:t>
                      </a: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9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ярус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яруса</a:t>
                      </a: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ярус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яруса</a:t>
                      </a: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53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ярус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яруса</a:t>
                      </a: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76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ярус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яруса</a:t>
                      </a: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50" marR="8450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-252413" y="1341438"/>
            <a:ext cx="49672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600" b="1" i="1" dirty="0">
                <a:latin typeface="Times New Roman" pitchFamily="18" charset="0"/>
                <a:ea typeface="+mj-ea"/>
                <a:cs typeface="Times New Roman" pitchFamily="18" charset="0"/>
              </a:rPr>
              <a:t>Система светодиодного освещения</a:t>
            </a:r>
          </a:p>
          <a:p>
            <a:pPr algn="ctr" eaLnBrk="0" hangingPunct="0">
              <a:defRPr/>
            </a:pPr>
            <a:r>
              <a:rPr lang="ru-RU" sz="1600" b="1" i="1" dirty="0">
                <a:latin typeface="Times New Roman" pitchFamily="18" charset="0"/>
                <a:ea typeface="+mj-ea"/>
                <a:cs typeface="Times New Roman" pitchFamily="18" charset="0"/>
              </a:rPr>
              <a:t>308 светильников 4 Вт (35 % от максимальной яркости)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643438" y="1484313"/>
            <a:ext cx="4321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600" b="1" i="1" dirty="0">
                <a:latin typeface="Times New Roman" pitchFamily="18" charset="0"/>
                <a:ea typeface="+mj-ea"/>
                <a:cs typeface="Times New Roman" pitchFamily="18" charset="0"/>
              </a:rPr>
              <a:t>Компактные люминесцентные лампы 175 светильников 11 Вт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79388" y="765175"/>
            <a:ext cx="8424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 i="1" dirty="0">
                <a:latin typeface="Times New Roman" pitchFamily="18" charset="0"/>
                <a:ea typeface="+mj-ea"/>
                <a:cs typeface="Times New Roman" pitchFamily="18" charset="0"/>
              </a:rPr>
              <a:t>Замеры на ООО «</a:t>
            </a:r>
            <a:r>
              <a:rPr lang="ru-RU" sz="2000" b="1" i="1" dirty="0" err="1">
                <a:latin typeface="Times New Roman" pitchFamily="18" charset="0"/>
                <a:ea typeface="+mj-ea"/>
                <a:cs typeface="Times New Roman" pitchFamily="18" charset="0"/>
              </a:rPr>
              <a:t>Чебаркульская</a:t>
            </a:r>
            <a:r>
              <a:rPr lang="ru-RU" sz="2000" b="1" i="1" dirty="0">
                <a:latin typeface="Times New Roman" pitchFamily="18" charset="0"/>
                <a:ea typeface="+mj-ea"/>
                <a:cs typeface="Times New Roman" pitchFamily="18" charset="0"/>
              </a:rPr>
              <a:t> птица» корпус 18Х96 6 батарей 4 яруса</a:t>
            </a:r>
          </a:p>
        </p:txBody>
      </p:sp>
      <p:pic>
        <p:nvPicPr>
          <p:cNvPr id="17495" name="Picture 4" descr="\\Tsfileserver\tsdoc\ДМИТРИЙ\ПРЕЗЕНТАЦИЯ_05.11.13\Синий без фо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12858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0" y="692150"/>
            <a:ext cx="33480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Создавая полезное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6913563" cy="1143000"/>
          </a:xfrm>
        </p:spPr>
        <p:txBody>
          <a:bodyPr/>
          <a:lstStyle/>
          <a:p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Увеличение равномерности освещения за счет использования маломощных светильников и сокращения расстояния между ними 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(ЗАО «Галичское по птицеводству»)</a:t>
            </a:r>
          </a:p>
        </p:txBody>
      </p:sp>
      <p:pic>
        <p:nvPicPr>
          <p:cNvPr id="1843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484313"/>
            <a:ext cx="6284912" cy="5160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6913563" cy="1143000"/>
          </a:xfrm>
        </p:spPr>
        <p:txBody>
          <a:bodyPr/>
          <a:lstStyle/>
          <a:p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Возможность подбора спектра света</a:t>
            </a:r>
            <a:endParaRPr lang="ru-RU" sz="2400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D:\Тех.директор\ВНИТИП\Семинар ноябрь 2013 несушки\IMG_38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8513"/>
            <a:ext cx="3960812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D:\Тех.директор\ВНИТИП\Семинар ноябрь 2013 несушки\DSC037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276475"/>
            <a:ext cx="460851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2420938"/>
            <a:ext cx="4067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i="1" dirty="0">
                <a:latin typeface="Times New Roman" pitchFamily="18" charset="0"/>
                <a:ea typeface="+mj-ea"/>
                <a:cs typeface="Times New Roman" pitchFamily="18" charset="0"/>
              </a:rPr>
              <a:t>Цыплята-бройлеры</a:t>
            </a:r>
          </a:p>
          <a:p>
            <a:pPr algn="ctr" eaLnBrk="0" hangingPunct="0">
              <a:defRPr/>
            </a:pPr>
            <a:endParaRPr lang="ru-RU" sz="2400" i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643438" y="5084763"/>
            <a:ext cx="4068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i="1" dirty="0">
                <a:latin typeface="Times New Roman" pitchFamily="18" charset="0"/>
                <a:ea typeface="+mj-ea"/>
                <a:cs typeface="Times New Roman" pitchFamily="18" charset="0"/>
              </a:rPr>
              <a:t>Промышленное стадо яичных кур</a:t>
            </a:r>
          </a:p>
          <a:p>
            <a:pPr algn="ctr" eaLnBrk="0" hangingPunct="0">
              <a:defRPr/>
            </a:pPr>
            <a:endParaRPr lang="ru-RU" sz="2400" i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9462" name="Picture 4" descr="\\Tsfileserver\tsdoc\ДМИТРИЙ\ПРЕЗЕНТАЦИЯ_05.11.13\Синий без фон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15888"/>
            <a:ext cx="12858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0" y="692150"/>
            <a:ext cx="33480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Создавая полезное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6913563" cy="1143000"/>
          </a:xfrm>
        </p:spPr>
        <p:txBody>
          <a:bodyPr/>
          <a:lstStyle/>
          <a:p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Чувствительность органов зрения человека и птицы</a:t>
            </a:r>
          </a:p>
        </p:txBody>
      </p:sp>
      <p:pic>
        <p:nvPicPr>
          <p:cNvPr id="20482" name="Содержимое 5" descr="http://www.gasolec.com/monochromatic_light/afbeeldingen/1/foto_1_groot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341438"/>
            <a:ext cx="6985000" cy="4824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6913563" cy="1143000"/>
          </a:xfrm>
        </p:spPr>
        <p:txBody>
          <a:bodyPr/>
          <a:lstStyle/>
          <a:p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Спектр излучения </a:t>
            </a:r>
            <a:br>
              <a:rPr lang="ru-RU" sz="28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светодиодов и люминесцентных ламп</a:t>
            </a:r>
          </a:p>
        </p:txBody>
      </p:sp>
      <p:pic>
        <p:nvPicPr>
          <p:cNvPr id="21506" name="Содержимое 6" descr="C:\Users\Top Manager\Desktop\ehp.1307294.g00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557338"/>
            <a:ext cx="7921625" cy="467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</TotalTime>
  <Words>1289</Words>
  <Application>Microsoft Office PowerPoint</Application>
  <PresentationFormat>Экран (4:3)</PresentationFormat>
  <Paragraphs>284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Calibri</vt:lpstr>
      <vt:lpstr>Arial</vt:lpstr>
      <vt:lpstr>Times New Roman</vt:lpstr>
      <vt:lpstr>Тема Office</vt:lpstr>
      <vt:lpstr>Преимущества систем светодиодного освещения перед традиционными источниками света в птицеводстве.  Сравнение источников света по зрительной функции и биологическому воздействию излучения.</vt:lpstr>
      <vt:lpstr>Научно-техническое предприятие «ТЕХНОСВЕТ ГРУПП» </vt:lpstr>
      <vt:lpstr>Слайд 3</vt:lpstr>
      <vt:lpstr>Режимы прерывистого освещения при выращивании и содержании птицы и глубокая регулировка освещенности  позволяет:</vt:lpstr>
      <vt:lpstr>Равномерность освещения для поддержания однородности стада </vt:lpstr>
      <vt:lpstr>Увеличение равномерности освещения за счет использования маломощных светильников и сокращения расстояния между ними  (ЗАО «Галичское по птицеводству»)</vt:lpstr>
      <vt:lpstr>Возможность подбора спектра света</vt:lpstr>
      <vt:lpstr>Чувствительность органов зрения человека и птицы</vt:lpstr>
      <vt:lpstr>Спектр излучения  светодиодов и люминесцентных ламп</vt:lpstr>
      <vt:lpstr>Влияние спектра света на качество и естественность восприятия цвета окружающих предметов</vt:lpstr>
      <vt:lpstr>Влияние излучения различных длин волн на сетчатку глаза</vt:lpstr>
      <vt:lpstr>Мелатонин и кортизол – гормоны сна и стресса</vt:lpstr>
      <vt:lpstr>Спектральный состав излучения ЛН, КЛЛ и светодиодов, зрительная функция и относительный спектр биологического действия (подавления секреции мелатонина).</vt:lpstr>
      <vt:lpstr>Относительное влияние различных источников света на подавление секреции мелатонина</vt:lpstr>
      <vt:lpstr>Ультрафиолетовое излучение и мерцание света</vt:lpstr>
      <vt:lpstr>Экономические преимущества светодиодного освещения</vt:lpstr>
      <vt:lpstr>Напольное содержание птицы </vt:lpstr>
      <vt:lpstr>Клеточное содержание птицы</vt:lpstr>
      <vt:lpstr>Система светодиодного освещения ИСО «ХАМЕЛЕОН»</vt:lpstr>
      <vt:lpstr>Состав системы светодиодного освещения ИСО «Хамелеон»</vt:lpstr>
      <vt:lpstr>Светодиодные светильники</vt:lpstr>
      <vt:lpstr>Блоки сопряжения</vt:lpstr>
      <vt:lpstr>Блок управления освещением </vt:lpstr>
      <vt:lpstr>Обеспечение требуемого уровня освещенности</vt:lpstr>
      <vt:lpstr>Технические преимущества светодиодного освещения</vt:lpstr>
      <vt:lpstr>Оборудование проходит необходимые испытания на соответствие технических параметров, надежность, безопасность и срок службы</vt:lpstr>
      <vt:lpstr>Системы светодиодного освещения ИСО «Хамелеон» сертифицированы и прошли необходимые испытания</vt:lpstr>
      <vt:lpstr>Особенности оборудования</vt:lpstr>
      <vt:lpstr>Особенности оборудования</vt:lpstr>
      <vt:lpstr>Особенности оборудования</vt:lpstr>
      <vt:lpstr>Особенности оборудования</vt:lpstr>
      <vt:lpstr>Особенности оборудования</vt:lpstr>
      <vt:lpstr>Преимущества систем светодиодного освещения перед традиционными источниками света в птицеводстве.  Сравнение источников света по зрительной функции и биологическому воздействию излучения.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Системы светодиодного освещения для напольного и клеточного содержания бройлеров</dc:title>
  <dc:creator>Admin</dc:creator>
  <cp:lastModifiedBy>ВНИТИП</cp:lastModifiedBy>
  <cp:revision>174</cp:revision>
  <dcterms:created xsi:type="dcterms:W3CDTF">2013-10-23T06:50:56Z</dcterms:created>
  <dcterms:modified xsi:type="dcterms:W3CDTF">2015-10-01T12:49:53Z</dcterms:modified>
</cp:coreProperties>
</file>