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0" r:id="rId3"/>
    <p:sldId id="265" r:id="rId4"/>
    <p:sldId id="273" r:id="rId5"/>
    <p:sldId id="284" r:id="rId6"/>
    <p:sldId id="289" r:id="rId7"/>
    <p:sldId id="285" r:id="rId8"/>
    <p:sldId id="292" r:id="rId9"/>
    <p:sldId id="286" r:id="rId10"/>
    <p:sldId id="287" r:id="rId11"/>
    <p:sldId id="291" r:id="rId12"/>
    <p:sldId id="263" r:id="rId13"/>
    <p:sldId id="281" r:id="rId14"/>
    <p:sldId id="282" r:id="rId15"/>
    <p:sldId id="283" r:id="rId16"/>
    <p:sldId id="266" r:id="rId17"/>
    <p:sldId id="290" r:id="rId18"/>
    <p:sldId id="274" r:id="rId19"/>
    <p:sldId id="288" r:id="rId20"/>
    <p:sldId id="261" r:id="rId21"/>
    <p:sldId id="259" r:id="rId22"/>
    <p:sldId id="262" r:id="rId23"/>
    <p:sldId id="258" r:id="rId24"/>
    <p:sldId id="270" r:id="rId25"/>
    <p:sldId id="293" r:id="rId26"/>
    <p:sldId id="271" r:id="rId27"/>
    <p:sldId id="27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-64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03307-92DA-4D8A-9774-ECB38C257E51}" type="datetimeFigureOut">
              <a:rPr lang="ru-RU" smtClean="0"/>
              <a:t>12.04.2018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709B2-BAEF-4DD3-9220-1A6848C887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717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2BBD-4345-40FD-B1F2-9F90CAF7226C}" type="datetimeFigureOut">
              <a:rPr lang="ru-RU" smtClean="0"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928F4-9A19-4D9B-BA3A-FE9191A34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781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2BBD-4345-40FD-B1F2-9F90CAF7226C}" type="datetimeFigureOut">
              <a:rPr lang="ru-RU" smtClean="0"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928F4-9A19-4D9B-BA3A-FE9191A34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351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2BBD-4345-40FD-B1F2-9F90CAF7226C}" type="datetimeFigureOut">
              <a:rPr lang="ru-RU" smtClean="0"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928F4-9A19-4D9B-BA3A-FE9191A34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6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2BBD-4345-40FD-B1F2-9F90CAF7226C}" type="datetimeFigureOut">
              <a:rPr lang="ru-RU" smtClean="0"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928F4-9A19-4D9B-BA3A-FE9191A34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41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2BBD-4345-40FD-B1F2-9F90CAF7226C}" type="datetimeFigureOut">
              <a:rPr lang="ru-RU" smtClean="0"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928F4-9A19-4D9B-BA3A-FE9191A34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3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2BBD-4345-40FD-B1F2-9F90CAF7226C}" type="datetimeFigureOut">
              <a:rPr lang="ru-RU" smtClean="0"/>
              <a:t>12.04.2018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928F4-9A19-4D9B-BA3A-FE9191A34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11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2BBD-4345-40FD-B1F2-9F90CAF7226C}" type="datetimeFigureOut">
              <a:rPr lang="ru-RU" smtClean="0"/>
              <a:t>12.04.2018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928F4-9A19-4D9B-BA3A-FE9191A34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07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2BBD-4345-40FD-B1F2-9F90CAF7226C}" type="datetimeFigureOut">
              <a:rPr lang="ru-RU" smtClean="0"/>
              <a:t>12.04.2018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928F4-9A19-4D9B-BA3A-FE9191A34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67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2BBD-4345-40FD-B1F2-9F90CAF7226C}" type="datetimeFigureOut">
              <a:rPr lang="ru-RU" smtClean="0"/>
              <a:t>12.04.2018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928F4-9A19-4D9B-BA3A-FE9191A34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54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2BBD-4345-40FD-B1F2-9F90CAF7226C}" type="datetimeFigureOut">
              <a:rPr lang="ru-RU" smtClean="0"/>
              <a:t>12.04.2018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928F4-9A19-4D9B-BA3A-FE9191A34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68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A2BBD-4345-40FD-B1F2-9F90CAF7226C}" type="datetimeFigureOut">
              <a:rPr lang="ru-RU" smtClean="0"/>
              <a:t>12.04.2018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928F4-9A19-4D9B-BA3A-FE9191A34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324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A2BBD-4345-40FD-B1F2-9F90CAF7226C}" type="datetimeFigureOut">
              <a:rPr lang="ru-RU" smtClean="0"/>
              <a:t>12.04.2018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928F4-9A19-4D9B-BA3A-FE9191A349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41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vladimir-by.info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970" y="200916"/>
            <a:ext cx="7722817" cy="1538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250" y="804068"/>
            <a:ext cx="7237926" cy="9629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758" y="804068"/>
            <a:ext cx="1057143" cy="6095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685" y="1739246"/>
            <a:ext cx="840252" cy="1734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1313" y="1733663"/>
            <a:ext cx="1144271" cy="1650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r="81629" b="69063"/>
          <a:stretch/>
        </p:blipFill>
        <p:spPr>
          <a:xfrm>
            <a:off x="0" y="1"/>
            <a:ext cx="1457739" cy="242514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 smtClean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57739" y="1865328"/>
            <a:ext cx="9708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ТЕХНОЛОГИЧЕСКИЕ РЕШЕНИЯ СОДЕРЖАНИЯ ПТИЦЫ НА ОБОРУДОВАНИИ ШПЕХТ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111" y="2912098"/>
            <a:ext cx="6047756" cy="380423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022" y="2912098"/>
            <a:ext cx="2145978" cy="142658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0481" y="3671743"/>
            <a:ext cx="2145978" cy="143268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3470" y="4953993"/>
            <a:ext cx="2145978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24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altLang="ru-RU" dirty="0">
                <a:solidFill>
                  <a:srgbClr val="002060"/>
                </a:solidFill>
              </a:rPr>
              <a:t/>
            </a:r>
            <a:br>
              <a:rPr lang="ru-RU" altLang="ru-RU" dirty="0">
                <a:solidFill>
                  <a:srgbClr val="002060"/>
                </a:solidFill>
              </a:rPr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46748" y="4235116"/>
            <a:ext cx="4800600" cy="1239252"/>
          </a:xfrm>
        </p:spPr>
        <p:txBody>
          <a:bodyPr>
            <a:normAutofit lnSpcReduction="10000"/>
          </a:bodyPr>
          <a:lstStyle/>
          <a:p>
            <a:r>
              <a:rPr lang="ru-RU" altLang="ru-RU" sz="2800" b="1" dirty="0">
                <a:solidFill>
                  <a:srgbClr val="002060"/>
                </a:solidFill>
              </a:rPr>
              <a:t>Альтернативные системы содержания птицы, согласно требованиям ЕС</a:t>
            </a:r>
          </a:p>
          <a:p>
            <a:endParaRPr lang="de-DE" dirty="0"/>
          </a:p>
        </p:txBody>
      </p:sp>
      <p:pic>
        <p:nvPicPr>
          <p:cNvPr id="4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62" y="348916"/>
            <a:ext cx="4186991" cy="312732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16" y="168443"/>
            <a:ext cx="4331368" cy="324852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89" y="4307305"/>
            <a:ext cx="4567410" cy="23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3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597443" y="3224673"/>
            <a:ext cx="57992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</a:rPr>
              <a:t>Установки для сушки помета</a:t>
            </a:r>
            <a:endParaRPr lang="de-DE" sz="2800" b="1" dirty="0">
              <a:solidFill>
                <a:srgbClr val="00206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88" y="3886200"/>
            <a:ext cx="4574305" cy="257475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42" y="164824"/>
            <a:ext cx="4227824" cy="28147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42" y="334817"/>
            <a:ext cx="4698651" cy="264474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19" y="3794167"/>
            <a:ext cx="4548047" cy="2666791"/>
          </a:xfrm>
          <a:prstGeom prst="rect">
            <a:avLst/>
          </a:prstGeom>
        </p:spPr>
      </p:pic>
      <p:pic>
        <p:nvPicPr>
          <p:cNvPr id="8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4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68863" y="1305839"/>
            <a:ext cx="465356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  Принцип </a:t>
            </a:r>
            <a:r>
              <a:rPr lang="ru-RU" sz="2000" dirty="0">
                <a:solidFill>
                  <a:srgbClr val="002060"/>
                </a:solidFill>
              </a:rPr>
              <a:t>модульной конструкции, лежащий в основе главной рамы батареи -- залог простого и быстрого монтажа, который проводится под руководством высококвалифицированных специалистов фирмы.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  Стабильная </a:t>
            </a:r>
            <a:r>
              <a:rPr lang="ru-RU" sz="2000" dirty="0">
                <a:solidFill>
                  <a:srgbClr val="002060"/>
                </a:solidFill>
              </a:rPr>
              <a:t>конструкция со стойками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на </a:t>
            </a:r>
            <a:r>
              <a:rPr lang="ru-RU" sz="2000" dirty="0">
                <a:solidFill>
                  <a:srgbClr val="002060"/>
                </a:solidFill>
              </a:rPr>
              <a:t>расстоянии 1,20 м. позволяет производить установку в 3, 4, 5 и 6 ярусов без дополнительного структурного укрепления. Вставной тип перегородок добавляет конструкции стабильности.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 При </a:t>
            </a:r>
            <a:r>
              <a:rPr lang="ru-RU" sz="2000" dirty="0">
                <a:solidFill>
                  <a:srgbClr val="002060"/>
                </a:solidFill>
              </a:rPr>
              <a:t>7, 8, 9 и 10-ярусных конструкциях мы работаем, как правило, с промежуточной рабочей площадкой.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007990" y="317587"/>
            <a:ext cx="3932237" cy="864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Конструктивные особенности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963" y="1817335"/>
            <a:ext cx="5831368" cy="366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250000" y="349209"/>
            <a:ext cx="3932237" cy="864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особенности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79016" y="1559157"/>
            <a:ext cx="47666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Конструкция клетки </a:t>
            </a:r>
            <a:r>
              <a:rPr lang="ru-RU" sz="2000" dirty="0" smtClean="0">
                <a:solidFill>
                  <a:srgbClr val="002060"/>
                </a:solidFill>
              </a:rPr>
              <a:t>создана в результате: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Прикладных исследований;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Практического опыта.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Первая батарея с непрерывным пометным конвейером была представлена компанией Шпехт в 1967 году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839031" y="611691"/>
            <a:ext cx="3932237" cy="864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Конструктивные особенности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8709" y="3647092"/>
            <a:ext cx="61432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Преимущества: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Сетчатые перегородки облегчают контроль за птицей,  обеспечивают оптимальное распределение воздуха внутри птичника;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Оптимальный размер клетки в значительной степени предотвращает реакцию побега и стресс птицы.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Полная механизация процессов кормления, поения, </a:t>
            </a:r>
            <a:r>
              <a:rPr lang="ru-RU" sz="2000" dirty="0" smtClean="0">
                <a:solidFill>
                  <a:srgbClr val="002060"/>
                </a:solidFill>
              </a:rPr>
              <a:t>       </a:t>
            </a:r>
            <a:r>
              <a:rPr lang="ru-RU" sz="2000" dirty="0">
                <a:solidFill>
                  <a:srgbClr val="002060"/>
                </a:solidFill>
              </a:rPr>
              <a:t>пометоудаления.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6721" y="1656976"/>
            <a:ext cx="220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КЛЕТКА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250" y="3838073"/>
            <a:ext cx="4307252" cy="2865379"/>
          </a:xfrm>
          <a:prstGeom prst="rect">
            <a:avLst/>
          </a:prstGeom>
        </p:spPr>
      </p:pic>
      <p:pic>
        <p:nvPicPr>
          <p:cNvPr id="13" name="Grafik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249" y="317586"/>
            <a:ext cx="4267379" cy="332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007990" y="317587"/>
            <a:ext cx="3932237" cy="864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онструктивные особенности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55796" y="2575617"/>
            <a:ext cx="54184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Легкие в эксплуатации, раздвижные;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Поперечные металлические прутья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Возможность одновременного кормления в клетке 7 птиц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Ускорение процессов заселения птицы (дверки можно открывать полностью)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Упрощает работу персонала по уходу за птицей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 smtClean="0">
              <a:solidFill>
                <a:srgbClr val="00206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160390" y="469987"/>
            <a:ext cx="3932237" cy="864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Конструктивные особенности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5189" y="1722977"/>
            <a:ext cx="220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ДВЕРКИ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2" name="Grafi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87" y="3305420"/>
            <a:ext cx="4947304" cy="34468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227" y="1181587"/>
            <a:ext cx="4112653" cy="308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3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007990" y="317587"/>
            <a:ext cx="3932237" cy="864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нструктивные особенности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27007" y="2221136"/>
            <a:ext cx="76079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Формируются с напряжением, что дает преимущества для беспрепятственного скатывания яиц на ленту яйцесбора;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Предотвращает </a:t>
            </a:r>
            <a:r>
              <a:rPr lang="ru-RU" sz="2000" dirty="0" smtClean="0">
                <a:solidFill>
                  <a:srgbClr val="002060"/>
                </a:solidFill>
              </a:rPr>
              <a:t>образование </a:t>
            </a:r>
            <a:r>
              <a:rPr lang="ru-RU" sz="2000" dirty="0">
                <a:solidFill>
                  <a:srgbClr val="002060"/>
                </a:solidFill>
              </a:rPr>
              <a:t>«гнездового прогиба</a:t>
            </a:r>
            <a:r>
              <a:rPr lang="ru-RU" sz="2000" dirty="0" smtClean="0">
                <a:solidFill>
                  <a:srgbClr val="002060"/>
                </a:solidFill>
              </a:rPr>
              <a:t>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Предотвращает образование наминов;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Птица не находится в контакте с пометом;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Выдвижная система поликов в бройлерной батарее </a:t>
            </a:r>
            <a:r>
              <a:rPr lang="ru-RU" sz="2000" dirty="0">
                <a:solidFill>
                  <a:srgbClr val="002060"/>
                </a:solidFill>
              </a:rPr>
              <a:t>позволяет перемещать взрослую птицу на ленту пометоудаления с целью ее дальнейшей транспортировки в </a:t>
            </a:r>
            <a:r>
              <a:rPr lang="ru-RU" sz="2000" dirty="0" smtClean="0">
                <a:solidFill>
                  <a:srgbClr val="002060"/>
                </a:solidFill>
              </a:rPr>
              <a:t>тыловую </a:t>
            </a:r>
            <a:r>
              <a:rPr lang="ru-RU" sz="2000" dirty="0">
                <a:solidFill>
                  <a:srgbClr val="002060"/>
                </a:solidFill>
              </a:rPr>
              <a:t>часть птичника , а затем на ленточный поперечный </a:t>
            </a:r>
            <a:r>
              <a:rPr lang="ru-RU" sz="2000" dirty="0" smtClean="0">
                <a:solidFill>
                  <a:srgbClr val="002060"/>
                </a:solidFill>
              </a:rPr>
              <a:t>транспортер. Травматизм птицы минимален;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Оцинкованное исполнение увеличивает срок эксплуатации.</a:t>
            </a:r>
          </a:p>
          <a:p>
            <a:endParaRPr lang="ru-RU" sz="2000" dirty="0" smtClean="0">
              <a:solidFill>
                <a:srgbClr val="00206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316801" y="497679"/>
            <a:ext cx="3932237" cy="864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Конструктивные особенности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5189" y="1722977"/>
            <a:ext cx="3114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ПОЛИКИ ДЛЯ КЛЕТОК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17" y="4866162"/>
            <a:ext cx="2410646" cy="18079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19" y="2953065"/>
            <a:ext cx="2410646" cy="1807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18" y="1039967"/>
            <a:ext cx="2410645" cy="180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0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57069" y="1213208"/>
            <a:ext cx="103914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Система кормления мобильным кормораздаточным бункером с запатентованным дозировочным устройством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931" y="2528836"/>
            <a:ext cx="3046138" cy="18003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788" y="2528835"/>
            <a:ext cx="3399613" cy="41295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7279" y="2426417"/>
            <a:ext cx="34515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Наша цель – система кормления должна соответствовать физиологическим особенностям птицы 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8896" y="459360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</a:rPr>
              <a:t>От правильной организации этого процесса зависит успех получения коммерческой выгоды птицеводческого </a:t>
            </a:r>
            <a:r>
              <a:rPr lang="ru-RU" sz="2000" dirty="0" smtClean="0">
                <a:solidFill>
                  <a:srgbClr val="002060"/>
                </a:solidFill>
              </a:rPr>
              <a:t>предприятия. </a:t>
            </a:r>
            <a:r>
              <a:rPr lang="ru-RU" sz="2000" dirty="0">
                <a:solidFill>
                  <a:srgbClr val="002060"/>
                </a:solidFill>
              </a:rPr>
              <a:t>При раздаче корма кормораздаточным бункером </a:t>
            </a:r>
            <a:r>
              <a:rPr lang="de-DE" sz="2000" dirty="0" err="1">
                <a:solidFill>
                  <a:srgbClr val="002060"/>
                </a:solidFill>
              </a:rPr>
              <a:t>птица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err="1">
                <a:solidFill>
                  <a:srgbClr val="002060"/>
                </a:solidFill>
              </a:rPr>
              <a:t>получает</a:t>
            </a:r>
            <a:r>
              <a:rPr lang="de-DE" sz="2000" dirty="0">
                <a:solidFill>
                  <a:srgbClr val="002060"/>
                </a:solidFill>
              </a:rPr>
              <a:t> в </a:t>
            </a:r>
            <a:r>
              <a:rPr lang="de-DE" sz="2000" dirty="0" err="1">
                <a:solidFill>
                  <a:srgbClr val="002060"/>
                </a:solidFill>
              </a:rPr>
              <a:t>течение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err="1">
                <a:solidFill>
                  <a:srgbClr val="002060"/>
                </a:solidFill>
              </a:rPr>
              <a:t>дня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err="1">
                <a:solidFill>
                  <a:srgbClr val="002060"/>
                </a:solidFill>
              </a:rPr>
              <a:t>свежий</a:t>
            </a:r>
            <a:r>
              <a:rPr lang="de-DE" sz="2000" dirty="0">
                <a:solidFill>
                  <a:srgbClr val="002060"/>
                </a:solidFill>
              </a:rPr>
              <a:t>, </a:t>
            </a:r>
            <a:r>
              <a:rPr lang="de-DE" sz="2000" dirty="0" err="1">
                <a:solidFill>
                  <a:srgbClr val="002060"/>
                </a:solidFill>
              </a:rPr>
              <a:t>полноценный</a:t>
            </a:r>
            <a:r>
              <a:rPr lang="de-DE" sz="2000" dirty="0">
                <a:solidFill>
                  <a:srgbClr val="002060"/>
                </a:solidFill>
              </a:rPr>
              <a:t> и </a:t>
            </a:r>
            <a:r>
              <a:rPr lang="de-DE" sz="2000" dirty="0" err="1">
                <a:solidFill>
                  <a:srgbClr val="002060"/>
                </a:solidFill>
              </a:rPr>
              <a:t>равномерный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err="1">
                <a:solidFill>
                  <a:srgbClr val="002060"/>
                </a:solidFill>
              </a:rPr>
              <a:t>по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err="1">
                <a:solidFill>
                  <a:srgbClr val="002060"/>
                </a:solidFill>
              </a:rPr>
              <a:t>составу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err="1">
                <a:solidFill>
                  <a:srgbClr val="002060"/>
                </a:solidFill>
              </a:rPr>
              <a:t>корм</a:t>
            </a:r>
            <a:r>
              <a:rPr lang="de-DE" sz="2000" dirty="0">
                <a:solidFill>
                  <a:srgbClr val="002060"/>
                </a:solidFill>
              </a:rPr>
              <a:t> в </a:t>
            </a:r>
            <a:r>
              <a:rPr lang="de-DE" sz="2000" dirty="0" err="1">
                <a:solidFill>
                  <a:srgbClr val="002060"/>
                </a:solidFill>
              </a:rPr>
              <a:t>дозированном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err="1">
                <a:solidFill>
                  <a:srgbClr val="002060"/>
                </a:solidFill>
              </a:rPr>
              <a:t>количестве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199021" y="0"/>
            <a:ext cx="4050017" cy="136167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Конструктивные особенности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3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199021" y="1805879"/>
            <a:ext cx="43313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Кормораздаточный бункер позволяет </a:t>
            </a:r>
            <a:r>
              <a:rPr lang="ru-RU" dirty="0">
                <a:solidFill>
                  <a:srgbClr val="002060"/>
                </a:solidFill>
              </a:rPr>
              <a:t>раздавать минимальные порции корма в соответствии с фактическими потребностями птицы. Этим достигается оптимальная конверсия корма  и оптимизируется затраты на корм, которые являются значительными затратными факторами в структуре себестоимости птицеводческого предприятия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ru-RU" altLang="ru-RU" dirty="0">
                <a:solidFill>
                  <a:srgbClr val="002060"/>
                </a:solidFill>
              </a:rPr>
              <a:t>Количество кормораздач можно доводить до 10 в день, а посредством раздачи небольших количеств предотвращать потери </a:t>
            </a:r>
            <a:r>
              <a:rPr lang="ru-RU" altLang="ru-RU" dirty="0" smtClean="0">
                <a:solidFill>
                  <a:srgbClr val="002060"/>
                </a:solidFill>
              </a:rPr>
              <a:t>корма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391528" y="508169"/>
            <a:ext cx="3621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Конструктивные особенности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06" y="1992449"/>
            <a:ext cx="3195601" cy="426080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77" y="1462276"/>
            <a:ext cx="3593230" cy="4790974"/>
          </a:xfrm>
          <a:prstGeom prst="rect">
            <a:avLst/>
          </a:prstGeom>
        </p:spPr>
      </p:pic>
      <p:pic>
        <p:nvPicPr>
          <p:cNvPr id="7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28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2290" y="1510920"/>
            <a:ext cx="493153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000" dirty="0">
                <a:solidFill>
                  <a:srgbClr val="002060"/>
                </a:solidFill>
              </a:rPr>
              <a:t>Конвейерная батарея оснащена специальным устройством для дозирования на кормораздаточном бункере. </a:t>
            </a:r>
            <a:endParaRPr lang="ru-RU" altLang="ru-RU" sz="2000" dirty="0" smtClean="0">
              <a:solidFill>
                <a:srgbClr val="002060"/>
              </a:solidFill>
            </a:endParaRPr>
          </a:p>
          <a:p>
            <a:r>
              <a:rPr lang="ru-RU" altLang="ru-RU" sz="2000" dirty="0" smtClean="0">
                <a:solidFill>
                  <a:srgbClr val="002060"/>
                </a:solidFill>
              </a:rPr>
              <a:t>Благодаря </a:t>
            </a:r>
            <a:r>
              <a:rPr lang="ru-RU" altLang="ru-RU" sz="2000" dirty="0">
                <a:solidFill>
                  <a:srgbClr val="002060"/>
                </a:solidFill>
              </a:rPr>
              <a:t>специальному креплению каретка свободно </a:t>
            </a:r>
            <a:r>
              <a:rPr lang="ru-RU" altLang="ru-RU" sz="2000" dirty="0" smtClean="0">
                <a:solidFill>
                  <a:srgbClr val="002060"/>
                </a:solidFill>
              </a:rPr>
              <a:t>перемещается </a:t>
            </a:r>
            <a:r>
              <a:rPr lang="ru-RU" altLang="ru-RU" sz="2000" dirty="0">
                <a:solidFill>
                  <a:srgbClr val="002060"/>
                </a:solidFill>
              </a:rPr>
              <a:t>по дну кормушки. При каждой раздаче она сдвигает в сторону остатки корма , а свежий корм раздается уже в  соответствии с потребностью. </a:t>
            </a:r>
            <a:endParaRPr lang="de-DE" altLang="ru-RU" sz="2000" dirty="0">
              <a:solidFill>
                <a:srgbClr val="002060"/>
              </a:solidFill>
            </a:endParaRPr>
          </a:p>
          <a:p>
            <a:endParaRPr lang="ru-RU" altLang="ru-RU" sz="2000" dirty="0" smtClean="0">
              <a:solidFill>
                <a:srgbClr val="002060"/>
              </a:solidFill>
            </a:endParaRPr>
          </a:p>
          <a:p>
            <a:r>
              <a:rPr lang="ru-RU" altLang="ru-RU" sz="2000" dirty="0" smtClean="0">
                <a:solidFill>
                  <a:srgbClr val="002060"/>
                </a:solidFill>
              </a:rPr>
              <a:t>Количество </a:t>
            </a:r>
            <a:r>
              <a:rPr lang="ru-RU" altLang="ru-RU" sz="2000" dirty="0" err="1">
                <a:solidFill>
                  <a:srgbClr val="002060"/>
                </a:solidFill>
              </a:rPr>
              <a:t>кормораздач</a:t>
            </a:r>
            <a:r>
              <a:rPr lang="ru-RU" altLang="ru-RU" sz="2000" dirty="0">
                <a:solidFill>
                  <a:srgbClr val="002060"/>
                </a:solidFill>
              </a:rPr>
              <a:t> можно доводить до 10 в день, а посредством раздачи небольших количеств предотвращать потери корма и улучшать конверсию корм</a:t>
            </a:r>
            <a:r>
              <a:rPr lang="de-DE" altLang="ru-RU" sz="2000" dirty="0" smtClean="0">
                <a:solidFill>
                  <a:srgbClr val="002060"/>
                </a:solidFill>
              </a:rPr>
              <a:t>a</a:t>
            </a:r>
            <a:endParaRPr lang="de-DE" altLang="ru-RU" dirty="0"/>
          </a:p>
        </p:txBody>
      </p:sp>
      <p:pic>
        <p:nvPicPr>
          <p:cNvPr id="5" name="Picture 10" descr="Präsentations_CD_Bildergallerie_Ten_Elsen_März_2005 0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5425" y="1510920"/>
            <a:ext cx="5279161" cy="37348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86431" y="757989"/>
            <a:ext cx="3486357" cy="729857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100" dirty="0" smtClean="0">
                <a:solidFill>
                  <a:srgbClr val="031A02"/>
                </a:solidFill>
              </a:rPr>
              <a:t/>
            </a:r>
            <a:br>
              <a:rPr lang="ru-RU" altLang="ru-RU" sz="3100" dirty="0" smtClean="0">
                <a:solidFill>
                  <a:srgbClr val="031A02"/>
                </a:solidFill>
              </a:rPr>
            </a:br>
            <a:r>
              <a:rPr lang="ru-RU" altLang="ru-RU" sz="3100" dirty="0" smtClean="0">
                <a:solidFill>
                  <a:srgbClr val="002060"/>
                </a:solidFill>
              </a:rPr>
              <a:t>Каретка-дозатор Шпехт </a:t>
            </a:r>
            <a:r>
              <a:rPr lang="ru-RU" altLang="ru-RU" sz="3100" dirty="0">
                <a:solidFill>
                  <a:srgbClr val="031A02"/>
                </a:solidFill>
              </a:rPr>
              <a:t/>
            </a:r>
            <a:br>
              <a:rPr lang="ru-RU" altLang="ru-RU" sz="3100" dirty="0">
                <a:solidFill>
                  <a:srgbClr val="031A02"/>
                </a:solidFill>
              </a:rPr>
            </a:br>
            <a:endParaRPr lang="ru-RU" sz="31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639" y="0"/>
            <a:ext cx="1457070" cy="242641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463716" y="106158"/>
            <a:ext cx="3785321" cy="864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Конструктивные особенности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048000" y="25518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5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55820" y="697832"/>
            <a:ext cx="68339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Выгода: 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Экономия до нескольких тонн комбикорма в месяц</a:t>
            </a:r>
          </a:p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2. Экономия электроэнергии. Последнее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рассмотрим на примере – сравнении               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батареи, работающей на цепной кормораздаче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 и батареи для кур-несушек Шпехт,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работающей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с кормораздаточным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бункером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de-DE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/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Сравним количество и мощность электроприводов для                   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7 РЯДОВ, 4 ЯРУСОВ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730218"/>
              </p:ext>
            </p:extLst>
          </p:nvPr>
        </p:nvGraphicFramePr>
        <p:xfrm>
          <a:off x="1455820" y="3899423"/>
          <a:ext cx="9083843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7243"/>
                <a:gridCol w="1949116"/>
                <a:gridCol w="1503947"/>
                <a:gridCol w="1744579"/>
                <a:gridCol w="1888958"/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Привод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Кол-во штук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59055" algn="l" defTabSz="914400" rtl="0" eaLnBrk="1" latinLnBrk="0" hangingPunct="1"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Мощность</a:t>
                      </a:r>
                      <a:endParaRPr lang="de-DE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59055" algn="l" defTabSz="914400" rtl="0" eaLnBrk="1" latinLnBrk="0" hangingPunct="1"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( КВТ )</a:t>
                      </a:r>
                      <a:endParaRPr lang="de-DE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indent="59055" algn="l" defTabSz="914400" rtl="0" eaLnBrk="1" latinLnBrk="0" hangingPunct="1"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Всего приво-</a:t>
                      </a:r>
                      <a:endParaRPr lang="de-DE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59055" algn="l" defTabSz="914400" rtl="0" eaLnBrk="1" latinLnBrk="0" hangingPunct="1"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дов в корпусе</a:t>
                      </a:r>
                      <a:endParaRPr lang="de-DE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indent="59055" algn="l" defTabSz="914400" rtl="0" eaLnBrk="1" latinLnBrk="0" hangingPunct="1"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Общ. мощ-ть</a:t>
                      </a:r>
                      <a:endParaRPr lang="de-DE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59055" algn="l" defTabSz="914400" rtl="0" eaLnBrk="1" latinLnBrk="0" hangingPunct="1"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приводов (КВТ)</a:t>
                      </a:r>
                      <a:endParaRPr lang="de-DE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/>
                </a:tc>
              </a:tr>
              <a:tr h="6376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Батарея Шпехт</a:t>
                      </a:r>
                      <a:endParaRPr lang="de-DE" b="1" dirty="0" smtClean="0"/>
                    </a:p>
                    <a:p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59055" algn="just"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1  на ряд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indent="59055" algn="just"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(бункер ) 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9055" algn="just"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    0,18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9055" algn="just"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     7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indent="59055" algn="just"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6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    1,26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/>
                </a:tc>
              </a:tr>
              <a:tr h="6376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Батареи</a:t>
                      </a:r>
                      <a:r>
                        <a:rPr lang="de-DE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 </a:t>
                      </a:r>
                      <a:r>
                        <a:rPr lang="de-DE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цепной</a:t>
                      </a:r>
                      <a:r>
                        <a:rPr lang="de-DE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кормораздачей</a:t>
                      </a:r>
                      <a:r>
                        <a:rPr lang="de-DE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de-DE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59055" algn="just" defTabSz="914400" rtl="0" eaLnBrk="1" latinLnBrk="0" hangingPunct="1"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1 на ярус</a:t>
                      </a:r>
                      <a:endParaRPr lang="de-DE" sz="1600" kern="1200" dirty="0">
                        <a:solidFill>
                          <a:schemeClr val="dk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  <a:p>
                      <a:pPr marL="0" indent="59055" algn="just" defTabSz="914400" rtl="0" eaLnBrk="1" latinLnBrk="0" hangingPunct="1"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( цепь )</a:t>
                      </a:r>
                      <a:endParaRPr lang="de-DE" sz="1600" kern="1200" dirty="0">
                        <a:solidFill>
                          <a:schemeClr val="dk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indent="59055" algn="just" defTabSz="914400" rtl="0" eaLnBrk="1" latinLnBrk="0" hangingPunct="1"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  0,75</a:t>
                      </a:r>
                      <a:endParaRPr lang="de-DE" sz="1600" kern="1200" dirty="0">
                        <a:solidFill>
                          <a:schemeClr val="dk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indent="59055" algn="just" defTabSz="914400" rtl="0" eaLnBrk="1" latinLnBrk="0" hangingPunct="1"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   28</a:t>
                      </a:r>
                      <a:endParaRPr lang="de-DE" sz="1600" kern="1200" dirty="0">
                        <a:solidFill>
                          <a:schemeClr val="dk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indent="59055" algn="just" defTabSz="914400" rtl="0" eaLnBrk="1" latinLnBrk="0" hangingPunct="1">
                        <a:spcAft>
                          <a:spcPts val="0"/>
                        </a:spcAft>
                        <a:tabLst>
                          <a:tab pos="900430" algn="l"/>
                        </a:tabLs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    21</a:t>
                      </a:r>
                      <a:endParaRPr lang="de-DE" sz="1600" kern="1200" dirty="0">
                        <a:solidFill>
                          <a:schemeClr val="dk1"/>
                        </a:solidFill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  <p:pic>
        <p:nvPicPr>
          <p:cNvPr id="4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1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r="81629" b="69063"/>
          <a:stretch/>
        </p:blipFill>
        <p:spPr>
          <a:xfrm>
            <a:off x="0" y="1"/>
            <a:ext cx="1457739" cy="242514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 smtClean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01219" y="412275"/>
            <a:ext cx="8471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Фирма Шпехт-ТЕЗО Тен Эльзен ГмбХ </a:t>
            </a:r>
            <a:r>
              <a:rPr lang="ru-RU" sz="2400" dirty="0" smtClean="0">
                <a:solidFill>
                  <a:srgbClr val="002060"/>
                </a:solidFill>
              </a:rPr>
              <a:t>&amp; Ко.КГ</a:t>
            </a:r>
            <a:r>
              <a:rPr lang="ru-RU" sz="2400" dirty="0">
                <a:solidFill>
                  <a:srgbClr val="002060"/>
                </a:solidFill>
              </a:rPr>
              <a:t>. Германия является производителем и продавцом технологического клеточного оборудования для птицеводства.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09" y="2425148"/>
            <a:ext cx="6201675" cy="35738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6853" y="2299522"/>
            <a:ext cx="51420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Основана </a:t>
            </a:r>
            <a:r>
              <a:rPr lang="ru-RU" sz="2000" dirty="0">
                <a:solidFill>
                  <a:srgbClr val="002060"/>
                </a:solidFill>
              </a:rPr>
              <a:t>в 1961 </a:t>
            </a:r>
            <a:r>
              <a:rPr lang="ru-RU" sz="2000" dirty="0" smtClean="0">
                <a:solidFill>
                  <a:srgbClr val="002060"/>
                </a:solidFill>
              </a:rPr>
              <a:t>году </a:t>
            </a:r>
            <a:r>
              <a:rPr lang="ru-RU" sz="2000" dirty="0" err="1">
                <a:solidFill>
                  <a:srgbClr val="002060"/>
                </a:solidFill>
              </a:rPr>
              <a:t>Йоганнесом</a:t>
            </a:r>
            <a:r>
              <a:rPr lang="ru-RU" sz="2000" dirty="0">
                <a:solidFill>
                  <a:srgbClr val="002060"/>
                </a:solidFill>
              </a:rPr>
              <a:t> Тен Эльзен,  фирма является новатором в деле развития клеточного оборудования. Собственное производство в г. </a:t>
            </a:r>
            <a:r>
              <a:rPr lang="ru-RU" sz="2000" dirty="0" err="1">
                <a:solidFill>
                  <a:srgbClr val="002060"/>
                </a:solidFill>
              </a:rPr>
              <a:t>Зонсбек</a:t>
            </a:r>
            <a:r>
              <a:rPr lang="ru-RU" sz="2000" dirty="0">
                <a:solidFill>
                  <a:srgbClr val="002060"/>
                </a:solidFill>
              </a:rPr>
              <a:t> (Северная Рейн-Вестфалия), состоящее из 18.000 м2 производственных площадей, позволяет не только отслеживать качество продукции, но также выполнять индивидуальные заказы и предлагать нашим клиентам решения, которые в состоянии предложить только продавец, который опирается на ноу-хау производителя </a:t>
            </a:r>
            <a:r>
              <a:rPr lang="ru-RU" sz="2000" dirty="0" smtClean="0">
                <a:solidFill>
                  <a:srgbClr val="002060"/>
                </a:solidFill>
              </a:rPr>
              <a:t>оборудования. 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7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93951" y="751544"/>
            <a:ext cx="8114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СОДЕРЖАНИЕ ПТИЦЫ В КЛЕТОЧНОЙ БАТАРЕЕ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0694" y="1459031"/>
            <a:ext cx="972559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П</a:t>
            </a:r>
            <a:r>
              <a:rPr lang="ru-RU" sz="2400" dirty="0" smtClean="0">
                <a:solidFill>
                  <a:srgbClr val="002060"/>
                </a:solidFill>
              </a:rPr>
              <a:t>реимущества</a:t>
            </a:r>
            <a:r>
              <a:rPr lang="ru-RU" sz="2400" dirty="0">
                <a:solidFill>
                  <a:srgbClr val="00206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Размещение небольшими </a:t>
            </a:r>
            <a:r>
              <a:rPr lang="ru-RU" sz="2000" dirty="0">
                <a:solidFill>
                  <a:srgbClr val="002060"/>
                </a:solidFill>
              </a:rPr>
              <a:t>группами, что позволяет при большом поголовье вести наблюдение и облегчает проведение квалифицированного контроля за состоянием птицы, ее </a:t>
            </a:r>
            <a:r>
              <a:rPr lang="ru-RU" sz="2000" dirty="0" err="1">
                <a:solidFill>
                  <a:srgbClr val="002060"/>
                </a:solidFill>
              </a:rPr>
              <a:t>селектированием</a:t>
            </a:r>
            <a:r>
              <a:rPr lang="ru-RU" sz="2000" dirty="0">
                <a:solidFill>
                  <a:srgbClr val="002060"/>
                </a:solidFill>
              </a:rPr>
              <a:t> и проведением ветеринарных </a:t>
            </a:r>
            <a:r>
              <a:rPr lang="ru-RU" sz="2000" dirty="0" smtClean="0">
                <a:solidFill>
                  <a:srgbClr val="002060"/>
                </a:solidFill>
              </a:rPr>
              <a:t>обработок.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Создание </a:t>
            </a:r>
            <a:r>
              <a:rPr lang="ru-RU" sz="2000" dirty="0">
                <a:solidFill>
                  <a:srgbClr val="002060"/>
                </a:solidFill>
              </a:rPr>
              <a:t>хороших санитарно-гигиенических условий для </a:t>
            </a:r>
            <a:r>
              <a:rPr lang="ru-RU" sz="2000" dirty="0" smtClean="0">
                <a:solidFill>
                  <a:srgbClr val="002060"/>
                </a:solidFill>
              </a:rPr>
              <a:t>птицы,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    за </a:t>
            </a:r>
            <a:r>
              <a:rPr lang="ru-RU" sz="2000" dirty="0">
                <a:solidFill>
                  <a:srgbClr val="002060"/>
                </a:solidFill>
              </a:rPr>
              <a:t>счёт автоматизированной системы </a:t>
            </a:r>
            <a:r>
              <a:rPr lang="ru-RU" sz="2000" dirty="0" err="1">
                <a:solidFill>
                  <a:srgbClr val="002060"/>
                </a:solidFill>
              </a:rPr>
              <a:t>пометоудаления</a:t>
            </a:r>
            <a:r>
              <a:rPr lang="ru-RU" sz="2000" dirty="0">
                <a:solidFill>
                  <a:srgbClr val="002060"/>
                </a:solidFill>
              </a:rPr>
              <a:t> птица не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   находится </a:t>
            </a:r>
            <a:r>
              <a:rPr lang="ru-RU" sz="2000" dirty="0">
                <a:solidFill>
                  <a:srgbClr val="002060"/>
                </a:solidFill>
              </a:rPr>
              <a:t>в контакте с пометом, который при напольном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   содержании </a:t>
            </a:r>
            <a:r>
              <a:rPr lang="ru-RU" sz="2000" dirty="0">
                <a:solidFill>
                  <a:srgbClr val="002060"/>
                </a:solidFill>
              </a:rPr>
              <a:t>на </a:t>
            </a:r>
            <a:r>
              <a:rPr lang="ru-RU" sz="2000" dirty="0" smtClean="0">
                <a:solidFill>
                  <a:srgbClr val="002060"/>
                </a:solidFill>
              </a:rPr>
              <a:t>подстилке образует </a:t>
            </a:r>
            <a:r>
              <a:rPr lang="ru-RU" sz="2000" dirty="0">
                <a:solidFill>
                  <a:srgbClr val="002060"/>
                </a:solidFill>
              </a:rPr>
              <a:t>идеальную почву для </a:t>
            </a:r>
            <a:r>
              <a:rPr lang="ru-RU" sz="2000" dirty="0" smtClean="0">
                <a:solidFill>
                  <a:srgbClr val="002060"/>
                </a:solidFill>
              </a:rPr>
              <a:t>бактерий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Возможность содержать  </a:t>
            </a:r>
            <a:r>
              <a:rPr lang="ru-RU" sz="2000" dirty="0">
                <a:solidFill>
                  <a:srgbClr val="002060"/>
                </a:solidFill>
              </a:rPr>
              <a:t>в многоярусных клеточных </a:t>
            </a:r>
            <a:r>
              <a:rPr lang="ru-RU" sz="2000" dirty="0" smtClean="0">
                <a:solidFill>
                  <a:srgbClr val="002060"/>
                </a:solidFill>
              </a:rPr>
              <a:t>батареях</a:t>
            </a:r>
          </a:p>
          <a:p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   </a:t>
            </a:r>
            <a:r>
              <a:rPr lang="ru-RU" sz="2000" dirty="0">
                <a:solidFill>
                  <a:srgbClr val="002060"/>
                </a:solidFill>
              </a:rPr>
              <a:t>на тех же площадях  в 2-3 раза большее поголовье чем на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    подстилке.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Двойная кормушка </a:t>
            </a:r>
            <a:r>
              <a:rPr lang="ru-RU" sz="2000" dirty="0">
                <a:solidFill>
                  <a:srgbClr val="002060"/>
                </a:solidFill>
              </a:rPr>
              <a:t>(цыплята </a:t>
            </a:r>
            <a:r>
              <a:rPr lang="ru-RU" sz="2000" dirty="0" smtClean="0">
                <a:solidFill>
                  <a:srgbClr val="002060"/>
                </a:solidFill>
              </a:rPr>
              <a:t>кормятся </a:t>
            </a:r>
            <a:r>
              <a:rPr lang="ru-RU" sz="2000" dirty="0">
                <a:solidFill>
                  <a:srgbClr val="002060"/>
                </a:solidFill>
              </a:rPr>
              <a:t>внутри клетки) без дополнительных регулировок планок или решеток  отпадает необходимость в «прикормке</a:t>
            </a:r>
            <a:r>
              <a:rPr lang="ru-RU" sz="2000" dirty="0" smtClean="0">
                <a:solidFill>
                  <a:srgbClr val="002060"/>
                </a:solidFill>
              </a:rPr>
              <a:t>».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Сокращение </a:t>
            </a:r>
            <a:r>
              <a:rPr lang="ru-RU" sz="2000" dirty="0">
                <a:solidFill>
                  <a:srgbClr val="002060"/>
                </a:solidFill>
              </a:rPr>
              <a:t>количества обслуживающего </a:t>
            </a:r>
            <a:r>
              <a:rPr lang="ru-RU" sz="2000" dirty="0" smtClean="0">
                <a:solidFill>
                  <a:srgbClr val="002060"/>
                </a:solidFill>
              </a:rPr>
              <a:t>персонала.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497" y="2524893"/>
            <a:ext cx="2415229" cy="24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0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54535" y="751544"/>
            <a:ext cx="8993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ВЫРАЩИВАНИЕ БРОЙЛЕРА В КЛЕТОЧНОЙ БАТАРЕЕ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7070" y="2731147"/>
            <a:ext cx="98605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Экономия пространства, а, значит, и энергозатрат на обогрев птичника, птичник отапливается и биотеплом</a:t>
            </a:r>
            <a:r>
              <a:rPr lang="ru-RU" sz="2000" dirty="0" smtClean="0">
                <a:solidFill>
                  <a:srgbClr val="002060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</a:rPr>
              <a:t>Снижение затрат на строительство </a:t>
            </a:r>
            <a:r>
              <a:rPr lang="ru-RU" sz="2000" dirty="0" smtClean="0">
                <a:solidFill>
                  <a:srgbClr val="002060"/>
                </a:solidFill>
              </a:rPr>
              <a:t>здания и </a:t>
            </a:r>
            <a:r>
              <a:rPr lang="ru-RU" sz="2000" dirty="0">
                <a:solidFill>
                  <a:srgbClr val="002060"/>
                </a:solidFill>
              </a:rPr>
              <a:t>его обслуживание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Помет </a:t>
            </a:r>
            <a:r>
              <a:rPr lang="ru-RU" sz="2000" dirty="0">
                <a:solidFill>
                  <a:srgbClr val="002060"/>
                </a:solidFill>
              </a:rPr>
              <a:t>быстро и автоматически удаляется из птичника, птица обеспечивается свежим воздухом</a:t>
            </a:r>
            <a:r>
              <a:rPr lang="ru-RU" sz="2000" dirty="0" smtClean="0">
                <a:solidFill>
                  <a:srgbClr val="002060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Целевой расход корма и его экономия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Сетчатые </a:t>
            </a:r>
            <a:r>
              <a:rPr lang="ru-RU" sz="2000" dirty="0">
                <a:solidFill>
                  <a:srgbClr val="002060"/>
                </a:solidFill>
              </a:rPr>
              <a:t>перегородки </a:t>
            </a:r>
            <a:r>
              <a:rPr lang="ru-RU" sz="2000" dirty="0" smtClean="0">
                <a:solidFill>
                  <a:srgbClr val="002060"/>
                </a:solidFill>
              </a:rPr>
              <a:t> клеток не </a:t>
            </a:r>
            <a:r>
              <a:rPr lang="ru-RU" sz="2000" dirty="0">
                <a:solidFill>
                  <a:srgbClr val="002060"/>
                </a:solidFill>
              </a:rPr>
              <a:t>только облегчают контроль за птицей, но и обеспечивает оптимальное распределение воздуха внутри птичника.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Автоматизация процесса выселения птицы на убой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Сокращение откормочного периода за счет ограниченоого движения, что в условиях интенсивного птицеводства дает колоссальную прибыль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7522" y="1358384"/>
            <a:ext cx="7780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Выбор </a:t>
            </a:r>
            <a:r>
              <a:rPr lang="ru-RU" sz="2400" b="1" i="1" dirty="0">
                <a:solidFill>
                  <a:srgbClr val="FF0000"/>
                </a:solidFill>
              </a:rPr>
              <a:t>всегда остается за </a:t>
            </a:r>
            <a:r>
              <a:rPr lang="ru-RU" sz="2400" b="1" i="1" dirty="0" smtClean="0">
                <a:solidFill>
                  <a:srgbClr val="FF0000"/>
                </a:solidFill>
              </a:rPr>
              <a:t>птицеводом, но неоспоримые преимущества клетки при интенсивном птицеводстве это: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0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r="81629" b="69063"/>
          <a:stretch/>
        </p:blipFill>
        <p:spPr>
          <a:xfrm>
            <a:off x="0" y="1"/>
            <a:ext cx="1457739" cy="242514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204210" y="3192824"/>
            <a:ext cx="28731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 smtClean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1535" y="1500053"/>
            <a:ext cx="652072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ЭКОНОМИЧЕСКИЙ ЭФФЕКТ КЛЕТОЧНОГО РАЗМЕЩЕНИЯ РАССМОТРИМ НА ПРИМЕРЕ: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Расчётная единица  3 дня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Каждая птица съедает в среднем 175 гр/день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Выращивание до 2,5 кг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В птичнике 50 тыс. </a:t>
            </a:r>
            <a:r>
              <a:rPr lang="ru-RU" sz="2000" dirty="0">
                <a:solidFill>
                  <a:srgbClr val="002060"/>
                </a:solidFill>
              </a:rPr>
              <a:t>п</a:t>
            </a:r>
            <a:r>
              <a:rPr lang="ru-RU" sz="2000" dirty="0" smtClean="0">
                <a:solidFill>
                  <a:srgbClr val="002060"/>
                </a:solidFill>
              </a:rPr>
              <a:t>тиц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Расходы на птичник по к/корму: 3 дня Х 175 гр. Х 50 </a:t>
            </a:r>
            <a:r>
              <a:rPr lang="ru-RU" sz="2000" dirty="0" err="1" smtClean="0">
                <a:solidFill>
                  <a:srgbClr val="002060"/>
                </a:solidFill>
              </a:rPr>
              <a:t>тыс.птиц</a:t>
            </a:r>
            <a:r>
              <a:rPr lang="ru-RU" sz="2000" dirty="0" smtClean="0">
                <a:solidFill>
                  <a:srgbClr val="002060"/>
                </a:solidFill>
              </a:rPr>
              <a:t> = 26, 250 тонн</a:t>
            </a: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В год птичник дает 7 циклов 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Итого: 26,250 тонн Х 7 циклов </a:t>
            </a:r>
            <a:r>
              <a:rPr lang="ru-RU" sz="2000" b="1" dirty="0" smtClean="0">
                <a:solidFill>
                  <a:srgbClr val="002060"/>
                </a:solidFill>
              </a:rPr>
              <a:t>= 183,0 тонн ЭКОНОМИИ ТОЛЬКО НА КОЛИЧЕСТВЕ К/КОРМА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СТОИМОСТЬ К/КОРМА 326,66 ЕВРО/ТОННА</a:t>
            </a:r>
          </a:p>
          <a:p>
            <a:r>
              <a:rPr lang="ru-RU" sz="2000" b="1" u="sng" dirty="0" smtClean="0">
                <a:solidFill>
                  <a:srgbClr val="002060"/>
                </a:solidFill>
              </a:rPr>
              <a:t>ИТОГО: 59.778,78 ЕВРО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54535" y="184387"/>
            <a:ext cx="8993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ВЫРАЩИВАНИЕ БРОЙЛЕРА В КЛЕТОЧНОЙ БАТАРЕЕ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4210" y="1500053"/>
            <a:ext cx="35626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Особенности при напольном содержании птицы: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При напольном содержании птица больше двигается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Она спортивнее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Подстилка образует </a:t>
            </a:r>
            <a:r>
              <a:rPr lang="ru-RU" sz="2000" dirty="0">
                <a:solidFill>
                  <a:srgbClr val="002060"/>
                </a:solidFill>
              </a:rPr>
              <a:t>идеальную почву для бактерий и </a:t>
            </a:r>
            <a:r>
              <a:rPr lang="ru-RU" sz="2000" dirty="0" smtClean="0">
                <a:solidFill>
                  <a:srgbClr val="002060"/>
                </a:solidFill>
              </a:rPr>
              <a:t>червей)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Необходимо больше времени для выращивания птицы (в среднем 3 дня  более)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925053" y="769162"/>
            <a:ext cx="7459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Выбор всегда остается за птицеводом, но </a:t>
            </a:r>
            <a:r>
              <a:rPr lang="ru-RU" b="1" i="1" dirty="0" smtClean="0">
                <a:solidFill>
                  <a:srgbClr val="FF0000"/>
                </a:solidFill>
              </a:rPr>
              <a:t>преимущества </a:t>
            </a:r>
            <a:r>
              <a:rPr lang="ru-RU" b="1" i="1" dirty="0">
                <a:solidFill>
                  <a:srgbClr val="FF0000"/>
                </a:solidFill>
              </a:rPr>
              <a:t>клетки при интенсивном птицеводстве </a:t>
            </a:r>
            <a:r>
              <a:rPr lang="ru-RU" b="1" i="1" dirty="0" smtClean="0">
                <a:solidFill>
                  <a:srgbClr val="FF0000"/>
                </a:solidFill>
              </a:rPr>
              <a:t>неоспоримы: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5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9234" y="4212684"/>
            <a:ext cx="2952381" cy="2476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79161" y="1213209"/>
            <a:ext cx="6230912" cy="4272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становки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Шпехт успешно работают в более 50 странах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мира.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Шпехт ценят клиенты от Малайзии до Сибири, от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Латинской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Америки до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Таиланда.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каждой климатической зоны адаптировано комплексное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решение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автоматизацией всех процессов в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птичнике.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Множество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наших батарей после 30 лет эксплуатации успешно продолжают работать. 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52866" y="576717"/>
            <a:ext cx="5519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Это </a:t>
            </a:r>
            <a:r>
              <a:rPr lang="ru-RU" sz="2800" dirty="0">
                <a:solidFill>
                  <a:srgbClr val="002060"/>
                </a:solidFill>
              </a:rPr>
              <a:t>Шпехт-ТЕЗО Тен Эльзен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01" y="838327"/>
            <a:ext cx="407857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3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09638" y="1983517"/>
            <a:ext cx="6441168" cy="4197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Республике Беларусь,  построена современная птицефабрика по производству куриных яиц, работающая на  оборудовании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Шпехт, представляющий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собой высокотехнологичный комплекс, выросший на чистом поле, с полной автоматизацией производства и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компьютерным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управлением всех процессов,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благодаря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чему  в обслуживании требуется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минимальное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количество персонала.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28212" y="576717"/>
            <a:ext cx="5643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Это Шпехт!!!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690" y="287958"/>
            <a:ext cx="4851973" cy="273196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22" y="3474118"/>
            <a:ext cx="4710442" cy="313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0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_grodno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133" end="74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258" y="173737"/>
            <a:ext cx="11169483" cy="6286562"/>
          </a:xfrm>
        </p:spPr>
      </p:pic>
    </p:spTree>
    <p:extLst>
      <p:ext uri="{BB962C8B-B14F-4D97-AF65-F5344CB8AC3E}">
        <p14:creationId xmlns:p14="http://schemas.microsoft.com/office/powerpoint/2010/main" val="120011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2368" y="1213209"/>
            <a:ext cx="687003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Шпехт» предлагает полный комплекс птицеводческого оборудования: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кормовые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бункеры и системы подачи корма,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помётоудаления,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транспортёры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автоматического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яйцесбора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яйцесортировочные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машины,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вентиляции и обогрева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системы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охлаждения и увлажнения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воздуха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многое другое.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52866" y="576717"/>
            <a:ext cx="5519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Птицеводческое оборудование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158" y="1013028"/>
            <a:ext cx="3688451" cy="2072066"/>
          </a:xfrm>
          <a:prstGeom prst="rect">
            <a:avLst/>
          </a:prstGeom>
        </p:spPr>
      </p:pic>
      <p:pic>
        <p:nvPicPr>
          <p:cNvPr id="8" name="Picture 4" descr="DSCF00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5383" y="3888650"/>
            <a:ext cx="2118504" cy="282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26" y="4423815"/>
            <a:ext cx="3008957" cy="225671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37" y="4550944"/>
            <a:ext cx="2839452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2550" y="6134584"/>
            <a:ext cx="5441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Спасибо за внимание!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0682" y="5066675"/>
            <a:ext cx="5186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Наш партнер в Республике Беларусь: 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ТЧУП «Владимир», 220005, г. Минск, ул. Платонова 20-б, оф.129., тел +375 17 276 67 77, 276 07 77, </a:t>
            </a:r>
            <a:r>
              <a:rPr lang="en-US" dirty="0" smtClean="0">
                <a:solidFill>
                  <a:srgbClr val="002060"/>
                </a:solidFill>
                <a:hlinkClick r:id="rId3"/>
              </a:rPr>
              <a:t>info@vladimir-by.info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7999" y="2536448"/>
            <a:ext cx="7525555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Фирма «Тен Эльзен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ГмбХ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&amp; Ко. КГ»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Дассендалер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Вег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13 47665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Зонсбек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Германия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Факс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+49-2838-2791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Тел.  +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49-2838-9120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margarita@specht-tenelsen.de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374231" y="613101"/>
            <a:ext cx="6096000" cy="18133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Дополнительная информация и консультации – у сотрудников фирмы Тен Эльзен или у наших представителей.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КОНСУЛЬТАЦИИ – ПЛАНИРОВАНИЕ – ПРОДАЖИ – МОНТАЖ – ГАРАНТИЙНОЕ ОБСЛУЖИВАНИЕ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1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411" y="969297"/>
            <a:ext cx="2231329" cy="33530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938" y="940768"/>
            <a:ext cx="4176122" cy="27863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938" y="3963194"/>
            <a:ext cx="4176122" cy="27861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4503" y="0"/>
            <a:ext cx="3932237" cy="864000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ПРОИЗВОДСТВО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7934" y="1530976"/>
            <a:ext cx="3642060" cy="4227490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Немецкое сырье, европейские комплектующие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Производственная </a:t>
            </a:r>
            <a:r>
              <a:rPr lang="ru-RU" sz="1800" dirty="0">
                <a:solidFill>
                  <a:srgbClr val="002060"/>
                </a:solidFill>
              </a:rPr>
              <a:t>база </a:t>
            </a:r>
            <a:r>
              <a:rPr lang="ru-RU" sz="1800" dirty="0" smtClean="0">
                <a:solidFill>
                  <a:srgbClr val="002060"/>
                </a:solidFill>
              </a:rPr>
              <a:t>располагает штамповочными</a:t>
            </a:r>
            <a:r>
              <a:rPr lang="ru-RU" sz="1800" dirty="0">
                <a:solidFill>
                  <a:srgbClr val="002060"/>
                </a:solidFill>
              </a:rPr>
              <a:t>, гибочными, фрезерными станками, профилегибочными станами и </a:t>
            </a:r>
            <a:r>
              <a:rPr lang="ru-RU" sz="1800" dirty="0" smtClean="0">
                <a:solidFill>
                  <a:srgbClr val="002060"/>
                </a:solidFill>
              </a:rPr>
              <a:t>робототехникой</a:t>
            </a:r>
          </a:p>
          <a:p>
            <a:r>
              <a:rPr lang="ru-RU" sz="1800" dirty="0">
                <a:solidFill>
                  <a:srgbClr val="002060"/>
                </a:solidFill>
              </a:rPr>
              <a:t>  </a:t>
            </a:r>
            <a:r>
              <a:rPr lang="ru-RU" sz="1800" dirty="0" smtClean="0">
                <a:solidFill>
                  <a:srgbClr val="002060"/>
                </a:solidFill>
              </a:rPr>
              <a:t>Собственное </a:t>
            </a:r>
            <a:r>
              <a:rPr lang="ru-RU" sz="1800" dirty="0">
                <a:solidFill>
                  <a:srgbClr val="002060"/>
                </a:solidFill>
              </a:rPr>
              <a:t>производство ходовых и опорных роликов, валов, шарикоподшипников и специальных болтов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В отличие </a:t>
            </a:r>
            <a:r>
              <a:rPr lang="ru-RU" sz="1800" dirty="0">
                <a:solidFill>
                  <a:srgbClr val="002060"/>
                </a:solidFill>
              </a:rPr>
              <a:t>от конкурентов </a:t>
            </a:r>
            <a:r>
              <a:rPr lang="ru-RU" sz="1800" dirty="0" smtClean="0">
                <a:solidFill>
                  <a:srgbClr val="002060"/>
                </a:solidFill>
              </a:rPr>
              <a:t>мы сами обрабатываем проволочное сырье.</a:t>
            </a:r>
            <a:endParaRPr lang="en-US" sz="1800" dirty="0" smtClean="0">
              <a:solidFill>
                <a:srgbClr val="002060"/>
              </a:solidFill>
            </a:endParaRPr>
          </a:p>
          <a:p>
            <a:r>
              <a:rPr lang="ru-RU" sz="1800" dirty="0">
                <a:solidFill>
                  <a:srgbClr val="002060"/>
                </a:solidFill>
              </a:rPr>
              <a:t>Все сетчатые изделия оцинкованы и имеют высокую </a:t>
            </a:r>
            <a:r>
              <a:rPr lang="ru-RU" sz="1800" dirty="0" smtClean="0">
                <a:solidFill>
                  <a:srgbClr val="002060"/>
                </a:solidFill>
              </a:rPr>
              <a:t>износостойкость</a:t>
            </a:r>
            <a:r>
              <a:rPr lang="ru-RU" sz="18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902" y="3242256"/>
            <a:ext cx="3932261" cy="26215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7934" y="5863763"/>
            <a:ext cx="6507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Лучшее сырье, точная </a:t>
            </a:r>
            <a:r>
              <a:rPr lang="ru-RU" dirty="0" smtClean="0">
                <a:solidFill>
                  <a:srgbClr val="FF0000"/>
                </a:solidFill>
              </a:rPr>
              <a:t>металлообработка </a:t>
            </a:r>
            <a:r>
              <a:rPr lang="ru-RU" dirty="0">
                <a:solidFill>
                  <a:srgbClr val="FF0000"/>
                </a:solidFill>
              </a:rPr>
              <a:t>на собственных производственных площадях, полностью оцинкованное исполнение характеризует клеточное оборудование «Шпехт».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7163" y="5903096"/>
            <a:ext cx="176189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1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3202" y="386658"/>
            <a:ext cx="10515600" cy="69094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100" dirty="0" smtClean="0">
                <a:solidFill>
                  <a:srgbClr val="031A02"/>
                </a:solidFill>
              </a:rPr>
              <a:t/>
            </a:r>
            <a:br>
              <a:rPr lang="ru-RU" altLang="ru-RU" sz="3100" dirty="0" smtClean="0">
                <a:solidFill>
                  <a:srgbClr val="031A02"/>
                </a:solidFill>
              </a:rPr>
            </a:br>
            <a:r>
              <a:rPr lang="ru-RU" altLang="ru-RU" sz="3600" dirty="0" smtClean="0">
                <a:solidFill>
                  <a:srgbClr val="002060"/>
                </a:solidFill>
              </a:rPr>
              <a:t>Шпехт производит клеточные </a:t>
            </a:r>
            <a:r>
              <a:rPr lang="ru-RU" altLang="ru-RU" sz="3600" dirty="0">
                <a:solidFill>
                  <a:srgbClr val="002060"/>
                </a:solidFill>
              </a:rPr>
              <a:t>батареи для содержания:</a:t>
            </a:r>
            <a:br>
              <a:rPr lang="ru-RU" altLang="ru-RU" sz="3600" dirty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9037" y="3439051"/>
            <a:ext cx="3772437" cy="1342216"/>
          </a:xfrm>
        </p:spPr>
        <p:txBody>
          <a:bodyPr>
            <a:normAutofit fontScale="92500"/>
          </a:bodyPr>
          <a:lstStyle/>
          <a:p>
            <a:pPr algn="ctr">
              <a:buFont typeface="Wingdings" panose="05000000000000000000" pitchFamily="2" charset="2"/>
              <a:buNone/>
            </a:pPr>
            <a:endParaRPr lang="ru-RU" altLang="ru-RU" dirty="0">
              <a:solidFill>
                <a:srgbClr val="031A02"/>
              </a:solidFill>
            </a:endParaRPr>
          </a:p>
          <a:p>
            <a:pPr marL="0" indent="0">
              <a:buNone/>
            </a:pPr>
            <a:r>
              <a:rPr lang="ru-RU" altLang="ru-RU" b="1" dirty="0" smtClean="0">
                <a:solidFill>
                  <a:srgbClr val="002060"/>
                </a:solidFill>
              </a:rPr>
              <a:t>Ремонтного </a:t>
            </a:r>
            <a:r>
              <a:rPr lang="ru-RU" altLang="ru-RU" b="1" dirty="0">
                <a:solidFill>
                  <a:srgbClr val="002060"/>
                </a:solidFill>
              </a:rPr>
              <a:t>молодняка от </a:t>
            </a:r>
            <a:r>
              <a:rPr lang="ru-RU" altLang="ru-RU" b="1" dirty="0" smtClean="0">
                <a:solidFill>
                  <a:srgbClr val="002060"/>
                </a:solidFill>
              </a:rPr>
              <a:t>1 дня </a:t>
            </a:r>
            <a:r>
              <a:rPr lang="ru-RU" altLang="ru-RU" b="1" dirty="0">
                <a:solidFill>
                  <a:srgbClr val="002060"/>
                </a:solidFill>
              </a:rPr>
              <a:t>до 17 недель</a:t>
            </a:r>
          </a:p>
          <a:p>
            <a:pPr marL="0" indent="0">
              <a:buNone/>
            </a:pPr>
            <a:endParaRPr lang="ru-RU" altLang="ru-RU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1" descr="DSCN08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0449" y="4022080"/>
            <a:ext cx="3475074" cy="260731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pic>
        <p:nvPicPr>
          <p:cNvPr id="12" name="Grafik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138" y="1178645"/>
            <a:ext cx="3128210" cy="2127056"/>
          </a:xfrm>
          <a:prstGeom prst="rect">
            <a:avLst/>
          </a:prstGeom>
        </p:spPr>
      </p:pic>
      <p:pic>
        <p:nvPicPr>
          <p:cNvPr id="13" name="Grafik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91" y="1082842"/>
            <a:ext cx="2945063" cy="222285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979" y="4441916"/>
            <a:ext cx="3544814" cy="19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7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rgbClr val="002060"/>
                </a:solidFill>
              </a:rPr>
              <a:t>Кур-несушек</a:t>
            </a:r>
          </a:p>
          <a:p>
            <a:endParaRPr lang="de-DE" dirty="0"/>
          </a:p>
        </p:txBody>
      </p:sp>
      <p:pic>
        <p:nvPicPr>
          <p:cNvPr id="4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561" y="97154"/>
            <a:ext cx="4592664" cy="305512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83" y="3456972"/>
            <a:ext cx="4647272" cy="311979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83" y="2881436"/>
            <a:ext cx="4813065" cy="271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4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42999" y="1287378"/>
            <a:ext cx="524576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2060"/>
                </a:solidFill>
              </a:rPr>
              <a:t>Автоматические гнезда для </a:t>
            </a:r>
            <a:r>
              <a:rPr lang="ru-RU" sz="2800" b="1" dirty="0" smtClean="0">
                <a:solidFill>
                  <a:srgbClr val="002060"/>
                </a:solidFill>
              </a:rPr>
              <a:t>напольного содержания </a:t>
            </a:r>
            <a:r>
              <a:rPr lang="ru-RU" sz="2800" b="1" dirty="0">
                <a:solidFill>
                  <a:srgbClr val="002060"/>
                </a:solidFill>
              </a:rPr>
              <a:t>кур-несушек и родительского стада</a:t>
            </a:r>
            <a:endParaRPr lang="de-DE" sz="2800" b="1" dirty="0">
              <a:solidFill>
                <a:srgbClr val="00206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94" y="0"/>
            <a:ext cx="3850105" cy="28875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67" y="3300735"/>
            <a:ext cx="4306021" cy="28834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379" y="3477125"/>
            <a:ext cx="4066462" cy="2723077"/>
          </a:xfrm>
          <a:prstGeom prst="rect">
            <a:avLst/>
          </a:prstGeom>
        </p:spPr>
      </p:pic>
      <p:pic>
        <p:nvPicPr>
          <p:cNvPr id="7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2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rgbClr val="002060"/>
                </a:solidFill>
              </a:rPr>
              <a:t>Родительского стада  в группах с  </a:t>
            </a:r>
            <a:endParaRPr lang="de-DE" altLang="ru-RU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altLang="ru-RU" b="1" dirty="0" smtClean="0">
                <a:solidFill>
                  <a:srgbClr val="002060"/>
                </a:solidFill>
              </a:rPr>
              <a:t>естественным </a:t>
            </a:r>
            <a:r>
              <a:rPr lang="ru-RU" altLang="ru-RU" b="1" dirty="0">
                <a:solidFill>
                  <a:srgbClr val="002060"/>
                </a:solidFill>
              </a:rPr>
              <a:t>осеменением</a:t>
            </a:r>
          </a:p>
          <a:p>
            <a:endParaRPr lang="de-DE" dirty="0"/>
          </a:p>
        </p:txBody>
      </p:sp>
      <p:pic>
        <p:nvPicPr>
          <p:cNvPr id="4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19" y="3537284"/>
            <a:ext cx="3914273" cy="29357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84" y="3552323"/>
            <a:ext cx="4295274" cy="322145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84" y="156411"/>
            <a:ext cx="4262772" cy="319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10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669" y="3400975"/>
            <a:ext cx="4352004" cy="29833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nhaltsplatzhalt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19" y="3400975"/>
            <a:ext cx="3977802" cy="298335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899611" y="1552074"/>
            <a:ext cx="474044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ru-RU" sz="2800" b="1" dirty="0">
                <a:solidFill>
                  <a:srgbClr val="002060"/>
                </a:solidFill>
              </a:rPr>
              <a:t>Батереи для искуственного осеменения</a:t>
            </a:r>
            <a:endParaRPr lang="de-DE" sz="28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8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57070" cy="242641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346157" y="1540042"/>
            <a:ext cx="29825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002060"/>
                </a:solidFill>
              </a:rPr>
              <a:t>Бройлеров</a:t>
            </a:r>
            <a:r>
              <a:rPr lang="ru-RU" altLang="ru-RU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20" y="252509"/>
            <a:ext cx="3906253" cy="292969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1" y="3380873"/>
            <a:ext cx="3914273" cy="293570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65" y="3380873"/>
            <a:ext cx="4175162" cy="31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17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1322</Words>
  <Application>Microsoft Office PowerPoint</Application>
  <PresentationFormat>Произвольный</PresentationFormat>
  <Paragraphs>174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ПРОИЗВОДСТВО</vt:lpstr>
      <vt:lpstr> Шпехт производит клеточные батареи для содержания: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Конструктивные особенности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Каретка-дозатор Шпехт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Фараон</cp:lastModifiedBy>
  <cp:revision>162</cp:revision>
  <dcterms:created xsi:type="dcterms:W3CDTF">2017-10-20T10:02:04Z</dcterms:created>
  <dcterms:modified xsi:type="dcterms:W3CDTF">2018-04-12T10:35:02Z</dcterms:modified>
</cp:coreProperties>
</file>