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8" r:id="rId10"/>
    <p:sldId id="269" r:id="rId11"/>
    <p:sldId id="258" r:id="rId12"/>
    <p:sldId id="259" r:id="rId13"/>
    <p:sldId id="267" r:id="rId14"/>
    <p:sldId id="270" r:id="rId15"/>
    <p:sldId id="271" r:id="rId16"/>
    <p:sldId id="281" r:id="rId17"/>
    <p:sldId id="273" r:id="rId18"/>
    <p:sldId id="274" r:id="rId19"/>
    <p:sldId id="275" r:id="rId20"/>
    <p:sldId id="276" r:id="rId21"/>
    <p:sldId id="272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57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D3500-DD17-447F-A8DC-A42E15813ED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59A9-AB02-488E-B555-E63FB0F9D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0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47F77-7A8A-499D-8DC9-43262823D1DE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2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5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34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3D891-6259-400C-8FDA-25C05D740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8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2339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12E725-2C76-4DE6-8454-C40F58C27FC6}" type="datetime1">
              <a:rPr lang="ru-RU" alt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13.03.2017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6245225"/>
            <a:ext cx="2133600" cy="476250"/>
          </a:xfrm>
          <a:prstGeom prst="rect">
            <a:avLst/>
          </a:prstGeom>
        </p:spPr>
        <p:txBody>
          <a:bodyPr vert="horz" wrap="square" lIns="87273" tIns="43637" rIns="87273" bIns="43637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A5686FF-D6AD-41F4-AC11-578AB21BD2DC}" type="slidenum">
              <a:rPr lang="es-ES" altLang="es-E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26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3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40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63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2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90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5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4FB3-A9CE-4119-8A9C-F0745B47DA58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E828-0DFE-40A1-9379-C86EECBC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00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/>
              <a:t>Вопросы совершенствования  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</a:t>
            </a:r>
            <a:r>
              <a:rPr lang="ru-RU" sz="5400" b="1" dirty="0"/>
              <a:t>кормления  птицы интенсивных кроссов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chemeClr val="tx1"/>
                </a:solidFill>
              </a:rPr>
              <a:t>Подобед</a:t>
            </a:r>
            <a:r>
              <a:rPr lang="ru-RU" sz="3600" b="1" dirty="0" smtClean="0">
                <a:solidFill>
                  <a:schemeClr val="tx1"/>
                </a:solidFill>
              </a:rPr>
              <a:t> Леонид Илларионович,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доктор с.-х. наук, профессор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6"/>
          <p:cNvSpPr txBox="1">
            <a:spLocks/>
          </p:cNvSpPr>
          <p:nvPr/>
        </p:nvSpPr>
        <p:spPr bwMode="auto">
          <a:xfrm>
            <a:off x="306887" y="1600201"/>
            <a:ext cx="8454787" cy="127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008B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8B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8B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8B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8B4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dirty="0" err="1">
                <a:solidFill>
                  <a:srgbClr val="008C46"/>
                </a:solidFill>
              </a:rPr>
              <a:t>Гидрофильно-липофильный</a:t>
            </a:r>
            <a:r>
              <a:rPr lang="ru-RU" sz="2400" dirty="0">
                <a:solidFill>
                  <a:srgbClr val="008C46"/>
                </a:solidFill>
              </a:rPr>
              <a:t> </a:t>
            </a:r>
            <a:r>
              <a:rPr lang="ru-RU" sz="2400" dirty="0" smtClean="0">
                <a:solidFill>
                  <a:srgbClr val="008C46"/>
                </a:solidFill>
              </a:rPr>
              <a:t>баланс</a:t>
            </a:r>
            <a:r>
              <a:rPr lang="en-US" sz="2400" dirty="0" smtClean="0">
                <a:solidFill>
                  <a:srgbClr val="008C46"/>
                </a:solidFill>
              </a:rPr>
              <a:t> (</a:t>
            </a:r>
            <a:r>
              <a:rPr lang="ru-RU" sz="2400" dirty="0" smtClean="0">
                <a:solidFill>
                  <a:srgbClr val="008C46"/>
                </a:solidFill>
              </a:rPr>
              <a:t>ГЛБ</a:t>
            </a:r>
            <a:r>
              <a:rPr lang="en-US" sz="2400" dirty="0" smtClean="0">
                <a:solidFill>
                  <a:srgbClr val="008C46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8C46"/>
                </a:solidFill>
              </a:rPr>
              <a:t>Концепция выбора эмульгаторов, в диапазоне </a:t>
            </a:r>
            <a:r>
              <a:rPr lang="ru-RU" sz="2400" dirty="0" smtClean="0">
                <a:solidFill>
                  <a:srgbClr val="008C46"/>
                </a:solidFill>
              </a:rPr>
              <a:t>от </a:t>
            </a:r>
            <a:r>
              <a:rPr lang="en-US" sz="2400" dirty="0" smtClean="0">
                <a:solidFill>
                  <a:srgbClr val="008C46"/>
                </a:solidFill>
              </a:rPr>
              <a:t>1-20 </a:t>
            </a:r>
          </a:p>
          <a:p>
            <a:endParaRPr lang="nl-NL" sz="2800" dirty="0">
              <a:solidFill>
                <a:srgbClr val="008C46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52" y="2651980"/>
            <a:ext cx="8947447" cy="317471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316187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468C"/>
                </a:solidFill>
              </a:rPr>
              <a:t>Эмульгаторы</a:t>
            </a:r>
            <a:r>
              <a:rPr lang="nl-NL" sz="3200" b="1" dirty="0" smtClean="0">
                <a:solidFill>
                  <a:srgbClr val="00468C"/>
                </a:solidFill>
              </a:rPr>
              <a:t/>
            </a:r>
            <a:br>
              <a:rPr lang="nl-NL" sz="3200" b="1" dirty="0" smtClean="0">
                <a:solidFill>
                  <a:srgbClr val="00468C"/>
                </a:solidFill>
              </a:rPr>
            </a:br>
            <a:r>
              <a:rPr lang="ru-RU" sz="2400" i="1" dirty="0" smtClean="0">
                <a:solidFill>
                  <a:srgbClr val="00468C"/>
                </a:solidFill>
              </a:rPr>
              <a:t>Как они работают?</a:t>
            </a:r>
            <a:endParaRPr lang="nl-NL" sz="2400" i="1" dirty="0">
              <a:solidFill>
                <a:srgbClr val="00468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98" y="2785377"/>
            <a:ext cx="315655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latin typeface="Century Gothic" panose="020B0502020202020204" pitchFamily="34" charset="0"/>
              </a:rPr>
              <a:t>Липофильный</a:t>
            </a:r>
            <a:r>
              <a:rPr lang="en-US" sz="1100" b="1" dirty="0" smtClean="0">
                <a:latin typeface="Century Gothic" panose="020B0502020202020204" pitchFamily="34" charset="0"/>
              </a:rPr>
              <a:t> </a:t>
            </a:r>
            <a:r>
              <a:rPr lang="ru-RU" sz="1100" b="1" dirty="0" smtClean="0">
                <a:latin typeface="Century Gothic" panose="020B0502020202020204" pitchFamily="34" charset="0"/>
              </a:rPr>
              <a:t>эмульгатор</a:t>
            </a:r>
          </a:p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(смешивание воды в масле в/м)</a:t>
            </a:r>
          </a:p>
          <a:p>
            <a:pPr algn="ctr"/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8235" y="2714610"/>
            <a:ext cx="315655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Гидрофильный</a:t>
            </a:r>
            <a:r>
              <a:rPr lang="en-US" sz="1100" b="1" dirty="0" smtClean="0">
                <a:latin typeface="Century Gothic" panose="020B0502020202020204" pitchFamily="34" charset="0"/>
              </a:rPr>
              <a:t> </a:t>
            </a:r>
            <a:r>
              <a:rPr lang="ru-RU" sz="1100" b="1" dirty="0" smtClean="0">
                <a:latin typeface="Century Gothic" panose="020B0502020202020204" pitchFamily="34" charset="0"/>
              </a:rPr>
              <a:t>эмульгатор</a:t>
            </a:r>
          </a:p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(смешивание масла в воде м/в)</a:t>
            </a:r>
          </a:p>
          <a:p>
            <a:pPr algn="ctr"/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9134" y="5395806"/>
            <a:ext cx="220040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latin typeface="Century Gothic" panose="020B0502020202020204" pitchFamily="34" charset="0"/>
              </a:rPr>
              <a:t>Эксеншиал</a:t>
            </a:r>
            <a:r>
              <a:rPr lang="ru-RU" sz="1100" b="1" dirty="0" smtClean="0">
                <a:latin typeface="Century Gothic" panose="020B0502020202020204" pitchFamily="34" charset="0"/>
              </a:rPr>
              <a:t> </a:t>
            </a:r>
            <a:r>
              <a:rPr lang="ru-RU" sz="1100" b="1" dirty="0" err="1" smtClean="0">
                <a:latin typeface="Century Gothic" panose="020B0502020202020204" pitchFamily="34" charset="0"/>
              </a:rPr>
              <a:t>ЭнерджиПлюс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pPr algn="ctr"/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4747" y="5395806"/>
            <a:ext cx="81001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Century Gothic" panose="020B0502020202020204" pitchFamily="34" charset="0"/>
              </a:rPr>
              <a:t>Лецитин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pPr algn="ctr"/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0365" y="5395806"/>
            <a:ext cx="132551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err="1" smtClean="0">
                <a:latin typeface="Century Gothic" panose="020B0502020202020204" pitchFamily="34" charset="0"/>
              </a:rPr>
              <a:t>ЛизоЛецитин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pPr algn="ctr"/>
            <a:endParaRPr lang="ru-RU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птицы  протеином </a:t>
            </a:r>
            <a:br>
              <a:rPr lang="ru-RU" dirty="0" smtClean="0"/>
            </a:br>
            <a:r>
              <a:rPr lang="ru-RU" dirty="0" smtClean="0"/>
              <a:t>(новые направления)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Расширение ассортиментной базы   белковых добавок (ТЭП соя ,протеиновые концентраты сои, гороха, пшеницы;  жмыхи и шроты  льна, рыжика).</a:t>
            </a:r>
          </a:p>
          <a:p>
            <a:r>
              <a:rPr lang="ru-RU" dirty="0" smtClean="0"/>
              <a:t>Включение в рацион </a:t>
            </a:r>
            <a:r>
              <a:rPr lang="ru-RU" dirty="0" err="1" smtClean="0"/>
              <a:t>гидролизатов</a:t>
            </a:r>
            <a:r>
              <a:rPr lang="ru-RU" dirty="0" smtClean="0"/>
              <a:t>  пера птицы</a:t>
            </a:r>
          </a:p>
          <a:p>
            <a:r>
              <a:rPr lang="ru-RU" dirty="0" smtClean="0"/>
              <a:t>Оптимизация  соотношения аминокислот (снижение уровня протеина  на 10-15% ниже рекомендованной нормы);</a:t>
            </a:r>
          </a:p>
          <a:p>
            <a:r>
              <a:rPr lang="ru-RU" dirty="0" smtClean="0"/>
              <a:t>Оптимизация отношения энергии к протеину ( ЭПО)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07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Общая теория  кормовых концентратов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Организм затрачивает массу энергии на сортировку  питательных веществ для расщепления. </a:t>
            </a:r>
          </a:p>
          <a:p>
            <a:r>
              <a:rPr lang="ru-RU" dirty="0" smtClean="0"/>
              <a:t>Надо  отделить:</a:t>
            </a:r>
          </a:p>
          <a:p>
            <a:pPr>
              <a:buFontTx/>
              <a:buChar char="-"/>
            </a:pPr>
            <a:r>
              <a:rPr lang="ru-RU" dirty="0" smtClean="0"/>
              <a:t>белки от  </a:t>
            </a:r>
            <a:r>
              <a:rPr lang="ru-RU" dirty="0" err="1" smtClean="0"/>
              <a:t>фитатов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крахмал от </a:t>
            </a:r>
            <a:r>
              <a:rPr lang="ru-RU" dirty="0" err="1" smtClean="0"/>
              <a:t>некрахмалистых</a:t>
            </a:r>
            <a:r>
              <a:rPr lang="ru-RU" dirty="0" smtClean="0"/>
              <a:t> полисахаридов;</a:t>
            </a:r>
          </a:p>
          <a:p>
            <a:pPr>
              <a:buFontTx/>
              <a:buChar char="-"/>
            </a:pPr>
            <a:r>
              <a:rPr lang="ru-RU" dirty="0" smtClean="0"/>
              <a:t>белки от липидов</a:t>
            </a:r>
          </a:p>
          <a:p>
            <a:pPr>
              <a:buFontTx/>
              <a:buChar char="-"/>
            </a:pPr>
            <a:r>
              <a:rPr lang="ru-RU" dirty="0" smtClean="0"/>
              <a:t>белки от </a:t>
            </a:r>
            <a:r>
              <a:rPr lang="ru-RU" dirty="0" err="1" smtClean="0"/>
              <a:t>антипитательных</a:t>
            </a:r>
            <a:r>
              <a:rPr lang="ru-RU" dirty="0" smtClean="0"/>
              <a:t> веществ ( ингибиторы трипсина,  </a:t>
            </a:r>
            <a:r>
              <a:rPr lang="ru-RU" dirty="0" err="1" smtClean="0"/>
              <a:t>уреазы</a:t>
            </a:r>
            <a:r>
              <a:rPr lang="ru-RU" dirty="0" smtClean="0"/>
              <a:t>, </a:t>
            </a:r>
            <a:r>
              <a:rPr lang="ru-RU" dirty="0" err="1" smtClean="0"/>
              <a:t>липоксидазы</a:t>
            </a:r>
            <a:r>
              <a:rPr lang="ru-RU" dirty="0" smtClean="0"/>
              <a:t>,;</a:t>
            </a:r>
          </a:p>
          <a:p>
            <a:pPr>
              <a:buFontTx/>
              <a:buChar char="-"/>
            </a:pPr>
            <a:r>
              <a:rPr lang="ru-RU" dirty="0" smtClean="0"/>
              <a:t>Питательные вещества от </a:t>
            </a:r>
            <a:r>
              <a:rPr lang="ru-RU" dirty="0" err="1" smtClean="0"/>
              <a:t>антипитательных</a:t>
            </a:r>
            <a:r>
              <a:rPr lang="ru-RU" dirty="0" smtClean="0"/>
              <a:t>  углеводов ( раффинозы, </a:t>
            </a:r>
            <a:r>
              <a:rPr lang="ru-RU" dirty="0" err="1" smtClean="0"/>
              <a:t>стахиозы</a:t>
            </a:r>
            <a:r>
              <a:rPr lang="ru-RU" dirty="0" smtClean="0"/>
              <a:t>),  </a:t>
            </a:r>
            <a:r>
              <a:rPr lang="ru-RU" dirty="0" smtClean="0"/>
              <a:t>и </a:t>
            </a:r>
            <a:r>
              <a:rPr lang="ru-RU" dirty="0" smtClean="0"/>
              <a:t>др. </a:t>
            </a:r>
          </a:p>
          <a:p>
            <a:r>
              <a:rPr lang="ru-RU" dirty="0" smtClean="0"/>
              <a:t> Для  расщепления питательных веществ в присутствии </a:t>
            </a:r>
            <a:r>
              <a:rPr lang="ru-RU" dirty="0" err="1" smtClean="0"/>
              <a:t>антипитательных</a:t>
            </a:r>
            <a:r>
              <a:rPr lang="ru-RU" dirty="0" smtClean="0"/>
              <a:t> и </a:t>
            </a:r>
            <a:r>
              <a:rPr lang="ru-RU" dirty="0" err="1" smtClean="0"/>
              <a:t>непереваримых</a:t>
            </a:r>
            <a:r>
              <a:rPr lang="ru-RU" dirty="0" smtClean="0"/>
              <a:t> снижается активность ферментов , уменьшается продуктивный эффект</a:t>
            </a:r>
          </a:p>
          <a:p>
            <a:r>
              <a:rPr lang="ru-RU" dirty="0" smtClean="0"/>
              <a:t>  Остатки </a:t>
            </a:r>
            <a:r>
              <a:rPr lang="ru-RU" dirty="0" err="1" smtClean="0"/>
              <a:t>антипитательных</a:t>
            </a:r>
            <a:r>
              <a:rPr lang="ru-RU" dirty="0" smtClean="0"/>
              <a:t> веществ – питательная среда для условно патогенных и патогенных микроорганизмов .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Выход один –очищать питательные вещества  от </a:t>
            </a:r>
            <a:r>
              <a:rPr lang="ru-RU" b="1" dirty="0" err="1" smtClean="0"/>
              <a:t>антипитательных</a:t>
            </a:r>
            <a:r>
              <a:rPr lang="ru-RU" b="1" dirty="0" smtClean="0"/>
              <a:t> и </a:t>
            </a:r>
            <a:r>
              <a:rPr lang="ru-RU" b="1" dirty="0" err="1" smtClean="0"/>
              <a:t>непереваримых</a:t>
            </a:r>
            <a:r>
              <a:rPr lang="ru-RU" b="1" dirty="0" smtClean="0"/>
              <a:t>, тогда при потреблении  малого количества корма организм получит больше белка и энергии в единицу массы.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753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Подбор добавок, добавок  корректирующих   обмен веществ, пищеварение и </a:t>
            </a:r>
            <a:r>
              <a:rPr lang="ru-RU" dirty="0" err="1" smtClean="0"/>
              <a:t>антимикотоксинов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Подкислители</a:t>
            </a:r>
            <a:endParaRPr lang="ru-RU" dirty="0" smtClean="0"/>
          </a:p>
          <a:p>
            <a:r>
              <a:rPr lang="ru-RU" dirty="0" smtClean="0"/>
              <a:t>Ферменты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Антиоксиданты</a:t>
            </a:r>
          </a:p>
          <a:p>
            <a:r>
              <a:rPr lang="ru-RU" dirty="0" err="1" smtClean="0"/>
              <a:t>Антимикотоксины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Гепатопротекторы</a:t>
            </a:r>
            <a:endParaRPr lang="ru-RU" dirty="0" smtClean="0"/>
          </a:p>
          <a:p>
            <a:r>
              <a:rPr lang="ru-RU" dirty="0" err="1" smtClean="0"/>
              <a:t>Пробиотики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Факторы защиты кишечника </a:t>
            </a:r>
          </a:p>
          <a:p>
            <a:r>
              <a:rPr lang="ru-RU" dirty="0" err="1" smtClean="0"/>
              <a:t>Фитобиотики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77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подбора </a:t>
            </a:r>
            <a:r>
              <a:rPr lang="ru-RU" dirty="0" err="1" smtClean="0"/>
              <a:t>подкислителей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Многокомпонентность ( на пример </a:t>
            </a:r>
            <a:r>
              <a:rPr lang="ru-RU" dirty="0" err="1" smtClean="0"/>
              <a:t>Менацид</a:t>
            </a:r>
            <a:r>
              <a:rPr lang="ru-RU" dirty="0" smtClean="0"/>
              <a:t>- </a:t>
            </a:r>
            <a:r>
              <a:rPr lang="ru-RU" dirty="0" err="1" smtClean="0"/>
              <a:t>осфорная</a:t>
            </a:r>
            <a:r>
              <a:rPr lang="ru-RU" dirty="0" smtClean="0"/>
              <a:t>, молочная, лимонная, </a:t>
            </a:r>
            <a:r>
              <a:rPr lang="ru-RU" dirty="0" err="1" smtClean="0"/>
              <a:t>фумаровая</a:t>
            </a:r>
            <a:r>
              <a:rPr lang="ru-RU" dirty="0" smtClean="0"/>
              <a:t>, муравьиная, уксусная </a:t>
            </a:r>
            <a:r>
              <a:rPr lang="ru-RU" dirty="0" err="1" smtClean="0"/>
              <a:t>пропионовая</a:t>
            </a:r>
            <a:r>
              <a:rPr lang="ru-RU" dirty="0" smtClean="0"/>
              <a:t> масляная, яблочная , </a:t>
            </a:r>
            <a:r>
              <a:rPr lang="ru-RU" dirty="0" err="1" smtClean="0"/>
              <a:t>гексадиеновая</a:t>
            </a:r>
            <a:r>
              <a:rPr lang="ru-RU" dirty="0" smtClean="0"/>
              <a:t> кислоты)   </a:t>
            </a:r>
          </a:p>
          <a:p>
            <a:r>
              <a:rPr lang="ru-RU" dirty="0" smtClean="0"/>
              <a:t>Преимущества   буферных  </a:t>
            </a:r>
            <a:r>
              <a:rPr lang="ru-RU" dirty="0" smtClean="0"/>
              <a:t>комплексов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Защита кислот в желудке от </a:t>
            </a:r>
            <a:r>
              <a:rPr lang="ru-RU" dirty="0" smtClean="0"/>
              <a:t>диссоциации ( </a:t>
            </a:r>
            <a:r>
              <a:rPr lang="ru-RU" dirty="0" err="1" smtClean="0"/>
              <a:t>микрокапсулирование</a:t>
            </a:r>
            <a:r>
              <a:rPr lang="ru-RU" dirty="0" smtClean="0"/>
              <a:t>) ;</a:t>
            </a:r>
            <a:endParaRPr lang="ru-RU" dirty="0" smtClean="0"/>
          </a:p>
          <a:p>
            <a:r>
              <a:rPr lang="ru-RU" dirty="0" smtClean="0"/>
              <a:t>Связь кислот с </a:t>
            </a:r>
            <a:r>
              <a:rPr lang="ru-RU" dirty="0" err="1" smtClean="0"/>
              <a:t>эсенциальными</a:t>
            </a:r>
            <a:r>
              <a:rPr lang="ru-RU" dirty="0" smtClean="0"/>
              <a:t> эфирами.</a:t>
            </a:r>
          </a:p>
          <a:p>
            <a:r>
              <a:rPr lang="ru-RU" dirty="0" smtClean="0"/>
              <a:t>Активность кислот в широком спектре рН ( от 2 до 7)</a:t>
            </a:r>
            <a:endParaRPr lang="ru-RU" dirty="0" smtClean="0"/>
          </a:p>
          <a:p>
            <a:r>
              <a:rPr lang="ru-RU" dirty="0" smtClean="0"/>
              <a:t>Проявление </a:t>
            </a:r>
            <a:r>
              <a:rPr lang="ru-RU" dirty="0" smtClean="0"/>
              <a:t>действия кислот в толстом кишечнике. ( рН ниже 7,0)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315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подбора  ферментов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Мультиферменты</a:t>
            </a:r>
            <a:r>
              <a:rPr lang="ru-RU" dirty="0" smtClean="0"/>
              <a:t> эффективней </a:t>
            </a:r>
            <a:r>
              <a:rPr lang="ru-RU" dirty="0" err="1" smtClean="0"/>
              <a:t>моноферментов</a:t>
            </a:r>
            <a:r>
              <a:rPr lang="ru-RU" dirty="0" smtClean="0"/>
              <a:t> по отношению к сумме компонентов рациона ;</a:t>
            </a:r>
          </a:p>
          <a:p>
            <a:r>
              <a:rPr lang="ru-RU" dirty="0" smtClean="0"/>
              <a:t>Наличие в мультисистеме ферментов только тех которые в организме  не образуются ( расщепление клетчатки, гемицеллюлоз, </a:t>
            </a:r>
            <a:r>
              <a:rPr lang="ru-RU" dirty="0" err="1" smtClean="0"/>
              <a:t>пентозанов</a:t>
            </a:r>
            <a:r>
              <a:rPr lang="ru-RU" dirty="0" smtClean="0"/>
              <a:t>, бета-</a:t>
            </a:r>
            <a:r>
              <a:rPr lang="ru-RU" dirty="0" err="1" smtClean="0"/>
              <a:t>глюканов</a:t>
            </a:r>
            <a:r>
              <a:rPr lang="ru-RU" dirty="0" smtClean="0"/>
              <a:t>, фитинов) или синтез которых ослаблен(  нейтральна и щелочная протеаза, амилаза, расщепляющая </a:t>
            </a:r>
            <a:r>
              <a:rPr lang="ru-RU" dirty="0" err="1" smtClean="0"/>
              <a:t>амилопекин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Максимальное количество регламентируемых активностей в спецификации ( лучше не менее 6).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503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" y="-6129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1" y="763003"/>
            <a:ext cx="7854879" cy="654635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Пример  </a:t>
            </a:r>
            <a:r>
              <a:rPr lang="ru-RU" sz="22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Эндофид</a:t>
            </a:r>
            <a:endParaRPr lang="ru-RU" sz="2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9122" y="1600201"/>
            <a:ext cx="7397679" cy="4525963"/>
          </a:xfrm>
        </p:spPr>
        <p:txBody>
          <a:bodyPr>
            <a:normAutofit fontScale="85000" lnSpcReduction="10000"/>
          </a:bodyPr>
          <a:lstStyle/>
          <a:p>
            <a:endParaRPr lang="ru-RU" sz="1200" dirty="0"/>
          </a:p>
          <a:p>
            <a:pPr algn="just"/>
            <a:r>
              <a:rPr lang="ru-RU" sz="1700" dirty="0">
                <a:latin typeface="Century Gothic" panose="020B0502020202020204" pitchFamily="34" charset="0"/>
              </a:rPr>
              <a:t>Грибковый энзим, полученный не ГМО ферментацией из </a:t>
            </a:r>
            <a:r>
              <a:rPr lang="ru-RU" sz="1700" i="1" dirty="0" err="1">
                <a:latin typeface="Century Gothic" panose="020B0502020202020204" pitchFamily="34" charset="0"/>
              </a:rPr>
              <a:t>Aspergillus</a:t>
            </a:r>
            <a:r>
              <a:rPr lang="ru-RU" sz="1700" i="1" dirty="0">
                <a:latin typeface="Century Gothic" panose="020B0502020202020204" pitchFamily="34" charset="0"/>
              </a:rPr>
              <a:t> </a:t>
            </a:r>
            <a:r>
              <a:rPr lang="ru-RU" sz="1700" i="1" dirty="0" err="1">
                <a:latin typeface="Century Gothic" panose="020B0502020202020204" pitchFamily="34" charset="0"/>
              </a:rPr>
              <a:t>niger</a:t>
            </a:r>
            <a:r>
              <a:rPr lang="ru-RU" sz="1700" i="1" dirty="0">
                <a:latin typeface="Century Gothic" panose="020B0502020202020204" pitchFamily="34" charset="0"/>
              </a:rPr>
              <a:t> </a:t>
            </a:r>
            <a:r>
              <a:rPr lang="ru-RU" sz="1700" dirty="0">
                <a:latin typeface="Century Gothic" panose="020B0502020202020204" pitchFamily="34" charset="0"/>
              </a:rPr>
              <a:t>(NRRL 25541). </a:t>
            </a:r>
          </a:p>
          <a:p>
            <a:pPr algn="just"/>
            <a:r>
              <a:rPr lang="ru-RU" sz="1700" dirty="0" err="1">
                <a:latin typeface="Century Gothic" panose="020B0502020202020204" pitchFamily="34" charset="0"/>
              </a:rPr>
              <a:t>Эндофид</a:t>
            </a:r>
            <a:r>
              <a:rPr lang="ru-RU" sz="1700" dirty="0">
                <a:latin typeface="Century Gothic" panose="020B0502020202020204" pitchFamily="34" charset="0"/>
              </a:rPr>
              <a:t> – первый энзим для расщепления </a:t>
            </a:r>
            <a:r>
              <a:rPr lang="ru-RU" sz="1700" dirty="0" err="1">
                <a:latin typeface="Century Gothic" panose="020B0502020202020204" pitchFamily="34" charset="0"/>
              </a:rPr>
              <a:t>некрахмалистых</a:t>
            </a:r>
            <a:r>
              <a:rPr lang="ru-RU" sz="1700" dirty="0">
                <a:latin typeface="Century Gothic" panose="020B0502020202020204" pitchFamily="34" charset="0"/>
              </a:rPr>
              <a:t> полисахаридов, зарегистрированный в ЕС под номером Е1601 на постоянной основе. </a:t>
            </a:r>
          </a:p>
          <a:p>
            <a:pPr algn="just"/>
            <a:r>
              <a:rPr lang="ru-RU" sz="1700" dirty="0">
                <a:latin typeface="Century Gothic" panose="020B0502020202020204" pitchFamily="34" charset="0"/>
              </a:rPr>
              <a:t>Процесс ферментации производится компанией GNC </a:t>
            </a:r>
            <a:r>
              <a:rPr lang="ru-RU" sz="1700" dirty="0" err="1">
                <a:latin typeface="Century Gothic" panose="020B0502020202020204" pitchFamily="34" charset="0"/>
              </a:rPr>
              <a:t>Bioferm</a:t>
            </a:r>
            <a:r>
              <a:rPr lang="ru-RU" sz="1700" dirty="0">
                <a:latin typeface="Century Gothic" panose="020B0502020202020204" pitchFamily="34" charset="0"/>
              </a:rPr>
              <a:t> в Канаде. </a:t>
            </a:r>
          </a:p>
          <a:p>
            <a:pPr lvl="0" algn="just"/>
            <a:r>
              <a:rPr lang="ru-RU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Мультиэнзимный</a:t>
            </a:r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 комплекс</a:t>
            </a:r>
          </a:p>
          <a:p>
            <a:pPr lvl="0" algn="just"/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Грибковое происхождение– </a:t>
            </a:r>
            <a:r>
              <a:rPr lang="ru-RU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Aspergillus</a:t>
            </a:r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niger</a:t>
            </a:r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 – без ГМО</a:t>
            </a:r>
          </a:p>
          <a:p>
            <a:pPr lvl="0" algn="just"/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Высокая концентрация бета-</a:t>
            </a:r>
            <a:r>
              <a:rPr lang="ru-RU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глюконазы</a:t>
            </a:r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 и </a:t>
            </a:r>
            <a:r>
              <a:rPr lang="ru-RU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ксиланазы</a:t>
            </a:r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17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 Основные активности:</a:t>
            </a:r>
          </a:p>
          <a:p>
            <a:pPr lvl="0" algn="just"/>
            <a:r>
              <a:rPr lang="ru-RU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Ксиланаза</a:t>
            </a:r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: 1600 ед./г</a:t>
            </a:r>
          </a:p>
          <a:p>
            <a:pPr lvl="0" algn="just"/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Бета-</a:t>
            </a:r>
            <a:r>
              <a:rPr lang="ru-RU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глюконаза</a:t>
            </a:r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 1100 ед./г</a:t>
            </a:r>
          </a:p>
          <a:p>
            <a:pPr lvl="0" algn="just"/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Дополнительные активность.</a:t>
            </a:r>
          </a:p>
          <a:p>
            <a:pPr lvl="0" algn="just"/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Альфа-</a:t>
            </a:r>
            <a:r>
              <a:rPr lang="ru-RU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галактозидаза</a:t>
            </a:r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: 33 ед./g</a:t>
            </a:r>
          </a:p>
          <a:p>
            <a:pPr lvl="0" algn="just"/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Бета-</a:t>
            </a:r>
            <a:r>
              <a:rPr lang="ru-RU" sz="17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маннаназа</a:t>
            </a:r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: 450 ед./g</a:t>
            </a:r>
          </a:p>
          <a:p>
            <a:pPr lvl="0" algn="just"/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Группы животных: Бройлеры, несушка, свиньи</a:t>
            </a:r>
          </a:p>
          <a:p>
            <a:pPr lvl="0" algn="just"/>
            <a:r>
              <a:rPr lang="ru-RU" sz="1700" dirty="0">
                <a:solidFill>
                  <a:prstClr val="black"/>
                </a:solidFill>
                <a:latin typeface="Century Gothic" panose="020B0502020202020204" pitchFamily="34" charset="0"/>
              </a:rPr>
              <a:t>Дозировка: 125 г/т корма</a:t>
            </a:r>
          </a:p>
          <a:p>
            <a:pPr algn="just"/>
            <a:endParaRPr lang="ru-RU" sz="17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700" dirty="0">
              <a:latin typeface="Century Gothic" panose="020B0502020202020204" pitchFamily="34" charset="0"/>
            </a:endParaRPr>
          </a:p>
          <a:p>
            <a:pPr>
              <a:buNone/>
            </a:pPr>
            <a:endParaRPr lang="ru-RU" sz="25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Антиоксиданты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ru-RU" dirty="0" smtClean="0"/>
              <a:t>в основном   </a:t>
            </a:r>
            <a:r>
              <a:rPr lang="ru-RU" dirty="0" smtClean="0"/>
              <a:t>в тёплое время года.</a:t>
            </a:r>
          </a:p>
          <a:p>
            <a:r>
              <a:rPr lang="ru-RU" dirty="0" smtClean="0"/>
              <a:t>Использование только когда уровень  добавок жира превышает 3% по массе.</a:t>
            </a:r>
          </a:p>
          <a:p>
            <a:r>
              <a:rPr lang="ru-RU" dirty="0" smtClean="0"/>
              <a:t>Использование  при  типичных расстройствах несварения </a:t>
            </a:r>
            <a:r>
              <a:rPr lang="ru-RU" dirty="0" smtClean="0"/>
              <a:t>жира ( вязкий помёт, жировые включения) 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59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Антимикотоксины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Особе внимание  Т-2 токсину </a:t>
            </a:r>
            <a:r>
              <a:rPr lang="ru-RU" dirty="0" err="1" smtClean="0"/>
              <a:t>ДОНу</a:t>
            </a:r>
            <a:r>
              <a:rPr lang="ru-RU" dirty="0" smtClean="0"/>
              <a:t>, </a:t>
            </a:r>
            <a:r>
              <a:rPr lang="ru-RU" dirty="0" err="1" smtClean="0"/>
              <a:t>зеараленону</a:t>
            </a:r>
            <a:endParaRPr lang="ru-RU" dirty="0" smtClean="0"/>
          </a:p>
          <a:p>
            <a:r>
              <a:rPr lang="ru-RU" dirty="0" smtClean="0"/>
              <a:t>В составе  </a:t>
            </a:r>
            <a:r>
              <a:rPr lang="ru-RU" dirty="0" err="1" smtClean="0"/>
              <a:t>антимикотоксина</a:t>
            </a:r>
            <a:r>
              <a:rPr lang="ru-RU" dirty="0" smtClean="0"/>
              <a:t> сорбент </a:t>
            </a:r>
            <a:r>
              <a:rPr lang="ru-RU" dirty="0" smtClean="0"/>
              <a:t>(природный </a:t>
            </a:r>
            <a:r>
              <a:rPr lang="ru-RU" dirty="0" smtClean="0"/>
              <a:t>минерал) + </a:t>
            </a:r>
            <a:r>
              <a:rPr lang="ru-RU" dirty="0" smtClean="0"/>
              <a:t>МОС ( </a:t>
            </a:r>
            <a:r>
              <a:rPr lang="ru-RU" dirty="0" smtClean="0"/>
              <a:t>для </a:t>
            </a:r>
            <a:r>
              <a:rPr lang="ru-RU" dirty="0" err="1" smtClean="0"/>
              <a:t>зеараленона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 Для Т-2 и ДОН в  составе </a:t>
            </a:r>
            <a:r>
              <a:rPr lang="ru-RU" dirty="0" err="1" smtClean="0"/>
              <a:t>антимикотоксина</a:t>
            </a:r>
            <a:r>
              <a:rPr lang="ru-RU" dirty="0" smtClean="0"/>
              <a:t> ( </a:t>
            </a:r>
            <a:r>
              <a:rPr lang="ru-RU" dirty="0" err="1" smtClean="0"/>
              <a:t>сорбент+МОС</a:t>
            </a:r>
            <a:r>
              <a:rPr lang="ru-RU" dirty="0" smtClean="0"/>
              <a:t>+  фактор </a:t>
            </a:r>
            <a:r>
              <a:rPr lang="ru-RU" dirty="0" err="1" smtClean="0"/>
              <a:t>биотрансформации</a:t>
            </a:r>
            <a:r>
              <a:rPr lang="ru-RU" dirty="0" smtClean="0"/>
              <a:t>, </a:t>
            </a:r>
            <a:r>
              <a:rPr lang="ru-RU" dirty="0" smtClean="0"/>
              <a:t>отечественный продукт , </a:t>
            </a:r>
            <a:r>
              <a:rPr lang="ru-RU" dirty="0" smtClean="0"/>
              <a:t>Заслон))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Гепатопротекторы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Лучше на основе  карнитина</a:t>
            </a:r>
          </a:p>
          <a:p>
            <a:r>
              <a:rPr lang="ru-RU" dirty="0" smtClean="0"/>
              <a:t>Использование не постоянное</a:t>
            </a:r>
          </a:p>
          <a:p>
            <a:r>
              <a:rPr lang="ru-RU" dirty="0" smtClean="0"/>
              <a:t>За 10 дней до убоя исключить.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57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27304"/>
            <a:ext cx="7438208" cy="62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0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Пробиотики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Лучше молочнокислый + </a:t>
            </a:r>
            <a:r>
              <a:rPr lang="ru-RU" dirty="0" err="1" smtClean="0"/>
              <a:t>бифидобавктерии</a:t>
            </a:r>
            <a:endParaRPr lang="ru-RU" dirty="0" smtClean="0"/>
          </a:p>
          <a:p>
            <a:r>
              <a:rPr lang="ru-RU" dirty="0" smtClean="0"/>
              <a:t>Использование  сенной палочки и др. </a:t>
            </a:r>
            <a:r>
              <a:rPr lang="ru-RU" dirty="0" err="1" smtClean="0"/>
              <a:t>споробразующих</a:t>
            </a:r>
            <a:r>
              <a:rPr lang="ru-RU" dirty="0" smtClean="0"/>
              <a:t> осторожно  </a:t>
            </a:r>
            <a:endParaRPr lang="ru-RU" dirty="0" smtClean="0"/>
          </a:p>
          <a:p>
            <a:r>
              <a:rPr lang="ru-RU" dirty="0" smtClean="0"/>
              <a:t>Защита </a:t>
            </a:r>
            <a:r>
              <a:rPr lang="ru-RU" dirty="0" err="1" smtClean="0"/>
              <a:t>пробиотической</a:t>
            </a:r>
            <a:r>
              <a:rPr lang="ru-RU" dirty="0" smtClean="0"/>
              <a:t> флоры от </a:t>
            </a:r>
            <a:r>
              <a:rPr lang="ru-RU" dirty="0" smtClean="0"/>
              <a:t>кислотного барьера (распада)   </a:t>
            </a:r>
            <a:r>
              <a:rPr lang="ru-RU" dirty="0" smtClean="0"/>
              <a:t>в желудке</a:t>
            </a:r>
          </a:p>
          <a:p>
            <a:r>
              <a:rPr lang="ru-RU" dirty="0" smtClean="0"/>
              <a:t>Первичное питание  </a:t>
            </a:r>
            <a:r>
              <a:rPr lang="ru-RU" dirty="0" err="1" smtClean="0"/>
              <a:t>пробиотической</a:t>
            </a:r>
            <a:r>
              <a:rPr lang="ru-RU" dirty="0" smtClean="0"/>
              <a:t> флоры в кишечнике ( </a:t>
            </a:r>
            <a:r>
              <a:rPr lang="ru-RU" dirty="0" err="1" smtClean="0"/>
              <a:t>лактулоза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Принцип </a:t>
            </a:r>
            <a:r>
              <a:rPr lang="ru-RU" dirty="0" err="1" smtClean="0"/>
              <a:t>синбиотика</a:t>
            </a:r>
            <a:endParaRPr lang="ru-RU" dirty="0" smtClean="0"/>
          </a:p>
          <a:p>
            <a:r>
              <a:rPr lang="ru-RU" dirty="0" smtClean="0"/>
              <a:t>Концентрация  микроорганизмов </a:t>
            </a:r>
          </a:p>
          <a:p>
            <a:pPr marL="0" indent="0">
              <a:buNone/>
            </a:pPr>
            <a:r>
              <a:rPr lang="ru-RU" dirty="0" smtClean="0"/>
              <a:t>10</a:t>
            </a:r>
            <a:r>
              <a:rPr lang="ru-RU" baseline="30000" dirty="0" smtClean="0"/>
              <a:t>7</a:t>
            </a:r>
            <a:r>
              <a:rPr lang="ru-RU" dirty="0" smtClean="0"/>
              <a:t> -10</a:t>
            </a:r>
            <a:r>
              <a:rPr lang="ru-RU" baseline="30000" dirty="0" smtClean="0"/>
              <a:t>9 </a:t>
            </a:r>
            <a:r>
              <a:rPr lang="ru-RU" dirty="0" smtClean="0"/>
              <a:t>КОЕ/1г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87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Факторы защиты кишечника от энтеритов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Препараты на основе масляной кислоты </a:t>
            </a:r>
          </a:p>
          <a:p>
            <a:r>
              <a:rPr lang="ru-RU" dirty="0" smtClean="0"/>
              <a:t>Соли масляной кислоты а не чистая  масляная кислота</a:t>
            </a:r>
          </a:p>
          <a:p>
            <a:r>
              <a:rPr lang="ru-RU" dirty="0" smtClean="0"/>
              <a:t>Эфиры масляной кислоты </a:t>
            </a:r>
          </a:p>
          <a:p>
            <a:r>
              <a:rPr lang="ru-RU" dirty="0" smtClean="0"/>
              <a:t>Стабильность препарата при высоких температурах </a:t>
            </a:r>
          </a:p>
          <a:p>
            <a:r>
              <a:rPr lang="ru-RU" dirty="0" smtClean="0"/>
              <a:t>Высокая растворимость препаратов в пищеварительных соках</a:t>
            </a:r>
          </a:p>
          <a:p>
            <a:r>
              <a:rPr lang="ru-RU" dirty="0" smtClean="0"/>
              <a:t>Попадание масляной кислоты в кишечник в не </a:t>
            </a:r>
            <a:r>
              <a:rPr lang="ru-RU" dirty="0" err="1" smtClean="0"/>
              <a:t>диссациированном</a:t>
            </a:r>
            <a:r>
              <a:rPr lang="ru-RU" dirty="0" smtClean="0"/>
              <a:t> виде.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40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добавок масляной кислоты </a:t>
            </a:r>
            <a:endParaRPr lang="ru-RU" dirty="0"/>
          </a:p>
        </p:txBody>
      </p:sp>
      <p:pic>
        <p:nvPicPr>
          <p:cNvPr id="4" name="Рисунок 3" descr="Butiraty 7814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895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31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29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solidFill>
                  <a:schemeClr val="bg1"/>
                </a:solidFill>
                <a:latin typeface="Century Gothic" pitchFamily="34" charset="0"/>
              </a:rPr>
              <a:t> Препарат  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Бутирекс С4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9122" y="1406520"/>
            <a:ext cx="7397679" cy="4525963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500" dirty="0">
              <a:latin typeface="Century Gothic" pitchFamily="34" charset="0"/>
            </a:endParaRPr>
          </a:p>
          <a:p>
            <a:r>
              <a:rPr lang="ru-RU" sz="1500" dirty="0">
                <a:latin typeface="Century Gothic" pitchFamily="34" charset="0"/>
              </a:rPr>
              <a:t>Компания НОВАТИОН (Novation) разработала особую технологию защиты бутирата натрия, который достигает кишечника недиссоциированным: </a:t>
            </a:r>
          </a:p>
          <a:p>
            <a:pPr>
              <a:buNone/>
            </a:pPr>
            <a:r>
              <a:rPr lang="ru-RU" sz="1500" dirty="0">
                <a:latin typeface="Century Gothic" pitchFamily="34" charset="0"/>
              </a:rPr>
              <a:t>				</a:t>
            </a:r>
          </a:p>
          <a:p>
            <a:pPr>
              <a:buNone/>
            </a:pPr>
            <a:endParaRPr lang="ru-RU" sz="1500" dirty="0">
              <a:latin typeface="Century Gothic" pitchFamily="34" charset="0"/>
            </a:endParaRPr>
          </a:p>
          <a:p>
            <a:r>
              <a:rPr lang="ru-RU" sz="1500" dirty="0">
                <a:latin typeface="Century Gothic" pitchFamily="34" charset="0"/>
              </a:rPr>
              <a:t>С точки зрения усвояемости, «чистая» форма бутирата натрия (95%) в 3-4 раза менее активна, чем Бутирекс С4 (54%) </a:t>
            </a:r>
          </a:p>
          <a:p>
            <a:pPr>
              <a:buNone/>
            </a:pPr>
            <a:endParaRPr lang="ru-RU" sz="1500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96" y="4397664"/>
            <a:ext cx="2544417" cy="74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0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" y="1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>
                <a:solidFill>
                  <a:schemeClr val="bg1"/>
                </a:solidFill>
                <a:latin typeface="Century Gothic" pitchFamily="34" charset="0"/>
              </a:rPr>
              <a:t>Действие против бактерий: антимикробный эффект</a:t>
            </a:r>
            <a:endParaRPr lang="ru-RU" sz="2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9122" y="1600201"/>
            <a:ext cx="7397679" cy="4525963"/>
          </a:xfrm>
        </p:spPr>
        <p:txBody>
          <a:bodyPr/>
          <a:lstStyle/>
          <a:p>
            <a:pPr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                   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         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RCOOH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недиссоциированная </a:t>
            </a:r>
          </a:p>
          <a:p>
            <a:pPr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        масляная кислота)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94" y="2965679"/>
            <a:ext cx="3181645" cy="325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4919" y="1905575"/>
            <a:ext cx="4569120" cy="3960664"/>
          </a:xfrm>
          <a:prstGeom prst="rect">
            <a:avLst/>
          </a:prstGeom>
        </p:spPr>
        <p:txBody>
          <a:bodyPr lIns="113504" tIns="56752" rIns="113504" bIns="56752">
            <a:spAutoFit/>
          </a:bodyPr>
          <a:lstStyle/>
          <a:p>
            <a:r>
              <a:rPr lang="ru-RU" sz="1500" dirty="0">
                <a:solidFill>
                  <a:prstClr val="black"/>
                </a:solidFill>
                <a:latin typeface="Century Gothic" pitchFamily="34" charset="0"/>
              </a:rPr>
              <a:t>1. Недиссоциированная форма очень липофильна, проникает внутрь бактерий. Попадая внутрь, высвобождает Н+, снижает уровень внутреннего рН.</a:t>
            </a:r>
          </a:p>
          <a:p>
            <a:endParaRPr lang="ru-RU" sz="1500" dirty="0">
              <a:solidFill>
                <a:prstClr val="black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prstClr val="black"/>
                </a:solidFill>
                <a:latin typeface="Century Gothic" pitchFamily="34" charset="0"/>
              </a:rPr>
              <a:t>2. Бактерии, чувствительные к уровню </a:t>
            </a:r>
            <a:r>
              <a:rPr lang="ru-RU" sz="1500" dirty="0" err="1">
                <a:solidFill>
                  <a:prstClr val="black"/>
                </a:solidFill>
                <a:latin typeface="Century Gothic" pitchFamily="34" charset="0"/>
              </a:rPr>
              <a:t>Рн</a:t>
            </a:r>
            <a:endParaRPr lang="ru-RU" sz="1500" dirty="0">
              <a:solidFill>
                <a:prstClr val="black"/>
              </a:solidFill>
              <a:latin typeface="Century Gothic" pitchFamily="34" charset="0"/>
            </a:endParaRPr>
          </a:p>
          <a:p>
            <a:r>
              <a:rPr lang="ru-RU" sz="1500" b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(</a:t>
            </a:r>
            <a:r>
              <a:rPr lang="ru-RU" sz="1300" b="1" i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кишечная палочка, </a:t>
            </a:r>
            <a:r>
              <a:rPr lang="ru-RU" sz="1300" b="1" i="1" dirty="0" err="1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клостридия</a:t>
            </a:r>
            <a:r>
              <a:rPr lang="ru-RU" sz="1300" b="1" i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,</a:t>
            </a:r>
            <a:r>
              <a:rPr lang="en-US" sz="1300" b="1" i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 </a:t>
            </a:r>
            <a:r>
              <a:rPr lang="ru-RU" sz="1300" b="1" i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сальмонелла)</a:t>
            </a:r>
            <a:r>
              <a:rPr lang="ru-RU" sz="1500" b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 </a:t>
            </a:r>
          </a:p>
          <a:p>
            <a:r>
              <a:rPr lang="ru-RU" sz="1500" dirty="0">
                <a:solidFill>
                  <a:prstClr val="black"/>
                </a:solidFill>
                <a:latin typeface="Century Gothic" pitchFamily="34" charset="0"/>
              </a:rPr>
              <a:t>активируют механизмы компенсации: взрывная смесь Н+ и АТФ (затраты энергии+ бактериостатический эффект) (Salmond et al., 1984).</a:t>
            </a:r>
          </a:p>
          <a:p>
            <a:endParaRPr lang="ru-RU" sz="1500" dirty="0">
              <a:solidFill>
                <a:prstClr val="black"/>
              </a:solidFill>
              <a:latin typeface="Century Gothic" pitchFamily="34" charset="0"/>
            </a:endParaRPr>
          </a:p>
          <a:p>
            <a:r>
              <a:rPr lang="ru-RU" sz="1500" dirty="0">
                <a:solidFill>
                  <a:prstClr val="black"/>
                </a:solidFill>
                <a:latin typeface="Century Gothic" pitchFamily="34" charset="0"/>
              </a:rPr>
              <a:t>3. Анион А разрушает связи ДНК, воздействуя на синтез протеинов и репликацию (Garland 1994).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99C-1D01-4954-8F43-FE0367EEC9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" y="-10225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 fontScale="90000"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Стимуляция секреции поджелудочной железы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9122" y="1600201"/>
            <a:ext cx="7397679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700" b="1" dirty="0">
                <a:solidFill>
                  <a:srgbClr val="59812C"/>
                </a:solidFill>
                <a:latin typeface="Century Gothic" pitchFamily="34" charset="0"/>
              </a:rPr>
              <a:t>Бутирекс С4 </a:t>
            </a:r>
            <a:r>
              <a:rPr lang="ru-RU" sz="1700" dirty="0">
                <a:latin typeface="Century Gothic" pitchFamily="34" charset="0"/>
              </a:rPr>
              <a:t>стимулирует секрецию всех пищеварительных экзокринных энзимов.</a:t>
            </a:r>
          </a:p>
          <a:p>
            <a:pPr>
              <a:buNone/>
            </a:pPr>
            <a:endParaRPr lang="ru-RU" sz="1700" dirty="0">
              <a:latin typeface="Century Gothic" pitchFamily="34" charset="0"/>
            </a:endParaRPr>
          </a:p>
          <a:p>
            <a:pPr>
              <a:buNone/>
            </a:pP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 кишечнике:</a:t>
            </a:r>
          </a:p>
          <a:p>
            <a:pPr>
              <a:buNone/>
            </a:pPr>
            <a:r>
              <a:rPr lang="ru-RU" sz="1700" dirty="0">
                <a:latin typeface="Century Gothic" pitchFamily="34" charset="0"/>
              </a:rPr>
              <a:t>Лактаза, Мальтаза, Сахараза</a:t>
            </a:r>
          </a:p>
          <a:p>
            <a:pPr>
              <a:buNone/>
            </a:pPr>
            <a:endParaRPr lang="ru-RU" sz="1700" dirty="0">
              <a:latin typeface="Century Gothic" pitchFamily="34" charset="0"/>
            </a:endParaRPr>
          </a:p>
          <a:p>
            <a:pPr>
              <a:buNone/>
            </a:pPr>
            <a:r>
              <a:rPr lang="ru-RU" sz="17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 поджелудочной железе:</a:t>
            </a:r>
          </a:p>
          <a:p>
            <a:pPr>
              <a:buNone/>
            </a:pPr>
            <a:r>
              <a:rPr lang="ru-RU" sz="1700" dirty="0">
                <a:latin typeface="Century Gothic" pitchFamily="34" charset="0"/>
              </a:rPr>
              <a:t>Амилаза, Липаза, Протеаза</a:t>
            </a:r>
          </a:p>
          <a:p>
            <a:pPr>
              <a:buNone/>
            </a:pPr>
            <a:endParaRPr lang="ru-RU" sz="1700" dirty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700" b="1" i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Лучшее усвоение питательных веществ корма</a:t>
            </a:r>
          </a:p>
          <a:p>
            <a:pPr marL="108382" indent="-108382">
              <a:buNone/>
            </a:pPr>
            <a:r>
              <a:rPr lang="ru-RU" sz="1700" dirty="0">
                <a:latin typeface="Century Gothic" pitchFamily="34" charset="0"/>
              </a:rPr>
              <a:t>Меньшее количество неусвоенного корма, меньше субстрата</a:t>
            </a:r>
            <a:endParaRPr lang="en-US" sz="1700" dirty="0">
              <a:latin typeface="Century Gothic" pitchFamily="34" charset="0"/>
            </a:endParaRPr>
          </a:p>
          <a:p>
            <a:pPr marL="108382" indent="-108382">
              <a:buNone/>
            </a:pPr>
            <a:r>
              <a:rPr lang="ru-RU" sz="1700" dirty="0">
                <a:latin typeface="Century Gothic" pitchFamily="34" charset="0"/>
              </a:rPr>
              <a:t>для ферментации, диареи и даже снижение смертность в раннем возрасте.</a:t>
            </a:r>
          </a:p>
          <a:p>
            <a:pPr>
              <a:buNone/>
            </a:pPr>
            <a:endParaRPr lang="ru-RU" sz="1700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08" y="2225246"/>
            <a:ext cx="3392283" cy="129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1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0" y="12896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 fontScale="90000"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Сравнение защищенных различными способами 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              бутиратов</a:t>
            </a:r>
            <a:endParaRPr lang="ru-RU" sz="2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388455"/>
              </p:ext>
            </p:extLst>
          </p:nvPr>
        </p:nvGraphicFramePr>
        <p:xfrm>
          <a:off x="1289122" y="1575710"/>
          <a:ext cx="7725746" cy="530881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802504"/>
                <a:gridCol w="2577732"/>
                <a:gridCol w="3345510"/>
              </a:tblGrid>
              <a:tr h="473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Параметр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Защищенный 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жировой капсулой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entury Gothic" panose="020B0502020202020204" pitchFamily="34" charset="0"/>
                        </a:rPr>
                        <a:t>Бутирекс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 С4</a:t>
                      </a:r>
                      <a:endParaRPr lang="ru-RU" sz="14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</a:tr>
              <a:tr h="278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Активность</a:t>
                      </a:r>
                      <a:endParaRPr lang="ru-RU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 Gothic" panose="020B0502020202020204" pitchFamily="34" charset="0"/>
                        </a:rPr>
                        <a:t>30%</a:t>
                      </a:r>
                      <a:endParaRPr lang="ru-RU" sz="1200" b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 Gothic" panose="020B0502020202020204" pitchFamily="34" charset="0"/>
                        </a:rPr>
                        <a:t>54%</a:t>
                      </a:r>
                      <a:endParaRPr lang="ru-RU" sz="1200" b="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 anchor="ctr"/>
                </a:tc>
              </a:tr>
              <a:tr h="559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Century Gothic" panose="020B0502020202020204" pitchFamily="34" charset="0"/>
                        </a:rPr>
                        <a:t>Термостабильность</a:t>
                      </a:r>
                      <a:endParaRPr lang="ru-RU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 (температура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плавления стеаринового жира 60-65 градусов</a:t>
                      </a:r>
                      <a:r>
                        <a:rPr lang="ru-RU" sz="1000" dirty="0" smtClean="0">
                          <a:effectLst/>
                          <a:latin typeface="Century Gothic" pitchFamily="34" charset="0"/>
                        </a:rPr>
                        <a:t>)</a:t>
                      </a: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 (стабилен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даже при </a:t>
                      </a:r>
                      <a:r>
                        <a:rPr lang="ru-RU" sz="1000" dirty="0" err="1" smtClean="0">
                          <a:effectLst/>
                          <a:latin typeface="Century Gothic" panose="020B0502020202020204" pitchFamily="34" charset="0"/>
                        </a:rPr>
                        <a:t>экструдировании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;</a:t>
                      </a:r>
                      <a:r>
                        <a:rPr lang="ru-RU" sz="10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100-120 )</a:t>
                      </a:r>
                      <a:endParaRPr lang="ru-RU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</a:tr>
              <a:tr h="5412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Привлекательность запаха</a:t>
                      </a:r>
                      <a:endParaRPr lang="ru-RU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 (жир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может ухудшить вкусовые качества </a:t>
                      </a:r>
                      <a:r>
                        <a:rPr lang="ru-RU" sz="1000" dirty="0" smtClean="0">
                          <a:effectLst/>
                          <a:latin typeface="Century Gothic" pitchFamily="34" charset="0"/>
                        </a:rPr>
                        <a:t>корма)</a:t>
                      </a: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 (стимулирует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потребление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корма)</a:t>
                      </a:r>
                      <a:endParaRPr lang="ru-RU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</a:tr>
              <a:tr h="74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Диссоциация</a:t>
                      </a:r>
                      <a:endParaRPr lang="ru-RU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Незначительная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(необходимо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действие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липазы)</a:t>
                      </a:r>
                      <a:endParaRPr lang="ru-RU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Происходит за счет растворимости солей после прохождения желудка, </a:t>
                      </a: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основная часть </a:t>
                      </a:r>
                      <a:r>
                        <a:rPr lang="ru-RU" sz="1000" b="1" dirty="0" err="1">
                          <a:effectLst/>
                          <a:latin typeface="Century Gothic" panose="020B0502020202020204" pitchFamily="34" charset="0"/>
                        </a:rPr>
                        <a:t>диссоциируется</a:t>
                      </a: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 в тонком </a:t>
                      </a:r>
                      <a:r>
                        <a:rPr lang="ru-RU" sz="1000" b="1" dirty="0" smtClean="0">
                          <a:effectLst/>
                          <a:latin typeface="Century Gothic" pitchFamily="34" charset="0"/>
                        </a:rPr>
                        <a:t>кишечнике</a:t>
                      </a:r>
                    </a:p>
                  </a:txBody>
                  <a:tcPr marL="35420" marR="35420" marT="0" marB="0"/>
                </a:tc>
              </a:tr>
              <a:tr h="74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Воздействие 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на ворсинки кишечника</a:t>
                      </a:r>
                      <a:endParaRPr lang="ru-RU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Незначительное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(в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тонком кишечнике и в подвздошной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кишке</a:t>
                      </a:r>
                      <a:r>
                        <a:rPr lang="ru-RU" sz="10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err="1" smtClean="0">
                          <a:effectLst/>
                          <a:latin typeface="Century Gothic" panose="020B0502020202020204" pitchFamily="34" charset="0"/>
                        </a:rPr>
                        <a:t>диссоциируется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незначительная часть </a:t>
                      </a:r>
                      <a:r>
                        <a:rPr lang="ru-RU" sz="1000" dirty="0" smtClean="0">
                          <a:effectLst/>
                          <a:latin typeface="Century Gothic" pitchFamily="34" charset="0"/>
                        </a:rPr>
                        <a:t>бутирата)</a:t>
                      </a: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marL="171450" marR="0" indent="-171450" algn="ctr" defTabSz="73654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Способствует росту ворсинок</a:t>
                      </a:r>
                      <a:r>
                        <a:rPr lang="ru-RU" sz="1000" b="1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indent="0" algn="ctr" defTabSz="736549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(основная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часть бутирата </a:t>
                      </a:r>
                      <a:r>
                        <a:rPr lang="ru-RU" sz="1000" dirty="0" err="1">
                          <a:effectLst/>
                          <a:latin typeface="Century Gothic" panose="020B0502020202020204" pitchFamily="34" charset="0"/>
                        </a:rPr>
                        <a:t>диссоциируется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в тонком  кишечнике)</a:t>
                      </a:r>
                      <a:endParaRPr lang="ru-RU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</a:tr>
              <a:tr h="947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Улучшение усвояемости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питательных  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веществ</a:t>
                      </a:r>
                      <a:endParaRPr lang="ru-RU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000" b="1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ru-RU" sz="1000" b="1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ДА</a:t>
                      </a:r>
                      <a:endParaRPr lang="ru-RU" sz="10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</a:tr>
              <a:tr h="797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Антибактериальный 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эффект</a:t>
                      </a:r>
                      <a:endParaRPr lang="ru-RU" sz="1400" b="1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Незначительный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(главная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цель капсулированных бутиратов- контроль </a:t>
                      </a: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</a:rPr>
                        <a:t>сальмонеллы)</a:t>
                      </a:r>
                      <a:endParaRPr lang="ru-RU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171450" indent="-17145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Снижение </a:t>
                      </a: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количества </a:t>
                      </a:r>
                      <a:r>
                        <a:rPr lang="ru-RU" sz="1000" b="1" dirty="0" smtClean="0">
                          <a:effectLst/>
                          <a:latin typeface="Century Gothic" panose="020B0502020202020204" pitchFamily="34" charset="0"/>
                        </a:rPr>
                        <a:t>патогенных </a:t>
                      </a: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бактерий и уровня </a:t>
                      </a:r>
                      <a:r>
                        <a:rPr lang="en-US" sz="1000" b="1" dirty="0">
                          <a:effectLst/>
                          <a:latin typeface="Century Gothic" panose="020B0502020202020204" pitchFamily="34" charset="0"/>
                        </a:rPr>
                        <a:t>pH</a:t>
                      </a:r>
                      <a:r>
                        <a:rPr lang="ru-RU" sz="1000" b="1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Century Gothic" panose="020B0502020202020204" pitchFamily="34" charset="0"/>
                        </a:rPr>
                        <a:t>в толстой кишке</a:t>
                      </a:r>
                      <a:endParaRPr lang="ru-RU" sz="10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35420" marR="3542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1C99C-1D01-4954-8F43-FE0367EEC979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1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 fontScale="90000"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Эффективность </a:t>
            </a:r>
            <a:r>
              <a:rPr lang="ru-RU" sz="2500" b="1" dirty="0" err="1">
                <a:solidFill>
                  <a:schemeClr val="bg1"/>
                </a:solidFill>
                <a:latin typeface="Century Gothic" pitchFamily="34" charset="0"/>
              </a:rPr>
              <a:t>Бутирекс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С4 (54%) в сравнении с  бутиратом натрия (95%) на бройлерах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2" y="3151008"/>
            <a:ext cx="6735671" cy="23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8381" y="5502869"/>
            <a:ext cx="3630797" cy="314667"/>
          </a:xfrm>
          <a:prstGeom prst="rect">
            <a:avLst/>
          </a:prstGeom>
        </p:spPr>
        <p:txBody>
          <a:bodyPr wrap="none" lIns="113504" tIns="56752" rIns="113504" bIns="56752">
            <a:spAutoFit/>
          </a:bodyPr>
          <a:lstStyle/>
          <a:p>
            <a:r>
              <a:rPr lang="ru-RU" sz="1300" b="1" dirty="0">
                <a:latin typeface="Century Gothic" panose="020B0502020202020204" pitchFamily="34" charset="0"/>
              </a:rPr>
              <a:t>Среднесуточное потребление корма, 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15828" y="5500283"/>
            <a:ext cx="2494269" cy="299278"/>
          </a:xfrm>
          <a:prstGeom prst="rect">
            <a:avLst/>
          </a:prstGeom>
        </p:spPr>
        <p:txBody>
          <a:bodyPr wrap="none" lIns="113504" tIns="56752" rIns="113504" bIns="56752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Среднесуточный </a:t>
            </a:r>
            <a:r>
              <a:rPr lang="ru-RU" sz="1200" b="1" dirty="0">
                <a:latin typeface="Century Gothic" panose="020B0502020202020204" pitchFamily="34" charset="0"/>
              </a:rPr>
              <a:t>прирост , </a:t>
            </a:r>
            <a:r>
              <a:rPr lang="ru-RU" sz="1200" b="1" dirty="0">
                <a:latin typeface="Century Gothic" panose="020B0502020202020204" pitchFamily="34" charset="0"/>
              </a:rPr>
              <a:t>г</a:t>
            </a:r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6390602" y="1671556"/>
            <a:ext cx="168122" cy="190812"/>
          </a:xfrm>
          <a:prstGeom prst="rect">
            <a:avLst/>
          </a:prstGeom>
          <a:solidFill>
            <a:srgbClr val="00CC99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504" tIns="56752" rIns="113504" bIns="567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13504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s-ES" sz="150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67"/>
          <p:cNvSpPr>
            <a:spLocks noChangeArrowheads="1"/>
          </p:cNvSpPr>
          <p:nvPr/>
        </p:nvSpPr>
        <p:spPr bwMode="auto">
          <a:xfrm>
            <a:off x="6400990" y="2210314"/>
            <a:ext cx="178126" cy="192501"/>
          </a:xfrm>
          <a:prstGeom prst="rect">
            <a:avLst/>
          </a:prstGeom>
          <a:solidFill>
            <a:srgbClr val="3366FF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504" tIns="56752" rIns="113504" bIns="567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13504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s-ES" sz="150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69"/>
          <p:cNvSpPr>
            <a:spLocks noChangeArrowheads="1"/>
          </p:cNvSpPr>
          <p:nvPr/>
        </p:nvSpPr>
        <p:spPr bwMode="auto">
          <a:xfrm>
            <a:off x="6400991" y="2762137"/>
            <a:ext cx="188855" cy="178229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117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504" tIns="56752" rIns="113504" bIns="5675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13504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s-ES" sz="1500" b="1" kern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268667" y="1572183"/>
            <a:ext cx="4775461" cy="409406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>
            <a:lvl1pPr marL="276206" indent="-276206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8446" indent="-230172" algn="l" defTabSz="7365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687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8961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236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25510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3785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2060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0334" indent="-184137" algn="l" defTabSz="7365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1400" dirty="0">
                <a:latin typeface="Century Gothic" pitchFamily="34" charset="0"/>
              </a:rPr>
              <a:t>Опыт был проведен в Испании, в сентябре 1999</a:t>
            </a:r>
          </a:p>
          <a:p>
            <a:pPr>
              <a:buFont typeface="Arial" pitchFamily="34" charset="0"/>
              <a:buNone/>
            </a:pPr>
            <a:r>
              <a:rPr lang="ru-RU" sz="1400" dirty="0">
                <a:latin typeface="Century Gothic" pitchFamily="34" charset="0"/>
              </a:rPr>
              <a:t>Животные: бройлеры кросс </a:t>
            </a:r>
            <a:r>
              <a:rPr lang="ru-RU" sz="1400" dirty="0" err="1">
                <a:latin typeface="Century Gothic" pitchFamily="34" charset="0"/>
              </a:rPr>
              <a:t>Hybro</a:t>
            </a:r>
            <a:r>
              <a:rPr lang="ru-RU" sz="1400" dirty="0">
                <a:latin typeface="Century Gothic" pitchFamily="34" charset="0"/>
              </a:rPr>
              <a:t>-G</a:t>
            </a:r>
          </a:p>
          <a:p>
            <a:pPr>
              <a:buFont typeface="Arial" pitchFamily="34" charset="0"/>
              <a:buNone/>
            </a:pPr>
            <a:r>
              <a:rPr lang="ru-RU" sz="1400" dirty="0">
                <a:latin typeface="Century Gothic" pitchFamily="34" charset="0"/>
              </a:rPr>
              <a:t>24 гол. в боксе / 10 боксов / 3 повтора / всего 720 гол. </a:t>
            </a:r>
          </a:p>
          <a:p>
            <a:pPr>
              <a:buFont typeface="Arial" pitchFamily="34" charset="0"/>
              <a:buNone/>
            </a:pPr>
            <a:r>
              <a:rPr lang="ru-RU" sz="1400" dirty="0">
                <a:latin typeface="Century Gothic" pitchFamily="34" charset="0"/>
              </a:rPr>
              <a:t>Возраст: 0-21 день</a:t>
            </a:r>
          </a:p>
          <a:p>
            <a:pPr>
              <a:buFont typeface="Arial" pitchFamily="34" charset="0"/>
              <a:buNone/>
            </a:pPr>
            <a:r>
              <a:rPr lang="ru-RU" sz="1400" dirty="0">
                <a:latin typeface="Century Gothic" pitchFamily="34" charset="0"/>
              </a:rPr>
              <a:t>3050 ккал/кг + 4 г/т </a:t>
            </a:r>
            <a:r>
              <a:rPr lang="ru-RU" sz="1400" dirty="0" err="1">
                <a:latin typeface="Century Gothic" pitchFamily="34" charset="0"/>
              </a:rPr>
              <a:t>флавомицина</a:t>
            </a:r>
            <a:r>
              <a:rPr lang="ru-RU" sz="1400" dirty="0">
                <a:latin typeface="Century Gothic" pitchFamily="34" charset="0"/>
              </a:rPr>
              <a:t> + 50 г/т </a:t>
            </a:r>
            <a:r>
              <a:rPr lang="ru-RU" sz="1400" dirty="0" err="1">
                <a:latin typeface="Century Gothic" pitchFamily="34" charset="0"/>
              </a:rPr>
              <a:t>наразина</a:t>
            </a:r>
            <a:r>
              <a:rPr lang="ru-RU" sz="1400" dirty="0">
                <a:latin typeface="Century Gothic" pitchFamily="34" charset="0"/>
              </a:rPr>
              <a:t> + 50 г/т </a:t>
            </a:r>
            <a:r>
              <a:rPr lang="ru-RU" sz="1400" dirty="0" err="1">
                <a:latin typeface="Century Gothic" pitchFamily="34" charset="0"/>
              </a:rPr>
              <a:t>никарбазина</a:t>
            </a:r>
            <a:endParaRPr lang="ru-RU" sz="1400" dirty="0">
              <a:latin typeface="Century Gothic" pitchFamily="34" charset="0"/>
            </a:endParaRP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58835" y="1584766"/>
            <a:ext cx="2348179" cy="356460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/>
          <a:p>
            <a:r>
              <a:rPr lang="ru-RU" sz="1500" dirty="0" err="1"/>
              <a:t>Бутирекс</a:t>
            </a:r>
            <a:r>
              <a:rPr lang="ru-RU" sz="1500" dirty="0"/>
              <a:t> С4 3 кг/т корма</a:t>
            </a:r>
            <a:endParaRPr lang="ru-RU" sz="15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8836" y="2104462"/>
            <a:ext cx="2441554" cy="576277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/>
          <a:p>
            <a:r>
              <a:rPr lang="ru-RU" sz="1500" dirty="0"/>
              <a:t>Бутират натрия 3 кг/т корма</a:t>
            </a:r>
            <a:endParaRPr lang="ru-RU" sz="1500" dirty="0"/>
          </a:p>
        </p:txBody>
      </p:sp>
      <p:sp>
        <p:nvSpPr>
          <p:cNvPr id="18" name="TextBox 17"/>
          <p:cNvSpPr txBox="1"/>
          <p:nvPr/>
        </p:nvSpPr>
        <p:spPr>
          <a:xfrm>
            <a:off x="6579116" y="2673022"/>
            <a:ext cx="2564884" cy="576277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/>
          <a:p>
            <a:r>
              <a:rPr lang="ru-RU" sz="1500" dirty="0"/>
              <a:t>Бутират натрия 1,5 кг/т корма</a:t>
            </a:r>
            <a:endParaRPr lang="ru-RU" sz="15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75847" y="5833110"/>
            <a:ext cx="7968153" cy="483944"/>
          </a:xfrm>
          <a:prstGeom prst="rect">
            <a:avLst/>
          </a:prstGeom>
        </p:spPr>
        <p:txBody>
          <a:bodyPr wrap="square" lIns="113504" tIns="56752" rIns="113504" bIns="56752">
            <a:spAutoFit/>
          </a:bodyPr>
          <a:lstStyle/>
          <a:p>
            <a:pPr lvl="0"/>
            <a:r>
              <a:rPr lang="ru-RU" sz="1200" b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Потребление корма: </a:t>
            </a:r>
            <a:r>
              <a:rPr lang="ru-RU" sz="1200" dirty="0" err="1">
                <a:solidFill>
                  <a:prstClr val="black"/>
                </a:solidFill>
                <a:latin typeface="Century Gothic" pitchFamily="34" charset="0"/>
              </a:rPr>
              <a:t>Бутирекс</a:t>
            </a:r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 С4 значительно увеличивает потребление корма </a:t>
            </a:r>
            <a:r>
              <a:rPr lang="ru-RU" sz="1200" b="1" dirty="0">
                <a:solidFill>
                  <a:prstClr val="black"/>
                </a:solidFill>
                <a:latin typeface="Century Gothic" pitchFamily="34" charset="0"/>
              </a:rPr>
              <a:t>+ 4.25</a:t>
            </a:r>
            <a:r>
              <a:rPr lang="ru-RU" sz="1200" b="1" dirty="0">
                <a:solidFill>
                  <a:prstClr val="black"/>
                </a:solidFill>
                <a:latin typeface="Century Gothic" pitchFamily="34" charset="0"/>
              </a:rPr>
              <a:t>% </a:t>
            </a:r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и </a:t>
            </a:r>
            <a:r>
              <a:rPr lang="ru-RU" sz="1200" b="1" dirty="0">
                <a:solidFill>
                  <a:prstClr val="black"/>
                </a:solidFill>
                <a:latin typeface="Century Gothic" pitchFamily="34" charset="0"/>
              </a:rPr>
              <a:t>+ 4.65%</a:t>
            </a:r>
          </a:p>
          <a:p>
            <a:pPr lvl="0"/>
            <a:r>
              <a:rPr lang="ru-RU" sz="1200" b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Суточный </a:t>
            </a:r>
            <a:r>
              <a:rPr lang="ru-RU" sz="1200" b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привес:</a:t>
            </a:r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 привесы у птицы с </a:t>
            </a:r>
            <a:r>
              <a:rPr lang="ru-RU" sz="1200" dirty="0" err="1">
                <a:solidFill>
                  <a:prstClr val="black"/>
                </a:solidFill>
                <a:latin typeface="Century Gothic" pitchFamily="34" charset="0"/>
              </a:rPr>
              <a:t>Бутирексом</a:t>
            </a:r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 С4 возросли на </a:t>
            </a:r>
            <a:r>
              <a:rPr lang="ru-RU" sz="1200" b="1" dirty="0">
                <a:solidFill>
                  <a:prstClr val="black"/>
                </a:solidFill>
                <a:latin typeface="Century Gothic" pitchFamily="34" charset="0"/>
              </a:rPr>
              <a:t>4.5% </a:t>
            </a:r>
            <a:r>
              <a:rPr lang="ru-RU" sz="1200" dirty="0">
                <a:solidFill>
                  <a:prstClr val="black"/>
                </a:solidFill>
                <a:latin typeface="Century Gothic" pitchFamily="34" charset="0"/>
              </a:rPr>
              <a:t>и </a:t>
            </a:r>
            <a:r>
              <a:rPr lang="ru-RU" sz="1200" b="1" dirty="0">
                <a:solidFill>
                  <a:prstClr val="black"/>
                </a:solidFill>
                <a:latin typeface="Century Gothic" pitchFamily="34" charset="0"/>
              </a:rPr>
              <a:t>5.7</a:t>
            </a:r>
            <a:r>
              <a:rPr lang="ru-RU" sz="1200" b="1" dirty="0">
                <a:solidFill>
                  <a:prstClr val="black"/>
                </a:solidFill>
                <a:latin typeface="Century Gothic" pitchFamily="34" charset="0"/>
              </a:rPr>
              <a:t>%</a:t>
            </a:r>
            <a:endParaRPr lang="ru-RU" sz="12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158748" y="649068"/>
            <a:ext cx="8011438" cy="725066"/>
          </a:xfrm>
          <a:noFill/>
          <a:ln w="222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273" tIns="43637" rIns="87273" bIns="43637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altLang="es-ES" sz="2000" b="1" dirty="0">
                <a:latin typeface="Century Gothic" panose="020B0502020202020204" pitchFamily="34" charset="0"/>
                <a:cs typeface="Arial" charset="0"/>
              </a:rPr>
              <a:t>Сравнение действия незащищенного бутирата кальция (98%) и </a:t>
            </a:r>
            <a:r>
              <a:rPr lang="ru-RU" altLang="es-ES" sz="2000" b="1" dirty="0" err="1">
                <a:latin typeface="Century Gothic" panose="020B0502020202020204" pitchFamily="34" charset="0"/>
                <a:cs typeface="Arial" charset="0"/>
              </a:rPr>
              <a:t>Бутирекс</a:t>
            </a:r>
            <a:r>
              <a:rPr lang="ru-RU" altLang="es-ES" sz="2000" b="1" dirty="0">
                <a:latin typeface="Century Gothic" panose="020B0502020202020204" pitchFamily="34" charset="0"/>
                <a:cs typeface="Arial" charset="0"/>
              </a:rPr>
              <a:t> C4 (54</a:t>
            </a:r>
            <a:r>
              <a:rPr lang="ru-RU" altLang="es-ES" sz="2000" b="1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%)</a:t>
            </a:r>
            <a:endParaRPr lang="en-US" altLang="es-ES" sz="2000" b="1" dirty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088766" y="4069261"/>
            <a:ext cx="7441841" cy="17606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3" tIns="43637" rIns="87273" bIns="43637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just">
              <a:lnSpc>
                <a:spcPct val="140000"/>
              </a:lnSpc>
              <a:buNone/>
            </a:pPr>
            <a:r>
              <a:rPr lang="ru-RU" altLang="es-ES" sz="1400" b="1" dirty="0">
                <a:latin typeface="Century Gothic" pitchFamily="34" charset="0"/>
                <a:cs typeface="Arial" charset="0"/>
              </a:rPr>
              <a:t>В группе с добавлением  защищенного</a:t>
            </a:r>
            <a:r>
              <a:rPr lang="en-US" altLang="es-ES" sz="1400" b="1" dirty="0">
                <a:latin typeface="Century Gothic" pitchFamily="34" charset="0"/>
                <a:cs typeface="Arial" charset="0"/>
              </a:rPr>
              <a:t> </a:t>
            </a:r>
            <a:r>
              <a:rPr lang="ru-RU" altLang="es-ES" sz="1400" b="1" dirty="0">
                <a:latin typeface="Century Gothic" pitchFamily="34" charset="0"/>
                <a:cs typeface="Arial" charset="0"/>
              </a:rPr>
              <a:t>бутирата натрия </a:t>
            </a:r>
            <a:r>
              <a:rPr lang="en-US" altLang="es-ES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(</a:t>
            </a:r>
            <a:r>
              <a:rPr lang="ru-RU" altLang="es-ES" sz="1400" b="1" dirty="0" err="1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Бутирекс</a:t>
            </a:r>
            <a:r>
              <a:rPr lang="en-US" altLang="es-ES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altLang="es-ES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C4</a:t>
            </a:r>
            <a:r>
              <a:rPr lang="en-US" altLang="es-ES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)</a:t>
            </a:r>
            <a:r>
              <a:rPr lang="ru-RU" altLang="es-ES" sz="1400" b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ru-RU" altLang="es-ES" sz="1400" b="1" dirty="0">
                <a:latin typeface="Century Gothic" pitchFamily="34" charset="0"/>
                <a:cs typeface="Arial" charset="0"/>
              </a:rPr>
              <a:t>по сравнению с группой, где добавляли </a:t>
            </a:r>
            <a:r>
              <a:rPr lang="ru-RU" altLang="es-ES" sz="1400" b="1" dirty="0">
                <a:latin typeface="Century Gothic" pitchFamily="34" charset="0"/>
                <a:cs typeface="Arial" charset="0"/>
              </a:rPr>
              <a:t>1.46 </a:t>
            </a:r>
            <a:r>
              <a:rPr lang="ru-RU" altLang="es-ES" sz="1400" b="1" dirty="0">
                <a:latin typeface="Century Gothic" pitchFamily="34" charset="0"/>
                <a:cs typeface="Arial" charset="0"/>
              </a:rPr>
              <a:t>кг незащищенного бутирата </a:t>
            </a:r>
            <a:r>
              <a:rPr lang="ru-RU" altLang="es-ES" sz="1400" b="1" dirty="0">
                <a:latin typeface="Century Gothic" pitchFamily="34" charset="0"/>
                <a:cs typeface="Arial" charset="0"/>
              </a:rPr>
              <a:t>кальция:</a:t>
            </a:r>
          </a:p>
          <a:p>
            <a:pPr algn="just">
              <a:buFontTx/>
              <a:buChar char="-"/>
            </a:pPr>
            <a:r>
              <a:rPr lang="ru-RU" altLang="es-ES" sz="1400" b="1" dirty="0">
                <a:latin typeface="Century Gothic" pitchFamily="34" charset="0"/>
                <a:cs typeface="Arial" charset="0"/>
              </a:rPr>
              <a:t>конверсия корма ниже на 2,9%, </a:t>
            </a:r>
          </a:p>
          <a:p>
            <a:pPr algn="just">
              <a:buFontTx/>
              <a:buChar char="-"/>
            </a:pPr>
            <a:r>
              <a:rPr lang="ru-RU" altLang="es-ES" sz="1400" b="1" dirty="0">
                <a:latin typeface="Century Gothic" pitchFamily="34" charset="0"/>
                <a:cs typeface="Arial" charset="0"/>
              </a:rPr>
              <a:t>среднесуточный привес выше на 10,6%,</a:t>
            </a:r>
          </a:p>
          <a:p>
            <a:pPr algn="just">
              <a:buFontTx/>
              <a:buChar char="-"/>
            </a:pPr>
            <a:r>
              <a:rPr lang="ru-RU" altLang="es-ES" sz="1400" b="1" dirty="0">
                <a:latin typeface="Century Gothic" pitchFamily="34" charset="0"/>
                <a:cs typeface="Arial" charset="0"/>
              </a:rPr>
              <a:t>потребления корма выше на 7,8%.</a:t>
            </a:r>
            <a:endParaRPr lang="en-US" altLang="es-ES" sz="1400" b="1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6411" name="Text Box 16"/>
          <p:cNvSpPr txBox="1">
            <a:spLocks noChangeArrowheads="1"/>
          </p:cNvSpPr>
          <p:nvPr/>
        </p:nvSpPr>
        <p:spPr bwMode="auto">
          <a:xfrm>
            <a:off x="740443" y="5561435"/>
            <a:ext cx="8573892" cy="101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73" tIns="43637" rIns="87273" bIns="43637">
            <a:spAutoFit/>
          </a:bodyPr>
          <a:lstStyle>
            <a:lvl1pPr>
              <a:defRPr sz="4400">
                <a:solidFill>
                  <a:schemeClr val="accent2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accent2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accent2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accent2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1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,</a:t>
            </a: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5 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кг </a:t>
            </a:r>
            <a:r>
              <a:rPr lang="ru-RU" altLang="es-ES" sz="1500" b="1" dirty="0" err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Бутирекс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C4 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(</a:t>
            </a: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54%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)</a:t>
            </a: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эффективнее</a:t>
            </a: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1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,</a:t>
            </a: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5 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кг незащищенного бутирата кальция </a:t>
            </a: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9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8</a:t>
            </a: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%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.</a:t>
            </a:r>
            <a:endParaRPr lang="en-US" altLang="es-ES" sz="1500" b="1" dirty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П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отеря активности действующего вещества 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незащищенного бутирата </a:t>
            </a:r>
            <a:r>
              <a:rPr lang="ru-RU" altLang="es-ES" sz="1500" b="1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кальция составляет </a:t>
            </a:r>
            <a:r>
              <a:rPr lang="ru-RU" altLang="es-ES" sz="1500" b="1" u="sng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более чем </a:t>
            </a:r>
            <a:r>
              <a:rPr lang="en-US" altLang="es-ES" sz="1500" b="1" u="sng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45%</a:t>
            </a:r>
            <a:r>
              <a:rPr lang="ru-RU" altLang="es-ES" sz="1500" b="1" u="sng" dirty="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 !!!</a:t>
            </a:r>
            <a:endParaRPr lang="en-US" altLang="es-ES" sz="1500" b="1" u="sng" dirty="0">
              <a:solidFill>
                <a:schemeClr val="tx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86FF-D6AD-41F4-AC11-578AB21BD2DC}" type="slidenum">
              <a:rPr lang="es-ES" altLang="es-E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757735"/>
              </p:ext>
            </p:extLst>
          </p:nvPr>
        </p:nvGraphicFramePr>
        <p:xfrm>
          <a:off x="1113220" y="1483047"/>
          <a:ext cx="7924357" cy="271374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38265"/>
                <a:gridCol w="1630080"/>
                <a:gridCol w="1132051"/>
                <a:gridCol w="1654536"/>
                <a:gridCol w="1069425"/>
              </a:tblGrid>
              <a:tr h="74131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Группа</a:t>
                      </a:r>
                      <a:endParaRPr lang="ru-RU" sz="1300" dirty="0">
                        <a:latin typeface="Century Gothic" panose="020B0502020202020204" pitchFamily="34" charset="0"/>
                      </a:endParaRPr>
                    </a:p>
                  </a:txBody>
                  <a:tcPr marL="110580" marR="110580" marT="58835" marB="588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Финальный вес одной головы, кг</a:t>
                      </a:r>
                      <a:endParaRPr lang="ru-RU" sz="1300" dirty="0">
                        <a:latin typeface="Century Gothic" panose="020B0502020202020204" pitchFamily="34" charset="0"/>
                      </a:endParaRPr>
                    </a:p>
                  </a:txBody>
                  <a:tcPr marL="110580" marR="110580" marT="58835" marB="588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Средне-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суточный привес,</a:t>
                      </a:r>
                      <a:r>
                        <a:rPr lang="ru-RU" sz="1300" baseline="0" dirty="0" smtClean="0">
                          <a:latin typeface="Century Gothic" panose="020B0502020202020204" pitchFamily="34" charset="0"/>
                        </a:rPr>
                        <a:t> г</a:t>
                      </a:r>
                      <a:endParaRPr lang="ru-RU" sz="1300" dirty="0">
                        <a:latin typeface="Century Gothic" panose="020B0502020202020204" pitchFamily="34" charset="0"/>
                      </a:endParaRPr>
                    </a:p>
                  </a:txBody>
                  <a:tcPr marL="110580" marR="110580" marT="58835" marB="588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Среднесуточное потребление корма, г</a:t>
                      </a:r>
                      <a:endParaRPr lang="ru-RU" sz="1300" dirty="0">
                        <a:latin typeface="Century Gothic" panose="020B0502020202020204" pitchFamily="34" charset="0"/>
                      </a:endParaRPr>
                    </a:p>
                  </a:txBody>
                  <a:tcPr marL="110580" marR="110580" marT="58835" marB="588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Конверсия</a:t>
                      </a:r>
                      <a:r>
                        <a:rPr lang="ru-RU" sz="1300" baseline="0" dirty="0" smtClean="0">
                          <a:latin typeface="Century Gothic" panose="020B0502020202020204" pitchFamily="34" charset="0"/>
                        </a:rPr>
                        <a:t> корма</a:t>
                      </a:r>
                      <a:endParaRPr lang="ru-RU" sz="1300" dirty="0">
                        <a:latin typeface="Century Gothic" panose="020B0502020202020204" pitchFamily="34" charset="0"/>
                      </a:endParaRPr>
                    </a:p>
                  </a:txBody>
                  <a:tcPr marL="110580" marR="110580" marT="58835" marB="58835"/>
                </a:tc>
              </a:tr>
              <a:tr h="70602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Century Gothic" panose="020B0502020202020204" pitchFamily="34" charset="0"/>
                        </a:rPr>
                        <a:t>1.5 кг </a:t>
                      </a:r>
                      <a:r>
                        <a:rPr lang="ru-RU" sz="1300" b="1" dirty="0" err="1" smtClean="0">
                          <a:latin typeface="Century Gothic" panose="020B0502020202020204" pitchFamily="34" charset="0"/>
                        </a:rPr>
                        <a:t>Бутирекс</a:t>
                      </a:r>
                      <a:r>
                        <a:rPr lang="ru-RU" sz="1300" b="1" dirty="0" smtClean="0">
                          <a:latin typeface="Century Gothic" panose="020B0502020202020204" pitchFamily="34" charset="0"/>
                        </a:rPr>
                        <a:t> C4 (54%)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(0.81 кг защищенного бутирата натрия) </a:t>
                      </a:r>
                    </a:p>
                  </a:txBody>
                  <a:tcPr marL="110580" marR="110580" marT="58835" marB="58835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63.8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2321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2.808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</a:tr>
              <a:tr h="706025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Century Gothic" panose="020B0502020202020204" pitchFamily="34" charset="0"/>
                        </a:rPr>
                        <a:t>1.5 кг Бутират кальция (98%)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entury Gothic" panose="020B0502020202020204" pitchFamily="34" charset="0"/>
                        </a:rPr>
                        <a:t>(1.46 кг незащищённого бутирата кальция)</a:t>
                      </a:r>
                    </a:p>
                  </a:txBody>
                  <a:tcPr marL="110580" marR="110580" marT="58835" marB="58835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59.3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2152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2.891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</a:tr>
              <a:tr h="35025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Century Gothic" panose="020B0502020202020204" pitchFamily="34" charset="0"/>
                        </a:rPr>
                        <a:t>Разница</a:t>
                      </a:r>
                      <a:endParaRPr lang="ru-RU" sz="1300" b="1" dirty="0">
                        <a:latin typeface="Century Gothic" panose="020B0502020202020204" pitchFamily="34" charset="0"/>
                      </a:endParaRPr>
                    </a:p>
                  </a:txBody>
                  <a:tcPr marL="110580" marR="110580" marT="58835" marB="58835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+7.6%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+10.6%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+7.8%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-2.9%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4406" marR="84406" marT="45715" marB="45715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29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" y="-10225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 fontScale="90000"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Опыты 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на 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родстаде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</a:br>
            <a:endParaRPr lang="ru-RU" sz="2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9122" y="1483048"/>
            <a:ext cx="7397679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00" dirty="0">
                <a:latin typeface="Century Gothic" pitchFamily="34" charset="0"/>
              </a:rPr>
              <a:t>Род. стадо </a:t>
            </a:r>
            <a:r>
              <a:rPr lang="ru-RU" sz="1500" dirty="0">
                <a:latin typeface="Century Gothic" pitchFamily="34" charset="0"/>
              </a:rPr>
              <a:t>бройлеров кросса Иза Браун</a:t>
            </a:r>
          </a:p>
          <a:p>
            <a:pPr>
              <a:buNone/>
            </a:pPr>
            <a:r>
              <a:rPr lang="ru-RU" sz="1500" dirty="0">
                <a:latin typeface="Century Gothic" pitchFamily="34" charset="0"/>
              </a:rPr>
              <a:t>Контроль: 1010 петухов, 8110 куриц</a:t>
            </a:r>
          </a:p>
          <a:p>
            <a:pPr>
              <a:buNone/>
            </a:pPr>
            <a:r>
              <a:rPr lang="ru-RU" sz="1500" b="1" dirty="0">
                <a:solidFill>
                  <a:srgbClr val="59812C"/>
                </a:solidFill>
                <a:latin typeface="Century Gothic" pitchFamily="34" charset="0"/>
              </a:rPr>
              <a:t>Бутирекс С4: </a:t>
            </a:r>
            <a:r>
              <a:rPr lang="ru-RU" sz="1500" dirty="0">
                <a:latin typeface="Century Gothic" pitchFamily="34" charset="0"/>
              </a:rPr>
              <a:t>1010 петухов, 8200 </a:t>
            </a:r>
            <a:r>
              <a:rPr lang="ru-RU" sz="1500" dirty="0">
                <a:latin typeface="Century Gothic" pitchFamily="34" charset="0"/>
              </a:rPr>
              <a:t>куриц</a:t>
            </a:r>
          </a:p>
          <a:p>
            <a:pPr>
              <a:buNone/>
            </a:pPr>
            <a:endParaRPr lang="ru-RU" sz="1500" b="1" dirty="0">
              <a:latin typeface="Century Gothic" pitchFamily="34" charset="0"/>
            </a:endParaRPr>
          </a:p>
          <a:p>
            <a:pPr>
              <a:buNone/>
            </a:pPr>
            <a:r>
              <a:rPr lang="ru-RU" sz="1700" b="1" dirty="0">
                <a:latin typeface="Century Gothic" pitchFamily="34" charset="0"/>
              </a:rPr>
              <a:t>% </a:t>
            </a:r>
            <a:r>
              <a:rPr lang="ru-RU" sz="1700" b="1" dirty="0">
                <a:latin typeface="Century Gothic" pitchFamily="34" charset="0"/>
              </a:rPr>
              <a:t>яйценоскости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115" b="12165"/>
          <a:stretch/>
        </p:blipFill>
        <p:spPr bwMode="auto">
          <a:xfrm>
            <a:off x="1175847" y="3047949"/>
            <a:ext cx="5556656" cy="310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574859" y="4355644"/>
            <a:ext cx="783728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74859" y="3892322"/>
            <a:ext cx="78372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45667" y="3714092"/>
            <a:ext cx="1480374" cy="356460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/>
          <a:p>
            <a:r>
              <a:rPr lang="ru-RU" sz="1500" dirty="0" err="1">
                <a:latin typeface="Century Gothic" pitchFamily="34" charset="0"/>
              </a:rPr>
              <a:t>Бутирекс</a:t>
            </a:r>
            <a:r>
              <a:rPr lang="ru-RU" sz="1500" dirty="0">
                <a:latin typeface="Century Gothic" pitchFamily="34" charset="0"/>
              </a:rPr>
              <a:t> С4</a:t>
            </a:r>
            <a:endParaRPr lang="ru-RU" sz="1500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45667" y="4124768"/>
            <a:ext cx="1480374" cy="356460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/>
          <a:p>
            <a:r>
              <a:rPr lang="ru-RU" sz="1500" dirty="0">
                <a:latin typeface="Century Gothic" pitchFamily="34" charset="0"/>
              </a:rPr>
              <a:t>Контроль</a:t>
            </a:r>
            <a:endParaRPr lang="ru-RU" sz="15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0008" y="6148454"/>
            <a:ext cx="2438264" cy="396067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/>
          <a:p>
            <a:r>
              <a:rPr lang="ru-RU" dirty="0" smtClean="0"/>
              <a:t>Возраст, недели</a:t>
            </a:r>
            <a:endParaRPr lang="ru-RU" sz="1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Энергетические добавки  и коррекция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Новые кормовые жиры</a:t>
            </a:r>
          </a:p>
          <a:p>
            <a:r>
              <a:rPr lang="ru-RU" dirty="0" smtClean="0"/>
              <a:t>Эмульгаторы</a:t>
            </a:r>
          </a:p>
          <a:p>
            <a:r>
              <a:rPr lang="ru-RU" dirty="0" smtClean="0"/>
              <a:t>Ферменты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799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Фитобиотики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Как избавиться от применения антибиотиков и вообще от химеотерапии  в птицеводстве  - идея заслуживает внимания</a:t>
            </a:r>
          </a:p>
          <a:p>
            <a:r>
              <a:rPr lang="ru-RU" dirty="0" smtClean="0"/>
              <a:t>Альтернатива на основе фитонцидов - веществ, выделяемых растениями (</a:t>
            </a:r>
            <a:r>
              <a:rPr lang="ru-RU" dirty="0" err="1" smtClean="0"/>
              <a:t>Cormophyta</a:t>
            </a:r>
            <a:r>
              <a:rPr lang="ru-RU" dirty="0" smtClean="0"/>
              <a:t>), обладающих антибактериальными, противогрибковыми и антипротозойных свойствами.</a:t>
            </a:r>
          </a:p>
          <a:p>
            <a:r>
              <a:rPr lang="ru-RU" dirty="0" smtClean="0"/>
              <a:t>Фитонциды являются эквивалентными по эффективности антибиотикам, произведенным бактериями, грибами и лишайниками.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864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" y="1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err="1">
                <a:solidFill>
                  <a:schemeClr val="bg1"/>
                </a:solidFill>
                <a:latin typeface="Century Gothic" pitchFamily="34" charset="0"/>
              </a:rPr>
              <a:t>Фитобиотики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 для 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лечения животных</a:t>
            </a:r>
            <a:endParaRPr lang="ru-RU" sz="2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1640" y="1668376"/>
            <a:ext cx="7413159" cy="4538901"/>
          </a:xfrm>
          <a:prstGeom prst="rect">
            <a:avLst/>
          </a:prstGeom>
        </p:spPr>
        <p:txBody>
          <a:bodyPr wrap="square" lIns="113504" tIns="56752" rIns="113504" bIns="56752">
            <a:spAutoFit/>
          </a:bodyPr>
          <a:lstStyle/>
          <a:p>
            <a:pPr marL="212821" indent="-212821">
              <a:buFont typeface="Wingdings" pitchFamily="2" charset="2"/>
              <a:buChar char="Ø"/>
            </a:pPr>
            <a:r>
              <a:rPr lang="ru-RU" sz="1500" b="1" i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Стабилизированные </a:t>
            </a:r>
            <a:r>
              <a:rPr lang="ru-RU" sz="1500" b="1" i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и стандартизированные экстракты растений </a:t>
            </a:r>
            <a:r>
              <a:rPr lang="ru-RU" sz="1500" b="1" i="1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эффективны </a:t>
            </a:r>
            <a:r>
              <a:rPr lang="ru-RU" sz="1500" b="1" i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против инвазий( кокцидиоз)  и широкого спектра  бактериальных  инфекций</a:t>
            </a:r>
            <a:endParaRPr lang="ru-RU" sz="1500" b="1" i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1300" b="1" i="1" dirty="0">
              <a:latin typeface="Century Gothic" pitchFamily="34" charset="0"/>
            </a:endParaRPr>
          </a:p>
          <a:p>
            <a:pPr marL="212821" indent="-212821">
              <a:buFont typeface="Wingdings" pitchFamily="2" charset="2"/>
              <a:buChar char="Ø"/>
            </a:pPr>
            <a:r>
              <a:rPr lang="ru-RU" sz="1500" b="1" dirty="0">
                <a:latin typeface="Century Gothic" pitchFamily="34" charset="0"/>
              </a:rPr>
              <a:t> </a:t>
            </a:r>
            <a:r>
              <a:rPr lang="ru-RU" sz="1500" b="1" u="sng" dirty="0">
                <a:solidFill>
                  <a:schemeClr val="accent3"/>
                </a:solidFill>
                <a:latin typeface="Century Gothic" pitchFamily="34" charset="0"/>
              </a:rPr>
              <a:t>Преимущества:</a:t>
            </a:r>
          </a:p>
          <a:p>
            <a:pPr marL="212821" indent="-21282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dirty="0">
                <a:latin typeface="Century Gothic" pitchFamily="34" charset="0"/>
              </a:rPr>
              <a:t>Нет периода ожидания!</a:t>
            </a:r>
            <a:endParaRPr lang="ru-RU" sz="1300" dirty="0">
              <a:latin typeface="Century Gothic" pitchFamily="34" charset="0"/>
            </a:endParaRPr>
          </a:p>
          <a:p>
            <a:pPr marL="212821" indent="-21282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dirty="0">
                <a:latin typeface="Century Gothic" pitchFamily="34" charset="0"/>
              </a:rPr>
              <a:t>Серосодержащие </a:t>
            </a:r>
            <a:r>
              <a:rPr lang="ru-RU" sz="1300" dirty="0">
                <a:latin typeface="Century Gothic" pitchFamily="34" charset="0"/>
              </a:rPr>
              <a:t>фитонциды </a:t>
            </a:r>
            <a:r>
              <a:rPr lang="ru-RU" sz="1300" dirty="0">
                <a:latin typeface="Century Gothic" pitchFamily="34" charset="0"/>
              </a:rPr>
              <a:t>обладают </a:t>
            </a:r>
            <a:r>
              <a:rPr lang="ru-RU" sz="1300" dirty="0">
                <a:latin typeface="Century Gothic" pitchFamily="34" charset="0"/>
              </a:rPr>
              <a:t>более </a:t>
            </a:r>
            <a:r>
              <a:rPr lang="ru-RU" sz="1300" dirty="0">
                <a:latin typeface="Century Gothic" pitchFamily="34" charset="0"/>
              </a:rPr>
              <a:t>сильным </a:t>
            </a:r>
            <a:r>
              <a:rPr lang="ru-RU" sz="1300" dirty="0">
                <a:latin typeface="Century Gothic" pitchFamily="34" charset="0"/>
              </a:rPr>
              <a:t>и </a:t>
            </a:r>
            <a:r>
              <a:rPr lang="ru-RU" sz="1300" dirty="0">
                <a:latin typeface="Century Gothic" pitchFamily="34" charset="0"/>
              </a:rPr>
              <a:t>быстрым антибактериальным действием против </a:t>
            </a:r>
            <a:r>
              <a:rPr lang="ru-RU" sz="1300" dirty="0">
                <a:latin typeface="Century Gothic" pitchFamily="34" charset="0"/>
              </a:rPr>
              <a:t>грамположительных и грамотрицательных бактерий, чем некоторые из известных антибиотиков </a:t>
            </a:r>
            <a:r>
              <a:rPr lang="ru-RU" sz="1300" dirty="0">
                <a:latin typeface="Century Gothic" pitchFamily="34" charset="0"/>
              </a:rPr>
              <a:t>(</a:t>
            </a:r>
            <a:r>
              <a:rPr lang="ru-RU" sz="1300" dirty="0" err="1">
                <a:latin typeface="Century Gothic" pitchFamily="34" charset="0"/>
              </a:rPr>
              <a:t>бацитрацин</a:t>
            </a:r>
            <a:r>
              <a:rPr lang="ru-RU" sz="1300" dirty="0">
                <a:latin typeface="Century Gothic" pitchFamily="34" charset="0"/>
              </a:rPr>
              <a:t>, </a:t>
            </a:r>
            <a:r>
              <a:rPr lang="ru-RU" sz="1300" dirty="0" err="1">
                <a:latin typeface="Century Gothic" pitchFamily="34" charset="0"/>
              </a:rPr>
              <a:t>неомицин</a:t>
            </a:r>
            <a:r>
              <a:rPr lang="ru-RU" sz="1300" dirty="0">
                <a:latin typeface="Century Gothic" pitchFamily="34" charset="0"/>
              </a:rPr>
              <a:t>)</a:t>
            </a:r>
          </a:p>
          <a:p>
            <a:pPr marL="212821" indent="-21282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dirty="0">
                <a:latin typeface="Century Gothic" pitchFamily="34" charset="0"/>
              </a:rPr>
              <a:t>Поступают </a:t>
            </a:r>
            <a:r>
              <a:rPr lang="ru-RU" sz="1300" dirty="0">
                <a:latin typeface="Century Gothic" pitchFamily="34" charset="0"/>
              </a:rPr>
              <a:t>в </a:t>
            </a:r>
            <a:r>
              <a:rPr lang="ru-RU" sz="1300" dirty="0">
                <a:latin typeface="Century Gothic" pitchFamily="34" charset="0"/>
              </a:rPr>
              <a:t>кровяное русло в течение </a:t>
            </a:r>
            <a:r>
              <a:rPr lang="ru-RU" sz="1300" dirty="0">
                <a:latin typeface="Century Gothic" pitchFamily="34" charset="0"/>
              </a:rPr>
              <a:t>20-30 </a:t>
            </a:r>
            <a:r>
              <a:rPr lang="ru-RU" sz="1300" dirty="0">
                <a:latin typeface="Century Gothic" pitchFamily="34" charset="0"/>
              </a:rPr>
              <a:t>минут</a:t>
            </a:r>
            <a:endParaRPr lang="ru-RU" sz="1300" dirty="0">
              <a:latin typeface="Century Gothic" pitchFamily="34" charset="0"/>
            </a:endParaRPr>
          </a:p>
          <a:p>
            <a:pPr marL="212821" indent="-21282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dirty="0">
                <a:latin typeface="Century Gothic" pitchFamily="34" charset="0"/>
              </a:rPr>
              <a:t>Активны </a:t>
            </a:r>
            <a:r>
              <a:rPr lang="ru-RU" sz="1300" dirty="0">
                <a:latin typeface="Century Gothic" pitchFamily="34" charset="0"/>
              </a:rPr>
              <a:t>в течение следующих 7-8 часов</a:t>
            </a:r>
          </a:p>
          <a:p>
            <a:pPr marL="212821" indent="-21282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dirty="0">
                <a:latin typeface="Century Gothic" pitchFamily="34" charset="0"/>
              </a:rPr>
              <a:t>Антипротозойные, антибактериальные, </a:t>
            </a:r>
            <a:r>
              <a:rPr lang="ru-RU" sz="1300" dirty="0" err="1">
                <a:latin typeface="Century Gothic" pitchFamily="34" charset="0"/>
              </a:rPr>
              <a:t>фунгицидные</a:t>
            </a:r>
            <a:r>
              <a:rPr lang="ru-RU" sz="1300" dirty="0">
                <a:latin typeface="Century Gothic" pitchFamily="34" charset="0"/>
              </a:rPr>
              <a:t> свойства, </a:t>
            </a:r>
            <a:r>
              <a:rPr lang="ru-RU" sz="1300" dirty="0">
                <a:latin typeface="Century Gothic" pitchFamily="34" charset="0"/>
              </a:rPr>
              <a:t>натуральные стимуляторы роста</a:t>
            </a:r>
            <a:endParaRPr lang="ru-RU" sz="1300" dirty="0">
              <a:latin typeface="Century Gothic" pitchFamily="34" charset="0"/>
            </a:endParaRPr>
          </a:p>
          <a:p>
            <a:pPr marL="212821" indent="-21282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dirty="0">
                <a:latin typeface="Century Gothic" pitchFamily="34" charset="0"/>
              </a:rPr>
              <a:t>Дозировка может варьироваться в широком диапазоне</a:t>
            </a:r>
            <a:endParaRPr lang="ru-RU" sz="1300" dirty="0">
              <a:latin typeface="Century Gothic" pitchFamily="34" charset="0"/>
            </a:endParaRPr>
          </a:p>
          <a:p>
            <a:pPr marL="212821" indent="-21282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dirty="0">
                <a:latin typeface="Century Gothic" pitchFamily="34" charset="0"/>
              </a:rPr>
              <a:t>Микроорганизмы не проявляют резистентность к воздействию фитонцидов</a:t>
            </a:r>
          </a:p>
          <a:p>
            <a:pPr marL="212821" indent="-212821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300" dirty="0">
                <a:latin typeface="Century Gothic" pitchFamily="34" charset="0"/>
              </a:rPr>
              <a:t>Возможность </a:t>
            </a:r>
            <a:r>
              <a:rPr lang="ru-RU" sz="1300" dirty="0">
                <a:latin typeface="Century Gothic" pitchFamily="34" charset="0"/>
              </a:rPr>
              <a:t>использования вместе с вакцинами и антибиотиками</a:t>
            </a:r>
          </a:p>
        </p:txBody>
      </p:sp>
    </p:spTree>
    <p:extLst>
      <p:ext uri="{BB962C8B-B14F-4D97-AF65-F5344CB8AC3E}">
        <p14:creationId xmlns:p14="http://schemas.microsoft.com/office/powerpoint/2010/main" val="29910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" y="1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err="1">
                <a:solidFill>
                  <a:schemeClr val="bg1"/>
                </a:solidFill>
                <a:latin typeface="Century Gothic" pitchFamily="34" charset="0"/>
              </a:rPr>
              <a:t>Фитобиотик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ru-RU" sz="2500" b="1" dirty="0" err="1">
                <a:solidFill>
                  <a:schemeClr val="bg1"/>
                </a:solidFill>
                <a:latin typeface="Century Gothic" pitchFamily="34" charset="0"/>
              </a:rPr>
              <a:t>Адикокс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Century Gothic" pitchFamily="34" charset="0"/>
              </a:rPr>
              <a:t>AP</a:t>
            </a:r>
            <a:endParaRPr lang="ru-RU" sz="2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2" descr="C:\Users\magdalena\Desktop\Nowy obra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96" y="1588619"/>
            <a:ext cx="1654535" cy="1558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9684" y="3058343"/>
            <a:ext cx="8011438" cy="3762630"/>
          </a:xfrm>
          <a:prstGeom prst="rect">
            <a:avLst/>
          </a:prstGeom>
        </p:spPr>
        <p:txBody>
          <a:bodyPr wrap="square" lIns="113504" tIns="56752" rIns="113504" bIns="56752">
            <a:spAutoFit/>
          </a:bodyPr>
          <a:lstStyle/>
          <a:p>
            <a:endParaRPr lang="ru-RU" dirty="0" smtClean="0"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/>
                </a:solidFill>
                <a:latin typeface="Century Gothic" pitchFamily="34" charset="0"/>
              </a:rPr>
              <a:t>Концентрированный </a:t>
            </a:r>
            <a:r>
              <a:rPr lang="ru-RU" b="1" dirty="0" err="1" smtClean="0">
                <a:solidFill>
                  <a:schemeClr val="accent6"/>
                </a:solidFill>
                <a:latin typeface="Century Gothic" pitchFamily="34" charset="0"/>
              </a:rPr>
              <a:t>фитобиотик</a:t>
            </a:r>
            <a:r>
              <a:rPr lang="ru-RU" b="1" dirty="0" smtClean="0">
                <a:solidFill>
                  <a:schemeClr val="accent6"/>
                </a:solidFill>
                <a:latin typeface="Century Gothic" pitchFamily="34" charset="0"/>
              </a:rPr>
              <a:t> на </a:t>
            </a:r>
            <a:r>
              <a:rPr lang="ru-RU" b="1" dirty="0">
                <a:solidFill>
                  <a:schemeClr val="accent6"/>
                </a:solidFill>
                <a:latin typeface="Century Gothic" pitchFamily="34" charset="0"/>
              </a:rPr>
              <a:t>основе натуральных ингредиентов</a:t>
            </a:r>
            <a:r>
              <a:rPr lang="ru-RU" b="1" dirty="0" smtClean="0">
                <a:solidFill>
                  <a:schemeClr val="accent6"/>
                </a:solidFill>
                <a:latin typeface="Century Gothic" pitchFamily="34" charset="0"/>
              </a:rPr>
              <a:t>,  </a:t>
            </a:r>
            <a:r>
              <a:rPr lang="ru-RU" b="1" dirty="0">
                <a:solidFill>
                  <a:schemeClr val="accent6"/>
                </a:solidFill>
                <a:latin typeface="Century Gothic" pitchFamily="34" charset="0"/>
              </a:rPr>
              <a:t>богатых фитонцидами </a:t>
            </a:r>
            <a:r>
              <a:rPr lang="ru-RU" b="1" dirty="0" smtClean="0">
                <a:solidFill>
                  <a:schemeClr val="accent6"/>
                </a:solidFill>
                <a:latin typeface="Century Gothic" pitchFamily="34" charset="0"/>
              </a:rPr>
              <a:t>*:</a:t>
            </a:r>
          </a:p>
          <a:p>
            <a:endParaRPr lang="ru-RU" sz="400" dirty="0">
              <a:latin typeface="Century Gothic" pitchFamily="34" charset="0"/>
            </a:endParaRPr>
          </a:p>
          <a:p>
            <a:pPr marL="354701" indent="-354701">
              <a:buFont typeface="Wingdings" pitchFamily="2" charset="2"/>
              <a:buChar char="Ø"/>
            </a:pPr>
            <a:r>
              <a:rPr lang="ru-RU" sz="1500" dirty="0">
                <a:latin typeface="Century Gothic" pitchFamily="34" charset="0"/>
              </a:rPr>
              <a:t>Стимулирование естественной резистентности животных </a:t>
            </a:r>
            <a:r>
              <a:rPr lang="ru-RU" sz="1500" dirty="0">
                <a:latin typeface="Century Gothic" pitchFamily="34" charset="0"/>
              </a:rPr>
              <a:t>к бактериальным и протозойных </a:t>
            </a:r>
            <a:r>
              <a:rPr lang="ru-RU" sz="1500" dirty="0">
                <a:latin typeface="Century Gothic" pitchFamily="34" charset="0"/>
              </a:rPr>
              <a:t>инфекциям</a:t>
            </a:r>
            <a:endParaRPr lang="ru-RU" sz="1500" dirty="0">
              <a:latin typeface="Century Gothic" pitchFamily="34" charset="0"/>
            </a:endParaRPr>
          </a:p>
          <a:p>
            <a:pPr marL="354701" indent="-354701">
              <a:buFont typeface="Wingdings" pitchFamily="2" charset="2"/>
              <a:buChar char="Ø"/>
            </a:pPr>
            <a:r>
              <a:rPr lang="ru-RU" sz="1500" dirty="0">
                <a:latin typeface="Century Gothic" pitchFamily="34" charset="0"/>
              </a:rPr>
              <a:t>Поддержание </a:t>
            </a:r>
            <a:r>
              <a:rPr lang="ru-RU" sz="1500" dirty="0" smtClean="0">
                <a:latin typeface="Century Gothic" pitchFamily="34" charset="0"/>
              </a:rPr>
              <a:t> гомеостаза естественной </a:t>
            </a:r>
            <a:r>
              <a:rPr lang="ru-RU" sz="1500" dirty="0">
                <a:latin typeface="Century Gothic" pitchFamily="34" charset="0"/>
              </a:rPr>
              <a:t>микрофлоры, в том числе анаэробных </a:t>
            </a:r>
            <a:r>
              <a:rPr lang="ru-RU" sz="1500" dirty="0">
                <a:latin typeface="Century Gothic" pitchFamily="34" charset="0"/>
              </a:rPr>
              <a:t>бактерий, например, </a:t>
            </a:r>
            <a:r>
              <a:rPr lang="ru-RU" sz="1500" i="1" dirty="0" err="1">
                <a:latin typeface="Century Gothic" pitchFamily="34" charset="0"/>
              </a:rPr>
              <a:t>Bacteroides</a:t>
            </a:r>
            <a:r>
              <a:rPr lang="ru-RU" sz="1500" dirty="0">
                <a:latin typeface="Century Gothic" pitchFamily="34" charset="0"/>
              </a:rPr>
              <a:t>, </a:t>
            </a:r>
            <a:r>
              <a:rPr lang="ru-RU" sz="1500" i="1" dirty="0" err="1">
                <a:latin typeface="Century Gothic" pitchFamily="34" charset="0"/>
              </a:rPr>
              <a:t>Clostridium</a:t>
            </a:r>
            <a:r>
              <a:rPr lang="ru-RU" sz="1500" dirty="0">
                <a:latin typeface="Century Gothic" pitchFamily="34" charset="0"/>
              </a:rPr>
              <a:t> и </a:t>
            </a:r>
            <a:r>
              <a:rPr lang="ru-RU" sz="1500" i="1" dirty="0" err="1">
                <a:latin typeface="Century Gothic" pitchFamily="34" charset="0"/>
              </a:rPr>
              <a:t>Mycoplasma</a:t>
            </a:r>
            <a:endParaRPr lang="ru-RU" sz="1500" i="1" dirty="0">
              <a:latin typeface="Century Gothic" pitchFamily="34" charset="0"/>
            </a:endParaRPr>
          </a:p>
          <a:p>
            <a:pPr marL="354701" indent="-354701">
              <a:buFont typeface="Wingdings" pitchFamily="2" charset="2"/>
              <a:buChar char="Ø"/>
            </a:pPr>
            <a:r>
              <a:rPr lang="ru-RU" sz="1500" dirty="0">
                <a:latin typeface="Century Gothic" pitchFamily="34" charset="0"/>
              </a:rPr>
              <a:t>В</a:t>
            </a:r>
            <a:r>
              <a:rPr lang="ru-RU" sz="1500" dirty="0">
                <a:latin typeface="Century Gothic" pitchFamily="34" charset="0"/>
              </a:rPr>
              <a:t>осстановление баланса микрофлоры,  укрепление иммунитета и поддержание пищеварительной функции в </a:t>
            </a:r>
            <a:r>
              <a:rPr lang="ru-RU" sz="1500" dirty="0">
                <a:latin typeface="Century Gothic" pitchFamily="34" charset="0"/>
              </a:rPr>
              <a:t>случае риска </a:t>
            </a:r>
            <a:r>
              <a:rPr lang="ru-RU" sz="1500" dirty="0">
                <a:latin typeface="Century Gothic" pitchFamily="34" charset="0"/>
              </a:rPr>
              <a:t>возникновения патогенных инфекций</a:t>
            </a:r>
          </a:p>
          <a:p>
            <a:endParaRPr lang="ru-RU" dirty="0" smtClean="0">
              <a:latin typeface="Century Gothic" pitchFamily="34" charset="0"/>
            </a:endParaRPr>
          </a:p>
          <a:p>
            <a:endParaRPr lang="ru-RU" dirty="0" smtClean="0">
              <a:latin typeface="Century Gothic" pitchFamily="34" charset="0"/>
            </a:endParaRPr>
          </a:p>
          <a:p>
            <a:r>
              <a:rPr lang="ru-RU" sz="1100" dirty="0">
                <a:latin typeface="Century Gothic" pitchFamily="34" charset="0"/>
              </a:rPr>
              <a:t>* Фитонциды являются вещества, </a:t>
            </a:r>
            <a:r>
              <a:rPr lang="ru-RU" sz="1100" dirty="0">
                <a:latin typeface="Century Gothic" pitchFamily="34" charset="0"/>
              </a:rPr>
              <a:t>выделяемые </a:t>
            </a:r>
            <a:r>
              <a:rPr lang="ru-RU" sz="1100" dirty="0">
                <a:latin typeface="Century Gothic" pitchFamily="34" charset="0"/>
              </a:rPr>
              <a:t>высшими растениями (</a:t>
            </a:r>
            <a:r>
              <a:rPr lang="ru-RU" sz="1100" dirty="0" err="1">
                <a:latin typeface="Century Gothic" pitchFamily="34" charset="0"/>
              </a:rPr>
              <a:t>Cormophyta</a:t>
            </a:r>
            <a:r>
              <a:rPr lang="ru-RU" sz="1100" dirty="0">
                <a:latin typeface="Century Gothic" pitchFamily="34" charset="0"/>
              </a:rPr>
              <a:t>) с антибактериальными, противогрибковыми и </a:t>
            </a:r>
            <a:r>
              <a:rPr lang="ru-RU" sz="1100" dirty="0">
                <a:latin typeface="Century Gothic" pitchFamily="34" charset="0"/>
              </a:rPr>
              <a:t>протозойными </a:t>
            </a:r>
            <a:r>
              <a:rPr lang="ru-RU" sz="1100" dirty="0">
                <a:latin typeface="Century Gothic" pitchFamily="34" charset="0"/>
              </a:rPr>
              <a:t>свойствами. Фитонциды эквивалентны </a:t>
            </a:r>
            <a:r>
              <a:rPr lang="ru-RU" sz="1100" dirty="0" err="1">
                <a:latin typeface="Century Gothic" pitchFamily="34" charset="0"/>
              </a:rPr>
              <a:t>антибиотикиам</a:t>
            </a:r>
            <a:r>
              <a:rPr lang="ru-RU" sz="1100" dirty="0">
                <a:latin typeface="Century Gothic" pitchFamily="34" charset="0"/>
              </a:rPr>
              <a:t>,  продуцируемым бактериями</a:t>
            </a:r>
            <a:r>
              <a:rPr lang="ru-RU" sz="1100" dirty="0">
                <a:latin typeface="Century Gothic" pitchFamily="34" charset="0"/>
              </a:rPr>
              <a:t>, грибами и лишайниками</a:t>
            </a:r>
          </a:p>
        </p:txBody>
      </p:sp>
    </p:spTree>
    <p:extLst>
      <p:ext uri="{BB962C8B-B14F-4D97-AF65-F5344CB8AC3E}">
        <p14:creationId xmlns:p14="http://schemas.microsoft.com/office/powerpoint/2010/main" val="5363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" y="1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Антипротозойный эффект </a:t>
            </a:r>
            <a:r>
              <a:rPr lang="ru-RU" sz="2500" b="1" dirty="0" err="1">
                <a:solidFill>
                  <a:schemeClr val="bg1"/>
                </a:solidFill>
                <a:latin typeface="Century Gothic" pitchFamily="34" charset="0"/>
              </a:rPr>
              <a:t>Адикокса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 А</a:t>
            </a:r>
            <a:r>
              <a:rPr lang="en-US" sz="2500" b="1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endParaRPr lang="ru-RU" sz="25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9" descr="fronto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122" y="1853706"/>
            <a:ext cx="1773190" cy="335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030" y="1890477"/>
            <a:ext cx="2332202" cy="332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rotozoa_pek1"/>
          <p:cNvPicPr>
            <a:picLocks noChangeAspect="1" noChangeArrowheads="1"/>
          </p:cNvPicPr>
          <p:nvPr/>
        </p:nvPicPr>
        <p:blipFill rotWithShape="1">
          <a:blip r:embed="rId5" cstate="print"/>
          <a:srcRect l="10601" t="17909" r="9954" b="27664"/>
          <a:stretch/>
        </p:blipFill>
        <p:spPr bwMode="auto">
          <a:xfrm>
            <a:off x="6503544" y="3728353"/>
            <a:ext cx="1825396" cy="148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de.academic.ru/pictures/dewiki/77/Membrantranspor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55" y="1826551"/>
            <a:ext cx="1558342" cy="176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5847" y="5413408"/>
            <a:ext cx="2149837" cy="742624"/>
          </a:xfrm>
          <a:prstGeom prst="rect">
            <a:avLst/>
          </a:prstGeom>
        </p:spPr>
        <p:txBody>
          <a:bodyPr wrap="square" lIns="113504" tIns="56752" rIns="113504" bIns="56752">
            <a:spAutoFit/>
          </a:bodyPr>
          <a:lstStyle/>
          <a:p>
            <a:pPr algn="ctr"/>
            <a:r>
              <a:rPr lang="ru-RU" sz="1300" b="1" dirty="0">
                <a:latin typeface="Century Gothic" pitchFamily="34" charset="0"/>
              </a:rPr>
              <a:t>Клетка </a:t>
            </a:r>
            <a:r>
              <a:rPr lang="ru-RU" sz="1300" b="1" dirty="0" err="1">
                <a:latin typeface="Century Gothic" pitchFamily="34" charset="0"/>
              </a:rPr>
              <a:t>протозоя</a:t>
            </a:r>
            <a:r>
              <a:rPr lang="ru-RU" sz="1300" b="1" dirty="0">
                <a:latin typeface="Century Gothic" pitchFamily="34" charset="0"/>
              </a:rPr>
              <a:t>  активна вблизи </a:t>
            </a:r>
            <a:r>
              <a:rPr lang="ru-RU" sz="1300" b="1" dirty="0" err="1">
                <a:latin typeface="Century Gothic" pitchFamily="34" charset="0"/>
              </a:rPr>
              <a:t>Адикокс</a:t>
            </a:r>
            <a:r>
              <a:rPr lang="ru-RU" sz="1300" b="1" dirty="0">
                <a:latin typeface="Century Gothic" pitchFamily="34" charset="0"/>
              </a:rPr>
              <a:t> </a:t>
            </a:r>
            <a:r>
              <a:rPr lang="en-US" sz="1300" b="1" dirty="0">
                <a:latin typeface="Century Gothic" pitchFamily="34" charset="0"/>
              </a:rPr>
              <a:t> </a:t>
            </a:r>
            <a:r>
              <a:rPr lang="ru-RU" sz="1300" b="1" dirty="0">
                <a:latin typeface="Century Gothic" pitchFamily="34" charset="0"/>
              </a:rPr>
              <a:t>АР</a:t>
            </a:r>
            <a:endParaRPr lang="ru-RU" sz="1300" b="1" dirty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9805" y="5413407"/>
            <a:ext cx="2406649" cy="742624"/>
          </a:xfrm>
          <a:prstGeom prst="rect">
            <a:avLst/>
          </a:prstGeom>
        </p:spPr>
        <p:txBody>
          <a:bodyPr wrap="square" lIns="113504" tIns="56752" rIns="113504" bIns="56752">
            <a:spAutoFit/>
          </a:bodyPr>
          <a:lstStyle/>
          <a:p>
            <a:pPr algn="ctr"/>
            <a:r>
              <a:rPr lang="ru-RU" sz="1300" b="1" dirty="0">
                <a:latin typeface="Century Gothic" pitchFamily="34" charset="0"/>
              </a:rPr>
              <a:t>Клетка </a:t>
            </a:r>
            <a:r>
              <a:rPr lang="ru-RU" sz="1300" b="1" dirty="0" err="1">
                <a:latin typeface="Century Gothic" pitchFamily="34" charset="0"/>
              </a:rPr>
              <a:t>протозоя</a:t>
            </a:r>
            <a:r>
              <a:rPr lang="ru-RU" sz="1300" b="1" dirty="0">
                <a:latin typeface="Century Gothic" pitchFamily="34" charset="0"/>
              </a:rPr>
              <a:t> погибает </a:t>
            </a:r>
            <a:r>
              <a:rPr lang="ru-RU" sz="1300" b="1" dirty="0">
                <a:latin typeface="Century Gothic" pitchFamily="34" charset="0"/>
              </a:rPr>
              <a:t>через 3 мин. от </a:t>
            </a:r>
            <a:r>
              <a:rPr lang="ru-RU" sz="1300" b="1" dirty="0">
                <a:latin typeface="Century Gothic" pitchFamily="34" charset="0"/>
              </a:rPr>
              <a:t>воздействия </a:t>
            </a:r>
            <a:r>
              <a:rPr lang="ru-RU" sz="1300" b="1" dirty="0" err="1">
                <a:latin typeface="Century Gothic" pitchFamily="34" charset="0"/>
              </a:rPr>
              <a:t>Адикокс</a:t>
            </a:r>
            <a:r>
              <a:rPr lang="ru-RU" sz="1300" b="1" dirty="0">
                <a:latin typeface="Century Gothic" pitchFamily="34" charset="0"/>
              </a:rPr>
              <a:t> АР</a:t>
            </a:r>
            <a:endParaRPr lang="ru-RU" sz="1300" b="1" dirty="0"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96455" y="5431431"/>
            <a:ext cx="3206866" cy="534689"/>
          </a:xfrm>
          <a:prstGeom prst="rect">
            <a:avLst/>
          </a:prstGeom>
        </p:spPr>
        <p:txBody>
          <a:bodyPr wrap="square" lIns="113504" tIns="56752" rIns="113504" bIns="56752">
            <a:spAutoFit/>
          </a:bodyPr>
          <a:lstStyle/>
          <a:p>
            <a:pPr algn="ctr"/>
            <a:r>
              <a:rPr lang="ru-RU" sz="1300" b="1" dirty="0">
                <a:latin typeface="Century Gothic" pitchFamily="34" charset="0"/>
              </a:rPr>
              <a:t>Разрушение клеточной стенки в </a:t>
            </a:r>
            <a:r>
              <a:rPr lang="ru-RU" sz="1300" b="1" dirty="0">
                <a:latin typeface="Century Gothic" pitchFamily="34" charset="0"/>
              </a:rPr>
              <a:t>результате контакта с </a:t>
            </a:r>
            <a:r>
              <a:rPr lang="ru-RU" sz="1300" b="1" dirty="0" err="1">
                <a:latin typeface="Century Gothic" pitchFamily="34" charset="0"/>
              </a:rPr>
              <a:t>Адикокс</a:t>
            </a:r>
            <a:r>
              <a:rPr lang="ru-RU" sz="1300" b="1" dirty="0">
                <a:latin typeface="Century Gothic" pitchFamily="34" charset="0"/>
              </a:rPr>
              <a:t> АР</a:t>
            </a:r>
            <a:endParaRPr lang="ru-RU" sz="1300" b="1" dirty="0">
              <a:latin typeface="Century Gothic" pitchFamily="34" charset="0"/>
            </a:endParaRPr>
          </a:p>
        </p:txBody>
      </p:sp>
      <p:sp>
        <p:nvSpPr>
          <p:cNvPr id="12" name="pole tekstowe 12"/>
          <p:cNvSpPr txBox="1">
            <a:spLocks noChangeArrowheads="1"/>
          </p:cNvSpPr>
          <p:nvPr/>
        </p:nvSpPr>
        <p:spPr bwMode="auto">
          <a:xfrm>
            <a:off x="5647849" y="6468192"/>
            <a:ext cx="3455474" cy="27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3504" tIns="56752" rIns="113504" bIns="56752">
            <a:spAutoFit/>
          </a:bodyPr>
          <a:lstStyle/>
          <a:p>
            <a:pPr algn="r"/>
            <a:r>
              <a:rPr lang="pl-PL" sz="1000" i="1" dirty="0">
                <a:latin typeface="Century Gothic" pitchFamily="34" charset="0"/>
              </a:rPr>
              <a:t>R&amp;D Department of AdiFeed, H. Różański, </a:t>
            </a:r>
            <a:r>
              <a:rPr lang="pl-PL" sz="1000" i="1" dirty="0" err="1">
                <a:latin typeface="Century Gothic" pitchFamily="34" charset="0"/>
              </a:rPr>
              <a:t>PhD</a:t>
            </a:r>
            <a:endParaRPr lang="pl-PL" sz="1000" i="1" dirty="0">
              <a:latin typeface="Century Gothic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9121" y="1461782"/>
            <a:ext cx="4578172" cy="345445"/>
          </a:xfrm>
          <a:prstGeom prst="rect">
            <a:avLst/>
          </a:prstGeom>
        </p:spPr>
        <p:txBody>
          <a:bodyPr wrap="none" lIns="113504" tIns="56752" rIns="113504" bIns="56752">
            <a:spAutoFit/>
          </a:bodyPr>
          <a:lstStyle/>
          <a:p>
            <a:r>
              <a:rPr lang="ru-RU" sz="1500" b="1" i="1" dirty="0">
                <a:solidFill>
                  <a:schemeClr val="accent6"/>
                </a:solidFill>
                <a:latin typeface="Century Gothic" pitchFamily="34" charset="0"/>
              </a:rPr>
              <a:t>На примере простейших </a:t>
            </a:r>
            <a:r>
              <a:rPr lang="en-GB" sz="1500" b="1" i="1" dirty="0" err="1">
                <a:solidFill>
                  <a:schemeClr val="accent6"/>
                </a:solidFill>
                <a:latin typeface="Century Gothic" pitchFamily="34" charset="0"/>
              </a:rPr>
              <a:t>Coleps</a:t>
            </a:r>
            <a:r>
              <a:rPr lang="en-GB" sz="1500" b="1" dirty="0">
                <a:solidFill>
                  <a:schemeClr val="accent6"/>
                </a:solidFill>
                <a:latin typeface="Century Gothic" pitchFamily="34" charset="0"/>
              </a:rPr>
              <a:t> </a:t>
            </a:r>
            <a:r>
              <a:rPr lang="en-GB" sz="1500" b="1" dirty="0">
                <a:solidFill>
                  <a:schemeClr val="accent6"/>
                </a:solidFill>
                <a:latin typeface="Century Gothic" pitchFamily="34" charset="0"/>
              </a:rPr>
              <a:t>&amp; </a:t>
            </a:r>
            <a:r>
              <a:rPr lang="en-GB" sz="1500" b="1" i="1" dirty="0" err="1">
                <a:solidFill>
                  <a:schemeClr val="accent6"/>
                </a:solidFill>
                <a:latin typeface="Century Gothic" pitchFamily="34" charset="0"/>
              </a:rPr>
              <a:t>Frontonia</a:t>
            </a:r>
            <a:r>
              <a:rPr lang="en-GB" sz="1500" b="1" dirty="0">
                <a:solidFill>
                  <a:schemeClr val="accent6"/>
                </a:solidFill>
                <a:latin typeface="Century Gothic" pitchFamily="34" charset="0"/>
              </a:rPr>
              <a:t> </a:t>
            </a:r>
            <a:endParaRPr lang="ru-RU" sz="1500" b="1" dirty="0">
              <a:solidFill>
                <a:schemeClr val="accent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" y="1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Влияние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Адикокс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 AP на микрофлору и иммунный ответ цыплят </a:t>
            </a:r>
            <a:r>
              <a:rPr lang="ru-RU" sz="2000" b="1" dirty="0">
                <a:solidFill>
                  <a:schemeClr val="bg1"/>
                </a:solidFill>
                <a:latin typeface="Century Gothic" pitchFamily="34" charset="0"/>
              </a:rPr>
              <a:t>бройлеров, инфицированных </a:t>
            </a:r>
            <a:r>
              <a:rPr lang="ru-RU" sz="2000" b="1" dirty="0" err="1">
                <a:solidFill>
                  <a:schemeClr val="bg1"/>
                </a:solidFill>
                <a:latin typeface="Century Gothic" pitchFamily="34" charset="0"/>
              </a:rPr>
              <a:t>Eimeria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1372458" y="1483047"/>
            <a:ext cx="6413662" cy="4455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2109" marR="6306" indent="3941" algn="ctr">
              <a:lnSpc>
                <a:spcPts val="1676"/>
              </a:lnSpc>
              <a:tabLst>
                <a:tab pos="557670" algn="l"/>
              </a:tabLst>
            </a:pPr>
            <a:r>
              <a:rPr lang="ru-RU" sz="1500" b="1" dirty="0">
                <a:latin typeface="Century Gothic" pitchFamily="34" charset="0"/>
                <a:cs typeface="Arial"/>
              </a:rPr>
              <a:t>Поражения в слепой кишке </a:t>
            </a:r>
            <a:r>
              <a:rPr lang="ru-RU" sz="1500" b="1" spc="-19" dirty="0">
                <a:latin typeface="Century Gothic" pitchFamily="34" charset="0"/>
                <a:cs typeface="Arial"/>
              </a:rPr>
              <a:t>бройлеров</a:t>
            </a:r>
            <a:r>
              <a:rPr sz="1500" b="1" spc="-19" dirty="0">
                <a:latin typeface="Century Gothic" pitchFamily="34" charset="0"/>
                <a:cs typeface="Arial"/>
              </a:rPr>
              <a:t> </a:t>
            </a:r>
            <a:r>
              <a:rPr lang="ru-RU" sz="1500" b="1" spc="-19" dirty="0">
                <a:latin typeface="Century Gothic" pitchFamily="34" charset="0"/>
                <a:cs typeface="Arial"/>
              </a:rPr>
              <a:t>кросса </a:t>
            </a:r>
            <a:r>
              <a:rPr sz="1500" b="1" spc="6" dirty="0">
                <a:latin typeface="Century Gothic" pitchFamily="34" charset="0"/>
                <a:cs typeface="Arial"/>
              </a:rPr>
              <a:t>Ross</a:t>
            </a:r>
            <a:r>
              <a:rPr lang="ru-RU" sz="1500" b="1" spc="6" dirty="0">
                <a:latin typeface="Century Gothic" pitchFamily="34" charset="0"/>
                <a:cs typeface="Arial"/>
              </a:rPr>
              <a:t> </a:t>
            </a:r>
            <a:r>
              <a:rPr sz="1500" b="1" spc="6" dirty="0">
                <a:latin typeface="Century Gothic" pitchFamily="34" charset="0"/>
                <a:cs typeface="Arial"/>
              </a:rPr>
              <a:t>308 </a:t>
            </a:r>
            <a:r>
              <a:rPr lang="ru-RU" sz="1500" dirty="0">
                <a:latin typeface="Century Gothic" pitchFamily="34" charset="0"/>
                <a:cs typeface="Arial"/>
              </a:rPr>
              <a:t>шкала Джонсон-Рида (чем больше число, тем больше повреждений, вызванных простейшими)</a:t>
            </a:r>
            <a:endParaRPr sz="1700" dirty="0">
              <a:latin typeface="Century Gothic" pitchFamily="34" charset="0"/>
              <a:cs typeface="Times New Roman"/>
            </a:endParaRPr>
          </a:p>
          <a:p>
            <a:pPr marR="6221464" algn="ctr"/>
            <a:r>
              <a:rPr sz="1100" dirty="0">
                <a:latin typeface="Arial"/>
                <a:cs typeface="Arial"/>
              </a:rPr>
              <a:t>4</a:t>
            </a:r>
          </a:p>
          <a:p>
            <a:pPr marR="6344427" algn="ctr">
              <a:spcBef>
                <a:spcPts val="850"/>
              </a:spcBef>
            </a:pPr>
            <a:r>
              <a:rPr sz="1100" spc="25" dirty="0">
                <a:latin typeface="Arial"/>
                <a:cs typeface="Arial"/>
              </a:rPr>
              <a:t>3</a:t>
            </a:r>
            <a:r>
              <a:rPr sz="1100" spc="-37" dirty="0">
                <a:latin typeface="Arial"/>
                <a:cs typeface="Arial"/>
              </a:rPr>
              <a:t>,</a:t>
            </a:r>
            <a:r>
              <a:rPr sz="1100" dirty="0">
                <a:latin typeface="Arial"/>
                <a:cs typeface="Arial"/>
              </a:rPr>
              <a:t>5</a:t>
            </a:r>
            <a:endParaRPr sz="1100" dirty="0">
              <a:latin typeface="Arial"/>
              <a:cs typeface="Arial"/>
            </a:endParaRPr>
          </a:p>
          <a:p>
            <a:pPr marR="6221464" algn="ctr">
              <a:spcBef>
                <a:spcPts val="850"/>
              </a:spcBef>
            </a:pPr>
            <a:r>
              <a:rPr sz="1100" dirty="0">
                <a:latin typeface="Arial"/>
                <a:cs typeface="Arial"/>
              </a:rPr>
              <a:t>3</a:t>
            </a:r>
          </a:p>
          <a:p>
            <a:pPr marR="6344427" algn="ctr">
              <a:spcBef>
                <a:spcPts val="850"/>
              </a:spcBef>
            </a:pPr>
            <a:r>
              <a:rPr sz="1100" spc="25" dirty="0">
                <a:latin typeface="Arial"/>
                <a:cs typeface="Arial"/>
              </a:rPr>
              <a:t>2</a:t>
            </a:r>
            <a:r>
              <a:rPr sz="1100" spc="-37" dirty="0">
                <a:latin typeface="Arial"/>
                <a:cs typeface="Arial"/>
              </a:rPr>
              <a:t>,</a:t>
            </a:r>
            <a:r>
              <a:rPr sz="1100" dirty="0">
                <a:latin typeface="Arial"/>
                <a:cs typeface="Arial"/>
              </a:rPr>
              <a:t>5</a:t>
            </a:r>
          </a:p>
          <a:p>
            <a:pPr marR="6221464" algn="ctr">
              <a:spcBef>
                <a:spcPts val="850"/>
              </a:spcBef>
            </a:pPr>
            <a:r>
              <a:rPr sz="1100" dirty="0">
                <a:latin typeface="Arial"/>
                <a:cs typeface="Arial"/>
              </a:rPr>
              <a:t>2</a:t>
            </a:r>
          </a:p>
          <a:p>
            <a:pPr marR="6344427" algn="ctr">
              <a:spcBef>
                <a:spcPts val="850"/>
              </a:spcBef>
            </a:pPr>
            <a:r>
              <a:rPr sz="1100" spc="25" dirty="0">
                <a:latin typeface="Arial"/>
                <a:cs typeface="Arial"/>
              </a:rPr>
              <a:t>1</a:t>
            </a:r>
            <a:r>
              <a:rPr sz="1100" spc="-37" dirty="0">
                <a:latin typeface="Arial"/>
                <a:cs typeface="Arial"/>
              </a:rPr>
              <a:t>,</a:t>
            </a:r>
            <a:r>
              <a:rPr sz="1100" dirty="0">
                <a:latin typeface="Arial"/>
                <a:cs typeface="Arial"/>
              </a:rPr>
              <a:t>5</a:t>
            </a:r>
          </a:p>
          <a:p>
            <a:pPr marR="6221464" algn="ctr">
              <a:spcBef>
                <a:spcPts val="850"/>
              </a:spcBef>
            </a:pPr>
            <a:r>
              <a:rPr sz="1100" dirty="0">
                <a:latin typeface="Arial"/>
                <a:cs typeface="Arial"/>
              </a:rPr>
              <a:t>1</a:t>
            </a:r>
          </a:p>
          <a:p>
            <a:pPr marR="6344427" algn="ctr">
              <a:spcBef>
                <a:spcPts val="850"/>
              </a:spcBef>
            </a:pPr>
            <a:r>
              <a:rPr sz="1100" spc="25" dirty="0">
                <a:latin typeface="Arial"/>
                <a:cs typeface="Arial"/>
              </a:rPr>
              <a:t>0</a:t>
            </a:r>
            <a:r>
              <a:rPr sz="1100" spc="-37" dirty="0">
                <a:latin typeface="Arial"/>
                <a:cs typeface="Arial"/>
              </a:rPr>
              <a:t>,</a:t>
            </a:r>
            <a:r>
              <a:rPr sz="1100" dirty="0">
                <a:latin typeface="Arial"/>
                <a:cs typeface="Arial"/>
              </a:rPr>
              <a:t>5</a:t>
            </a:r>
          </a:p>
          <a:p>
            <a:pPr marR="6221464" algn="ctr">
              <a:spcBef>
                <a:spcPts val="850"/>
              </a:spcBef>
            </a:pPr>
            <a:r>
              <a:rPr sz="1100" dirty="0">
                <a:latin typeface="Arial"/>
                <a:cs typeface="Arial"/>
              </a:rPr>
              <a:t>0</a:t>
            </a:r>
          </a:p>
        </p:txBody>
      </p:sp>
      <p:graphicFrame>
        <p:nvGraphicFramePr>
          <p:cNvPr id="7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15012"/>
              </p:ext>
            </p:extLst>
          </p:nvPr>
        </p:nvGraphicFramePr>
        <p:xfrm>
          <a:off x="1640469" y="2216554"/>
          <a:ext cx="6559706" cy="2424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911"/>
                <a:gridCol w="654821"/>
                <a:gridCol w="988130"/>
                <a:gridCol w="654821"/>
                <a:gridCol w="976489"/>
                <a:gridCol w="666310"/>
                <a:gridCol w="976489"/>
                <a:gridCol w="654821"/>
                <a:gridCol w="493914"/>
              </a:tblGrid>
              <a:tr h="317463">
                <a:tc gridSpan="9">
                  <a:txBody>
                    <a:bodyPr/>
                    <a:lstStyle/>
                    <a:p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9">
                      <a:solidFill>
                        <a:srgbClr val="000000"/>
                      </a:solidFill>
                      <a:prstDash val="solid"/>
                    </a:lnL>
                    <a:lnR w="9489">
                      <a:solidFill>
                        <a:srgbClr val="808080"/>
                      </a:solidFill>
                      <a:prstDash val="solid"/>
                    </a:lnR>
                    <a:lnT w="9489">
                      <a:solidFill>
                        <a:srgbClr val="808080"/>
                      </a:solidFill>
                      <a:prstDash val="solid"/>
                    </a:lnT>
                    <a:lnB w="949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6427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9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98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9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FF8080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89">
                      <a:solidFill>
                        <a:srgbClr val="80808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1665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9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9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FF8080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89">
                      <a:solidFill>
                        <a:srgbClr val="80808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97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730">
                <a:tc row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9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9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FF808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89">
                      <a:solidFill>
                        <a:srgbClr val="80808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57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9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9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FF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89">
                      <a:solidFill>
                        <a:srgbClr val="808080"/>
                      </a:solidFill>
                      <a:prstDash val="solid"/>
                    </a:lnR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9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9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89">
                      <a:solidFill>
                        <a:srgbClr val="80808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293041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9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9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89">
                      <a:solidFill>
                        <a:srgbClr val="80808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280799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9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9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89">
                      <a:solidFill>
                        <a:srgbClr val="80808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  <a:tr h="293041"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9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8">
                      <a:solidFill>
                        <a:srgbClr val="000000"/>
                      </a:solidFill>
                      <a:prstDash val="solid"/>
                    </a:lnR>
                    <a:lnT w="949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8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97">
                      <a:solidFill>
                        <a:srgbClr val="000000"/>
                      </a:solidFill>
                      <a:prstDash val="solid"/>
                    </a:lnR>
                    <a:lnT w="9497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497">
                      <a:solidFill>
                        <a:srgbClr val="000000"/>
                      </a:solidFill>
                      <a:prstDash val="solid"/>
                    </a:lnL>
                    <a:lnR w="9489">
                      <a:solidFill>
                        <a:srgbClr val="808080"/>
                      </a:solidFill>
                      <a:prstDash val="solid"/>
                    </a:lnR>
                    <a:lnT w="9488">
                      <a:solidFill>
                        <a:srgbClr val="000000"/>
                      </a:solidFill>
                      <a:prstDash val="solid"/>
                    </a:lnT>
                    <a:lnB w="9488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2119" y="4688496"/>
            <a:ext cx="9491811" cy="332621"/>
          </a:xfrm>
          <a:prstGeom prst="rect">
            <a:avLst/>
          </a:prstGeom>
        </p:spPr>
        <p:txBody>
          <a:bodyPr wrap="square" lIns="113504" tIns="56752" rIns="113504" bIns="56752">
            <a:spAutoFit/>
          </a:bodyPr>
          <a:lstStyle/>
          <a:p>
            <a:pPr marL="662109" marR="6306" indent="3941">
              <a:lnSpc>
                <a:spcPts val="1676"/>
              </a:lnSpc>
              <a:tabLst>
                <a:tab pos="557670" algn="l"/>
              </a:tabLst>
            </a:pPr>
            <a:r>
              <a:rPr lang="ru-RU" sz="1300" dirty="0">
                <a:latin typeface="Century Gothic" pitchFamily="34" charset="0"/>
                <a:cs typeface="Arial"/>
              </a:rPr>
              <a:t>шкала Джонсон-Рида (чем больше число, тем больше повреждений, вызванных простейшими)</a:t>
            </a:r>
            <a:endParaRPr lang="ru-RU" sz="1400" dirty="0">
              <a:latin typeface="Century Gothic" pitchFamily="34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6655" y="1701910"/>
            <a:ext cx="5834416" cy="463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170" y="5022894"/>
            <a:ext cx="7488952" cy="1422663"/>
          </a:xfrm>
          <a:prstGeom prst="rect">
            <a:avLst/>
          </a:prstGeom>
        </p:spPr>
        <p:txBody>
          <a:bodyPr wrap="square" lIns="113504" tIns="56752" rIns="113504" bIns="56752">
            <a:spAutoFit/>
          </a:bodyPr>
          <a:lstStyle/>
          <a:p>
            <a:pPr marL="15765" marR="171833">
              <a:lnSpc>
                <a:spcPct val="150000"/>
              </a:lnSpc>
            </a:pPr>
            <a:r>
              <a:rPr lang="ru-RU" sz="1300" spc="-6" dirty="0">
                <a:latin typeface="Century Gothic" pitchFamily="34" charset="0"/>
                <a:cs typeface="Calibri"/>
              </a:rPr>
              <a:t>1 - </a:t>
            </a:r>
            <a:r>
              <a:rPr lang="ru-RU" sz="1300" spc="-12" dirty="0">
                <a:latin typeface="Century Gothic" pitchFamily="34" charset="0"/>
                <a:cs typeface="Calibri"/>
              </a:rPr>
              <a:t>отрицательная  </a:t>
            </a:r>
            <a:r>
              <a:rPr lang="ru-RU" sz="1300" spc="-12" dirty="0">
                <a:latin typeface="Century Gothic" pitchFamily="34" charset="0"/>
                <a:cs typeface="Calibri"/>
              </a:rPr>
              <a:t>контрольная группа </a:t>
            </a:r>
            <a:r>
              <a:rPr lang="ru-RU" sz="1300" spc="-6" dirty="0">
                <a:latin typeface="Century Gothic" pitchFamily="34" charset="0"/>
                <a:cs typeface="Calibri"/>
              </a:rPr>
              <a:t>– без </a:t>
            </a:r>
            <a:r>
              <a:rPr lang="ru-RU" sz="1300" spc="-6" dirty="0" err="1">
                <a:latin typeface="Century Gothic" pitchFamily="34" charset="0"/>
                <a:cs typeface="Calibri"/>
              </a:rPr>
              <a:t>кокцидиостатика</a:t>
            </a:r>
            <a:endParaRPr lang="ru-RU" sz="1300" spc="-12" dirty="0">
              <a:latin typeface="Century Gothic" pitchFamily="34" charset="0"/>
              <a:cs typeface="Calibri"/>
            </a:endParaRPr>
          </a:p>
          <a:p>
            <a:pPr marL="15765" marR="171833">
              <a:lnSpc>
                <a:spcPct val="150000"/>
              </a:lnSpc>
            </a:pPr>
            <a:r>
              <a:rPr lang="ru-RU" sz="1300" spc="-6" dirty="0">
                <a:latin typeface="Century Gothic" pitchFamily="34" charset="0"/>
                <a:cs typeface="Calibri"/>
              </a:rPr>
              <a:t>2 </a:t>
            </a:r>
            <a:r>
              <a:rPr lang="ru-RU" sz="1300" spc="-6" dirty="0">
                <a:latin typeface="Century Gothic" pitchFamily="34" charset="0"/>
                <a:cs typeface="Calibri"/>
              </a:rPr>
              <a:t>- </a:t>
            </a:r>
            <a:r>
              <a:rPr lang="ru-RU" sz="1300" b="1" spc="-12" dirty="0" err="1">
                <a:latin typeface="Century Gothic" pitchFamily="34" charset="0"/>
                <a:cs typeface="Calibri"/>
              </a:rPr>
              <a:t>Адикокс</a:t>
            </a:r>
            <a:r>
              <a:rPr lang="ru-RU" sz="1300" b="1" spc="-12" dirty="0">
                <a:latin typeface="Century Gothic" pitchFamily="34" charset="0"/>
                <a:cs typeface="Calibri"/>
              </a:rPr>
              <a:t> АР, </a:t>
            </a:r>
            <a:r>
              <a:rPr lang="ru-RU" sz="1300" spc="-12" dirty="0">
                <a:latin typeface="Century Gothic" pitchFamily="34" charset="0"/>
                <a:cs typeface="Calibri"/>
              </a:rPr>
              <a:t>200 </a:t>
            </a:r>
            <a:r>
              <a:rPr lang="ru-RU" sz="1300" spc="19" dirty="0">
                <a:latin typeface="Century Gothic" pitchFamily="34" charset="0"/>
                <a:cs typeface="Calibri"/>
              </a:rPr>
              <a:t>г/т</a:t>
            </a:r>
            <a:r>
              <a:rPr lang="ru-RU" sz="1300" spc="50" dirty="0">
                <a:latin typeface="Century Gothic" pitchFamily="34" charset="0"/>
                <a:cs typeface="Calibri"/>
              </a:rPr>
              <a:t> </a:t>
            </a:r>
            <a:r>
              <a:rPr lang="ru-RU" sz="1300" spc="-19" dirty="0">
                <a:latin typeface="Century Gothic" pitchFamily="34" charset="0"/>
                <a:cs typeface="Calibri"/>
              </a:rPr>
              <a:t>корма</a:t>
            </a:r>
            <a:endParaRPr lang="ru-RU" sz="1300" dirty="0">
              <a:latin typeface="Century Gothic" pitchFamily="34" charset="0"/>
              <a:cs typeface="Calibri"/>
            </a:endParaRPr>
          </a:p>
          <a:p>
            <a:pPr marL="200998" indent="-185233">
              <a:spcBef>
                <a:spcPts val="1192"/>
              </a:spcBef>
              <a:buAutoNum type="arabicPlain" startAt="3"/>
              <a:tabLst>
                <a:tab pos="201786" algn="l"/>
              </a:tabLst>
            </a:pPr>
            <a:r>
              <a:rPr lang="ru-RU" sz="1300" spc="-6" dirty="0">
                <a:latin typeface="Century Gothic" pitchFamily="34" charset="0"/>
                <a:cs typeface="Calibri"/>
              </a:rPr>
              <a:t>- положительная  контрольная группа (</a:t>
            </a:r>
            <a:r>
              <a:rPr lang="ru-RU" sz="1300" spc="-6" dirty="0" err="1">
                <a:latin typeface="Century Gothic" pitchFamily="34" charset="0"/>
                <a:cs typeface="Calibri"/>
              </a:rPr>
              <a:t>ионофорный</a:t>
            </a:r>
            <a:r>
              <a:rPr lang="ru-RU" sz="1300" spc="-6" dirty="0">
                <a:latin typeface="Century Gothic" pitchFamily="34" charset="0"/>
                <a:cs typeface="Calibri"/>
              </a:rPr>
              <a:t> </a:t>
            </a:r>
            <a:r>
              <a:rPr lang="ru-RU" sz="1300" spc="-6" dirty="0" err="1">
                <a:latin typeface="Century Gothic" pitchFamily="34" charset="0"/>
                <a:cs typeface="Calibri"/>
              </a:rPr>
              <a:t>кокцидиостатик</a:t>
            </a:r>
            <a:r>
              <a:rPr lang="ru-RU" sz="1300" spc="-12" dirty="0">
                <a:latin typeface="Century Gothic" pitchFamily="34" charset="0"/>
                <a:cs typeface="Calibri"/>
              </a:rPr>
              <a:t>)</a:t>
            </a:r>
            <a:endParaRPr lang="ru-RU" sz="1300" dirty="0">
              <a:latin typeface="Century Gothic" pitchFamily="34" charset="0"/>
              <a:cs typeface="Calibri"/>
            </a:endParaRPr>
          </a:p>
          <a:p>
            <a:pPr marL="200998" indent="-185233">
              <a:spcBef>
                <a:spcPts val="1192"/>
              </a:spcBef>
              <a:buAutoNum type="arabicPlain" startAt="3"/>
              <a:tabLst>
                <a:tab pos="201786" algn="l"/>
              </a:tabLst>
            </a:pPr>
            <a:r>
              <a:rPr lang="ru-RU" sz="1300" spc="-6" dirty="0">
                <a:latin typeface="Century Gothic" pitchFamily="34" charset="0"/>
                <a:cs typeface="Calibri"/>
              </a:rPr>
              <a:t>- </a:t>
            </a:r>
            <a:r>
              <a:rPr lang="ru-RU" sz="1300" b="1" spc="-12" dirty="0" err="1">
                <a:latin typeface="Century Gothic" pitchFamily="34" charset="0"/>
                <a:cs typeface="Calibri"/>
              </a:rPr>
              <a:t>Адикокс</a:t>
            </a:r>
            <a:r>
              <a:rPr lang="ru-RU" sz="1300" b="1" spc="-12" dirty="0">
                <a:latin typeface="Century Gothic" pitchFamily="34" charset="0"/>
                <a:cs typeface="Calibri"/>
              </a:rPr>
              <a:t> </a:t>
            </a:r>
            <a:r>
              <a:rPr lang="ru-RU" sz="1300" b="1" spc="-6" dirty="0">
                <a:latin typeface="Century Gothic" pitchFamily="34" charset="0"/>
                <a:cs typeface="Calibri"/>
              </a:rPr>
              <a:t>AP, </a:t>
            </a:r>
            <a:r>
              <a:rPr lang="ru-RU" sz="1300" spc="-12" dirty="0">
                <a:latin typeface="Century Gothic" pitchFamily="34" charset="0"/>
                <a:cs typeface="Calibri"/>
              </a:rPr>
              <a:t>300 </a:t>
            </a:r>
            <a:r>
              <a:rPr lang="ru-RU" sz="1300" spc="19" dirty="0">
                <a:latin typeface="Century Gothic" pitchFamily="34" charset="0"/>
                <a:cs typeface="Calibri"/>
              </a:rPr>
              <a:t>г/т</a:t>
            </a:r>
            <a:r>
              <a:rPr lang="ru-RU" sz="1300" spc="31" dirty="0">
                <a:latin typeface="Century Gothic" pitchFamily="34" charset="0"/>
                <a:cs typeface="Calibri"/>
              </a:rPr>
              <a:t> </a:t>
            </a:r>
            <a:r>
              <a:rPr lang="ru-RU" sz="1300" spc="-19" dirty="0">
                <a:latin typeface="Century Gothic" pitchFamily="34" charset="0"/>
                <a:cs typeface="Calibri"/>
              </a:rPr>
              <a:t>корма</a:t>
            </a:r>
            <a:endParaRPr lang="ru-RU" sz="1300" dirty="0">
              <a:latin typeface="Century Gothic" pitchFamily="34" charset="0"/>
              <a:cs typeface="Calibri"/>
            </a:endParaRPr>
          </a:p>
        </p:txBody>
      </p:sp>
      <p:sp>
        <p:nvSpPr>
          <p:cNvPr id="10" name="object 13"/>
          <p:cNvSpPr txBox="1"/>
          <p:nvPr/>
        </p:nvSpPr>
        <p:spPr>
          <a:xfrm>
            <a:off x="4714278" y="6617880"/>
            <a:ext cx="482790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65"/>
            <a:r>
              <a:rPr sz="1100" i="1" spc="-19" dirty="0">
                <a:solidFill>
                  <a:srgbClr val="585858"/>
                </a:solidFill>
                <a:latin typeface="Century Gothic" pitchFamily="34" charset="0"/>
                <a:cs typeface="Calibri"/>
              </a:rPr>
              <a:t>prof. </a:t>
            </a:r>
            <a:r>
              <a:rPr sz="1100" i="1" spc="6" dirty="0">
                <a:solidFill>
                  <a:srgbClr val="585858"/>
                </a:solidFill>
                <a:latin typeface="Century Gothic" pitchFamily="34" charset="0"/>
                <a:cs typeface="Calibri"/>
              </a:rPr>
              <a:t>A. </a:t>
            </a:r>
            <a:r>
              <a:rPr sz="1100" i="1" spc="-6" dirty="0">
                <a:solidFill>
                  <a:srgbClr val="585858"/>
                </a:solidFill>
                <a:latin typeface="Century Gothic" pitchFamily="34" charset="0"/>
                <a:cs typeface="Calibri"/>
              </a:rPr>
              <a:t>Gaweł, </a:t>
            </a:r>
            <a:r>
              <a:rPr sz="1100" i="1" spc="-19" dirty="0">
                <a:solidFill>
                  <a:srgbClr val="585858"/>
                </a:solidFill>
                <a:latin typeface="Century Gothic" pitchFamily="34" charset="0"/>
                <a:cs typeface="Calibri"/>
              </a:rPr>
              <a:t>prof. </a:t>
            </a:r>
            <a:r>
              <a:rPr sz="1100" i="1" dirty="0">
                <a:solidFill>
                  <a:srgbClr val="585858"/>
                </a:solidFill>
                <a:latin typeface="Century Gothic" pitchFamily="34" charset="0"/>
                <a:cs typeface="Calibri"/>
              </a:rPr>
              <a:t>M. </a:t>
            </a:r>
            <a:r>
              <a:rPr sz="1100" i="1" spc="-6" dirty="0">
                <a:solidFill>
                  <a:srgbClr val="585858"/>
                </a:solidFill>
                <a:latin typeface="Century Gothic" pitchFamily="34" charset="0"/>
                <a:cs typeface="Calibri"/>
              </a:rPr>
              <a:t>Mazurkiewicz, </a:t>
            </a:r>
            <a:r>
              <a:rPr sz="1100" i="1" spc="-12" dirty="0">
                <a:solidFill>
                  <a:srgbClr val="585858"/>
                </a:solidFill>
                <a:latin typeface="Century Gothic" pitchFamily="34" charset="0"/>
                <a:cs typeface="Calibri"/>
              </a:rPr>
              <a:t>Wrocław University,</a:t>
            </a:r>
            <a:r>
              <a:rPr sz="1100" i="1" spc="99" dirty="0">
                <a:solidFill>
                  <a:srgbClr val="585858"/>
                </a:solidFill>
                <a:latin typeface="Century Gothic" pitchFamily="34" charset="0"/>
                <a:cs typeface="Calibri"/>
              </a:rPr>
              <a:t> </a:t>
            </a:r>
            <a:r>
              <a:rPr sz="1100" i="1" dirty="0">
                <a:solidFill>
                  <a:srgbClr val="585858"/>
                </a:solidFill>
                <a:latin typeface="Century Gothic" pitchFamily="34" charset="0"/>
                <a:cs typeface="Calibri"/>
              </a:rPr>
              <a:t>2009</a:t>
            </a:r>
            <a:endParaRPr sz="1100" dirty="0">
              <a:latin typeface="Century Gothic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6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Reception-31\Рабочий стол\презентация мис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" y="1"/>
            <a:ext cx="9147840" cy="68641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9121" y="763003"/>
            <a:ext cx="7854879" cy="643517"/>
          </a:xfrm>
          <a:prstGeom prst="rect">
            <a:avLst/>
          </a:prstGeom>
          <a:solidFill>
            <a:srgbClr val="59812C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13504" tIns="56752" rIns="113504" bIns="56752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122" y="763003"/>
            <a:ext cx="7397679" cy="654635"/>
          </a:xfrm>
        </p:spPr>
        <p:txBody>
          <a:bodyPr>
            <a:normAutofit fontScale="90000"/>
          </a:bodyPr>
          <a:lstStyle/>
          <a:p>
            <a:pPr algn="l"/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Влияние </a:t>
            </a:r>
            <a:r>
              <a:rPr lang="ru-RU" sz="2500" b="1" dirty="0" err="1">
                <a:solidFill>
                  <a:schemeClr val="bg1"/>
                </a:solidFill>
                <a:latin typeface="Century Gothic" pitchFamily="34" charset="0"/>
              </a:rPr>
              <a:t>Адикокс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 AP и </a:t>
            </a:r>
            <a:r>
              <a:rPr lang="ru-RU" sz="2500" b="1" dirty="0" err="1">
                <a:solidFill>
                  <a:schemeClr val="bg1"/>
                </a:solidFill>
                <a:latin typeface="Century Gothic" pitchFamily="34" charset="0"/>
              </a:rPr>
              <a:t>кокцидиостатиков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 на 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продуктивность </a:t>
            </a:r>
            <a:r>
              <a:rPr lang="ru-RU" sz="2500" b="1" dirty="0">
                <a:solidFill>
                  <a:schemeClr val="bg1"/>
                </a:solidFill>
                <a:latin typeface="Century Gothic" pitchFamily="34" charset="0"/>
              </a:rPr>
              <a:t>бройлеров</a:t>
            </a:r>
          </a:p>
        </p:txBody>
      </p:sp>
      <p:graphicFrame>
        <p:nvGraphicFramePr>
          <p:cNvPr id="6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626993"/>
              </p:ext>
            </p:extLst>
          </p:nvPr>
        </p:nvGraphicFramePr>
        <p:xfrm>
          <a:off x="1306578" y="1853705"/>
          <a:ext cx="7532382" cy="198764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27067"/>
                <a:gridCol w="2296232"/>
                <a:gridCol w="1931010"/>
                <a:gridCol w="1678073"/>
              </a:tblGrid>
              <a:tr h="555987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400" spc="-10" dirty="0" smtClean="0">
                          <a:latin typeface="Century Gothic" panose="020B0502020202020204" pitchFamily="34" charset="0"/>
                        </a:rPr>
                        <a:t>Группы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Вес туши </a:t>
                      </a:r>
                      <a:r>
                        <a:rPr sz="1400" dirty="0" smtClean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кг</a:t>
                      </a:r>
                      <a:r>
                        <a:rPr sz="1400" dirty="0" smtClean="0">
                          <a:latin typeface="Century Gothic" panose="020B0502020202020204" pitchFamily="34" charset="0"/>
                        </a:rPr>
                        <a:t>)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400" spc="-5" dirty="0" smtClean="0">
                          <a:latin typeface="Century Gothic" panose="020B0502020202020204" pitchFamily="34" charset="0"/>
                        </a:rPr>
                        <a:t>Сохранность</a:t>
                      </a:r>
                      <a:r>
                        <a:rPr sz="1400" spc="325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400" dirty="0">
                          <a:latin typeface="Century Gothic" panose="020B0502020202020204" pitchFamily="34" charset="0"/>
                        </a:rPr>
                        <a:t>(%)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400" spc="-10" dirty="0" smtClean="0">
                          <a:latin typeface="Century Gothic" panose="020B0502020202020204" pitchFamily="34" charset="0"/>
                        </a:rPr>
                        <a:t>Конверсия корма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47721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400" spc="-10" dirty="0" smtClean="0">
                          <a:latin typeface="Century Gothic" panose="020B0502020202020204" pitchFamily="34" charset="0"/>
                        </a:rPr>
                        <a:t>Контроль</a:t>
                      </a:r>
                      <a:endParaRPr sz="1400" b="1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sz="1400" spc="-1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400" dirty="0">
                          <a:latin typeface="Century Gothic" panose="020B0502020202020204" pitchFamily="34" charset="0"/>
                        </a:rPr>
                        <a:t>477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400" spc="-5" dirty="0" smtClean="0">
                          <a:latin typeface="Century Gothic" panose="020B0502020202020204" pitchFamily="34" charset="0"/>
                        </a:rPr>
                        <a:t>94,28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400" spc="-5" dirty="0">
                          <a:latin typeface="Century Gothic" panose="020B0502020202020204" pitchFamily="34" charset="0"/>
                        </a:rPr>
                        <a:t>1,55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47721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400" spc="-5" dirty="0" err="1" smtClean="0">
                          <a:latin typeface="Century Gothic" panose="020B0502020202020204" pitchFamily="34" charset="0"/>
                        </a:rPr>
                        <a:t>Монензин</a:t>
                      </a:r>
                      <a:endParaRPr sz="1400" b="1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sz="1400" spc="-1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400" dirty="0">
                          <a:latin typeface="Century Gothic" panose="020B0502020202020204" pitchFamily="34" charset="0"/>
                        </a:rPr>
                        <a:t>541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400" spc="-5" dirty="0" smtClean="0">
                          <a:latin typeface="Century Gothic" panose="020B0502020202020204" pitchFamily="34" charset="0"/>
                        </a:rPr>
                        <a:t>96,62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entury Gothic" panose="020B0502020202020204" pitchFamily="34" charset="0"/>
                        </a:rPr>
                        <a:t>1,50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  <a:tr h="477219"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400" spc="-10" dirty="0" err="1" smtClean="0">
                          <a:latin typeface="Century Gothic" panose="020B0502020202020204" pitchFamily="34" charset="0"/>
                        </a:rPr>
                        <a:t>Адикокс</a:t>
                      </a:r>
                      <a:r>
                        <a:rPr lang="ru-RU" sz="1400" spc="-1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400" dirty="0" smtClean="0">
                          <a:latin typeface="Century Gothic" panose="020B0502020202020204" pitchFamily="34" charset="0"/>
                        </a:rPr>
                        <a:t>AP</a:t>
                      </a:r>
                      <a:endParaRPr sz="1400" b="1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dirty="0">
                          <a:latin typeface="Century Gothic" panose="020B0502020202020204" pitchFamily="34" charset="0"/>
                        </a:rPr>
                        <a:t>2</a:t>
                      </a:r>
                      <a:r>
                        <a:rPr sz="1400" spc="-10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sz="1400" dirty="0">
                          <a:latin typeface="Century Gothic" panose="020B0502020202020204" pitchFamily="34" charset="0"/>
                        </a:rPr>
                        <a:t>548</a:t>
                      </a:r>
                      <a:endParaRPr sz="140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400" spc="-5" dirty="0" smtClean="0">
                          <a:latin typeface="Century Gothic" panose="020B0502020202020204" pitchFamily="34" charset="0"/>
                        </a:rPr>
                        <a:t>98,18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" dirty="0">
                          <a:latin typeface="Century Gothic" panose="020B0502020202020204" pitchFamily="34" charset="0"/>
                        </a:rPr>
                        <a:t>1,60</a:t>
                      </a:r>
                      <a:endParaRPr sz="1400" dirty="0">
                        <a:latin typeface="Century Gothic" pitchFamily="34" charset="0"/>
                        <a:cs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841516" y="6586691"/>
            <a:ext cx="422355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765"/>
            <a:r>
              <a:rPr sz="1100" i="1" spc="-6" dirty="0">
                <a:latin typeface="Century Gothic" pitchFamily="34" charset="0"/>
                <a:cs typeface="Calibri"/>
              </a:rPr>
              <a:t>Warsaw University </a:t>
            </a:r>
            <a:r>
              <a:rPr sz="1100" i="1" dirty="0">
                <a:latin typeface="Century Gothic" pitchFamily="34" charset="0"/>
                <a:cs typeface="Calibri"/>
              </a:rPr>
              <a:t>of Life Sciences, </a:t>
            </a:r>
            <a:r>
              <a:rPr sz="1100" i="1" spc="6" dirty="0">
                <a:latin typeface="Century Gothic" pitchFamily="34" charset="0"/>
                <a:cs typeface="Calibri"/>
              </a:rPr>
              <a:t>2012, </a:t>
            </a:r>
            <a:r>
              <a:rPr sz="1100" i="1" spc="-6" dirty="0">
                <a:latin typeface="Century Gothic" pitchFamily="34" charset="0"/>
                <a:cs typeface="Calibri"/>
              </a:rPr>
              <a:t>prof. </a:t>
            </a:r>
            <a:r>
              <a:rPr sz="1100" i="1" dirty="0">
                <a:latin typeface="Century Gothic" pitchFamily="34" charset="0"/>
                <a:cs typeface="Calibri"/>
              </a:rPr>
              <a:t>Niemiec et</a:t>
            </a:r>
            <a:r>
              <a:rPr sz="1100" i="1" spc="-124" dirty="0">
                <a:latin typeface="Century Gothic" pitchFamily="34" charset="0"/>
                <a:cs typeface="Calibri"/>
              </a:rPr>
              <a:t> </a:t>
            </a:r>
            <a:r>
              <a:rPr sz="1100" i="1" spc="-6" dirty="0">
                <a:latin typeface="Century Gothic" pitchFamily="34" charset="0"/>
                <a:cs typeface="Calibri"/>
              </a:rPr>
              <a:t>all.</a:t>
            </a:r>
            <a:endParaRPr sz="1100" dirty="0">
              <a:latin typeface="Century Gothic" pitchFamily="34" charset="0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0716" y="4610471"/>
            <a:ext cx="7924357" cy="1227805"/>
          </a:xfrm>
          <a:prstGeom prst="rect">
            <a:avLst/>
          </a:prstGeom>
        </p:spPr>
        <p:txBody>
          <a:bodyPr wrap="square" lIns="113504" tIns="56752" rIns="113504" bIns="56752">
            <a:spAutoFit/>
          </a:bodyPr>
          <a:lstStyle/>
          <a:p>
            <a:pPr marL="370466" marR="137150" indent="-354701">
              <a:buFont typeface="Wingdings" pitchFamily="2" charset="2"/>
              <a:buChar char="Ø"/>
            </a:pPr>
            <a:r>
              <a:rPr lang="ru-RU" b="1" spc="-6" dirty="0">
                <a:latin typeface="Century Gothic" pitchFamily="34" charset="0"/>
                <a:cs typeface="Calibri"/>
              </a:rPr>
              <a:t>С</a:t>
            </a:r>
            <a:r>
              <a:rPr lang="ru-RU" b="1" spc="-6" dirty="0">
                <a:latin typeface="Century Gothic" pitchFamily="34" charset="0"/>
                <a:cs typeface="Calibri"/>
              </a:rPr>
              <a:t>амый </a:t>
            </a:r>
            <a:r>
              <a:rPr lang="ru-RU" b="1" spc="-6" dirty="0">
                <a:latin typeface="Century Gothic" pitchFamily="34" charset="0"/>
                <a:cs typeface="Calibri"/>
              </a:rPr>
              <a:t>высокий вес туши (</a:t>
            </a:r>
            <a:r>
              <a:rPr lang="ru-RU" b="1" spc="-6" dirty="0">
                <a:latin typeface="Century Gothic" pitchFamily="34" charset="0"/>
                <a:cs typeface="Times New Roman"/>
              </a:rPr>
              <a:t>♀ </a:t>
            </a:r>
            <a:r>
              <a:rPr lang="ru-RU" b="1" spc="-6" dirty="0">
                <a:latin typeface="Century Gothic" pitchFamily="34" charset="0"/>
                <a:cs typeface="Calibri"/>
              </a:rPr>
              <a:t>- 2377г, </a:t>
            </a:r>
            <a:r>
              <a:rPr lang="ru-RU" b="1" spc="-6" dirty="0">
                <a:latin typeface="Century Gothic" pitchFamily="34" charset="0"/>
                <a:cs typeface="Times New Roman"/>
              </a:rPr>
              <a:t>♂ </a:t>
            </a:r>
            <a:r>
              <a:rPr lang="ru-RU" b="1" spc="-6" dirty="0">
                <a:latin typeface="Century Gothic" pitchFamily="34" charset="0"/>
                <a:cs typeface="Calibri"/>
              </a:rPr>
              <a:t>-</a:t>
            </a:r>
            <a:r>
              <a:rPr lang="ru-RU" b="1" spc="253" dirty="0">
                <a:latin typeface="Century Gothic" pitchFamily="34" charset="0"/>
                <a:cs typeface="Calibri"/>
              </a:rPr>
              <a:t> </a:t>
            </a:r>
            <a:r>
              <a:rPr lang="ru-RU" b="1" spc="-6" dirty="0">
                <a:latin typeface="Century Gothic" pitchFamily="34" charset="0"/>
                <a:cs typeface="Calibri"/>
              </a:rPr>
              <a:t>2778г).</a:t>
            </a:r>
            <a:endParaRPr lang="ru-RU" b="1" dirty="0">
              <a:latin typeface="Century Gothic" pitchFamily="34" charset="0"/>
              <a:cs typeface="Calibri"/>
            </a:endParaRPr>
          </a:p>
          <a:p>
            <a:pPr marL="370466" marR="226221" indent="-354701">
              <a:buFont typeface="Wingdings" pitchFamily="2" charset="2"/>
              <a:buChar char="Ø"/>
            </a:pPr>
            <a:r>
              <a:rPr lang="ru-RU" b="1" spc="-6" dirty="0">
                <a:latin typeface="Century Gothic" pitchFamily="34" charset="0"/>
                <a:cs typeface="Calibri"/>
              </a:rPr>
              <a:t>Самое высокое потребление корма, самое </a:t>
            </a:r>
            <a:r>
              <a:rPr lang="ru-RU" b="1" spc="-6" dirty="0">
                <a:latin typeface="Century Gothic" pitchFamily="34" charset="0"/>
                <a:cs typeface="Calibri"/>
              </a:rPr>
              <a:t>низкое в </a:t>
            </a:r>
            <a:r>
              <a:rPr lang="ru-RU" b="1" spc="-6" dirty="0">
                <a:latin typeface="Century Gothic" pitchFamily="34" charset="0"/>
                <a:cs typeface="Calibri"/>
              </a:rPr>
              <a:t>группе с </a:t>
            </a:r>
            <a:r>
              <a:rPr lang="ru-RU" b="1" spc="-6" dirty="0" err="1">
                <a:latin typeface="Century Gothic" pitchFamily="34" charset="0"/>
                <a:cs typeface="Calibri"/>
              </a:rPr>
              <a:t>кокцидиостатиком</a:t>
            </a:r>
            <a:r>
              <a:rPr lang="ru-RU" b="1" spc="-6" dirty="0">
                <a:latin typeface="Century Gothic" pitchFamily="34" charset="0"/>
                <a:cs typeface="Calibri"/>
              </a:rPr>
              <a:t> – </a:t>
            </a:r>
            <a:r>
              <a:rPr lang="ru-RU" b="1" spc="-6" dirty="0" err="1">
                <a:latin typeface="Century Gothic" pitchFamily="34" charset="0"/>
                <a:cs typeface="Calibri"/>
              </a:rPr>
              <a:t>монензином</a:t>
            </a:r>
            <a:r>
              <a:rPr lang="ru-RU" b="1" spc="-6" dirty="0">
                <a:latin typeface="Century Gothic" pitchFamily="34" charset="0"/>
                <a:cs typeface="Calibri"/>
              </a:rPr>
              <a:t> </a:t>
            </a:r>
          </a:p>
          <a:p>
            <a:pPr marL="370466" marR="226221" indent="-354701">
              <a:buFont typeface="Wingdings" pitchFamily="2" charset="2"/>
              <a:buChar char="Ø"/>
            </a:pPr>
            <a:r>
              <a:rPr lang="ru-RU" b="1" spc="-6" dirty="0">
                <a:latin typeface="Century Gothic" pitchFamily="34" charset="0"/>
                <a:cs typeface="Calibri"/>
              </a:rPr>
              <a:t>Самая высокая сохранность поголовья</a:t>
            </a:r>
            <a:endParaRPr lang="ru-RU" b="1" dirty="0">
              <a:latin typeface="Century Gothic" pitchFamily="34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121" y="4183020"/>
            <a:ext cx="5178630" cy="396067"/>
          </a:xfrm>
          <a:prstGeom prst="rect">
            <a:avLst/>
          </a:prstGeom>
          <a:noFill/>
        </p:spPr>
        <p:txBody>
          <a:bodyPr wrap="square" lIns="113504" tIns="56752" rIns="113504" bIns="56752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Результаты </a:t>
            </a:r>
            <a:r>
              <a:rPr lang="ru-RU" dirty="0">
                <a:latin typeface="Century Gothic" pitchFamily="34" charset="0"/>
              </a:rPr>
              <a:t>при добавлении </a:t>
            </a:r>
            <a:r>
              <a:rPr lang="ru-RU" b="1" dirty="0" err="1">
                <a:latin typeface="Century Gothic" pitchFamily="34" charset="0"/>
              </a:rPr>
              <a:t>Адикокс</a:t>
            </a:r>
            <a:r>
              <a:rPr lang="ru-RU" b="1" dirty="0">
                <a:latin typeface="Century Gothic" pitchFamily="34" charset="0"/>
              </a:rPr>
              <a:t> </a:t>
            </a:r>
            <a:r>
              <a:rPr lang="en-US" b="1" dirty="0">
                <a:latin typeface="Century Gothic" pitchFamily="34" charset="0"/>
              </a:rPr>
              <a:t>AP </a:t>
            </a:r>
            <a:r>
              <a:rPr lang="ru-RU" b="1" dirty="0" smtClean="0">
                <a:latin typeface="Century Gothic" pitchFamily="34" charset="0"/>
              </a:rPr>
              <a:t> </a:t>
            </a:r>
            <a:r>
              <a:rPr lang="ru-RU" dirty="0" smtClean="0">
                <a:latin typeface="Century Gothic" pitchFamily="34" charset="0"/>
              </a:rPr>
              <a:t>:</a:t>
            </a:r>
            <a:endParaRPr lang="ru-RU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" y="260648"/>
            <a:ext cx="4860032" cy="22546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9" y="2225261"/>
            <a:ext cx="4860031" cy="3088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60727"/>
            <a:ext cx="4485386" cy="30972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1342" y="980728"/>
            <a:ext cx="40371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Испытание </a:t>
            </a:r>
            <a:r>
              <a:rPr lang="ru-RU" sz="2800" b="1" dirty="0" err="1" smtClean="0"/>
              <a:t>фитобиотика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 err="1" smtClean="0"/>
              <a:t>Адикокс</a:t>
            </a:r>
            <a:r>
              <a:rPr lang="ru-RU" sz="2800" b="1" dirty="0" smtClean="0"/>
              <a:t> на  холдинге </a:t>
            </a:r>
          </a:p>
          <a:p>
            <a:pPr algn="ctr"/>
            <a:r>
              <a:rPr lang="ru-RU" sz="2800" b="1" dirty="0" err="1" smtClean="0"/>
              <a:t>Приасколье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31453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Приглашаем к сотрудничеству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 smtClean="0"/>
              <a:t>Подобед</a:t>
            </a:r>
            <a:r>
              <a:rPr lang="ru-RU" dirty="0" smtClean="0"/>
              <a:t> Леонид Илларионович</a:t>
            </a:r>
          </a:p>
          <a:p>
            <a:pPr marL="0" indent="0">
              <a:buNone/>
            </a:pPr>
            <a:r>
              <a:rPr lang="ru-RU" dirty="0" smtClean="0"/>
              <a:t>+ 380-67-998-73-15</a:t>
            </a:r>
            <a:endParaRPr lang="ru-RU" dirty="0"/>
          </a:p>
        </p:txBody>
      </p:sp>
      <p:pic>
        <p:nvPicPr>
          <p:cNvPr id="4" name="Рисунок 6" descr="Облож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09698"/>
            <a:ext cx="2144464" cy="303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68" y="2348881"/>
            <a:ext cx="2417704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72" y="1844824"/>
            <a:ext cx="2210599" cy="3242014"/>
          </a:xfrm>
          <a:prstGeom prst="rect">
            <a:avLst/>
          </a:prstGeom>
        </p:spPr>
      </p:pic>
      <p:pic>
        <p:nvPicPr>
          <p:cNvPr id="9" name="Рисунок 4" descr="подобед (1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00" y="2958212"/>
            <a:ext cx="2628800" cy="388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6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Кормовые жиры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Подсолнечное </a:t>
            </a:r>
            <a:r>
              <a:rPr lang="ru-RU" dirty="0" smtClean="0"/>
              <a:t>, рапсовое  </a:t>
            </a:r>
            <a:r>
              <a:rPr lang="ru-RU" dirty="0" smtClean="0"/>
              <a:t>соевое </a:t>
            </a:r>
            <a:r>
              <a:rPr lang="ru-RU" dirty="0" smtClean="0"/>
              <a:t>масло</a:t>
            </a:r>
          </a:p>
          <a:p>
            <a:pPr eaLnBrk="1" hangingPunct="1"/>
            <a:r>
              <a:rPr lang="ru-RU" dirty="0" smtClean="0"/>
              <a:t>Животные жиры </a:t>
            </a:r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FF3300"/>
                </a:solidFill>
              </a:rPr>
              <a:t>Новое направление в системе кормления птицы</a:t>
            </a:r>
          </a:p>
          <a:p>
            <a:pPr eaLnBrk="1" hangingPunct="1"/>
            <a:r>
              <a:rPr lang="ru-RU" dirty="0" smtClean="0"/>
              <a:t>Сухие  растительные жиры  (пальмовое масло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882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Сравнительная питательность  растительных  жиров </a:t>
            </a:r>
          </a:p>
        </p:txBody>
      </p:sp>
      <p:graphicFrame>
        <p:nvGraphicFramePr>
          <p:cNvPr id="18523" name="Group 9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4427"/>
        </p:xfrm>
        <a:graphic>
          <a:graphicData uri="http://schemas.openxmlformats.org/drawingml/2006/table">
            <a:tbl>
              <a:tblPr/>
              <a:tblGrid>
                <a:gridCol w="1508125"/>
                <a:gridCol w="1282700"/>
                <a:gridCol w="1187450"/>
                <a:gridCol w="1044575"/>
                <a:gridCol w="977900"/>
                <a:gridCol w="1046163"/>
                <a:gridCol w="1182687"/>
              </a:tblGrid>
              <a:tr h="4683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Масла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Подсол-нечное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Рапсо-вое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Соевое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Льняное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Пальмо-вое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Обменная энергия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Ккал/100 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Обменная энергия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МДж/100г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Сырой жир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Линолевая кислота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Влажность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22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 fontScale="90000"/>
          </a:bodyPr>
          <a:lstStyle/>
          <a:p>
            <a:pPr eaLnBrk="1" hangingPunct="1"/>
            <a:r>
              <a:rPr lang="ru-RU" smtClean="0"/>
              <a:t>Типы сухих кормовых жиров рынка СНГ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928813"/>
            <a:ext cx="8472488" cy="4525962"/>
          </a:xfrm>
        </p:spPr>
        <p:txBody>
          <a:bodyPr/>
          <a:lstStyle/>
          <a:p>
            <a:pPr marL="411163" eaLnBrk="1" hangingPunct="1"/>
            <a:r>
              <a:rPr lang="ru-RU" sz="4100" smtClean="0">
                <a:latin typeface="Times New Roman" pitchFamily="18" charset="0"/>
                <a:cs typeface="Times New Roman" pitchFamily="18" charset="0"/>
              </a:rPr>
              <a:t>Каротино</a:t>
            </a:r>
            <a:r>
              <a:rPr lang="en-GB" sz="41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smtClean="0">
                <a:latin typeface="Times New Roman" pitchFamily="18" charset="0"/>
                <a:cs typeface="Times New Roman" pitchFamily="18" charset="0"/>
              </a:rPr>
              <a:t> СА</a:t>
            </a:r>
            <a:r>
              <a:rPr lang="en-GB" sz="41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100" smtClean="0">
                <a:latin typeface="Times New Roman" pitchFamily="18" charset="0"/>
                <a:cs typeface="Times New Roman" pitchFamily="18" charset="0"/>
              </a:rPr>
              <a:t> 100( Красное пальмовое масло)</a:t>
            </a:r>
            <a:endParaRPr lang="en-GB" sz="4100" smtClean="0">
              <a:latin typeface="Times New Roman" pitchFamily="18" charset="0"/>
              <a:cs typeface="Times New Roman" pitchFamily="18" charset="0"/>
            </a:endParaRPr>
          </a:p>
          <a:p>
            <a:pPr marL="411163" eaLnBrk="1" hangingPunct="1"/>
            <a:r>
              <a:rPr lang="ru-RU" sz="4100" smtClean="0">
                <a:latin typeface="Times New Roman" pitchFamily="18" charset="0"/>
                <a:cs typeface="Times New Roman" pitchFamily="18" charset="0"/>
              </a:rPr>
              <a:t>Бергафат </a:t>
            </a:r>
            <a:r>
              <a:rPr lang="en-US" sz="4100" smtClean="0">
                <a:latin typeface="Times New Roman" pitchFamily="18" charset="0"/>
                <a:cs typeface="Times New Roman" pitchFamily="18" charset="0"/>
              </a:rPr>
              <a:t>HPL</a:t>
            </a:r>
            <a:r>
              <a:rPr lang="ru-RU" sz="4100" smtClean="0">
                <a:latin typeface="Times New Roman" pitchFamily="18" charset="0"/>
                <a:cs typeface="Times New Roman" pitchFamily="18" charset="0"/>
              </a:rPr>
              <a:t>-106</a:t>
            </a:r>
            <a:r>
              <a:rPr lang="en-GB" sz="41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100" smtClean="0">
                <a:latin typeface="Times New Roman" pitchFamily="18" charset="0"/>
                <a:cs typeface="Times New Roman" pitchFamily="18" charset="0"/>
              </a:rPr>
              <a:t>Сухое пальмовое масло 1)</a:t>
            </a:r>
          </a:p>
          <a:p>
            <a:pPr marL="411163" eaLnBrk="1" hangingPunct="1"/>
            <a:r>
              <a:rPr lang="ru-RU" sz="4100" smtClean="0">
                <a:latin typeface="Times New Roman" pitchFamily="18" charset="0"/>
                <a:cs typeface="Times New Roman" pitchFamily="18" charset="0"/>
              </a:rPr>
              <a:t>Пальмит -80 ( Сухое пальмовое масло 2)</a:t>
            </a:r>
          </a:p>
        </p:txBody>
      </p:sp>
    </p:spTree>
    <p:extLst>
      <p:ext uri="{BB962C8B-B14F-4D97-AF65-F5344CB8AC3E}">
        <p14:creationId xmlns:p14="http://schemas.microsoft.com/office/powerpoint/2010/main" val="323533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A468C"/>
                </a:solidFill>
              </a:rPr>
              <a:t>Основы усвоения жиров</a:t>
            </a:r>
          </a:p>
        </p:txBody>
      </p:sp>
      <p:sp>
        <p:nvSpPr>
          <p:cNvPr id="6" name="AutoShape 4" descr="data:image/jpeg;base64,/9j/4AAQSkZJRgABAQAAAQABAAD/2wCEAAkGBhQSERUTExQWFBUWFxoXGBgYFRcZGBkaGhwYGxcXGBwZHSYfHB8jHBoYHy8gIycpLSwsFx4xNTAqNSYrLCkBCQoKDgwOGQ8PGjUkHh81LjU1MDI1NTQxNTU0Ly4vLS81LCkxNik1NCwpKSwpLjUuLjUvLTQ1LCwpLCkpKiw1Lf/AABEIAMoA+QMBIgACEQEDEQH/xAAcAAEAAwEAAwEAAAAAAAAAAAAABQYHBAEDCAL/xABGEAACAQIDBgMFBQUECAcAAAABAgMAEQQSIQUGBzFBUWFxgRMiMpGhFCNCUrFicoKSwRYkM6IVNENTwtHh8Qhjc6Oy0vD/xAAbAQEAAgMBAQAAAAAAAAAAAAAABAUCAwYBB//EACcRAQACAgEEAQQCAwAAAAAAAAABAgMEEQUSITFRIkFxoWHRExQV/9oADAMBAAIRAxEAPwDcaUpQKUpQKUpQKUpQKUpQKUqM21t5MMBcF3a+RF5m3MnsBpc+PXlQSdKqX9qMV8XsI8v5c7Xt+9a30qZ2Lt9MQCACki/EjcxfqDyI8fnaglKVy7R2nHAmeRso5DqSegUDUnwFQR321uMNKV73QH5X/rQWelcOytsx4hSYzqNGUizKfEf15G2hrtZgBc6AdaDzSoh97cKGt7dPMXK/zAZfrUnBOrqGRgynkVIIPkRpQeylKUClKUClKUClKUClKUClKUClKUClKUClKUClKhNub6YPBnLiMQiN+TVn8DkQFgPG1Jnh7Ws2niITdQ+1N6oICUL5pOkaDM1+xtov8RFVvaXFTByxFMNiAJXIQFlePKDza8igcr215kVUdxcSuJxM0v4VfJGOyDr5sSWJ8fCvImJ9PbUtSeLRwvn9osY/vLHEg7EO59SGX9KoW+O9mNgxBmMMRDBVBOdgthytcWBNz11atfwuFXLVL4g4FDh5M1rZT+nOvWKj7L4obQmcRrHhmJ/8twAO5Ikq54SDFe0WcGNHAIsqHKbjUEFibcja/Qdqo/CiJWeRjzBA+l/1v8q3HCYdctBle+u9OLidJpII5Aoy/E4VSTq2XU66C9+gqL2bxYxEjCMYOFyegaRfqc1XrfzCoYJM1rZTfytWdcKcKryOx5ghfpc/X9KC84OTEiVcRHGkZAIK3ZgwI1UkZdL2I05gVw7678OqoJ4HEY+JY2BDt0zFrWXwsdT4CtGwmDXLVQ382cjQSBrWyn9OdBT8NxUwdrNhZlHcGNvpcVL7sb+4QYhfYy5UkNpI5AUIvykF/duDa5BOl78hbLt39hPi5Uij5tzPRQPiY+X62HWtIl4RwrGLZ841z5iGuORFtBr4UGjLvfhSbe2A8Srhf5iuX61Lo4IBBBB1BGoI7isgx++8WFKw4nDyE5ReRChDEaE5Tlt3tfrUruVv3hfamNJgIWBbK91aNhroD0YX+G4uB1JuGmUqJw+9WFdsolUE8swZL+ALgA1LUClKUClKUClKUClKUClKUClKUClKUFD4r78NgYVihNp5r2b/AHaD4n8ySAPU9KwoRFiWYlmY3JJJJJ5kk6k+NXbjQxO1BfkII8vlmk5et6qmHAqr2sk93Du+g6eP/DF59y5Xwtd27G8LYGbNa8bfEOo7EV5xCjpUXikvWOra038N3XcWDHrzN/f2/LacLxZwuTWQg25FGv8AQW+tUffbiAcWDHECsZ5k/E3hYch+vhVMw0d7jt+lanurwrUwLLiFzO4zBTyQHkCOrW535cul6tnz5nO7e33wkudNQdGU8iP6HxrUcHxhhye8koPayn65q4Tw0wyYkZ1bI2mUOVF/TXXzq4wcL9mMusH/AL03/wB6DK98d/nxgKKvs4+ut2bztoB4D51B7rbxPhJS6jMp+Jb2v4g9DWgb48MMLGjNA8kZHIMQ6nw1Gb6mqzw+3NjxDP8AaRICrWyap256Zudx05UF9wXF7DZNfaKe2S/1BtVM304htilMcSlIz8RNszDtYaAepv4Voo4QbOZdFlU9xM3/ABXH0qib68MVwyNJBMWCgkpIBew7Mth8x60EhwPjUmdjzGVR5Esx+oHyrXsUVy1807k74fYpCTqjgZrcwRcqfqR61f8AF8WISnulmPYKf62oOjeTdcY/EpGDlC3dyOeXlYeJJHPsa8YnhnHCVkhBSSMhla5Oo6NfmCNCOxNTvDHHCeA4hhZpHa/gF0Ufqf4jVt2my5TQZXtDiDhUdocRhpYyNLrkkW3fmpt6GrPuVvzhzG6GdWRLGMm+YA3vGVIzXWwtpyPYVXMRuOuPxbSMbRoApA0LNztfoACPHUV7v7DpgpVnhQ+6CGTMbOp5qb3sb2IPQjzoNJwO8GHmbLHKpb8uoY+QaxPpUjWKzcQsFISksU2HcG1yoYKQed0OYW7ha0rcnb4xeGzZxIUYoXBvmsAVbzsQD4g0FgpSlApSlApSlApSlApSlAr04vFpEheRgqjmTy/7+Fe6ss4u7xtEGCmxQKkf/qSAkv5rGDbsb96D077YGHa2IiaHOrRZkdyoAZb3VRc3urZuYHxH04puF4Ce6zA1YuHMCDDxW/KP051ep4ly1rtjpb3CXi3djFERjvMRHw+atr7PeCT2b+h6EVxYhR0q/wDFKNA0dviL2HkQb/W30qhSw1Gtkrrz2xHiV7i083WMc575Pqr4448fr5/D9buoGxkCN8LyoreRYXr6ew8y5a+T2nMbq4NirBgexGo+tbDujvpPjQEigkLW942tGP4zp5DnUql4vHMOf2da+tknHf2se9slwAnxlgF/eJAX62r9CTGRe60DN4oVZT4g3uPUCpHY27TiQTYhgzr8CLcqp/MSfibtoANeehFjrNHVTZu78ssiy4kBFUhljuCSRqC9rgAHWwJuQL25Hu3j2E0uWWKwmS/PQOp5qT36gnx73E7SgpS7clQZXhmDdvZufkVBB9DXBHD9smKTqVjXRo2uGYkXAYcwLEHudK0Sq5t/YLmT7Rh7Z7AOhNg4HIg8gw5a6EW1FtQ4sRww2Yy/6sinujOp+jVlPETceLBqZIJGK3AKOQSLm3usAPkR61qX+k8T8P2ebNy+A2/m+H61xbE2bHjCZMSiyD8MbC4XuSORb9KDMNx9/wAYNTE98hOYEa2NgDp2NhVk2xxWQpaMMxPLQget6vm0uGuzWU/3ZUPeNmQ/5Tb5g1iu/m7CYKRfZyFkYnRrZltrzFgR6Cg3Tccr9khbS7orse7OAzH6/QV2bdZch8qxvc/icsEKwy39wWUgE3XoNNbjl6CuzbXEsSlY47++QuYiwFza+tB2bP4bpipJMRJcozHIo0vbQsxGvMGwHbxqc3c2aNkzMVzDDy29ot7hWHKUX7DQ25i35QKvWyokSMKoACiwHgOVQu9bJ7Nr2tY0FqBpXDsMMMNDm+L2SXvzvlF713UClKUClKUClK59oY9IInllYKiKWZj0A5+fl1oOiufHY9IUMkjZVHn6AAaknsKwPevihi8a7CJ2w0F/dVDldh3kddbn8oNumvM1P375s75r3vma9+973vUW2zSJ4XuHoefJTunw3lt+ZMSzR4VMmU5TI1iQRzAXVbjxJtyte9o3a+4oxILTlpGOt2J52sDpoNNKpPDLe0YeZcPPb2bmyPyKsToGPUEnn0J105buxXLW+l4vHMKrY1smvfsyQxQbTm2O4QgywE+7rZkPO1+o86kMXxojye7E+b9oqo+YufpX74tSoIbaZiwy+d7/AKA1lUeGvqa15c0Y0zp/Tr7kzxPEQ7NsbxPipxJIwvcWA0Ci/IX/AFr9zy3rkfCCuSRGGgYgdqg3n/YtH2dVrY/+RivMxNonyufC3Zvt9qxe6GSIPI9xcWylRf8AiZa+h44wosoAHYCwrAeEu9MuFkdBhhMkhGeRTlkW3wjU5WAuTl0PvE3OgrWk33UH34JUX83utbxIBv8AK9WGKnZXhx+/tRs5pyR6WalRbb0YUAEzx+8Lj3hf1HMetd2GxaSLmjdXXurAj5itqC91KUoFKUoFqqm09gyxStLhhnVzmaO4DBjqxS+hBOttNb2vewtdKCi4zauJ9mx+zygKpZiVygAczc/0rzsTdjDzjPio453OvvC4UflW/Tx6/Sru6AgggEEWIPIg8xVOl2TiMIx9kpmh/Dl1dR+VgdWt3F79RQejbnDHZzIcsPsj3jdl+hJX6Vh28+yhhMSYxJnFsynkeo1HfxFbsXxeI91IXS/NpBkA8bH3j6A1INw/wrxqsqB3HOTkzE6knpbsDew0oM73d4rKyKjZvaAagKWv3bS9h58qvWB2DNiWV8QPZxaN7Mm7t1Afoo7jmeWlSeytzMLhyGSO5BuC2tj3A0UHxtepygUpSgUpSgUpSgVm/HPHsmBjjU2EswDeKqrNb+YKf4a0iqRxf2A2J2eWjBZ4GEwA5lQCHA/hYt/DWF+e2eEnVmtc1Jt65hhWHSut8PYXrgw81dRn0tVFaJ5fVcN6dnLkxSaVd9n8XZvYrGYw0iKFLs596wtmIA69dedUvEIa5YtHXxNvnpVlhpemOZ+7ieo7WttbdMfuvPEzH8+PH4/aR21tiXEyZ5muegGigdgK8Yda9GIWvEOIqHlvOXzLpdHWxaMzjrPifPlITxgDSovFtbz6V0viK4JJLt5Vnq0mb8/CP17apTVmse7eP7/Tb+G+xYxhoyLHMoYnuTqT86u+K2UuXlWHbi79vg/cYe0hve17Mp65Tyt+yfmNb6LLxYwbJrIym3Ixvf8Aygj61bvnSqb57VkwEgaFY2V295XUkXtzBBBHL9K6d1d7HkInhw7xOCA6hgYpV6i+h8rqbHkTrVM3w3mXG4iMLdYw2pOhNzYm3SwvWz7rbFRY1AAAAtQdWH31S9ponhB/FoyjzI1Hna1dDb6YW/8AiMR3WOQr8wtj5iv1tTZS5DpWNby7yYnA4j2cLK0driN41YDU3AIs3+ag3jB41JVDxsHU9Qb+ngfCvfWWbr7TxRtMkKQsws6FmZG/KbaEEeZI1F6sw3yliBOIhuPzRH9VY/XN6UFtpVVG+UmjHCnIdbiUE27gZbH511T76Q+zDRgvIxyiL4WB0vn55QLjXW99L0FgqMxe8mGjYq8yBhzAOYjzC3t61nGG4hYnHYl8PGyJCos7ICGY3tZGJJA0PvDn0tVz2buygQAKKCbi2xCyGQSxlBzbOth4E30Pga/OF25h5GypNGzdg6k+gvrVJ3l2CI/vUVc66i40PgbdKoeB4h+1YRTYMEk2vCxuD3yv2/eFB9AUqkbI3mxKx5TF7UAnKzyFXK9A1lNyO9+19bk939u1ACmCQSnkgy5T4h9NPS/hQWmlVmHfWx++geNfzAhwPMAA/IGrHDMrqGUhlYXBBuCDyINB+6UpQKUpQK8MbC55V5qrb4Yku8eGGiuC8nioICr5E3J/dFBiPED7O20pEwC+5cBsuqNKb5/ZjouoHa4a1hUrsjhpNIoZ3KnsADb1Nerd7ZIXa+IRxqkslvVzY/yn61umy8IuUVjFKxPPDfbYy2r2TaePjnwwTeTc6fDqW/xFHPSzAd+xqoCS7LbuK+mN5sGpRvKsF2FsNJtqLAfgMji3eysQPpXto5iYYYrRW9bT6iYRz3dgiAszEKqgXJJ0AA7k1skHBDDNhoVdpI8QEHtHjYEM51a4YEEAkgEW0Ar9wbkrhZFngVUkS9iUDc+eh7jS4sdTqKu2wNs/aI7kZXU5XXs3ceBGo+XSo+LBFI4nytd/q19m8Wp9PDHt6eCWIhQPhJPtIF80ZAR/AprZtOlwe172Hnhnu0AznEQlZc1sssZDKLDo40vrr1rc6re8+yXzriIQWZRldBzZQSQV7kEnTqD4AHfWsV9KvLnyZZ5vPL2YncrBzpaTDxnT4goVh5Mlj9ax7iDuF9ivLCxeG+ob40vy1HxL0voR48602PfJAtmYKRzB0I8CDqKo3ELbE08LLDE7qTZyouVHP4fi1HUC1ZNTL4zc1pm5PE1sOginUyIuiuts4HYg6NbvcHzrzwt3agePPLErsWPxqDaxIAs3KtIxnDvASp72HRTb4ox7M/NLfW9BX9p8WsIUNmcnt7Nr/XT61lh2wMXtKOSQZUzAAH1y3/iIqQ393IOBOdHMkJNrm2ZD0DW0I/aFvIaXp0JoPqDYeCXINK87cwS5D5VkO63E+fDqEkAmVdBdrOB2zWN/UX8a79s8Ys6EJAQ3dnFvoLn6UFS2k08ePePCzSRlmFgrsFuRc3F7EczqK0rZu7EsihpZCzlcrFQEuOtwludZZu1tgDHiec6MSGbot+R8hYDyr6M2PIpQEEEEXB6EdxQZym6I2fJ7eBdLWZAdGHhfkR0/61dNhb54aZPclW/VWIVwexU6/wBK9+8TLkPlXzjtcBsTLk/3hAt1PhbxoNs333tgjja8ik20UMCx8gP1rOeF2GWXESM1swsQPAk3PzsPlUDit1MXHHneIgWvbTMPMD/vXLsfaEkEiyxNldeR/UEdQe1B9PYPZ65aq2+uy1MTWuDY2IJBB7gjUGoDZXGMCMCaFg1ucZBB9GII+ZqA3u4o+3QpDGy3Fsz208gCdfWgh9z9p46WYRpiHZBYsJD7RbdvfuRfwIrVMBsSdUAWeVRcmysQoJNzYDTn0rOeEuPjSVonIDOQUJ62Fivn2HnW8YYrloK/srb0scqw4k5w5ypJYAhuivbQ35Ai2tr3vcWqqJv1iFSJ3vYqMwPYjUH51Jbg75/b8OrOAsuQMQPhOpVit+VmBBHTTvQWmlKUCqtvhhyjxYkC6qCkngCQVY+ANwT+0KtNeHQEEEXB0IPI0GD7+S/ZsfHjo9UmUB7fnQAEeqBSPFWq6bB3/hdAQ45cr6jzFTm2uH2CmjYSBkj+JgJCqC2uYXuFt4Wr572zsyIY2SDBu8sQfIjOBmY/i5AaBri9hoL0Gpb3b/plKRsHc6AA8vE9hWb7Nxpw2IixHxNHIsh/asbsPUXHrVw2DwrBQNIzFj2JA+mtc283Dl4lLxMTb8La38jzoNrxGJR4g6kFWUMpHUEXB+Rqp7I26mHxE91dwwQWRQdQX53IA0I69ay/YvE6TD4b7OyFymkZvaw/K1+gPLw06V1bI4i4v/Z4SKQdfdlJv1uQ1r+lBtGA3uhkYIc8TE2AkAAJ7BgSt/C9zU3WG4jiYjDJi8G8V+qNmH8rhT8ia0vdDehJsB9oaTMseZWfW5Ccrg65rFQRzvQWRogTcgE97a1wbS3ehnOZ098aZ1JVvK68x4G9Vo7axGJN1lECdEUrn/iY3N/AW9edez7di8KQzOZk6q4Ga3XKwAN/O4/WgbQ3dbCMJoM8qH/EBOZwRycWGotYEDUWB72LvnHl+MfMVbMFjFljWRDdWFx/yPYjlbwrmx+0MPCwMrRo/S9s/mB8VBjnEHFz4pMsMTOub37WzC1iBk+Ig6agdKl+FeykSFS0eWQ3zZls978jcXFu1aC0WCxpv93KwHMNaQDxykNb6VG7S3XaBva4RSRb348xJP7SlzqbaEX6C2uhCZx+wsPMlpYY5Bb8SKT6HmPSsQ4k7mx4T72AkRk2KE3y35FSdSOljqO56ad/aGS2X2M2b8vspL/pVD382XisQQrZYbG+SUlc3YhgCp66X9elBRdh7v4jEi8MLyDuAAPmSBVtwabV2emkc6RjW2USRjx0zBfpVx4bgRwpG2XMgymxBFxzsRzrRHxC5aD5z2vv9jJ1KtLYHnkVVv6jX5GrBwV3ZWeaTEOLiIgIDyzsPi/hAPqwPSvxxc2dCCJY1CyM1mtoHvfUgdR3+d9KleDe2kiw8kdwGEmY+RVQD81NBo219kKUOgqq7p7r4UvMHgiYiTmyKxswB/ED1vU5tjeRcvO5OgA5k9AB1NRWFjnwl5JYzlk98lbnJoBlkt8JFufLXnQSe2+HOAlQ/cLGfzRfdn5L7p9QawvfTd04KbJmzo18jcjpzDDuPr4chtcu9ocZY7yMeSoCx+Q1rL97Nl4jEzrJZCq2uhcK66gtmV7a6cheghNk7qYuZQ0WHkZeYNrA+IzEX9Ks0m8e1MCgWQTIvIGaPMPR2H/FWnbpYhDGpFuQqe2jIhQg2II1B5EdiOtB81bf3qxGKFppCV/KAFX1A5+taTwjhKphO5Sdj+4Xa1/XL9KrW3eHz4nG5MFERGdZCLBI9ehYgAkclHytWw7qbrjCJrYvlVBb4URfhRb6npc9SB2oJ+lKUClKUFW3wmLyQ4e/uteR/HKQEB8L3PmorItnbLEO2po2HJ3ZfJyHU/ytWw74YJvu8QgJ9lcOBqcjWOb+Ej5EnpWYcSRaSDaMFrgCOS3h/hsfAglCfBKDYdkxrlFce8Ma5D5Vn+wOKUJQB2yN1Df8+Rrk3l4lI6lITnY9fwjxJ/pQUqPY4n2i8Y+HOSbduv10rb9hbqxpGAqgADtWMbuYxYcWjsdGupJ7trc+v61vWx9rKUGtBXd7dz45ImBUcvUeIrD2nxEXtcEkjiN5AXjU6Oy6KT9NORst/hFvobeXbKLGxJAFqxvddFm2k0jDQ5mW/mAD8v1oPbsfhS8ihnOUnoANPU17NpbvY7Z6loJ5Mg5rckW/cN1PyrcNlYRcorg3kwa5D5UGfbq8W4odmy+1IGJRyEjVb58+odRyCg5ibkDS34hUds7iZhAS0sOIZmN2c+zYk9zdxVOi2D7bHPCmgznXsL/9bVruxOHcKIPuwTbmRcn1NBGpvbs+exim9jKDdfaKY2B8GN09M2taRsHavtsMsr2BAIfoAVJDHwBtfyNZbvnw4TIzRqFcDoLA+BFUjZu/2Jw+BfAIBYyZs7asq6ZowOViRzPQkW1Fg3SffIsSMPD7RfzsxRT4qLEkeJtX6w29wLBMTF7IMbBs2aO/7VwCvnYjuRWP7H3m2vlBj95f2oYrH/KDUhiOJky/d47CLr+KO6n+ViVb0YUGs7b3a9qwliYRygW5e6wHIMByt0I79ekX/ovHH3bRD9r2ht/8b/SpHcLbC4nAxSK2Ye8lzz9xiozdQbAXvVgoMp3n4Wyztdy0pF7NHIqWv0KSaeoN/LlXq3Z4KlJRJLLKiA6qJFDN+yTGLAH94ny51rdKCOwO78ELZo4lDfm1Zh5FiSPSpGlKDwFFeqbBo5uyKxHdQf1r3UoKvtDdeRHMmFKjMbtG2i36lCAbX7EWv1HKuYbHxsvutkiHVi2Y+irz9SKuNKDj2VspMPGI0v3JPNmPNj4n+gHSuylKBSlKBSlKBUNjtzsJNmzwqQ3xAFlDX53CkA1M0oMX374PxRSQyYVjFE7lJFLF8pIuhTNrbRgQT1Xxru2dwSgZP9ZlB/dS3y5/WtK29sv7RA0YIDaMhPIMput/DofAmqzgN4TCfZzAxyLzVtPUdx4jSgom8XBqeJS0UyTD8rKY29NWU+pFVDB764rCkwsdVNirg3HhW047bpnPsoR7Rz0HIeLH8I8TX53g3Xigw+HfIrPFJd5MoufaDK7HzYRjwCqOlBjO0d4sRiB96SE/KAQD5k8/KvRgtrmGVZV1ynXxB5j/APdq+j9kYtSg1uLVX98N3MFMjF4Iw1vjUBH/AJlsT63FBH7A4gwugIcXtyJsR5io3eziAmUojB3PIA/U9hVIn4WYgNCQ6CKcMyFr5goIy5gBzYMDppb5VYYeCGIy3jxEJPZldfqA1BCbjSBMZdjcupN+5vc/r9K3nZuJXKK+f9u7k4/BfePGbIbiSNg6i3U21A8wBUhsni0yIBIpJHVSNfnyoNa3oxShG8qxPdLZC4rHOxF0DFgOhuTl/qa9229+pMUMoBRDzufeI7eArxubthYMUL6K4C+o5fqaDb9nbBUINBVa333WSSJgQOWh7HoRVo2dttcg1FVzfXeVEiYk9NB1J6AUGbcLduYyDEth4GX2ZzSOjrmUlbKStiCp+Ec7acjWuRb2TRn+8Qgp1aO918cpvf0N/A1knDDECPakWf8A2udD5uCV/wAwUetbjtfBrkNBJQTq6h1IZWAII5EHkRXsqubkSH2UqfhSUhfAMFYj5sT61Y6BSlKBSlKBSlKBSlKBSlKBSlKBSlKBXqxGESQWdFcdmUEfWvbSg9UGGRBZFVR2UAD5CvM8CupRgGVgQQeRB5ivZSgqcm6s8R/u8qsnRZCwZfDMoOb1A9edfrDbpSSMDipFKj/ZpezeDMQDbwAHnVqpQQW9ey2kiV4xd4mzhRzZbEMo8bajxUDrXFsneVCnPz/5GrVUdjd3sPM2aSJS3VuTHzK2J9aCtbY2sZmEUIzSNoAOndj2A6moLbPDfBQYjDn2QbNGwe5OVnVgS5F+ZznwsAABatJwOy4oRaKNUB52Gp8zzPrXPt3YwxEeW+V1OZGtfKw79wQSCPHyoK9Hw12bImuHVTbmjyKfo1UffLhPHErPhZm01ySWI9HABHqD51dhPi4fdeB2/ajGdT4i2o9QKiNoibFGSFlaPKhuD8RYrdRodOYNBkOzd68WgCI5PQAjMfIdanE3cx+ItJJqegY2t5ACwpwu2OssxdhfIAB5nnW8YLZK5eVB847Qw8+FkVnUoysGVhqMym4IPgRetewG/Ix0SCEF5WHvRrzVtM1+ygn4jpYivbv3u+kkLggcvkehqsf+H/EosuMiIAciNgbakAyBhfsCVNvE0Grbv7J+zwhCQXJLuRyLHnbwAsB4CpKlKBSlKBSlKBSlKBSlKBSlKBSlKBSlKBSlKBSlKBSlKBSlKBSlKBVN2j9xj2ZvhlCup6XUBWHmMoP8Qq5Vy7S2ZHOmSRbjmOhB6FSNQaDCsJiV2btSaJtInbPGemViWT5XK+a1reB3kQpzFQO83CBMWB/eHVkBCMyKxAP4WtlzC+vTr3NU1+Em1oQVinidelpXX6Mlh8/WgsHEDfFEiYAgswso6k1x8Ot23wj4YuLTzSF3HVUyPZD4hbk9i1ulcu7O4U0EomnhlnxAPu3X7tD3DMbMR0YkAdBfWtK3e2C6OZ57e1Isqg3CKeevVjpcjQch1JCw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152400" y="-7826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6" descr="data:image/jpeg;base64,/9j/4AAQSkZJRgABAQAAAQABAAD/2wCEAAkGBhQSERUTExQWFBUWFxoXGBgYFRcZGBkaGhwYGxcXGBwZHSYfHB8jHBoYHy8gIycpLSwsFx4xNTAqNSYrLCkBCQoKDgwOGQ8PGjUkHh81LjU1MDI1NTQxNTU0Ly4vLS81LCkxNik1NCwpKSwpLjUuLjUvLTQ1LCwpLCkpKiw1Lf/AABEIAMoA+QMBIgACEQEDEQH/xAAcAAEAAwEAAwEAAAAAAAAAAAAABQYHBAEDCAL/xABGEAACAQIDBgMFBQUECAcAAAABAgMAEQQSIQUGBzFBUWFxgRMiMpGhFCNCUrFicoKSwRYkM6IVNENTwtHh8Qhjc6Oy0vD/xAAbAQEAAgMBAQAAAAAAAAAAAAAABAUCAwYBB//EACcRAQACAgEEAQQCAwAAAAAAAAABAgMEEQUSITFRIkFxoWHRExQV/9oADAMBAAIRAxEAPwDcaUpQKUpQKUpQKUpQKUpQKUqM21t5MMBcF3a+RF5m3MnsBpc+PXlQSdKqX9qMV8XsI8v5c7Xt+9a30qZ2Lt9MQCACki/EjcxfqDyI8fnaglKVy7R2nHAmeRso5DqSegUDUnwFQR321uMNKV73QH5X/rQWelcOytsx4hSYzqNGUizKfEf15G2hrtZgBc6AdaDzSoh97cKGt7dPMXK/zAZfrUnBOrqGRgynkVIIPkRpQeylKUClKUClKUClKUClKUClKUClKUClKUClKUClKhNub6YPBnLiMQiN+TVn8DkQFgPG1Jnh7Ws2niITdQ+1N6oICUL5pOkaDM1+xtov8RFVvaXFTByxFMNiAJXIQFlePKDza8igcr215kVUdxcSuJxM0v4VfJGOyDr5sSWJ8fCvImJ9PbUtSeLRwvn9osY/vLHEg7EO59SGX9KoW+O9mNgxBmMMRDBVBOdgthytcWBNz11atfwuFXLVL4g4FDh5M1rZT+nOvWKj7L4obQmcRrHhmJ/8twAO5Ikq54SDFe0WcGNHAIsqHKbjUEFibcja/Qdqo/CiJWeRjzBA+l/1v8q3HCYdctBle+u9OLidJpII5Aoy/E4VSTq2XU66C9+gqL2bxYxEjCMYOFyegaRfqc1XrfzCoYJM1rZTfytWdcKcKryOx5ghfpc/X9KC84OTEiVcRHGkZAIK3ZgwI1UkZdL2I05gVw7678OqoJ4HEY+JY2BDt0zFrWXwsdT4CtGwmDXLVQ382cjQSBrWyn9OdBT8NxUwdrNhZlHcGNvpcVL7sb+4QYhfYy5UkNpI5AUIvykF/duDa5BOl78hbLt39hPi5Uij5tzPRQPiY+X62HWtIl4RwrGLZ841z5iGuORFtBr4UGjLvfhSbe2A8Srhf5iuX61Lo4IBBBB1BGoI7isgx++8WFKw4nDyE5ReRChDEaE5Tlt3tfrUruVv3hfamNJgIWBbK91aNhroD0YX+G4uB1JuGmUqJw+9WFdsolUE8swZL+ALgA1LUClKUClKUClKUClKUClKUClKUClKUFD4r78NgYVihNp5r2b/AHaD4n8ySAPU9KwoRFiWYlmY3JJJJJ5kk6k+NXbjQxO1BfkII8vlmk5et6qmHAqr2sk93Du+g6eP/DF59y5Xwtd27G8LYGbNa8bfEOo7EV5xCjpUXikvWOra038N3XcWDHrzN/f2/LacLxZwuTWQg25FGv8AQW+tUffbiAcWDHECsZ5k/E3hYch+vhVMw0d7jt+lanurwrUwLLiFzO4zBTyQHkCOrW535cul6tnz5nO7e33wkudNQdGU8iP6HxrUcHxhhye8koPayn65q4Tw0wyYkZ1bI2mUOVF/TXXzq4wcL9mMusH/AL03/wB6DK98d/nxgKKvs4+ut2bztoB4D51B7rbxPhJS6jMp+Jb2v4g9DWgb48MMLGjNA8kZHIMQ6nw1Gb6mqzw+3NjxDP8AaRICrWyap256Zudx05UF9wXF7DZNfaKe2S/1BtVM304htilMcSlIz8RNszDtYaAepv4Voo4QbOZdFlU9xM3/ABXH0qib68MVwyNJBMWCgkpIBew7Mth8x60EhwPjUmdjzGVR5Esx+oHyrXsUVy1807k74fYpCTqjgZrcwRcqfqR61f8AF8WISnulmPYKf62oOjeTdcY/EpGDlC3dyOeXlYeJJHPsa8YnhnHCVkhBSSMhla5Oo6NfmCNCOxNTvDHHCeA4hhZpHa/gF0Ufqf4jVt2my5TQZXtDiDhUdocRhpYyNLrkkW3fmpt6GrPuVvzhzG6GdWRLGMm+YA3vGVIzXWwtpyPYVXMRuOuPxbSMbRoApA0LNztfoACPHUV7v7DpgpVnhQ+6CGTMbOp5qb3sb2IPQjzoNJwO8GHmbLHKpb8uoY+QaxPpUjWKzcQsFISksU2HcG1yoYKQed0OYW7ha0rcnb4xeGzZxIUYoXBvmsAVbzsQD4g0FgpSlApSlApSlApSlApSlAr04vFpEheRgqjmTy/7+Fe6ss4u7xtEGCmxQKkf/qSAkv5rGDbsb96D077YGHa2IiaHOrRZkdyoAZb3VRc3urZuYHxH04puF4Ce6zA1YuHMCDDxW/KP051ep4ly1rtjpb3CXi3djFERjvMRHw+atr7PeCT2b+h6EVxYhR0q/wDFKNA0dviL2HkQb/W30qhSw1Gtkrrz2xHiV7i083WMc575Pqr4448fr5/D9buoGxkCN8LyoreRYXr6ew8y5a+T2nMbq4NirBgexGo+tbDujvpPjQEigkLW942tGP4zp5DnUql4vHMOf2da+tknHf2se9slwAnxlgF/eJAX62r9CTGRe60DN4oVZT4g3uPUCpHY27TiQTYhgzr8CLcqp/MSfibtoANeehFjrNHVTZu78ssiy4kBFUhljuCSRqC9rgAHWwJuQL25Hu3j2E0uWWKwmS/PQOp5qT36gnx73E7SgpS7clQZXhmDdvZufkVBB9DXBHD9smKTqVjXRo2uGYkXAYcwLEHudK0Sq5t/YLmT7Rh7Z7AOhNg4HIg8gw5a6EW1FtQ4sRww2Yy/6sinujOp+jVlPETceLBqZIJGK3AKOQSLm3usAPkR61qX+k8T8P2ebNy+A2/m+H61xbE2bHjCZMSiyD8MbC4XuSORb9KDMNx9/wAYNTE98hOYEa2NgDp2NhVk2xxWQpaMMxPLQget6vm0uGuzWU/3ZUPeNmQ/5Tb5g1iu/m7CYKRfZyFkYnRrZltrzFgR6Cg3Tccr9khbS7orse7OAzH6/QV2bdZch8qxvc/icsEKwy39wWUgE3XoNNbjl6CuzbXEsSlY47++QuYiwFza+tB2bP4bpipJMRJcozHIo0vbQsxGvMGwHbxqc3c2aNkzMVzDDy29ot7hWHKUX7DQ25i35QKvWyokSMKoACiwHgOVQu9bJ7Nr2tY0FqBpXDsMMMNDm+L2SXvzvlF713UClKUClKUClK59oY9IInllYKiKWZj0A5+fl1oOiufHY9IUMkjZVHn6AAaknsKwPevihi8a7CJ2w0F/dVDldh3kddbn8oNumvM1P375s75r3vma9+973vUW2zSJ4XuHoefJTunw3lt+ZMSzR4VMmU5TI1iQRzAXVbjxJtyte9o3a+4oxILTlpGOt2J52sDpoNNKpPDLe0YeZcPPb2bmyPyKsToGPUEnn0J105buxXLW+l4vHMKrY1smvfsyQxQbTm2O4QgywE+7rZkPO1+o86kMXxojye7E+b9oqo+YufpX74tSoIbaZiwy+d7/AKA1lUeGvqa15c0Y0zp/Tr7kzxPEQ7NsbxPipxJIwvcWA0Ci/IX/AFr9zy3rkfCCuSRGGgYgdqg3n/YtH2dVrY/+RivMxNonyufC3Zvt9qxe6GSIPI9xcWylRf8AiZa+h44wosoAHYCwrAeEu9MuFkdBhhMkhGeRTlkW3wjU5WAuTl0PvE3OgrWk33UH34JUX83utbxIBv8AK9WGKnZXhx+/tRs5pyR6WalRbb0YUAEzx+8Lj3hf1HMetd2GxaSLmjdXXurAj5itqC91KUoFKUoFqqm09gyxStLhhnVzmaO4DBjqxS+hBOttNb2vewtdKCi4zauJ9mx+zygKpZiVygAczc/0rzsTdjDzjPio453OvvC4UflW/Tx6/Sru6AgggEEWIPIg8xVOl2TiMIx9kpmh/Dl1dR+VgdWt3F79RQejbnDHZzIcsPsj3jdl+hJX6Vh28+yhhMSYxJnFsynkeo1HfxFbsXxeI91IXS/NpBkA8bH3j6A1INw/wrxqsqB3HOTkzE6knpbsDew0oM73d4rKyKjZvaAagKWv3bS9h58qvWB2DNiWV8QPZxaN7Mm7t1Afoo7jmeWlSeytzMLhyGSO5BuC2tj3A0UHxtepygUpSgUpSgUpSgVm/HPHsmBjjU2EswDeKqrNb+YKf4a0iqRxf2A2J2eWjBZ4GEwA5lQCHA/hYt/DWF+e2eEnVmtc1Jt65hhWHSut8PYXrgw81dRn0tVFaJ5fVcN6dnLkxSaVd9n8XZvYrGYw0iKFLs596wtmIA69dedUvEIa5YtHXxNvnpVlhpemOZ+7ieo7WttbdMfuvPEzH8+PH4/aR21tiXEyZ5muegGigdgK8Yda9GIWvEOIqHlvOXzLpdHWxaMzjrPifPlITxgDSovFtbz6V0viK4JJLt5Vnq0mb8/CP17apTVmse7eP7/Tb+G+xYxhoyLHMoYnuTqT86u+K2UuXlWHbi79vg/cYe0hve17Mp65Tyt+yfmNb6LLxYwbJrIym3Ixvf8Aygj61bvnSqb57VkwEgaFY2V295XUkXtzBBBHL9K6d1d7HkInhw7xOCA6hgYpV6i+h8rqbHkTrVM3w3mXG4iMLdYw2pOhNzYm3SwvWz7rbFRY1AAAAtQdWH31S9ponhB/FoyjzI1Hna1dDb6YW/8AiMR3WOQr8wtj5iv1tTZS5DpWNby7yYnA4j2cLK0driN41YDU3AIs3+ag3jB41JVDxsHU9Qb+ngfCvfWWbr7TxRtMkKQsws6FmZG/KbaEEeZI1F6sw3yliBOIhuPzRH9VY/XN6UFtpVVG+UmjHCnIdbiUE27gZbH511T76Q+zDRgvIxyiL4WB0vn55QLjXW99L0FgqMxe8mGjYq8yBhzAOYjzC3t61nGG4hYnHYl8PGyJCos7ICGY3tZGJJA0PvDn0tVz2buygQAKKCbi2xCyGQSxlBzbOth4E30Pga/OF25h5GypNGzdg6k+gvrVJ3l2CI/vUVc66i40PgbdKoeB4h+1YRTYMEk2vCxuD3yv2/eFB9AUqkbI3mxKx5TF7UAnKzyFXK9A1lNyO9+19bk939u1ACmCQSnkgy5T4h9NPS/hQWmlVmHfWx++geNfzAhwPMAA/IGrHDMrqGUhlYXBBuCDyINB+6UpQKUpQK8MbC55V5qrb4Yku8eGGiuC8nioICr5E3J/dFBiPED7O20pEwC+5cBsuqNKb5/ZjouoHa4a1hUrsjhpNIoZ3KnsADb1Nerd7ZIXa+IRxqkslvVzY/yn61umy8IuUVjFKxPPDfbYy2r2TaePjnwwTeTc6fDqW/xFHPSzAd+xqoCS7LbuK+mN5sGpRvKsF2FsNJtqLAfgMji3eysQPpXto5iYYYrRW9bT6iYRz3dgiAszEKqgXJJ0AA7k1skHBDDNhoVdpI8QEHtHjYEM51a4YEEAkgEW0Ar9wbkrhZFngVUkS9iUDc+eh7jS4sdTqKu2wNs/aI7kZXU5XXs3ceBGo+XSo+LBFI4nytd/q19m8Wp9PDHt6eCWIhQPhJPtIF80ZAR/AprZtOlwe172Hnhnu0AznEQlZc1sssZDKLDo40vrr1rc6re8+yXzriIQWZRldBzZQSQV7kEnTqD4AHfWsV9KvLnyZZ5vPL2YncrBzpaTDxnT4goVh5Mlj9ax7iDuF9ivLCxeG+ob40vy1HxL0voR48602PfJAtmYKRzB0I8CDqKo3ELbE08LLDE7qTZyouVHP4fi1HUC1ZNTL4zc1pm5PE1sOginUyIuiuts4HYg6NbvcHzrzwt3agePPLErsWPxqDaxIAs3KtIxnDvASp72HRTb4ox7M/NLfW9BX9p8WsIUNmcnt7Nr/XT61lh2wMXtKOSQZUzAAH1y3/iIqQ393IOBOdHMkJNrm2ZD0DW0I/aFvIaXp0JoPqDYeCXINK87cwS5D5VkO63E+fDqEkAmVdBdrOB2zWN/UX8a79s8Ys6EJAQ3dnFvoLn6UFS2k08ePePCzSRlmFgrsFuRc3F7EczqK0rZu7EsihpZCzlcrFQEuOtwludZZu1tgDHiec6MSGbot+R8hYDyr6M2PIpQEEEEXB6EdxQZym6I2fJ7eBdLWZAdGHhfkR0/61dNhb54aZPclW/VWIVwexU6/wBK9+8TLkPlXzjtcBsTLk/3hAt1PhbxoNs333tgjja8ik20UMCx8gP1rOeF2GWXESM1swsQPAk3PzsPlUDit1MXHHneIgWvbTMPMD/vXLsfaEkEiyxNldeR/UEdQe1B9PYPZ65aq2+uy1MTWuDY2IJBB7gjUGoDZXGMCMCaFg1ucZBB9GII+ZqA3u4o+3QpDGy3Fsz208gCdfWgh9z9p46WYRpiHZBYsJD7RbdvfuRfwIrVMBsSdUAWeVRcmysQoJNzYDTn0rOeEuPjSVonIDOQUJ62Fivn2HnW8YYrloK/srb0scqw4k5w5ypJYAhuivbQ35Ai2tr3vcWqqJv1iFSJ3vYqMwPYjUH51Jbg75/b8OrOAsuQMQPhOpVit+VmBBHTTvQWmlKUCqtvhhyjxYkC6qCkngCQVY+ANwT+0KtNeHQEEEXB0IPI0GD7+S/ZsfHjo9UmUB7fnQAEeqBSPFWq6bB3/hdAQ45cr6jzFTm2uH2CmjYSBkj+JgJCqC2uYXuFt4Wr572zsyIY2SDBu8sQfIjOBmY/i5AaBri9hoL0Gpb3b/plKRsHc6AA8vE9hWb7Nxpw2IixHxNHIsh/asbsPUXHrVw2DwrBQNIzFj2JA+mtc283Dl4lLxMTb8La38jzoNrxGJR4g6kFWUMpHUEXB+Rqp7I26mHxE91dwwQWRQdQX53IA0I69ay/YvE6TD4b7OyFymkZvaw/K1+gPLw06V1bI4i4v/Z4SKQdfdlJv1uQ1r+lBtGA3uhkYIc8TE2AkAAJ7BgSt/C9zU3WG4jiYjDJi8G8V+qNmH8rhT8ia0vdDehJsB9oaTMseZWfW5Ccrg65rFQRzvQWRogTcgE97a1wbS3ehnOZ098aZ1JVvK68x4G9Vo7axGJN1lECdEUrn/iY3N/AW9edez7di8KQzOZk6q4Ga3XKwAN/O4/WgbQ3dbCMJoM8qH/EBOZwRycWGotYEDUWB72LvnHl+MfMVbMFjFljWRDdWFx/yPYjlbwrmx+0MPCwMrRo/S9s/mB8VBjnEHFz4pMsMTOub37WzC1iBk+Ig6agdKl+FeykSFS0eWQ3zZls978jcXFu1aC0WCxpv93KwHMNaQDxykNb6VG7S3XaBva4RSRb348xJP7SlzqbaEX6C2uhCZx+wsPMlpYY5Bb8SKT6HmPSsQ4k7mx4T72AkRk2KE3y35FSdSOljqO56ad/aGS2X2M2b8vspL/pVD382XisQQrZYbG+SUlc3YhgCp66X9elBRdh7v4jEi8MLyDuAAPmSBVtwabV2emkc6RjW2USRjx0zBfpVx4bgRwpG2XMgymxBFxzsRzrRHxC5aD5z2vv9jJ1KtLYHnkVVv6jX5GrBwV3ZWeaTEOLiIgIDyzsPi/hAPqwPSvxxc2dCCJY1CyM1mtoHvfUgdR3+d9KleDe2kiw8kdwGEmY+RVQD81NBo219kKUOgqq7p7r4UvMHgiYiTmyKxswB/ED1vU5tjeRcvO5OgA5k9AB1NRWFjnwl5JYzlk98lbnJoBlkt8JFufLXnQSe2+HOAlQ/cLGfzRfdn5L7p9QawvfTd04KbJmzo18jcjpzDDuPr4chtcu9ocZY7yMeSoCx+Q1rL97Nl4jEzrJZCq2uhcK66gtmV7a6cheghNk7qYuZQ0WHkZeYNrA+IzEX9Ks0m8e1MCgWQTIvIGaPMPR2H/FWnbpYhDGpFuQqe2jIhQg2II1B5EdiOtB81bf3qxGKFppCV/KAFX1A5+taTwjhKphO5Sdj+4Xa1/XL9KrW3eHz4nG5MFERGdZCLBI9ehYgAkclHytWw7qbrjCJrYvlVBb4URfhRb6npc9SB2oJ+lKUClKUFW3wmLyQ4e/uteR/HKQEB8L3PmorItnbLEO2po2HJ3ZfJyHU/ytWw74YJvu8QgJ9lcOBqcjWOb+Ej5EnpWYcSRaSDaMFrgCOS3h/hsfAglCfBKDYdkxrlFce8Ma5D5Vn+wOKUJQB2yN1Df8+Rrk3l4lI6lITnY9fwjxJ/pQUqPY4n2i8Y+HOSbduv10rb9hbqxpGAqgADtWMbuYxYcWjsdGupJ7trc+v61vWx9rKUGtBXd7dz45ImBUcvUeIrD2nxEXtcEkjiN5AXjU6Oy6KT9NORst/hFvobeXbKLGxJAFqxvddFm2k0jDQ5mW/mAD8v1oPbsfhS8ihnOUnoANPU17NpbvY7Z6loJ5Mg5rckW/cN1PyrcNlYRcorg3kwa5D5UGfbq8W4odmy+1IGJRyEjVb58+odRyCg5ibkDS34hUds7iZhAS0sOIZmN2c+zYk9zdxVOi2D7bHPCmgznXsL/9bVruxOHcKIPuwTbmRcn1NBGpvbs+exim9jKDdfaKY2B8GN09M2taRsHavtsMsr2BAIfoAVJDHwBtfyNZbvnw4TIzRqFcDoLA+BFUjZu/2Jw+BfAIBYyZs7asq6ZowOViRzPQkW1Fg3SffIsSMPD7RfzsxRT4qLEkeJtX6w29wLBMTF7IMbBs2aO/7VwCvnYjuRWP7H3m2vlBj95f2oYrH/KDUhiOJky/d47CLr+KO6n+ViVb0YUGs7b3a9qwliYRygW5e6wHIMByt0I79ekX/ovHH3bRD9r2ht/8b/SpHcLbC4nAxSK2Ye8lzz9xiozdQbAXvVgoMp3n4Wyztdy0pF7NHIqWv0KSaeoN/LlXq3Z4KlJRJLLKiA6qJFDN+yTGLAH94ny51rdKCOwO78ELZo4lDfm1Zh5FiSPSpGlKDwFFeqbBo5uyKxHdQf1r3UoKvtDdeRHMmFKjMbtG2i36lCAbX7EWv1HKuYbHxsvutkiHVi2Y+irz9SKuNKDj2VspMPGI0v3JPNmPNj4n+gHSuylKBSlKBSlKBUNjtzsJNmzwqQ3xAFlDX53CkA1M0oMX374PxRSQyYVjFE7lJFLF8pIuhTNrbRgQT1Xxru2dwSgZP9ZlB/dS3y5/WtK29sv7RA0YIDaMhPIMput/DofAmqzgN4TCfZzAxyLzVtPUdx4jSgom8XBqeJS0UyTD8rKY29NWU+pFVDB764rCkwsdVNirg3HhW047bpnPsoR7Rz0HIeLH8I8TX53g3Xigw+HfIrPFJd5MoufaDK7HzYRjwCqOlBjO0d4sRiB96SE/KAQD5k8/KvRgtrmGVZV1ynXxB5j/APdq+j9kYtSg1uLVX98N3MFMjF4Iw1vjUBH/AJlsT63FBH7A4gwugIcXtyJsR5io3eziAmUojB3PIA/U9hVIn4WYgNCQ6CKcMyFr5goIy5gBzYMDppb5VYYeCGIy3jxEJPZldfqA1BCbjSBMZdjcupN+5vc/r9K3nZuJXKK+f9u7k4/BfePGbIbiSNg6i3U21A8wBUhsni0yIBIpJHVSNfnyoNa3oxShG8qxPdLZC4rHOxF0DFgOhuTl/qa9229+pMUMoBRDzufeI7eArxubthYMUL6K4C+o5fqaDb9nbBUINBVa333WSSJgQOWh7HoRVo2dttcg1FVzfXeVEiYk9NB1J6AUGbcLduYyDEth4GX2ZzSOjrmUlbKStiCp+Ec7acjWuRb2TRn+8Qgp1aO918cpvf0N/A1knDDECPakWf8A2udD5uCV/wAwUetbjtfBrkNBJQTq6h1IZWAII5EHkRXsqubkSH2UqfhSUhfAMFYj5sT61Y6BSlKBSlKBSlKBSlKBSlKBSlKBSlKBXqxGESQWdFcdmUEfWvbSg9UGGRBZFVR2UAD5CvM8CupRgGVgQQeRB5ivZSgqcm6s8R/u8qsnRZCwZfDMoOb1A9edfrDbpSSMDipFKj/ZpezeDMQDbwAHnVqpQQW9ey2kiV4xd4mzhRzZbEMo8bajxUDrXFsneVCnPz/5GrVUdjd3sPM2aSJS3VuTHzK2J9aCtbY2sZmEUIzSNoAOndj2A6moLbPDfBQYjDn2QbNGwe5OVnVgS5F+ZznwsAABatJwOy4oRaKNUB52Gp8zzPrXPt3YwxEeW+V1OZGtfKw79wQSCPHyoK9Hw12bImuHVTbmjyKfo1UffLhPHErPhZm01ySWI9HABHqD51dhPi4fdeB2/ajGdT4i2o9QKiNoibFGSFlaPKhuD8RYrdRodOYNBkOzd68WgCI5PQAjMfIdanE3cx+ItJJqegY2t5ACwpwu2OssxdhfIAB5nnW8YLZK5eVB847Qw8+FkVnUoysGVhqMym4IPgRetewG/Ix0SCEF5WHvRrzVtM1+ygn4jpYivbv3u+kkLggcvkehqsf+H/EosuMiIAciNgbakAyBhfsCVNvE0Grbv7J+zwhCQXJLuRyLHnbwAsB4CpKlKBSlKBSlKBSlKBSlKBSlKBSlKBSlKBSlKBSlKBSlKBSlKBSlKBVN2j9xj2ZvhlCup6XUBWHmMoP8Qq5Vy7S2ZHOmSRbjmOhB6FSNQaDCsJiV2btSaJtInbPGemViWT5XK+a1reB3kQpzFQO83CBMWB/eHVkBCMyKxAP4WtlzC+vTr3NU1+Em1oQVinidelpXX6Mlh8/WgsHEDfFEiYAgswso6k1x8Ot23wj4YuLTzSF3HVUyPZD4hbk9i1ulcu7O4U0EomnhlnxAPu3X7tD3DMbMR0YkAdBfWtK3e2C6OZ57e1Isqg3CKeevVjpcjQch1JCw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304800" y="-6302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3813"/>
            <a:ext cx="8430072" cy="31432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0647" y="1488302"/>
            <a:ext cx="25302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</a:rPr>
              <a:t>Жировые шарики </a:t>
            </a:r>
            <a:r>
              <a:rPr lang="ru-RU" sz="1200" dirty="0" smtClean="0">
                <a:latin typeface="Century Gothic" panose="020B0502020202020204" pitchFamily="34" charset="0"/>
              </a:rPr>
              <a:t>(липиды)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6264" y="3988141"/>
            <a:ext cx="189026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</a:rPr>
              <a:t>Соли </a:t>
            </a:r>
            <a:r>
              <a:rPr lang="ru-RU" sz="1200" b="1" dirty="0" smtClean="0">
                <a:latin typeface="Century Gothic" panose="020B0502020202020204" pitchFamily="34" charset="0"/>
              </a:rPr>
              <a:t>желчных </a:t>
            </a:r>
            <a:r>
              <a:rPr lang="ru-RU" sz="1200" b="1" dirty="0">
                <a:latin typeface="Century Gothic" panose="020B0502020202020204" pitchFamily="34" charset="0"/>
              </a:rPr>
              <a:t>кислот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5329" y="3999877"/>
            <a:ext cx="189026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</a:rPr>
              <a:t>Соли </a:t>
            </a:r>
            <a:r>
              <a:rPr lang="ru-RU" sz="1200" b="1" dirty="0" smtClean="0">
                <a:latin typeface="Century Gothic" panose="020B0502020202020204" pitchFamily="34" charset="0"/>
              </a:rPr>
              <a:t>желчных </a:t>
            </a:r>
            <a:r>
              <a:rPr lang="ru-RU" sz="1200" b="1" dirty="0">
                <a:latin typeface="Century Gothic" panose="020B0502020202020204" pitchFamily="34" charset="0"/>
              </a:rPr>
              <a:t>кислот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17174" y="3907543"/>
            <a:ext cx="136768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Эмульсионные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капли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3327" y="1405638"/>
            <a:ext cx="2640466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С</a:t>
            </a:r>
            <a:r>
              <a:rPr lang="ru-RU" sz="1200" b="1" dirty="0" smtClean="0">
                <a:latin typeface="Century Gothic" panose="020B0502020202020204" pitchFamily="34" charset="0"/>
              </a:rPr>
              <a:t>вободные </a:t>
            </a:r>
            <a:r>
              <a:rPr lang="ru-RU" sz="1200" b="1" dirty="0">
                <a:latin typeface="Century Gothic" panose="020B0502020202020204" pitchFamily="34" charset="0"/>
              </a:rPr>
              <a:t>жирные </a:t>
            </a:r>
            <a:r>
              <a:rPr lang="ru-RU" sz="1200" b="1" dirty="0" smtClean="0">
                <a:latin typeface="Century Gothic" panose="020B0502020202020204" pitchFamily="34" charset="0"/>
              </a:rPr>
              <a:t>кислоты</a:t>
            </a:r>
            <a:r>
              <a:rPr lang="en-US" sz="1200" b="1" dirty="0" smtClean="0">
                <a:latin typeface="Century Gothic" panose="020B0502020202020204" pitchFamily="34" charset="0"/>
              </a:rPr>
              <a:t> + </a:t>
            </a:r>
          </a:p>
          <a:p>
            <a:r>
              <a:rPr lang="ru-RU" sz="1200" b="1" dirty="0">
                <a:latin typeface="Century Gothic" panose="020B0502020202020204" pitchFamily="34" charset="0"/>
              </a:rPr>
              <a:t>	</a:t>
            </a:r>
            <a:r>
              <a:rPr lang="ru-RU" sz="1200" b="1" dirty="0" err="1" smtClean="0">
                <a:latin typeface="Century Gothic" panose="020B0502020202020204" pitchFamily="34" charset="0"/>
              </a:rPr>
              <a:t>моноглицериды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2497" y="2535178"/>
            <a:ext cx="90281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</a:rPr>
              <a:t>Мицеллы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73813" y="2542296"/>
            <a:ext cx="126303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Усвоение с 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помощью липазы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99746" y="1392773"/>
            <a:ext cx="194425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Эпителиальный </a:t>
            </a:r>
          </a:p>
          <a:p>
            <a:pPr algn="ctr"/>
            <a:r>
              <a:rPr lang="ru-RU" sz="1200" b="1" dirty="0" smtClean="0">
                <a:latin typeface="Century Gothic" panose="020B0502020202020204" pitchFamily="34" charset="0"/>
              </a:rPr>
              <a:t>слой </a:t>
            </a:r>
            <a:r>
              <a:rPr lang="ru-RU" sz="1200" b="1" dirty="0" smtClean="0">
                <a:latin typeface="Century Gothic" panose="020B0502020202020204" pitchFamily="34" charset="0"/>
              </a:rPr>
              <a:t>клеток кишечника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096" y="4653136"/>
            <a:ext cx="86761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Усвоение жира в тонком кишечнике зависит от размера жировых шариков.</a:t>
            </a:r>
          </a:p>
          <a:p>
            <a:r>
              <a:rPr lang="ru-RU" sz="2400" b="1" dirty="0" smtClean="0"/>
              <a:t>Только  кона размер жировых шариков уменьшается до 1 мкм  усвоение жира повышается до максимума.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0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Эмульгаторы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Эмульгаторами жира являются желчные кислоты, растительные  </a:t>
            </a:r>
            <a:r>
              <a:rPr lang="ru-RU" b="1" dirty="0" err="1" smtClean="0">
                <a:solidFill>
                  <a:srgbClr val="FF0000"/>
                </a:solidFill>
              </a:rPr>
              <a:t>эмульагаторы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/>
              <a:t>Лецитины; </a:t>
            </a:r>
          </a:p>
          <a:p>
            <a:r>
              <a:rPr lang="ru-RU" b="1" dirty="0" err="1" smtClean="0"/>
              <a:t>Липидол</a:t>
            </a:r>
            <a:r>
              <a:rPr lang="ru-RU" b="1" dirty="0" smtClean="0"/>
              <a:t> (</a:t>
            </a:r>
            <a:r>
              <a:rPr lang="ru-RU" b="1" dirty="0" err="1" smtClean="0"/>
              <a:t>лизофосфолипиды</a:t>
            </a:r>
            <a:r>
              <a:rPr lang="ru-RU" b="1" dirty="0" smtClean="0"/>
              <a:t>);</a:t>
            </a:r>
          </a:p>
          <a:p>
            <a:r>
              <a:rPr lang="ru-RU" b="1" dirty="0" err="1" smtClean="0"/>
              <a:t>Ексеншиал</a:t>
            </a:r>
            <a:r>
              <a:rPr lang="ru-RU" b="1" dirty="0" smtClean="0"/>
              <a:t> </a:t>
            </a:r>
            <a:r>
              <a:rPr lang="ru-RU" b="1" dirty="0" err="1" smtClean="0"/>
              <a:t>ЕнерджиПлюс</a:t>
            </a:r>
            <a:r>
              <a:rPr lang="ru-RU" b="1" dirty="0" smtClean="0"/>
              <a:t> (</a:t>
            </a:r>
            <a:r>
              <a:rPr lang="ru-RU" b="1" dirty="0" err="1" smtClean="0"/>
              <a:t>Глицерил</a:t>
            </a:r>
            <a:r>
              <a:rPr lang="ru-RU" b="1" dirty="0" smtClean="0"/>
              <a:t> </a:t>
            </a:r>
            <a:r>
              <a:rPr lang="ru-RU" b="1" dirty="0" err="1" smtClean="0"/>
              <a:t>полиэтиленгликоль</a:t>
            </a:r>
            <a:r>
              <a:rPr lang="ru-RU" b="1" dirty="0" smtClean="0"/>
              <a:t> </a:t>
            </a:r>
            <a:r>
              <a:rPr lang="ru-RU" b="1" dirty="0" err="1" smtClean="0"/>
              <a:t>рицинолеат</a:t>
            </a:r>
            <a:r>
              <a:rPr lang="ru-RU" b="1" dirty="0" smtClean="0"/>
              <a:t>);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Ферменты липазы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73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468C"/>
                </a:solidFill>
              </a:rPr>
              <a:t>Эмульгаторы</a:t>
            </a:r>
            <a:r>
              <a:rPr lang="nl-NL" sz="3200" b="1" dirty="0" smtClean="0">
                <a:solidFill>
                  <a:srgbClr val="00468C"/>
                </a:solidFill>
              </a:rPr>
              <a:t/>
            </a:r>
            <a:br>
              <a:rPr lang="nl-NL" sz="3200" b="1" dirty="0" smtClean="0">
                <a:solidFill>
                  <a:srgbClr val="00468C"/>
                </a:solidFill>
              </a:rPr>
            </a:br>
            <a:r>
              <a:rPr lang="ru-RU" sz="2400" i="1" dirty="0" smtClean="0">
                <a:solidFill>
                  <a:srgbClr val="00468C"/>
                </a:solidFill>
              </a:rPr>
              <a:t>Как они работают?</a:t>
            </a:r>
            <a:endParaRPr lang="nl-NL" sz="2400" i="1" dirty="0">
              <a:solidFill>
                <a:srgbClr val="00468C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8C46"/>
                </a:solidFill>
              </a:rPr>
              <a:t>Жир и вода не смешиваются, ....</a:t>
            </a:r>
            <a:endParaRPr lang="nl-NL" sz="2800" dirty="0">
              <a:solidFill>
                <a:srgbClr val="008C46"/>
              </a:solidFill>
            </a:endParaRPr>
          </a:p>
        </p:txBody>
      </p:sp>
      <p:pic>
        <p:nvPicPr>
          <p:cNvPr id="11266" name="Picture 2" descr="http://legacy.owensboro.kctcs.edu/gcaplan/anat2/notes/Image5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9" y="2493031"/>
            <a:ext cx="3466531" cy="38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68738" y="4257708"/>
            <a:ext cx="50087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000" dirty="0">
                <a:solidFill>
                  <a:srgbClr val="008C46"/>
                </a:solidFill>
              </a:rPr>
              <a:t>Соли желчных кислот являются естественными эмульгаторами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8C46"/>
                </a:solidFill>
              </a:rPr>
              <a:t>Кормовые </a:t>
            </a:r>
            <a:r>
              <a:rPr lang="ru-RU" sz="2000" dirty="0">
                <a:solidFill>
                  <a:srgbClr val="008C46"/>
                </a:solidFill>
              </a:rPr>
              <a:t>эмульгаторы могут быть </a:t>
            </a:r>
            <a:r>
              <a:rPr lang="ru-RU" sz="2000" dirty="0" smtClean="0">
                <a:solidFill>
                  <a:srgbClr val="008C46"/>
                </a:solidFill>
              </a:rPr>
              <a:t>добавлены для </a:t>
            </a:r>
            <a:r>
              <a:rPr lang="ru-RU" sz="2000" dirty="0">
                <a:solidFill>
                  <a:srgbClr val="008C46"/>
                </a:solidFill>
              </a:rPr>
              <a:t>помощи </a:t>
            </a:r>
            <a:r>
              <a:rPr lang="ru-RU" sz="2000" dirty="0" smtClean="0">
                <a:solidFill>
                  <a:srgbClr val="008C46"/>
                </a:solidFill>
              </a:rPr>
              <a:t>организму при переваривании </a:t>
            </a:r>
            <a:r>
              <a:rPr lang="ru-RU" sz="2000" dirty="0">
                <a:solidFill>
                  <a:srgbClr val="008C46"/>
                </a:solidFill>
              </a:rPr>
              <a:t>жиров</a:t>
            </a:r>
            <a:endParaRPr lang="nl-NL" sz="2000" dirty="0">
              <a:solidFill>
                <a:srgbClr val="008C46"/>
              </a:solidFill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545908" y="2461638"/>
            <a:ext cx="5254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8C46"/>
                </a:solidFill>
              </a:rPr>
              <a:t>Но, </a:t>
            </a:r>
            <a:r>
              <a:rPr lang="ru-RU" sz="2000" dirty="0" smtClean="0">
                <a:solidFill>
                  <a:srgbClr val="008C46"/>
                </a:solidFill>
              </a:rPr>
              <a:t>кормовой </a:t>
            </a:r>
            <a:r>
              <a:rPr lang="ru-RU" sz="2000" dirty="0">
                <a:solidFill>
                  <a:srgbClr val="008C46"/>
                </a:solidFill>
              </a:rPr>
              <a:t>жир должен смешиваться с водной средой в </a:t>
            </a:r>
            <a:r>
              <a:rPr lang="ru-RU" sz="2000" dirty="0" smtClean="0">
                <a:solidFill>
                  <a:srgbClr val="008C46"/>
                </a:solidFill>
              </a:rPr>
              <a:t>кишечнике для </a:t>
            </a:r>
            <a:r>
              <a:rPr lang="ru-RU" sz="2000" dirty="0">
                <a:solidFill>
                  <a:srgbClr val="008C46"/>
                </a:solidFill>
              </a:rPr>
              <a:t>того, чтобы увеличить поверхность для активности липазы</a:t>
            </a:r>
            <a:endParaRPr lang="nl-NL" sz="2000" dirty="0">
              <a:solidFill>
                <a:srgbClr val="008C46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95067" y="2688048"/>
            <a:ext cx="1431334" cy="24622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</a:rPr>
              <a:t>Жировой </a:t>
            </a:r>
            <a:r>
              <a:rPr lang="ru-RU" sz="1000" dirty="0">
                <a:latin typeface="Century Gothic" panose="020B0502020202020204" pitchFamily="34" charset="0"/>
              </a:rPr>
              <a:t>шарик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8755" y="3744320"/>
            <a:ext cx="1058045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 smtClean="0">
                <a:latin typeface="Century Gothic" panose="020B0502020202020204" pitchFamily="34" charset="0"/>
              </a:rPr>
              <a:t>C</a:t>
            </a:r>
            <a:r>
              <a:rPr lang="ru-RU" sz="800" dirty="0" smtClean="0">
                <a:latin typeface="Century Gothic" panose="020B0502020202020204" pitchFamily="34" charset="0"/>
              </a:rPr>
              <a:t>оль </a:t>
            </a:r>
            <a:r>
              <a:rPr lang="ru-RU" sz="800" dirty="0">
                <a:latin typeface="Century Gothic" panose="020B0502020202020204" pitchFamily="34" charset="0"/>
              </a:rPr>
              <a:t>жёлчной кислоты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27714" y="3277690"/>
            <a:ext cx="76145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Century Gothic" panose="020B0502020202020204" pitchFamily="34" charset="0"/>
              </a:rPr>
              <a:t>Неполярная</a:t>
            </a:r>
          </a:p>
          <a:p>
            <a:r>
              <a:rPr lang="ru-RU" sz="700" dirty="0" smtClean="0">
                <a:latin typeface="Century Gothic" panose="020B0502020202020204" pitchFamily="34" charset="0"/>
              </a:rPr>
              <a:t>область</a:t>
            </a:r>
            <a:endParaRPr lang="ru-RU" sz="700" dirty="0"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05652" y="3415476"/>
            <a:ext cx="76145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800" dirty="0">
                <a:latin typeface="Century Gothic" panose="020B0502020202020204" pitchFamily="34" charset="0"/>
              </a:rPr>
              <a:t>П</a:t>
            </a:r>
            <a:r>
              <a:rPr lang="ru-RU" sz="800" dirty="0" smtClean="0">
                <a:latin typeface="Century Gothic" panose="020B0502020202020204" pitchFamily="34" charset="0"/>
              </a:rPr>
              <a:t>олярная</a:t>
            </a:r>
          </a:p>
          <a:p>
            <a:r>
              <a:rPr lang="ru-RU" sz="800" dirty="0" smtClean="0">
                <a:latin typeface="Century Gothic" panose="020B0502020202020204" pitchFamily="34" charset="0"/>
              </a:rPr>
              <a:t>область</a:t>
            </a:r>
            <a:endParaRPr lang="ru-RU" sz="800" dirty="0"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42786" y="3813569"/>
            <a:ext cx="1010669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Century Gothic" panose="020B0502020202020204" pitchFamily="34" charset="0"/>
              </a:rPr>
              <a:t>Эмульгирование</a:t>
            </a:r>
            <a:endParaRPr lang="ru-RU" sz="700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89169" y="4693246"/>
            <a:ext cx="107793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800" dirty="0">
                <a:latin typeface="Century Gothic" panose="020B0502020202020204" pitchFamily="34" charset="0"/>
              </a:rPr>
              <a:t>Капельки жира, покрытые </a:t>
            </a:r>
            <a:r>
              <a:rPr lang="ru-RU" sz="800" dirty="0" smtClean="0">
                <a:latin typeface="Century Gothic" panose="020B0502020202020204" pitchFamily="34" charset="0"/>
              </a:rPr>
              <a:t>солями </a:t>
            </a:r>
            <a:r>
              <a:rPr lang="ru-RU" sz="800" dirty="0">
                <a:latin typeface="Century Gothic" panose="020B0502020202020204" pitchFamily="34" charset="0"/>
              </a:rPr>
              <a:t>желчных </a:t>
            </a:r>
            <a:r>
              <a:rPr lang="ru-RU" sz="800" dirty="0" smtClean="0">
                <a:latin typeface="Century Gothic" panose="020B0502020202020204" pitchFamily="34" charset="0"/>
              </a:rPr>
              <a:t>кислот растворены </a:t>
            </a:r>
            <a:r>
              <a:rPr lang="ru-RU" sz="800" dirty="0">
                <a:latin typeface="Century Gothic" panose="020B0502020202020204" pitchFamily="34" charset="0"/>
              </a:rPr>
              <a:t>в воде</a:t>
            </a:r>
          </a:p>
        </p:txBody>
      </p:sp>
    </p:spTree>
    <p:extLst>
      <p:ext uri="{BB962C8B-B14F-4D97-AF65-F5344CB8AC3E}">
        <p14:creationId xmlns:p14="http://schemas.microsoft.com/office/powerpoint/2010/main" val="22689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2021</Words>
  <Application>Microsoft Office PowerPoint</Application>
  <PresentationFormat>Экран (4:3)</PresentationFormat>
  <Paragraphs>392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Вопросы совершенствования    кормления  птицы интенсивных кроссов</vt:lpstr>
      <vt:lpstr>Презентация PowerPoint</vt:lpstr>
      <vt:lpstr>Энергетические добавки  и коррекция </vt:lpstr>
      <vt:lpstr>Кормовые жиры </vt:lpstr>
      <vt:lpstr>Сравнительная питательность  растительных  жиров </vt:lpstr>
      <vt:lpstr>Типы сухих кормовых жиров рынка СНГ</vt:lpstr>
      <vt:lpstr>Основы усвоения жиров</vt:lpstr>
      <vt:lpstr>Эмульгаторы </vt:lpstr>
      <vt:lpstr>Эмульгаторы Как они работают?</vt:lpstr>
      <vt:lpstr>Эмульгаторы Как они работают?</vt:lpstr>
      <vt:lpstr>Обеспечение птицы  протеином  (новые направления)</vt:lpstr>
      <vt:lpstr>Общая теория  кормовых концентратов  </vt:lpstr>
      <vt:lpstr>Подбор добавок, добавок  корректирующих   обмен веществ, пищеварение и антимикотоксинов </vt:lpstr>
      <vt:lpstr>Правила подбора подкислителей </vt:lpstr>
      <vt:lpstr>Правила подбора  ферментов</vt:lpstr>
      <vt:lpstr>Пример  Эндофид</vt:lpstr>
      <vt:lpstr>Антиоксиданты </vt:lpstr>
      <vt:lpstr>Антимикотоксины</vt:lpstr>
      <vt:lpstr>Гепатопротекторы</vt:lpstr>
      <vt:lpstr>Пробиотики</vt:lpstr>
      <vt:lpstr>Факторы защиты кишечника от энтеритов   </vt:lpstr>
      <vt:lpstr>Формы добавок масляной кислоты </vt:lpstr>
      <vt:lpstr> Препарат  Бутирекс С4</vt:lpstr>
      <vt:lpstr>Действие против бактерий: антимикробный эффект</vt:lpstr>
      <vt:lpstr>Стимуляция секреции поджелудочной железы</vt:lpstr>
      <vt:lpstr>Сравнение защищенных различными способами               бутиратов</vt:lpstr>
      <vt:lpstr>Эффективность Бутирекс С4 (54%) в сравнении с  бутиратом натрия (95%) на бройлерах</vt:lpstr>
      <vt:lpstr>Сравнение действия незащищенного бутирата кальция (98%) и Бутирекс C4 (54%)</vt:lpstr>
      <vt:lpstr> Опыты на родстаде </vt:lpstr>
      <vt:lpstr>Фитобиотики </vt:lpstr>
      <vt:lpstr>Фитобиотики для лечения животных</vt:lpstr>
      <vt:lpstr>Фитобиотик Адикокс AP</vt:lpstr>
      <vt:lpstr>Антипротозойный эффект Адикокса АP</vt:lpstr>
      <vt:lpstr>Влияние Адикокс AP на микрофлору и иммунный ответ цыплят бройлеров, инфицированных Eimeria</vt:lpstr>
      <vt:lpstr>Влияние Адикокс AP и кокцидиостатиков на продуктивность бройлеров</vt:lpstr>
      <vt:lpstr>Презентация PowerPoint</vt:lpstr>
      <vt:lpstr>Приглашаем к сотрудничеству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совершенствования    кормления  птицы интенсивных кроссов</dc:title>
  <dc:creator>Леонид Подобед</dc:creator>
  <cp:lastModifiedBy>Леонид Подобед</cp:lastModifiedBy>
  <cp:revision>19</cp:revision>
  <dcterms:created xsi:type="dcterms:W3CDTF">2017-03-13T05:53:09Z</dcterms:created>
  <dcterms:modified xsi:type="dcterms:W3CDTF">2017-03-13T09:55:16Z</dcterms:modified>
</cp:coreProperties>
</file>