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64"/>
  </p:notesMasterIdLst>
  <p:handoutMasterIdLst>
    <p:handoutMasterId r:id="rId65"/>
  </p:handoutMasterIdLst>
  <p:sldIdLst>
    <p:sldId id="317" r:id="rId5"/>
    <p:sldId id="451" r:id="rId6"/>
    <p:sldId id="434" r:id="rId7"/>
    <p:sldId id="452" r:id="rId8"/>
    <p:sldId id="415" r:id="rId9"/>
    <p:sldId id="416" r:id="rId10"/>
    <p:sldId id="346" r:id="rId11"/>
    <p:sldId id="399" r:id="rId12"/>
    <p:sldId id="385" r:id="rId13"/>
    <p:sldId id="390" r:id="rId14"/>
    <p:sldId id="453" r:id="rId15"/>
    <p:sldId id="400" r:id="rId16"/>
    <p:sldId id="391" r:id="rId17"/>
    <p:sldId id="392" r:id="rId18"/>
    <p:sldId id="394" r:id="rId19"/>
    <p:sldId id="395" r:id="rId20"/>
    <p:sldId id="396" r:id="rId21"/>
    <p:sldId id="397" r:id="rId22"/>
    <p:sldId id="398" r:id="rId23"/>
    <p:sldId id="409" r:id="rId24"/>
    <p:sldId id="411" r:id="rId25"/>
    <p:sldId id="282" r:id="rId26"/>
    <p:sldId id="412" r:id="rId27"/>
    <p:sldId id="413" r:id="rId28"/>
    <p:sldId id="403" r:id="rId29"/>
    <p:sldId id="341" r:id="rId30"/>
    <p:sldId id="350" r:id="rId31"/>
    <p:sldId id="351" r:id="rId32"/>
    <p:sldId id="429" r:id="rId33"/>
    <p:sldId id="433" r:id="rId34"/>
    <p:sldId id="426" r:id="rId35"/>
    <p:sldId id="417" r:id="rId36"/>
    <p:sldId id="450" r:id="rId37"/>
    <p:sldId id="299" r:id="rId38"/>
    <p:sldId id="300" r:id="rId39"/>
    <p:sldId id="418" r:id="rId40"/>
    <p:sldId id="320" r:id="rId41"/>
    <p:sldId id="321" r:id="rId42"/>
    <p:sldId id="322" r:id="rId43"/>
    <p:sldId id="311" r:id="rId44"/>
    <p:sldId id="356" r:id="rId45"/>
    <p:sldId id="361" r:id="rId46"/>
    <p:sldId id="363" r:id="rId47"/>
    <p:sldId id="364" r:id="rId48"/>
    <p:sldId id="365" r:id="rId49"/>
    <p:sldId id="366" r:id="rId50"/>
    <p:sldId id="368" r:id="rId51"/>
    <p:sldId id="369" r:id="rId52"/>
    <p:sldId id="370" r:id="rId53"/>
    <p:sldId id="371" r:id="rId54"/>
    <p:sldId id="372" r:id="rId55"/>
    <p:sldId id="448" r:id="rId56"/>
    <p:sldId id="375" r:id="rId57"/>
    <p:sldId id="377" r:id="rId58"/>
    <p:sldId id="381" r:id="rId59"/>
    <p:sldId id="427" r:id="rId60"/>
    <p:sldId id="428" r:id="rId61"/>
    <p:sldId id="449" r:id="rId62"/>
    <p:sldId id="329" r:id="rId63"/>
  </p:sldIdLst>
  <p:sldSz cx="9144000" cy="6858000" type="screen4x3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48A54"/>
    <a:srgbClr val="405977"/>
    <a:srgbClr val="A6B8CE"/>
    <a:srgbClr val="CED8E4"/>
    <a:srgbClr val="1A3A63"/>
    <a:srgbClr val="224D80"/>
    <a:srgbClr val="E7EFF9"/>
    <a:srgbClr val="FF99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85747" autoAdjust="0"/>
  </p:normalViewPr>
  <p:slideViewPr>
    <p:cSldViewPr>
      <p:cViewPr varScale="1">
        <p:scale>
          <a:sx n="46" d="100"/>
          <a:sy n="46" d="100"/>
        </p:scale>
        <p:origin x="-156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0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7466"/>
    </p:cViewPr>
  </p:sorterViewPr>
  <p:notesViewPr>
    <p:cSldViewPr showGuides="1">
      <p:cViewPr varScale="1">
        <p:scale>
          <a:sx n="80" d="100"/>
          <a:sy n="80" d="100"/>
        </p:scale>
        <p:origin x="-3192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ei\Desktop\productperformances\isa_productperformanc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ei\Desktop\productperformances\isa_productperformanc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ei\Desktop\productperformances\isa_productperformanc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ei\Desktop\productperformances\isa_productperformanc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ei\Desktop\productperformances\isa_productperformanc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ei\Desktop\productperformances\isa_productperforman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037037037037E-2"/>
          <c:w val="0.761597769028871"/>
          <c:h val="0.76400444736074702"/>
        </c:manualLayout>
      </c:layout>
      <c:pie3DChart>
        <c:varyColors val="1"/>
        <c:ser>
          <c:idx val="0"/>
          <c:order val="0"/>
          <c:tx>
            <c:strRef>
              <c:f>Sheet1!$C$4</c:f>
              <c:strCache>
                <c:ptCount val="1"/>
                <c:pt idx="0">
                  <c:v>beginning of layer breeding</c:v>
                </c:pt>
              </c:strCache>
            </c:strRef>
          </c:tx>
          <c:spPr>
            <a:solidFill>
              <a:srgbClr val="1A3A63"/>
            </a:solidFill>
          </c:spPr>
          <c:dPt>
            <c:idx val="0"/>
            <c:bubble3D val="0"/>
            <c:explosion val="5"/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99C525"/>
              </a:solidFill>
            </c:spPr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cat>
            <c:strRef>
              <c:f>Sheet1!$B$5:$B$8</c:f>
              <c:strCache>
                <c:ptCount val="4"/>
                <c:pt idx="0">
                  <c:v>Production efficiency</c:v>
                </c:pt>
                <c:pt idx="1">
                  <c:v>Product Quality</c:v>
                </c:pt>
                <c:pt idx="2">
                  <c:v>Health &amp; Welfare</c:v>
                </c:pt>
                <c:pt idx="3">
                  <c:v>Parent Stock efficiency</c:v>
                </c:pt>
              </c:strCache>
            </c:strRef>
          </c:cat>
          <c:val>
            <c:numRef>
              <c:f>Sheet1!$C$5:$C$8</c:f>
              <c:numCache>
                <c:formatCode>General</c:formatCode>
                <c:ptCount val="4"/>
                <c:pt idx="0">
                  <c:v>45</c:v>
                </c:pt>
                <c:pt idx="1">
                  <c:v>0</c:v>
                </c:pt>
                <c:pt idx="2">
                  <c:v>0</c:v>
                </c:pt>
                <c:pt idx="3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err="1" smtClean="0"/>
              <a:t>Яйцемасса</a:t>
            </a:r>
            <a:r>
              <a:rPr lang="en-US" sz="1600" dirty="0" smtClean="0"/>
              <a:t> (</a:t>
            </a:r>
            <a:r>
              <a:rPr lang="ru-RU" sz="1600" dirty="0" smtClean="0"/>
              <a:t>кг</a:t>
            </a:r>
            <a:r>
              <a:rPr lang="en-US" sz="1600" dirty="0" smtClean="0"/>
              <a:t>)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NC!$B$13</c:f>
              <c:strCache>
                <c:ptCount val="1"/>
                <c:pt idx="0">
                  <c:v>Competition (average of breeds)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(NC!$B$3,NC!$B$6,NC!$B$9,NC!$B$12)</c:f>
              <c:strCache>
                <c:ptCount val="4"/>
                <c:pt idx="0">
                  <c:v>White breeds (85 wks)</c:v>
                </c:pt>
                <c:pt idx="1">
                  <c:v>White breeds (109 wks)</c:v>
                </c:pt>
                <c:pt idx="2">
                  <c:v>Brown breeds (85 wks)</c:v>
                </c:pt>
                <c:pt idx="3">
                  <c:v>Brown breeds (109 wks)</c:v>
                </c:pt>
              </c:strCache>
            </c:strRef>
          </c:cat>
          <c:val>
            <c:numRef>
              <c:f>(NC!$E$4,NC!$E$7,NC!$E$10,NC!$E$13)</c:f>
              <c:numCache>
                <c:formatCode>0</c:formatCode>
                <c:ptCount val="4"/>
                <c:pt idx="0">
                  <c:v>23.86364</c:v>
                </c:pt>
                <c:pt idx="1">
                  <c:v>30.53682400000001</c:v>
                </c:pt>
                <c:pt idx="2">
                  <c:v>22.700783999999999</c:v>
                </c:pt>
                <c:pt idx="3">
                  <c:v>28.732474</c:v>
                </c:pt>
              </c:numCache>
            </c:numRef>
          </c:val>
        </c:ser>
        <c:ser>
          <c:idx val="1"/>
          <c:order val="1"/>
          <c:tx>
            <c:strRef>
              <c:f>NC!$B$14</c:f>
              <c:strCache>
                <c:ptCount val="1"/>
                <c:pt idx="0">
                  <c:v>ISA (average of breeds)</c:v>
                </c:pt>
              </c:strCache>
            </c:strRef>
          </c:tx>
          <c:spPr>
            <a:solidFill>
              <a:srgbClr val="99C525"/>
            </a:solidFill>
          </c:spPr>
          <c:invertIfNegative val="0"/>
          <c:cat>
            <c:strRef>
              <c:f>(NC!$B$3,NC!$B$6,NC!$B$9,NC!$B$12)</c:f>
              <c:strCache>
                <c:ptCount val="4"/>
                <c:pt idx="0">
                  <c:v>White breeds (85 wks)</c:v>
                </c:pt>
                <c:pt idx="1">
                  <c:v>White breeds (109 wks)</c:v>
                </c:pt>
                <c:pt idx="2">
                  <c:v>Brown breeds (85 wks)</c:v>
                </c:pt>
                <c:pt idx="3">
                  <c:v>Brown breeds (109 wks)</c:v>
                </c:pt>
              </c:strCache>
            </c:strRef>
          </c:cat>
          <c:val>
            <c:numRef>
              <c:f>(NC!$E$5,NC!$E$8,NC!$E$11,NC!$E$14)</c:f>
              <c:numCache>
                <c:formatCode>0</c:formatCode>
                <c:ptCount val="4"/>
                <c:pt idx="0">
                  <c:v>24.17717</c:v>
                </c:pt>
                <c:pt idx="1">
                  <c:v>30.92050166666667</c:v>
                </c:pt>
                <c:pt idx="2">
                  <c:v>24.409219999999991</c:v>
                </c:pt>
                <c:pt idx="3">
                  <c:v>31.15914999999999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77632"/>
        <c:axId val="100299904"/>
      </c:barChart>
      <c:catAx>
        <c:axId val="10027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0299904"/>
        <c:crosses val="autoZero"/>
        <c:auto val="1"/>
        <c:lblAlgn val="ctr"/>
        <c:lblOffset val="100"/>
        <c:noMultiLvlLbl val="0"/>
      </c:catAx>
      <c:valAx>
        <c:axId val="100299904"/>
        <c:scaling>
          <c:orientation val="minMax"/>
          <c:max val="35"/>
          <c:min val="2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02776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969915314316599"/>
          <c:w val="0.783181977252843"/>
          <c:h val="0.68993037328667295"/>
        </c:manualLayout>
      </c:layout>
      <c:pie3DChart>
        <c:varyColors val="1"/>
        <c:ser>
          <c:idx val="1"/>
          <c:order val="0"/>
          <c:explosion val="3"/>
          <c:dPt>
            <c:idx val="0"/>
            <c:bubble3D val="0"/>
            <c:spPr>
              <a:solidFill>
                <a:srgbClr val="1A3A63"/>
              </a:solidFill>
            </c:spPr>
          </c:dPt>
          <c:dPt>
            <c:idx val="1"/>
            <c:bubble3D val="0"/>
            <c:spPr>
              <a:solidFill>
                <a:srgbClr val="A6B8CE"/>
              </a:solidFill>
            </c:spPr>
          </c:dPt>
          <c:dPt>
            <c:idx val="2"/>
            <c:bubble3D val="0"/>
            <c:spPr>
              <a:solidFill>
                <a:srgbClr val="99C525"/>
              </a:solidFill>
            </c:spPr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cat>
            <c:strRef>
              <c:f>Sheet1!$B$5:$B$8</c:f>
              <c:strCache>
                <c:ptCount val="4"/>
                <c:pt idx="0">
                  <c:v>Production efficiency</c:v>
                </c:pt>
                <c:pt idx="1">
                  <c:v>Product Quality</c:v>
                </c:pt>
                <c:pt idx="2">
                  <c:v>Health &amp; Welfare</c:v>
                </c:pt>
                <c:pt idx="3">
                  <c:v>Parent Stock efficiency</c:v>
                </c:pt>
              </c:strCache>
            </c:strRef>
          </c:cat>
          <c:val>
            <c:numRef>
              <c:f>Sheet1!$D$5:$D$8</c:f>
              <c:numCache>
                <c:formatCode>General</c:formatCode>
                <c:ptCount val="4"/>
                <c:pt idx="0">
                  <c:v>40</c:v>
                </c:pt>
                <c:pt idx="1">
                  <c:v>28</c:v>
                </c:pt>
                <c:pt idx="2">
                  <c:v>3</c:v>
                </c:pt>
                <c:pt idx="3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0185185185185203E-2"/>
          <c:w val="0.81676377952755896"/>
          <c:h val="0.87962962962962998"/>
        </c:manualLayout>
      </c:layout>
      <c:pie3DChart>
        <c:varyColors val="1"/>
        <c:ser>
          <c:idx val="2"/>
          <c:order val="0"/>
          <c:dPt>
            <c:idx val="0"/>
            <c:bubble3D val="0"/>
            <c:explosion val="3"/>
            <c:spPr>
              <a:solidFill>
                <a:srgbClr val="1A3A63"/>
              </a:solidFill>
            </c:spPr>
          </c:dPt>
          <c:dPt>
            <c:idx val="1"/>
            <c:bubble3D val="0"/>
            <c:explosion val="4"/>
            <c:spPr>
              <a:solidFill>
                <a:srgbClr val="A6B8CE"/>
              </a:solidFill>
            </c:spPr>
          </c:dPt>
          <c:dPt>
            <c:idx val="2"/>
            <c:bubble3D val="0"/>
            <c:explosion val="4"/>
            <c:spPr>
              <a:solidFill>
                <a:srgbClr val="99C525"/>
              </a:solidFill>
            </c:spPr>
          </c:dPt>
          <c:dPt>
            <c:idx val="3"/>
            <c:bubble3D val="0"/>
            <c:explosion val="5"/>
            <c:spPr>
              <a:solidFill>
                <a:schemeClr val="accent1">
                  <a:lumMod val="75000"/>
                </a:schemeClr>
              </a:solidFill>
            </c:spPr>
          </c:dPt>
          <c:cat>
            <c:strRef>
              <c:f>Sheet1!$B$5:$B$8</c:f>
              <c:strCache>
                <c:ptCount val="4"/>
                <c:pt idx="0">
                  <c:v>Production efficiency</c:v>
                </c:pt>
                <c:pt idx="1">
                  <c:v>Product Quality</c:v>
                </c:pt>
                <c:pt idx="2">
                  <c:v>Health &amp; Welfare</c:v>
                </c:pt>
                <c:pt idx="3">
                  <c:v>Parent Stock efficiency</c:v>
                </c:pt>
              </c:strCache>
            </c:strRef>
          </c:cat>
          <c:val>
            <c:numRef>
              <c:f>Sheet1!$E$5:$E$8</c:f>
              <c:numCache>
                <c:formatCode>General</c:formatCode>
                <c:ptCount val="4"/>
                <c:pt idx="0">
                  <c:v>29</c:v>
                </c:pt>
                <c:pt idx="1">
                  <c:v>31</c:v>
                </c:pt>
                <c:pt idx="2">
                  <c:v>31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0" dirty="0" smtClean="0"/>
              <a:t>Количество</a:t>
            </a:r>
            <a:r>
              <a:rPr lang="ru-RU" sz="1800" b="0" baseline="0" dirty="0" smtClean="0"/>
              <a:t> исследованных яиц</a:t>
            </a:r>
            <a:endParaRPr lang="nl-NL" sz="1800" b="0" dirty="0"/>
          </a:p>
        </c:rich>
      </c:tx>
      <c:layout>
        <c:manualLayout>
          <c:xMode val="edge"/>
          <c:yMode val="edge"/>
          <c:x val="0.26263936418959699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Sheet1!$A$3:$A$6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</c:numCache>
            </c:numRef>
          </c:cat>
          <c:val>
            <c:numRef>
              <c:f>Sheet1!$B$3:$B$6</c:f>
              <c:numCache>
                <c:formatCode>General</c:formatCode>
                <c:ptCount val="4"/>
                <c:pt idx="0">
                  <c:v>2100000</c:v>
                </c:pt>
                <c:pt idx="1">
                  <c:v>3000000</c:v>
                </c:pt>
                <c:pt idx="2">
                  <c:v>4600000</c:v>
                </c:pt>
                <c:pt idx="3">
                  <c:v>5900000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009152"/>
        <c:axId val="87010688"/>
      </c:barChart>
      <c:catAx>
        <c:axId val="8700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87010688"/>
        <c:crosses val="autoZero"/>
        <c:auto val="1"/>
        <c:lblAlgn val="ctr"/>
        <c:lblOffset val="100"/>
        <c:noMultiLvlLbl val="0"/>
      </c:catAx>
      <c:valAx>
        <c:axId val="8701068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87009152"/>
        <c:crosses val="autoZero"/>
        <c:crossBetween val="between"/>
        <c:dispUnits>
          <c:builtInUnit val="millions"/>
          <c:dispUnitsLbl>
            <c:tx>
              <c:rich>
                <a:bodyPr/>
                <a:lstStyle/>
                <a:p>
                  <a:pPr>
                    <a:defRPr sz="1100"/>
                  </a:pPr>
                  <a:r>
                    <a:rPr lang="ru-RU" dirty="0" smtClean="0"/>
                    <a:t>Миллионы</a:t>
                  </a:r>
                  <a:endParaRPr lang="ru-RU" dirty="0"/>
                </a:p>
              </c:rich>
            </c:tx>
          </c:dispUnitsLbl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Количество</a:t>
            </a:r>
            <a:r>
              <a:rPr lang="ru-RU" sz="1600" baseline="0" dirty="0" smtClean="0"/>
              <a:t> яиц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Gunma!$B$12</c:f>
              <c:strCache>
                <c:ptCount val="1"/>
                <c:pt idx="0">
                  <c:v>Competition (average of breeds)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(Gunma!$B$2,Gunma!$B$5,Gunma!$B$8,Gunma!$B$11)</c:f>
              <c:strCache>
                <c:ptCount val="4"/>
                <c:pt idx="0">
                  <c:v>White breeds (72 wks)</c:v>
                </c:pt>
                <c:pt idx="1">
                  <c:v>White breeds (84 wks)</c:v>
                </c:pt>
                <c:pt idx="2">
                  <c:v>Tinted breeds (72 wks)</c:v>
                </c:pt>
                <c:pt idx="3">
                  <c:v>Tinted breeds (84 wks)</c:v>
                </c:pt>
              </c:strCache>
            </c:strRef>
          </c:cat>
          <c:val>
            <c:numRef>
              <c:f>(Gunma!$C$3,Gunma!$C$6,Gunma!$C$9,Gunma!$C$12)</c:f>
              <c:numCache>
                <c:formatCode>0.0</c:formatCode>
                <c:ptCount val="4"/>
                <c:pt idx="0" formatCode="0">
                  <c:v>331.75</c:v>
                </c:pt>
                <c:pt idx="1">
                  <c:v>399.75</c:v>
                </c:pt>
                <c:pt idx="2" formatCode="0">
                  <c:v>321.39999999999992</c:v>
                </c:pt>
                <c:pt idx="3">
                  <c:v>384</c:v>
                </c:pt>
              </c:numCache>
            </c:numRef>
          </c:val>
        </c:ser>
        <c:ser>
          <c:idx val="1"/>
          <c:order val="1"/>
          <c:tx>
            <c:strRef>
              <c:f>Gunma!$B$13</c:f>
              <c:strCache>
                <c:ptCount val="1"/>
                <c:pt idx="0">
                  <c:v>ISA (average of breeds)</c:v>
                </c:pt>
              </c:strCache>
            </c:strRef>
          </c:tx>
          <c:spPr>
            <a:solidFill>
              <a:srgbClr val="99C525"/>
            </a:solidFill>
          </c:spPr>
          <c:invertIfNegative val="0"/>
          <c:cat>
            <c:strRef>
              <c:f>(Gunma!$B$2,Gunma!$B$5,Gunma!$B$8,Gunma!$B$11)</c:f>
              <c:strCache>
                <c:ptCount val="4"/>
                <c:pt idx="0">
                  <c:v>White breeds (72 wks)</c:v>
                </c:pt>
                <c:pt idx="1">
                  <c:v>White breeds (84 wks)</c:v>
                </c:pt>
                <c:pt idx="2">
                  <c:v>Tinted breeds (72 wks)</c:v>
                </c:pt>
                <c:pt idx="3">
                  <c:v>Tinted breeds (84 wks)</c:v>
                </c:pt>
              </c:strCache>
            </c:strRef>
          </c:cat>
          <c:val>
            <c:numRef>
              <c:f>(Gunma!$C$4,Gunma!$C$7,Gunma!$C$10,Gunma!$C$13)</c:f>
              <c:numCache>
                <c:formatCode>0.0</c:formatCode>
                <c:ptCount val="4"/>
                <c:pt idx="0" formatCode="0">
                  <c:v>339.86666666666662</c:v>
                </c:pt>
                <c:pt idx="1">
                  <c:v>409.33333333333297</c:v>
                </c:pt>
                <c:pt idx="2" formatCode="0">
                  <c:v>336.5</c:v>
                </c:pt>
                <c:pt idx="3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299328"/>
        <c:axId val="99300864"/>
      </c:barChart>
      <c:catAx>
        <c:axId val="9929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300864"/>
        <c:crosses val="autoZero"/>
        <c:auto val="1"/>
        <c:lblAlgn val="ctr"/>
        <c:lblOffset val="100"/>
        <c:noMultiLvlLbl val="0"/>
      </c:catAx>
      <c:valAx>
        <c:axId val="99300864"/>
        <c:scaling>
          <c:orientation val="minMax"/>
          <c:min val="3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#</a:t>
                </a:r>
              </a:p>
            </c:rich>
          </c:tx>
          <c:layout>
            <c:manualLayout>
              <c:xMode val="edge"/>
              <c:yMode val="edge"/>
              <c:x val="2.2262780866746702E-2"/>
              <c:y val="0.4221358241758240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2993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err="1" smtClean="0"/>
              <a:t>Яйцемасса</a:t>
            </a:r>
            <a:endParaRPr lang="nl-NL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Gunma!$B$12</c:f>
              <c:strCache>
                <c:ptCount val="1"/>
                <c:pt idx="0">
                  <c:v>Competition (average of breeds)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(Gunma!$B$2,Gunma!$B$5,Gunma!$B$8,Gunma!$B$11)</c:f>
              <c:strCache>
                <c:ptCount val="4"/>
                <c:pt idx="0">
                  <c:v>White breeds (72 wks)</c:v>
                </c:pt>
                <c:pt idx="1">
                  <c:v>White breeds (84 wks)</c:v>
                </c:pt>
                <c:pt idx="2">
                  <c:v>Tinted breeds (72 wks)</c:v>
                </c:pt>
                <c:pt idx="3">
                  <c:v>Tinted breeds (84 wks)</c:v>
                </c:pt>
              </c:strCache>
            </c:strRef>
          </c:cat>
          <c:val>
            <c:numRef>
              <c:f>(Gunma!$D$3,Gunma!$D$6,Gunma!$D$9,Gunma!$D$12)</c:f>
              <c:numCache>
                <c:formatCode>0.0</c:formatCode>
                <c:ptCount val="4"/>
                <c:pt idx="0">
                  <c:v>21.008364999999991</c:v>
                </c:pt>
                <c:pt idx="1">
                  <c:v>25.452925</c:v>
                </c:pt>
                <c:pt idx="2">
                  <c:v>20.50531999999999</c:v>
                </c:pt>
                <c:pt idx="3">
                  <c:v>24.576000000000001</c:v>
                </c:pt>
              </c:numCache>
            </c:numRef>
          </c:val>
        </c:ser>
        <c:ser>
          <c:idx val="1"/>
          <c:order val="1"/>
          <c:tx>
            <c:strRef>
              <c:f>Gunma!$B$13</c:f>
              <c:strCache>
                <c:ptCount val="1"/>
                <c:pt idx="0">
                  <c:v>ISA (average of breeds)</c:v>
                </c:pt>
              </c:strCache>
            </c:strRef>
          </c:tx>
          <c:spPr>
            <a:solidFill>
              <a:srgbClr val="99C525"/>
            </a:solidFill>
          </c:spPr>
          <c:invertIfNegative val="0"/>
          <c:cat>
            <c:strRef>
              <c:f>(Gunma!$B$2,Gunma!$B$5,Gunma!$B$8,Gunma!$B$11)</c:f>
              <c:strCache>
                <c:ptCount val="4"/>
                <c:pt idx="0">
                  <c:v>White breeds (72 wks)</c:v>
                </c:pt>
                <c:pt idx="1">
                  <c:v>White breeds (84 wks)</c:v>
                </c:pt>
                <c:pt idx="2">
                  <c:v>Tinted breeds (72 wks)</c:v>
                </c:pt>
                <c:pt idx="3">
                  <c:v>Tinted breeds (84 wks)</c:v>
                </c:pt>
              </c:strCache>
            </c:strRef>
          </c:cat>
          <c:val>
            <c:numRef>
              <c:f>(Gunma!$D$4,Gunma!$D$7,Gunma!$D$10,Gunma!$D$13)</c:f>
              <c:numCache>
                <c:formatCode>0.0</c:formatCode>
                <c:ptCount val="4"/>
                <c:pt idx="0">
                  <c:v>21.445879999999999</c:v>
                </c:pt>
                <c:pt idx="1">
                  <c:v>25.92499999999999</c:v>
                </c:pt>
                <c:pt idx="2">
                  <c:v>21.401399999999999</c:v>
                </c:pt>
                <c:pt idx="3">
                  <c:v>25.68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322496"/>
        <c:axId val="99889536"/>
      </c:barChart>
      <c:catAx>
        <c:axId val="9932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889536"/>
        <c:crosses val="autoZero"/>
        <c:auto val="1"/>
        <c:lblAlgn val="ctr"/>
        <c:lblOffset val="100"/>
        <c:tickMarkSkip val="1"/>
        <c:noMultiLvlLbl val="0"/>
      </c:catAx>
      <c:valAx>
        <c:axId val="99889536"/>
        <c:scaling>
          <c:orientation val="minMax"/>
          <c:min val="1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Kg</a:t>
                </a:r>
              </a:p>
            </c:rich>
          </c:tx>
          <c:layout>
            <c:manualLayout>
              <c:xMode val="edge"/>
              <c:yMode val="edge"/>
              <c:x val="2.9535864978902999E-2"/>
              <c:y val="0.39068374888946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3224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Прочность</a:t>
            </a:r>
            <a:r>
              <a:rPr lang="ru-RU" sz="1600" baseline="0" dirty="0" smtClean="0"/>
              <a:t> скорлупы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Gunma!$B$12</c:f>
              <c:strCache>
                <c:ptCount val="1"/>
                <c:pt idx="0">
                  <c:v>Competition (average of breeds)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(Gunma!$B$5,Gunma!$B$11)</c:f>
              <c:strCache>
                <c:ptCount val="2"/>
                <c:pt idx="0">
                  <c:v>White breeds (84 wks)</c:v>
                </c:pt>
                <c:pt idx="1">
                  <c:v>Tinted breeds (84 wks)</c:v>
                </c:pt>
              </c:strCache>
            </c:strRef>
          </c:cat>
          <c:val>
            <c:numRef>
              <c:f>(Gunma!$E$6,Gunma!$E$12)</c:f>
              <c:numCache>
                <c:formatCode>0.0</c:formatCode>
                <c:ptCount val="2"/>
                <c:pt idx="0">
                  <c:v>3.3475000000000001</c:v>
                </c:pt>
                <c:pt idx="1">
                  <c:v>3.44</c:v>
                </c:pt>
              </c:numCache>
            </c:numRef>
          </c:val>
        </c:ser>
        <c:ser>
          <c:idx val="1"/>
          <c:order val="1"/>
          <c:tx>
            <c:strRef>
              <c:f>Gunma!$B$13</c:f>
              <c:strCache>
                <c:ptCount val="1"/>
                <c:pt idx="0">
                  <c:v>ISA (average of breeds)</c:v>
                </c:pt>
              </c:strCache>
            </c:strRef>
          </c:tx>
          <c:spPr>
            <a:solidFill>
              <a:srgbClr val="99C525"/>
            </a:solidFill>
          </c:spPr>
          <c:invertIfNegative val="0"/>
          <c:cat>
            <c:strRef>
              <c:f>(Gunma!$B$5,Gunma!$B$11)</c:f>
              <c:strCache>
                <c:ptCount val="2"/>
                <c:pt idx="0">
                  <c:v>White breeds (84 wks)</c:v>
                </c:pt>
                <c:pt idx="1">
                  <c:v>Tinted breeds (84 wks)</c:v>
                </c:pt>
              </c:strCache>
            </c:strRef>
          </c:cat>
          <c:val>
            <c:numRef>
              <c:f>(Gunma!$E$7,Gunma!$E$13)</c:f>
              <c:numCache>
                <c:formatCode>0.0</c:formatCode>
                <c:ptCount val="2"/>
                <c:pt idx="0">
                  <c:v>3.4766666666666661</c:v>
                </c:pt>
                <c:pt idx="1">
                  <c:v>3.91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920512"/>
        <c:axId val="99922304"/>
      </c:barChart>
      <c:catAx>
        <c:axId val="9992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922304"/>
        <c:crosses val="autoZero"/>
        <c:auto val="1"/>
        <c:lblAlgn val="ctr"/>
        <c:lblOffset val="100"/>
        <c:noMultiLvlLbl val="0"/>
      </c:catAx>
      <c:valAx>
        <c:axId val="99922304"/>
        <c:scaling>
          <c:orientation val="minMax"/>
          <c:min val="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900"/>
                  <a:t>Kg/CM</a:t>
                </a:r>
                <a:r>
                  <a:rPr lang="en-US" sz="900" baseline="30000"/>
                  <a:t>2</a:t>
                </a:r>
                <a:endParaRPr lang="en-US" sz="1050" baseline="30000"/>
              </a:p>
            </c:rich>
          </c:tx>
          <c:layout>
            <c:manualLayout>
              <c:xMode val="edge"/>
              <c:yMode val="edge"/>
              <c:x val="1.7575403074615699E-2"/>
              <c:y val="0.3423919761526080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920512"/>
        <c:crosses val="autoZero"/>
        <c:crossBetween val="between"/>
        <c:majorUnit val="0.2"/>
      </c:valAx>
    </c:plotArea>
    <c:legend>
      <c:legendPos val="b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Единицы</a:t>
            </a:r>
            <a:r>
              <a:rPr lang="ru-RU" sz="1600" baseline="0" dirty="0" smtClean="0"/>
              <a:t> Хау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Gunma!$B$12</c:f>
              <c:strCache>
                <c:ptCount val="1"/>
                <c:pt idx="0">
                  <c:v>Competition (average of breeds)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(Gunma!$B$5,Gunma!$B$11)</c:f>
              <c:strCache>
                <c:ptCount val="2"/>
                <c:pt idx="0">
                  <c:v>White breeds (84 wks)</c:v>
                </c:pt>
                <c:pt idx="1">
                  <c:v>Tinted breeds (84 wks)</c:v>
                </c:pt>
              </c:strCache>
            </c:strRef>
          </c:cat>
          <c:val>
            <c:numRef>
              <c:f>(Gunma!$F$6,Gunma!$F$12)</c:f>
              <c:numCache>
                <c:formatCode>0.0</c:formatCode>
                <c:ptCount val="2"/>
                <c:pt idx="0">
                  <c:v>87.25</c:v>
                </c:pt>
                <c:pt idx="1">
                  <c:v>87.5</c:v>
                </c:pt>
              </c:numCache>
            </c:numRef>
          </c:val>
        </c:ser>
        <c:ser>
          <c:idx val="1"/>
          <c:order val="1"/>
          <c:tx>
            <c:strRef>
              <c:f>Gunma!$B$13</c:f>
              <c:strCache>
                <c:ptCount val="1"/>
                <c:pt idx="0">
                  <c:v>ISA (average of breeds)</c:v>
                </c:pt>
              </c:strCache>
            </c:strRef>
          </c:tx>
          <c:spPr>
            <a:solidFill>
              <a:srgbClr val="99C525"/>
            </a:solidFill>
          </c:spPr>
          <c:invertIfNegative val="0"/>
          <c:cat>
            <c:strRef>
              <c:f>(Gunma!$B$5,Gunma!$B$11)</c:f>
              <c:strCache>
                <c:ptCount val="2"/>
                <c:pt idx="0">
                  <c:v>White breeds (84 wks)</c:v>
                </c:pt>
                <c:pt idx="1">
                  <c:v>Tinted breeds (84 wks)</c:v>
                </c:pt>
              </c:strCache>
            </c:strRef>
          </c:cat>
          <c:val>
            <c:numRef>
              <c:f>(Gunma!$F$7,Gunma!$F$13)</c:f>
              <c:numCache>
                <c:formatCode>0.0</c:formatCode>
                <c:ptCount val="2"/>
                <c:pt idx="0">
                  <c:v>87.9</c:v>
                </c:pt>
                <c:pt idx="1">
                  <c:v>85.6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948032"/>
        <c:axId val="99949568"/>
      </c:barChart>
      <c:catAx>
        <c:axId val="9994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949568"/>
        <c:crosses val="autoZero"/>
        <c:auto val="1"/>
        <c:lblAlgn val="ctr"/>
        <c:lblOffset val="100"/>
        <c:noMultiLvlLbl val="0"/>
      </c:catAx>
      <c:valAx>
        <c:axId val="99949568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948032"/>
        <c:crosses val="autoZero"/>
        <c:crossBetween val="between"/>
        <c:majorUnit val="1"/>
      </c:valAx>
    </c:plotArea>
    <c:legend>
      <c:legendPos val="b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Количество</a:t>
            </a:r>
            <a:r>
              <a:rPr lang="ru-RU" sz="1600" baseline="0" dirty="0" smtClean="0"/>
              <a:t> яиц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NC!$B$13</c:f>
              <c:strCache>
                <c:ptCount val="1"/>
                <c:pt idx="0">
                  <c:v>Competition (average of breeds)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(NC!$B$3,NC!$B$6,NC!$B$9,NC!$B$12)</c:f>
              <c:strCache>
                <c:ptCount val="4"/>
                <c:pt idx="0">
                  <c:v>White breeds (85 wks)</c:v>
                </c:pt>
                <c:pt idx="1">
                  <c:v>White breeds (109 wks)</c:v>
                </c:pt>
                <c:pt idx="2">
                  <c:v>Brown breeds (85 wks)</c:v>
                </c:pt>
                <c:pt idx="3">
                  <c:v>Brown breeds (109 wks)</c:v>
                </c:pt>
              </c:strCache>
            </c:strRef>
          </c:cat>
          <c:val>
            <c:numRef>
              <c:f>(NC!$D$4,NC!$D$7,NC!$D$10,NC!$D$13)</c:f>
              <c:numCache>
                <c:formatCode>0</c:formatCode>
                <c:ptCount val="4"/>
                <c:pt idx="0">
                  <c:v>381.96</c:v>
                </c:pt>
                <c:pt idx="1">
                  <c:v>474.66</c:v>
                </c:pt>
                <c:pt idx="2">
                  <c:v>368.56000000000012</c:v>
                </c:pt>
                <c:pt idx="3">
                  <c:v>452.9199999999999</c:v>
                </c:pt>
              </c:numCache>
            </c:numRef>
          </c:val>
        </c:ser>
        <c:ser>
          <c:idx val="1"/>
          <c:order val="1"/>
          <c:tx>
            <c:strRef>
              <c:f>NC!$B$14</c:f>
              <c:strCache>
                <c:ptCount val="1"/>
                <c:pt idx="0">
                  <c:v>ISA (average of breeds)</c:v>
                </c:pt>
              </c:strCache>
            </c:strRef>
          </c:tx>
          <c:spPr>
            <a:solidFill>
              <a:srgbClr val="99C525"/>
            </a:solidFill>
          </c:spPr>
          <c:invertIfNegative val="0"/>
          <c:cat>
            <c:strRef>
              <c:f>(NC!$B$3,NC!$B$6,NC!$B$9,NC!$B$12)</c:f>
              <c:strCache>
                <c:ptCount val="4"/>
                <c:pt idx="0">
                  <c:v>White breeds (85 wks)</c:v>
                </c:pt>
                <c:pt idx="1">
                  <c:v>White breeds (109 wks)</c:v>
                </c:pt>
                <c:pt idx="2">
                  <c:v>Brown breeds (85 wks)</c:v>
                </c:pt>
                <c:pt idx="3">
                  <c:v>Brown breeds (109 wks)</c:v>
                </c:pt>
              </c:strCache>
            </c:strRef>
          </c:cat>
          <c:val>
            <c:numRef>
              <c:f>(NC!$D$5,NC!$D$8,NC!$D$11,NC!$D$14)</c:f>
              <c:numCache>
                <c:formatCode>0</c:formatCode>
                <c:ptCount val="4"/>
                <c:pt idx="0">
                  <c:v>392.11666666666662</c:v>
                </c:pt>
                <c:pt idx="1">
                  <c:v>488.65000000000009</c:v>
                </c:pt>
                <c:pt idx="2">
                  <c:v>387.15</c:v>
                </c:pt>
                <c:pt idx="3">
                  <c:v>481.6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996800"/>
        <c:axId val="99998336"/>
      </c:barChart>
      <c:catAx>
        <c:axId val="9999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998336"/>
        <c:crosses val="autoZero"/>
        <c:auto val="1"/>
        <c:lblAlgn val="ctr"/>
        <c:lblOffset val="100"/>
        <c:noMultiLvlLbl val="0"/>
      </c:catAx>
      <c:valAx>
        <c:axId val="99998336"/>
        <c:scaling>
          <c:orientation val="minMax"/>
          <c:max val="500"/>
          <c:min val="35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99968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980CD-3837-4ED2-8D91-C956AE6A86E2}" type="doc">
      <dgm:prSet loTypeId="urn:microsoft.com/office/officeart/2005/8/layout/pyramid1" loCatId="pyramid" qsTypeId="urn:microsoft.com/office/officeart/2005/8/quickstyle/simple1" qsCatId="simple" csTypeId="urn:microsoft.com/office/officeart/2005/8/colors/accent1_5" csCatId="accent1" phldr="1"/>
      <dgm:spPr/>
    </dgm:pt>
    <dgm:pt modelId="{978C46B4-7D03-4447-9C64-4AFDFFC061E2}">
      <dgm:prSet phldrT="[Text]" custT="1"/>
      <dgm:spPr/>
      <dgm:t>
        <a:bodyPr/>
        <a:lstStyle/>
        <a:p>
          <a:r>
            <a:rPr lang="nl-NL" sz="1200" dirty="0" smtClean="0">
              <a:solidFill>
                <a:schemeClr val="bg1"/>
              </a:solidFill>
            </a:rPr>
            <a:t/>
          </a:r>
          <a:br>
            <a:rPr lang="nl-NL" sz="1200" dirty="0" smtClean="0">
              <a:solidFill>
                <a:schemeClr val="bg1"/>
              </a:solidFill>
            </a:rPr>
          </a:br>
          <a:endParaRPr lang="nl-NL" sz="1200" dirty="0">
            <a:solidFill>
              <a:schemeClr val="bg1"/>
            </a:solidFill>
          </a:endParaRPr>
        </a:p>
      </dgm:t>
    </dgm:pt>
    <dgm:pt modelId="{44C719C9-8A4A-4A5C-96BE-45EDADFA3F30}" type="parTrans" cxnId="{25A976FC-051A-43C3-9339-B8B7281CD248}">
      <dgm:prSet/>
      <dgm:spPr/>
      <dgm:t>
        <a:bodyPr/>
        <a:lstStyle/>
        <a:p>
          <a:endParaRPr lang="nl-NL"/>
        </a:p>
      </dgm:t>
    </dgm:pt>
    <dgm:pt modelId="{CD701F1F-68C0-4AD6-A1D0-9B58E837044F}" type="sibTrans" cxnId="{25A976FC-051A-43C3-9339-B8B7281CD248}">
      <dgm:prSet/>
      <dgm:spPr/>
      <dgm:t>
        <a:bodyPr/>
        <a:lstStyle/>
        <a:p>
          <a:endParaRPr lang="nl-NL"/>
        </a:p>
      </dgm:t>
    </dgm:pt>
    <dgm:pt modelId="{3AD6AF96-EED6-4A61-98F0-71AFD1332822}">
      <dgm:prSet phldrT="[Text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Упаковка и Сортировка Яйца</a:t>
          </a:r>
          <a:endParaRPr lang="nl-NL" sz="1800" dirty="0">
            <a:solidFill>
              <a:schemeClr val="bg1"/>
            </a:solidFill>
          </a:endParaRPr>
        </a:p>
      </dgm:t>
    </dgm:pt>
    <dgm:pt modelId="{7CC8B1FA-330A-48A1-8211-006A89BC1A1E}" type="parTrans" cxnId="{5C0E1DBB-E623-47D7-8F63-2E781F2FFDEF}">
      <dgm:prSet/>
      <dgm:spPr/>
      <dgm:t>
        <a:bodyPr/>
        <a:lstStyle/>
        <a:p>
          <a:endParaRPr lang="nl-NL"/>
        </a:p>
      </dgm:t>
    </dgm:pt>
    <dgm:pt modelId="{65E7C8E9-98AD-4FD6-8A4C-D51832345F24}" type="sibTrans" cxnId="{5C0E1DBB-E623-47D7-8F63-2E781F2FFDEF}">
      <dgm:prSet/>
      <dgm:spPr/>
      <dgm:t>
        <a:bodyPr/>
        <a:lstStyle/>
        <a:p>
          <a:endParaRPr lang="nl-NL"/>
        </a:p>
      </dgm:t>
    </dgm:pt>
    <dgm:pt modelId="{D1A98EA1-FE4C-4EB3-8E11-A7ED8FB735F8}">
      <dgm:prSet phldrT="[Text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Родительское Стадо</a:t>
          </a:r>
          <a:endParaRPr lang="nl-NL" sz="1600" dirty="0">
            <a:solidFill>
              <a:schemeClr val="bg1"/>
            </a:solidFill>
          </a:endParaRPr>
        </a:p>
      </dgm:t>
    </dgm:pt>
    <dgm:pt modelId="{A4E4EF14-90CB-40CA-967C-BDE8B8AC2DFA}" type="parTrans" cxnId="{C752FAB0-2BE4-4E36-8570-93AADA86F4AB}">
      <dgm:prSet/>
      <dgm:spPr/>
      <dgm:t>
        <a:bodyPr/>
        <a:lstStyle/>
        <a:p>
          <a:endParaRPr lang="nl-NL"/>
        </a:p>
      </dgm:t>
    </dgm:pt>
    <dgm:pt modelId="{7032707C-4F4C-4CD0-9767-5228706C205A}" type="sibTrans" cxnId="{C752FAB0-2BE4-4E36-8570-93AADA86F4AB}">
      <dgm:prSet/>
      <dgm:spPr/>
      <dgm:t>
        <a:bodyPr/>
        <a:lstStyle/>
        <a:p>
          <a:endParaRPr lang="nl-NL"/>
        </a:p>
      </dgm:t>
    </dgm:pt>
    <dgm:pt modelId="{01A43B63-E9F8-44C5-846F-15A9547AE479}">
      <dgm:prSet phldrT="[Text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Несушки</a:t>
          </a:r>
          <a:endParaRPr lang="nl-NL" sz="1600" dirty="0">
            <a:solidFill>
              <a:schemeClr val="bg1"/>
            </a:solidFill>
          </a:endParaRPr>
        </a:p>
      </dgm:t>
    </dgm:pt>
    <dgm:pt modelId="{0992C27B-BBBB-4F29-9DAD-8AD732909024}" type="parTrans" cxnId="{B085C3D4-0302-4E7C-8E14-E1D5F05FF530}">
      <dgm:prSet/>
      <dgm:spPr/>
      <dgm:t>
        <a:bodyPr/>
        <a:lstStyle/>
        <a:p>
          <a:endParaRPr lang="nl-NL"/>
        </a:p>
      </dgm:t>
    </dgm:pt>
    <dgm:pt modelId="{334B6444-BA3C-49CA-819E-27737C44F391}" type="sibTrans" cxnId="{B085C3D4-0302-4E7C-8E14-E1D5F05FF530}">
      <dgm:prSet/>
      <dgm:spPr/>
      <dgm:t>
        <a:bodyPr/>
        <a:lstStyle/>
        <a:p>
          <a:endParaRPr lang="nl-NL"/>
        </a:p>
      </dgm:t>
    </dgm:pt>
    <dgm:pt modelId="{D6A3DE3C-166C-4F86-9EB7-5B970F424617}">
      <dgm:prSet phldrT="[Text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Производство Яйца</a:t>
          </a:r>
          <a:endParaRPr lang="nl-NL" sz="1800" dirty="0">
            <a:solidFill>
              <a:schemeClr val="bg1"/>
            </a:solidFill>
          </a:endParaRPr>
        </a:p>
      </dgm:t>
    </dgm:pt>
    <dgm:pt modelId="{3D383661-9791-403A-B96B-BBA06B380638}" type="parTrans" cxnId="{3A3709CA-767A-42A9-8F57-907C7659B66F}">
      <dgm:prSet/>
      <dgm:spPr/>
      <dgm:t>
        <a:bodyPr/>
        <a:lstStyle/>
        <a:p>
          <a:endParaRPr lang="nl-NL"/>
        </a:p>
      </dgm:t>
    </dgm:pt>
    <dgm:pt modelId="{8FD99FF7-93D3-4F5F-A218-69D1FC6B93D9}" type="sibTrans" cxnId="{3A3709CA-767A-42A9-8F57-907C7659B66F}">
      <dgm:prSet/>
      <dgm:spPr/>
      <dgm:t>
        <a:bodyPr/>
        <a:lstStyle/>
        <a:p>
          <a:endParaRPr lang="nl-NL"/>
        </a:p>
      </dgm:t>
    </dgm:pt>
    <dgm:pt modelId="{3F20CE29-11E3-4E50-B6C8-045F42C2EAC9}">
      <dgm:prSet phldrT="[Text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Супермаркеты и Услуги Питания </a:t>
          </a:r>
          <a:endParaRPr lang="nl-NL" sz="2000" dirty="0">
            <a:solidFill>
              <a:schemeClr val="bg1"/>
            </a:solidFill>
          </a:endParaRPr>
        </a:p>
      </dgm:t>
    </dgm:pt>
    <dgm:pt modelId="{AE51ABD7-8E4A-4F70-8084-54E2E00FC3AF}" type="parTrans" cxnId="{7BF323F3-5162-4B36-97E6-4CCA19B8443A}">
      <dgm:prSet/>
      <dgm:spPr/>
      <dgm:t>
        <a:bodyPr/>
        <a:lstStyle/>
        <a:p>
          <a:endParaRPr lang="nl-NL"/>
        </a:p>
      </dgm:t>
    </dgm:pt>
    <dgm:pt modelId="{04860D85-D951-4749-9205-E6E67B606172}" type="sibTrans" cxnId="{7BF323F3-5162-4B36-97E6-4CCA19B8443A}">
      <dgm:prSet/>
      <dgm:spPr/>
      <dgm:t>
        <a:bodyPr/>
        <a:lstStyle/>
        <a:p>
          <a:endParaRPr lang="nl-NL"/>
        </a:p>
      </dgm:t>
    </dgm:pt>
    <dgm:pt modelId="{E1A1F36D-355D-4F3D-8E6E-13711215AC48}">
      <dgm:prSet phldrT="[Text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Потребители</a:t>
          </a:r>
          <a:endParaRPr lang="nl-NL" sz="2400" dirty="0">
            <a:solidFill>
              <a:schemeClr val="bg1"/>
            </a:solidFill>
          </a:endParaRPr>
        </a:p>
      </dgm:t>
    </dgm:pt>
    <dgm:pt modelId="{ABF5F2A1-8A62-48E9-9B6E-2772D3D98689}" type="parTrans" cxnId="{D9858E0C-9107-4309-AA1B-533E5B846C84}">
      <dgm:prSet/>
      <dgm:spPr/>
      <dgm:t>
        <a:bodyPr/>
        <a:lstStyle/>
        <a:p>
          <a:endParaRPr lang="nl-NL"/>
        </a:p>
      </dgm:t>
    </dgm:pt>
    <dgm:pt modelId="{C0101D49-F654-4FC5-B85C-670DF0E237CF}" type="sibTrans" cxnId="{D9858E0C-9107-4309-AA1B-533E5B846C84}">
      <dgm:prSet/>
      <dgm:spPr/>
      <dgm:t>
        <a:bodyPr/>
        <a:lstStyle/>
        <a:p>
          <a:endParaRPr lang="nl-NL"/>
        </a:p>
      </dgm:t>
    </dgm:pt>
    <dgm:pt modelId="{7E2D97ED-013C-40B2-A7CD-4712382EE9E9}">
      <dgm:prSet phldrT="[Text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</a:rPr>
            <a:t>Прародительское Стадо</a:t>
          </a:r>
          <a:endParaRPr lang="nl-NL" sz="1200" dirty="0">
            <a:solidFill>
              <a:schemeClr val="bg1"/>
            </a:solidFill>
          </a:endParaRPr>
        </a:p>
      </dgm:t>
    </dgm:pt>
    <dgm:pt modelId="{D290E024-3FBC-4DAE-B520-4EE8D44FDEEF}" type="parTrans" cxnId="{32EE6888-F0B2-4DDF-A7B5-31093A52E107}">
      <dgm:prSet/>
      <dgm:spPr/>
      <dgm:t>
        <a:bodyPr/>
        <a:lstStyle/>
        <a:p>
          <a:endParaRPr lang="nl-NL"/>
        </a:p>
      </dgm:t>
    </dgm:pt>
    <dgm:pt modelId="{A2217096-6F00-405B-B6A8-8430979AEDAC}" type="sibTrans" cxnId="{32EE6888-F0B2-4DDF-A7B5-31093A52E107}">
      <dgm:prSet/>
      <dgm:spPr/>
      <dgm:t>
        <a:bodyPr/>
        <a:lstStyle/>
        <a:p>
          <a:endParaRPr lang="nl-NL"/>
        </a:p>
      </dgm:t>
    </dgm:pt>
    <dgm:pt modelId="{BB2242EC-6F49-4DFC-A335-64BEEDF701B3}" type="pres">
      <dgm:prSet presAssocID="{0B8980CD-3837-4ED2-8D91-C956AE6A86E2}" presName="Name0" presStyleCnt="0">
        <dgm:presLayoutVars>
          <dgm:dir/>
          <dgm:animLvl val="lvl"/>
          <dgm:resizeHandles val="exact"/>
        </dgm:presLayoutVars>
      </dgm:prSet>
      <dgm:spPr/>
    </dgm:pt>
    <dgm:pt modelId="{16C9821D-740F-408E-87AF-3E00A3C495A9}" type="pres">
      <dgm:prSet presAssocID="{978C46B4-7D03-4447-9C64-4AFDFFC061E2}" presName="Name8" presStyleCnt="0"/>
      <dgm:spPr/>
    </dgm:pt>
    <dgm:pt modelId="{504F2B1A-592B-4379-B947-F6D6A083D712}" type="pres">
      <dgm:prSet presAssocID="{978C46B4-7D03-4447-9C64-4AFDFFC061E2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3798B33-C5ED-4A02-AED7-630F1B4C2215}" type="pres">
      <dgm:prSet presAssocID="{978C46B4-7D03-4447-9C64-4AFDFFC061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64779B-82FB-4EE1-B4A1-AC3965EA3B7B}" type="pres">
      <dgm:prSet presAssocID="{7E2D97ED-013C-40B2-A7CD-4712382EE9E9}" presName="Name8" presStyleCnt="0"/>
      <dgm:spPr/>
    </dgm:pt>
    <dgm:pt modelId="{DA6A43CF-F55E-454A-A7B0-6BB128B8F617}" type="pres">
      <dgm:prSet presAssocID="{7E2D97ED-013C-40B2-A7CD-4712382EE9E9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99DC02C-CA27-4A36-91A8-A2695A5F91D5}" type="pres">
      <dgm:prSet presAssocID="{7E2D97ED-013C-40B2-A7CD-4712382EE9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39741DF-4D94-4F3B-A880-2152557E79DD}" type="pres">
      <dgm:prSet presAssocID="{D1A98EA1-FE4C-4EB3-8E11-A7ED8FB735F8}" presName="Name8" presStyleCnt="0"/>
      <dgm:spPr/>
    </dgm:pt>
    <dgm:pt modelId="{FBCD93D7-FEA5-42DF-A822-4B4856CA7878}" type="pres">
      <dgm:prSet presAssocID="{D1A98EA1-FE4C-4EB3-8E11-A7ED8FB735F8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69E12A4-5099-4D25-8639-C4D01BAFC04F}" type="pres">
      <dgm:prSet presAssocID="{D1A98EA1-FE4C-4EB3-8E11-A7ED8FB735F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77BA323-413E-4F46-8735-51830556DFFC}" type="pres">
      <dgm:prSet presAssocID="{01A43B63-E9F8-44C5-846F-15A9547AE479}" presName="Name8" presStyleCnt="0"/>
      <dgm:spPr/>
    </dgm:pt>
    <dgm:pt modelId="{7757CA95-A637-4620-80EF-4151C8D5CE41}" type="pres">
      <dgm:prSet presAssocID="{01A43B63-E9F8-44C5-846F-15A9547AE479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28EB293-3A55-4A85-9707-292F4ACE33D3}" type="pres">
      <dgm:prSet presAssocID="{01A43B63-E9F8-44C5-846F-15A9547AE4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F5D0EA8-FE89-49ED-A064-04DE2974C95A}" type="pres">
      <dgm:prSet presAssocID="{D6A3DE3C-166C-4F86-9EB7-5B970F424617}" presName="Name8" presStyleCnt="0"/>
      <dgm:spPr/>
    </dgm:pt>
    <dgm:pt modelId="{6A6C5AD8-9875-4E28-A7F3-DA0BE733FE5E}" type="pres">
      <dgm:prSet presAssocID="{D6A3DE3C-166C-4F86-9EB7-5B970F424617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B1AF2C1-02F6-44FC-8999-1944581C9BD9}" type="pres">
      <dgm:prSet presAssocID="{D6A3DE3C-166C-4F86-9EB7-5B970F4246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D880FA7-52BF-4EF9-8AFC-1F5F7D547DE0}" type="pres">
      <dgm:prSet presAssocID="{3AD6AF96-EED6-4A61-98F0-71AFD1332822}" presName="Name8" presStyleCnt="0"/>
      <dgm:spPr/>
    </dgm:pt>
    <dgm:pt modelId="{3C9A96F5-9FC2-4ED3-82D6-AF155002D987}" type="pres">
      <dgm:prSet presAssocID="{3AD6AF96-EED6-4A61-98F0-71AFD1332822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CECB6BE-B84C-404B-B2ED-0D26F294A298}" type="pres">
      <dgm:prSet presAssocID="{3AD6AF96-EED6-4A61-98F0-71AFD13328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26C1A4-0D9F-4424-ADA5-39A526E82C36}" type="pres">
      <dgm:prSet presAssocID="{3F20CE29-11E3-4E50-B6C8-045F42C2EAC9}" presName="Name8" presStyleCnt="0"/>
      <dgm:spPr/>
    </dgm:pt>
    <dgm:pt modelId="{F2A1A004-DAB8-4FE7-B07D-84E3425D1773}" type="pres">
      <dgm:prSet presAssocID="{3F20CE29-11E3-4E50-B6C8-045F42C2EAC9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CAED8B8-5CCC-45AD-93F9-4F12EA26A395}" type="pres">
      <dgm:prSet presAssocID="{3F20CE29-11E3-4E50-B6C8-045F42C2EAC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FF22ED-9336-4258-9822-6FEEE3A96FFF}" type="pres">
      <dgm:prSet presAssocID="{E1A1F36D-355D-4F3D-8E6E-13711215AC48}" presName="Name8" presStyleCnt="0"/>
      <dgm:spPr/>
    </dgm:pt>
    <dgm:pt modelId="{138F8D59-30CB-4FEB-AC19-A95596932BF0}" type="pres">
      <dgm:prSet presAssocID="{E1A1F36D-355D-4F3D-8E6E-13711215AC48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4E93271-E8A1-491B-92CD-E4B3688386BB}" type="pres">
      <dgm:prSet presAssocID="{E1A1F36D-355D-4F3D-8E6E-13711215AC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A3709CA-767A-42A9-8F57-907C7659B66F}" srcId="{0B8980CD-3837-4ED2-8D91-C956AE6A86E2}" destId="{D6A3DE3C-166C-4F86-9EB7-5B970F424617}" srcOrd="4" destOrd="0" parTransId="{3D383661-9791-403A-B96B-BBA06B380638}" sibTransId="{8FD99FF7-93D3-4F5F-A218-69D1FC6B93D9}"/>
    <dgm:cxn modelId="{D9858E0C-9107-4309-AA1B-533E5B846C84}" srcId="{0B8980CD-3837-4ED2-8D91-C956AE6A86E2}" destId="{E1A1F36D-355D-4F3D-8E6E-13711215AC48}" srcOrd="7" destOrd="0" parTransId="{ABF5F2A1-8A62-48E9-9B6E-2772D3D98689}" sibTransId="{C0101D49-F654-4FC5-B85C-670DF0E237CF}"/>
    <dgm:cxn modelId="{BB0F6E07-1ABA-466F-AEAD-826D2056E85C}" type="presOf" srcId="{3F20CE29-11E3-4E50-B6C8-045F42C2EAC9}" destId="{7CAED8B8-5CCC-45AD-93F9-4F12EA26A395}" srcOrd="1" destOrd="0" presId="urn:microsoft.com/office/officeart/2005/8/layout/pyramid1"/>
    <dgm:cxn modelId="{0322C0D5-7371-42E1-AE94-4BF361904045}" type="presOf" srcId="{D1A98EA1-FE4C-4EB3-8E11-A7ED8FB735F8}" destId="{E69E12A4-5099-4D25-8639-C4D01BAFC04F}" srcOrd="1" destOrd="0" presId="urn:microsoft.com/office/officeart/2005/8/layout/pyramid1"/>
    <dgm:cxn modelId="{4ACE5B8B-761F-43B4-B037-32C6C32C517D}" type="presOf" srcId="{D1A98EA1-FE4C-4EB3-8E11-A7ED8FB735F8}" destId="{FBCD93D7-FEA5-42DF-A822-4B4856CA7878}" srcOrd="0" destOrd="0" presId="urn:microsoft.com/office/officeart/2005/8/layout/pyramid1"/>
    <dgm:cxn modelId="{7791820F-C910-4501-BA5B-2202C6EAF658}" type="presOf" srcId="{978C46B4-7D03-4447-9C64-4AFDFFC061E2}" destId="{73798B33-C5ED-4A02-AED7-630F1B4C2215}" srcOrd="1" destOrd="0" presId="urn:microsoft.com/office/officeart/2005/8/layout/pyramid1"/>
    <dgm:cxn modelId="{0D11459A-4D06-495F-9034-CE80F1A6EA0A}" type="presOf" srcId="{3AD6AF96-EED6-4A61-98F0-71AFD1332822}" destId="{3C9A96F5-9FC2-4ED3-82D6-AF155002D987}" srcOrd="0" destOrd="0" presId="urn:microsoft.com/office/officeart/2005/8/layout/pyramid1"/>
    <dgm:cxn modelId="{7BF323F3-5162-4B36-97E6-4CCA19B8443A}" srcId="{0B8980CD-3837-4ED2-8D91-C956AE6A86E2}" destId="{3F20CE29-11E3-4E50-B6C8-045F42C2EAC9}" srcOrd="6" destOrd="0" parTransId="{AE51ABD7-8E4A-4F70-8084-54E2E00FC3AF}" sibTransId="{04860D85-D951-4749-9205-E6E67B606172}"/>
    <dgm:cxn modelId="{25A976FC-051A-43C3-9339-B8B7281CD248}" srcId="{0B8980CD-3837-4ED2-8D91-C956AE6A86E2}" destId="{978C46B4-7D03-4447-9C64-4AFDFFC061E2}" srcOrd="0" destOrd="0" parTransId="{44C719C9-8A4A-4A5C-96BE-45EDADFA3F30}" sibTransId="{CD701F1F-68C0-4AD6-A1D0-9B58E837044F}"/>
    <dgm:cxn modelId="{1F9F0561-D97B-42ED-B7B4-9F495A611B11}" type="presOf" srcId="{7E2D97ED-013C-40B2-A7CD-4712382EE9E9}" destId="{A99DC02C-CA27-4A36-91A8-A2695A5F91D5}" srcOrd="1" destOrd="0" presId="urn:microsoft.com/office/officeart/2005/8/layout/pyramid1"/>
    <dgm:cxn modelId="{31532F22-0E4F-4F69-90DE-192B79389D0A}" type="presOf" srcId="{01A43B63-E9F8-44C5-846F-15A9547AE479}" destId="{7757CA95-A637-4620-80EF-4151C8D5CE41}" srcOrd="0" destOrd="0" presId="urn:microsoft.com/office/officeart/2005/8/layout/pyramid1"/>
    <dgm:cxn modelId="{B085C3D4-0302-4E7C-8E14-E1D5F05FF530}" srcId="{0B8980CD-3837-4ED2-8D91-C956AE6A86E2}" destId="{01A43B63-E9F8-44C5-846F-15A9547AE479}" srcOrd="3" destOrd="0" parTransId="{0992C27B-BBBB-4F29-9DAD-8AD732909024}" sibTransId="{334B6444-BA3C-49CA-819E-27737C44F391}"/>
    <dgm:cxn modelId="{070E3291-5190-45B5-A47F-142C402974E9}" type="presOf" srcId="{7E2D97ED-013C-40B2-A7CD-4712382EE9E9}" destId="{DA6A43CF-F55E-454A-A7B0-6BB128B8F617}" srcOrd="0" destOrd="0" presId="urn:microsoft.com/office/officeart/2005/8/layout/pyramid1"/>
    <dgm:cxn modelId="{5C7EEA22-5699-4787-9D1F-E42F21B173A6}" type="presOf" srcId="{978C46B4-7D03-4447-9C64-4AFDFFC061E2}" destId="{504F2B1A-592B-4379-B947-F6D6A083D712}" srcOrd="0" destOrd="0" presId="urn:microsoft.com/office/officeart/2005/8/layout/pyramid1"/>
    <dgm:cxn modelId="{CAFCA0DD-F3D2-48BC-BB51-753166647A7B}" type="presOf" srcId="{3F20CE29-11E3-4E50-B6C8-045F42C2EAC9}" destId="{F2A1A004-DAB8-4FE7-B07D-84E3425D1773}" srcOrd="0" destOrd="0" presId="urn:microsoft.com/office/officeart/2005/8/layout/pyramid1"/>
    <dgm:cxn modelId="{FE865740-C992-4B91-A4A0-749E28F93FB9}" type="presOf" srcId="{E1A1F36D-355D-4F3D-8E6E-13711215AC48}" destId="{04E93271-E8A1-491B-92CD-E4B3688386BB}" srcOrd="1" destOrd="0" presId="urn:microsoft.com/office/officeart/2005/8/layout/pyramid1"/>
    <dgm:cxn modelId="{9DE0B6C7-EE22-4DE0-93E3-1761A64C6610}" type="presOf" srcId="{D6A3DE3C-166C-4F86-9EB7-5B970F424617}" destId="{6A6C5AD8-9875-4E28-A7F3-DA0BE733FE5E}" srcOrd="0" destOrd="0" presId="urn:microsoft.com/office/officeart/2005/8/layout/pyramid1"/>
    <dgm:cxn modelId="{0BB2616D-6E56-4A6D-A015-7100BD9C8079}" type="presOf" srcId="{01A43B63-E9F8-44C5-846F-15A9547AE479}" destId="{328EB293-3A55-4A85-9707-292F4ACE33D3}" srcOrd="1" destOrd="0" presId="urn:microsoft.com/office/officeart/2005/8/layout/pyramid1"/>
    <dgm:cxn modelId="{32EE6888-F0B2-4DDF-A7B5-31093A52E107}" srcId="{0B8980CD-3837-4ED2-8D91-C956AE6A86E2}" destId="{7E2D97ED-013C-40B2-A7CD-4712382EE9E9}" srcOrd="1" destOrd="0" parTransId="{D290E024-3FBC-4DAE-B520-4EE8D44FDEEF}" sibTransId="{A2217096-6F00-405B-B6A8-8430979AEDAC}"/>
    <dgm:cxn modelId="{29EDE1D8-FA73-4E4A-8568-1AC0EBE91580}" type="presOf" srcId="{3AD6AF96-EED6-4A61-98F0-71AFD1332822}" destId="{CCECB6BE-B84C-404B-B2ED-0D26F294A298}" srcOrd="1" destOrd="0" presId="urn:microsoft.com/office/officeart/2005/8/layout/pyramid1"/>
    <dgm:cxn modelId="{0082051B-4031-4932-A9CD-D0A6E114252D}" type="presOf" srcId="{D6A3DE3C-166C-4F86-9EB7-5B970F424617}" destId="{CB1AF2C1-02F6-44FC-8999-1944581C9BD9}" srcOrd="1" destOrd="0" presId="urn:microsoft.com/office/officeart/2005/8/layout/pyramid1"/>
    <dgm:cxn modelId="{C752FAB0-2BE4-4E36-8570-93AADA86F4AB}" srcId="{0B8980CD-3837-4ED2-8D91-C956AE6A86E2}" destId="{D1A98EA1-FE4C-4EB3-8E11-A7ED8FB735F8}" srcOrd="2" destOrd="0" parTransId="{A4E4EF14-90CB-40CA-967C-BDE8B8AC2DFA}" sibTransId="{7032707C-4F4C-4CD0-9767-5228706C205A}"/>
    <dgm:cxn modelId="{7C7BB771-AE37-45AB-B580-4463BB21EFC2}" type="presOf" srcId="{E1A1F36D-355D-4F3D-8E6E-13711215AC48}" destId="{138F8D59-30CB-4FEB-AC19-A95596932BF0}" srcOrd="0" destOrd="0" presId="urn:microsoft.com/office/officeart/2005/8/layout/pyramid1"/>
    <dgm:cxn modelId="{5C0E1DBB-E623-47D7-8F63-2E781F2FFDEF}" srcId="{0B8980CD-3837-4ED2-8D91-C956AE6A86E2}" destId="{3AD6AF96-EED6-4A61-98F0-71AFD1332822}" srcOrd="5" destOrd="0" parTransId="{7CC8B1FA-330A-48A1-8211-006A89BC1A1E}" sibTransId="{65E7C8E9-98AD-4FD6-8A4C-D51832345F24}"/>
    <dgm:cxn modelId="{28F54436-D953-4D56-9E48-7FAB8DCBB136}" type="presOf" srcId="{0B8980CD-3837-4ED2-8D91-C956AE6A86E2}" destId="{BB2242EC-6F49-4DFC-A335-64BEEDF701B3}" srcOrd="0" destOrd="0" presId="urn:microsoft.com/office/officeart/2005/8/layout/pyramid1"/>
    <dgm:cxn modelId="{8C00F6D1-5B7D-4DD4-B4C1-B745BD600687}" type="presParOf" srcId="{BB2242EC-6F49-4DFC-A335-64BEEDF701B3}" destId="{16C9821D-740F-408E-87AF-3E00A3C495A9}" srcOrd="0" destOrd="0" presId="urn:microsoft.com/office/officeart/2005/8/layout/pyramid1"/>
    <dgm:cxn modelId="{E70296C6-7154-4550-812A-99B20F130388}" type="presParOf" srcId="{16C9821D-740F-408E-87AF-3E00A3C495A9}" destId="{504F2B1A-592B-4379-B947-F6D6A083D712}" srcOrd="0" destOrd="0" presId="urn:microsoft.com/office/officeart/2005/8/layout/pyramid1"/>
    <dgm:cxn modelId="{60A82BE1-288B-4AB0-9066-4B7432DAF8B2}" type="presParOf" srcId="{16C9821D-740F-408E-87AF-3E00A3C495A9}" destId="{73798B33-C5ED-4A02-AED7-630F1B4C2215}" srcOrd="1" destOrd="0" presId="urn:microsoft.com/office/officeart/2005/8/layout/pyramid1"/>
    <dgm:cxn modelId="{AB2A501A-4985-40EE-B532-B98CBAA12D39}" type="presParOf" srcId="{BB2242EC-6F49-4DFC-A335-64BEEDF701B3}" destId="{E964779B-82FB-4EE1-B4A1-AC3965EA3B7B}" srcOrd="1" destOrd="0" presId="urn:microsoft.com/office/officeart/2005/8/layout/pyramid1"/>
    <dgm:cxn modelId="{B0FA6BC9-1795-44B2-8E2F-E6ED3C9E6752}" type="presParOf" srcId="{E964779B-82FB-4EE1-B4A1-AC3965EA3B7B}" destId="{DA6A43CF-F55E-454A-A7B0-6BB128B8F617}" srcOrd="0" destOrd="0" presId="urn:microsoft.com/office/officeart/2005/8/layout/pyramid1"/>
    <dgm:cxn modelId="{16A38C90-81A0-4F75-8E95-3EA7C1738C3D}" type="presParOf" srcId="{E964779B-82FB-4EE1-B4A1-AC3965EA3B7B}" destId="{A99DC02C-CA27-4A36-91A8-A2695A5F91D5}" srcOrd="1" destOrd="0" presId="urn:microsoft.com/office/officeart/2005/8/layout/pyramid1"/>
    <dgm:cxn modelId="{45A78667-56F9-4209-8206-C7F7C5F235AC}" type="presParOf" srcId="{BB2242EC-6F49-4DFC-A335-64BEEDF701B3}" destId="{F39741DF-4D94-4F3B-A880-2152557E79DD}" srcOrd="2" destOrd="0" presId="urn:microsoft.com/office/officeart/2005/8/layout/pyramid1"/>
    <dgm:cxn modelId="{D6E428B9-7FAF-4351-B2C7-CEDA48A4EB2F}" type="presParOf" srcId="{F39741DF-4D94-4F3B-A880-2152557E79DD}" destId="{FBCD93D7-FEA5-42DF-A822-4B4856CA7878}" srcOrd="0" destOrd="0" presId="urn:microsoft.com/office/officeart/2005/8/layout/pyramid1"/>
    <dgm:cxn modelId="{4E81F095-102E-4ABD-A7CD-A3100A4E408C}" type="presParOf" srcId="{F39741DF-4D94-4F3B-A880-2152557E79DD}" destId="{E69E12A4-5099-4D25-8639-C4D01BAFC04F}" srcOrd="1" destOrd="0" presId="urn:microsoft.com/office/officeart/2005/8/layout/pyramid1"/>
    <dgm:cxn modelId="{4CBEADCE-E3FB-4A91-8DF4-1A06A6A0EE9F}" type="presParOf" srcId="{BB2242EC-6F49-4DFC-A335-64BEEDF701B3}" destId="{677BA323-413E-4F46-8735-51830556DFFC}" srcOrd="3" destOrd="0" presId="urn:microsoft.com/office/officeart/2005/8/layout/pyramid1"/>
    <dgm:cxn modelId="{049FC730-A98A-4AB7-8B61-A09470F4D51A}" type="presParOf" srcId="{677BA323-413E-4F46-8735-51830556DFFC}" destId="{7757CA95-A637-4620-80EF-4151C8D5CE41}" srcOrd="0" destOrd="0" presId="urn:microsoft.com/office/officeart/2005/8/layout/pyramid1"/>
    <dgm:cxn modelId="{195810AC-F08A-49F8-BC61-7340A01A063A}" type="presParOf" srcId="{677BA323-413E-4F46-8735-51830556DFFC}" destId="{328EB293-3A55-4A85-9707-292F4ACE33D3}" srcOrd="1" destOrd="0" presId="urn:microsoft.com/office/officeart/2005/8/layout/pyramid1"/>
    <dgm:cxn modelId="{387FE1BA-4D7E-4EE2-8225-DEB441B0EDE5}" type="presParOf" srcId="{BB2242EC-6F49-4DFC-A335-64BEEDF701B3}" destId="{2F5D0EA8-FE89-49ED-A064-04DE2974C95A}" srcOrd="4" destOrd="0" presId="urn:microsoft.com/office/officeart/2005/8/layout/pyramid1"/>
    <dgm:cxn modelId="{BC6C8417-A94F-4745-BF73-E7DCE19C5A27}" type="presParOf" srcId="{2F5D0EA8-FE89-49ED-A064-04DE2974C95A}" destId="{6A6C5AD8-9875-4E28-A7F3-DA0BE733FE5E}" srcOrd="0" destOrd="0" presId="urn:microsoft.com/office/officeart/2005/8/layout/pyramid1"/>
    <dgm:cxn modelId="{1405A473-33CB-4188-9AAF-4F8B23D64B73}" type="presParOf" srcId="{2F5D0EA8-FE89-49ED-A064-04DE2974C95A}" destId="{CB1AF2C1-02F6-44FC-8999-1944581C9BD9}" srcOrd="1" destOrd="0" presId="urn:microsoft.com/office/officeart/2005/8/layout/pyramid1"/>
    <dgm:cxn modelId="{E72584CF-ED93-446F-BEE4-E6223B418C8C}" type="presParOf" srcId="{BB2242EC-6F49-4DFC-A335-64BEEDF701B3}" destId="{AD880FA7-52BF-4EF9-8AFC-1F5F7D547DE0}" srcOrd="5" destOrd="0" presId="urn:microsoft.com/office/officeart/2005/8/layout/pyramid1"/>
    <dgm:cxn modelId="{B351D13A-7505-4853-8CF5-84699D6292DC}" type="presParOf" srcId="{AD880FA7-52BF-4EF9-8AFC-1F5F7D547DE0}" destId="{3C9A96F5-9FC2-4ED3-82D6-AF155002D987}" srcOrd="0" destOrd="0" presId="urn:microsoft.com/office/officeart/2005/8/layout/pyramid1"/>
    <dgm:cxn modelId="{FF97BF5D-F366-4819-BAE9-985664A6ABBA}" type="presParOf" srcId="{AD880FA7-52BF-4EF9-8AFC-1F5F7D547DE0}" destId="{CCECB6BE-B84C-404B-B2ED-0D26F294A298}" srcOrd="1" destOrd="0" presId="urn:microsoft.com/office/officeart/2005/8/layout/pyramid1"/>
    <dgm:cxn modelId="{9A62A361-E2CA-46D5-AF11-8588268B3656}" type="presParOf" srcId="{BB2242EC-6F49-4DFC-A335-64BEEDF701B3}" destId="{DA26C1A4-0D9F-4424-ADA5-39A526E82C36}" srcOrd="6" destOrd="0" presId="urn:microsoft.com/office/officeart/2005/8/layout/pyramid1"/>
    <dgm:cxn modelId="{39D5159C-335D-4C1F-9A7B-B88F49BEE3BC}" type="presParOf" srcId="{DA26C1A4-0D9F-4424-ADA5-39A526E82C36}" destId="{F2A1A004-DAB8-4FE7-B07D-84E3425D1773}" srcOrd="0" destOrd="0" presId="urn:microsoft.com/office/officeart/2005/8/layout/pyramid1"/>
    <dgm:cxn modelId="{E20FE1B0-D3F5-449B-988A-61D7134C249C}" type="presParOf" srcId="{DA26C1A4-0D9F-4424-ADA5-39A526E82C36}" destId="{7CAED8B8-5CCC-45AD-93F9-4F12EA26A395}" srcOrd="1" destOrd="0" presId="urn:microsoft.com/office/officeart/2005/8/layout/pyramid1"/>
    <dgm:cxn modelId="{138918E2-96B4-4C71-B248-2E1B84306885}" type="presParOf" srcId="{BB2242EC-6F49-4DFC-A335-64BEEDF701B3}" destId="{74FF22ED-9336-4258-9822-6FEEE3A96FFF}" srcOrd="7" destOrd="0" presId="urn:microsoft.com/office/officeart/2005/8/layout/pyramid1"/>
    <dgm:cxn modelId="{BC01ED30-EA57-4451-BE20-3DACA379FDF8}" type="presParOf" srcId="{74FF22ED-9336-4258-9822-6FEEE3A96FFF}" destId="{138F8D59-30CB-4FEB-AC19-A95596932BF0}" srcOrd="0" destOrd="0" presId="urn:microsoft.com/office/officeart/2005/8/layout/pyramid1"/>
    <dgm:cxn modelId="{15894907-AA81-4EEB-9BFE-36A14FA86EE5}" type="presParOf" srcId="{74FF22ED-9336-4258-9822-6FEEE3A96FFF}" destId="{04E93271-E8A1-491B-92CD-E4B3688386B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52ED8E-17C5-4599-AB03-D2335391B36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A2A5C1B-BC7D-4E2C-BECD-5E0073E4CCDD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A3C535"/>
        </a:solidFill>
        <a:ln>
          <a:solidFill>
            <a:srgbClr val="A3C535"/>
          </a:solidFill>
        </a:ln>
        <a:effectLst/>
      </dgm:spPr>
      <dgm:t>
        <a:bodyPr/>
        <a:lstStyle/>
        <a:p>
          <a:r>
            <a:rPr lang="ru-RU" sz="2000" dirty="0" smtClean="0">
              <a:solidFill>
                <a:schemeClr val="tx2"/>
              </a:solidFill>
              <a:latin typeface="+mn-lt"/>
            </a:rPr>
            <a:t>До</a:t>
          </a:r>
          <a:r>
            <a:rPr lang="nl-NL" sz="2000" dirty="0" smtClean="0">
              <a:solidFill>
                <a:schemeClr val="tx2"/>
              </a:solidFill>
              <a:latin typeface="+mn-lt"/>
            </a:rPr>
            <a:t> 1960</a:t>
          </a:r>
          <a:endParaRPr lang="nl-NL" sz="2000" dirty="0">
            <a:solidFill>
              <a:schemeClr val="tx2"/>
            </a:solidFill>
            <a:latin typeface="+mn-lt"/>
          </a:endParaRPr>
        </a:p>
      </dgm:t>
    </dgm:pt>
    <dgm:pt modelId="{DE236126-A262-43CA-A226-52F282094D87}" type="parTrans" cxnId="{BA4C8277-2A4D-4AE1-BE16-3CC375703E30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C615B560-5164-4F3F-AF0E-6FBAACFAB3EF}" type="sibTrans" cxnId="{BA4C8277-2A4D-4AE1-BE16-3CC375703E30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16E83DBE-433D-4B0E-93C2-932F5283B1A5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1F497D"/>
        </a:solidFill>
        <a:ln>
          <a:solidFill>
            <a:schemeClr val="tx2"/>
          </a:solidFill>
        </a:ln>
        <a:effectLst/>
      </dgm:spPr>
      <dgm:t>
        <a:bodyPr/>
        <a:lstStyle/>
        <a:p>
          <a:r>
            <a:rPr lang="ru-RU" sz="2000" baseline="0" dirty="0" smtClean="0">
              <a:solidFill>
                <a:schemeClr val="bg1"/>
              </a:solidFill>
            </a:rPr>
            <a:t>Самый лучший взгляд</a:t>
          </a:r>
          <a:endParaRPr lang="nl-NL" sz="2000" baseline="0" dirty="0">
            <a:solidFill>
              <a:schemeClr val="bg1"/>
            </a:solidFill>
            <a:latin typeface="+mn-lt"/>
          </a:endParaRPr>
        </a:p>
      </dgm:t>
    </dgm:pt>
    <dgm:pt modelId="{4DA29AD5-0F34-4CA7-A294-A735E1B4775B}" type="parTrans" cxnId="{7D933254-E69C-4B6E-B33B-C595A2659A4C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5FD553E4-9DCF-4E31-ACA1-8651DDB5CB55}" type="sibTrans" cxnId="{7D933254-E69C-4B6E-B33B-C595A2659A4C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C6B01DF3-F0F9-4408-B255-C99B33FF4EFA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A3C535"/>
        </a:solidFill>
        <a:ln>
          <a:solidFill>
            <a:schemeClr val="accent3"/>
          </a:solidFill>
        </a:ln>
        <a:effectLst/>
      </dgm:spPr>
      <dgm:t>
        <a:bodyPr/>
        <a:lstStyle/>
        <a:p>
          <a:r>
            <a:rPr lang="nl-NL" sz="2000" dirty="0" smtClean="0">
              <a:solidFill>
                <a:schemeClr val="tx2"/>
              </a:solidFill>
              <a:latin typeface="+mn-lt"/>
            </a:rPr>
            <a:t>1960-2010</a:t>
          </a:r>
          <a:endParaRPr lang="nl-NL" sz="2000" dirty="0">
            <a:solidFill>
              <a:schemeClr val="tx2"/>
            </a:solidFill>
            <a:latin typeface="+mn-lt"/>
          </a:endParaRPr>
        </a:p>
      </dgm:t>
    </dgm:pt>
    <dgm:pt modelId="{6DF98D87-99C3-4F22-A260-84CF26A9CBC1}" type="parTrans" cxnId="{0AAD892E-E973-4B1A-9243-462F1ABE8B84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004181B6-AF93-4543-B3D7-FAA2CE573966}" type="sibTrans" cxnId="{0AAD892E-E973-4B1A-9243-462F1ABE8B84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AEB4034F-A3F3-4851-96F2-7B8E486D67C2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A3C535"/>
        </a:solidFill>
        <a:ln>
          <a:solidFill>
            <a:schemeClr val="accent3"/>
          </a:solidFill>
        </a:ln>
        <a:effectLst/>
      </dgm:spPr>
      <dgm:t>
        <a:bodyPr/>
        <a:lstStyle/>
        <a:p>
          <a:r>
            <a:rPr lang="nl-NL" sz="2000" dirty="0" smtClean="0">
              <a:solidFill>
                <a:schemeClr val="tx2"/>
              </a:solidFill>
              <a:latin typeface="+mn-lt"/>
            </a:rPr>
            <a:t>2010-...</a:t>
          </a:r>
          <a:endParaRPr lang="nl-NL" sz="2000" dirty="0">
            <a:solidFill>
              <a:schemeClr val="tx2"/>
            </a:solidFill>
            <a:latin typeface="+mn-lt"/>
          </a:endParaRPr>
        </a:p>
      </dgm:t>
    </dgm:pt>
    <dgm:pt modelId="{0F4A8015-14DE-44EA-81E7-08BAB82DFFA0}" type="parTrans" cxnId="{87D82C6B-0AB3-47EC-8091-AD8FE884AD56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E1FAE77B-CCA8-44FF-AC2B-93076E5B1150}" type="sibTrans" cxnId="{87D82C6B-0AB3-47EC-8091-AD8FE884AD56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92615E1B-C532-404A-B950-54EA5B7F788C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1F497D"/>
        </a:solidFill>
        <a:ln>
          <a:solidFill>
            <a:schemeClr val="tx2"/>
          </a:solidFill>
        </a:ln>
        <a:effectLst/>
      </dgm:spPr>
      <dgm:t>
        <a:bodyPr/>
        <a:lstStyle/>
        <a:p>
          <a:r>
            <a:rPr lang="ru-RU" sz="2000" baseline="0" dirty="0" smtClean="0">
              <a:solidFill>
                <a:schemeClr val="bg1"/>
              </a:solidFill>
            </a:rPr>
            <a:t>С самыми лучшими генами</a:t>
          </a:r>
          <a:endParaRPr lang="nl-NL" sz="2000" baseline="0" dirty="0">
            <a:solidFill>
              <a:schemeClr val="bg1"/>
            </a:solidFill>
            <a:latin typeface="+mn-lt"/>
          </a:endParaRPr>
        </a:p>
      </dgm:t>
    </dgm:pt>
    <dgm:pt modelId="{52C965FD-5664-4C06-AC3C-6C1761CD9C44}" type="parTrans" cxnId="{239B5210-DBF4-4CEC-9D32-712A9BF2BBB9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4D58EA51-B01E-401B-8E55-DE3EBA3987FD}" type="sibTrans" cxnId="{239B5210-DBF4-4CEC-9D32-712A9BF2BBB9}">
      <dgm:prSet/>
      <dgm:spPr/>
      <dgm:t>
        <a:bodyPr/>
        <a:lstStyle/>
        <a:p>
          <a:endParaRPr lang="nl-NL" sz="1800">
            <a:latin typeface="+mn-lt"/>
          </a:endParaRPr>
        </a:p>
      </dgm:t>
    </dgm:pt>
    <dgm:pt modelId="{499DE695-0C6A-4B78-B164-56063810DCC3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1F497D"/>
        </a:solidFill>
        <a:ln>
          <a:solidFill>
            <a:schemeClr val="tx2"/>
          </a:solidFill>
        </a:ln>
        <a:effectLst/>
      </dgm:spPr>
      <dgm:t>
        <a:bodyPr/>
        <a:lstStyle/>
        <a:p>
          <a:r>
            <a:rPr lang="ru-RU" sz="2000" baseline="0" dirty="0" smtClean="0">
              <a:solidFill>
                <a:schemeClr val="bg1"/>
              </a:solidFill>
            </a:rPr>
            <a:t>Самая высокая  племенная ценность</a:t>
          </a:r>
          <a:r>
            <a:rPr lang="nl-NL" sz="2000" baseline="0" dirty="0" smtClean="0">
              <a:solidFill>
                <a:schemeClr val="bg1"/>
              </a:solidFill>
            </a:rPr>
            <a:t> </a:t>
          </a:r>
          <a:endParaRPr lang="nl-NL" sz="2000" baseline="0" dirty="0">
            <a:solidFill>
              <a:schemeClr val="bg1"/>
            </a:solidFill>
            <a:latin typeface="+mn-lt"/>
          </a:endParaRPr>
        </a:p>
      </dgm:t>
    </dgm:pt>
    <dgm:pt modelId="{CDFF1C72-968A-40DA-ADFC-231D74F7E19E}" type="parTrans" cxnId="{B4C452EE-5838-43A6-92F5-5F6B7D2A69F8}">
      <dgm:prSet/>
      <dgm:spPr/>
      <dgm:t>
        <a:bodyPr/>
        <a:lstStyle/>
        <a:p>
          <a:endParaRPr lang="nl-NL" sz="1800"/>
        </a:p>
      </dgm:t>
    </dgm:pt>
    <dgm:pt modelId="{80B72DDD-DA41-4F5F-9A16-A56B4A8D777A}" type="sibTrans" cxnId="{B4C452EE-5838-43A6-92F5-5F6B7D2A69F8}">
      <dgm:prSet/>
      <dgm:spPr/>
      <dgm:t>
        <a:bodyPr/>
        <a:lstStyle/>
        <a:p>
          <a:endParaRPr lang="nl-NL" sz="1800"/>
        </a:p>
      </dgm:t>
    </dgm:pt>
    <dgm:pt modelId="{A4644FF9-2C92-40EF-BB0D-516CD22D29B7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1F497D"/>
        </a:solidFill>
        <a:ln>
          <a:solidFill>
            <a:schemeClr val="tx2"/>
          </a:solidFill>
        </a:ln>
        <a:effectLst/>
      </dgm:spPr>
      <dgm:t>
        <a:bodyPr/>
        <a:lstStyle/>
        <a:p>
          <a:r>
            <a:rPr lang="ru-RU" sz="2000" baseline="0" dirty="0" smtClean="0">
              <a:solidFill>
                <a:schemeClr val="bg1"/>
              </a:solidFill>
            </a:rPr>
            <a:t>Геномическая племенная ценность</a:t>
          </a:r>
          <a:endParaRPr lang="nl-NL" sz="2000" baseline="0" dirty="0">
            <a:solidFill>
              <a:schemeClr val="bg1"/>
            </a:solidFill>
            <a:latin typeface="+mn-lt"/>
          </a:endParaRPr>
        </a:p>
      </dgm:t>
    </dgm:pt>
    <dgm:pt modelId="{0095EA9A-1EB5-41B7-A103-AAE1ED065C51}" type="parTrans" cxnId="{0A72170C-3C94-49A4-B517-59F8BCDAD836}">
      <dgm:prSet/>
      <dgm:spPr/>
      <dgm:t>
        <a:bodyPr/>
        <a:lstStyle/>
        <a:p>
          <a:endParaRPr lang="nl-NL"/>
        </a:p>
      </dgm:t>
    </dgm:pt>
    <dgm:pt modelId="{A3AC5161-1B02-4D7A-B9C1-1D86549FE350}" type="sibTrans" cxnId="{0A72170C-3C94-49A4-B517-59F8BCDAD836}">
      <dgm:prSet/>
      <dgm:spPr/>
      <dgm:t>
        <a:bodyPr/>
        <a:lstStyle/>
        <a:p>
          <a:endParaRPr lang="nl-NL"/>
        </a:p>
      </dgm:t>
    </dgm:pt>
    <dgm:pt modelId="{0782F4D5-9E36-4E97-804A-9ABD35E57162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1F497D"/>
        </a:solidFill>
        <a:ln>
          <a:solidFill>
            <a:schemeClr val="tx2"/>
          </a:solidFill>
        </a:ln>
        <a:effectLst/>
      </dgm:spPr>
      <dgm:t>
        <a:bodyPr/>
        <a:lstStyle/>
        <a:p>
          <a:r>
            <a:rPr lang="nl-NL" sz="2000" baseline="0" dirty="0" smtClean="0">
              <a:solidFill>
                <a:schemeClr val="bg1"/>
              </a:solidFill>
            </a:rPr>
            <a:t>INDEX </a:t>
          </a:r>
          <a:r>
            <a:rPr lang="nl-NL" sz="2000" baseline="0" dirty="0" smtClean="0">
              <a:solidFill>
                <a:schemeClr val="bg1"/>
              </a:solidFill>
              <a:sym typeface="Wingdings" pitchFamily="2" charset="2"/>
            </a:rPr>
            <a:t> </a:t>
          </a:r>
          <a:r>
            <a:rPr lang="nl-NL" sz="2000" baseline="0" dirty="0" smtClean="0">
              <a:solidFill>
                <a:schemeClr val="bg1"/>
              </a:solidFill>
            </a:rPr>
            <a:t>BLUP</a:t>
          </a:r>
          <a:endParaRPr lang="nl-NL" sz="2000" baseline="0" dirty="0">
            <a:solidFill>
              <a:schemeClr val="bg1"/>
            </a:solidFill>
            <a:latin typeface="+mn-lt"/>
          </a:endParaRPr>
        </a:p>
      </dgm:t>
    </dgm:pt>
    <dgm:pt modelId="{1A187A43-7255-4DEC-8669-341CC39C430C}" type="parTrans" cxnId="{C608127D-5AA7-461A-93ED-AE7C180C191A}">
      <dgm:prSet/>
      <dgm:spPr/>
      <dgm:t>
        <a:bodyPr/>
        <a:lstStyle/>
        <a:p>
          <a:endParaRPr lang="nl-NL"/>
        </a:p>
      </dgm:t>
    </dgm:pt>
    <dgm:pt modelId="{83C1C5BC-4CA9-429E-8E5F-63F7A038CC50}" type="sibTrans" cxnId="{C608127D-5AA7-461A-93ED-AE7C180C191A}">
      <dgm:prSet/>
      <dgm:spPr/>
      <dgm:t>
        <a:bodyPr/>
        <a:lstStyle/>
        <a:p>
          <a:endParaRPr lang="nl-NL"/>
        </a:p>
      </dgm:t>
    </dgm:pt>
    <dgm:pt modelId="{8B278D8A-A814-4D10-8276-870E54685871}" type="pres">
      <dgm:prSet presAssocID="{BD52ED8E-17C5-4599-AB03-D2335391B3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2B25749B-5285-45B0-8CEE-EF6E221E2D0B}" type="pres">
      <dgm:prSet presAssocID="{FA2A5C1B-BC7D-4E2C-BECD-5E0073E4CCDD}" presName="linNode" presStyleCnt="0"/>
      <dgm:spPr/>
    </dgm:pt>
    <dgm:pt modelId="{020306DD-75A6-4F3E-9E1F-C3E14F2996B3}" type="pres">
      <dgm:prSet presAssocID="{FA2A5C1B-BC7D-4E2C-BECD-5E0073E4CCDD}" presName="parentText" presStyleLbl="node1" presStyleIdx="0" presStyleCnt="3" custScaleX="71821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0A65DA1-B5A1-4C74-996B-6AB6E5AC4806}" type="pres">
      <dgm:prSet presAssocID="{FA2A5C1B-BC7D-4E2C-BECD-5E0073E4CCDD}" presName="descendantText" presStyleLbl="alignAccFollowNode1" presStyleIdx="0" presStyleCnt="3" custScaleX="11596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F947CE7-016B-4DB2-80BE-77886B31E7DB}" type="pres">
      <dgm:prSet presAssocID="{C615B560-5164-4F3F-AF0E-6FBAACFAB3EF}" presName="sp" presStyleCnt="0"/>
      <dgm:spPr/>
    </dgm:pt>
    <dgm:pt modelId="{9D3849FC-705C-4562-BB27-7C478A1F6A34}" type="pres">
      <dgm:prSet presAssocID="{C6B01DF3-F0F9-4408-B255-C99B33FF4EFA}" presName="linNode" presStyleCnt="0"/>
      <dgm:spPr/>
    </dgm:pt>
    <dgm:pt modelId="{E7D3571F-7EA4-43BB-95EC-A6200D053BCF}" type="pres">
      <dgm:prSet presAssocID="{C6B01DF3-F0F9-4408-B255-C99B33FF4EFA}" presName="parentText" presStyleLbl="node1" presStyleIdx="1" presStyleCnt="3" custScaleX="71821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ECCD5BF-6EEF-4FF7-93D4-4D09AF9B017F}" type="pres">
      <dgm:prSet presAssocID="{C6B01DF3-F0F9-4408-B255-C99B33FF4EFA}" presName="descendantText" presStyleLbl="alignAccFollowNode1" presStyleIdx="1" presStyleCnt="3" custScaleX="11596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ED327FE-765A-407B-9180-85C1A1042562}" type="pres">
      <dgm:prSet presAssocID="{004181B6-AF93-4543-B3D7-FAA2CE573966}" presName="sp" presStyleCnt="0"/>
      <dgm:spPr/>
    </dgm:pt>
    <dgm:pt modelId="{C0526358-D12D-4715-B7D9-948457380B8A}" type="pres">
      <dgm:prSet presAssocID="{AEB4034F-A3F3-4851-96F2-7B8E486D67C2}" presName="linNode" presStyleCnt="0"/>
      <dgm:spPr/>
    </dgm:pt>
    <dgm:pt modelId="{196199D0-3D43-4AD0-9733-C0E9FD096601}" type="pres">
      <dgm:prSet presAssocID="{AEB4034F-A3F3-4851-96F2-7B8E486D67C2}" presName="parentText" presStyleLbl="node1" presStyleIdx="2" presStyleCnt="3" custScaleX="71821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925F208-265B-48A4-8B91-EAD6B9CD84EC}" type="pres">
      <dgm:prSet presAssocID="{AEB4034F-A3F3-4851-96F2-7B8E486D67C2}" presName="descendantText" presStyleLbl="alignAccFollowNode1" presStyleIdx="2" presStyleCnt="3" custScaleX="11596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D933254-E69C-4B6E-B33B-C595A2659A4C}" srcId="{FA2A5C1B-BC7D-4E2C-BECD-5E0073E4CCDD}" destId="{16E83DBE-433D-4B0E-93C2-932F5283B1A5}" srcOrd="0" destOrd="0" parTransId="{4DA29AD5-0F34-4CA7-A294-A735E1B4775B}" sibTransId="{5FD553E4-9DCF-4E31-ACA1-8651DDB5CB55}"/>
    <dgm:cxn modelId="{986406BD-32E2-4AE1-ACCF-F213270ED336}" type="presOf" srcId="{16E83DBE-433D-4B0E-93C2-932F5283B1A5}" destId="{10A65DA1-B5A1-4C74-996B-6AB6E5AC4806}" srcOrd="0" destOrd="0" presId="urn:microsoft.com/office/officeart/2005/8/layout/vList5"/>
    <dgm:cxn modelId="{6FC16975-0FB8-4CD5-9033-7DBFB968EFCC}" type="presOf" srcId="{AEB4034F-A3F3-4851-96F2-7B8E486D67C2}" destId="{196199D0-3D43-4AD0-9733-C0E9FD096601}" srcOrd="0" destOrd="0" presId="urn:microsoft.com/office/officeart/2005/8/layout/vList5"/>
    <dgm:cxn modelId="{EA72F1E4-84DA-47BF-A136-7E38D9CF0D83}" type="presOf" srcId="{BD52ED8E-17C5-4599-AB03-D2335391B365}" destId="{8B278D8A-A814-4D10-8276-870E54685871}" srcOrd="0" destOrd="0" presId="urn:microsoft.com/office/officeart/2005/8/layout/vList5"/>
    <dgm:cxn modelId="{BA4C8277-2A4D-4AE1-BE16-3CC375703E30}" srcId="{BD52ED8E-17C5-4599-AB03-D2335391B365}" destId="{FA2A5C1B-BC7D-4E2C-BECD-5E0073E4CCDD}" srcOrd="0" destOrd="0" parTransId="{DE236126-A262-43CA-A226-52F282094D87}" sibTransId="{C615B560-5164-4F3F-AF0E-6FBAACFAB3EF}"/>
    <dgm:cxn modelId="{A9366691-3286-41D6-ADAF-3FC6EB49DDF2}" type="presOf" srcId="{92615E1B-C532-404A-B950-54EA5B7F788C}" destId="{F925F208-265B-48A4-8B91-EAD6B9CD84EC}" srcOrd="0" destOrd="0" presId="urn:microsoft.com/office/officeart/2005/8/layout/vList5"/>
    <dgm:cxn modelId="{2A357D82-9A28-4950-BD76-00931520EF62}" type="presOf" srcId="{FA2A5C1B-BC7D-4E2C-BECD-5E0073E4CCDD}" destId="{020306DD-75A6-4F3E-9E1F-C3E14F2996B3}" srcOrd="0" destOrd="0" presId="urn:microsoft.com/office/officeart/2005/8/layout/vList5"/>
    <dgm:cxn modelId="{2DA7B46E-26BB-4E8D-A2BA-4CD233BBF9D4}" type="presOf" srcId="{499DE695-0C6A-4B78-B164-56063810DCC3}" destId="{CECCD5BF-6EEF-4FF7-93D4-4D09AF9B017F}" srcOrd="0" destOrd="0" presId="urn:microsoft.com/office/officeart/2005/8/layout/vList5"/>
    <dgm:cxn modelId="{87D82C6B-0AB3-47EC-8091-AD8FE884AD56}" srcId="{BD52ED8E-17C5-4599-AB03-D2335391B365}" destId="{AEB4034F-A3F3-4851-96F2-7B8E486D67C2}" srcOrd="2" destOrd="0" parTransId="{0F4A8015-14DE-44EA-81E7-08BAB82DFFA0}" sibTransId="{E1FAE77B-CCA8-44FF-AC2B-93076E5B1150}"/>
    <dgm:cxn modelId="{239B5210-DBF4-4CEC-9D32-712A9BF2BBB9}" srcId="{AEB4034F-A3F3-4851-96F2-7B8E486D67C2}" destId="{92615E1B-C532-404A-B950-54EA5B7F788C}" srcOrd="0" destOrd="0" parTransId="{52C965FD-5664-4C06-AC3C-6C1761CD9C44}" sibTransId="{4D58EA51-B01E-401B-8E55-DE3EBA3987FD}"/>
    <dgm:cxn modelId="{B4C452EE-5838-43A6-92F5-5F6B7D2A69F8}" srcId="{C6B01DF3-F0F9-4408-B255-C99B33FF4EFA}" destId="{499DE695-0C6A-4B78-B164-56063810DCC3}" srcOrd="0" destOrd="0" parTransId="{CDFF1C72-968A-40DA-ADFC-231D74F7E19E}" sibTransId="{80B72DDD-DA41-4F5F-9A16-A56B4A8D777A}"/>
    <dgm:cxn modelId="{C1A9C048-C555-4EF5-A2F3-6C872561E07F}" type="presOf" srcId="{A4644FF9-2C92-40EF-BB0D-516CD22D29B7}" destId="{F925F208-265B-48A4-8B91-EAD6B9CD84EC}" srcOrd="0" destOrd="1" presId="urn:microsoft.com/office/officeart/2005/8/layout/vList5"/>
    <dgm:cxn modelId="{14108DEC-7BCC-4025-8C5B-C1F8585CA58B}" type="presOf" srcId="{C6B01DF3-F0F9-4408-B255-C99B33FF4EFA}" destId="{E7D3571F-7EA4-43BB-95EC-A6200D053BCF}" srcOrd="0" destOrd="0" presId="urn:microsoft.com/office/officeart/2005/8/layout/vList5"/>
    <dgm:cxn modelId="{C2D7A08B-C466-4787-96DE-42E7D602FD64}" type="presOf" srcId="{0782F4D5-9E36-4E97-804A-9ABD35E57162}" destId="{CECCD5BF-6EEF-4FF7-93D4-4D09AF9B017F}" srcOrd="0" destOrd="1" presId="urn:microsoft.com/office/officeart/2005/8/layout/vList5"/>
    <dgm:cxn modelId="{0AAD892E-E973-4B1A-9243-462F1ABE8B84}" srcId="{BD52ED8E-17C5-4599-AB03-D2335391B365}" destId="{C6B01DF3-F0F9-4408-B255-C99B33FF4EFA}" srcOrd="1" destOrd="0" parTransId="{6DF98D87-99C3-4F22-A260-84CF26A9CBC1}" sibTransId="{004181B6-AF93-4543-B3D7-FAA2CE573966}"/>
    <dgm:cxn modelId="{0A72170C-3C94-49A4-B517-59F8BCDAD836}" srcId="{AEB4034F-A3F3-4851-96F2-7B8E486D67C2}" destId="{A4644FF9-2C92-40EF-BB0D-516CD22D29B7}" srcOrd="1" destOrd="0" parTransId="{0095EA9A-1EB5-41B7-A103-AAE1ED065C51}" sibTransId="{A3AC5161-1B02-4D7A-B9C1-1D86549FE350}"/>
    <dgm:cxn modelId="{C608127D-5AA7-461A-93ED-AE7C180C191A}" srcId="{C6B01DF3-F0F9-4408-B255-C99B33FF4EFA}" destId="{0782F4D5-9E36-4E97-804A-9ABD35E57162}" srcOrd="1" destOrd="0" parTransId="{1A187A43-7255-4DEC-8669-341CC39C430C}" sibTransId="{83C1C5BC-4CA9-429E-8E5F-63F7A038CC50}"/>
    <dgm:cxn modelId="{F68ECF79-2519-4468-A164-E3316AFE9632}" type="presParOf" srcId="{8B278D8A-A814-4D10-8276-870E54685871}" destId="{2B25749B-5285-45B0-8CEE-EF6E221E2D0B}" srcOrd="0" destOrd="0" presId="urn:microsoft.com/office/officeart/2005/8/layout/vList5"/>
    <dgm:cxn modelId="{6D6A0F72-39F3-4754-B9CA-7D41855DA7F4}" type="presParOf" srcId="{2B25749B-5285-45B0-8CEE-EF6E221E2D0B}" destId="{020306DD-75A6-4F3E-9E1F-C3E14F2996B3}" srcOrd="0" destOrd="0" presId="urn:microsoft.com/office/officeart/2005/8/layout/vList5"/>
    <dgm:cxn modelId="{83B7D5AC-DABD-4E74-9B13-FD0401BC7DED}" type="presParOf" srcId="{2B25749B-5285-45B0-8CEE-EF6E221E2D0B}" destId="{10A65DA1-B5A1-4C74-996B-6AB6E5AC4806}" srcOrd="1" destOrd="0" presId="urn:microsoft.com/office/officeart/2005/8/layout/vList5"/>
    <dgm:cxn modelId="{93C497B2-7A12-45E3-9381-E9D790DFBCC5}" type="presParOf" srcId="{8B278D8A-A814-4D10-8276-870E54685871}" destId="{1F947CE7-016B-4DB2-80BE-77886B31E7DB}" srcOrd="1" destOrd="0" presId="urn:microsoft.com/office/officeart/2005/8/layout/vList5"/>
    <dgm:cxn modelId="{1CB9E6A6-9629-4916-B161-C7D2BFA7C6D9}" type="presParOf" srcId="{8B278D8A-A814-4D10-8276-870E54685871}" destId="{9D3849FC-705C-4562-BB27-7C478A1F6A34}" srcOrd="2" destOrd="0" presId="urn:microsoft.com/office/officeart/2005/8/layout/vList5"/>
    <dgm:cxn modelId="{A84CE8E3-FAA0-4354-B5FD-5E7971356DA5}" type="presParOf" srcId="{9D3849FC-705C-4562-BB27-7C478A1F6A34}" destId="{E7D3571F-7EA4-43BB-95EC-A6200D053BCF}" srcOrd="0" destOrd="0" presId="urn:microsoft.com/office/officeart/2005/8/layout/vList5"/>
    <dgm:cxn modelId="{216BDCEB-0ABE-4BEC-8F31-603391183B0A}" type="presParOf" srcId="{9D3849FC-705C-4562-BB27-7C478A1F6A34}" destId="{CECCD5BF-6EEF-4FF7-93D4-4D09AF9B017F}" srcOrd="1" destOrd="0" presId="urn:microsoft.com/office/officeart/2005/8/layout/vList5"/>
    <dgm:cxn modelId="{113091B9-3C65-44CC-8FFB-0E99595A92AF}" type="presParOf" srcId="{8B278D8A-A814-4D10-8276-870E54685871}" destId="{CED327FE-765A-407B-9180-85C1A1042562}" srcOrd="3" destOrd="0" presId="urn:microsoft.com/office/officeart/2005/8/layout/vList5"/>
    <dgm:cxn modelId="{C62F4C6F-E856-4716-8DD6-53D06E6A25A1}" type="presParOf" srcId="{8B278D8A-A814-4D10-8276-870E54685871}" destId="{C0526358-D12D-4715-B7D9-948457380B8A}" srcOrd="4" destOrd="0" presId="urn:microsoft.com/office/officeart/2005/8/layout/vList5"/>
    <dgm:cxn modelId="{F426E472-C4C7-4F48-A2C5-DB8DAE46691F}" type="presParOf" srcId="{C0526358-D12D-4715-B7D9-948457380B8A}" destId="{196199D0-3D43-4AD0-9733-C0E9FD096601}" srcOrd="0" destOrd="0" presId="urn:microsoft.com/office/officeart/2005/8/layout/vList5"/>
    <dgm:cxn modelId="{5B0AA12D-9BEF-4D39-94C3-52EDA5BBBCE6}" type="presParOf" srcId="{C0526358-D12D-4715-B7D9-948457380B8A}" destId="{F925F208-265B-48A4-8B91-EAD6B9CD84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94E90-C1EE-4C7F-93E1-759D5AA49AF7}" type="datetimeFigureOut">
              <a:rPr lang="fr-FR" smtClean="0"/>
              <a:pPr/>
              <a:t>10/04/2018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219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9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CCE04-1C01-4B53-AF6E-C5E8EC8A05F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08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5450-D1A1-48EA-A744-4956A3D46B05}" type="datetimeFigureOut">
              <a:rPr lang="fr-FR" smtClean="0"/>
              <a:pPr/>
              <a:t>10/04/2018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9F7E-1995-4F52-A690-335070B3984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17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5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75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9042" indent="-288093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52373" indent="-2304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13322" indent="-2304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74271" indent="-2304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23072233-DD16-4B2F-8A2E-67FB0EFCA324}" type="slidenum">
              <a:rPr lang="nl-NL" sz="1200" b="0">
                <a:solidFill>
                  <a:srgbClr val="000000"/>
                </a:solidFill>
                <a:latin typeface="Arial" pitchFamily="34" charset="0"/>
              </a:rPr>
              <a:pPr eaLnBrk="1" hangingPunct="1"/>
              <a:t>4</a:t>
            </a:fld>
            <a:endParaRPr lang="nl-NL" sz="1200" b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70E5987A-4711-4C5F-9862-0FFBC9735C93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15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81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1D6DD592-4DC9-4FB6-B1B3-FDF91396AA17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16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57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14475871-AE69-4A6D-AFE5-846E4B181AFB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17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04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5A4A4D6A-E527-44B1-A1B5-522580BAA2FF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18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12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59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A56A2385-AB44-4269-8FC9-0D8673B28A7C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19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65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152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 have </a:t>
            </a:r>
            <a:r>
              <a:rPr lang="nl-NL" dirty="0" err="1" smtClean="0"/>
              <a:t>witnessed</a:t>
            </a:r>
            <a:r>
              <a:rPr lang="nl-NL" dirty="0" smtClean="0"/>
              <a:t> </a:t>
            </a:r>
            <a:r>
              <a:rPr lang="nl-NL" dirty="0" err="1" smtClean="0"/>
              <a:t>changing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demands</a:t>
            </a:r>
            <a:r>
              <a:rPr lang="nl-NL" baseline="0" dirty="0" smtClean="0"/>
              <a:t> over the </a:t>
            </a:r>
            <a:r>
              <a:rPr lang="nl-NL" baseline="0" dirty="0" err="1" smtClean="0"/>
              <a:t>decaded</a:t>
            </a:r>
            <a:r>
              <a:rPr lang="nl-NL" baseline="0" dirty="0" smtClean="0"/>
              <a:t>. From </a:t>
            </a:r>
            <a:r>
              <a:rPr lang="nl-NL" baseline="0" dirty="0" err="1" smtClean="0"/>
              <a:t>mere</a:t>
            </a:r>
            <a:r>
              <a:rPr lang="nl-NL" baseline="0" dirty="0" smtClean="0"/>
              <a:t> product efficiency to product quality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health </a:t>
            </a:r>
            <a:r>
              <a:rPr lang="nl-NL" baseline="0" dirty="0" err="1" smtClean="0"/>
              <a:t>requirements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683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5062" cy="3709987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048" y="4728331"/>
            <a:ext cx="4998242" cy="47854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85" tIns="46442" rIns="92885" bIns="46442"/>
          <a:lstStyle/>
          <a:p>
            <a:endParaRPr lang="en-US" smtClean="0">
              <a:latin typeface="Futura-BookOblique"/>
            </a:endParaRPr>
          </a:p>
          <a:p>
            <a:pPr lvl="1"/>
            <a:r>
              <a:rPr lang="en-US" smtClean="0">
                <a:latin typeface="Futura-BookOblique"/>
              </a:rPr>
              <a:t>Rather than trying to read the full DNA sequence of an individual we can use so called genetic markers. Since DNA composition in short regions of a chromosome is pretty stable when being transferred from one generation to the next, we can use such markers at regular intervals of the chromosomes to reflect the DNA sequence as a whole.</a:t>
            </a:r>
          </a:p>
        </p:txBody>
      </p:sp>
    </p:spTree>
    <p:extLst>
      <p:ext uri="{BB962C8B-B14F-4D97-AF65-F5344CB8AC3E}">
        <p14:creationId xmlns:p14="http://schemas.microsoft.com/office/powerpoint/2010/main" val="3692609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A469602C-B200-4C92-94B7-9C2DDBC0D4AF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25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64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Apart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phenotypic</a:t>
            </a:r>
            <a:r>
              <a:rPr lang="nl-NL" baseline="0" dirty="0" smtClean="0"/>
              <a:t> data we are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collecting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blood</a:t>
            </a:r>
            <a:r>
              <a:rPr lang="nl-NL" baseline="0" dirty="0" smtClean="0"/>
              <a:t> samples of hens in order to </a:t>
            </a:r>
            <a:r>
              <a:rPr lang="nl-NL" baseline="0" dirty="0" err="1" smtClean="0"/>
              <a:t>include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genotypic</a:t>
            </a:r>
            <a:r>
              <a:rPr lang="nl-NL" baseline="0" dirty="0" smtClean="0"/>
              <a:t> data in our tests,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help of our parent company Hendrix Genetics. The </a:t>
            </a:r>
            <a:r>
              <a:rPr lang="nl-NL" baseline="0" dirty="0" err="1" smtClean="0"/>
              <a:t>benfit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including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genotypic</a:t>
            </a:r>
            <a:r>
              <a:rPr lang="nl-NL" baseline="0" dirty="0" smtClean="0"/>
              <a:t> data is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selection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performed</a:t>
            </a:r>
            <a:r>
              <a:rPr lang="nl-NL" baseline="0" dirty="0" smtClean="0"/>
              <a:t> a lot </a:t>
            </a:r>
            <a:r>
              <a:rPr lang="nl-NL" baseline="0" dirty="0" err="1" smtClean="0"/>
              <a:t>faster</a:t>
            </a:r>
            <a:r>
              <a:rPr lang="nl-NL" baseline="0" dirty="0" smtClean="0"/>
              <a:t> as </a:t>
            </a:r>
            <a:r>
              <a:rPr lang="nl-NL" baseline="0" dirty="0" err="1" smtClean="0"/>
              <a:t>genotypic</a:t>
            </a:r>
            <a:r>
              <a:rPr lang="nl-NL" baseline="0" dirty="0" smtClean="0"/>
              <a:t> data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collected</a:t>
            </a:r>
            <a:r>
              <a:rPr lang="nl-NL" baseline="0" dirty="0" smtClean="0"/>
              <a:t> at a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early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age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whereas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phenotypic</a:t>
            </a:r>
            <a:r>
              <a:rPr lang="nl-NL" baseline="0" dirty="0" smtClean="0"/>
              <a:t> data </a:t>
            </a:r>
            <a:r>
              <a:rPr lang="nl-NL" baseline="0" dirty="0" err="1" smtClean="0"/>
              <a:t>one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needs</a:t>
            </a:r>
            <a:r>
              <a:rPr lang="nl-NL" baseline="0" dirty="0" smtClean="0"/>
              <a:t> to </a:t>
            </a:r>
            <a:r>
              <a:rPr lang="nl-NL" baseline="0" dirty="0" err="1" smtClean="0"/>
              <a:t>measure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actually</a:t>
            </a:r>
            <a:r>
              <a:rPr lang="nl-NL" baseline="0" dirty="0" smtClean="0"/>
              <a:t> performance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obviously</a:t>
            </a:r>
            <a:r>
              <a:rPr lang="nl-NL" baseline="0" dirty="0" smtClean="0"/>
              <a:t> spread </a:t>
            </a:r>
            <a:r>
              <a:rPr lang="nl-NL" baseline="0" dirty="0" err="1" smtClean="0"/>
              <a:t>across</a:t>
            </a:r>
            <a:r>
              <a:rPr lang="nl-NL" baseline="0" dirty="0" smtClean="0"/>
              <a:t> a production </a:t>
            </a:r>
            <a:r>
              <a:rPr lang="nl-NL" baseline="0" dirty="0" err="1" smtClean="0"/>
              <a:t>cycle</a:t>
            </a:r>
            <a:r>
              <a:rPr lang="nl-NL" baseline="0" dirty="0" smtClean="0"/>
              <a:t>. </a:t>
            </a:r>
          </a:p>
          <a:p>
            <a:r>
              <a:rPr lang="nl-NL" baseline="0" dirty="0" err="1" smtClean="0"/>
              <a:t>Secondly</a:t>
            </a:r>
            <a:r>
              <a:rPr lang="nl-NL" baseline="0" dirty="0" smtClean="0"/>
              <a:t>, the </a:t>
            </a:r>
            <a:r>
              <a:rPr lang="nl-NL" baseline="0" dirty="0" err="1" smtClean="0"/>
              <a:t>genoptypic</a:t>
            </a:r>
            <a:r>
              <a:rPr lang="nl-NL" baseline="0" dirty="0" smtClean="0"/>
              <a:t> data is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more accurate or pure as the </a:t>
            </a:r>
            <a:r>
              <a:rPr lang="nl-NL" baseline="0" dirty="0" err="1" smtClean="0"/>
              <a:t>environmental</a:t>
            </a:r>
            <a:r>
              <a:rPr lang="nl-NL" baseline="0" dirty="0" smtClean="0"/>
              <a:t> factor is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included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unlike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phenotypic</a:t>
            </a:r>
            <a:r>
              <a:rPr lang="nl-NL" baseline="0" dirty="0" smtClean="0"/>
              <a:t> data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is the </a:t>
            </a:r>
            <a:r>
              <a:rPr lang="nl-NL" baseline="0" dirty="0" err="1" smtClean="0"/>
              <a:t>interaction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between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genes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environment. </a:t>
            </a:r>
          </a:p>
          <a:p>
            <a:r>
              <a:rPr lang="nl-NL" baseline="0" dirty="0" smtClean="0"/>
              <a:t>In </a:t>
            </a:r>
            <a:r>
              <a:rPr lang="nl-NL" baseline="0" dirty="0" err="1" smtClean="0"/>
              <a:t>sum</a:t>
            </a:r>
            <a:r>
              <a:rPr lang="nl-NL" baseline="0" dirty="0" smtClean="0"/>
              <a:t>: more accurate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faster</a:t>
            </a:r>
            <a:r>
              <a:rPr lang="nl-NL" baseline="0" dirty="0" smtClean="0"/>
              <a:t>.</a:t>
            </a:r>
          </a:p>
          <a:p>
            <a:endParaRPr lang="nl-NL" baseline="0" dirty="0" smtClean="0"/>
          </a:p>
          <a:p>
            <a:r>
              <a:rPr lang="nl-NL" baseline="0" dirty="0" err="1" smtClean="0"/>
              <a:t>Note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genomics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same</a:t>
            </a:r>
            <a:r>
              <a:rPr lang="nl-NL" baseline="0" dirty="0" smtClean="0"/>
              <a:t> as </a:t>
            </a:r>
            <a:r>
              <a:rPr lang="nl-NL" baseline="0" dirty="0" err="1" smtClean="0"/>
              <a:t>genetic</a:t>
            </a:r>
            <a:r>
              <a:rPr lang="nl-NL" baseline="0" dirty="0" smtClean="0"/>
              <a:t> engineering. In full </a:t>
            </a:r>
            <a:r>
              <a:rPr lang="nl-NL" baseline="0" dirty="0" err="1" smtClean="0"/>
              <a:t>accordance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code EFABAR, ISA does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conduct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genetic</a:t>
            </a:r>
            <a:r>
              <a:rPr lang="nl-NL" baseline="0" dirty="0" smtClean="0"/>
              <a:t> engineering, but </a:t>
            </a:r>
            <a:r>
              <a:rPr lang="nl-NL" baseline="0" dirty="0" err="1" smtClean="0"/>
              <a:t>only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conducts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measures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bird’s</a:t>
            </a:r>
            <a:r>
              <a:rPr lang="nl-NL" baseline="0" dirty="0" smtClean="0"/>
              <a:t> genotype.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996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Iets</a:t>
            </a:r>
            <a:r>
              <a:rPr lang="nl-NL" baseline="0" dirty="0" smtClean="0"/>
              <a:t> anders op verzinnen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7C3BA-0C13-45DC-B741-1E047A6F871C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823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7A19FB28-FC3C-4F48-91CF-CBC19157D67F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27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52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 total </a:t>
            </a:r>
            <a:r>
              <a:rPr lang="nl-NL" dirty="0" err="1" smtClean="0"/>
              <a:t>number</a:t>
            </a:r>
            <a:r>
              <a:rPr lang="nl-NL" dirty="0" smtClean="0"/>
              <a:t> of eggs </a:t>
            </a:r>
            <a:r>
              <a:rPr lang="nl-NL" dirty="0" err="1" smtClean="0"/>
              <a:t>assessed</a:t>
            </a:r>
            <a:r>
              <a:rPr lang="nl-NL" dirty="0" smtClean="0"/>
              <a:t> for quality research has </a:t>
            </a:r>
            <a:r>
              <a:rPr lang="nl-NL" dirty="0" err="1" smtClean="0"/>
              <a:t>increased</a:t>
            </a:r>
            <a:r>
              <a:rPr lang="nl-NL" dirty="0" smtClean="0"/>
              <a:t> </a:t>
            </a:r>
            <a:r>
              <a:rPr lang="nl-NL" dirty="0" err="1" smtClean="0"/>
              <a:t>significantly</a:t>
            </a:r>
            <a:r>
              <a:rPr lang="nl-NL" dirty="0" smtClean="0"/>
              <a:t> over the </a:t>
            </a:r>
            <a:r>
              <a:rPr lang="nl-NL" dirty="0" err="1" smtClean="0"/>
              <a:t>years</a:t>
            </a:r>
            <a:r>
              <a:rPr lang="nl-NL" dirty="0" smtClean="0"/>
              <a:t>. </a:t>
            </a:r>
            <a:r>
              <a:rPr lang="nl-NL" dirty="0" err="1" smtClean="0"/>
              <a:t>Moreover</a:t>
            </a:r>
            <a:r>
              <a:rPr lang="nl-NL" dirty="0" smtClean="0"/>
              <a:t>, the</a:t>
            </a:r>
            <a:r>
              <a:rPr lang="nl-NL" baseline="0" dirty="0" smtClean="0"/>
              <a:t> increase in </a:t>
            </a:r>
            <a:r>
              <a:rPr lang="nl-NL" baseline="0" dirty="0" err="1" smtClean="0"/>
              <a:t>measurements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taking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predominantly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place</a:t>
            </a:r>
            <a:r>
              <a:rPr lang="nl-NL" baseline="0" dirty="0" smtClean="0"/>
              <a:t> at </a:t>
            </a:r>
            <a:r>
              <a:rPr lang="nl-NL" baseline="0" dirty="0" err="1" smtClean="0"/>
              <a:t>older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age</a:t>
            </a:r>
            <a:r>
              <a:rPr lang="nl-NL" baseline="0" dirty="0" smtClean="0"/>
              <a:t> in order to support our breeding </a:t>
            </a:r>
            <a:r>
              <a:rPr lang="nl-NL" baseline="0" dirty="0" err="1" smtClean="0"/>
              <a:t>objective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567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ISA</a:t>
            </a:r>
            <a:r>
              <a:rPr lang="nl-NL" baseline="0" dirty="0" smtClean="0"/>
              <a:t> has </a:t>
            </a:r>
            <a:r>
              <a:rPr lang="nl-NL" baseline="0" dirty="0" err="1" smtClean="0"/>
              <a:t>invested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heavily</a:t>
            </a:r>
            <a:r>
              <a:rPr lang="nl-NL" baseline="0" dirty="0" smtClean="0"/>
              <a:t> in egg research labs to </a:t>
            </a:r>
            <a:r>
              <a:rPr lang="nl-NL" baseline="0" dirty="0" err="1" smtClean="0"/>
              <a:t>ensure</a:t>
            </a:r>
            <a:r>
              <a:rPr lang="nl-NL" baseline="0" dirty="0" smtClean="0"/>
              <a:t> egg quality is </a:t>
            </a:r>
            <a:r>
              <a:rPr lang="nl-NL" baseline="0" dirty="0" err="1" smtClean="0"/>
              <a:t>safeguarded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115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G</a:t>
            </a:r>
            <a:r>
              <a:rPr lang="nl-NL" baseline="0" dirty="0" err="1" smtClean="0"/>
              <a:t>raph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reflects</a:t>
            </a:r>
            <a:r>
              <a:rPr lang="nl-NL" baseline="0" dirty="0" smtClean="0"/>
              <a:t> the average </a:t>
            </a:r>
            <a:r>
              <a:rPr lang="nl-NL" baseline="0" dirty="0" err="1" smtClean="0"/>
              <a:t>number</a:t>
            </a:r>
            <a:r>
              <a:rPr lang="nl-NL" baseline="0" dirty="0" smtClean="0"/>
              <a:t> of eggs </a:t>
            </a:r>
            <a:r>
              <a:rPr lang="nl-NL" baseline="0" dirty="0" err="1" smtClean="0"/>
              <a:t>produced</a:t>
            </a:r>
            <a:r>
              <a:rPr lang="nl-NL" baseline="0" dirty="0" smtClean="0"/>
              <a:t>: Over time, a </a:t>
            </a:r>
            <a:r>
              <a:rPr lang="nl-NL" baseline="0" dirty="0" err="1" smtClean="0"/>
              <a:t>relative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larger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number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birds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laying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relatively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larger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number</a:t>
            </a:r>
            <a:r>
              <a:rPr lang="nl-NL" baseline="0" dirty="0" smtClean="0"/>
              <a:t> of eggs.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 the distribution </a:t>
            </a:r>
            <a:r>
              <a:rPr lang="nl-NL" baseline="0" smtClean="0"/>
              <a:t>of egg numbers </a:t>
            </a:r>
            <a:r>
              <a:rPr lang="nl-NL" baseline="0" dirty="0" smtClean="0"/>
              <a:t>is </a:t>
            </a:r>
            <a:r>
              <a:rPr lang="nl-NL" baseline="0" dirty="0" err="1" smtClean="0"/>
              <a:t>moving</a:t>
            </a:r>
            <a:r>
              <a:rPr lang="nl-NL" baseline="0" dirty="0" smtClean="0"/>
              <a:t> to the right.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235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2037F555-2052-4ED5-9695-B1458420F221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41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02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57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0B1C8B85-CF82-439F-90E5-05FBA1EE404D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42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66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59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E8A4B037-8512-4070-9531-2605300665F8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43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10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0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9AABD32B-1AF3-4DF6-BAB5-B3A1AFC82323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44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BC8754E9-FA51-4C62-A736-1CA224A81C64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45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75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2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736D6C5C-B7D7-4ECB-AA93-AABE2E7E6233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46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600F7D02-188B-48CE-8CF3-626ACEE63639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7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74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4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C18083E4-5187-46D1-BD1A-B7B3810C87C3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47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2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5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65DF35A1-7E71-4AAF-8802-D0A7CC64D3A1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48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32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6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A6A01C2F-B88B-4F92-B631-9D6C3BACC2ED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49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4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A3ECFD0A-8A24-4CF3-A9A3-492B49BACD7E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50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4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8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9625B696-B913-4CDF-9FD4-DD3C0503E7E0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51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91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A3ECFD0A-8A24-4CF3-A9A3-492B49BACD7E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52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5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69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2576FBE7-CE29-4B24-97C1-C151D0D0F16A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53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66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0E527E42-DCBB-49F7-B25F-14B398F0460D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54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203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Заметки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2037" name="Номер слайда 3"/>
          <p:cNvSpPr txBox="1">
            <a:spLocks noGrp="1"/>
          </p:cNvSpPr>
          <p:nvPr/>
        </p:nvSpPr>
        <p:spPr bwMode="auto">
          <a:xfrm>
            <a:off x="3850970" y="9430170"/>
            <a:ext cx="2945136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1" tIns="47630" rIns="95261" bIns="47630" anchor="b"/>
          <a:lstStyle>
            <a:lvl1pPr defTabSz="9683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defTabSz="9683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defTabSz="9683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defTabSz="9683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defTabSz="968375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F8D68428-FC6C-4848-9DA9-96321DD79AEB}" type="slidenum">
              <a:rPr lang="ru-RU" sz="1300" b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54</a:t>
            </a:fld>
            <a:endParaRPr lang="ru-RU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12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627DC1BD-1C31-4922-851F-4DB8C80D0D2B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55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17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9F7E-1995-4F52-A690-335070B39847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72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2FDD0052-F99E-4C37-9D7F-D41F5D65F961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8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6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D2DD618F-1A82-4ADC-8C8F-762A124AC1A0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9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63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D6EEF2C9-EA23-4D82-AD16-5C671F32F4AB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10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3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B05A0095-8D61-4E2A-B3E4-BA4CB698390A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11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1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187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C1A2068D-2875-4876-BDD9-DD4E6789B898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13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6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31286" indent="-281264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25055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575077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25099" indent="-225011" defTabSz="953172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475121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25143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375165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25187" indent="-225011" defTabSz="95317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fld id="{90C8AF64-124C-4F7F-8BF2-8630BBE80ACE}" type="slidenum">
              <a:rPr lang="nl-NL" sz="13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14</a:t>
            </a:fld>
            <a:endParaRPr lang="nl-NL" sz="13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5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t="-10000" r="8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284" y="2130425"/>
            <a:ext cx="7200000" cy="1470025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rgbClr val="1A3A6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716" y="3886200"/>
            <a:ext cx="7200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A3A6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8386" y="6356350"/>
            <a:ext cx="1259160" cy="365125"/>
          </a:xfrm>
        </p:spPr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5333" y="6356350"/>
            <a:ext cx="5256584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954" y="6356350"/>
            <a:ext cx="730424" cy="365125"/>
          </a:xfrm>
        </p:spPr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61" t="34983" r="34879" b="46424"/>
          <a:stretch/>
        </p:blipFill>
        <p:spPr>
          <a:xfrm>
            <a:off x="5969074" y="620688"/>
            <a:ext cx="2219326" cy="9906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3050"/>
            <a:ext cx="2880320" cy="1162050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273050"/>
            <a:ext cx="4258816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1435100"/>
            <a:ext cx="288032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702515" y="532379"/>
            <a:ext cx="3598665" cy="4624813"/>
            <a:chOff x="4644008" y="1633046"/>
            <a:chExt cx="3598665" cy="4624813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1" r="7507"/>
            <a:stretch/>
          </p:blipFill>
          <p:spPr>
            <a:xfrm>
              <a:off x="4893832" y="1633046"/>
              <a:ext cx="3348841" cy="46248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4644008" y="2204864"/>
              <a:ext cx="720080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b="0" dirty="0" smtClean="0">
                  <a:solidFill>
                    <a:schemeClr val="tx1"/>
                  </a:solidFill>
                  <a:latin typeface="+mn-lt"/>
                </a:rPr>
                <a:t>500</a:t>
              </a: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tx1"/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tx1"/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b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400</a:t>
              </a: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b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300</a:t>
              </a:r>
              <a:endParaRPr lang="nl-NL" sz="3200" b="0" dirty="0" smtClean="0">
                <a:solidFill>
                  <a:schemeClr val="tx1"/>
                </a:solidFill>
                <a:latin typeface="Syntax LT Std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61" t="34983" r="34879" b="46424"/>
          <a:stretch/>
        </p:blipFill>
        <p:spPr>
          <a:xfrm>
            <a:off x="6372200" y="681262"/>
            <a:ext cx="1800200" cy="80352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5096141"/>
            <a:ext cx="914400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l-NL" sz="3200" b="0" dirty="0" smtClean="0">
                <a:solidFill>
                  <a:schemeClr val="tx1"/>
                </a:solidFill>
                <a:latin typeface="Syntax LT Std" pitchFamily="34" charset="0"/>
              </a:rPr>
              <a:t>Breeding</a:t>
            </a:r>
            <a:r>
              <a:rPr lang="nl-NL" sz="3200" b="0" baseline="0" dirty="0" smtClean="0">
                <a:solidFill>
                  <a:schemeClr val="tx1"/>
                </a:solidFill>
                <a:latin typeface="Syntax LT Std" pitchFamily="34" charset="0"/>
              </a:rPr>
              <a:t> for 500 Eggs!</a:t>
            </a:r>
          </a:p>
          <a:p>
            <a:pPr algn="ctr">
              <a:lnSpc>
                <a:spcPct val="90000"/>
              </a:lnSpc>
            </a:pPr>
            <a:endParaRPr lang="nl-NL" sz="3200" b="0" baseline="0" dirty="0" smtClean="0">
              <a:solidFill>
                <a:schemeClr val="tx1"/>
              </a:solidFill>
              <a:latin typeface="Syntax LT Std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dirty="0" smtClean="0">
                <a:solidFill>
                  <a:schemeClr val="tx1"/>
                </a:solidFill>
                <a:latin typeface="+mn-lt"/>
              </a:rPr>
              <a:t>www.isapoultry.com</a:t>
            </a:r>
            <a:endParaRPr lang="nl-NL" sz="3200" b="0" dirty="0" smtClean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endParaRPr lang="nl-NL" sz="3200" b="0" dirty="0" smtClean="0">
              <a:solidFill>
                <a:schemeClr val="tx1"/>
              </a:solidFill>
              <a:latin typeface="Syntax 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415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702515" y="532379"/>
            <a:ext cx="3598665" cy="4624813"/>
            <a:chOff x="4644008" y="1633046"/>
            <a:chExt cx="3598665" cy="4624813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1" r="7507"/>
            <a:stretch/>
          </p:blipFill>
          <p:spPr>
            <a:xfrm>
              <a:off x="4893832" y="1633046"/>
              <a:ext cx="3348841" cy="46248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4644008" y="2204864"/>
              <a:ext cx="720080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b="0" dirty="0" smtClean="0">
                  <a:solidFill>
                    <a:schemeClr val="tx1"/>
                  </a:solidFill>
                  <a:latin typeface="+mn-lt"/>
                </a:rPr>
                <a:t>500</a:t>
              </a: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tx1"/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tx1"/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b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400</a:t>
              </a: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sz="1600" b="0" dirty="0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  <a:p>
              <a:pPr marL="0" marR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b="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300</a:t>
              </a:r>
              <a:endParaRPr lang="nl-NL" sz="3200" b="0" dirty="0" smtClean="0">
                <a:solidFill>
                  <a:schemeClr val="tx1"/>
                </a:solidFill>
                <a:latin typeface="Syntax LT Std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61" t="34983" r="34879" b="46424"/>
          <a:stretch/>
        </p:blipFill>
        <p:spPr>
          <a:xfrm>
            <a:off x="6372200" y="681262"/>
            <a:ext cx="1800200" cy="80352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5096141"/>
            <a:ext cx="914400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l-NL" sz="3200" b="0" dirty="0" smtClean="0">
                <a:solidFill>
                  <a:schemeClr val="tx1"/>
                </a:solidFill>
                <a:latin typeface="Syntax LT Std" pitchFamily="34" charset="0"/>
              </a:rPr>
              <a:t>Breeding</a:t>
            </a:r>
            <a:r>
              <a:rPr lang="nl-NL" sz="3200" b="0" baseline="0" dirty="0" smtClean="0">
                <a:solidFill>
                  <a:schemeClr val="tx1"/>
                </a:solidFill>
                <a:latin typeface="Syntax LT Std" pitchFamily="34" charset="0"/>
              </a:rPr>
              <a:t> for 500 first </a:t>
            </a:r>
            <a:r>
              <a:rPr lang="nl-NL" sz="3200" b="0" i="0" baseline="0" dirty="0" smtClean="0">
                <a:solidFill>
                  <a:schemeClr val="tx1"/>
                </a:solidFill>
                <a:latin typeface="Syntax LT Std" pitchFamily="34" charset="0"/>
              </a:rPr>
              <a:t>quality</a:t>
            </a:r>
            <a:r>
              <a:rPr lang="nl-NL" sz="3200" b="0" baseline="0" dirty="0" smtClean="0">
                <a:solidFill>
                  <a:schemeClr val="tx1"/>
                </a:solidFill>
                <a:latin typeface="Syntax LT Std" pitchFamily="34" charset="0"/>
              </a:rPr>
              <a:t> Eggs!</a:t>
            </a:r>
          </a:p>
          <a:p>
            <a:pPr algn="ctr">
              <a:lnSpc>
                <a:spcPct val="90000"/>
              </a:lnSpc>
            </a:pPr>
            <a:endParaRPr lang="nl-NL" sz="3200" b="0" baseline="0" dirty="0" smtClean="0">
              <a:solidFill>
                <a:schemeClr val="tx1"/>
              </a:solidFill>
              <a:latin typeface="Syntax LT Std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dirty="0" smtClean="0">
                <a:solidFill>
                  <a:schemeClr val="tx1"/>
                </a:solidFill>
                <a:latin typeface="+mn-lt"/>
              </a:rPr>
              <a:t>www.isapoultry.com</a:t>
            </a:r>
            <a:endParaRPr lang="nl-NL" sz="3200" b="0" dirty="0" smtClean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endParaRPr lang="nl-NL" sz="3200" b="0" dirty="0" smtClean="0">
              <a:solidFill>
                <a:schemeClr val="tx1"/>
              </a:solidFill>
              <a:latin typeface="Syntax 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901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388938"/>
            <a:ext cx="8612188" cy="504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2425" y="1412875"/>
            <a:ext cx="3544888" cy="471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9713" y="1412875"/>
            <a:ext cx="3546475" cy="471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62690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52425" y="388938"/>
            <a:ext cx="8612188" cy="5737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14050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2338" y="3938589"/>
            <a:ext cx="4044462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8BD8D-5B78-48EB-8C6B-0B146ECBC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6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with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 algn="l">
              <a:buFont typeface="+mj-lt"/>
              <a:buAutoNum type="arabicPeriod"/>
              <a:tabLst>
                <a:tab pos="269875" algn="l"/>
              </a:tabLst>
              <a:defRPr sz="2400" b="0"/>
            </a:lvl1pPr>
            <a:lvl2pPr marL="269875" indent="0" algn="l">
              <a:buNone/>
              <a:defRPr sz="2400"/>
            </a:lvl2pPr>
            <a:lvl3pPr algn="l">
              <a:defRPr sz="1700"/>
            </a:lvl3pPr>
            <a:lvl4pPr algn="l">
              <a:defRPr sz="1700"/>
            </a:lvl4pPr>
            <a:lvl5pPr algn="l">
              <a:defRPr sz="17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 algn="l">
              <a:tabLst>
                <a:tab pos="269875" algn="l"/>
              </a:tabLst>
              <a:defRPr sz="2400" b="0"/>
            </a:lvl1pPr>
            <a:lvl2pPr marL="269875" indent="0" algn="l">
              <a:buNone/>
              <a:defRPr sz="2400"/>
            </a:lvl2pPr>
            <a:lvl3pPr algn="l">
              <a:defRPr sz="1700"/>
            </a:lvl3pPr>
            <a:lvl4pPr algn="l">
              <a:defRPr sz="1700"/>
            </a:lvl4pPr>
            <a:lvl5pPr algn="l">
              <a:defRPr sz="17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tabLst/>
              <a:defRPr sz="24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048" y="1600200"/>
            <a:ext cx="3528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456" y="1600200"/>
            <a:ext cx="3528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76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76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572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572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t="-10000" r="8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5238" y="274638"/>
            <a:ext cx="72000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38" y="1600200"/>
            <a:ext cx="720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30" y="6356350"/>
            <a:ext cx="1259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1A3A63"/>
                </a:solidFill>
                <a:latin typeface="+mn-lt"/>
              </a:defRPr>
            </a:lvl1pPr>
          </a:lstStyle>
          <a:p>
            <a:fld id="{B3A5A999-3AC2-4EB7-9B44-67661A506BF9}" type="datetimeFigureOut">
              <a:rPr lang="nl-BE" smtClean="0"/>
              <a:pPr/>
              <a:t>10/04/2018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7339" y="6356350"/>
            <a:ext cx="50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1A3A63"/>
                </a:solidFill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0284" y="63563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A3A63"/>
                </a:solidFill>
                <a:latin typeface="+mn-lt"/>
              </a:defRPr>
            </a:lvl1pPr>
          </a:lstStyle>
          <a:p>
            <a:fld id="{D9EE0833-6AC7-42B6-A4E2-13E6BA6B45E7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6" r:id="rId4"/>
    <p:sldLayoutId id="2147483655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70" r:id="rId12"/>
    <p:sldLayoutId id="2147483671" r:id="rId13"/>
    <p:sldLayoutId id="2147483672" r:id="rId14"/>
    <p:sldLayoutId id="2147483674" r:id="rId15"/>
    <p:sldLayoutId id="2147483676" r:id="rId16"/>
  </p:sldLayoutIdLst>
  <p:transition spd="slow">
    <p:push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269875" algn="l"/>
        </a:tabLst>
        <a:defRPr sz="2400" kern="1200">
          <a:solidFill>
            <a:srgbClr val="1A3A63"/>
          </a:solidFill>
          <a:latin typeface="+mn-lt"/>
          <a:ea typeface="+mn-ea"/>
          <a:cs typeface="+mn-cs"/>
        </a:defRPr>
      </a:lvl1pPr>
      <a:lvl2pPr marL="628650" indent="-269875" algn="l" defTabSz="914400" rtl="0" eaLnBrk="1" latinLnBrk="0" hangingPunct="1">
        <a:spcBef>
          <a:spcPct val="20000"/>
        </a:spcBef>
        <a:buFont typeface="Calibri" pitchFamily="34" charset="0"/>
        <a:buChar char="-"/>
        <a:tabLst>
          <a:tab pos="628650" algn="l"/>
        </a:tabLst>
        <a:defRPr sz="2400" kern="1200">
          <a:solidFill>
            <a:srgbClr val="1A3A63"/>
          </a:solidFill>
          <a:latin typeface="+mn-lt"/>
          <a:ea typeface="+mn-ea"/>
          <a:cs typeface="+mn-cs"/>
        </a:defRPr>
      </a:lvl2pPr>
      <a:lvl3pPr marL="987425" indent="-269875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987425" algn="l"/>
        </a:tabLst>
        <a:defRPr sz="2000" kern="1200">
          <a:solidFill>
            <a:srgbClr val="1A3A63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spcBef>
          <a:spcPct val="20000"/>
        </a:spcBef>
        <a:buFont typeface="Calibri" pitchFamily="34" charset="0"/>
        <a:buChar char="-"/>
        <a:tabLst>
          <a:tab pos="1346200" algn="l"/>
        </a:tabLst>
        <a:defRPr sz="1800" kern="1200">
          <a:solidFill>
            <a:srgbClr val="1A3A63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1704975" algn="l"/>
        </a:tabLst>
        <a:defRPr sz="1600" kern="1200">
          <a:solidFill>
            <a:srgbClr val="1A3A6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18" Type="http://schemas.openxmlformats.org/officeDocument/2006/relationships/image" Target="../media/image8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6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5.pn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9.jpeg"/><Relationship Id="rId1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21" Type="http://schemas.openxmlformats.org/officeDocument/2006/relationships/image" Target="../media/image59.jpe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40.pn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24" Type="http://schemas.openxmlformats.org/officeDocument/2006/relationships/image" Target="../media/image62.jpe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Селекция на 500 </a:t>
            </a:r>
            <a:r>
              <a:rPr lang="ru-RU" b="0" dirty="0" smtClean="0"/>
              <a:t>качественных яиц</a:t>
            </a:r>
            <a:endParaRPr lang="nl-NL" sz="32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716" y="3886200"/>
            <a:ext cx="7200000" cy="1991072"/>
          </a:xfrm>
        </p:spPr>
        <p:txBody>
          <a:bodyPr>
            <a:normAutofit/>
          </a:bodyPr>
          <a:lstStyle/>
          <a:p>
            <a:endParaRPr lang="ru-RU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61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4" descr="P101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76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-49213"/>
          <a:ext cx="10148888" cy="690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hoto Editor-foto" r:id="rId4" imgW="13003440" imgH="8849960" progId="MSPhotoEd.3">
                  <p:embed/>
                </p:oleObj>
              </mc:Choice>
              <mc:Fallback>
                <p:oleObj name="Photo Editor-foto" r:id="rId4" imgW="13003440" imgH="884996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9213"/>
                        <a:ext cx="10148888" cy="690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263" y="-99392"/>
            <a:ext cx="10287000" cy="49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12288" tIns="56144" rIns="112288" bIns="56144">
            <a:spAutoFit/>
          </a:bodyPr>
          <a:lstStyle>
            <a:lvl1pPr defTabSz="1122363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defTabSz="1122363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defTabSz="1122363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defTabSz="1122363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defTabSz="1122363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defTabSz="1122363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defTabSz="1122363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defTabSz="1122363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defTabSz="1122363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nl-NL" sz="2500" dirty="0" smtClean="0">
                <a:solidFill>
                  <a:schemeClr val="accent2"/>
                </a:solidFill>
                <a:latin typeface="+mn-lt"/>
              </a:rPr>
              <a:t>И</a:t>
            </a:r>
            <a:r>
              <a:rPr lang="ru-RU" sz="2500" dirty="0" err="1" smtClean="0">
                <a:solidFill>
                  <a:schemeClr val="accent2"/>
                </a:solidFill>
                <a:latin typeface="+mn-lt"/>
              </a:rPr>
              <a:t>спытательная</a:t>
            </a:r>
            <a:r>
              <a:rPr lang="ru-RU" sz="2500" dirty="0" smtClean="0">
                <a:solidFill>
                  <a:schemeClr val="accent2"/>
                </a:solidFill>
                <a:latin typeface="+mn-lt"/>
              </a:rPr>
              <a:t> ферма </a:t>
            </a:r>
            <a:r>
              <a:rPr lang="ru-RU" sz="2500" b="0" dirty="0" smtClean="0">
                <a:solidFill>
                  <a:schemeClr val="accent2"/>
                </a:solidFill>
                <a:latin typeface="+mn-lt"/>
              </a:rPr>
              <a:t>в Канаде</a:t>
            </a:r>
            <a:endParaRPr lang="nl-NL" sz="2900" b="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8494698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Breeding Company </a:t>
            </a:r>
            <a:r>
              <a:rPr lang="nl-NL" b="0" dirty="0" smtClean="0"/>
              <a:t>Production</a:t>
            </a:r>
            <a:r>
              <a:rPr lang="nl-NL" dirty="0" smtClean="0"/>
              <a:t> </a:t>
            </a:r>
            <a:endParaRPr lang="nl-NL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b="7500"/>
          <a:stretch/>
        </p:blipFill>
        <p:spPr>
          <a:xfrm>
            <a:off x="-36512" y="0"/>
            <a:ext cx="9577064" cy="687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65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8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000" smtClean="0"/>
              <a:t/>
            </a:r>
            <a:br>
              <a:rPr lang="fr-FR" sz="2000" smtClean="0"/>
            </a:br>
            <a:r>
              <a:rPr lang="fr-FR" sz="2000" smtClean="0"/>
              <a:t/>
            </a:r>
            <a:br>
              <a:rPr lang="fr-FR" sz="2000" smtClean="0"/>
            </a:br>
            <a:endParaRPr lang="fr-FR" sz="1900" smtClean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4048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>
                <a:solidFill>
                  <a:srgbClr val="0041A0"/>
                </a:solidFill>
                <a:latin typeface="Arial" pitchFamily="34" charset="0"/>
              </a:rPr>
              <a:t>Программа мониторинга чистых линий на выращивании</a:t>
            </a:r>
            <a:endParaRPr lang="fr-FR" sz="1800">
              <a:solidFill>
                <a:srgbClr val="0041A0"/>
              </a:solidFill>
              <a:latin typeface="Arial" pitchFamily="34" charset="0"/>
            </a:endParaRP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4249738"/>
          </a:xfrm>
          <a:noFill/>
        </p:spPr>
      </p:pic>
    </p:spTree>
    <p:extLst>
      <p:ext uri="{BB962C8B-B14F-4D97-AF65-F5344CB8AC3E}">
        <p14:creationId xmlns:p14="http://schemas.microsoft.com/office/powerpoint/2010/main" val="32136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2188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000" smtClean="0"/>
              <a:t/>
            </a:r>
            <a:br>
              <a:rPr lang="fr-FR" sz="2000" smtClean="0"/>
            </a:br>
            <a:r>
              <a:rPr lang="ru-RU" sz="2000" smtClean="0"/>
              <a:t>Программа мониторинга чистых линий в период яйцекладки</a:t>
            </a:r>
            <a:endParaRPr lang="fr-FR" sz="2000" smtClean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049338"/>
            <a:ext cx="6877050" cy="5808662"/>
          </a:xfrm>
          <a:noFill/>
        </p:spPr>
      </p:pic>
    </p:spTree>
    <p:extLst>
      <p:ext uri="{BB962C8B-B14F-4D97-AF65-F5344CB8AC3E}">
        <p14:creationId xmlns:p14="http://schemas.microsoft.com/office/powerpoint/2010/main" val="9094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0"/>
            <a:ext cx="6911975" cy="6802438"/>
          </a:xfrm>
          <a:noFill/>
        </p:spPr>
      </p:pic>
    </p:spTree>
    <p:extLst>
      <p:ext uri="{BB962C8B-B14F-4D97-AF65-F5344CB8AC3E}">
        <p14:creationId xmlns:p14="http://schemas.microsoft.com/office/powerpoint/2010/main" val="33585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9144000" cy="2090738"/>
          </a:xfrm>
          <a:noFill/>
        </p:spPr>
      </p:pic>
    </p:spTree>
    <p:extLst>
      <p:ext uri="{BB962C8B-B14F-4D97-AF65-F5344CB8AC3E}">
        <p14:creationId xmlns:p14="http://schemas.microsoft.com/office/powerpoint/2010/main" val="17960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hpb\Мои документы\Мои рисунки\Vse_photo_Peter\Vse_photo_Peter 0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4535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itle 1"/>
          <p:cNvSpPr>
            <a:spLocks noGrp="1"/>
          </p:cNvSpPr>
          <p:nvPr>
            <p:ph type="title"/>
          </p:nvPr>
        </p:nvSpPr>
        <p:spPr>
          <a:xfrm>
            <a:off x="962025" y="188913"/>
            <a:ext cx="7200900" cy="706437"/>
          </a:xfrm>
        </p:spPr>
        <p:txBody>
          <a:bodyPr/>
          <a:lstStyle/>
          <a:p>
            <a:pPr eaLnBrk="1" hangingPunct="1"/>
            <a:r>
              <a:rPr lang="ru-RU" dirty="0" smtClean="0"/>
              <a:t>Структура </a:t>
            </a:r>
            <a:r>
              <a:rPr lang="en-US" dirty="0" smtClean="0"/>
              <a:t>“</a:t>
            </a:r>
            <a:r>
              <a:rPr lang="ru-RU" dirty="0" err="1" smtClean="0"/>
              <a:t>Хендрикс</a:t>
            </a:r>
            <a:r>
              <a:rPr lang="ru-RU" dirty="0" smtClean="0"/>
              <a:t> </a:t>
            </a:r>
            <a:r>
              <a:rPr lang="ru-RU" dirty="0" err="1" smtClean="0"/>
              <a:t>Дженетикс</a:t>
            </a:r>
            <a:r>
              <a:rPr lang="en-US" dirty="0" smtClean="0"/>
              <a:t>”</a:t>
            </a:r>
            <a:endParaRPr lang="en-US" dirty="0" smtClean="0">
              <a:solidFill>
                <a:srgbClr val="92D050"/>
              </a:solidFill>
            </a:endParaRPr>
          </a:p>
        </p:txBody>
      </p:sp>
      <p:pic>
        <p:nvPicPr>
          <p:cNvPr id="3" name="Picture 2" descr="Pullup2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08" y="3416098"/>
            <a:ext cx="1548000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 descr="2010017785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20" y="3416098"/>
            <a:ext cx="1548000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54920035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240" y="3416098"/>
            <a:ext cx="1548000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IMAGE_75.jp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44" y="3416098"/>
            <a:ext cx="1548000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232" y="3416496"/>
            <a:ext cx="1548000" cy="1244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4568825" y="1790700"/>
            <a:ext cx="6350" cy="143986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234F85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52863" y="2806700"/>
            <a:ext cx="1547812" cy="57626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Селекция</a:t>
            </a:r>
          </a:p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свиней</a:t>
            </a:r>
            <a:endParaRPr lang="nl-NL" sz="1600" kern="0" spc="40" dirty="0">
              <a:solidFill>
                <a:srgbClr val="FFFFFF"/>
              </a:solidFill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8072438" y="2667000"/>
            <a:ext cx="0" cy="395288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600" dirty="0">
              <a:solidFill>
                <a:srgbClr val="234F85"/>
              </a:solidFill>
            </a:endParaRP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1214438" y="2667000"/>
            <a:ext cx="0" cy="395288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600" dirty="0">
              <a:solidFill>
                <a:srgbClr val="234F85"/>
              </a:solidFill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2928938" y="2667000"/>
            <a:ext cx="0" cy="395288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600" dirty="0">
              <a:solidFill>
                <a:srgbClr val="234F85"/>
              </a:solidFill>
            </a:endParaRP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6357938" y="2667000"/>
            <a:ext cx="0" cy="395288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600" dirty="0">
              <a:solidFill>
                <a:srgbClr val="234F85"/>
              </a:solidFill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1214438" y="2667000"/>
            <a:ext cx="6875462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600" dirty="0">
              <a:solidFill>
                <a:srgbClr val="234F85"/>
              </a:solidFill>
            </a:endParaRP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4586288" y="2324100"/>
            <a:ext cx="1258887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>
              <a:solidFill>
                <a:srgbClr val="234F85"/>
              </a:solidFill>
            </a:endParaRPr>
          </a:p>
        </p:txBody>
      </p:sp>
      <p:grpSp>
        <p:nvGrpSpPr>
          <p:cNvPr id="412688" name="Group 23"/>
          <p:cNvGrpSpPr>
            <a:grpSpLocks/>
          </p:cNvGrpSpPr>
          <p:nvPr/>
        </p:nvGrpSpPr>
        <p:grpSpPr bwMode="auto">
          <a:xfrm>
            <a:off x="3700463" y="1196975"/>
            <a:ext cx="1798637" cy="719138"/>
            <a:chOff x="642910" y="2428868"/>
            <a:chExt cx="2428892" cy="1000132"/>
          </a:xfrm>
        </p:grpSpPr>
        <p:sp>
          <p:nvSpPr>
            <p:cNvPr id="412715" name="Rectangle 19"/>
            <p:cNvSpPr>
              <a:spLocks noChangeArrowheads="1"/>
            </p:cNvSpPr>
            <p:nvPr/>
          </p:nvSpPr>
          <p:spPr bwMode="auto">
            <a:xfrm>
              <a:off x="642910" y="2428868"/>
              <a:ext cx="2428892" cy="100013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34F85"/>
                </a:solidFill>
              </a:endParaRPr>
            </a:p>
          </p:txBody>
        </p:sp>
        <p:pic>
          <p:nvPicPr>
            <p:cNvPr id="18" name="Picture 15" descr="Logo Hendrix Genetics - klein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11478" y="2685349"/>
              <a:ext cx="1890114" cy="500066"/>
            </a:xfrm>
            <a:prstGeom prst="round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9" name="Group 28"/>
          <p:cNvGrpSpPr>
            <a:grpSpLocks noChangeAspect="1"/>
          </p:cNvGrpSpPr>
          <p:nvPr/>
        </p:nvGrpSpPr>
        <p:grpSpPr bwMode="auto">
          <a:xfrm>
            <a:off x="5857884" y="1617883"/>
            <a:ext cx="1972518" cy="958366"/>
            <a:chOff x="4214810" y="2571744"/>
            <a:chExt cx="2428892" cy="1000132"/>
          </a:xfrm>
          <a:solidFill>
            <a:schemeClr val="bg2">
              <a:lumMod val="60000"/>
              <a:lumOff val="40000"/>
            </a:schemeClr>
          </a:solidFill>
          <a:effectLst/>
        </p:grpSpPr>
        <p:sp>
          <p:nvSpPr>
            <p:cNvPr id="20" name="Rectangle 22"/>
            <p:cNvSpPr/>
            <p:nvPr/>
          </p:nvSpPr>
          <p:spPr bwMode="auto">
            <a:xfrm>
              <a:off x="4214810" y="2571744"/>
              <a:ext cx="2428892" cy="1000132"/>
            </a:xfrm>
            <a:prstGeom prst="round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/>
            <a:lstStyle/>
            <a:p>
              <a:pPr>
                <a:defRPr/>
              </a:pPr>
              <a:endParaRPr lang="nl-NL">
                <a:solidFill>
                  <a:srgbClr val="234F85"/>
                </a:solidFill>
              </a:endParaRPr>
            </a:p>
          </p:txBody>
        </p:sp>
        <p:pic>
          <p:nvPicPr>
            <p:cNvPr id="21" name="Picture 24" descr="HxGxRTC_LG_RGB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83463" y="2663278"/>
              <a:ext cx="1891586" cy="836942"/>
            </a:xfrm>
            <a:prstGeom prst="roundRect">
              <a:avLst/>
            </a:prstGeom>
            <a:grp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52438" y="2806700"/>
            <a:ext cx="1547812" cy="57626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Селекция</a:t>
            </a:r>
          </a:p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несушек</a:t>
            </a:r>
            <a:endParaRPr lang="nl-NL" sz="1600" kern="0" spc="40" dirty="0">
              <a:solidFill>
                <a:srgbClr val="FFFFFF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152650" y="2806700"/>
            <a:ext cx="1547813" cy="57626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Селекция</a:t>
            </a:r>
          </a:p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индейки</a:t>
            </a:r>
            <a:endParaRPr lang="nl-NL" sz="1600" kern="0" spc="40" dirty="0">
              <a:solidFill>
                <a:srgbClr val="FFFFFF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581650" y="2806700"/>
            <a:ext cx="1547813" cy="57626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kern="0" spc="40" dirty="0" err="1" smtClean="0">
                <a:solidFill>
                  <a:srgbClr val="FFFFFF"/>
                </a:solidFill>
              </a:rPr>
              <a:t>Акваселекция</a:t>
            </a:r>
            <a:endParaRPr lang="nl-NL" sz="1600" kern="0" spc="40" dirty="0">
              <a:solidFill>
                <a:srgbClr val="FFFFFF"/>
              </a:solidFill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296150" y="2806700"/>
            <a:ext cx="1547813" cy="57626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600" kern="0" spc="40" dirty="0" smtClean="0">
                <a:solidFill>
                  <a:srgbClr val="FFFFFF"/>
                </a:solidFill>
              </a:rPr>
              <a:t>Традиционная птица</a:t>
            </a:r>
            <a:endParaRPr lang="nl-NL" sz="1600" kern="0" spc="40" dirty="0">
              <a:solidFill>
                <a:srgbClr val="FFFFFF"/>
              </a:solidFill>
            </a:endParaRPr>
          </a:p>
        </p:txBody>
      </p:sp>
      <p:grpSp>
        <p:nvGrpSpPr>
          <p:cNvPr id="412694" name="Group 25"/>
          <p:cNvGrpSpPr>
            <a:grpSpLocks/>
          </p:cNvGrpSpPr>
          <p:nvPr/>
        </p:nvGrpSpPr>
        <p:grpSpPr bwMode="auto">
          <a:xfrm>
            <a:off x="452438" y="4159250"/>
            <a:ext cx="8382000" cy="1214438"/>
            <a:chOff x="452232" y="3286130"/>
            <a:chExt cx="8382412" cy="1214446"/>
          </a:xfrm>
        </p:grpSpPr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3857586" y="3286130"/>
              <a:ext cx="1547889" cy="1214446"/>
            </a:xfrm>
            <a:prstGeom prst="roundRect">
              <a:avLst>
                <a:gd name="adj" fmla="val 11373"/>
              </a:avLst>
            </a:prstGeom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nl-NL" sz="1200" kern="0" spc="30" dirty="0">
                <a:solidFill>
                  <a:srgbClr val="234F85"/>
                </a:solidFill>
              </a:endParaRP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452232" y="3286130"/>
              <a:ext cx="1547888" cy="1214446"/>
            </a:xfrm>
            <a:prstGeom prst="roundRect">
              <a:avLst>
                <a:gd name="adj" fmla="val 10811"/>
              </a:avLst>
            </a:prstGeom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nl-NL" sz="2800" kern="0" spc="30" dirty="0">
                <a:solidFill>
                  <a:srgbClr val="234F85"/>
                </a:solidFill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144590" y="3286130"/>
              <a:ext cx="1547888" cy="1214446"/>
            </a:xfrm>
            <a:prstGeom prst="roundRect">
              <a:avLst>
                <a:gd name="adj" fmla="val 10785"/>
              </a:avLst>
            </a:prstGeom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nl-NL" sz="1200" kern="0" spc="30" dirty="0">
                <a:solidFill>
                  <a:srgbClr val="234F85"/>
                </a:solidFill>
              </a:endParaRPr>
            </a:p>
          </p:txBody>
        </p: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5595985" y="3286130"/>
              <a:ext cx="1547888" cy="1214446"/>
            </a:xfrm>
            <a:prstGeom prst="roundRect">
              <a:avLst>
                <a:gd name="adj" fmla="val 11177"/>
              </a:avLst>
            </a:prstGeom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nl-NL" sz="1200" kern="0" spc="30" dirty="0">
                <a:solidFill>
                  <a:srgbClr val="234F85"/>
                </a:solidFill>
              </a:endParaRPr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7286755" y="3286130"/>
              <a:ext cx="1547889" cy="1214446"/>
            </a:xfrm>
            <a:prstGeom prst="roundRect">
              <a:avLst/>
            </a:prstGeom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nl-NL" sz="700" kern="0" spc="30" dirty="0">
                <a:solidFill>
                  <a:srgbClr val="234F85"/>
                </a:solidFill>
              </a:endParaRPr>
            </a:p>
          </p:txBody>
        </p:sp>
        <p:pic>
          <p:nvPicPr>
            <p:cNvPr id="412704" name="Picture 2" descr="ISA_corporate_RGB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25" y="3540767"/>
              <a:ext cx="1080000" cy="51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05" name="Picture 9" descr="Hypor logo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504" y="3618440"/>
              <a:ext cx="1080000" cy="38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06" name="Picture 2" descr="Hybrid_LG_FC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214" y="3550077"/>
              <a:ext cx="1079555" cy="479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07" name="Picture 53" descr="logo integra-bleu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3728474"/>
              <a:ext cx="576000" cy="20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08" name="Picture 54" descr="logo joice and hill-blanc.pn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826" y="3985359"/>
              <a:ext cx="576000" cy="20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09" name="Picture 2" descr="http://oxygen.hendrix-genetics.local/PDD/Housestyle/logos/Shared%20Documents/SFPA%20LOGO%202010.jpg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6468" y="3472851"/>
              <a:ext cx="576000" cy="20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10" name="Picture 2" descr="http://www.landcatch.co.uk/images%20A/landcatch_up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2561" y="3624975"/>
              <a:ext cx="1008000" cy="37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11" name="Picture 2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3714702"/>
              <a:ext cx="597272" cy="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12" name="Picture 39" descr="ALS.pn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0402" y="4078119"/>
              <a:ext cx="360000" cy="156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13" name="Picture 40" descr="ALS.png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4254349"/>
              <a:ext cx="432000" cy="22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14" name="Picture 41" descr="Grelavi logo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3930726"/>
              <a:ext cx="597271" cy="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2695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4371975"/>
            <a:ext cx="68103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96" name="Picture 4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2925" y="5091113"/>
            <a:ext cx="6000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Footer Placeholder 46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/>
              <a:t>Copyright Hendrix Genetics</a:t>
            </a:r>
          </a:p>
        </p:txBody>
      </p:sp>
      <p:sp>
        <p:nvSpPr>
          <p:cNvPr id="17433" name="Slide Number Placeholder 4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C45EB-3536-4757-8190-D9093ECBC217}" type="slidenum">
              <a:rPr lang="nl-B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44018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4"/>
          <a:stretch/>
        </p:blipFill>
        <p:spPr>
          <a:xfrm>
            <a:off x="-828600" y="4005064"/>
            <a:ext cx="10873208" cy="29064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47284" y="2130425"/>
            <a:ext cx="7200000" cy="1470025"/>
          </a:xfrm>
        </p:spPr>
        <p:txBody>
          <a:bodyPr/>
          <a:lstStyle/>
          <a:p>
            <a:r>
              <a:rPr lang="ru-RU" dirty="0" smtClean="0"/>
              <a:t>Исследования </a:t>
            </a:r>
            <a:r>
              <a:rPr lang="ru-RU" b="0" dirty="0" smtClean="0"/>
              <a:t>и селекция</a:t>
            </a: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5599206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Производство яйца</a:t>
            </a:r>
            <a:r>
              <a:rPr lang="ru-RU" sz="2800" b="0" dirty="0" smtClean="0"/>
              <a:t> Цепь поставок</a:t>
            </a:r>
            <a:endParaRPr lang="nl-NL" sz="2800" b="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88598396"/>
              </p:ext>
            </p:extLst>
          </p:nvPr>
        </p:nvGraphicFramePr>
        <p:xfrm>
          <a:off x="3491880" y="1484784"/>
          <a:ext cx="561662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3" y="2276872"/>
            <a:ext cx="956338" cy="40354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7740352" y="1656565"/>
            <a:ext cx="180020" cy="1807620"/>
          </a:xfrm>
          <a:prstGeom prst="rightBrace">
            <a:avLst>
              <a:gd name="adj1" fmla="val 10000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6876256" y="145516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Чистые Линии</a:t>
            </a:r>
            <a:endParaRPr lang="nl-NL" sz="1200" dirty="0"/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>
          <a:xfrm flipV="1">
            <a:off x="6588224" y="1686002"/>
            <a:ext cx="288032" cy="11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2644299" y="3505573"/>
            <a:ext cx="373063" cy="571500"/>
            <a:chOff x="6228184" y="4011910"/>
            <a:chExt cx="373063" cy="571500"/>
          </a:xfrm>
        </p:grpSpPr>
        <p:pic>
          <p:nvPicPr>
            <p:cNvPr id="94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263911"/>
              <a:ext cx="365125" cy="319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5" name="Picture 1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011910"/>
              <a:ext cx="373063" cy="267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2" name="Group 61"/>
          <p:cNvGrpSpPr/>
          <p:nvPr/>
        </p:nvGrpSpPr>
        <p:grpSpPr>
          <a:xfrm>
            <a:off x="477416" y="1260630"/>
            <a:ext cx="4670648" cy="368170"/>
            <a:chOff x="2824144" y="1340768"/>
            <a:chExt cx="4670648" cy="368170"/>
          </a:xfrm>
        </p:grpSpPr>
        <p:sp>
          <p:nvSpPr>
            <p:cNvPr id="90" name="Rectangle 12"/>
            <p:cNvSpPr>
              <a:spLocks noChangeArrowheads="1"/>
            </p:cNvSpPr>
            <p:nvPr/>
          </p:nvSpPr>
          <p:spPr bwMode="auto">
            <a:xfrm>
              <a:off x="2824144" y="1342565"/>
              <a:ext cx="301121" cy="366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5655" tIns="44255" rIns="85655" bIns="44255">
              <a:spAutoFit/>
            </a:bodyPr>
            <a:lstStyle/>
            <a:p>
              <a:pPr algn="ctr" defTabSz="866775" eaLnBrk="0" hangingPunct="0">
                <a:spcBef>
                  <a:spcPct val="50000"/>
                </a:spcBef>
              </a:pPr>
              <a:r>
                <a:rPr lang="nl-NL" b="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1" name="Rectangle 13"/>
            <p:cNvSpPr>
              <a:spLocks noChangeArrowheads="1"/>
            </p:cNvSpPr>
            <p:nvPr/>
          </p:nvSpPr>
          <p:spPr bwMode="auto">
            <a:xfrm>
              <a:off x="4269961" y="1342565"/>
              <a:ext cx="319160" cy="366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5655" tIns="44255" rIns="85655" bIns="44255">
              <a:spAutoFit/>
            </a:bodyPr>
            <a:lstStyle/>
            <a:p>
              <a:pPr algn="ctr" defTabSz="866775" eaLnBrk="0" hangingPunct="0">
                <a:spcBef>
                  <a:spcPct val="50000"/>
                </a:spcBef>
              </a:pPr>
              <a:r>
                <a:rPr lang="nl-NL" b="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5708264" y="1340768"/>
              <a:ext cx="303896" cy="366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5655" tIns="44255" rIns="85655" bIns="44255">
              <a:spAutoFit/>
            </a:bodyPr>
            <a:lstStyle/>
            <a:p>
              <a:pPr algn="ctr" defTabSz="866775" eaLnBrk="0" hangingPunct="0">
                <a:spcBef>
                  <a:spcPct val="50000"/>
                </a:spcBef>
              </a:pPr>
              <a:r>
                <a:rPr lang="nl-NL" b="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7190896" y="1342565"/>
              <a:ext cx="303896" cy="366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5655" tIns="44255" rIns="85655" bIns="44255">
              <a:spAutoFit/>
            </a:bodyPr>
            <a:lstStyle/>
            <a:p>
              <a:pPr defTabSz="866775" eaLnBrk="0" hangingPunct="0">
                <a:spcBef>
                  <a:spcPct val="50000"/>
                </a:spcBef>
              </a:pPr>
              <a:r>
                <a:rPr lang="nl-NL" b="0" dirty="0">
                  <a:solidFill>
                    <a:schemeClr val="tx1"/>
                  </a:solidFill>
                </a:rPr>
                <a:t>D</a:t>
              </a:r>
              <a:endParaRPr lang="nl-NL" sz="21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Rectangle 32"/>
          <p:cNvSpPr>
            <a:spLocks noChangeArrowheads="1"/>
          </p:cNvSpPr>
          <p:nvPr/>
        </p:nvSpPr>
        <p:spPr bwMode="auto">
          <a:xfrm>
            <a:off x="4095293" y="2334517"/>
            <a:ext cx="160968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64" name="Rectangle 33"/>
          <p:cNvSpPr>
            <a:spLocks noChangeArrowheads="1"/>
          </p:cNvSpPr>
          <p:nvPr/>
        </p:nvSpPr>
        <p:spPr bwMode="auto">
          <a:xfrm>
            <a:off x="1254412" y="2334517"/>
            <a:ext cx="156805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67" name="Rectangle 37"/>
          <p:cNvSpPr>
            <a:spLocks noChangeArrowheads="1"/>
          </p:cNvSpPr>
          <p:nvPr/>
        </p:nvSpPr>
        <p:spPr bwMode="auto">
          <a:xfrm>
            <a:off x="2715153" y="3053930"/>
            <a:ext cx="158193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pic>
        <p:nvPicPr>
          <p:cNvPr id="68" name="Picture 67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04" y="1579641"/>
            <a:ext cx="360000" cy="534323"/>
          </a:xfrm>
          <a:prstGeom prst="rect">
            <a:avLst/>
          </a:prstGeom>
        </p:spPr>
      </p:pic>
      <p:pic>
        <p:nvPicPr>
          <p:cNvPr id="69" name="Picture 68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76" y="1579641"/>
            <a:ext cx="360000" cy="534323"/>
          </a:xfrm>
          <a:prstGeom prst="rect">
            <a:avLst/>
          </a:prstGeom>
        </p:spPr>
      </p:pic>
      <p:pic>
        <p:nvPicPr>
          <p:cNvPr id="70" name="Picture 69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864" y="1579641"/>
            <a:ext cx="360000" cy="534323"/>
          </a:xfrm>
          <a:prstGeom prst="rect">
            <a:avLst/>
          </a:prstGeom>
        </p:spPr>
      </p:pic>
      <p:pic>
        <p:nvPicPr>
          <p:cNvPr id="71" name="Picture 70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6" y="1579641"/>
            <a:ext cx="360000" cy="534323"/>
          </a:xfrm>
          <a:prstGeom prst="rect">
            <a:avLst/>
          </a:prstGeom>
        </p:spPr>
      </p:pic>
      <p:pic>
        <p:nvPicPr>
          <p:cNvPr id="72" name="Picture 71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8" y="1579641"/>
            <a:ext cx="360000" cy="534323"/>
          </a:xfrm>
          <a:prstGeom prst="rect">
            <a:avLst/>
          </a:prstGeom>
        </p:spPr>
      </p:pic>
      <p:pic>
        <p:nvPicPr>
          <p:cNvPr id="73" name="Picture 72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080" y="1579641"/>
            <a:ext cx="360000" cy="534323"/>
          </a:xfrm>
          <a:prstGeom prst="rect">
            <a:avLst/>
          </a:prstGeom>
        </p:spPr>
      </p:pic>
      <p:pic>
        <p:nvPicPr>
          <p:cNvPr id="74" name="Picture 73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32" y="1579641"/>
            <a:ext cx="360000" cy="534323"/>
          </a:xfrm>
          <a:prstGeom prst="rect">
            <a:avLst/>
          </a:prstGeom>
        </p:spPr>
      </p:pic>
      <p:pic>
        <p:nvPicPr>
          <p:cNvPr id="75" name="Picture 74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104" y="1579641"/>
            <a:ext cx="360000" cy="534323"/>
          </a:xfrm>
          <a:prstGeom prst="rect">
            <a:avLst/>
          </a:prstGeom>
        </p:spPr>
      </p:pic>
      <p:pic>
        <p:nvPicPr>
          <p:cNvPr id="76" name="Picture 75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56" y="2204865"/>
            <a:ext cx="360000" cy="534323"/>
          </a:xfrm>
          <a:prstGeom prst="rect">
            <a:avLst/>
          </a:prstGeom>
        </p:spPr>
      </p:pic>
      <p:pic>
        <p:nvPicPr>
          <p:cNvPr id="77" name="Picture 76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48" y="2204865"/>
            <a:ext cx="360000" cy="534323"/>
          </a:xfrm>
          <a:prstGeom prst="rect">
            <a:avLst/>
          </a:prstGeom>
        </p:spPr>
      </p:pic>
      <p:pic>
        <p:nvPicPr>
          <p:cNvPr id="78" name="Picture 77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960" y="2204865"/>
            <a:ext cx="360000" cy="534323"/>
          </a:xfrm>
          <a:prstGeom prst="rect">
            <a:avLst/>
          </a:prstGeom>
        </p:spPr>
      </p:pic>
      <p:pic>
        <p:nvPicPr>
          <p:cNvPr id="79" name="Picture 78" descr="Chicken_silhouette.png"/>
          <p:cNvPicPr>
            <a:picLocks noChangeAspect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872" y="2204865"/>
            <a:ext cx="360000" cy="534323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2227141" y="2852937"/>
            <a:ext cx="358173" cy="534323"/>
            <a:chOff x="2956971" y="3405579"/>
            <a:chExt cx="358173" cy="534323"/>
          </a:xfrm>
        </p:grpSpPr>
        <p:pic>
          <p:nvPicPr>
            <p:cNvPr id="88" name="Picture 87" descr="Chicken_silhouette.png"/>
            <p:cNvPicPr>
              <a:picLocks noChangeAspect="1"/>
            </p:cNvPicPr>
            <p:nvPr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56971" y="3405579"/>
              <a:ext cx="180807" cy="534323"/>
            </a:xfrm>
            <a:prstGeom prst="rect">
              <a:avLst/>
            </a:prstGeom>
          </p:spPr>
        </p:pic>
        <p:pic>
          <p:nvPicPr>
            <p:cNvPr id="89" name="Picture 88" descr="Chicken_silhouette.png"/>
            <p:cNvPicPr>
              <a:picLocks noChangeAspect="1"/>
            </p:cNvPicPr>
            <p:nvPr/>
          </p:nvPicPr>
          <p:blipFill>
            <a:blip r:embed="rId13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34337" y="3405579"/>
              <a:ext cx="180807" cy="53432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3089370" y="2852936"/>
            <a:ext cx="351481" cy="551731"/>
            <a:chOff x="5825845" y="3405578"/>
            <a:chExt cx="351481" cy="551730"/>
          </a:xfrm>
        </p:grpSpPr>
        <p:pic>
          <p:nvPicPr>
            <p:cNvPr id="86" name="Picture 85" descr="Chicken_silhouette.png"/>
            <p:cNvPicPr>
              <a:picLocks noChangeAspect="1"/>
            </p:cNvPicPr>
            <p:nvPr/>
          </p:nvPicPr>
          <p:blipFill>
            <a:blip r:embed="rId1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25845" y="3408333"/>
              <a:ext cx="216648" cy="534323"/>
            </a:xfrm>
            <a:prstGeom prst="rect">
              <a:avLst/>
            </a:prstGeom>
          </p:spPr>
        </p:pic>
        <p:pic>
          <p:nvPicPr>
            <p:cNvPr id="87" name="Picture 86" descr="Chicken_silhouette.png"/>
            <p:cNvPicPr>
              <a:picLocks noChangeAspect="1"/>
            </p:cNvPicPr>
            <p:nvPr/>
          </p:nvPicPr>
          <p:blipFill>
            <a:blip r:embed="rId1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02919" y="3405578"/>
              <a:ext cx="174407" cy="551730"/>
            </a:xfrm>
            <a:prstGeom prst="rect">
              <a:avLst/>
            </a:prstGeom>
          </p:spPr>
        </p:pic>
      </p:grp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566133" y="1707457"/>
            <a:ext cx="156805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algn="ctr"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83" name="Rectangle 33"/>
          <p:cNvSpPr>
            <a:spLocks noChangeArrowheads="1"/>
          </p:cNvSpPr>
          <p:nvPr/>
        </p:nvSpPr>
        <p:spPr bwMode="auto">
          <a:xfrm>
            <a:off x="2019082" y="1710641"/>
            <a:ext cx="156805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algn="ctr"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84" name="Rectangle 33"/>
          <p:cNvSpPr>
            <a:spLocks noChangeArrowheads="1"/>
          </p:cNvSpPr>
          <p:nvPr/>
        </p:nvSpPr>
        <p:spPr bwMode="auto">
          <a:xfrm>
            <a:off x="3449410" y="1697625"/>
            <a:ext cx="156805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algn="ctr"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85" name="Rectangle 33"/>
          <p:cNvSpPr>
            <a:spLocks noChangeArrowheads="1"/>
          </p:cNvSpPr>
          <p:nvPr/>
        </p:nvSpPr>
        <p:spPr bwMode="auto">
          <a:xfrm>
            <a:off x="4919066" y="1710641"/>
            <a:ext cx="156805" cy="366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5655" tIns="44255" rIns="85655" bIns="44255">
            <a:spAutoFit/>
          </a:bodyPr>
          <a:lstStyle/>
          <a:p>
            <a:pPr algn="ctr" defTabSz="866775" eaLnBrk="0" hangingPunct="0">
              <a:spcBef>
                <a:spcPct val="50000"/>
              </a:spcBef>
            </a:pPr>
            <a:r>
              <a:rPr lang="nl-NL" sz="1800" b="0" dirty="0">
                <a:solidFill>
                  <a:schemeClr val="tx1"/>
                </a:solidFill>
                <a:latin typeface="Arial" pitchFamily="34" charset="0"/>
              </a:rPr>
              <a:t>X</a:t>
            </a: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156704" y="2113963"/>
            <a:ext cx="5495416" cy="0"/>
          </a:xfrm>
          <a:prstGeom prst="line">
            <a:avLst/>
          </a:prstGeom>
          <a:ln>
            <a:solidFill>
              <a:srgbClr val="405977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155621" y="2780717"/>
            <a:ext cx="5136459" cy="211"/>
          </a:xfrm>
          <a:prstGeom prst="line">
            <a:avLst/>
          </a:prstGeom>
          <a:ln>
            <a:solidFill>
              <a:srgbClr val="405977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155622" y="3429000"/>
            <a:ext cx="4804644" cy="211"/>
          </a:xfrm>
          <a:prstGeom prst="line">
            <a:avLst/>
          </a:prstGeom>
          <a:ln>
            <a:solidFill>
              <a:srgbClr val="405977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79512" y="4077072"/>
            <a:ext cx="4392488" cy="0"/>
          </a:xfrm>
          <a:prstGeom prst="line">
            <a:avLst/>
          </a:prstGeom>
          <a:ln>
            <a:solidFill>
              <a:srgbClr val="405977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179512" y="4725144"/>
            <a:ext cx="3934448" cy="0"/>
          </a:xfrm>
          <a:prstGeom prst="line">
            <a:avLst/>
          </a:prstGeom>
          <a:ln>
            <a:solidFill>
              <a:srgbClr val="405977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22" y="4148522"/>
            <a:ext cx="324874" cy="57662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68" y="5229200"/>
            <a:ext cx="533400" cy="51816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8EBF41"/>
              </a:clrFrom>
              <a:clrTo>
                <a:srgbClr val="8EBF41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101269"/>
            <a:ext cx="381000" cy="63398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99" y="5301325"/>
            <a:ext cx="233592" cy="287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60058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51" name="TextBox 50"/>
          <p:cNvSpPr txBox="1"/>
          <p:nvPr/>
        </p:nvSpPr>
        <p:spPr>
          <a:xfrm>
            <a:off x="5125856" y="2237228"/>
            <a:ext cx="48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80</a:t>
            </a:r>
            <a:endParaRPr lang="nl-NL" dirty="0"/>
          </a:p>
        </p:txBody>
      </p:sp>
      <p:sp>
        <p:nvSpPr>
          <p:cNvPr id="52" name="TextBox 51"/>
          <p:cNvSpPr txBox="1"/>
          <p:nvPr/>
        </p:nvSpPr>
        <p:spPr>
          <a:xfrm>
            <a:off x="4611567" y="2873877"/>
            <a:ext cx="69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6400</a:t>
            </a:r>
            <a:endParaRPr lang="nl-NL" dirty="0"/>
          </a:p>
        </p:txBody>
      </p:sp>
      <p:sp>
        <p:nvSpPr>
          <p:cNvPr id="53" name="TextBox 52"/>
          <p:cNvSpPr txBox="1"/>
          <p:nvPr/>
        </p:nvSpPr>
        <p:spPr>
          <a:xfrm>
            <a:off x="3951786" y="3542427"/>
            <a:ext cx="99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550.000</a:t>
            </a:r>
            <a:endParaRPr lang="nl-NL" dirty="0"/>
          </a:p>
        </p:txBody>
      </p:sp>
      <p:sp>
        <p:nvSpPr>
          <p:cNvPr id="54" name="TextBox 53"/>
          <p:cNvSpPr txBox="1"/>
          <p:nvPr/>
        </p:nvSpPr>
        <p:spPr>
          <a:xfrm>
            <a:off x="3237522" y="4190611"/>
            <a:ext cx="139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180.000.000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54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Исследования и селекция</a:t>
            </a:r>
            <a:r>
              <a:rPr lang="ru-RU" dirty="0"/>
              <a:t> </a:t>
            </a:r>
            <a:r>
              <a:rPr lang="ru-RU" b="0" dirty="0" smtClean="0"/>
              <a:t>Требования рынка</a:t>
            </a:r>
            <a:endParaRPr lang="nl-NL" sz="2800" b="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036301"/>
              </p:ext>
            </p:extLst>
          </p:nvPr>
        </p:nvGraphicFramePr>
        <p:xfrm>
          <a:off x="1259632" y="3717032"/>
          <a:ext cx="456174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248042"/>
              </p:ext>
            </p:extLst>
          </p:nvPr>
        </p:nvGraphicFramePr>
        <p:xfrm>
          <a:off x="2339752" y="2247198"/>
          <a:ext cx="5256584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620988"/>
              </p:ext>
            </p:extLst>
          </p:nvPr>
        </p:nvGraphicFramePr>
        <p:xfrm>
          <a:off x="3779912" y="1340768"/>
          <a:ext cx="5241284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300192" y="5138635"/>
            <a:ext cx="2664296" cy="917399"/>
            <a:chOff x="6732240" y="5170380"/>
            <a:chExt cx="2664296" cy="917399"/>
          </a:xfrm>
        </p:grpSpPr>
        <p:sp>
          <p:nvSpPr>
            <p:cNvPr id="3" name="Rectangle 2"/>
            <p:cNvSpPr/>
            <p:nvPr/>
          </p:nvSpPr>
          <p:spPr>
            <a:xfrm>
              <a:off x="6732240" y="5239314"/>
              <a:ext cx="14401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2240" y="5453319"/>
              <a:ext cx="144016" cy="144016"/>
            </a:xfrm>
            <a:prstGeom prst="rect">
              <a:avLst/>
            </a:prstGeom>
            <a:solidFill>
              <a:srgbClr val="224D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2240" y="5659183"/>
              <a:ext cx="144016" cy="144016"/>
            </a:xfrm>
            <a:prstGeom prst="rect">
              <a:avLst/>
            </a:prstGeom>
            <a:solidFill>
              <a:srgbClr val="A6B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32240" y="5877272"/>
              <a:ext cx="144016" cy="1440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20272" y="5382183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Эффективность несушки</a:t>
              </a:r>
              <a:endParaRPr lang="nl-NL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20272" y="5592691"/>
              <a:ext cx="16561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Качество продукции</a:t>
              </a:r>
              <a:endParaRPr lang="nl-NL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20272" y="5810780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Здоровье и благополучие</a:t>
              </a:r>
              <a:endParaRPr lang="nl-NL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20272" y="5170380"/>
              <a:ext cx="2376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Эффективность родителей</a:t>
              </a:r>
              <a:endParaRPr lang="nl-N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8241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0114245"/>
              </p:ext>
            </p:extLst>
          </p:nvPr>
        </p:nvGraphicFramePr>
        <p:xfrm>
          <a:off x="1403648" y="1556792"/>
          <a:ext cx="652080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0099" name="Title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/>
              <a:t>Которые животные произведут самое лучшее потомство</a:t>
            </a:r>
            <a:r>
              <a:rPr lang="en-US" sz="2400" dirty="0" smtClean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443696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5750" y="571500"/>
            <a:ext cx="88582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+mn-lt"/>
              </a:rPr>
              <a:t>Маркеры ДНК отражают поступность - секвенцию ДНК в части хромозому</a:t>
            </a:r>
            <a:endParaRPr lang="en-GB" sz="22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0146" y="1484784"/>
            <a:ext cx="7680326" cy="5286371"/>
            <a:chOff x="0" y="1571653"/>
            <a:chExt cx="7680326" cy="5286371"/>
          </a:xfrm>
        </p:grpSpPr>
        <p:pic>
          <p:nvPicPr>
            <p:cNvPr id="28" name="Picture 27" descr="DNA strang.pn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0" y="2629717"/>
              <a:ext cx="7680326" cy="4228307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3614738" y="3357563"/>
              <a:ext cx="3629025" cy="2071687"/>
              <a:chOff x="3614734" y="3357562"/>
              <a:chExt cx="3629044" cy="2071702"/>
            </a:xfrm>
          </p:grpSpPr>
          <p:grpSp>
            <p:nvGrpSpPr>
              <p:cNvPr id="2" name="Group 15"/>
              <p:cNvGrpSpPr>
                <a:grpSpLocks/>
              </p:cNvGrpSpPr>
              <p:nvPr/>
            </p:nvGrpSpPr>
            <p:grpSpPr bwMode="auto">
              <a:xfrm>
                <a:off x="5072066" y="3643314"/>
                <a:ext cx="457200" cy="762000"/>
                <a:chOff x="2160" y="768"/>
                <a:chExt cx="288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20" name="Rectangle 16"/>
                <p:cNvSpPr>
                  <a:spLocks noChangeArrowheads="1"/>
                </p:cNvSpPr>
                <p:nvPr/>
              </p:nvSpPr>
              <p:spPr bwMode="auto">
                <a:xfrm>
                  <a:off x="2160" y="768"/>
                  <a:ext cx="288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21" name="Line 17"/>
                <p:cNvSpPr>
                  <a:spLocks noChangeShapeType="1"/>
                </p:cNvSpPr>
                <p:nvPr/>
              </p:nvSpPr>
              <p:spPr bwMode="auto">
                <a:xfrm>
                  <a:off x="216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6429388" y="4000504"/>
                <a:ext cx="457200" cy="2286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-7101900" y="4000504"/>
                <a:ext cx="0" cy="762000"/>
              </a:xfrm>
              <a:prstGeom prst="line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6786578" y="4667264"/>
                <a:ext cx="457200" cy="762000"/>
                <a:chOff x="2160" y="768"/>
                <a:chExt cx="288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26" name="Rectangle 22"/>
                <p:cNvSpPr>
                  <a:spLocks noChangeArrowheads="1"/>
                </p:cNvSpPr>
                <p:nvPr/>
              </p:nvSpPr>
              <p:spPr bwMode="auto">
                <a:xfrm>
                  <a:off x="2160" y="768"/>
                  <a:ext cx="288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27" name="Line 23"/>
                <p:cNvSpPr>
                  <a:spLocks noChangeShapeType="1"/>
                </p:cNvSpPr>
                <p:nvPr/>
              </p:nvSpPr>
              <p:spPr bwMode="auto">
                <a:xfrm>
                  <a:off x="216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5857884" y="3357562"/>
                <a:ext cx="457200" cy="762000"/>
                <a:chOff x="2160" y="768"/>
                <a:chExt cx="288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29" name="Rectangle 25"/>
                <p:cNvSpPr>
                  <a:spLocks noChangeArrowheads="1"/>
                </p:cNvSpPr>
                <p:nvPr/>
              </p:nvSpPr>
              <p:spPr bwMode="auto">
                <a:xfrm>
                  <a:off x="2160" y="768"/>
                  <a:ext cx="288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30" name="Line 26"/>
                <p:cNvSpPr>
                  <a:spLocks noChangeShapeType="1"/>
                </p:cNvSpPr>
                <p:nvPr/>
              </p:nvSpPr>
              <p:spPr bwMode="auto">
                <a:xfrm>
                  <a:off x="216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  <p:grpSp>
            <p:nvGrpSpPr>
              <p:cNvPr id="6" name="Group 27"/>
              <p:cNvGrpSpPr>
                <a:grpSpLocks/>
              </p:cNvGrpSpPr>
              <p:nvPr/>
            </p:nvGrpSpPr>
            <p:grpSpPr bwMode="auto">
              <a:xfrm>
                <a:off x="6000760" y="3500438"/>
                <a:ext cx="457200" cy="762000"/>
                <a:chOff x="3429000" y="768"/>
                <a:chExt cx="457200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32" name="Rectangle 28"/>
                <p:cNvSpPr>
                  <a:spLocks noChangeArrowheads="1"/>
                </p:cNvSpPr>
                <p:nvPr/>
              </p:nvSpPr>
              <p:spPr bwMode="auto">
                <a:xfrm>
                  <a:off x="3429000" y="768"/>
                  <a:ext cx="457200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33" name="Line 29"/>
                <p:cNvSpPr>
                  <a:spLocks noChangeShapeType="1"/>
                </p:cNvSpPr>
                <p:nvPr/>
              </p:nvSpPr>
              <p:spPr bwMode="auto">
                <a:xfrm>
                  <a:off x="342900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  <p:grpSp>
            <p:nvGrpSpPr>
              <p:cNvPr id="7" name="Group 30"/>
              <p:cNvGrpSpPr>
                <a:grpSpLocks/>
              </p:cNvGrpSpPr>
              <p:nvPr/>
            </p:nvGrpSpPr>
            <p:grpSpPr bwMode="auto">
              <a:xfrm>
                <a:off x="3857620" y="4357694"/>
                <a:ext cx="457200" cy="762000"/>
                <a:chOff x="2160" y="768"/>
                <a:chExt cx="288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35" name="Rectangle 31"/>
                <p:cNvSpPr>
                  <a:spLocks noChangeArrowheads="1"/>
                </p:cNvSpPr>
                <p:nvPr/>
              </p:nvSpPr>
              <p:spPr bwMode="auto">
                <a:xfrm>
                  <a:off x="2160" y="768"/>
                  <a:ext cx="288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36" name="Line 32"/>
                <p:cNvSpPr>
                  <a:spLocks noChangeShapeType="1"/>
                </p:cNvSpPr>
                <p:nvPr/>
              </p:nvSpPr>
              <p:spPr bwMode="auto">
                <a:xfrm>
                  <a:off x="216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3614734" y="3857628"/>
                <a:ext cx="457200" cy="762000"/>
                <a:chOff x="2160" y="768"/>
                <a:chExt cx="288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>
                  <a:off x="2160" y="768"/>
                  <a:ext cx="288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15" name="Line 11"/>
                <p:cNvSpPr>
                  <a:spLocks noChangeShapeType="1"/>
                </p:cNvSpPr>
                <p:nvPr/>
              </p:nvSpPr>
              <p:spPr bwMode="auto">
                <a:xfrm>
                  <a:off x="216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4786314" y="3500438"/>
                <a:ext cx="457200" cy="762000"/>
                <a:chOff x="2160" y="768"/>
                <a:chExt cx="288" cy="480"/>
              </a:xfrm>
              <a:solidFill>
                <a:schemeClr val="accent2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7" name="Rectangle 13"/>
                <p:cNvSpPr>
                  <a:spLocks noChangeArrowheads="1"/>
                </p:cNvSpPr>
                <p:nvPr/>
              </p:nvSpPr>
              <p:spPr bwMode="auto">
                <a:xfrm>
                  <a:off x="2160" y="768"/>
                  <a:ext cx="288" cy="144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2160" y="768"/>
                  <a:ext cx="0" cy="48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NL"/>
                </a:p>
              </p:txBody>
            </p:sp>
          </p:grpSp>
        </p:grp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75" y="1571653"/>
              <a:ext cx="1928813" cy="147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4" name="Curved Left Arrow 10"/>
            <p:cNvSpPr>
              <a:spLocks noChangeArrowheads="1"/>
            </p:cNvSpPr>
            <p:nvPr/>
          </p:nvSpPr>
          <p:spPr bwMode="auto">
            <a:xfrm rot="-3388876">
              <a:off x="1999456" y="1004094"/>
              <a:ext cx="1049338" cy="2571750"/>
            </a:xfrm>
            <a:prstGeom prst="curvedLeftArrow">
              <a:avLst>
                <a:gd name="adj1" fmla="val 13888"/>
                <a:gd name="adj2" fmla="val 50015"/>
                <a:gd name="adj3" fmla="val 241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7569523" y="4151753"/>
            <a:ext cx="0" cy="4286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5857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39825"/>
            <a:ext cx="761365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52425" y="388938"/>
            <a:ext cx="86121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200">
                <a:solidFill>
                  <a:srgbClr val="1A3E86"/>
                </a:solidFill>
                <a:latin typeface="Arial" pitchFamily="34" charset="0"/>
              </a:rPr>
              <a:t>              Молекулярная генетика</a:t>
            </a:r>
            <a:r>
              <a:rPr lang="en-GB" sz="2200">
                <a:solidFill>
                  <a:srgbClr val="1A3E86"/>
                </a:solidFill>
                <a:latin typeface="Arial" pitchFamily="34" charset="0"/>
              </a:rPr>
              <a:t> = </a:t>
            </a:r>
            <a:r>
              <a:rPr lang="ru-RU" sz="2200">
                <a:solidFill>
                  <a:srgbClr val="1A3E86"/>
                </a:solidFill>
                <a:latin typeface="Arial" pitchFamily="34" charset="0"/>
              </a:rPr>
              <a:t>ДНК-селекция</a:t>
            </a:r>
            <a:endParaRPr lang="en-GB" sz="2200">
              <a:solidFill>
                <a:srgbClr val="1A3E8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2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Исследования </a:t>
            </a:r>
            <a:r>
              <a:rPr lang="ru-RU" dirty="0"/>
              <a:t>и</a:t>
            </a:r>
            <a:r>
              <a:rPr lang="ru-RU" dirty="0" smtClean="0"/>
              <a:t> селекция</a:t>
            </a:r>
            <a:r>
              <a:rPr lang="nl-NL" dirty="0" smtClean="0"/>
              <a:t> </a:t>
            </a:r>
            <a:r>
              <a:rPr lang="ru-RU" sz="2800" b="0" dirty="0" smtClean="0"/>
              <a:t>Отбор</a:t>
            </a:r>
            <a:endParaRPr lang="nl-NL" sz="20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71" y="6021288"/>
            <a:ext cx="2103658" cy="576064"/>
          </a:xfrm>
          <a:prstGeom prst="rect">
            <a:avLst/>
          </a:prstGeom>
        </p:spPr>
      </p:pic>
      <p:pic>
        <p:nvPicPr>
          <p:cNvPr id="12" name="Picture 3" descr="C:\Users\Rkei\Desktop\130071 HG [corp brochure] map\130071 HG [corp brochure] map\Links\Short term storage blood sample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7" b="19111"/>
          <a:stretch/>
        </p:blipFill>
        <p:spPr bwMode="auto">
          <a:xfrm>
            <a:off x="640510" y="1628800"/>
            <a:ext cx="3859482" cy="20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Rkei\Desktop\130071 HG [corp brochure] map\130071 HG [corp brochure] map\Links\Roche LightCycler_real time PCR_single gene genotyping_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89" b="14579"/>
          <a:stretch/>
        </p:blipFill>
        <p:spPr bwMode="auto">
          <a:xfrm>
            <a:off x="4644008" y="1628800"/>
            <a:ext cx="3859482" cy="20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9" r="34918" b="8181"/>
          <a:stretch/>
        </p:blipFill>
        <p:spPr>
          <a:xfrm>
            <a:off x="633664" y="3717032"/>
            <a:ext cx="3866328" cy="200995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13268" b="13268"/>
          <a:stretch/>
        </p:blipFill>
        <p:spPr>
          <a:xfrm>
            <a:off x="4644008" y="3717032"/>
            <a:ext cx="3859482" cy="2009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4" b="14534"/>
          <a:stretch/>
        </p:blipFill>
        <p:spPr>
          <a:xfrm>
            <a:off x="5961681" y="5948362"/>
            <a:ext cx="1224136" cy="72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26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hg_rt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188" y="1125538"/>
            <a:ext cx="3135312" cy="1952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srgbClr val="0D3A93"/>
                </a:solidFill>
              </a:rPr>
              <a:t>Formal research partnerships</a:t>
            </a:r>
          </a:p>
          <a:p>
            <a:pPr>
              <a:defRPr/>
            </a:pPr>
            <a:endParaRPr lang="nl-NL" sz="105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Netherlands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WageningenUR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France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INRA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Canada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Alberta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Guelph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Spain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Universidad Autonoma de Barcelona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4750" y="1125538"/>
            <a:ext cx="3214688" cy="227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nl-NL" sz="1600" dirty="0">
              <a:solidFill>
                <a:srgbClr val="0D3A93"/>
              </a:solidFill>
            </a:endParaRPr>
          </a:p>
          <a:p>
            <a:pPr>
              <a:defRPr/>
            </a:pPr>
            <a:endParaRPr lang="nl-NL" sz="1050" dirty="0">
              <a:solidFill>
                <a:srgbClr val="0D3A93"/>
              </a:solidFill>
            </a:endParaRP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United Kingdom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Roslin Institute/University of Edinburgh/Scottish Agricultural College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Stirling University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Glasgow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United States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Perdue University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USDA, Avian Disease and Oncology Lab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Georgia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Wisconsin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Minnesota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188" y="3400425"/>
            <a:ext cx="3357562" cy="308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srgbClr val="0D3A93"/>
                </a:solidFill>
              </a:rPr>
              <a:t>Regular research exchanges</a:t>
            </a:r>
          </a:p>
          <a:p>
            <a:pPr>
              <a:defRPr/>
            </a:pPr>
            <a:endParaRPr lang="nl-NL" sz="1050" dirty="0">
              <a:solidFill>
                <a:srgbClr val="0D3A93"/>
              </a:solidFill>
            </a:endParaRP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Denmark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Aarhus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Norway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Life Sciences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Sweden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Swedish Agricultural University, Uppsala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Australia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New England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Victoria Department of Agriculture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United States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USDA Beltsville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University of Minnesota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Iowa State University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Belgium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Catholic University of Leuven</a:t>
            </a:r>
          </a:p>
          <a:p>
            <a:pPr lvl="1">
              <a:defRPr/>
            </a:pPr>
            <a:r>
              <a:rPr lang="nl-NL" sz="1050" dirty="0">
                <a:solidFill>
                  <a:prstClr val="black"/>
                </a:solidFill>
              </a:rPr>
              <a:t>Université de Liège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4750" y="3741738"/>
            <a:ext cx="3881438" cy="2278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srgbClr val="0D3A93"/>
                </a:solidFill>
              </a:rPr>
              <a:t>Science and research networks in breeding</a:t>
            </a:r>
          </a:p>
          <a:p>
            <a:pPr>
              <a:defRPr/>
            </a:pPr>
            <a:endParaRPr lang="nl-NL" sz="1050" dirty="0">
              <a:solidFill>
                <a:srgbClr val="0D3A93"/>
              </a:solidFill>
            </a:endParaRP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ATF Animal Taskforce , EU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FABRE Technology Platform, EU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EADGENE, EU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SABRE, EU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Low Input Breeds, EU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PIGGEN, Canada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EMBRYOGENE, Canada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QPorkChain, EU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SYSAAF, France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Sustainable Breeding Platform, NL </a:t>
            </a:r>
          </a:p>
          <a:p>
            <a:pPr>
              <a:defRPr/>
            </a:pPr>
            <a:r>
              <a:rPr lang="nl-NL" sz="1050" dirty="0">
                <a:solidFill>
                  <a:prstClr val="black"/>
                </a:solidFill>
              </a:rPr>
              <a:t>Breed4Food, NL</a:t>
            </a:r>
          </a:p>
        </p:txBody>
      </p:sp>
      <p:sp>
        <p:nvSpPr>
          <p:cNvPr id="47111" name="Title 1"/>
          <p:cNvSpPr txBox="1">
            <a:spLocks/>
          </p:cNvSpPr>
          <p:nvPr/>
        </p:nvSpPr>
        <p:spPr bwMode="auto">
          <a:xfrm>
            <a:off x="303213" y="333375"/>
            <a:ext cx="853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ru-RU" sz="2600" dirty="0">
                <a:solidFill>
                  <a:srgbClr val="0D3A93"/>
                </a:solidFill>
                <a:latin typeface="Calibri" pitchFamily="34" charset="0"/>
              </a:rPr>
              <a:t>Связи </a:t>
            </a:r>
            <a:r>
              <a:rPr lang="en-US" sz="2600" dirty="0">
                <a:solidFill>
                  <a:srgbClr val="0D3A93"/>
                </a:solidFill>
                <a:latin typeface="Calibri" pitchFamily="34" charset="0"/>
              </a:rPr>
              <a:t>“</a:t>
            </a:r>
            <a:r>
              <a:rPr lang="ru-RU" sz="2600" dirty="0" err="1">
                <a:solidFill>
                  <a:srgbClr val="0D3A93"/>
                </a:solidFill>
                <a:latin typeface="Calibri" pitchFamily="34" charset="0"/>
              </a:rPr>
              <a:t>Хендрикс</a:t>
            </a:r>
            <a:r>
              <a:rPr lang="ru-RU" sz="2600" dirty="0">
                <a:solidFill>
                  <a:srgbClr val="0D3A93"/>
                </a:solidFill>
                <a:latin typeface="Calibri" pitchFamily="34" charset="0"/>
              </a:rPr>
              <a:t> </a:t>
            </a:r>
            <a:r>
              <a:rPr lang="ru-RU" sz="2600" dirty="0" err="1">
                <a:solidFill>
                  <a:srgbClr val="0D3A93"/>
                </a:solidFill>
                <a:latin typeface="Calibri" pitchFamily="34" charset="0"/>
              </a:rPr>
              <a:t>Дженетикс</a:t>
            </a:r>
            <a:r>
              <a:rPr lang="en-US" sz="2600" dirty="0">
                <a:solidFill>
                  <a:srgbClr val="0D3A93"/>
                </a:solidFill>
                <a:latin typeface="Calibri" pitchFamily="34" charset="0"/>
              </a:rPr>
              <a:t>”</a:t>
            </a:r>
            <a:r>
              <a:rPr lang="ru-RU" sz="2600" dirty="0">
                <a:solidFill>
                  <a:srgbClr val="0D3A93"/>
                </a:solidFill>
                <a:latin typeface="Calibri" pitchFamily="34" charset="0"/>
              </a:rPr>
              <a:t> </a:t>
            </a:r>
            <a:r>
              <a:rPr lang="ru-RU" sz="2600" b="0" dirty="0">
                <a:solidFill>
                  <a:srgbClr val="0D3A93"/>
                </a:solidFill>
                <a:latin typeface="Calibri" pitchFamily="34" charset="0"/>
              </a:rPr>
              <a:t>с научными институтами</a:t>
            </a:r>
            <a:endParaRPr lang="nl-NL" sz="2600" b="0" dirty="0">
              <a:solidFill>
                <a:srgbClr val="0D3A9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046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Исследования и селекция</a:t>
            </a:r>
            <a:r>
              <a:rPr lang="nl-NL" dirty="0" smtClean="0"/>
              <a:t> </a:t>
            </a:r>
            <a:r>
              <a:rPr lang="ru-RU" sz="2800" b="0" dirty="0" smtClean="0"/>
              <a:t>Качество яиц</a:t>
            </a:r>
            <a:r>
              <a:rPr lang="nl-NL" sz="2800" b="0" dirty="0" smtClean="0"/>
              <a:t> </a:t>
            </a:r>
            <a:endParaRPr lang="nl-NL" sz="28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568809"/>
              </p:ext>
            </p:extLst>
          </p:nvPr>
        </p:nvGraphicFramePr>
        <p:xfrm>
          <a:off x="1979712" y="2060848"/>
          <a:ext cx="5166320" cy="338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93610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Breeding Company </a:t>
            </a:r>
            <a:r>
              <a:rPr lang="nl-NL" b="0" dirty="0" smtClean="0"/>
              <a:t>Production</a:t>
            </a:r>
            <a:r>
              <a:rPr lang="nl-NL" dirty="0" smtClean="0"/>
              <a:t> </a:t>
            </a:r>
            <a:endParaRPr lang="nl-NL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75456"/>
            <a:ext cx="9865096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79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9" b="11265"/>
          <a:stretch/>
        </p:blipFill>
        <p:spPr>
          <a:xfrm>
            <a:off x="4788591" y="3285040"/>
            <a:ext cx="3859481" cy="1591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33490" r="5659" b="20025"/>
          <a:stretch/>
        </p:blipFill>
        <p:spPr>
          <a:xfrm>
            <a:off x="4788024" y="1556792"/>
            <a:ext cx="3860048" cy="1591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Исследования и селекция</a:t>
            </a:r>
            <a:r>
              <a:rPr lang="nl-NL" dirty="0" smtClean="0"/>
              <a:t> </a:t>
            </a:r>
            <a:r>
              <a:rPr lang="ru-RU" sz="2800" b="0" dirty="0" smtClean="0"/>
              <a:t>Качество яиц</a:t>
            </a:r>
            <a:r>
              <a:rPr lang="nl-NL" sz="2800" b="0" dirty="0" smtClean="0"/>
              <a:t> </a:t>
            </a:r>
            <a:endParaRPr lang="nl-NL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50000" r="21085" b="13969"/>
          <a:stretch/>
        </p:blipFill>
        <p:spPr>
          <a:xfrm>
            <a:off x="756143" y="5029311"/>
            <a:ext cx="3859481" cy="15912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8" b="19078"/>
          <a:stretch/>
        </p:blipFill>
        <p:spPr>
          <a:xfrm>
            <a:off x="756019" y="3258486"/>
            <a:ext cx="3859605" cy="1591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2" b="23250"/>
          <a:stretch/>
        </p:blipFill>
        <p:spPr>
          <a:xfrm>
            <a:off x="4788591" y="5013176"/>
            <a:ext cx="3860048" cy="15912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21863" b="21861"/>
          <a:stretch/>
        </p:blipFill>
        <p:spPr>
          <a:xfrm>
            <a:off x="763722" y="1556791"/>
            <a:ext cx="3844322" cy="15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493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4"/>
          <a:stretch/>
        </p:blipFill>
        <p:spPr>
          <a:xfrm>
            <a:off x="-828600" y="4005064"/>
            <a:ext cx="10873208" cy="29064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47284" y="2130425"/>
            <a:ext cx="7200000" cy="1470025"/>
          </a:xfrm>
        </p:spPr>
        <p:txBody>
          <a:bodyPr/>
          <a:lstStyle/>
          <a:p>
            <a:r>
              <a:rPr lang="ru-RU" dirty="0" smtClean="0"/>
              <a:t>Результаты </a:t>
            </a:r>
            <a:r>
              <a:rPr lang="ru-RU" b="0" dirty="0" smtClean="0"/>
              <a:t>селекции</a:t>
            </a: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17984989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1770"/>
            <a:ext cx="8568952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Устойчивость кладки и ее продолжительность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68057"/>
            <a:ext cx="4320480" cy="57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селекции</a:t>
            </a:r>
            <a:r>
              <a:rPr lang="nl-NL" dirty="0" smtClean="0"/>
              <a:t> </a:t>
            </a:r>
            <a:r>
              <a:rPr lang="ru-RU" sz="2800" b="0" dirty="0" smtClean="0"/>
              <a:t>Чистые линии</a:t>
            </a:r>
            <a:endParaRPr lang="nl-NL" sz="2800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485800" y="1268760"/>
            <a:ext cx="8262664" cy="5472608"/>
            <a:chOff x="467544" y="1124744"/>
            <a:chExt cx="8262664" cy="5472608"/>
          </a:xfrm>
        </p:grpSpPr>
        <p:grpSp>
          <p:nvGrpSpPr>
            <p:cNvPr id="5" name="Group 4"/>
            <p:cNvGrpSpPr/>
            <p:nvPr/>
          </p:nvGrpSpPr>
          <p:grpSpPr>
            <a:xfrm>
              <a:off x="467544" y="1539169"/>
              <a:ext cx="8262664" cy="5058183"/>
              <a:chOff x="467544" y="1467161"/>
              <a:chExt cx="8262664" cy="5058183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0" t="10944" r="445" b="927"/>
              <a:stretch/>
            </p:blipFill>
            <p:spPr bwMode="auto">
              <a:xfrm>
                <a:off x="467544" y="1467161"/>
                <a:ext cx="8262664" cy="4914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851920" y="6165304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699792" y="1124744"/>
              <a:ext cx="3672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/>
                <a:t>Количество яиц</a:t>
              </a:r>
              <a:endParaRPr lang="nl-N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22472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Результаты селекции</a:t>
            </a:r>
            <a:r>
              <a:rPr lang="nl-NL" dirty="0" smtClean="0"/>
              <a:t> </a:t>
            </a:r>
            <a:r>
              <a:rPr lang="ru-RU" sz="2800" b="0" dirty="0" smtClean="0"/>
              <a:t>Коричневые несушки</a:t>
            </a:r>
            <a:endParaRPr lang="nl-NL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174897"/>
              </p:ext>
            </p:extLst>
          </p:nvPr>
        </p:nvGraphicFramePr>
        <p:xfrm>
          <a:off x="218760" y="1484784"/>
          <a:ext cx="8601712" cy="220378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64299"/>
                <a:gridCol w="1256893"/>
                <a:gridCol w="1584176"/>
                <a:gridCol w="1512168"/>
                <a:gridCol w="1584176"/>
              </a:tblGrid>
              <a:tr h="210169">
                <a:tc>
                  <a:txBody>
                    <a:bodyPr/>
                    <a:lstStyle/>
                    <a:p>
                      <a:pPr algn="l" fontAlgn="b"/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400" b="1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1970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400" b="1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2000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сейчас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400" b="1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2020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Яиц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на НН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в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75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239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319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336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361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Яиц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на НН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в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90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409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440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91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Яиц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на НН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в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100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500</a:t>
                      </a:r>
                      <a:endParaRPr lang="nl-NL" sz="1200" b="0" i="0" u="none" strike="noStrike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Максимальная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продуктивность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05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(%)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86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в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05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75 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14,9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20,0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21,0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22,6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Яйцемасса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в 90 недель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25,7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27,7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в 100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31,4</a:t>
                      </a:r>
                      <a:endParaRPr lang="nl-NL" sz="1200" b="0" i="0" u="none" strike="noStrike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Суточное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потребление корма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г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127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114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112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Конверсия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корма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корма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/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050" u="none" strike="noStrike" baseline="0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яйцемассы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3,46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2,31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2,18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2,07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Жизнеспособность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05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(%)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6"/>
          <a:stretch/>
        </p:blipFill>
        <p:spPr>
          <a:xfrm>
            <a:off x="3246" y="2314374"/>
            <a:ext cx="9144000" cy="4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0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4"/>
          <a:stretch/>
        </p:blipFill>
        <p:spPr>
          <a:xfrm>
            <a:off x="-6474" y="2276872"/>
            <a:ext cx="9144000" cy="4630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Результаты селекции</a:t>
            </a:r>
            <a:r>
              <a:rPr lang="ru-RU" dirty="0"/>
              <a:t> </a:t>
            </a:r>
            <a:r>
              <a:rPr lang="ru-RU" b="0" dirty="0" smtClean="0"/>
              <a:t>Белые несушки</a:t>
            </a:r>
            <a:endParaRPr lang="nl-NL" sz="28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801609"/>
              </p:ext>
            </p:extLst>
          </p:nvPr>
        </p:nvGraphicFramePr>
        <p:xfrm>
          <a:off x="218760" y="1484784"/>
          <a:ext cx="8601712" cy="220378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64299"/>
                <a:gridCol w="1256893"/>
                <a:gridCol w="1584176"/>
                <a:gridCol w="1512168"/>
                <a:gridCol w="1584176"/>
              </a:tblGrid>
              <a:tr h="210169">
                <a:tc>
                  <a:txBody>
                    <a:bodyPr/>
                    <a:lstStyle/>
                    <a:p>
                      <a:pPr algn="l" fontAlgn="b"/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400" b="1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1970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400" b="1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2000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сейчас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400" b="1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2020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Яиц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на НН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в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75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250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324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339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364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Яиц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на НН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в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90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413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444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91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Яиц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на НН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в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100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505</a:t>
                      </a:r>
                      <a:endParaRPr lang="nl-NL" sz="1200" b="0" i="0" u="none" strike="noStrike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Пик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продуктивности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05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(%)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88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96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в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05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75 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15,4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20,5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21,1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22,7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Яйцемасса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в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90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недель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26,1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28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в 100 недель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32</a:t>
                      </a:r>
                      <a:endParaRPr lang="nl-NL" sz="1200" b="0" i="0" u="none" strike="noStrike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21016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Суточное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потребление корма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г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115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110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109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Конверсия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корма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корма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/</a:t>
                      </a:r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г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050" u="none" strike="noStrike" baseline="0" dirty="0" err="1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яйцемассы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3,03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2,18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2,1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1,98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  <a:tr h="186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Жизнеспособность</a:t>
                      </a:r>
                      <a:r>
                        <a:rPr lang="ru-RU" sz="1050" u="none" strike="noStrike" baseline="0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nl-NL" sz="1050" u="none" strike="noStrike" dirty="0" smtClean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(%)</a:t>
                      </a:r>
                      <a:endParaRPr lang="nl-N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90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94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200" b="0" u="none" strike="noStrike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779" marR="3779" marT="377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87617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1A3A63"/>
                </a:solidFill>
              </a:rPr>
              <a:t>Наша чемпионка</a:t>
            </a:r>
            <a:endParaRPr lang="nl-NL" sz="3600" dirty="0">
              <a:solidFill>
                <a:srgbClr val="1A3A63"/>
              </a:solidFill>
            </a:endParaRPr>
          </a:p>
        </p:txBody>
      </p:sp>
      <p:sp>
        <p:nvSpPr>
          <p:cNvPr id="466947" name="Content Placeholder 2"/>
          <p:cNvSpPr>
            <a:spLocks noGrp="1"/>
          </p:cNvSpPr>
          <p:nvPr>
            <p:ph idx="4294967295"/>
          </p:nvPr>
        </p:nvSpPr>
        <p:spPr>
          <a:xfrm>
            <a:off x="856629" y="1428750"/>
            <a:ext cx="7243763" cy="4713288"/>
          </a:xfrm>
        </p:spPr>
        <p:txBody>
          <a:bodyPr/>
          <a:lstStyle/>
          <a:p>
            <a:r>
              <a:rPr lang="ru-RU" sz="2400" dirty="0" smtClean="0">
                <a:solidFill>
                  <a:srgbClr val="1A3A63"/>
                </a:solidFill>
              </a:rPr>
              <a:t>Номер</a:t>
            </a:r>
            <a:r>
              <a:rPr lang="nl-NL" sz="2400" dirty="0" smtClean="0">
                <a:solidFill>
                  <a:srgbClr val="1A3A63"/>
                </a:solidFill>
              </a:rPr>
              <a:t>	3438</a:t>
            </a:r>
          </a:p>
          <a:p>
            <a:r>
              <a:rPr lang="ru-RU" sz="2400" dirty="0" smtClean="0">
                <a:solidFill>
                  <a:srgbClr val="1A3A63"/>
                </a:solidFill>
              </a:rPr>
              <a:t>Линия</a:t>
            </a:r>
            <a:r>
              <a:rPr lang="ru-RU" dirty="0"/>
              <a:t>	</a:t>
            </a:r>
            <a:r>
              <a:rPr lang="nl-NL" sz="2400" dirty="0" smtClean="0">
                <a:solidFill>
                  <a:srgbClr val="1A3A63"/>
                </a:solidFill>
              </a:rPr>
              <a:t>WB</a:t>
            </a:r>
          </a:p>
          <a:p>
            <a:r>
              <a:rPr lang="ru-RU" dirty="0" smtClean="0"/>
              <a:t>Отец</a:t>
            </a:r>
            <a:r>
              <a:rPr lang="nl-NL" sz="2400" dirty="0" smtClean="0">
                <a:solidFill>
                  <a:srgbClr val="1A3A63"/>
                </a:solidFill>
              </a:rPr>
              <a:t>	</a:t>
            </a:r>
            <a:r>
              <a:rPr lang="ru-RU" sz="2400" dirty="0" smtClean="0">
                <a:solidFill>
                  <a:srgbClr val="1A3A63"/>
                </a:solidFill>
              </a:rPr>
              <a:t>	</a:t>
            </a:r>
            <a:r>
              <a:rPr lang="nl-NL" sz="2400" dirty="0" smtClean="0">
                <a:solidFill>
                  <a:srgbClr val="1A3A63"/>
                </a:solidFill>
              </a:rPr>
              <a:t>527</a:t>
            </a:r>
          </a:p>
          <a:p>
            <a:r>
              <a:rPr lang="ru-RU" dirty="0" smtClean="0"/>
              <a:t>Мать</a:t>
            </a:r>
            <a:r>
              <a:rPr lang="ru-RU" sz="2400" dirty="0" smtClean="0">
                <a:solidFill>
                  <a:srgbClr val="1A3A63"/>
                </a:solidFill>
              </a:rPr>
              <a:t>	</a:t>
            </a:r>
            <a:r>
              <a:rPr lang="nl-NL" sz="2400" dirty="0" smtClean="0">
                <a:solidFill>
                  <a:srgbClr val="1A3A63"/>
                </a:solidFill>
              </a:rPr>
              <a:t>562</a:t>
            </a:r>
          </a:p>
          <a:p>
            <a:r>
              <a:rPr lang="ru-RU" sz="2400" dirty="0" smtClean="0">
                <a:solidFill>
                  <a:srgbClr val="1A3A63"/>
                </a:solidFill>
              </a:rPr>
              <a:t>Рождение</a:t>
            </a:r>
            <a:r>
              <a:rPr lang="nl-NL" sz="2400" dirty="0" smtClean="0">
                <a:solidFill>
                  <a:srgbClr val="1A3A63"/>
                </a:solidFill>
              </a:rPr>
              <a:t> </a:t>
            </a:r>
            <a:r>
              <a:rPr lang="ru-RU" sz="2400" dirty="0" smtClean="0">
                <a:solidFill>
                  <a:srgbClr val="1A3A63"/>
                </a:solidFill>
              </a:rPr>
              <a:t>	</a:t>
            </a:r>
            <a:r>
              <a:rPr lang="nl-NL" sz="2400" i="1" dirty="0" smtClean="0">
                <a:solidFill>
                  <a:srgbClr val="1A3A63"/>
                </a:solidFill>
              </a:rPr>
              <a:t>09-02-2010</a:t>
            </a:r>
          </a:p>
          <a:p>
            <a:endParaRPr lang="nl-NL" sz="2400" i="1" dirty="0" smtClean="0">
              <a:solidFill>
                <a:srgbClr val="1A3A63"/>
              </a:solidFill>
            </a:endParaRPr>
          </a:p>
          <a:p>
            <a:r>
              <a:rPr lang="ru-RU" sz="2400" dirty="0" smtClean="0">
                <a:solidFill>
                  <a:srgbClr val="1A3A63"/>
                </a:solidFill>
              </a:rPr>
              <a:t>Кол-во произведенных яиц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1A3A63"/>
                </a:solidFill>
              </a:rPr>
              <a:t>     </a:t>
            </a:r>
            <a:r>
              <a:rPr lang="nl-NL" b="1" i="1" u="sng" dirty="0" smtClean="0">
                <a:solidFill>
                  <a:srgbClr val="1A3A63"/>
                </a:solidFill>
              </a:rPr>
              <a:t>577</a:t>
            </a:r>
            <a:r>
              <a:rPr lang="nl-NL" sz="2400" i="1" dirty="0" smtClean="0">
                <a:solidFill>
                  <a:srgbClr val="1A3A63"/>
                </a:solidFill>
              </a:rPr>
              <a:t> (</a:t>
            </a:r>
            <a:r>
              <a:rPr lang="ru-RU" sz="2400" i="1" dirty="0" smtClean="0">
                <a:solidFill>
                  <a:srgbClr val="1A3A63"/>
                </a:solidFill>
              </a:rPr>
              <a:t>за</a:t>
            </a:r>
            <a:r>
              <a:rPr lang="nl-NL" sz="2400" i="1" dirty="0" smtClean="0">
                <a:solidFill>
                  <a:srgbClr val="1A3A63"/>
                </a:solidFill>
              </a:rPr>
              <a:t> 102 </a:t>
            </a:r>
            <a:r>
              <a:rPr lang="ru-RU" sz="2400" i="1" dirty="0" smtClean="0">
                <a:solidFill>
                  <a:srgbClr val="1A3A63"/>
                </a:solidFill>
              </a:rPr>
              <a:t>недели</a:t>
            </a:r>
            <a:r>
              <a:rPr lang="nl-NL" sz="2400" i="1" dirty="0" smtClean="0">
                <a:solidFill>
                  <a:srgbClr val="1A3A63"/>
                </a:solidFill>
              </a:rPr>
              <a:t>) </a:t>
            </a:r>
          </a:p>
          <a:p>
            <a:pPr marL="0" indent="0">
              <a:buNone/>
            </a:pPr>
            <a:endParaRPr lang="nl-NL" sz="2400" dirty="0" smtClean="0">
              <a:solidFill>
                <a:srgbClr val="1A3A63"/>
              </a:solidFill>
            </a:endParaRPr>
          </a:p>
        </p:txBody>
      </p:sp>
      <p:pic>
        <p:nvPicPr>
          <p:cNvPr id="466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366">
            <a:off x="5334631" y="1693863"/>
            <a:ext cx="322738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85125"/>
              </p:ext>
            </p:extLst>
          </p:nvPr>
        </p:nvGraphicFramePr>
        <p:xfrm>
          <a:off x="1" y="2215480"/>
          <a:ext cx="4497000" cy="286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17089"/>
              </p:ext>
            </p:extLst>
          </p:nvPr>
        </p:nvGraphicFramePr>
        <p:xfrm>
          <a:off x="4644008" y="2215730"/>
          <a:ext cx="4533514" cy="286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1210" y="274638"/>
            <a:ext cx="858127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 селекции</a:t>
            </a:r>
            <a:r>
              <a:rPr lang="nl-NL" b="0" dirty="0" smtClean="0"/>
              <a:t> </a:t>
            </a:r>
            <a:r>
              <a:rPr lang="ru-RU" sz="2800" b="0" dirty="0" smtClean="0"/>
              <a:t>Испытания</a:t>
            </a:r>
            <a:r>
              <a:rPr lang="nl-NL" sz="2800" b="0" dirty="0" smtClean="0"/>
              <a:t>:</a:t>
            </a:r>
            <a:r>
              <a:rPr lang="ru-RU" sz="2800" b="0" dirty="0" smtClean="0"/>
              <a:t> </a:t>
            </a:r>
            <a:r>
              <a:rPr lang="ru-RU" sz="2800" b="0" dirty="0" err="1" smtClean="0"/>
              <a:t>Гунма</a:t>
            </a:r>
            <a:endParaRPr lang="nl-NL" sz="2800" b="0" dirty="0"/>
          </a:p>
        </p:txBody>
      </p:sp>
      <p:sp>
        <p:nvSpPr>
          <p:cNvPr id="10" name="Rectangle 9"/>
          <p:cNvSpPr/>
          <p:nvPr/>
        </p:nvSpPr>
        <p:spPr>
          <a:xfrm>
            <a:off x="1547664" y="126876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(</a:t>
            </a:r>
            <a:r>
              <a:rPr lang="en-US" dirty="0"/>
              <a:t>Heisei 23 </a:t>
            </a:r>
            <a:r>
              <a:rPr lang="en-US" dirty="0" err="1"/>
              <a:t>Nendo</a:t>
            </a:r>
            <a:r>
              <a:rPr lang="en-US" dirty="0"/>
              <a:t> </a:t>
            </a:r>
            <a:r>
              <a:rPr lang="en-US" dirty="0" err="1"/>
              <a:t>Niwatori</a:t>
            </a:r>
            <a:r>
              <a:rPr lang="en-US" dirty="0"/>
              <a:t> no </a:t>
            </a:r>
            <a:r>
              <a:rPr lang="en-US" dirty="0" err="1"/>
              <a:t>Keizai</a:t>
            </a:r>
            <a:r>
              <a:rPr lang="en-US" dirty="0"/>
              <a:t> </a:t>
            </a:r>
            <a:r>
              <a:rPr lang="en-US" dirty="0" err="1"/>
              <a:t>Nouryoku</a:t>
            </a:r>
            <a:r>
              <a:rPr lang="en-US" dirty="0"/>
              <a:t> </a:t>
            </a:r>
            <a:r>
              <a:rPr lang="en-US" dirty="0" err="1"/>
              <a:t>Kentei</a:t>
            </a:r>
            <a:r>
              <a:rPr lang="en-US" dirty="0"/>
              <a:t>, Japan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99888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752002"/>
              </p:ext>
            </p:extLst>
          </p:nvPr>
        </p:nvGraphicFramePr>
        <p:xfrm>
          <a:off x="107504" y="2204864"/>
          <a:ext cx="4228863" cy="279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243332"/>
              </p:ext>
            </p:extLst>
          </p:nvPr>
        </p:nvGraphicFramePr>
        <p:xfrm>
          <a:off x="4644008" y="2204864"/>
          <a:ext cx="4228863" cy="279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1210" y="274638"/>
            <a:ext cx="858127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 селекции</a:t>
            </a:r>
            <a:r>
              <a:rPr lang="nl-NL" b="0" dirty="0" smtClean="0"/>
              <a:t> </a:t>
            </a:r>
            <a:r>
              <a:rPr lang="ru-RU" sz="2800" b="0" dirty="0" smtClean="0"/>
              <a:t>Испытания</a:t>
            </a:r>
            <a:r>
              <a:rPr lang="nl-NL" sz="2800" b="0" dirty="0" smtClean="0"/>
              <a:t>: </a:t>
            </a:r>
            <a:r>
              <a:rPr lang="ru-RU" sz="2800" b="0" dirty="0" err="1" smtClean="0"/>
              <a:t>Гунма</a:t>
            </a:r>
            <a:endParaRPr lang="nl-NL" sz="2800" b="0" dirty="0"/>
          </a:p>
        </p:txBody>
      </p:sp>
      <p:sp>
        <p:nvSpPr>
          <p:cNvPr id="9" name="Rectangle 8"/>
          <p:cNvSpPr/>
          <p:nvPr/>
        </p:nvSpPr>
        <p:spPr>
          <a:xfrm>
            <a:off x="1547664" y="126876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(</a:t>
            </a:r>
            <a:r>
              <a:rPr lang="en-US" dirty="0"/>
              <a:t>Heisei 23 </a:t>
            </a:r>
            <a:r>
              <a:rPr lang="en-US" dirty="0" err="1"/>
              <a:t>Nendo</a:t>
            </a:r>
            <a:r>
              <a:rPr lang="en-US" dirty="0"/>
              <a:t> </a:t>
            </a:r>
            <a:r>
              <a:rPr lang="en-US" dirty="0" err="1"/>
              <a:t>Niwatori</a:t>
            </a:r>
            <a:r>
              <a:rPr lang="en-US" dirty="0"/>
              <a:t> no </a:t>
            </a:r>
            <a:r>
              <a:rPr lang="en-US" dirty="0" err="1"/>
              <a:t>Keizai</a:t>
            </a:r>
            <a:r>
              <a:rPr lang="en-US" dirty="0"/>
              <a:t> </a:t>
            </a:r>
            <a:r>
              <a:rPr lang="en-US" dirty="0" err="1"/>
              <a:t>Nouryoku</a:t>
            </a:r>
            <a:r>
              <a:rPr lang="en-US" dirty="0"/>
              <a:t> </a:t>
            </a:r>
            <a:r>
              <a:rPr lang="en-US" dirty="0" err="1"/>
              <a:t>Kentei</a:t>
            </a:r>
            <a:r>
              <a:rPr lang="en-US" dirty="0"/>
              <a:t>, Japan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61742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 селекции</a:t>
            </a:r>
            <a:r>
              <a:rPr lang="nl-NL" dirty="0" smtClean="0"/>
              <a:t> </a:t>
            </a:r>
            <a:r>
              <a:rPr lang="ru-RU" sz="2800" b="0" dirty="0" smtClean="0"/>
              <a:t>Испытания</a:t>
            </a:r>
            <a:r>
              <a:rPr lang="nl-NL" sz="2800" b="0" dirty="0" smtClean="0"/>
              <a:t>: NCLP &amp; MT</a:t>
            </a:r>
            <a:endParaRPr lang="nl-NL" sz="2800" b="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023984"/>
              </p:ext>
            </p:extLst>
          </p:nvPr>
        </p:nvGraphicFramePr>
        <p:xfrm>
          <a:off x="0" y="2222353"/>
          <a:ext cx="4436573" cy="286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636087"/>
              </p:ext>
            </p:extLst>
          </p:nvPr>
        </p:nvGraphicFramePr>
        <p:xfrm>
          <a:off x="4499992" y="2222353"/>
          <a:ext cx="4545093" cy="286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19872" y="126876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/>
              <a:t>(</a:t>
            </a:r>
            <a:r>
              <a:rPr lang="ru-RU" sz="2400" dirty="0" smtClean="0"/>
              <a:t>США</a:t>
            </a:r>
            <a:r>
              <a:rPr lang="en-US" sz="2400" dirty="0" smtClean="0"/>
              <a:t>, </a:t>
            </a:r>
            <a:r>
              <a:rPr lang="en-US" sz="2400" dirty="0"/>
              <a:t>2012</a:t>
            </a:r>
            <a:r>
              <a:rPr lang="nl-NL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16480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5035550" y="2640013"/>
            <a:ext cx="179388" cy="5762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415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Рынок</a:t>
            </a:r>
            <a:endParaRPr lang="nl-NL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197100" y="1679575"/>
            <a:ext cx="3092450" cy="5762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nl-NL" sz="1400" dirty="0">
                <a:solidFill>
                  <a:srgbClr val="1A3A62"/>
                </a:solidFill>
              </a:rPr>
              <a:t>Hybrid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89550" y="1679575"/>
            <a:ext cx="2651125" cy="5762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97100" y="2640013"/>
            <a:ext cx="2843213" cy="5762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nl-NL" sz="1400" dirty="0">
                <a:solidFill>
                  <a:srgbClr val="1A3A62"/>
                </a:solidFill>
              </a:rPr>
              <a:t>ISA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21288" y="2640013"/>
            <a:ext cx="2717800" cy="57626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97100" y="4559300"/>
            <a:ext cx="576263" cy="5762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nl-NL" sz="1400" dirty="0">
                <a:solidFill>
                  <a:srgbClr val="1A3A62"/>
                </a:solidFill>
              </a:rPr>
              <a:t>LNS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95763" y="4559300"/>
            <a:ext cx="3743325" cy="5762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71775" y="4559300"/>
            <a:ext cx="576263" cy="5762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50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44863" y="4559300"/>
            <a:ext cx="576262" cy="5762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14775" y="4559300"/>
            <a:ext cx="287338" cy="57626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7100" y="5519738"/>
            <a:ext cx="571500" cy="5762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>
              <a:defRPr/>
            </a:pPr>
            <a:r>
              <a:rPr lang="nl-NL" sz="1300" dirty="0">
                <a:solidFill>
                  <a:srgbClr val="1A3A62"/>
                </a:solidFill>
              </a:rPr>
              <a:t>Hypor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38638" y="5519738"/>
            <a:ext cx="3600450" cy="576262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25725" y="5519738"/>
            <a:ext cx="863600" cy="57626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82975" y="5519738"/>
            <a:ext cx="431800" cy="57626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endParaRPr lang="nl-NL" sz="12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11600" y="5519738"/>
            <a:ext cx="431800" cy="576262"/>
          </a:xfrm>
          <a:prstGeom prst="rect">
            <a:avLst/>
          </a:prstGeom>
          <a:solidFill>
            <a:srgbClr val="C4113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endParaRPr lang="nl-NL" sz="1200" dirty="0">
              <a:solidFill>
                <a:srgbClr val="FFFFFF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786063" y="4452938"/>
            <a:ext cx="2303462" cy="1587"/>
          </a:xfrm>
          <a:prstGeom prst="straightConnector1">
            <a:avLst/>
          </a:prstGeom>
          <a:ln w="38100">
            <a:tailEnd type="arrow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625725" y="5399088"/>
            <a:ext cx="2484438" cy="1587"/>
          </a:xfrm>
          <a:prstGeom prst="straightConnector1">
            <a:avLst/>
          </a:prstGeom>
          <a:ln w="38100">
            <a:tailEnd type="arrow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006975" y="3600450"/>
            <a:ext cx="323850" cy="5762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8688" y="3600450"/>
            <a:ext cx="2808287" cy="5762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nl-NL" sz="1400" dirty="0">
                <a:solidFill>
                  <a:srgbClr val="FFFFFF"/>
                </a:solidFill>
              </a:rPr>
              <a:t>Cobb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49875" y="3600450"/>
            <a:ext cx="2589213" cy="5762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 dirty="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21300" y="3600450"/>
            <a:ext cx="107950" cy="57626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75250" y="2640013"/>
            <a:ext cx="71438" cy="57626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41813" y="5519738"/>
            <a:ext cx="225425" cy="5762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84605-A0CF-4576-A30F-505CC3FD1D7C}" type="slidenum">
              <a:rPr lang="nl-NL"/>
              <a:pPr>
                <a:defRPr/>
              </a:pPr>
              <a:t>4</a:t>
            </a:fld>
            <a:endParaRPr lang="nl-NL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Copyright Hendrix Genetics</a:t>
            </a:r>
            <a:endParaRPr lang="nl-BE" dirty="0"/>
          </a:p>
        </p:txBody>
      </p:sp>
      <p:pic>
        <p:nvPicPr>
          <p:cNvPr id="48" name="Picture 47" descr="Turkey_silhouette.png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091" y="1619239"/>
            <a:ext cx="548881" cy="69897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49" name="Picture 48" descr="Chicken_silhouette.png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90" y="2571744"/>
            <a:ext cx="388080" cy="768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50" name="Picture 49" descr="Pig_silhouette.png"/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17" y="5524517"/>
            <a:ext cx="720979" cy="5797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51" name="Picture 50" descr="Salmon silhouette.png"/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76" y="4762511"/>
            <a:ext cx="864000" cy="25678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52" name="Picture 51" descr="Broiler.gif"/>
          <p:cNvPicPr>
            <a:picLocks noChangeAspect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90" y="3524251"/>
            <a:ext cx="361392" cy="81915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6048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4"/>
          <a:stretch/>
        </p:blipFill>
        <p:spPr>
          <a:xfrm>
            <a:off x="-828600" y="4005064"/>
            <a:ext cx="10873208" cy="29064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47284" y="2130425"/>
            <a:ext cx="7200000" cy="1470025"/>
          </a:xfrm>
        </p:spPr>
        <p:txBody>
          <a:bodyPr/>
          <a:lstStyle/>
          <a:p>
            <a:r>
              <a:rPr lang="ru-RU" dirty="0" smtClean="0"/>
              <a:t>Наши </a:t>
            </a:r>
            <a:r>
              <a:rPr lang="ru-RU" b="0" dirty="0" smtClean="0"/>
              <a:t>клиенты</a:t>
            </a: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13592116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446213" y="2085975"/>
            <a:ext cx="737076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62" tIns="42424" rIns="86362" bIns="42424">
            <a:spAutoFit/>
          </a:bodyPr>
          <a:lstStyle/>
          <a:p>
            <a:pPr defTabSz="873125" eaLnBrk="0" hangingPunct="0">
              <a:lnSpc>
                <a:spcPts val="2675"/>
              </a:lnSpc>
              <a:spcBef>
                <a:spcPct val="50000"/>
              </a:spcBef>
            </a:pPr>
            <a:endParaRPr lang="nl-NL" sz="4500">
              <a:solidFill>
                <a:schemeClr val="tx1"/>
              </a:solidFill>
              <a:latin typeface="Helvetica"/>
            </a:endParaRPr>
          </a:p>
          <a:p>
            <a:pPr defTabSz="873125" eaLnBrk="0" hangingPunct="0">
              <a:lnSpc>
                <a:spcPts val="2675"/>
              </a:lnSpc>
              <a:spcBef>
                <a:spcPct val="50000"/>
              </a:spcBef>
            </a:pPr>
            <a:endParaRPr lang="nl-NL" sz="4500">
              <a:solidFill>
                <a:schemeClr val="tx1"/>
              </a:solidFill>
              <a:latin typeface="Helvetica"/>
            </a:endParaRPr>
          </a:p>
          <a:p>
            <a:pPr defTabSz="873125">
              <a:lnSpc>
                <a:spcPts val="2675"/>
              </a:lnSpc>
              <a:spcBef>
                <a:spcPct val="50000"/>
              </a:spcBef>
            </a:pPr>
            <a:endParaRPr lang="nl-NL" sz="45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228600" y="64770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Rashidova, Uzbekistan</a:t>
            </a:r>
          </a:p>
        </p:txBody>
      </p:sp>
      <p:pic>
        <p:nvPicPr>
          <p:cNvPr id="7885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329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446213" y="2085975"/>
            <a:ext cx="737076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62" tIns="42424" rIns="86362" bIns="42424">
            <a:spAutoFit/>
          </a:bodyPr>
          <a:lstStyle/>
          <a:p>
            <a:pPr defTabSz="873125" eaLnBrk="0" hangingPunct="0">
              <a:lnSpc>
                <a:spcPts val="2675"/>
              </a:lnSpc>
              <a:spcBef>
                <a:spcPct val="50000"/>
              </a:spcBef>
            </a:pPr>
            <a:endParaRPr lang="nl-NL" sz="4500">
              <a:solidFill>
                <a:schemeClr val="tx1"/>
              </a:solidFill>
              <a:latin typeface="Helvetica"/>
            </a:endParaRPr>
          </a:p>
          <a:p>
            <a:pPr defTabSz="873125" eaLnBrk="0" hangingPunct="0">
              <a:lnSpc>
                <a:spcPts val="2675"/>
              </a:lnSpc>
              <a:spcBef>
                <a:spcPct val="50000"/>
              </a:spcBef>
            </a:pPr>
            <a:endParaRPr lang="nl-NL" sz="4500">
              <a:solidFill>
                <a:schemeClr val="tx1"/>
              </a:solidFill>
              <a:latin typeface="Helvetica"/>
            </a:endParaRPr>
          </a:p>
          <a:p>
            <a:pPr defTabSz="873125">
              <a:lnSpc>
                <a:spcPts val="2675"/>
              </a:lnSpc>
              <a:spcBef>
                <a:spcPct val="50000"/>
              </a:spcBef>
            </a:pPr>
            <a:endParaRPr lang="nl-NL" sz="45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28600" y="62484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Belorechenskoe, Irkutsk</a:t>
            </a:r>
          </a:p>
        </p:txBody>
      </p:sp>
      <p:pic>
        <p:nvPicPr>
          <p:cNvPr id="83972" name="Picture 4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23850" y="6453188"/>
            <a:ext cx="1944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39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1219200" y="1397000"/>
          <a:ext cx="7239000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397000"/>
                        <a:ext cx="7239000" cy="542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900" smtClean="0"/>
              <a:t>Крупнейшая компания в Канаде работает с ИЗА</a:t>
            </a:r>
          </a:p>
        </p:txBody>
      </p:sp>
    </p:spTree>
    <p:extLst>
      <p:ext uri="{BB962C8B-B14F-4D97-AF65-F5344CB8AC3E}">
        <p14:creationId xmlns:p14="http://schemas.microsoft.com/office/powerpoint/2010/main" val="9353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“</a:t>
            </a:r>
            <a:r>
              <a:rPr lang="ru-RU" b="0" smtClean="0"/>
              <a:t>Барнбро Фармз</a:t>
            </a:r>
            <a:r>
              <a:rPr lang="en-US" b="0" smtClean="0"/>
              <a:t>”</a:t>
            </a:r>
            <a:r>
              <a:rPr lang="ru-RU" b="0" smtClean="0"/>
              <a:t>, транспортер яйцесбора длиной 1 км</a:t>
            </a:r>
            <a:endParaRPr lang="en-US" b="0" smtClean="0"/>
          </a:p>
        </p:txBody>
      </p:sp>
      <p:pic>
        <p:nvPicPr>
          <p:cNvPr id="87043" name="Picture 3" descr="DSC0308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95400"/>
            <a:ext cx="6553200" cy="4914900"/>
          </a:xfrm>
          <a:noFill/>
        </p:spPr>
      </p:pic>
    </p:spTree>
    <p:extLst>
      <p:ext uri="{BB962C8B-B14F-4D97-AF65-F5344CB8AC3E}">
        <p14:creationId xmlns:p14="http://schemas.microsoft.com/office/powerpoint/2010/main" val="16820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766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12188" cy="504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1900" dirty="0" smtClean="0"/>
              <a:t>“Midwest Food Association” </a:t>
            </a:r>
            <a:br>
              <a:rPr lang="en-US" sz="1900" dirty="0" smtClean="0"/>
            </a:br>
            <a:r>
              <a:rPr lang="en-US" sz="1900" dirty="0" smtClean="0"/>
              <a:t>(</a:t>
            </a:r>
            <a:r>
              <a:rPr lang="ru-RU" sz="1900" dirty="0" smtClean="0"/>
              <a:t>США, 35 млн. несушек) выбрала кроссы ИЗА </a:t>
            </a:r>
          </a:p>
        </p:txBody>
      </p:sp>
      <p:pic>
        <p:nvPicPr>
          <p:cNvPr id="89091" name="Picture 3" descr="G:\SHAVER\Dr__Sha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685800" y="57150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/>
              <a:t>Слева направо: Д-р Д. Анса генетик </a:t>
            </a:r>
            <a:r>
              <a:rPr lang="en-US" sz="1200"/>
              <a:t>“</a:t>
            </a:r>
            <a:r>
              <a:rPr lang="ru-RU" sz="1200"/>
              <a:t>ИЗА</a:t>
            </a:r>
            <a:r>
              <a:rPr lang="en-US" sz="1200"/>
              <a:t>”</a:t>
            </a:r>
            <a:r>
              <a:rPr lang="ru-RU" sz="1200"/>
              <a:t>, Б. Лэки председатель </a:t>
            </a:r>
            <a:r>
              <a:rPr lang="en-US" sz="1200"/>
              <a:t>“MFA”</a:t>
            </a:r>
            <a:r>
              <a:rPr lang="ru-RU" sz="1200"/>
              <a:t>, Д-р Дональд МакКуин Шейвер, П. Мамм директор </a:t>
            </a:r>
            <a:r>
              <a:rPr lang="en-US" sz="1200"/>
              <a:t>“MFA”</a:t>
            </a:r>
            <a:r>
              <a:rPr lang="ru-RU" sz="1200"/>
              <a:t>, Е. Фридман представитель </a:t>
            </a:r>
            <a:r>
              <a:rPr lang="en-US" sz="1200"/>
              <a:t>“</a:t>
            </a:r>
            <a:r>
              <a:rPr lang="ru-RU" sz="1200"/>
              <a:t>ИЗА</a:t>
            </a:r>
            <a:r>
              <a:rPr lang="en-US" sz="1200"/>
              <a:t>”</a:t>
            </a:r>
            <a:r>
              <a:rPr lang="ru-RU" sz="1200"/>
              <a:t>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929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84313"/>
            <a:ext cx="7993063" cy="4105275"/>
          </a:xfrm>
        </p:spPr>
      </p:pic>
      <p:sp>
        <p:nvSpPr>
          <p:cNvPr id="91139" name="TextBox 3"/>
          <p:cNvSpPr txBox="1">
            <a:spLocks noChangeArrowheads="1"/>
          </p:cNvSpPr>
          <p:nvPr/>
        </p:nvSpPr>
        <p:spPr bwMode="auto">
          <a:xfrm>
            <a:off x="539750" y="428625"/>
            <a:ext cx="698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chemeClr val="accent2"/>
                </a:solidFill>
              </a:rPr>
              <a:t>ИНКУБАТОРИЙ </a:t>
            </a:r>
            <a:r>
              <a:rPr lang="en-US" sz="1200" dirty="0">
                <a:solidFill>
                  <a:schemeClr val="accent2"/>
                </a:solidFill>
              </a:rPr>
              <a:t>“NOVO MUNDO” </a:t>
            </a:r>
            <a:r>
              <a:rPr lang="ru-RU" sz="1200" dirty="0" smtClean="0">
                <a:solidFill>
                  <a:schemeClr val="accent2"/>
                </a:solidFill>
              </a:rPr>
              <a:t>компании </a:t>
            </a:r>
            <a:r>
              <a:rPr lang="en-US" sz="1200" dirty="0" smtClean="0">
                <a:solidFill>
                  <a:schemeClr val="accent2"/>
                </a:solidFill>
              </a:rPr>
              <a:t>“PLANALTO”</a:t>
            </a:r>
            <a:r>
              <a:rPr lang="ru-RU" sz="1200" dirty="0" smtClean="0">
                <a:solidFill>
                  <a:schemeClr val="accent2"/>
                </a:solidFill>
              </a:rPr>
              <a:t>(БРАЗИЛИЯ</a:t>
            </a:r>
            <a:r>
              <a:rPr lang="ru-RU" sz="1200" dirty="0">
                <a:solidFill>
                  <a:schemeClr val="accent2"/>
                </a:solidFill>
              </a:rPr>
              <a:t>), 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ru-RU" sz="1200" dirty="0" smtClean="0">
                <a:solidFill>
                  <a:schemeClr val="accent2"/>
                </a:solidFill>
              </a:rPr>
              <a:t>35 </a:t>
            </a:r>
            <a:r>
              <a:rPr lang="ru-RU" sz="1200" dirty="0">
                <a:solidFill>
                  <a:schemeClr val="accent2"/>
                </a:solidFill>
              </a:rPr>
              <a:t>МЛН КУРОЧЕК В ГОД</a:t>
            </a:r>
          </a:p>
        </p:txBody>
      </p:sp>
    </p:spTree>
    <p:extLst>
      <p:ext uri="{BB962C8B-B14F-4D97-AF65-F5344CB8AC3E}">
        <p14:creationId xmlns:p14="http://schemas.microsoft.com/office/powerpoint/2010/main" val="27759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3"/>
          <p:cNvSpPr txBox="1">
            <a:spLocks noChangeArrowheads="1"/>
          </p:cNvSpPr>
          <p:nvPr/>
        </p:nvSpPr>
        <p:spPr bwMode="auto">
          <a:xfrm>
            <a:off x="539750" y="428625"/>
            <a:ext cx="6985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chemeClr val="accent2"/>
                </a:solidFill>
              </a:rPr>
              <a:t>ИНКУБАТОРИЙ </a:t>
            </a:r>
            <a:r>
              <a:rPr lang="en-US" sz="1200">
                <a:solidFill>
                  <a:schemeClr val="accent2"/>
                </a:solidFill>
              </a:rPr>
              <a:t>“NOVO MUNDO” </a:t>
            </a:r>
            <a:r>
              <a:rPr lang="ru-RU" sz="1200">
                <a:solidFill>
                  <a:schemeClr val="accent2"/>
                </a:solidFill>
              </a:rPr>
              <a:t>(БРАЗИЛИЯ), 35 МЛН КУРОЧЕК В ГОД</a:t>
            </a:r>
          </a:p>
        </p:txBody>
      </p:sp>
      <p:pic>
        <p:nvPicPr>
          <p:cNvPr id="92163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196975"/>
            <a:ext cx="7267575" cy="5256213"/>
          </a:xfrm>
        </p:spPr>
      </p:pic>
    </p:spTree>
    <p:extLst>
      <p:ext uri="{BB962C8B-B14F-4D97-AF65-F5344CB8AC3E}">
        <p14:creationId xmlns:p14="http://schemas.microsoft.com/office/powerpoint/2010/main" val="19818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3"/>
          <p:cNvSpPr txBox="1">
            <a:spLocks noChangeArrowheads="1"/>
          </p:cNvSpPr>
          <p:nvPr/>
        </p:nvSpPr>
        <p:spPr bwMode="auto">
          <a:xfrm>
            <a:off x="539750" y="428625"/>
            <a:ext cx="6985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chemeClr val="accent2"/>
                </a:solidFill>
              </a:rPr>
              <a:t>ФЕРМА </a:t>
            </a:r>
            <a:r>
              <a:rPr lang="en-US" sz="1200">
                <a:solidFill>
                  <a:schemeClr val="accent2"/>
                </a:solidFill>
              </a:rPr>
              <a:t>“HEIJO”</a:t>
            </a:r>
            <a:r>
              <a:rPr lang="ru-RU" sz="1200">
                <a:solidFill>
                  <a:schemeClr val="accent2"/>
                </a:solidFill>
              </a:rPr>
              <a:t>, ИНДОНЕЗИЯ, О. ЯВА, 1 МЛН. ХАЙСЕКС БРАУН</a:t>
            </a:r>
            <a:r>
              <a:rPr lang="en-US" sz="1200">
                <a:solidFill>
                  <a:schemeClr val="accent2"/>
                </a:solidFill>
              </a:rPr>
              <a:t> </a:t>
            </a:r>
            <a:endParaRPr lang="ru-RU" sz="1200">
              <a:solidFill>
                <a:schemeClr val="accent2"/>
              </a:solidFill>
            </a:endParaRPr>
          </a:p>
        </p:txBody>
      </p:sp>
      <p:pic>
        <p:nvPicPr>
          <p:cNvPr id="9318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28700"/>
            <a:ext cx="7772400" cy="5829300"/>
          </a:xfrm>
        </p:spPr>
      </p:pic>
    </p:spTree>
    <p:extLst>
      <p:ext uri="{BB962C8B-B14F-4D97-AF65-F5344CB8AC3E}">
        <p14:creationId xmlns:p14="http://schemas.microsoft.com/office/powerpoint/2010/main" val="32748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6186" y="5303216"/>
            <a:ext cx="360000" cy="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33"/>
          <p:cNvGrpSpPr/>
          <p:nvPr/>
        </p:nvGrpSpPr>
        <p:grpSpPr>
          <a:xfrm>
            <a:off x="539552" y="812404"/>
            <a:ext cx="8786874" cy="5880961"/>
            <a:chOff x="928662" y="571486"/>
            <a:chExt cx="8786874" cy="4410721"/>
          </a:xfrm>
        </p:grpSpPr>
        <p:sp>
          <p:nvSpPr>
            <p:cNvPr id="8" name="Freeform 266"/>
            <p:cNvSpPr>
              <a:spLocks/>
            </p:cNvSpPr>
            <p:nvPr/>
          </p:nvSpPr>
          <p:spPr bwMode="auto">
            <a:xfrm>
              <a:off x="8606169" y="4803842"/>
              <a:ext cx="160952" cy="178365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18" y="97"/>
                </a:cxn>
                <a:cxn ang="0">
                  <a:pos x="30" y="79"/>
                </a:cxn>
                <a:cxn ang="0">
                  <a:pos x="66" y="60"/>
                </a:cxn>
                <a:cxn ang="0">
                  <a:pos x="78" y="54"/>
                </a:cxn>
                <a:cxn ang="0">
                  <a:pos x="90" y="30"/>
                </a:cxn>
                <a:cxn ang="0">
                  <a:pos x="102" y="0"/>
                </a:cxn>
                <a:cxn ang="0">
                  <a:pos x="114" y="12"/>
                </a:cxn>
                <a:cxn ang="0">
                  <a:pos x="138" y="18"/>
                </a:cxn>
                <a:cxn ang="0">
                  <a:pos x="138" y="36"/>
                </a:cxn>
                <a:cxn ang="0">
                  <a:pos x="114" y="54"/>
                </a:cxn>
                <a:cxn ang="0">
                  <a:pos x="102" y="67"/>
                </a:cxn>
                <a:cxn ang="0">
                  <a:pos x="78" y="91"/>
                </a:cxn>
                <a:cxn ang="0">
                  <a:pos x="72" y="115"/>
                </a:cxn>
                <a:cxn ang="0">
                  <a:pos x="66" y="151"/>
                </a:cxn>
                <a:cxn ang="0">
                  <a:pos x="36" y="157"/>
                </a:cxn>
                <a:cxn ang="0">
                  <a:pos x="18" y="151"/>
                </a:cxn>
                <a:cxn ang="0">
                  <a:pos x="0" y="133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67"/>
            <p:cNvSpPr>
              <a:spLocks/>
            </p:cNvSpPr>
            <p:nvPr/>
          </p:nvSpPr>
          <p:spPr bwMode="auto">
            <a:xfrm>
              <a:off x="8745756" y="4643452"/>
              <a:ext cx="112524" cy="175600"/>
            </a:xfrm>
            <a:custGeom>
              <a:avLst/>
              <a:gdLst/>
              <a:ahLst/>
              <a:cxnLst>
                <a:cxn ang="0">
                  <a:pos x="6" y="108"/>
                </a:cxn>
                <a:cxn ang="0">
                  <a:pos x="24" y="78"/>
                </a:cxn>
                <a:cxn ang="0">
                  <a:pos x="24" y="54"/>
                </a:cxn>
                <a:cxn ang="0">
                  <a:pos x="0" y="0"/>
                </a:cxn>
                <a:cxn ang="0">
                  <a:pos x="30" y="12"/>
                </a:cxn>
                <a:cxn ang="0">
                  <a:pos x="30" y="42"/>
                </a:cxn>
                <a:cxn ang="0">
                  <a:pos x="42" y="60"/>
                </a:cxn>
                <a:cxn ang="0">
                  <a:pos x="60" y="78"/>
                </a:cxn>
                <a:cxn ang="0">
                  <a:pos x="84" y="66"/>
                </a:cxn>
                <a:cxn ang="0">
                  <a:pos x="96" y="78"/>
                </a:cxn>
                <a:cxn ang="0">
                  <a:pos x="90" y="90"/>
                </a:cxn>
                <a:cxn ang="0">
                  <a:pos x="78" y="102"/>
                </a:cxn>
                <a:cxn ang="0">
                  <a:pos x="66" y="114"/>
                </a:cxn>
                <a:cxn ang="0">
                  <a:pos x="60" y="132"/>
                </a:cxn>
                <a:cxn ang="0">
                  <a:pos x="42" y="156"/>
                </a:cxn>
                <a:cxn ang="0">
                  <a:pos x="24" y="144"/>
                </a:cxn>
                <a:cxn ang="0">
                  <a:pos x="30" y="126"/>
                </a:cxn>
                <a:cxn ang="0">
                  <a:pos x="6" y="108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268"/>
            <p:cNvSpPr>
              <a:spLocks/>
            </p:cNvSpPr>
            <p:nvPr/>
          </p:nvSpPr>
          <p:spPr bwMode="auto">
            <a:xfrm>
              <a:off x="7715272" y="4143386"/>
              <a:ext cx="887374" cy="654003"/>
            </a:xfrm>
            <a:custGeom>
              <a:avLst/>
              <a:gdLst/>
              <a:ahLst/>
              <a:cxnLst>
                <a:cxn ang="0">
                  <a:pos x="36" y="415"/>
                </a:cxn>
                <a:cxn ang="0">
                  <a:pos x="6" y="307"/>
                </a:cxn>
                <a:cxn ang="0">
                  <a:pos x="0" y="247"/>
                </a:cxn>
                <a:cxn ang="0">
                  <a:pos x="30" y="193"/>
                </a:cxn>
                <a:cxn ang="0">
                  <a:pos x="114" y="151"/>
                </a:cxn>
                <a:cxn ang="0">
                  <a:pos x="156" y="109"/>
                </a:cxn>
                <a:cxn ang="0">
                  <a:pos x="204" y="90"/>
                </a:cxn>
                <a:cxn ang="0">
                  <a:pos x="264" y="48"/>
                </a:cxn>
                <a:cxn ang="0">
                  <a:pos x="300" y="66"/>
                </a:cxn>
                <a:cxn ang="0">
                  <a:pos x="330" y="24"/>
                </a:cxn>
                <a:cxn ang="0">
                  <a:pos x="372" y="0"/>
                </a:cxn>
                <a:cxn ang="0">
                  <a:pos x="438" y="12"/>
                </a:cxn>
                <a:cxn ang="0">
                  <a:pos x="420" y="66"/>
                </a:cxn>
                <a:cxn ang="0">
                  <a:pos x="468" y="78"/>
                </a:cxn>
                <a:cxn ang="0">
                  <a:pos x="510" y="109"/>
                </a:cxn>
                <a:cxn ang="0">
                  <a:pos x="540" y="30"/>
                </a:cxn>
                <a:cxn ang="0">
                  <a:pos x="576" y="42"/>
                </a:cxn>
                <a:cxn ang="0">
                  <a:pos x="594" y="60"/>
                </a:cxn>
                <a:cxn ang="0">
                  <a:pos x="642" y="151"/>
                </a:cxn>
                <a:cxn ang="0">
                  <a:pos x="690" y="199"/>
                </a:cxn>
                <a:cxn ang="0">
                  <a:pos x="714" y="241"/>
                </a:cxn>
                <a:cxn ang="0">
                  <a:pos x="751" y="289"/>
                </a:cxn>
                <a:cxn ang="0">
                  <a:pos x="757" y="379"/>
                </a:cxn>
                <a:cxn ang="0">
                  <a:pos x="696" y="523"/>
                </a:cxn>
                <a:cxn ang="0">
                  <a:pos x="684" y="547"/>
                </a:cxn>
                <a:cxn ang="0">
                  <a:pos x="636" y="577"/>
                </a:cxn>
                <a:cxn ang="0">
                  <a:pos x="594" y="559"/>
                </a:cxn>
                <a:cxn ang="0">
                  <a:pos x="534" y="553"/>
                </a:cxn>
                <a:cxn ang="0">
                  <a:pos x="480" y="505"/>
                </a:cxn>
                <a:cxn ang="0">
                  <a:pos x="444" y="487"/>
                </a:cxn>
                <a:cxn ang="0">
                  <a:pos x="378" y="421"/>
                </a:cxn>
                <a:cxn ang="0">
                  <a:pos x="264" y="415"/>
                </a:cxn>
                <a:cxn ang="0">
                  <a:pos x="198" y="451"/>
                </a:cxn>
                <a:cxn ang="0">
                  <a:pos x="138" y="457"/>
                </a:cxn>
                <a:cxn ang="0">
                  <a:pos x="84" y="487"/>
                </a:cxn>
                <a:cxn ang="0">
                  <a:pos x="30" y="463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269"/>
            <p:cNvSpPr>
              <a:spLocks/>
            </p:cNvSpPr>
            <p:nvPr/>
          </p:nvSpPr>
          <p:spPr bwMode="auto">
            <a:xfrm>
              <a:off x="8111917" y="4790015"/>
              <a:ext cx="78340" cy="10370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2" y="48"/>
                </a:cxn>
                <a:cxn ang="0">
                  <a:pos x="18" y="72"/>
                </a:cxn>
                <a:cxn ang="0">
                  <a:pos x="36" y="91"/>
                </a:cxn>
                <a:cxn ang="0">
                  <a:pos x="48" y="66"/>
                </a:cxn>
                <a:cxn ang="0">
                  <a:pos x="66" y="30"/>
                </a:cxn>
                <a:cxn ang="0">
                  <a:pos x="66" y="0"/>
                </a:cxn>
                <a:cxn ang="0">
                  <a:pos x="42" y="12"/>
                </a:cxn>
                <a:cxn ang="0">
                  <a:pos x="0" y="18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276"/>
            <p:cNvSpPr>
              <a:spLocks/>
            </p:cNvSpPr>
            <p:nvPr/>
          </p:nvSpPr>
          <p:spPr bwMode="auto">
            <a:xfrm>
              <a:off x="3358616" y="2275858"/>
              <a:ext cx="142436" cy="15624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0" y="90"/>
                </a:cxn>
                <a:cxn ang="0">
                  <a:pos x="6" y="72"/>
                </a:cxn>
                <a:cxn ang="0">
                  <a:pos x="36" y="24"/>
                </a:cxn>
                <a:cxn ang="0">
                  <a:pos x="66" y="0"/>
                </a:cxn>
                <a:cxn ang="0">
                  <a:pos x="66" y="18"/>
                </a:cxn>
                <a:cxn ang="0">
                  <a:pos x="54" y="42"/>
                </a:cxn>
                <a:cxn ang="0">
                  <a:pos x="60" y="54"/>
                </a:cxn>
                <a:cxn ang="0">
                  <a:pos x="108" y="78"/>
                </a:cxn>
                <a:cxn ang="0">
                  <a:pos x="120" y="108"/>
                </a:cxn>
                <a:cxn ang="0">
                  <a:pos x="120" y="132"/>
                </a:cxn>
                <a:cxn ang="0">
                  <a:pos x="96" y="138"/>
                </a:cxn>
                <a:cxn ang="0">
                  <a:pos x="84" y="120"/>
                </a:cxn>
                <a:cxn ang="0">
                  <a:pos x="66" y="126"/>
                </a:cxn>
                <a:cxn ang="0">
                  <a:pos x="48" y="114"/>
                </a:cxn>
                <a:cxn ang="0">
                  <a:pos x="18" y="108"/>
                </a:cxn>
                <a:cxn ang="0">
                  <a:pos x="0" y="114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277"/>
            <p:cNvSpPr>
              <a:spLocks/>
            </p:cNvSpPr>
            <p:nvPr/>
          </p:nvSpPr>
          <p:spPr bwMode="auto">
            <a:xfrm>
              <a:off x="2773205" y="3065364"/>
              <a:ext cx="247838" cy="6775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8" y="0"/>
                </a:cxn>
                <a:cxn ang="0">
                  <a:pos x="19" y="0"/>
                </a:cxn>
                <a:cxn ang="0">
                  <a:pos x="26" y="3"/>
                </a:cxn>
                <a:cxn ang="0">
                  <a:pos x="28" y="6"/>
                </a:cxn>
                <a:cxn ang="0">
                  <a:pos x="33" y="7"/>
                </a:cxn>
                <a:cxn ang="0">
                  <a:pos x="35" y="9"/>
                </a:cxn>
                <a:cxn ang="0">
                  <a:pos x="33" y="10"/>
                </a:cxn>
                <a:cxn ang="0">
                  <a:pos x="25" y="10"/>
                </a:cxn>
                <a:cxn ang="0">
                  <a:pos x="23" y="8"/>
                </a:cxn>
                <a:cxn ang="0">
                  <a:pos x="21" y="5"/>
                </a:cxn>
                <a:cxn ang="0">
                  <a:pos x="15" y="4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0" y="3"/>
                </a:cxn>
                <a:cxn ang="0">
                  <a:pos x="2" y="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278"/>
            <p:cNvSpPr>
              <a:spLocks/>
            </p:cNvSpPr>
            <p:nvPr/>
          </p:nvSpPr>
          <p:spPr bwMode="auto">
            <a:xfrm>
              <a:off x="3021043" y="3140028"/>
              <a:ext cx="153831" cy="4148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12"/>
                </a:cxn>
                <a:cxn ang="0">
                  <a:pos x="0" y="18"/>
                </a:cxn>
                <a:cxn ang="0">
                  <a:pos x="30" y="30"/>
                </a:cxn>
                <a:cxn ang="0">
                  <a:pos x="42" y="36"/>
                </a:cxn>
                <a:cxn ang="0">
                  <a:pos x="66" y="36"/>
                </a:cxn>
                <a:cxn ang="0">
                  <a:pos x="84" y="24"/>
                </a:cxn>
                <a:cxn ang="0">
                  <a:pos x="132" y="30"/>
                </a:cxn>
                <a:cxn ang="0">
                  <a:pos x="108" y="18"/>
                </a:cxn>
                <a:cxn ang="0">
                  <a:pos x="72" y="0"/>
                </a:cxn>
                <a:cxn ang="0">
                  <a:pos x="24" y="0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1" name="Freeform 397"/>
            <p:cNvSpPr>
              <a:spLocks/>
            </p:cNvSpPr>
            <p:nvPr/>
          </p:nvSpPr>
          <p:spPr bwMode="auto">
            <a:xfrm>
              <a:off x="928662" y="1343938"/>
              <a:ext cx="606776" cy="803332"/>
            </a:xfrm>
            <a:custGeom>
              <a:avLst/>
              <a:gdLst/>
              <a:ahLst/>
              <a:cxnLst>
                <a:cxn ang="0">
                  <a:pos x="504" y="96"/>
                </a:cxn>
                <a:cxn ang="0">
                  <a:pos x="486" y="78"/>
                </a:cxn>
                <a:cxn ang="0">
                  <a:pos x="432" y="84"/>
                </a:cxn>
                <a:cxn ang="0">
                  <a:pos x="354" y="48"/>
                </a:cxn>
                <a:cxn ang="0">
                  <a:pos x="318" y="54"/>
                </a:cxn>
                <a:cxn ang="0">
                  <a:pos x="288" y="36"/>
                </a:cxn>
                <a:cxn ang="0">
                  <a:pos x="282" y="18"/>
                </a:cxn>
                <a:cxn ang="0">
                  <a:pos x="228" y="0"/>
                </a:cxn>
                <a:cxn ang="0">
                  <a:pos x="198" y="24"/>
                </a:cxn>
                <a:cxn ang="0">
                  <a:pos x="150" y="42"/>
                </a:cxn>
                <a:cxn ang="0">
                  <a:pos x="114" y="66"/>
                </a:cxn>
                <a:cxn ang="0">
                  <a:pos x="90" y="126"/>
                </a:cxn>
                <a:cxn ang="0">
                  <a:pos x="42" y="138"/>
                </a:cxn>
                <a:cxn ang="0">
                  <a:pos x="42" y="174"/>
                </a:cxn>
                <a:cxn ang="0">
                  <a:pos x="78" y="222"/>
                </a:cxn>
                <a:cxn ang="0">
                  <a:pos x="114" y="240"/>
                </a:cxn>
                <a:cxn ang="0">
                  <a:pos x="114" y="264"/>
                </a:cxn>
                <a:cxn ang="0">
                  <a:pos x="90" y="276"/>
                </a:cxn>
                <a:cxn ang="0">
                  <a:pos x="60" y="264"/>
                </a:cxn>
                <a:cxn ang="0">
                  <a:pos x="0" y="306"/>
                </a:cxn>
                <a:cxn ang="0">
                  <a:pos x="18" y="324"/>
                </a:cxn>
                <a:cxn ang="0">
                  <a:pos x="42" y="348"/>
                </a:cxn>
                <a:cxn ang="0">
                  <a:pos x="96" y="348"/>
                </a:cxn>
                <a:cxn ang="0">
                  <a:pos x="138" y="354"/>
                </a:cxn>
                <a:cxn ang="0">
                  <a:pos x="120" y="396"/>
                </a:cxn>
                <a:cxn ang="0">
                  <a:pos x="72" y="414"/>
                </a:cxn>
                <a:cxn ang="0">
                  <a:pos x="36" y="438"/>
                </a:cxn>
                <a:cxn ang="0">
                  <a:pos x="30" y="468"/>
                </a:cxn>
                <a:cxn ang="0">
                  <a:pos x="72" y="498"/>
                </a:cxn>
                <a:cxn ang="0">
                  <a:pos x="78" y="529"/>
                </a:cxn>
                <a:cxn ang="0">
                  <a:pos x="108" y="541"/>
                </a:cxn>
                <a:cxn ang="0">
                  <a:pos x="114" y="583"/>
                </a:cxn>
                <a:cxn ang="0">
                  <a:pos x="156" y="577"/>
                </a:cxn>
                <a:cxn ang="0">
                  <a:pos x="210" y="577"/>
                </a:cxn>
                <a:cxn ang="0">
                  <a:pos x="180" y="631"/>
                </a:cxn>
                <a:cxn ang="0">
                  <a:pos x="90" y="709"/>
                </a:cxn>
                <a:cxn ang="0">
                  <a:pos x="192" y="655"/>
                </a:cxn>
                <a:cxn ang="0">
                  <a:pos x="270" y="571"/>
                </a:cxn>
                <a:cxn ang="0">
                  <a:pos x="264" y="553"/>
                </a:cxn>
                <a:cxn ang="0">
                  <a:pos x="312" y="492"/>
                </a:cxn>
                <a:cxn ang="0">
                  <a:pos x="324" y="517"/>
                </a:cxn>
                <a:cxn ang="0">
                  <a:pos x="330" y="547"/>
                </a:cxn>
                <a:cxn ang="0">
                  <a:pos x="366" y="517"/>
                </a:cxn>
                <a:cxn ang="0">
                  <a:pos x="408" y="492"/>
                </a:cxn>
                <a:cxn ang="0">
                  <a:pos x="426" y="505"/>
                </a:cxn>
                <a:cxn ang="0">
                  <a:pos x="516" y="523"/>
                </a:cxn>
                <a:cxn ang="0">
                  <a:pos x="516" y="96"/>
                </a:cxn>
                <a:cxn ang="0">
                  <a:pos x="504" y="96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2" name="Freeform 398"/>
            <p:cNvSpPr>
              <a:spLocks/>
            </p:cNvSpPr>
            <p:nvPr/>
          </p:nvSpPr>
          <p:spPr bwMode="auto">
            <a:xfrm>
              <a:off x="1535438" y="1310754"/>
              <a:ext cx="1901517" cy="1265144"/>
            </a:xfrm>
            <a:custGeom>
              <a:avLst/>
              <a:gdLst/>
              <a:ahLst/>
              <a:cxnLst>
                <a:cxn ang="0">
                  <a:pos x="973" y="955"/>
                </a:cxn>
                <a:cxn ang="0">
                  <a:pos x="1111" y="1081"/>
                </a:cxn>
                <a:cxn ang="0">
                  <a:pos x="1190" y="1093"/>
                </a:cxn>
                <a:cxn ang="0">
                  <a:pos x="1262" y="1051"/>
                </a:cxn>
                <a:cxn ang="0">
                  <a:pos x="1370" y="979"/>
                </a:cxn>
                <a:cxn ang="0">
                  <a:pos x="1406" y="1045"/>
                </a:cxn>
                <a:cxn ang="0">
                  <a:pos x="1448" y="1033"/>
                </a:cxn>
                <a:cxn ang="0">
                  <a:pos x="1448" y="1075"/>
                </a:cxn>
                <a:cxn ang="0">
                  <a:pos x="1520" y="1009"/>
                </a:cxn>
                <a:cxn ang="0">
                  <a:pos x="1442" y="967"/>
                </a:cxn>
                <a:cxn ang="0">
                  <a:pos x="1466" y="925"/>
                </a:cxn>
                <a:cxn ang="0">
                  <a:pos x="1340" y="979"/>
                </a:cxn>
                <a:cxn ang="0">
                  <a:pos x="1400" y="913"/>
                </a:cxn>
                <a:cxn ang="0">
                  <a:pos x="1496" y="895"/>
                </a:cxn>
                <a:cxn ang="0">
                  <a:pos x="1592" y="859"/>
                </a:cxn>
                <a:cxn ang="0">
                  <a:pos x="1598" y="775"/>
                </a:cxn>
                <a:cxn ang="0">
                  <a:pos x="1514" y="703"/>
                </a:cxn>
                <a:cxn ang="0">
                  <a:pos x="1448" y="553"/>
                </a:cxn>
                <a:cxn ang="0">
                  <a:pos x="1388" y="619"/>
                </a:cxn>
                <a:cxn ang="0">
                  <a:pos x="1358" y="607"/>
                </a:cxn>
                <a:cxn ang="0">
                  <a:pos x="1322" y="516"/>
                </a:cxn>
                <a:cxn ang="0">
                  <a:pos x="1262" y="480"/>
                </a:cxn>
                <a:cxn ang="0">
                  <a:pos x="1202" y="474"/>
                </a:cxn>
                <a:cxn ang="0">
                  <a:pos x="1202" y="535"/>
                </a:cxn>
                <a:cxn ang="0">
                  <a:pos x="1190" y="625"/>
                </a:cxn>
                <a:cxn ang="0">
                  <a:pos x="1166" y="751"/>
                </a:cxn>
                <a:cxn ang="0">
                  <a:pos x="1154" y="859"/>
                </a:cxn>
                <a:cxn ang="0">
                  <a:pos x="1117" y="739"/>
                </a:cxn>
                <a:cxn ang="0">
                  <a:pos x="943" y="667"/>
                </a:cxn>
                <a:cxn ang="0">
                  <a:pos x="901" y="613"/>
                </a:cxn>
                <a:cxn ang="0">
                  <a:pos x="931" y="450"/>
                </a:cxn>
                <a:cxn ang="0">
                  <a:pos x="991" y="402"/>
                </a:cxn>
                <a:cxn ang="0">
                  <a:pos x="1027" y="342"/>
                </a:cxn>
                <a:cxn ang="0">
                  <a:pos x="1099" y="282"/>
                </a:cxn>
                <a:cxn ang="0">
                  <a:pos x="1111" y="204"/>
                </a:cxn>
                <a:cxn ang="0">
                  <a:pos x="1099" y="138"/>
                </a:cxn>
                <a:cxn ang="0">
                  <a:pos x="1051" y="192"/>
                </a:cxn>
                <a:cxn ang="0">
                  <a:pos x="1003" y="180"/>
                </a:cxn>
                <a:cxn ang="0">
                  <a:pos x="961" y="186"/>
                </a:cxn>
                <a:cxn ang="0">
                  <a:pos x="925" y="114"/>
                </a:cxn>
                <a:cxn ang="0">
                  <a:pos x="877" y="0"/>
                </a:cxn>
                <a:cxn ang="0">
                  <a:pos x="847" y="114"/>
                </a:cxn>
                <a:cxn ang="0">
                  <a:pos x="895" y="186"/>
                </a:cxn>
                <a:cxn ang="0">
                  <a:pos x="847" y="204"/>
                </a:cxn>
                <a:cxn ang="0">
                  <a:pos x="811" y="234"/>
                </a:cxn>
                <a:cxn ang="0">
                  <a:pos x="709" y="222"/>
                </a:cxn>
                <a:cxn ang="0">
                  <a:pos x="619" y="210"/>
                </a:cxn>
                <a:cxn ang="0">
                  <a:pos x="631" y="264"/>
                </a:cxn>
                <a:cxn ang="0">
                  <a:pos x="583" y="222"/>
                </a:cxn>
                <a:cxn ang="0">
                  <a:pos x="487" y="210"/>
                </a:cxn>
                <a:cxn ang="0">
                  <a:pos x="457" y="174"/>
                </a:cxn>
                <a:cxn ang="0">
                  <a:pos x="343" y="132"/>
                </a:cxn>
                <a:cxn ang="0">
                  <a:pos x="259" y="96"/>
                </a:cxn>
                <a:cxn ang="0">
                  <a:pos x="115" y="180"/>
                </a:cxn>
                <a:cxn ang="0">
                  <a:pos x="37" y="138"/>
                </a:cxn>
                <a:cxn ang="0">
                  <a:pos x="0" y="553"/>
                </a:cxn>
                <a:cxn ang="0">
                  <a:pos x="61" y="583"/>
                </a:cxn>
                <a:cxn ang="0">
                  <a:pos x="175" y="679"/>
                </a:cxn>
                <a:cxn ang="0">
                  <a:pos x="211" y="757"/>
                </a:cxn>
                <a:cxn ang="0">
                  <a:pos x="277" y="859"/>
                </a:cxn>
                <a:cxn ang="0">
                  <a:pos x="349" y="931"/>
                </a:cxn>
                <a:cxn ang="0">
                  <a:pos x="931" y="94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3" name="Freeform 399"/>
            <p:cNvSpPr>
              <a:spLocks/>
            </p:cNvSpPr>
            <p:nvPr/>
          </p:nvSpPr>
          <p:spPr bwMode="auto">
            <a:xfrm>
              <a:off x="1894376" y="2364349"/>
              <a:ext cx="1287619" cy="645708"/>
            </a:xfrm>
            <a:custGeom>
              <a:avLst/>
              <a:gdLst/>
              <a:ahLst/>
              <a:cxnLst>
                <a:cxn ang="0">
                  <a:pos x="300" y="439"/>
                </a:cxn>
                <a:cxn ang="0">
                  <a:pos x="348" y="433"/>
                </a:cxn>
                <a:cxn ang="0">
                  <a:pos x="432" y="475"/>
                </a:cxn>
                <a:cxn ang="0">
                  <a:pos x="474" y="523"/>
                </a:cxn>
                <a:cxn ang="0">
                  <a:pos x="528" y="553"/>
                </a:cxn>
                <a:cxn ang="0">
                  <a:pos x="528" y="511"/>
                </a:cxn>
                <a:cxn ang="0">
                  <a:pos x="570" y="469"/>
                </a:cxn>
                <a:cxn ang="0">
                  <a:pos x="666" y="475"/>
                </a:cxn>
                <a:cxn ang="0">
                  <a:pos x="744" y="463"/>
                </a:cxn>
                <a:cxn ang="0">
                  <a:pos x="780" y="487"/>
                </a:cxn>
                <a:cxn ang="0">
                  <a:pos x="829" y="565"/>
                </a:cxn>
                <a:cxn ang="0">
                  <a:pos x="841" y="511"/>
                </a:cxn>
                <a:cxn ang="0">
                  <a:pos x="847" y="409"/>
                </a:cxn>
                <a:cxn ang="0">
                  <a:pos x="931" y="343"/>
                </a:cxn>
                <a:cxn ang="0">
                  <a:pos x="919" y="271"/>
                </a:cxn>
                <a:cxn ang="0">
                  <a:pos x="943" y="277"/>
                </a:cxn>
                <a:cxn ang="0">
                  <a:pos x="949" y="253"/>
                </a:cxn>
                <a:cxn ang="0">
                  <a:pos x="979" y="217"/>
                </a:cxn>
                <a:cxn ang="0">
                  <a:pos x="1039" y="193"/>
                </a:cxn>
                <a:cxn ang="0">
                  <a:pos x="1099" y="114"/>
                </a:cxn>
                <a:cxn ang="0">
                  <a:pos x="1063" y="48"/>
                </a:cxn>
                <a:cxn ang="0">
                  <a:pos x="955" y="120"/>
                </a:cxn>
                <a:cxn ang="0">
                  <a:pos x="883" y="162"/>
                </a:cxn>
                <a:cxn ang="0">
                  <a:pos x="804" y="150"/>
                </a:cxn>
                <a:cxn ang="0">
                  <a:pos x="666" y="24"/>
                </a:cxn>
                <a:cxn ang="0">
                  <a:pos x="564" y="0"/>
                </a:cxn>
                <a:cxn ang="0">
                  <a:pos x="48" y="36"/>
                </a:cxn>
                <a:cxn ang="0">
                  <a:pos x="36" y="24"/>
                </a:cxn>
                <a:cxn ang="0">
                  <a:pos x="18" y="78"/>
                </a:cxn>
                <a:cxn ang="0">
                  <a:pos x="0" y="174"/>
                </a:cxn>
                <a:cxn ang="0">
                  <a:pos x="12" y="235"/>
                </a:cxn>
                <a:cxn ang="0">
                  <a:pos x="66" y="337"/>
                </a:cxn>
                <a:cxn ang="0">
                  <a:pos x="138" y="403"/>
                </a:cxn>
                <a:cxn ang="0">
                  <a:pos x="192" y="409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4" name="Freeform 400"/>
            <p:cNvSpPr>
              <a:spLocks/>
            </p:cNvSpPr>
            <p:nvPr/>
          </p:nvSpPr>
          <p:spPr bwMode="auto">
            <a:xfrm>
              <a:off x="2716230" y="3240962"/>
              <a:ext cx="99705" cy="98170"/>
            </a:xfrm>
            <a:custGeom>
              <a:avLst/>
              <a:gdLst/>
              <a:ahLst/>
              <a:cxnLst>
                <a:cxn ang="0">
                  <a:pos x="14" y="14"/>
                </a:cxn>
                <a:cxn ang="0">
                  <a:pos x="13" y="11"/>
                </a:cxn>
                <a:cxn ang="0">
                  <a:pos x="14" y="0"/>
                </a:cxn>
                <a:cxn ang="0">
                  <a:pos x="7" y="3"/>
                </a:cxn>
                <a:cxn ang="0">
                  <a:pos x="0" y="6"/>
                </a:cxn>
                <a:cxn ang="0">
                  <a:pos x="5" y="14"/>
                </a:cxn>
                <a:cxn ang="0">
                  <a:pos x="9" y="13"/>
                </a:cxn>
                <a:cxn ang="0">
                  <a:pos x="14" y="14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5" name="Freeform 401"/>
            <p:cNvSpPr>
              <a:spLocks/>
            </p:cNvSpPr>
            <p:nvPr/>
          </p:nvSpPr>
          <p:spPr bwMode="auto">
            <a:xfrm>
              <a:off x="2751840" y="3330837"/>
              <a:ext cx="85461" cy="60838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11" y="9"/>
                </a:cxn>
                <a:cxn ang="0">
                  <a:pos x="12" y="5"/>
                </a:cxn>
                <a:cxn ang="0">
                  <a:pos x="9" y="1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6" name="Freeform 402"/>
            <p:cNvSpPr>
              <a:spLocks/>
            </p:cNvSpPr>
            <p:nvPr/>
          </p:nvSpPr>
          <p:spPr bwMode="auto">
            <a:xfrm>
              <a:off x="2830179" y="3365403"/>
              <a:ext cx="126768" cy="52541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9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7" y="6"/>
                </a:cxn>
                <a:cxn ang="0">
                  <a:pos x="10" y="3"/>
                </a:cxn>
                <a:cxn ang="0">
                  <a:pos x="14" y="4"/>
                </a:cxn>
                <a:cxn ang="0">
                  <a:pos x="15" y="7"/>
                </a:cxn>
                <a:cxn ang="0">
                  <a:pos x="18" y="4"/>
                </a:cxn>
                <a:cxn ang="0">
                  <a:pos x="14" y="1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7" name="Freeform 403"/>
            <p:cNvSpPr>
              <a:spLocks/>
            </p:cNvSpPr>
            <p:nvPr/>
          </p:nvSpPr>
          <p:spPr bwMode="auto">
            <a:xfrm>
              <a:off x="2914216" y="3304565"/>
              <a:ext cx="260657" cy="277917"/>
            </a:xfrm>
            <a:custGeom>
              <a:avLst/>
              <a:gdLst/>
              <a:ahLst/>
              <a:cxnLst>
                <a:cxn ang="0">
                  <a:pos x="37" y="34"/>
                </a:cxn>
                <a:cxn ang="0">
                  <a:pos x="37" y="34"/>
                </a:cxn>
                <a:cxn ang="0">
                  <a:pos x="37" y="27"/>
                </a:cxn>
                <a:cxn ang="0">
                  <a:pos x="35" y="23"/>
                </a:cxn>
                <a:cxn ang="0">
                  <a:pos x="36" y="21"/>
                </a:cxn>
                <a:cxn ang="0">
                  <a:pos x="31" y="20"/>
                </a:cxn>
                <a:cxn ang="0">
                  <a:pos x="21" y="16"/>
                </a:cxn>
                <a:cxn ang="0">
                  <a:pos x="19" y="11"/>
                </a:cxn>
                <a:cxn ang="0">
                  <a:pos x="20" y="3"/>
                </a:cxn>
                <a:cxn ang="0">
                  <a:pos x="24" y="1"/>
                </a:cxn>
                <a:cxn ang="0">
                  <a:pos x="24" y="0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11" y="9"/>
                </a:cxn>
                <a:cxn ang="0">
                  <a:pos x="9" y="10"/>
                </a:cxn>
                <a:cxn ang="0">
                  <a:pos x="6" y="13"/>
                </a:cxn>
                <a:cxn ang="0">
                  <a:pos x="3" y="16"/>
                </a:cxn>
                <a:cxn ang="0">
                  <a:pos x="4" y="18"/>
                </a:cxn>
                <a:cxn ang="0">
                  <a:pos x="5" y="23"/>
                </a:cxn>
                <a:cxn ang="0">
                  <a:pos x="5" y="26"/>
                </a:cxn>
                <a:cxn ang="0">
                  <a:pos x="6" y="30"/>
                </a:cxn>
                <a:cxn ang="0">
                  <a:pos x="2" y="33"/>
                </a:cxn>
                <a:cxn ang="0">
                  <a:pos x="0" y="35"/>
                </a:cxn>
                <a:cxn ang="0">
                  <a:pos x="8" y="38"/>
                </a:cxn>
                <a:cxn ang="0">
                  <a:pos x="12" y="41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8" name="Freeform 404"/>
            <p:cNvSpPr>
              <a:spLocks/>
            </p:cNvSpPr>
            <p:nvPr/>
          </p:nvSpPr>
          <p:spPr bwMode="auto">
            <a:xfrm>
              <a:off x="2999678" y="3535472"/>
              <a:ext cx="175196" cy="12167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30" y="60"/>
                </a:cxn>
                <a:cxn ang="0">
                  <a:pos x="48" y="78"/>
                </a:cxn>
                <a:cxn ang="0">
                  <a:pos x="72" y="78"/>
                </a:cxn>
                <a:cxn ang="0">
                  <a:pos x="84" y="96"/>
                </a:cxn>
                <a:cxn ang="0">
                  <a:pos x="90" y="90"/>
                </a:cxn>
                <a:cxn ang="0">
                  <a:pos x="84" y="96"/>
                </a:cxn>
                <a:cxn ang="0">
                  <a:pos x="96" y="108"/>
                </a:cxn>
                <a:cxn ang="0">
                  <a:pos x="108" y="42"/>
                </a:cxn>
                <a:cxn ang="0">
                  <a:pos x="102" y="12"/>
                </a:cxn>
                <a:cxn ang="0">
                  <a:pos x="150" y="0"/>
                </a:cxn>
                <a:cxn ang="0">
                  <a:pos x="0" y="42"/>
                </a:cxn>
              </a:cxnLst>
              <a:rect l="0" t="0" r="r" b="b"/>
              <a:pathLst>
                <a:path w="150" h="108">
                  <a:moveTo>
                    <a:pt x="0" y="42"/>
                  </a:moveTo>
                  <a:lnTo>
                    <a:pt x="0" y="42"/>
                  </a:lnTo>
                  <a:lnTo>
                    <a:pt x="30" y="60"/>
                  </a:lnTo>
                  <a:lnTo>
                    <a:pt x="48" y="78"/>
                  </a:lnTo>
                  <a:lnTo>
                    <a:pt x="72" y="78"/>
                  </a:lnTo>
                  <a:lnTo>
                    <a:pt x="84" y="96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96" y="108"/>
                  </a:lnTo>
                  <a:lnTo>
                    <a:pt x="108" y="42"/>
                  </a:lnTo>
                  <a:lnTo>
                    <a:pt x="102" y="12"/>
                  </a:lnTo>
                  <a:lnTo>
                    <a:pt x="150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9" name="Freeform 405"/>
            <p:cNvSpPr>
              <a:spLocks/>
            </p:cNvSpPr>
            <p:nvPr/>
          </p:nvSpPr>
          <p:spPr bwMode="auto">
            <a:xfrm>
              <a:off x="2999678" y="3535472"/>
              <a:ext cx="175196" cy="12167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30" y="60"/>
                </a:cxn>
                <a:cxn ang="0">
                  <a:pos x="48" y="78"/>
                </a:cxn>
                <a:cxn ang="0">
                  <a:pos x="72" y="78"/>
                </a:cxn>
                <a:cxn ang="0">
                  <a:pos x="84" y="96"/>
                </a:cxn>
                <a:cxn ang="0">
                  <a:pos x="90" y="90"/>
                </a:cxn>
                <a:cxn ang="0">
                  <a:pos x="84" y="96"/>
                </a:cxn>
                <a:cxn ang="0">
                  <a:pos x="96" y="108"/>
                </a:cxn>
                <a:cxn ang="0">
                  <a:pos x="108" y="42"/>
                </a:cxn>
                <a:cxn ang="0">
                  <a:pos x="102" y="12"/>
                </a:cxn>
                <a:cxn ang="0">
                  <a:pos x="150" y="0"/>
                </a:cxn>
              </a:cxnLst>
              <a:rect l="0" t="0" r="r" b="b"/>
              <a:pathLst>
                <a:path w="150" h="108">
                  <a:moveTo>
                    <a:pt x="0" y="42"/>
                  </a:moveTo>
                  <a:lnTo>
                    <a:pt x="0" y="42"/>
                  </a:lnTo>
                  <a:lnTo>
                    <a:pt x="30" y="60"/>
                  </a:lnTo>
                  <a:lnTo>
                    <a:pt x="48" y="78"/>
                  </a:lnTo>
                  <a:lnTo>
                    <a:pt x="72" y="78"/>
                  </a:lnTo>
                  <a:lnTo>
                    <a:pt x="84" y="96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96" y="108"/>
                  </a:lnTo>
                  <a:lnTo>
                    <a:pt x="108" y="42"/>
                  </a:lnTo>
                  <a:lnTo>
                    <a:pt x="102" y="12"/>
                  </a:lnTo>
                  <a:lnTo>
                    <a:pt x="150" y="0"/>
                  </a:ln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0" name="Freeform 406"/>
            <p:cNvSpPr>
              <a:spLocks/>
            </p:cNvSpPr>
            <p:nvPr/>
          </p:nvSpPr>
          <p:spPr bwMode="auto">
            <a:xfrm>
              <a:off x="3308763" y="3384760"/>
              <a:ext cx="105402" cy="156242"/>
            </a:xfrm>
            <a:custGeom>
              <a:avLst/>
              <a:gdLst/>
              <a:ahLst/>
              <a:cxnLst>
                <a:cxn ang="0">
                  <a:pos x="90" y="126"/>
                </a:cxn>
                <a:cxn ang="0">
                  <a:pos x="78" y="102"/>
                </a:cxn>
                <a:cxn ang="0">
                  <a:pos x="66" y="78"/>
                </a:cxn>
                <a:cxn ang="0">
                  <a:pos x="84" y="60"/>
                </a:cxn>
                <a:cxn ang="0">
                  <a:pos x="90" y="42"/>
                </a:cxn>
                <a:cxn ang="0">
                  <a:pos x="66" y="36"/>
                </a:cxn>
                <a:cxn ang="0">
                  <a:pos x="60" y="18"/>
                </a:cxn>
                <a:cxn ang="0">
                  <a:pos x="36" y="0"/>
                </a:cxn>
                <a:cxn ang="0">
                  <a:pos x="12" y="24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18" y="66"/>
                </a:cxn>
                <a:cxn ang="0">
                  <a:pos x="30" y="84"/>
                </a:cxn>
                <a:cxn ang="0">
                  <a:pos x="24" y="120"/>
                </a:cxn>
                <a:cxn ang="0">
                  <a:pos x="42" y="138"/>
                </a:cxn>
                <a:cxn ang="0">
                  <a:pos x="60" y="132"/>
                </a:cxn>
                <a:cxn ang="0">
                  <a:pos x="90" y="126"/>
                </a:cxn>
                <a:cxn ang="0">
                  <a:pos x="90" y="126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  <a:lnTo>
                    <a:pt x="90" y="126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1" name="Freeform 407"/>
            <p:cNvSpPr>
              <a:spLocks/>
            </p:cNvSpPr>
            <p:nvPr/>
          </p:nvSpPr>
          <p:spPr bwMode="auto">
            <a:xfrm>
              <a:off x="3308763" y="3384760"/>
              <a:ext cx="105402" cy="156242"/>
            </a:xfrm>
            <a:custGeom>
              <a:avLst/>
              <a:gdLst/>
              <a:ahLst/>
              <a:cxnLst>
                <a:cxn ang="0">
                  <a:pos x="90" y="126"/>
                </a:cxn>
                <a:cxn ang="0">
                  <a:pos x="78" y="102"/>
                </a:cxn>
                <a:cxn ang="0">
                  <a:pos x="66" y="78"/>
                </a:cxn>
                <a:cxn ang="0">
                  <a:pos x="84" y="60"/>
                </a:cxn>
                <a:cxn ang="0">
                  <a:pos x="90" y="42"/>
                </a:cxn>
                <a:cxn ang="0">
                  <a:pos x="66" y="36"/>
                </a:cxn>
                <a:cxn ang="0">
                  <a:pos x="60" y="18"/>
                </a:cxn>
                <a:cxn ang="0">
                  <a:pos x="36" y="0"/>
                </a:cxn>
                <a:cxn ang="0">
                  <a:pos x="12" y="24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18" y="66"/>
                </a:cxn>
                <a:cxn ang="0">
                  <a:pos x="30" y="84"/>
                </a:cxn>
                <a:cxn ang="0">
                  <a:pos x="24" y="120"/>
                </a:cxn>
                <a:cxn ang="0">
                  <a:pos x="42" y="138"/>
                </a:cxn>
                <a:cxn ang="0">
                  <a:pos x="60" y="132"/>
                </a:cxn>
                <a:cxn ang="0">
                  <a:pos x="90" y="126"/>
                </a:cxn>
                <a:cxn ang="0">
                  <a:pos x="90" y="126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  <a:lnTo>
                    <a:pt x="90" y="126"/>
                  </a:ln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42" name="Freeform 408"/>
            <p:cNvSpPr>
              <a:spLocks/>
            </p:cNvSpPr>
            <p:nvPr/>
          </p:nvSpPr>
          <p:spPr bwMode="auto">
            <a:xfrm>
              <a:off x="3465442" y="3446981"/>
              <a:ext cx="68369" cy="81577"/>
            </a:xfrm>
            <a:custGeom>
              <a:avLst/>
              <a:gdLst/>
              <a:ahLst/>
              <a:cxnLst>
                <a:cxn ang="0">
                  <a:pos x="6" y="42"/>
                </a:cxn>
                <a:cxn ang="0">
                  <a:pos x="6" y="66"/>
                </a:cxn>
                <a:cxn ang="0">
                  <a:pos x="12" y="72"/>
                </a:cxn>
                <a:cxn ang="0">
                  <a:pos x="36" y="60"/>
                </a:cxn>
                <a:cxn ang="0">
                  <a:pos x="60" y="24"/>
                </a:cxn>
                <a:cxn ang="0">
                  <a:pos x="18" y="0"/>
                </a:cxn>
                <a:cxn ang="0">
                  <a:pos x="6" y="0"/>
                </a:cxn>
                <a:cxn ang="0">
                  <a:pos x="0" y="18"/>
                </a:cxn>
                <a:cxn ang="0">
                  <a:pos x="6" y="42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43" name="Freeform 409"/>
            <p:cNvSpPr>
              <a:spLocks/>
            </p:cNvSpPr>
            <p:nvPr/>
          </p:nvSpPr>
          <p:spPr bwMode="auto">
            <a:xfrm>
              <a:off x="3042409" y="4052591"/>
              <a:ext cx="434429" cy="876613"/>
            </a:xfrm>
            <a:custGeom>
              <a:avLst/>
              <a:gdLst/>
              <a:ahLst/>
              <a:cxnLst>
                <a:cxn ang="0">
                  <a:pos x="47" y="37"/>
                </a:cxn>
                <a:cxn ang="0">
                  <a:pos x="48" y="32"/>
                </a:cxn>
                <a:cxn ang="0">
                  <a:pos x="50" y="29"/>
                </a:cxn>
                <a:cxn ang="0">
                  <a:pos x="50" y="29"/>
                </a:cxn>
                <a:cxn ang="0">
                  <a:pos x="57" y="22"/>
                </a:cxn>
                <a:cxn ang="0">
                  <a:pos x="60" y="20"/>
                </a:cxn>
                <a:cxn ang="0">
                  <a:pos x="62" y="14"/>
                </a:cxn>
                <a:cxn ang="0">
                  <a:pos x="61" y="13"/>
                </a:cxn>
                <a:cxn ang="0">
                  <a:pos x="58" y="15"/>
                </a:cxn>
                <a:cxn ang="0">
                  <a:pos x="52" y="18"/>
                </a:cxn>
                <a:cxn ang="0">
                  <a:pos x="47" y="17"/>
                </a:cxn>
                <a:cxn ang="0">
                  <a:pos x="48" y="10"/>
                </a:cxn>
                <a:cxn ang="0">
                  <a:pos x="45" y="8"/>
                </a:cxn>
                <a:cxn ang="0">
                  <a:pos x="39" y="6"/>
                </a:cxn>
                <a:cxn ang="0">
                  <a:pos x="36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29" y="1"/>
                </a:cxn>
                <a:cxn ang="0">
                  <a:pos x="28" y="2"/>
                </a:cxn>
                <a:cxn ang="0">
                  <a:pos x="23" y="1"/>
                </a:cxn>
                <a:cxn ang="0">
                  <a:pos x="21" y="1"/>
                </a:cxn>
                <a:cxn ang="0">
                  <a:pos x="19" y="2"/>
                </a:cxn>
                <a:cxn ang="0">
                  <a:pos x="20" y="3"/>
                </a:cxn>
                <a:cxn ang="0">
                  <a:pos x="19" y="7"/>
                </a:cxn>
                <a:cxn ang="0">
                  <a:pos x="16" y="10"/>
                </a:cxn>
                <a:cxn ang="0">
                  <a:pos x="16" y="16"/>
                </a:cxn>
                <a:cxn ang="0">
                  <a:pos x="14" y="20"/>
                </a:cxn>
                <a:cxn ang="0">
                  <a:pos x="11" y="33"/>
                </a:cxn>
                <a:cxn ang="0">
                  <a:pos x="12" y="43"/>
                </a:cxn>
                <a:cxn ang="0">
                  <a:pos x="6" y="56"/>
                </a:cxn>
                <a:cxn ang="0">
                  <a:pos x="5" y="70"/>
                </a:cxn>
                <a:cxn ang="0">
                  <a:pos x="5" y="77"/>
                </a:cxn>
                <a:cxn ang="0">
                  <a:pos x="4" y="84"/>
                </a:cxn>
                <a:cxn ang="0">
                  <a:pos x="6" y="88"/>
                </a:cxn>
                <a:cxn ang="0">
                  <a:pos x="3" y="104"/>
                </a:cxn>
                <a:cxn ang="0">
                  <a:pos x="0" y="111"/>
                </a:cxn>
                <a:cxn ang="0">
                  <a:pos x="1" y="116"/>
                </a:cxn>
                <a:cxn ang="0">
                  <a:pos x="4" y="122"/>
                </a:cxn>
                <a:cxn ang="0">
                  <a:pos x="20" y="129"/>
                </a:cxn>
                <a:cxn ang="0">
                  <a:pos x="16" y="125"/>
                </a:cxn>
                <a:cxn ang="0">
                  <a:pos x="14" y="118"/>
                </a:cxn>
                <a:cxn ang="0">
                  <a:pos x="16" y="113"/>
                </a:cxn>
                <a:cxn ang="0">
                  <a:pos x="19" y="107"/>
                </a:cxn>
                <a:cxn ang="0">
                  <a:pos x="22" y="104"/>
                </a:cxn>
                <a:cxn ang="0">
                  <a:pos x="24" y="99"/>
                </a:cxn>
                <a:cxn ang="0">
                  <a:pos x="21" y="97"/>
                </a:cxn>
                <a:cxn ang="0">
                  <a:pos x="19" y="93"/>
                </a:cxn>
                <a:cxn ang="0">
                  <a:pos x="24" y="87"/>
                </a:cxn>
                <a:cxn ang="0">
                  <a:pos x="27" y="83"/>
                </a:cxn>
                <a:cxn ang="0">
                  <a:pos x="30" y="77"/>
                </a:cxn>
                <a:cxn ang="0">
                  <a:pos x="28" y="74"/>
                </a:cxn>
                <a:cxn ang="0">
                  <a:pos x="28" y="72"/>
                </a:cxn>
                <a:cxn ang="0">
                  <a:pos x="34" y="70"/>
                </a:cxn>
                <a:cxn ang="0">
                  <a:pos x="36" y="66"/>
                </a:cxn>
                <a:cxn ang="0">
                  <a:pos x="37" y="62"/>
                </a:cxn>
                <a:cxn ang="0">
                  <a:pos x="47" y="59"/>
                </a:cxn>
                <a:cxn ang="0">
                  <a:pos x="51" y="56"/>
                </a:cxn>
                <a:cxn ang="0">
                  <a:pos x="53" y="51"/>
                </a:cxn>
                <a:cxn ang="0">
                  <a:pos x="51" y="47"/>
                </a:cxn>
                <a:cxn ang="0">
                  <a:pos x="48" y="44"/>
                </a:cxn>
                <a:cxn ang="0">
                  <a:pos x="51" y="45"/>
                </a:cxn>
                <a:cxn ang="0">
                  <a:pos x="47" y="42"/>
                </a:cxn>
                <a:cxn ang="0">
                  <a:pos x="47" y="37"/>
                </a:cxn>
              </a:cxnLst>
              <a:rect l="0" t="0" r="r" b="b"/>
              <a:pathLst>
                <a:path w="62" h="129">
                  <a:moveTo>
                    <a:pt x="47" y="37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8" y="81"/>
                    <a:pt x="30" y="77"/>
                  </a:cubicBezTo>
                  <a:cubicBezTo>
                    <a:pt x="33" y="73"/>
                    <a:pt x="28" y="74"/>
                    <a:pt x="28" y="74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42" y="60"/>
                    <a:pt x="47" y="59"/>
                  </a:cubicBezTo>
                  <a:cubicBezTo>
                    <a:pt x="52" y="58"/>
                    <a:pt x="51" y="56"/>
                    <a:pt x="51" y="56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7" y="42"/>
                    <a:pt x="47" y="42"/>
                    <a:pt x="47" y="42"/>
                  </a:cubicBezTo>
                  <a:lnTo>
                    <a:pt x="47" y="3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4" name="Freeform 410"/>
            <p:cNvSpPr>
              <a:spLocks/>
            </p:cNvSpPr>
            <p:nvPr/>
          </p:nvSpPr>
          <p:spPr bwMode="auto">
            <a:xfrm>
              <a:off x="3273154" y="3995901"/>
              <a:ext cx="199410" cy="17974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36"/>
                </a:cxn>
                <a:cxn ang="0">
                  <a:pos x="0" y="48"/>
                </a:cxn>
                <a:cxn ang="0">
                  <a:pos x="18" y="72"/>
                </a:cxn>
                <a:cxn ang="0">
                  <a:pos x="36" y="84"/>
                </a:cxn>
                <a:cxn ang="0">
                  <a:pos x="72" y="96"/>
                </a:cxn>
                <a:cxn ang="0">
                  <a:pos x="90" y="108"/>
                </a:cxn>
                <a:cxn ang="0">
                  <a:pos x="84" y="150"/>
                </a:cxn>
                <a:cxn ang="0">
                  <a:pos x="114" y="156"/>
                </a:cxn>
                <a:cxn ang="0">
                  <a:pos x="150" y="138"/>
                </a:cxn>
                <a:cxn ang="0">
                  <a:pos x="168" y="126"/>
                </a:cxn>
                <a:cxn ang="0">
                  <a:pos x="162" y="114"/>
                </a:cxn>
                <a:cxn ang="0">
                  <a:pos x="162" y="90"/>
                </a:cxn>
                <a:cxn ang="0">
                  <a:pos x="144" y="84"/>
                </a:cxn>
                <a:cxn ang="0">
                  <a:pos x="120" y="54"/>
                </a:cxn>
                <a:cxn ang="0">
                  <a:pos x="108" y="42"/>
                </a:cxn>
                <a:cxn ang="0">
                  <a:pos x="90" y="12"/>
                </a:cxn>
                <a:cxn ang="0">
                  <a:pos x="90" y="6"/>
                </a:cxn>
                <a:cxn ang="0">
                  <a:pos x="78" y="0"/>
                </a:cxn>
                <a:cxn ang="0">
                  <a:pos x="48" y="0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5" name="Freeform 411"/>
            <p:cNvSpPr>
              <a:spLocks/>
            </p:cNvSpPr>
            <p:nvPr/>
          </p:nvSpPr>
          <p:spPr bwMode="auto">
            <a:xfrm>
              <a:off x="3374283" y="4248930"/>
              <a:ext cx="118222" cy="128588"/>
            </a:xfrm>
            <a:custGeom>
              <a:avLst/>
              <a:gdLst/>
              <a:ahLst/>
              <a:cxnLst>
                <a:cxn ang="0">
                  <a:pos x="66" y="24"/>
                </a:cxn>
                <a:cxn ang="0">
                  <a:pos x="36" y="6"/>
                </a:cxn>
                <a:cxn ang="0">
                  <a:pos x="18" y="0"/>
                </a:cxn>
                <a:cxn ang="0">
                  <a:pos x="6" y="18"/>
                </a:cxn>
                <a:cxn ang="0">
                  <a:pos x="0" y="48"/>
                </a:cxn>
                <a:cxn ang="0">
                  <a:pos x="0" y="78"/>
                </a:cxn>
                <a:cxn ang="0">
                  <a:pos x="24" y="96"/>
                </a:cxn>
                <a:cxn ang="0">
                  <a:pos x="36" y="108"/>
                </a:cxn>
                <a:cxn ang="0">
                  <a:pos x="66" y="114"/>
                </a:cxn>
                <a:cxn ang="0">
                  <a:pos x="96" y="90"/>
                </a:cxn>
                <a:cxn ang="0">
                  <a:pos x="102" y="78"/>
                </a:cxn>
                <a:cxn ang="0">
                  <a:pos x="84" y="42"/>
                </a:cxn>
                <a:cxn ang="0">
                  <a:pos x="66" y="24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6" name="Freeform 412"/>
            <p:cNvSpPr>
              <a:spLocks/>
            </p:cNvSpPr>
            <p:nvPr/>
          </p:nvSpPr>
          <p:spPr bwMode="auto">
            <a:xfrm>
              <a:off x="3117899" y="3787118"/>
              <a:ext cx="262082" cy="277916"/>
            </a:xfrm>
            <a:custGeom>
              <a:avLst/>
              <a:gdLst/>
              <a:ahLst/>
              <a:cxnLst>
                <a:cxn ang="0">
                  <a:pos x="22" y="39"/>
                </a:cxn>
                <a:cxn ang="0">
                  <a:pos x="22" y="37"/>
                </a:cxn>
                <a:cxn ang="0">
                  <a:pos x="30" y="31"/>
                </a:cxn>
                <a:cxn ang="0">
                  <a:pos x="35" y="31"/>
                </a:cxn>
                <a:cxn ang="0">
                  <a:pos x="37" y="32"/>
                </a:cxn>
                <a:cxn ang="0">
                  <a:pos x="37" y="25"/>
                </a:cxn>
                <a:cxn ang="0">
                  <a:pos x="37" y="21"/>
                </a:cxn>
                <a:cxn ang="0">
                  <a:pos x="31" y="20"/>
                </a:cxn>
                <a:cxn ang="0">
                  <a:pos x="29" y="17"/>
                </a:cxn>
                <a:cxn ang="0">
                  <a:pos x="29" y="13"/>
                </a:cxn>
                <a:cxn ang="0">
                  <a:pos x="22" y="10"/>
                </a:cxn>
                <a:cxn ang="0">
                  <a:pos x="16" y="7"/>
                </a:cxn>
                <a:cxn ang="0">
                  <a:pos x="15" y="1"/>
                </a:cxn>
                <a:cxn ang="0">
                  <a:pos x="9" y="0"/>
                </a:cxn>
                <a:cxn ang="0">
                  <a:pos x="5" y="3"/>
                </a:cxn>
                <a:cxn ang="0">
                  <a:pos x="1" y="4"/>
                </a:cxn>
                <a:cxn ang="0">
                  <a:pos x="3" y="7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6"/>
                </a:cxn>
                <a:cxn ang="0">
                  <a:pos x="1" y="25"/>
                </a:cxn>
                <a:cxn ang="0">
                  <a:pos x="4" y="28"/>
                </a:cxn>
                <a:cxn ang="0">
                  <a:pos x="3" y="32"/>
                </a:cxn>
                <a:cxn ang="0">
                  <a:pos x="7" y="39"/>
                </a:cxn>
                <a:cxn ang="0">
                  <a:pos x="8" y="41"/>
                </a:cxn>
                <a:cxn ang="0">
                  <a:pos x="10" y="40"/>
                </a:cxn>
                <a:cxn ang="0">
                  <a:pos x="12" y="40"/>
                </a:cxn>
                <a:cxn ang="0">
                  <a:pos x="17" y="41"/>
                </a:cxn>
                <a:cxn ang="0">
                  <a:pos x="18" y="40"/>
                </a:cxn>
                <a:cxn ang="0">
                  <a:pos x="22" y="39"/>
                </a:cxn>
                <a:cxn ang="0">
                  <a:pos x="22" y="39"/>
                </a:cxn>
              </a:cxnLst>
              <a:rect l="0" t="0" r="r" b="b"/>
              <a:pathLst>
                <a:path w="37" h="41">
                  <a:moveTo>
                    <a:pt x="22" y="39"/>
                  </a:moveTo>
                  <a:cubicBezTo>
                    <a:pt x="22" y="37"/>
                    <a:pt x="22" y="37"/>
                    <a:pt x="22" y="37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2" y="20"/>
                    <a:pt x="31" y="20"/>
                  </a:cubicBezTo>
                  <a:cubicBezTo>
                    <a:pt x="31" y="20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7" name="Freeform 413"/>
            <p:cNvSpPr>
              <a:spLocks/>
            </p:cNvSpPr>
            <p:nvPr/>
          </p:nvSpPr>
          <p:spPr bwMode="auto">
            <a:xfrm>
              <a:off x="3042409" y="3453894"/>
              <a:ext cx="857463" cy="882144"/>
            </a:xfrm>
            <a:custGeom>
              <a:avLst/>
              <a:gdLst/>
              <a:ahLst/>
              <a:cxnLst>
                <a:cxn ang="0">
                  <a:pos x="62" y="102"/>
                </a:cxn>
                <a:cxn ang="0">
                  <a:pos x="57" y="110"/>
                </a:cxn>
                <a:cxn ang="0">
                  <a:pos x="50" y="117"/>
                </a:cxn>
                <a:cxn ang="0">
                  <a:pos x="50" y="117"/>
                </a:cxn>
                <a:cxn ang="0">
                  <a:pos x="58" y="121"/>
                </a:cxn>
                <a:cxn ang="0">
                  <a:pos x="64" y="130"/>
                </a:cxn>
                <a:cxn ang="0">
                  <a:pos x="69" y="123"/>
                </a:cxn>
                <a:cxn ang="0">
                  <a:pos x="78" y="105"/>
                </a:cxn>
                <a:cxn ang="0">
                  <a:pos x="92" y="92"/>
                </a:cxn>
                <a:cxn ang="0">
                  <a:pos x="101" y="90"/>
                </a:cxn>
                <a:cxn ang="0">
                  <a:pos x="104" y="82"/>
                </a:cxn>
                <a:cxn ang="0">
                  <a:pos x="108" y="75"/>
                </a:cxn>
                <a:cxn ang="0">
                  <a:pos x="112" y="57"/>
                </a:cxn>
                <a:cxn ang="0">
                  <a:pos x="122" y="41"/>
                </a:cxn>
                <a:cxn ang="0">
                  <a:pos x="114" y="32"/>
                </a:cxn>
                <a:cxn ang="0">
                  <a:pos x="95" y="26"/>
                </a:cxn>
                <a:cxn ang="0">
                  <a:pos x="90" y="22"/>
                </a:cxn>
                <a:cxn ang="0">
                  <a:pos x="75" y="15"/>
                </a:cxn>
                <a:cxn ang="0">
                  <a:pos x="71" y="3"/>
                </a:cxn>
                <a:cxn ang="0">
                  <a:pos x="66" y="9"/>
                </a:cxn>
                <a:cxn ang="0">
                  <a:pos x="61" y="10"/>
                </a:cxn>
                <a:cxn ang="0">
                  <a:pos x="56" y="10"/>
                </a:cxn>
                <a:cxn ang="0">
                  <a:pos x="53" y="11"/>
                </a:cxn>
                <a:cxn ang="0">
                  <a:pos x="48" y="12"/>
                </a:cxn>
                <a:cxn ang="0">
                  <a:pos x="42" y="10"/>
                </a:cxn>
                <a:cxn ang="0">
                  <a:pos x="41" y="1"/>
                </a:cxn>
                <a:cxn ang="0">
                  <a:pos x="40" y="2"/>
                </a:cxn>
                <a:cxn ang="0">
                  <a:pos x="27" y="4"/>
                </a:cxn>
                <a:cxn ang="0">
                  <a:pos x="31" y="12"/>
                </a:cxn>
                <a:cxn ang="0">
                  <a:pos x="19" y="12"/>
                </a:cxn>
                <a:cxn ang="0">
                  <a:pos x="12" y="19"/>
                </a:cxn>
                <a:cxn ang="0">
                  <a:pos x="8" y="28"/>
                </a:cxn>
                <a:cxn ang="0">
                  <a:pos x="4" y="33"/>
                </a:cxn>
                <a:cxn ang="0">
                  <a:pos x="0" y="45"/>
                </a:cxn>
                <a:cxn ang="0">
                  <a:pos x="9" y="46"/>
                </a:cxn>
                <a:cxn ang="0">
                  <a:pos x="12" y="52"/>
                </a:cxn>
                <a:cxn ang="0">
                  <a:pos x="16" y="52"/>
                </a:cxn>
                <a:cxn ang="0">
                  <a:pos x="26" y="50"/>
                </a:cxn>
                <a:cxn ang="0">
                  <a:pos x="33" y="59"/>
                </a:cxn>
                <a:cxn ang="0">
                  <a:pos x="40" y="66"/>
                </a:cxn>
                <a:cxn ang="0">
                  <a:pos x="48" y="70"/>
                </a:cxn>
                <a:cxn ang="0">
                  <a:pos x="48" y="81"/>
                </a:cxn>
              </a:cxnLst>
              <a:rect l="0" t="0" r="r" b="b"/>
              <a:pathLst>
                <a:path w="122" h="130">
                  <a:moveTo>
                    <a:pt x="61" y="101"/>
                  </a:moveTo>
                  <a:cubicBezTo>
                    <a:pt x="62" y="102"/>
                    <a:pt x="62" y="102"/>
                    <a:pt x="62" y="102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1" y="117"/>
                    <a:pt x="51" y="117"/>
                    <a:pt x="5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5" y="127"/>
                    <a:pt x="65" y="127"/>
                    <a:pt x="65" y="127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103" y="86"/>
                    <a:pt x="103" y="86"/>
                    <a:pt x="103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9" y="58"/>
                    <a:pt x="109" y="58"/>
                    <a:pt x="109" y="58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66"/>
                    <a:pt x="42" y="69"/>
                    <a:pt x="42" y="69"/>
                  </a:cubicBezTo>
                  <a:cubicBezTo>
                    <a:pt x="43" y="69"/>
                    <a:pt x="48" y="70"/>
                    <a:pt x="48" y="70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81"/>
                    <a:pt x="48" y="81"/>
                    <a:pt x="48" y="8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48" name="Freeform 414"/>
            <p:cNvSpPr>
              <a:spLocks/>
            </p:cNvSpPr>
            <p:nvPr/>
          </p:nvSpPr>
          <p:spPr bwMode="auto">
            <a:xfrm>
              <a:off x="3379981" y="4004197"/>
              <a:ext cx="92584" cy="1368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18" y="36"/>
                </a:cxn>
                <a:cxn ang="0">
                  <a:pos x="30" y="48"/>
                </a:cxn>
                <a:cxn ang="0">
                  <a:pos x="54" y="78"/>
                </a:cxn>
                <a:cxn ang="0">
                  <a:pos x="66" y="96"/>
                </a:cxn>
                <a:cxn ang="0">
                  <a:pos x="72" y="108"/>
                </a:cxn>
                <a:cxn ang="0">
                  <a:pos x="78" y="120"/>
                </a:cxn>
                <a:cxn ang="0">
                  <a:pos x="0" y="0"/>
                </a:cxn>
              </a:cxnLst>
              <a:rect l="0" t="0" r="r" b="b"/>
              <a:pathLst>
                <a:path w="78" h="120">
                  <a:moveTo>
                    <a:pt x="0" y="0"/>
                  </a:moveTo>
                  <a:lnTo>
                    <a:pt x="0" y="6"/>
                  </a:lnTo>
                  <a:lnTo>
                    <a:pt x="18" y="36"/>
                  </a:lnTo>
                  <a:lnTo>
                    <a:pt x="30" y="48"/>
                  </a:lnTo>
                  <a:lnTo>
                    <a:pt x="54" y="78"/>
                  </a:lnTo>
                  <a:lnTo>
                    <a:pt x="66" y="96"/>
                  </a:lnTo>
                  <a:lnTo>
                    <a:pt x="72" y="108"/>
                  </a:lnTo>
                  <a:lnTo>
                    <a:pt x="78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9" name="Freeform 415"/>
            <p:cNvSpPr>
              <a:spLocks/>
            </p:cNvSpPr>
            <p:nvPr/>
          </p:nvSpPr>
          <p:spPr bwMode="auto">
            <a:xfrm>
              <a:off x="3379981" y="4004197"/>
              <a:ext cx="92584" cy="1368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18" y="36"/>
                </a:cxn>
                <a:cxn ang="0">
                  <a:pos x="30" y="48"/>
                </a:cxn>
                <a:cxn ang="0">
                  <a:pos x="54" y="78"/>
                </a:cxn>
                <a:cxn ang="0">
                  <a:pos x="66" y="96"/>
                </a:cxn>
                <a:cxn ang="0">
                  <a:pos x="72" y="108"/>
                </a:cxn>
                <a:cxn ang="0">
                  <a:pos x="78" y="120"/>
                </a:cxn>
              </a:cxnLst>
              <a:rect l="0" t="0" r="r" b="b"/>
              <a:pathLst>
                <a:path w="78" h="120">
                  <a:moveTo>
                    <a:pt x="0" y="0"/>
                  </a:moveTo>
                  <a:lnTo>
                    <a:pt x="0" y="6"/>
                  </a:lnTo>
                  <a:lnTo>
                    <a:pt x="18" y="36"/>
                  </a:lnTo>
                  <a:lnTo>
                    <a:pt x="30" y="48"/>
                  </a:lnTo>
                  <a:lnTo>
                    <a:pt x="54" y="78"/>
                  </a:lnTo>
                  <a:lnTo>
                    <a:pt x="66" y="96"/>
                  </a:lnTo>
                  <a:lnTo>
                    <a:pt x="72" y="108"/>
                  </a:lnTo>
                  <a:lnTo>
                    <a:pt x="78" y="120"/>
                  </a:ln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0" name="Freeform 416"/>
            <p:cNvSpPr>
              <a:spLocks/>
            </p:cNvSpPr>
            <p:nvPr/>
          </p:nvSpPr>
          <p:spPr bwMode="auto">
            <a:xfrm>
              <a:off x="3385678" y="3433154"/>
              <a:ext cx="86886" cy="95404"/>
            </a:xfrm>
            <a:custGeom>
              <a:avLst/>
              <a:gdLst/>
              <a:ahLst/>
              <a:cxnLst>
                <a:cxn ang="0">
                  <a:pos x="72" y="78"/>
                </a:cxn>
                <a:cxn ang="0">
                  <a:pos x="72" y="54"/>
                </a:cxn>
                <a:cxn ang="0">
                  <a:pos x="66" y="30"/>
                </a:cxn>
                <a:cxn ang="0">
                  <a:pos x="72" y="12"/>
                </a:cxn>
                <a:cxn ang="0">
                  <a:pos x="24" y="6"/>
                </a:cxn>
                <a:cxn ang="0">
                  <a:pos x="24" y="0"/>
                </a:cxn>
                <a:cxn ang="0">
                  <a:pos x="18" y="18"/>
                </a:cxn>
                <a:cxn ang="0">
                  <a:pos x="0" y="36"/>
                </a:cxn>
                <a:cxn ang="0">
                  <a:pos x="12" y="60"/>
                </a:cxn>
                <a:cxn ang="0">
                  <a:pos x="24" y="84"/>
                </a:cxn>
                <a:cxn ang="0">
                  <a:pos x="30" y="84"/>
                </a:cxn>
                <a:cxn ang="0">
                  <a:pos x="42" y="78"/>
                </a:cxn>
                <a:cxn ang="0">
                  <a:pos x="72" y="78"/>
                </a:cxn>
                <a:cxn ang="0">
                  <a:pos x="72" y="78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  <a:lnTo>
                    <a:pt x="72" y="7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1" name="Freeform 417"/>
            <p:cNvSpPr>
              <a:spLocks/>
            </p:cNvSpPr>
            <p:nvPr/>
          </p:nvSpPr>
          <p:spPr bwMode="auto">
            <a:xfrm>
              <a:off x="3385678" y="3433154"/>
              <a:ext cx="86886" cy="95404"/>
            </a:xfrm>
            <a:custGeom>
              <a:avLst/>
              <a:gdLst/>
              <a:ahLst/>
              <a:cxnLst>
                <a:cxn ang="0">
                  <a:pos x="72" y="78"/>
                </a:cxn>
                <a:cxn ang="0">
                  <a:pos x="72" y="54"/>
                </a:cxn>
                <a:cxn ang="0">
                  <a:pos x="66" y="30"/>
                </a:cxn>
                <a:cxn ang="0">
                  <a:pos x="72" y="12"/>
                </a:cxn>
                <a:cxn ang="0">
                  <a:pos x="24" y="6"/>
                </a:cxn>
                <a:cxn ang="0">
                  <a:pos x="24" y="0"/>
                </a:cxn>
                <a:cxn ang="0">
                  <a:pos x="18" y="18"/>
                </a:cxn>
                <a:cxn ang="0">
                  <a:pos x="0" y="36"/>
                </a:cxn>
                <a:cxn ang="0">
                  <a:pos x="12" y="60"/>
                </a:cxn>
                <a:cxn ang="0">
                  <a:pos x="24" y="84"/>
                </a:cxn>
                <a:cxn ang="0">
                  <a:pos x="30" y="84"/>
                </a:cxn>
                <a:cxn ang="0">
                  <a:pos x="42" y="78"/>
                </a:cxn>
                <a:cxn ang="0">
                  <a:pos x="72" y="78"/>
                </a:cxn>
                <a:cxn ang="0">
                  <a:pos x="72" y="78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  <a:lnTo>
                    <a:pt x="72" y="78"/>
                  </a:ln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52" name="Freeform 418"/>
            <p:cNvSpPr>
              <a:spLocks/>
            </p:cNvSpPr>
            <p:nvPr/>
          </p:nvSpPr>
          <p:spPr bwMode="auto">
            <a:xfrm>
              <a:off x="3050955" y="3310096"/>
              <a:ext cx="300539" cy="244733"/>
            </a:xfrm>
            <a:custGeom>
              <a:avLst/>
              <a:gdLst/>
              <a:ahLst/>
              <a:cxnLst>
                <a:cxn ang="0">
                  <a:pos x="38" y="21"/>
                </a:cxn>
                <a:cxn ang="0">
                  <a:pos x="37" y="18"/>
                </a:cxn>
                <a:cxn ang="0">
                  <a:pos x="39" y="15"/>
                </a:cxn>
                <a:cxn ang="0">
                  <a:pos x="43" y="11"/>
                </a:cxn>
                <a:cxn ang="0">
                  <a:pos x="42" y="11"/>
                </a:cxn>
                <a:cxn ang="0">
                  <a:pos x="39" y="10"/>
                </a:cxn>
                <a:cxn ang="0">
                  <a:pos x="38" y="8"/>
                </a:cxn>
                <a:cxn ang="0">
                  <a:pos x="32" y="5"/>
                </a:cxn>
                <a:cxn ang="0">
                  <a:pos x="22" y="6"/>
                </a:cxn>
                <a:cxn ang="0">
                  <a:pos x="17" y="5"/>
                </a:cxn>
                <a:cxn ang="0">
                  <a:pos x="16" y="3"/>
                </a:cxn>
                <a:cxn ang="0">
                  <a:pos x="11" y="2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2" y="19"/>
                </a:cxn>
                <a:cxn ang="0">
                  <a:pos x="17" y="20"/>
                </a:cxn>
                <a:cxn ang="0">
                  <a:pos x="16" y="22"/>
                </a:cxn>
                <a:cxn ang="0">
                  <a:pos x="18" y="26"/>
                </a:cxn>
                <a:cxn ang="0">
                  <a:pos x="18" y="33"/>
                </a:cxn>
                <a:cxn ang="0">
                  <a:pos x="18" y="33"/>
                </a:cxn>
                <a:cxn ang="0">
                  <a:pos x="21" y="36"/>
                </a:cxn>
                <a:cxn ang="0">
                  <a:pos x="30" y="33"/>
                </a:cxn>
                <a:cxn ang="0">
                  <a:pos x="29" y="30"/>
                </a:cxn>
                <a:cxn ang="0">
                  <a:pos x="26" y="25"/>
                </a:cxn>
                <a:cxn ang="0">
                  <a:pos x="34" y="25"/>
                </a:cxn>
                <a:cxn ang="0">
                  <a:pos x="39" y="23"/>
                </a:cxn>
                <a:cxn ang="0">
                  <a:pos x="38" y="21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3" name="Freeform 419"/>
            <p:cNvSpPr>
              <a:spLocks/>
            </p:cNvSpPr>
            <p:nvPr/>
          </p:nvSpPr>
          <p:spPr bwMode="auto">
            <a:xfrm>
              <a:off x="2858666" y="3582483"/>
              <a:ext cx="283448" cy="380234"/>
            </a:xfrm>
            <a:custGeom>
              <a:avLst/>
              <a:gdLst/>
              <a:ahLst/>
              <a:cxnLst>
                <a:cxn ang="0">
                  <a:pos x="228" y="204"/>
                </a:cxn>
                <a:cxn ang="0">
                  <a:pos x="228" y="198"/>
                </a:cxn>
                <a:cxn ang="0">
                  <a:pos x="216" y="198"/>
                </a:cxn>
                <a:cxn ang="0">
                  <a:pos x="210" y="162"/>
                </a:cxn>
                <a:cxn ang="0">
                  <a:pos x="180" y="174"/>
                </a:cxn>
                <a:cxn ang="0">
                  <a:pos x="156" y="156"/>
                </a:cxn>
                <a:cxn ang="0">
                  <a:pos x="156" y="120"/>
                </a:cxn>
                <a:cxn ang="0">
                  <a:pos x="180" y="84"/>
                </a:cxn>
                <a:cxn ang="0">
                  <a:pos x="198" y="72"/>
                </a:cxn>
                <a:cxn ang="0">
                  <a:pos x="204" y="54"/>
                </a:cxn>
                <a:cxn ang="0">
                  <a:pos x="192" y="36"/>
                </a:cxn>
                <a:cxn ang="0">
                  <a:pos x="168" y="36"/>
                </a:cxn>
                <a:cxn ang="0">
                  <a:pos x="150" y="18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08" y="24"/>
                </a:cxn>
                <a:cxn ang="0">
                  <a:pos x="84" y="48"/>
                </a:cxn>
                <a:cxn ang="0">
                  <a:pos x="66" y="54"/>
                </a:cxn>
                <a:cxn ang="0">
                  <a:pos x="42" y="78"/>
                </a:cxn>
                <a:cxn ang="0">
                  <a:pos x="24" y="72"/>
                </a:cxn>
                <a:cxn ang="0">
                  <a:pos x="18" y="60"/>
                </a:cxn>
                <a:cxn ang="0">
                  <a:pos x="0" y="72"/>
                </a:cxn>
                <a:cxn ang="0">
                  <a:pos x="18" y="114"/>
                </a:cxn>
                <a:cxn ang="0">
                  <a:pos x="54" y="174"/>
                </a:cxn>
                <a:cxn ang="0">
                  <a:pos x="90" y="252"/>
                </a:cxn>
                <a:cxn ang="0">
                  <a:pos x="90" y="264"/>
                </a:cxn>
                <a:cxn ang="0">
                  <a:pos x="216" y="337"/>
                </a:cxn>
                <a:cxn ang="0">
                  <a:pos x="222" y="337"/>
                </a:cxn>
                <a:cxn ang="0">
                  <a:pos x="228" y="307"/>
                </a:cxn>
                <a:cxn ang="0">
                  <a:pos x="234" y="270"/>
                </a:cxn>
                <a:cxn ang="0">
                  <a:pos x="240" y="222"/>
                </a:cxn>
                <a:cxn ang="0">
                  <a:pos x="228" y="204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4" name="Freeform 420"/>
            <p:cNvSpPr>
              <a:spLocks/>
            </p:cNvSpPr>
            <p:nvPr/>
          </p:nvSpPr>
          <p:spPr bwMode="auto">
            <a:xfrm>
              <a:off x="2858666" y="3582483"/>
              <a:ext cx="283448" cy="380234"/>
            </a:xfrm>
            <a:custGeom>
              <a:avLst/>
              <a:gdLst/>
              <a:ahLst/>
              <a:cxnLst>
                <a:cxn ang="0">
                  <a:pos x="228" y="204"/>
                </a:cxn>
                <a:cxn ang="0">
                  <a:pos x="228" y="198"/>
                </a:cxn>
                <a:cxn ang="0">
                  <a:pos x="216" y="198"/>
                </a:cxn>
                <a:cxn ang="0">
                  <a:pos x="210" y="162"/>
                </a:cxn>
                <a:cxn ang="0">
                  <a:pos x="180" y="174"/>
                </a:cxn>
                <a:cxn ang="0">
                  <a:pos x="156" y="156"/>
                </a:cxn>
                <a:cxn ang="0">
                  <a:pos x="156" y="120"/>
                </a:cxn>
                <a:cxn ang="0">
                  <a:pos x="180" y="84"/>
                </a:cxn>
                <a:cxn ang="0">
                  <a:pos x="198" y="72"/>
                </a:cxn>
                <a:cxn ang="0">
                  <a:pos x="204" y="54"/>
                </a:cxn>
                <a:cxn ang="0">
                  <a:pos x="192" y="36"/>
                </a:cxn>
                <a:cxn ang="0">
                  <a:pos x="168" y="36"/>
                </a:cxn>
                <a:cxn ang="0">
                  <a:pos x="150" y="18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08" y="24"/>
                </a:cxn>
                <a:cxn ang="0">
                  <a:pos x="84" y="48"/>
                </a:cxn>
                <a:cxn ang="0">
                  <a:pos x="66" y="54"/>
                </a:cxn>
                <a:cxn ang="0">
                  <a:pos x="42" y="78"/>
                </a:cxn>
                <a:cxn ang="0">
                  <a:pos x="24" y="72"/>
                </a:cxn>
                <a:cxn ang="0">
                  <a:pos x="18" y="60"/>
                </a:cxn>
                <a:cxn ang="0">
                  <a:pos x="0" y="72"/>
                </a:cxn>
                <a:cxn ang="0">
                  <a:pos x="18" y="114"/>
                </a:cxn>
                <a:cxn ang="0">
                  <a:pos x="54" y="174"/>
                </a:cxn>
                <a:cxn ang="0">
                  <a:pos x="90" y="252"/>
                </a:cxn>
                <a:cxn ang="0">
                  <a:pos x="90" y="264"/>
                </a:cxn>
                <a:cxn ang="0">
                  <a:pos x="216" y="337"/>
                </a:cxn>
                <a:cxn ang="0">
                  <a:pos x="222" y="337"/>
                </a:cxn>
                <a:cxn ang="0">
                  <a:pos x="228" y="307"/>
                </a:cxn>
                <a:cxn ang="0">
                  <a:pos x="234" y="270"/>
                </a:cxn>
                <a:cxn ang="0">
                  <a:pos x="240" y="222"/>
                </a:cxn>
                <a:cxn ang="0">
                  <a:pos x="228" y="204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5" name="Freeform 421"/>
            <p:cNvSpPr>
              <a:spLocks/>
            </p:cNvSpPr>
            <p:nvPr/>
          </p:nvSpPr>
          <p:spPr bwMode="auto">
            <a:xfrm>
              <a:off x="2878607" y="3541002"/>
              <a:ext cx="121071" cy="129971"/>
            </a:xfrm>
            <a:custGeom>
              <a:avLst/>
              <a:gdLst/>
              <a:ahLst/>
              <a:cxnLst>
                <a:cxn ang="0">
                  <a:pos x="24" y="114"/>
                </a:cxn>
                <a:cxn ang="0">
                  <a:pos x="48" y="90"/>
                </a:cxn>
                <a:cxn ang="0">
                  <a:pos x="66" y="84"/>
                </a:cxn>
                <a:cxn ang="0">
                  <a:pos x="90" y="60"/>
                </a:cxn>
                <a:cxn ang="0">
                  <a:pos x="102" y="36"/>
                </a:cxn>
                <a:cxn ang="0">
                  <a:pos x="78" y="18"/>
                </a:cxn>
                <a:cxn ang="0">
                  <a:pos x="30" y="0"/>
                </a:cxn>
                <a:cxn ang="0">
                  <a:pos x="24" y="12"/>
                </a:cxn>
                <a:cxn ang="0">
                  <a:pos x="0" y="66"/>
                </a:cxn>
                <a:cxn ang="0">
                  <a:pos x="12" y="90"/>
                </a:cxn>
                <a:cxn ang="0">
                  <a:pos x="0" y="96"/>
                </a:cxn>
                <a:cxn ang="0">
                  <a:pos x="6" y="108"/>
                </a:cxn>
                <a:cxn ang="0">
                  <a:pos x="24" y="114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6" name="Freeform 422"/>
            <p:cNvSpPr>
              <a:spLocks/>
            </p:cNvSpPr>
            <p:nvPr/>
          </p:nvSpPr>
          <p:spPr bwMode="auto">
            <a:xfrm>
              <a:off x="2680622" y="3221605"/>
              <a:ext cx="135314" cy="60838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5" y="9"/>
                </a:cxn>
                <a:cxn ang="0">
                  <a:pos x="12" y="6"/>
                </a:cxn>
                <a:cxn ang="0">
                  <a:pos x="19" y="3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7" name="Freeform 423"/>
            <p:cNvSpPr>
              <a:spLocks/>
            </p:cNvSpPr>
            <p:nvPr/>
          </p:nvSpPr>
          <p:spPr bwMode="auto">
            <a:xfrm>
              <a:off x="2609404" y="3185656"/>
              <a:ext cx="106826" cy="85726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1" y="4"/>
                </a:cxn>
                <a:cxn ang="0">
                  <a:pos x="11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6" y="5"/>
                </a:cxn>
                <a:cxn ang="0">
                  <a:pos x="3" y="5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1" y="8"/>
                </a:cxn>
                <a:cxn ang="0">
                  <a:pos x="15" y="5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8" name="Freeform 424"/>
            <p:cNvSpPr>
              <a:spLocks/>
            </p:cNvSpPr>
            <p:nvPr/>
          </p:nvSpPr>
          <p:spPr bwMode="auto">
            <a:xfrm>
              <a:off x="2062451" y="2826161"/>
              <a:ext cx="676569" cy="430011"/>
            </a:xfrm>
            <a:custGeom>
              <a:avLst/>
              <a:gdLst/>
              <a:ahLst/>
              <a:cxnLst>
                <a:cxn ang="0">
                  <a:pos x="486" y="348"/>
                </a:cxn>
                <a:cxn ang="0">
                  <a:pos x="504" y="348"/>
                </a:cxn>
                <a:cxn ang="0">
                  <a:pos x="492" y="324"/>
                </a:cxn>
                <a:cxn ang="0">
                  <a:pos x="504" y="318"/>
                </a:cxn>
                <a:cxn ang="0">
                  <a:pos x="534" y="318"/>
                </a:cxn>
                <a:cxn ang="0">
                  <a:pos x="528" y="312"/>
                </a:cxn>
                <a:cxn ang="0">
                  <a:pos x="546" y="300"/>
                </a:cxn>
                <a:cxn ang="0">
                  <a:pos x="564" y="288"/>
                </a:cxn>
                <a:cxn ang="0">
                  <a:pos x="576" y="240"/>
                </a:cxn>
                <a:cxn ang="0">
                  <a:pos x="504" y="252"/>
                </a:cxn>
                <a:cxn ang="0">
                  <a:pos x="474" y="294"/>
                </a:cxn>
                <a:cxn ang="0">
                  <a:pos x="426" y="300"/>
                </a:cxn>
                <a:cxn ang="0">
                  <a:pos x="378" y="240"/>
                </a:cxn>
                <a:cxn ang="0">
                  <a:pos x="372" y="162"/>
                </a:cxn>
                <a:cxn ang="0">
                  <a:pos x="384" y="144"/>
                </a:cxn>
                <a:cxn ang="0">
                  <a:pos x="354" y="138"/>
                </a:cxn>
                <a:cxn ang="0">
                  <a:pos x="330" y="114"/>
                </a:cxn>
                <a:cxn ang="0">
                  <a:pos x="312" y="84"/>
                </a:cxn>
                <a:cxn ang="0">
                  <a:pos x="288" y="66"/>
                </a:cxn>
                <a:cxn ang="0">
                  <a:pos x="252" y="78"/>
                </a:cxn>
                <a:cxn ang="0">
                  <a:pos x="204" y="24"/>
                </a:cxn>
                <a:cxn ang="0">
                  <a:pos x="174" y="18"/>
                </a:cxn>
                <a:cxn ang="0">
                  <a:pos x="156" y="30"/>
                </a:cxn>
                <a:cxn ang="0">
                  <a:pos x="108" y="30"/>
                </a:cxn>
                <a:cxn ang="0">
                  <a:pos x="48" y="0"/>
                </a:cxn>
                <a:cxn ang="0">
                  <a:pos x="0" y="6"/>
                </a:cxn>
                <a:cxn ang="0">
                  <a:pos x="36" y="72"/>
                </a:cxn>
                <a:cxn ang="0">
                  <a:pos x="60" y="108"/>
                </a:cxn>
                <a:cxn ang="0">
                  <a:pos x="54" y="120"/>
                </a:cxn>
                <a:cxn ang="0">
                  <a:pos x="96" y="150"/>
                </a:cxn>
                <a:cxn ang="0">
                  <a:pos x="102" y="180"/>
                </a:cxn>
                <a:cxn ang="0">
                  <a:pos x="120" y="192"/>
                </a:cxn>
                <a:cxn ang="0">
                  <a:pos x="144" y="216"/>
                </a:cxn>
                <a:cxn ang="0">
                  <a:pos x="150" y="198"/>
                </a:cxn>
                <a:cxn ang="0">
                  <a:pos x="126" y="180"/>
                </a:cxn>
                <a:cxn ang="0">
                  <a:pos x="102" y="126"/>
                </a:cxn>
                <a:cxn ang="0">
                  <a:pos x="60" y="66"/>
                </a:cxn>
                <a:cxn ang="0">
                  <a:pos x="48" y="30"/>
                </a:cxn>
                <a:cxn ang="0">
                  <a:pos x="78" y="42"/>
                </a:cxn>
                <a:cxn ang="0">
                  <a:pos x="108" y="102"/>
                </a:cxn>
                <a:cxn ang="0">
                  <a:pos x="120" y="120"/>
                </a:cxn>
                <a:cxn ang="0">
                  <a:pos x="150" y="138"/>
                </a:cxn>
                <a:cxn ang="0">
                  <a:pos x="150" y="156"/>
                </a:cxn>
                <a:cxn ang="0">
                  <a:pos x="174" y="168"/>
                </a:cxn>
                <a:cxn ang="0">
                  <a:pos x="186" y="186"/>
                </a:cxn>
                <a:cxn ang="0">
                  <a:pos x="216" y="216"/>
                </a:cxn>
                <a:cxn ang="0">
                  <a:pos x="222" y="258"/>
                </a:cxn>
                <a:cxn ang="0">
                  <a:pos x="222" y="276"/>
                </a:cxn>
                <a:cxn ang="0">
                  <a:pos x="300" y="324"/>
                </a:cxn>
                <a:cxn ang="0">
                  <a:pos x="336" y="342"/>
                </a:cxn>
                <a:cxn ang="0">
                  <a:pos x="402" y="360"/>
                </a:cxn>
                <a:cxn ang="0">
                  <a:pos x="420" y="354"/>
                </a:cxn>
                <a:cxn ang="0">
                  <a:pos x="438" y="354"/>
                </a:cxn>
                <a:cxn ang="0">
                  <a:pos x="468" y="379"/>
                </a:cxn>
                <a:cxn ang="0">
                  <a:pos x="474" y="366"/>
                </a:cxn>
                <a:cxn ang="0">
                  <a:pos x="486" y="348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9" name="Freeform 425"/>
            <p:cNvSpPr>
              <a:spLocks/>
            </p:cNvSpPr>
            <p:nvPr/>
          </p:nvSpPr>
          <p:spPr bwMode="auto">
            <a:xfrm rot="20747712">
              <a:off x="3169176" y="1103353"/>
              <a:ext cx="729271" cy="781209"/>
            </a:xfrm>
            <a:custGeom>
              <a:avLst/>
              <a:gdLst/>
              <a:ahLst/>
              <a:cxnLst>
                <a:cxn ang="0">
                  <a:pos x="764" y="46"/>
                </a:cxn>
                <a:cxn ang="0">
                  <a:pos x="700" y="13"/>
                </a:cxn>
                <a:cxn ang="0">
                  <a:pos x="651" y="2"/>
                </a:cxn>
                <a:cxn ang="0">
                  <a:pos x="496" y="52"/>
                </a:cxn>
                <a:cxn ang="0">
                  <a:pos x="452" y="110"/>
                </a:cxn>
                <a:cxn ang="0">
                  <a:pos x="334" y="112"/>
                </a:cxn>
                <a:cxn ang="0">
                  <a:pos x="241" y="182"/>
                </a:cxn>
                <a:cxn ang="0">
                  <a:pos x="160" y="289"/>
                </a:cxn>
                <a:cxn ang="0">
                  <a:pos x="44" y="319"/>
                </a:cxn>
                <a:cxn ang="0">
                  <a:pos x="17" y="402"/>
                </a:cxn>
                <a:cxn ang="0">
                  <a:pos x="2" y="482"/>
                </a:cxn>
                <a:cxn ang="0">
                  <a:pos x="59" y="568"/>
                </a:cxn>
                <a:cxn ang="0">
                  <a:pos x="169" y="621"/>
                </a:cxn>
                <a:cxn ang="0">
                  <a:pos x="203" y="785"/>
                </a:cxn>
                <a:cxn ang="0">
                  <a:pos x="181" y="986"/>
                </a:cxn>
                <a:cxn ang="0">
                  <a:pos x="218" y="1042"/>
                </a:cxn>
                <a:cxn ang="0">
                  <a:pos x="183" y="1075"/>
                </a:cxn>
                <a:cxn ang="0">
                  <a:pos x="206" y="1111"/>
                </a:cxn>
                <a:cxn ang="0">
                  <a:pos x="154" y="1135"/>
                </a:cxn>
                <a:cxn ang="0">
                  <a:pos x="219" y="1201"/>
                </a:cxn>
                <a:cxn ang="0">
                  <a:pos x="258" y="1158"/>
                </a:cxn>
                <a:cxn ang="0">
                  <a:pos x="252" y="1261"/>
                </a:cxn>
                <a:cxn ang="0">
                  <a:pos x="184" y="1302"/>
                </a:cxn>
                <a:cxn ang="0">
                  <a:pos x="142" y="1483"/>
                </a:cxn>
                <a:cxn ang="0">
                  <a:pos x="180" y="1606"/>
                </a:cxn>
                <a:cxn ang="0">
                  <a:pos x="200" y="1754"/>
                </a:cxn>
                <a:cxn ang="0">
                  <a:pos x="270" y="1897"/>
                </a:cxn>
                <a:cxn ang="0">
                  <a:pos x="370" y="1959"/>
                </a:cxn>
                <a:cxn ang="0">
                  <a:pos x="401" y="2022"/>
                </a:cxn>
                <a:cxn ang="0">
                  <a:pos x="460" y="2047"/>
                </a:cxn>
                <a:cxn ang="0">
                  <a:pos x="512" y="1998"/>
                </a:cxn>
                <a:cxn ang="0">
                  <a:pos x="539" y="1891"/>
                </a:cxn>
                <a:cxn ang="0">
                  <a:pos x="570" y="1779"/>
                </a:cxn>
                <a:cxn ang="0">
                  <a:pos x="622" y="1629"/>
                </a:cxn>
                <a:cxn ang="0">
                  <a:pos x="718" y="1524"/>
                </a:cxn>
                <a:cxn ang="0">
                  <a:pos x="831" y="1436"/>
                </a:cxn>
                <a:cxn ang="0">
                  <a:pos x="893" y="1316"/>
                </a:cxn>
                <a:cxn ang="0">
                  <a:pos x="974" y="1265"/>
                </a:cxn>
                <a:cxn ang="0">
                  <a:pos x="1092" y="1158"/>
                </a:cxn>
                <a:cxn ang="0">
                  <a:pos x="1088" y="1080"/>
                </a:cxn>
                <a:cxn ang="0">
                  <a:pos x="983" y="1102"/>
                </a:cxn>
                <a:cxn ang="0">
                  <a:pos x="958" y="1038"/>
                </a:cxn>
                <a:cxn ang="0">
                  <a:pos x="1058" y="1028"/>
                </a:cxn>
                <a:cxn ang="0">
                  <a:pos x="1123" y="1019"/>
                </a:cxn>
                <a:cxn ang="0">
                  <a:pos x="1085" y="937"/>
                </a:cxn>
                <a:cxn ang="0">
                  <a:pos x="1003" y="908"/>
                </a:cxn>
                <a:cxn ang="0">
                  <a:pos x="1042" y="896"/>
                </a:cxn>
                <a:cxn ang="0">
                  <a:pos x="1021" y="838"/>
                </a:cxn>
                <a:cxn ang="0">
                  <a:pos x="1043" y="801"/>
                </a:cxn>
                <a:cxn ang="0">
                  <a:pos x="1062" y="725"/>
                </a:cxn>
                <a:cxn ang="0">
                  <a:pos x="1064" y="663"/>
                </a:cxn>
                <a:cxn ang="0">
                  <a:pos x="1052" y="610"/>
                </a:cxn>
                <a:cxn ang="0">
                  <a:pos x="974" y="535"/>
                </a:cxn>
                <a:cxn ang="0">
                  <a:pos x="1006" y="468"/>
                </a:cxn>
                <a:cxn ang="0">
                  <a:pos x="958" y="436"/>
                </a:cxn>
                <a:cxn ang="0">
                  <a:pos x="912" y="328"/>
                </a:cxn>
                <a:cxn ang="0">
                  <a:pos x="924" y="146"/>
                </a:cxn>
                <a:cxn ang="0">
                  <a:pos x="917" y="60"/>
                </a:cxn>
                <a:cxn ang="0">
                  <a:pos x="863" y="84"/>
                </a:cxn>
                <a:cxn ang="0">
                  <a:pos x="821" y="143"/>
                </a:cxn>
                <a:cxn ang="0">
                  <a:pos x="795" y="110"/>
                </a:cxn>
                <a:cxn ang="0">
                  <a:pos x="750" y="151"/>
                </a:cxn>
                <a:cxn ang="0">
                  <a:pos x="718" y="10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0" name="Freeform 426"/>
            <p:cNvSpPr>
              <a:spLocks/>
            </p:cNvSpPr>
            <p:nvPr/>
          </p:nvSpPr>
          <p:spPr bwMode="auto">
            <a:xfrm>
              <a:off x="2301743" y="1313519"/>
              <a:ext cx="37033" cy="31802"/>
            </a:xfrm>
            <a:custGeom>
              <a:avLst/>
              <a:gdLst/>
              <a:ahLst/>
              <a:cxnLst>
                <a:cxn ang="0">
                  <a:pos x="39" y="19"/>
                </a:cxn>
                <a:cxn ang="0">
                  <a:pos x="38" y="21"/>
                </a:cxn>
                <a:cxn ang="0">
                  <a:pos x="35" y="25"/>
                </a:cxn>
                <a:cxn ang="0">
                  <a:pos x="31" y="29"/>
                </a:cxn>
                <a:cxn ang="0">
                  <a:pos x="27" y="33"/>
                </a:cxn>
                <a:cxn ang="0">
                  <a:pos x="23" y="35"/>
                </a:cxn>
                <a:cxn ang="0">
                  <a:pos x="18" y="36"/>
                </a:cxn>
                <a:cxn ang="0">
                  <a:pos x="13" y="36"/>
                </a:cxn>
                <a:cxn ang="0">
                  <a:pos x="12" y="36"/>
                </a:cxn>
                <a:cxn ang="0">
                  <a:pos x="11" y="35"/>
                </a:cxn>
                <a:cxn ang="0">
                  <a:pos x="10" y="33"/>
                </a:cxn>
                <a:cxn ang="0">
                  <a:pos x="8" y="31"/>
                </a:cxn>
                <a:cxn ang="0">
                  <a:pos x="4" y="27"/>
                </a:cxn>
                <a:cxn ang="0">
                  <a:pos x="1" y="24"/>
                </a:cxn>
                <a:cxn ang="0">
                  <a:pos x="0" y="19"/>
                </a:cxn>
                <a:cxn ang="0">
                  <a:pos x="1" y="16"/>
                </a:cxn>
                <a:cxn ang="0">
                  <a:pos x="7" y="11"/>
                </a:cxn>
                <a:cxn ang="0">
                  <a:pos x="12" y="6"/>
                </a:cxn>
                <a:cxn ang="0">
                  <a:pos x="16" y="2"/>
                </a:cxn>
                <a:cxn ang="0">
                  <a:pos x="19" y="0"/>
                </a:cxn>
                <a:cxn ang="0">
                  <a:pos x="24" y="1"/>
                </a:cxn>
                <a:cxn ang="0">
                  <a:pos x="31" y="3"/>
                </a:cxn>
                <a:cxn ang="0">
                  <a:pos x="37" y="6"/>
                </a:cxn>
                <a:cxn ang="0">
                  <a:pos x="40" y="11"/>
                </a:cxn>
                <a:cxn ang="0">
                  <a:pos x="39" y="1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1" name="Freeform 427"/>
            <p:cNvSpPr>
              <a:spLocks/>
            </p:cNvSpPr>
            <p:nvPr/>
          </p:nvSpPr>
          <p:spPr bwMode="auto">
            <a:xfrm>
              <a:off x="2617950" y="1570696"/>
              <a:ext cx="0" cy="414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2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2" name="Freeform 428"/>
            <p:cNvSpPr>
              <a:spLocks/>
            </p:cNvSpPr>
            <p:nvPr/>
          </p:nvSpPr>
          <p:spPr bwMode="auto">
            <a:xfrm>
              <a:off x="2938430" y="1599733"/>
              <a:ext cx="2849" cy="5531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5"/>
                </a:cxn>
                <a:cxn ang="0">
                  <a:pos x="5" y="8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3" name="Freeform 429"/>
            <p:cNvSpPr>
              <a:spLocks/>
            </p:cNvSpPr>
            <p:nvPr/>
          </p:nvSpPr>
          <p:spPr bwMode="auto">
            <a:xfrm>
              <a:off x="2623647" y="1236090"/>
              <a:ext cx="12819" cy="12444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9" y="13"/>
                </a:cxn>
                <a:cxn ang="0">
                  <a:pos x="14" y="15"/>
                </a:cxn>
                <a:cxn ang="0">
                  <a:pos x="14" y="14"/>
                </a:cxn>
                <a:cxn ang="0">
                  <a:pos x="10" y="7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2" y="7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4" name="Freeform 430"/>
            <p:cNvSpPr>
              <a:spLocks/>
            </p:cNvSpPr>
            <p:nvPr/>
          </p:nvSpPr>
          <p:spPr bwMode="auto">
            <a:xfrm>
              <a:off x="2791722" y="1643978"/>
              <a:ext cx="129616" cy="105083"/>
            </a:xfrm>
            <a:custGeom>
              <a:avLst/>
              <a:gdLst/>
              <a:ahLst/>
              <a:cxnLst>
                <a:cxn ang="0">
                  <a:pos x="124" y="60"/>
                </a:cxn>
                <a:cxn ang="0">
                  <a:pos x="135" y="67"/>
                </a:cxn>
                <a:cxn ang="0">
                  <a:pos x="129" y="76"/>
                </a:cxn>
                <a:cxn ang="0">
                  <a:pos x="124" y="81"/>
                </a:cxn>
                <a:cxn ang="0">
                  <a:pos x="118" y="83"/>
                </a:cxn>
                <a:cxn ang="0">
                  <a:pos x="114" y="82"/>
                </a:cxn>
                <a:cxn ang="0">
                  <a:pos x="101" y="77"/>
                </a:cxn>
                <a:cxn ang="0">
                  <a:pos x="91" y="74"/>
                </a:cxn>
                <a:cxn ang="0">
                  <a:pos x="82" y="68"/>
                </a:cxn>
                <a:cxn ang="0">
                  <a:pos x="72" y="66"/>
                </a:cxn>
                <a:cxn ang="0">
                  <a:pos x="71" y="78"/>
                </a:cxn>
                <a:cxn ang="0">
                  <a:pos x="72" y="92"/>
                </a:cxn>
                <a:cxn ang="0">
                  <a:pos x="61" y="99"/>
                </a:cxn>
                <a:cxn ang="0">
                  <a:pos x="57" y="107"/>
                </a:cxn>
                <a:cxn ang="0">
                  <a:pos x="53" y="114"/>
                </a:cxn>
                <a:cxn ang="0">
                  <a:pos x="44" y="119"/>
                </a:cxn>
                <a:cxn ang="0">
                  <a:pos x="39" y="111"/>
                </a:cxn>
                <a:cxn ang="0">
                  <a:pos x="34" y="100"/>
                </a:cxn>
                <a:cxn ang="0">
                  <a:pos x="23" y="99"/>
                </a:cxn>
                <a:cxn ang="0">
                  <a:pos x="17" y="101"/>
                </a:cxn>
                <a:cxn ang="0">
                  <a:pos x="3" y="105"/>
                </a:cxn>
                <a:cxn ang="0">
                  <a:pos x="1" y="97"/>
                </a:cxn>
                <a:cxn ang="0">
                  <a:pos x="9" y="84"/>
                </a:cxn>
                <a:cxn ang="0">
                  <a:pos x="16" y="79"/>
                </a:cxn>
                <a:cxn ang="0">
                  <a:pos x="14" y="68"/>
                </a:cxn>
                <a:cxn ang="0">
                  <a:pos x="11" y="55"/>
                </a:cxn>
                <a:cxn ang="0">
                  <a:pos x="12" y="44"/>
                </a:cxn>
                <a:cxn ang="0">
                  <a:pos x="8" y="35"/>
                </a:cxn>
                <a:cxn ang="0">
                  <a:pos x="8" y="16"/>
                </a:cxn>
                <a:cxn ang="0">
                  <a:pos x="9" y="2"/>
                </a:cxn>
                <a:cxn ang="0">
                  <a:pos x="18" y="1"/>
                </a:cxn>
                <a:cxn ang="0">
                  <a:pos x="27" y="9"/>
                </a:cxn>
                <a:cxn ang="0">
                  <a:pos x="32" y="26"/>
                </a:cxn>
                <a:cxn ang="0">
                  <a:pos x="37" y="30"/>
                </a:cxn>
                <a:cxn ang="0">
                  <a:pos x="44" y="25"/>
                </a:cxn>
                <a:cxn ang="0">
                  <a:pos x="54" y="23"/>
                </a:cxn>
                <a:cxn ang="0">
                  <a:pos x="70" y="26"/>
                </a:cxn>
                <a:cxn ang="0">
                  <a:pos x="85" y="33"/>
                </a:cxn>
                <a:cxn ang="0">
                  <a:pos x="93" y="48"/>
                </a:cxn>
                <a:cxn ang="0">
                  <a:pos x="100" y="58"/>
                </a:cxn>
                <a:cxn ang="0">
                  <a:pos x="122" y="59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5" name="Freeform 431"/>
            <p:cNvSpPr>
              <a:spLocks/>
            </p:cNvSpPr>
            <p:nvPr/>
          </p:nvSpPr>
          <p:spPr bwMode="auto">
            <a:xfrm>
              <a:off x="2687743" y="1328729"/>
              <a:ext cx="536983" cy="348433"/>
            </a:xfrm>
            <a:custGeom>
              <a:avLst/>
              <a:gdLst/>
              <a:ahLst/>
              <a:cxnLst>
                <a:cxn ang="0">
                  <a:pos x="527" y="388"/>
                </a:cxn>
                <a:cxn ang="0">
                  <a:pos x="501" y="390"/>
                </a:cxn>
                <a:cxn ang="0">
                  <a:pos x="468" y="395"/>
                </a:cxn>
                <a:cxn ang="0">
                  <a:pos x="440" y="394"/>
                </a:cxn>
                <a:cxn ang="0">
                  <a:pos x="414" y="386"/>
                </a:cxn>
                <a:cxn ang="0">
                  <a:pos x="376" y="366"/>
                </a:cxn>
                <a:cxn ang="0">
                  <a:pos x="354" y="352"/>
                </a:cxn>
                <a:cxn ang="0">
                  <a:pos x="309" y="365"/>
                </a:cxn>
                <a:cxn ang="0">
                  <a:pos x="271" y="373"/>
                </a:cxn>
                <a:cxn ang="0">
                  <a:pos x="260" y="350"/>
                </a:cxn>
                <a:cxn ang="0">
                  <a:pos x="293" y="337"/>
                </a:cxn>
                <a:cxn ang="0">
                  <a:pos x="330" y="307"/>
                </a:cxn>
                <a:cxn ang="0">
                  <a:pos x="320" y="258"/>
                </a:cxn>
                <a:cxn ang="0">
                  <a:pos x="289" y="193"/>
                </a:cxn>
                <a:cxn ang="0">
                  <a:pos x="244" y="169"/>
                </a:cxn>
                <a:cxn ang="0">
                  <a:pos x="202" y="145"/>
                </a:cxn>
                <a:cxn ang="0">
                  <a:pos x="185" y="146"/>
                </a:cxn>
                <a:cxn ang="0">
                  <a:pos x="154" y="156"/>
                </a:cxn>
                <a:cxn ang="0">
                  <a:pos x="124" y="166"/>
                </a:cxn>
                <a:cxn ang="0">
                  <a:pos x="95" y="170"/>
                </a:cxn>
                <a:cxn ang="0">
                  <a:pos x="51" y="166"/>
                </a:cxn>
                <a:cxn ang="0">
                  <a:pos x="18" y="153"/>
                </a:cxn>
                <a:cxn ang="0">
                  <a:pos x="23" y="138"/>
                </a:cxn>
                <a:cxn ang="0">
                  <a:pos x="42" y="130"/>
                </a:cxn>
                <a:cxn ang="0">
                  <a:pos x="4" y="118"/>
                </a:cxn>
                <a:cxn ang="0">
                  <a:pos x="0" y="76"/>
                </a:cxn>
                <a:cxn ang="0">
                  <a:pos x="39" y="3"/>
                </a:cxn>
                <a:cxn ang="0">
                  <a:pos x="45" y="70"/>
                </a:cxn>
                <a:cxn ang="0">
                  <a:pos x="70" y="107"/>
                </a:cxn>
                <a:cxn ang="0">
                  <a:pos x="69" y="3"/>
                </a:cxn>
                <a:cxn ang="0">
                  <a:pos x="111" y="26"/>
                </a:cxn>
                <a:cxn ang="0">
                  <a:pos x="132" y="52"/>
                </a:cxn>
                <a:cxn ang="0">
                  <a:pos x="164" y="23"/>
                </a:cxn>
                <a:cxn ang="0">
                  <a:pos x="206" y="44"/>
                </a:cxn>
                <a:cxn ang="0">
                  <a:pos x="237" y="49"/>
                </a:cxn>
                <a:cxn ang="0">
                  <a:pos x="271" y="59"/>
                </a:cxn>
                <a:cxn ang="0">
                  <a:pos x="318" y="63"/>
                </a:cxn>
                <a:cxn ang="0">
                  <a:pos x="329" y="72"/>
                </a:cxn>
                <a:cxn ang="0">
                  <a:pos x="350" y="87"/>
                </a:cxn>
                <a:cxn ang="0">
                  <a:pos x="361" y="102"/>
                </a:cxn>
                <a:cxn ang="0">
                  <a:pos x="350" y="118"/>
                </a:cxn>
                <a:cxn ang="0">
                  <a:pos x="377" y="133"/>
                </a:cxn>
                <a:cxn ang="0">
                  <a:pos x="406" y="144"/>
                </a:cxn>
                <a:cxn ang="0">
                  <a:pos x="429" y="143"/>
                </a:cxn>
                <a:cxn ang="0">
                  <a:pos x="450" y="152"/>
                </a:cxn>
                <a:cxn ang="0">
                  <a:pos x="472" y="152"/>
                </a:cxn>
                <a:cxn ang="0">
                  <a:pos x="508" y="169"/>
                </a:cxn>
                <a:cxn ang="0">
                  <a:pos x="510" y="191"/>
                </a:cxn>
                <a:cxn ang="0">
                  <a:pos x="497" y="212"/>
                </a:cxn>
                <a:cxn ang="0">
                  <a:pos x="514" y="239"/>
                </a:cxn>
                <a:cxn ang="0">
                  <a:pos x="487" y="242"/>
                </a:cxn>
                <a:cxn ang="0">
                  <a:pos x="456" y="226"/>
                </a:cxn>
                <a:cxn ang="0">
                  <a:pos x="421" y="230"/>
                </a:cxn>
                <a:cxn ang="0">
                  <a:pos x="449" y="262"/>
                </a:cxn>
                <a:cxn ang="0">
                  <a:pos x="487" y="275"/>
                </a:cxn>
                <a:cxn ang="0">
                  <a:pos x="528" y="294"/>
                </a:cxn>
                <a:cxn ang="0">
                  <a:pos x="541" y="332"/>
                </a:cxn>
                <a:cxn ang="0">
                  <a:pos x="555" y="357"/>
                </a:cxn>
                <a:cxn ang="0">
                  <a:pos x="513" y="348"/>
                </a:cxn>
                <a:cxn ang="0">
                  <a:pos x="478" y="340"/>
                </a:cxn>
                <a:cxn ang="0">
                  <a:pos x="451" y="340"/>
                </a:cxn>
                <a:cxn ang="0">
                  <a:pos x="496" y="358"/>
                </a:cxn>
                <a:cxn ang="0">
                  <a:pos x="517" y="367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6" name="Freeform 432"/>
            <p:cNvSpPr>
              <a:spLocks/>
            </p:cNvSpPr>
            <p:nvPr/>
          </p:nvSpPr>
          <p:spPr bwMode="auto">
            <a:xfrm>
              <a:off x="2223403" y="1270657"/>
              <a:ext cx="142436" cy="127206"/>
            </a:xfrm>
            <a:custGeom>
              <a:avLst/>
              <a:gdLst/>
              <a:ahLst/>
              <a:cxnLst>
                <a:cxn ang="0">
                  <a:pos x="146" y="67"/>
                </a:cxn>
                <a:cxn ang="0">
                  <a:pos x="141" y="44"/>
                </a:cxn>
                <a:cxn ang="0">
                  <a:pos x="129" y="33"/>
                </a:cxn>
                <a:cxn ang="0">
                  <a:pos x="120" y="35"/>
                </a:cxn>
                <a:cxn ang="0">
                  <a:pos x="111" y="26"/>
                </a:cxn>
                <a:cxn ang="0">
                  <a:pos x="104" y="14"/>
                </a:cxn>
                <a:cxn ang="0">
                  <a:pos x="88" y="10"/>
                </a:cxn>
                <a:cxn ang="0">
                  <a:pos x="77" y="7"/>
                </a:cxn>
                <a:cxn ang="0">
                  <a:pos x="68" y="1"/>
                </a:cxn>
                <a:cxn ang="0">
                  <a:pos x="62" y="0"/>
                </a:cxn>
                <a:cxn ang="0">
                  <a:pos x="58" y="8"/>
                </a:cxn>
                <a:cxn ang="0">
                  <a:pos x="57" y="20"/>
                </a:cxn>
                <a:cxn ang="0">
                  <a:pos x="50" y="31"/>
                </a:cxn>
                <a:cxn ang="0">
                  <a:pos x="32" y="50"/>
                </a:cxn>
                <a:cxn ang="0">
                  <a:pos x="20" y="62"/>
                </a:cxn>
                <a:cxn ang="0">
                  <a:pos x="3" y="82"/>
                </a:cxn>
                <a:cxn ang="0">
                  <a:pos x="3" y="91"/>
                </a:cxn>
                <a:cxn ang="0">
                  <a:pos x="6" y="94"/>
                </a:cxn>
                <a:cxn ang="0">
                  <a:pos x="14" y="123"/>
                </a:cxn>
                <a:cxn ang="0">
                  <a:pos x="15" y="144"/>
                </a:cxn>
                <a:cxn ang="0">
                  <a:pos x="27" y="143"/>
                </a:cxn>
                <a:cxn ang="0">
                  <a:pos x="36" y="137"/>
                </a:cxn>
                <a:cxn ang="0">
                  <a:pos x="44" y="143"/>
                </a:cxn>
                <a:cxn ang="0">
                  <a:pos x="55" y="145"/>
                </a:cxn>
                <a:cxn ang="0">
                  <a:pos x="66" y="124"/>
                </a:cxn>
                <a:cxn ang="0">
                  <a:pos x="83" y="116"/>
                </a:cxn>
                <a:cxn ang="0">
                  <a:pos x="87" y="104"/>
                </a:cxn>
                <a:cxn ang="0">
                  <a:pos x="91" y="96"/>
                </a:cxn>
                <a:cxn ang="0">
                  <a:pos x="112" y="90"/>
                </a:cxn>
                <a:cxn ang="0">
                  <a:pos x="128" y="86"/>
                </a:cxn>
                <a:cxn ang="0">
                  <a:pos x="140" y="82"/>
                </a:cxn>
                <a:cxn ang="0">
                  <a:pos x="146" y="75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7" name="Freeform 433"/>
            <p:cNvSpPr>
              <a:spLocks/>
            </p:cNvSpPr>
            <p:nvPr/>
          </p:nvSpPr>
          <p:spPr bwMode="auto">
            <a:xfrm>
              <a:off x="2374384" y="1223646"/>
              <a:ext cx="129617" cy="81577"/>
            </a:xfrm>
            <a:custGeom>
              <a:avLst/>
              <a:gdLst/>
              <a:ahLst/>
              <a:cxnLst>
                <a:cxn ang="0">
                  <a:pos x="104" y="4"/>
                </a:cxn>
                <a:cxn ang="0">
                  <a:pos x="103" y="23"/>
                </a:cxn>
                <a:cxn ang="0">
                  <a:pos x="101" y="35"/>
                </a:cxn>
                <a:cxn ang="0">
                  <a:pos x="102" y="44"/>
                </a:cxn>
                <a:cxn ang="0">
                  <a:pos x="111" y="43"/>
                </a:cxn>
                <a:cxn ang="0">
                  <a:pos x="115" y="34"/>
                </a:cxn>
                <a:cxn ang="0">
                  <a:pos x="128" y="42"/>
                </a:cxn>
                <a:cxn ang="0">
                  <a:pos x="133" y="49"/>
                </a:cxn>
                <a:cxn ang="0">
                  <a:pos x="132" y="60"/>
                </a:cxn>
                <a:cxn ang="0">
                  <a:pos x="131" y="66"/>
                </a:cxn>
                <a:cxn ang="0">
                  <a:pos x="123" y="78"/>
                </a:cxn>
                <a:cxn ang="0">
                  <a:pos x="116" y="84"/>
                </a:cxn>
                <a:cxn ang="0">
                  <a:pos x="96" y="81"/>
                </a:cxn>
                <a:cxn ang="0">
                  <a:pos x="83" y="77"/>
                </a:cxn>
                <a:cxn ang="0">
                  <a:pos x="76" y="83"/>
                </a:cxn>
                <a:cxn ang="0">
                  <a:pos x="68" y="88"/>
                </a:cxn>
                <a:cxn ang="0">
                  <a:pos x="54" y="91"/>
                </a:cxn>
                <a:cxn ang="0">
                  <a:pos x="45" y="91"/>
                </a:cxn>
                <a:cxn ang="0">
                  <a:pos x="32" y="89"/>
                </a:cxn>
                <a:cxn ang="0">
                  <a:pos x="18" y="82"/>
                </a:cxn>
                <a:cxn ang="0">
                  <a:pos x="25" y="77"/>
                </a:cxn>
                <a:cxn ang="0">
                  <a:pos x="38" y="77"/>
                </a:cxn>
                <a:cxn ang="0">
                  <a:pos x="48" y="70"/>
                </a:cxn>
                <a:cxn ang="0">
                  <a:pos x="48" y="60"/>
                </a:cxn>
                <a:cxn ang="0">
                  <a:pos x="35" y="65"/>
                </a:cxn>
                <a:cxn ang="0">
                  <a:pos x="27" y="67"/>
                </a:cxn>
                <a:cxn ang="0">
                  <a:pos x="14" y="57"/>
                </a:cxn>
                <a:cxn ang="0">
                  <a:pos x="4" y="51"/>
                </a:cxn>
                <a:cxn ang="0">
                  <a:pos x="0" y="42"/>
                </a:cxn>
                <a:cxn ang="0">
                  <a:pos x="2" y="35"/>
                </a:cxn>
                <a:cxn ang="0">
                  <a:pos x="12" y="25"/>
                </a:cxn>
                <a:cxn ang="0">
                  <a:pos x="15" y="20"/>
                </a:cxn>
                <a:cxn ang="0">
                  <a:pos x="23" y="7"/>
                </a:cxn>
                <a:cxn ang="0">
                  <a:pos x="28" y="1"/>
                </a:cxn>
                <a:cxn ang="0">
                  <a:pos x="41" y="0"/>
                </a:cxn>
                <a:cxn ang="0">
                  <a:pos x="46" y="5"/>
                </a:cxn>
                <a:cxn ang="0">
                  <a:pos x="46" y="13"/>
                </a:cxn>
                <a:cxn ang="0">
                  <a:pos x="55" y="19"/>
                </a:cxn>
                <a:cxn ang="0">
                  <a:pos x="56" y="28"/>
                </a:cxn>
                <a:cxn ang="0">
                  <a:pos x="65" y="35"/>
                </a:cxn>
                <a:cxn ang="0">
                  <a:pos x="68" y="44"/>
                </a:cxn>
                <a:cxn ang="0">
                  <a:pos x="70" y="50"/>
                </a:cxn>
                <a:cxn ang="0">
                  <a:pos x="80" y="55"/>
                </a:cxn>
                <a:cxn ang="0">
                  <a:pos x="90" y="59"/>
                </a:cxn>
                <a:cxn ang="0">
                  <a:pos x="91" y="47"/>
                </a:cxn>
                <a:cxn ang="0">
                  <a:pos x="91" y="37"/>
                </a:cxn>
                <a:cxn ang="0">
                  <a:pos x="88" y="30"/>
                </a:cxn>
                <a:cxn ang="0">
                  <a:pos x="85" y="29"/>
                </a:cxn>
                <a:cxn ang="0">
                  <a:pos x="84" y="19"/>
                </a:cxn>
                <a:cxn ang="0">
                  <a:pos x="85" y="11"/>
                </a:cxn>
                <a:cxn ang="0">
                  <a:pos x="94" y="6"/>
                </a:cxn>
                <a:cxn ang="0">
                  <a:pos x="103" y="1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8" name="Freeform 434"/>
            <p:cNvSpPr>
              <a:spLocks/>
            </p:cNvSpPr>
            <p:nvPr/>
          </p:nvSpPr>
          <p:spPr bwMode="auto">
            <a:xfrm>
              <a:off x="2320259" y="1180783"/>
              <a:ext cx="98281" cy="53925"/>
            </a:xfrm>
            <a:custGeom>
              <a:avLst/>
              <a:gdLst/>
              <a:ahLst/>
              <a:cxnLst>
                <a:cxn ang="0">
                  <a:pos x="76" y="40"/>
                </a:cxn>
                <a:cxn ang="0">
                  <a:pos x="75" y="41"/>
                </a:cxn>
                <a:cxn ang="0">
                  <a:pos x="72" y="45"/>
                </a:cxn>
                <a:cxn ang="0">
                  <a:pos x="68" y="46"/>
                </a:cxn>
                <a:cxn ang="0">
                  <a:pos x="66" y="42"/>
                </a:cxn>
                <a:cxn ang="0">
                  <a:pos x="64" y="35"/>
                </a:cxn>
                <a:cxn ang="0">
                  <a:pos x="61" y="30"/>
                </a:cxn>
                <a:cxn ang="0">
                  <a:pos x="58" y="27"/>
                </a:cxn>
                <a:cxn ang="0">
                  <a:pos x="56" y="31"/>
                </a:cxn>
                <a:cxn ang="0">
                  <a:pos x="55" y="38"/>
                </a:cxn>
                <a:cxn ang="0">
                  <a:pos x="55" y="44"/>
                </a:cxn>
                <a:cxn ang="0">
                  <a:pos x="53" y="47"/>
                </a:cxn>
                <a:cxn ang="0">
                  <a:pos x="48" y="47"/>
                </a:cxn>
                <a:cxn ang="0">
                  <a:pos x="42" y="47"/>
                </a:cxn>
                <a:cxn ang="0">
                  <a:pos x="38" y="52"/>
                </a:cxn>
                <a:cxn ang="0">
                  <a:pos x="38" y="57"/>
                </a:cxn>
                <a:cxn ang="0">
                  <a:pos x="38" y="60"/>
                </a:cxn>
                <a:cxn ang="0">
                  <a:pos x="37" y="57"/>
                </a:cxn>
                <a:cxn ang="0">
                  <a:pos x="33" y="54"/>
                </a:cxn>
                <a:cxn ang="0">
                  <a:pos x="27" y="50"/>
                </a:cxn>
                <a:cxn ang="0">
                  <a:pos x="22" y="48"/>
                </a:cxn>
                <a:cxn ang="0">
                  <a:pos x="15" y="48"/>
                </a:cxn>
                <a:cxn ang="0">
                  <a:pos x="6" y="48"/>
                </a:cxn>
                <a:cxn ang="0">
                  <a:pos x="0" y="46"/>
                </a:cxn>
                <a:cxn ang="0">
                  <a:pos x="4" y="40"/>
                </a:cxn>
                <a:cxn ang="0">
                  <a:pos x="11" y="34"/>
                </a:cxn>
                <a:cxn ang="0">
                  <a:pos x="17" y="30"/>
                </a:cxn>
                <a:cxn ang="0">
                  <a:pos x="23" y="25"/>
                </a:cxn>
                <a:cxn ang="0">
                  <a:pos x="35" y="19"/>
                </a:cxn>
                <a:cxn ang="0">
                  <a:pos x="46" y="12"/>
                </a:cxn>
                <a:cxn ang="0">
                  <a:pos x="55" y="7"/>
                </a:cxn>
                <a:cxn ang="0">
                  <a:pos x="60" y="2"/>
                </a:cxn>
                <a:cxn ang="0">
                  <a:pos x="68" y="0"/>
                </a:cxn>
                <a:cxn ang="0">
                  <a:pos x="76" y="0"/>
                </a:cxn>
                <a:cxn ang="0">
                  <a:pos x="80" y="0"/>
                </a:cxn>
                <a:cxn ang="0">
                  <a:pos x="83" y="0"/>
                </a:cxn>
                <a:cxn ang="0">
                  <a:pos x="87" y="0"/>
                </a:cxn>
                <a:cxn ang="0">
                  <a:pos x="93" y="0"/>
                </a:cxn>
                <a:cxn ang="0">
                  <a:pos x="98" y="2"/>
                </a:cxn>
                <a:cxn ang="0">
                  <a:pos x="102" y="6"/>
                </a:cxn>
                <a:cxn ang="0">
                  <a:pos x="99" y="10"/>
                </a:cxn>
                <a:cxn ang="0">
                  <a:pos x="95" y="15"/>
                </a:cxn>
                <a:cxn ang="0">
                  <a:pos x="93" y="17"/>
                </a:cxn>
                <a:cxn ang="0">
                  <a:pos x="93" y="19"/>
                </a:cxn>
                <a:cxn ang="0">
                  <a:pos x="91" y="24"/>
                </a:cxn>
                <a:cxn ang="0">
                  <a:pos x="89" y="31"/>
                </a:cxn>
                <a:cxn ang="0">
                  <a:pos x="86" y="35"/>
                </a:cxn>
                <a:cxn ang="0">
                  <a:pos x="81" y="39"/>
                </a:cxn>
                <a:cxn ang="0">
                  <a:pos x="76" y="40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9" name="Freeform 435"/>
            <p:cNvSpPr>
              <a:spLocks/>
            </p:cNvSpPr>
            <p:nvPr/>
          </p:nvSpPr>
          <p:spPr bwMode="auto">
            <a:xfrm>
              <a:off x="2513971" y="1234708"/>
              <a:ext cx="82613" cy="70516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3" y="0"/>
                </a:cxn>
                <a:cxn ang="0">
                  <a:pos x="1" y="9"/>
                </a:cxn>
                <a:cxn ang="0">
                  <a:pos x="3" y="22"/>
                </a:cxn>
                <a:cxn ang="0">
                  <a:pos x="5" y="33"/>
                </a:cxn>
                <a:cxn ang="0">
                  <a:pos x="11" y="41"/>
                </a:cxn>
                <a:cxn ang="0">
                  <a:pos x="18" y="42"/>
                </a:cxn>
                <a:cxn ang="0">
                  <a:pos x="24" y="43"/>
                </a:cxn>
                <a:cxn ang="0">
                  <a:pos x="20" y="52"/>
                </a:cxn>
                <a:cxn ang="0">
                  <a:pos x="24" y="54"/>
                </a:cxn>
                <a:cxn ang="0">
                  <a:pos x="38" y="53"/>
                </a:cxn>
                <a:cxn ang="0">
                  <a:pos x="42" y="54"/>
                </a:cxn>
                <a:cxn ang="0">
                  <a:pos x="40" y="65"/>
                </a:cxn>
                <a:cxn ang="0">
                  <a:pos x="38" y="79"/>
                </a:cxn>
                <a:cxn ang="0">
                  <a:pos x="54" y="77"/>
                </a:cxn>
                <a:cxn ang="0">
                  <a:pos x="72" y="66"/>
                </a:cxn>
                <a:cxn ang="0">
                  <a:pos x="75" y="62"/>
                </a:cxn>
                <a:cxn ang="0">
                  <a:pos x="72" y="54"/>
                </a:cxn>
                <a:cxn ang="0">
                  <a:pos x="79" y="56"/>
                </a:cxn>
                <a:cxn ang="0">
                  <a:pos x="86" y="57"/>
                </a:cxn>
                <a:cxn ang="0">
                  <a:pos x="77" y="42"/>
                </a:cxn>
                <a:cxn ang="0">
                  <a:pos x="71" y="37"/>
                </a:cxn>
                <a:cxn ang="0">
                  <a:pos x="76" y="22"/>
                </a:cxn>
                <a:cxn ang="0">
                  <a:pos x="76" y="9"/>
                </a:cxn>
                <a:cxn ang="0">
                  <a:pos x="65" y="8"/>
                </a:cxn>
                <a:cxn ang="0">
                  <a:pos x="63" y="12"/>
                </a:cxn>
                <a:cxn ang="0">
                  <a:pos x="55" y="8"/>
                </a:cxn>
                <a:cxn ang="0">
                  <a:pos x="47" y="2"/>
                </a:cxn>
                <a:cxn ang="0">
                  <a:pos x="45" y="7"/>
                </a:cxn>
                <a:cxn ang="0">
                  <a:pos x="48" y="13"/>
                </a:cxn>
                <a:cxn ang="0">
                  <a:pos x="43" y="15"/>
                </a:cxn>
                <a:cxn ang="0">
                  <a:pos x="35" y="9"/>
                </a:cxn>
                <a:cxn ang="0">
                  <a:pos x="28" y="15"/>
                </a:cxn>
                <a:cxn ang="0">
                  <a:pos x="22" y="16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0" name="Freeform 436"/>
            <p:cNvSpPr>
              <a:spLocks/>
            </p:cNvSpPr>
            <p:nvPr/>
          </p:nvSpPr>
          <p:spPr bwMode="auto">
            <a:xfrm>
              <a:off x="2598009" y="1277570"/>
              <a:ext cx="32760" cy="4009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5"/>
                </a:cxn>
                <a:cxn ang="0">
                  <a:pos x="13" y="7"/>
                </a:cxn>
                <a:cxn ang="0">
                  <a:pos x="11" y="12"/>
                </a:cxn>
                <a:cxn ang="0">
                  <a:pos x="7" y="15"/>
                </a:cxn>
                <a:cxn ang="0">
                  <a:pos x="4" y="18"/>
                </a:cxn>
                <a:cxn ang="0">
                  <a:pos x="1" y="23"/>
                </a:cxn>
                <a:cxn ang="0">
                  <a:pos x="0" y="28"/>
                </a:cxn>
                <a:cxn ang="0">
                  <a:pos x="3" y="31"/>
                </a:cxn>
                <a:cxn ang="0">
                  <a:pos x="7" y="35"/>
                </a:cxn>
                <a:cxn ang="0">
                  <a:pos x="12" y="37"/>
                </a:cxn>
                <a:cxn ang="0">
                  <a:pos x="16" y="40"/>
                </a:cxn>
                <a:cxn ang="0">
                  <a:pos x="19" y="44"/>
                </a:cxn>
                <a:cxn ang="0">
                  <a:pos x="22" y="46"/>
                </a:cxn>
                <a:cxn ang="0">
                  <a:pos x="27" y="44"/>
                </a:cxn>
                <a:cxn ang="0">
                  <a:pos x="31" y="40"/>
                </a:cxn>
                <a:cxn ang="0">
                  <a:pos x="34" y="35"/>
                </a:cxn>
                <a:cxn ang="0">
                  <a:pos x="34" y="29"/>
                </a:cxn>
                <a:cxn ang="0">
                  <a:pos x="33" y="24"/>
                </a:cxn>
                <a:cxn ang="0">
                  <a:pos x="30" y="20"/>
                </a:cxn>
                <a:cxn ang="0">
                  <a:pos x="30" y="15"/>
                </a:cxn>
                <a:cxn ang="0">
                  <a:pos x="29" y="9"/>
                </a:cxn>
                <a:cxn ang="0">
                  <a:pos x="27" y="5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6" y="1"/>
                </a:cxn>
                <a:cxn ang="0">
                  <a:pos x="14" y="4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1" name="Freeform 437"/>
            <p:cNvSpPr>
              <a:spLocks/>
            </p:cNvSpPr>
            <p:nvPr/>
          </p:nvSpPr>
          <p:spPr bwMode="auto">
            <a:xfrm>
              <a:off x="2589463" y="1222263"/>
              <a:ext cx="193713" cy="89874"/>
            </a:xfrm>
            <a:custGeom>
              <a:avLst/>
              <a:gdLst/>
              <a:ahLst/>
              <a:cxnLst>
                <a:cxn ang="0">
                  <a:pos x="169" y="29"/>
                </a:cxn>
                <a:cxn ang="0">
                  <a:pos x="184" y="33"/>
                </a:cxn>
                <a:cxn ang="0">
                  <a:pos x="196" y="41"/>
                </a:cxn>
                <a:cxn ang="0">
                  <a:pos x="201" y="52"/>
                </a:cxn>
                <a:cxn ang="0">
                  <a:pos x="201" y="67"/>
                </a:cxn>
                <a:cxn ang="0">
                  <a:pos x="201" y="73"/>
                </a:cxn>
                <a:cxn ang="0">
                  <a:pos x="190" y="81"/>
                </a:cxn>
                <a:cxn ang="0">
                  <a:pos x="180" y="85"/>
                </a:cxn>
                <a:cxn ang="0">
                  <a:pos x="166" y="84"/>
                </a:cxn>
                <a:cxn ang="0">
                  <a:pos x="160" y="84"/>
                </a:cxn>
                <a:cxn ang="0">
                  <a:pos x="152" y="90"/>
                </a:cxn>
                <a:cxn ang="0">
                  <a:pos x="142" y="92"/>
                </a:cxn>
                <a:cxn ang="0">
                  <a:pos x="130" y="93"/>
                </a:cxn>
                <a:cxn ang="0">
                  <a:pos x="120" y="94"/>
                </a:cxn>
                <a:cxn ang="0">
                  <a:pos x="111" y="98"/>
                </a:cxn>
                <a:cxn ang="0">
                  <a:pos x="100" y="100"/>
                </a:cxn>
                <a:cxn ang="0">
                  <a:pos x="84" y="99"/>
                </a:cxn>
                <a:cxn ang="0">
                  <a:pos x="73" y="97"/>
                </a:cxn>
                <a:cxn ang="0">
                  <a:pos x="63" y="90"/>
                </a:cxn>
                <a:cxn ang="0">
                  <a:pos x="53" y="79"/>
                </a:cxn>
                <a:cxn ang="0">
                  <a:pos x="53" y="61"/>
                </a:cxn>
                <a:cxn ang="0">
                  <a:pos x="53" y="48"/>
                </a:cxn>
                <a:cxn ang="0">
                  <a:pos x="49" y="39"/>
                </a:cxn>
                <a:cxn ang="0">
                  <a:pos x="42" y="32"/>
                </a:cxn>
                <a:cxn ang="0">
                  <a:pos x="30" y="33"/>
                </a:cxn>
                <a:cxn ang="0">
                  <a:pos x="24" y="35"/>
                </a:cxn>
                <a:cxn ang="0">
                  <a:pos x="12" y="25"/>
                </a:cxn>
                <a:cxn ang="0">
                  <a:pos x="0" y="16"/>
                </a:cxn>
                <a:cxn ang="0">
                  <a:pos x="7" y="3"/>
                </a:cxn>
                <a:cxn ang="0">
                  <a:pos x="19" y="0"/>
                </a:cxn>
                <a:cxn ang="0">
                  <a:pos x="30" y="6"/>
                </a:cxn>
                <a:cxn ang="0">
                  <a:pos x="37" y="17"/>
                </a:cxn>
                <a:cxn ang="0">
                  <a:pos x="49" y="20"/>
                </a:cxn>
                <a:cxn ang="0">
                  <a:pos x="54" y="13"/>
                </a:cxn>
                <a:cxn ang="0">
                  <a:pos x="63" y="13"/>
                </a:cxn>
                <a:cxn ang="0">
                  <a:pos x="69" y="16"/>
                </a:cxn>
                <a:cxn ang="0">
                  <a:pos x="73" y="29"/>
                </a:cxn>
                <a:cxn ang="0">
                  <a:pos x="85" y="43"/>
                </a:cxn>
                <a:cxn ang="0">
                  <a:pos x="91" y="53"/>
                </a:cxn>
                <a:cxn ang="0">
                  <a:pos x="111" y="51"/>
                </a:cxn>
                <a:cxn ang="0">
                  <a:pos x="123" y="53"/>
                </a:cxn>
                <a:cxn ang="0">
                  <a:pos x="133" y="46"/>
                </a:cxn>
                <a:cxn ang="0">
                  <a:pos x="143" y="37"/>
                </a:cxn>
                <a:cxn ang="0">
                  <a:pos x="154" y="29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2" name="Freeform 438"/>
            <p:cNvSpPr>
              <a:spLocks/>
            </p:cNvSpPr>
            <p:nvPr/>
          </p:nvSpPr>
          <p:spPr bwMode="auto">
            <a:xfrm>
              <a:off x="2437056" y="1165574"/>
              <a:ext cx="39882" cy="33184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37" y="21"/>
                </a:cxn>
                <a:cxn ang="0">
                  <a:pos x="35" y="26"/>
                </a:cxn>
                <a:cxn ang="0">
                  <a:pos x="32" y="30"/>
                </a:cxn>
                <a:cxn ang="0">
                  <a:pos x="28" y="34"/>
                </a:cxn>
                <a:cxn ang="0">
                  <a:pos x="24" y="36"/>
                </a:cxn>
                <a:cxn ang="0">
                  <a:pos x="19" y="37"/>
                </a:cxn>
                <a:cxn ang="0">
                  <a:pos x="14" y="37"/>
                </a:cxn>
                <a:cxn ang="0">
                  <a:pos x="13" y="37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9" y="32"/>
                </a:cxn>
                <a:cxn ang="0">
                  <a:pos x="5" y="28"/>
                </a:cxn>
                <a:cxn ang="0">
                  <a:pos x="2" y="24"/>
                </a:cxn>
                <a:cxn ang="0">
                  <a:pos x="0" y="20"/>
                </a:cxn>
                <a:cxn ang="0">
                  <a:pos x="2" y="17"/>
                </a:cxn>
                <a:cxn ang="0">
                  <a:pos x="6" y="12"/>
                </a:cxn>
                <a:cxn ang="0">
                  <a:pos x="12" y="7"/>
                </a:cxn>
                <a:cxn ang="0">
                  <a:pos x="17" y="3"/>
                </a:cxn>
                <a:cxn ang="0">
                  <a:pos x="20" y="0"/>
                </a:cxn>
                <a:cxn ang="0">
                  <a:pos x="25" y="2"/>
                </a:cxn>
                <a:cxn ang="0">
                  <a:pos x="32" y="4"/>
                </a:cxn>
                <a:cxn ang="0">
                  <a:pos x="37" y="7"/>
                </a:cxn>
                <a:cxn ang="0">
                  <a:pos x="40" y="12"/>
                </a:cxn>
                <a:cxn ang="0">
                  <a:pos x="38" y="20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3" name="Freeform 439"/>
            <p:cNvSpPr>
              <a:spLocks/>
            </p:cNvSpPr>
            <p:nvPr/>
          </p:nvSpPr>
          <p:spPr bwMode="auto">
            <a:xfrm flipV="1">
              <a:off x="2589463" y="955408"/>
              <a:ext cx="193713" cy="282065"/>
            </a:xfrm>
            <a:custGeom>
              <a:avLst/>
              <a:gdLst/>
              <a:ahLst/>
              <a:cxnLst>
                <a:cxn ang="0">
                  <a:pos x="93" y="277"/>
                </a:cxn>
                <a:cxn ang="0">
                  <a:pos x="88" y="294"/>
                </a:cxn>
                <a:cxn ang="0">
                  <a:pos x="80" y="308"/>
                </a:cxn>
                <a:cxn ang="0">
                  <a:pos x="92" y="319"/>
                </a:cxn>
                <a:cxn ang="0">
                  <a:pos x="123" y="318"/>
                </a:cxn>
                <a:cxn ang="0">
                  <a:pos x="144" y="309"/>
                </a:cxn>
                <a:cxn ang="0">
                  <a:pos x="164" y="304"/>
                </a:cxn>
                <a:cxn ang="0">
                  <a:pos x="182" y="305"/>
                </a:cxn>
                <a:cxn ang="0">
                  <a:pos x="197" y="289"/>
                </a:cxn>
                <a:cxn ang="0">
                  <a:pos x="180" y="273"/>
                </a:cxn>
                <a:cxn ang="0">
                  <a:pos x="172" y="263"/>
                </a:cxn>
                <a:cxn ang="0">
                  <a:pos x="182" y="251"/>
                </a:cxn>
                <a:cxn ang="0">
                  <a:pos x="179" y="235"/>
                </a:cxn>
                <a:cxn ang="0">
                  <a:pos x="188" y="219"/>
                </a:cxn>
                <a:cxn ang="0">
                  <a:pos x="190" y="187"/>
                </a:cxn>
                <a:cxn ang="0">
                  <a:pos x="165" y="168"/>
                </a:cxn>
                <a:cxn ang="0">
                  <a:pos x="188" y="149"/>
                </a:cxn>
                <a:cxn ang="0">
                  <a:pos x="192" y="120"/>
                </a:cxn>
                <a:cxn ang="0">
                  <a:pos x="196" y="90"/>
                </a:cxn>
                <a:cxn ang="0">
                  <a:pos x="201" y="55"/>
                </a:cxn>
                <a:cxn ang="0">
                  <a:pos x="183" y="54"/>
                </a:cxn>
                <a:cxn ang="0">
                  <a:pos x="197" y="29"/>
                </a:cxn>
                <a:cxn ang="0">
                  <a:pos x="194" y="6"/>
                </a:cxn>
                <a:cxn ang="0">
                  <a:pos x="189" y="5"/>
                </a:cxn>
                <a:cxn ang="0">
                  <a:pos x="173" y="3"/>
                </a:cxn>
                <a:cxn ang="0">
                  <a:pos x="163" y="0"/>
                </a:cxn>
                <a:cxn ang="0">
                  <a:pos x="159" y="2"/>
                </a:cxn>
                <a:cxn ang="0">
                  <a:pos x="145" y="6"/>
                </a:cxn>
                <a:cxn ang="0">
                  <a:pos x="129" y="9"/>
                </a:cxn>
                <a:cxn ang="0">
                  <a:pos x="121" y="17"/>
                </a:cxn>
                <a:cxn ang="0">
                  <a:pos x="108" y="20"/>
                </a:cxn>
                <a:cxn ang="0">
                  <a:pos x="87" y="31"/>
                </a:cxn>
                <a:cxn ang="0">
                  <a:pos x="81" y="54"/>
                </a:cxn>
                <a:cxn ang="0">
                  <a:pos x="74" y="61"/>
                </a:cxn>
                <a:cxn ang="0">
                  <a:pos x="59" y="70"/>
                </a:cxn>
                <a:cxn ang="0">
                  <a:pos x="46" y="81"/>
                </a:cxn>
                <a:cxn ang="0">
                  <a:pos x="37" y="93"/>
                </a:cxn>
                <a:cxn ang="0">
                  <a:pos x="44" y="115"/>
                </a:cxn>
                <a:cxn ang="0">
                  <a:pos x="47" y="132"/>
                </a:cxn>
                <a:cxn ang="0">
                  <a:pos x="43" y="143"/>
                </a:cxn>
                <a:cxn ang="0">
                  <a:pos x="31" y="118"/>
                </a:cxn>
                <a:cxn ang="0">
                  <a:pos x="21" y="118"/>
                </a:cxn>
                <a:cxn ang="0">
                  <a:pos x="9" y="132"/>
                </a:cxn>
                <a:cxn ang="0">
                  <a:pos x="0" y="166"/>
                </a:cxn>
                <a:cxn ang="0">
                  <a:pos x="2" y="190"/>
                </a:cxn>
                <a:cxn ang="0">
                  <a:pos x="19" y="199"/>
                </a:cxn>
                <a:cxn ang="0">
                  <a:pos x="30" y="199"/>
                </a:cxn>
                <a:cxn ang="0">
                  <a:pos x="28" y="211"/>
                </a:cxn>
                <a:cxn ang="0">
                  <a:pos x="24" y="224"/>
                </a:cxn>
                <a:cxn ang="0">
                  <a:pos x="36" y="238"/>
                </a:cxn>
                <a:cxn ang="0">
                  <a:pos x="63" y="244"/>
                </a:cxn>
                <a:cxn ang="0">
                  <a:pos x="77" y="229"/>
                </a:cxn>
                <a:cxn ang="0">
                  <a:pos x="96" y="240"/>
                </a:cxn>
                <a:cxn ang="0">
                  <a:pos x="113" y="263"/>
                </a:cxn>
                <a:cxn ang="0">
                  <a:pos x="103" y="256"/>
                </a:cxn>
                <a:cxn ang="0">
                  <a:pos x="82" y="258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4" name="Freeform 440"/>
            <p:cNvSpPr>
              <a:spLocks/>
            </p:cNvSpPr>
            <p:nvPr/>
          </p:nvSpPr>
          <p:spPr bwMode="auto">
            <a:xfrm>
              <a:off x="2593735" y="1189079"/>
              <a:ext cx="32761" cy="152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1"/>
                </a:cxn>
                <a:cxn ang="0">
                  <a:pos x="34" y="3"/>
                </a:cxn>
                <a:cxn ang="0">
                  <a:pos x="34" y="6"/>
                </a:cxn>
                <a:cxn ang="0">
                  <a:pos x="30" y="10"/>
                </a:cxn>
                <a:cxn ang="0">
                  <a:pos x="24" y="14"/>
                </a:cxn>
                <a:cxn ang="0">
                  <a:pos x="22" y="16"/>
                </a:cxn>
                <a:cxn ang="0">
                  <a:pos x="19" y="18"/>
                </a:cxn>
                <a:cxn ang="0">
                  <a:pos x="12" y="18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4" y="7"/>
                </a:cxn>
                <a:cxn ang="0">
                  <a:pos x="14" y="4"/>
                </a:cxn>
                <a:cxn ang="0">
                  <a:pos x="22" y="2"/>
                </a:cxn>
                <a:cxn ang="0">
                  <a:pos x="29" y="1"/>
                </a:cxn>
                <a:cxn ang="0">
                  <a:pos x="31" y="0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5" name="Freeform 441"/>
            <p:cNvSpPr>
              <a:spLocks/>
            </p:cNvSpPr>
            <p:nvPr/>
          </p:nvSpPr>
          <p:spPr bwMode="auto">
            <a:xfrm>
              <a:off x="2576643" y="1148982"/>
              <a:ext cx="29912" cy="41480"/>
            </a:xfrm>
            <a:custGeom>
              <a:avLst/>
              <a:gdLst/>
              <a:ahLst/>
              <a:cxnLst>
                <a:cxn ang="0">
                  <a:pos x="22" y="14"/>
                </a:cxn>
                <a:cxn ang="0">
                  <a:pos x="20" y="10"/>
                </a:cxn>
                <a:cxn ang="0">
                  <a:pos x="14" y="5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1" y="5"/>
                </a:cxn>
                <a:cxn ang="0">
                  <a:pos x="0" y="10"/>
                </a:cxn>
                <a:cxn ang="0">
                  <a:pos x="1" y="15"/>
                </a:cxn>
                <a:cxn ang="0">
                  <a:pos x="1" y="20"/>
                </a:cxn>
                <a:cxn ang="0">
                  <a:pos x="3" y="27"/>
                </a:cxn>
                <a:cxn ang="0">
                  <a:pos x="4" y="36"/>
                </a:cxn>
                <a:cxn ang="0">
                  <a:pos x="7" y="43"/>
                </a:cxn>
                <a:cxn ang="0">
                  <a:pos x="11" y="46"/>
                </a:cxn>
                <a:cxn ang="0">
                  <a:pos x="16" y="46"/>
                </a:cxn>
                <a:cxn ang="0">
                  <a:pos x="21" y="44"/>
                </a:cxn>
                <a:cxn ang="0">
                  <a:pos x="26" y="42"/>
                </a:cxn>
                <a:cxn ang="0">
                  <a:pos x="29" y="38"/>
                </a:cxn>
                <a:cxn ang="0">
                  <a:pos x="31" y="33"/>
                </a:cxn>
                <a:cxn ang="0">
                  <a:pos x="34" y="30"/>
                </a:cxn>
                <a:cxn ang="0">
                  <a:pos x="34" y="27"/>
                </a:cxn>
                <a:cxn ang="0">
                  <a:pos x="30" y="22"/>
                </a:cxn>
                <a:cxn ang="0">
                  <a:pos x="26" y="17"/>
                </a:cxn>
                <a:cxn ang="0">
                  <a:pos x="23" y="15"/>
                </a:cxn>
                <a:cxn ang="0">
                  <a:pos x="22" y="14"/>
                </a:cxn>
                <a:cxn ang="0">
                  <a:pos x="22" y="14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6" name="Freeform 442"/>
            <p:cNvSpPr>
              <a:spLocks/>
            </p:cNvSpPr>
            <p:nvPr/>
          </p:nvSpPr>
          <p:spPr bwMode="auto">
            <a:xfrm>
              <a:off x="2516820" y="1129625"/>
              <a:ext cx="54126" cy="59454"/>
            </a:xfrm>
            <a:custGeom>
              <a:avLst/>
              <a:gdLst/>
              <a:ahLst/>
              <a:cxnLst>
                <a:cxn ang="0">
                  <a:pos x="53" y="34"/>
                </a:cxn>
                <a:cxn ang="0">
                  <a:pos x="54" y="37"/>
                </a:cxn>
                <a:cxn ang="0">
                  <a:pos x="57" y="44"/>
                </a:cxn>
                <a:cxn ang="0">
                  <a:pos x="58" y="53"/>
                </a:cxn>
                <a:cxn ang="0">
                  <a:pos x="57" y="60"/>
                </a:cxn>
                <a:cxn ang="0">
                  <a:pos x="54" y="64"/>
                </a:cxn>
                <a:cxn ang="0">
                  <a:pos x="52" y="66"/>
                </a:cxn>
                <a:cxn ang="0">
                  <a:pos x="48" y="67"/>
                </a:cxn>
                <a:cxn ang="0">
                  <a:pos x="44" y="65"/>
                </a:cxn>
                <a:cxn ang="0">
                  <a:pos x="39" y="62"/>
                </a:cxn>
                <a:cxn ang="0">
                  <a:pos x="35" y="60"/>
                </a:cxn>
                <a:cxn ang="0">
                  <a:pos x="32" y="58"/>
                </a:cxn>
                <a:cxn ang="0">
                  <a:pos x="29" y="53"/>
                </a:cxn>
                <a:cxn ang="0">
                  <a:pos x="24" y="50"/>
                </a:cxn>
                <a:cxn ang="0">
                  <a:pos x="17" y="49"/>
                </a:cxn>
                <a:cxn ang="0">
                  <a:pos x="12" y="47"/>
                </a:cxn>
                <a:cxn ang="0">
                  <a:pos x="8" y="42"/>
                </a:cxn>
                <a:cxn ang="0">
                  <a:pos x="9" y="37"/>
                </a:cxn>
                <a:cxn ang="0">
                  <a:pos x="13" y="37"/>
                </a:cxn>
                <a:cxn ang="0">
                  <a:pos x="15" y="36"/>
                </a:cxn>
                <a:cxn ang="0">
                  <a:pos x="13" y="30"/>
                </a:cxn>
                <a:cxn ang="0">
                  <a:pos x="7" y="20"/>
                </a:cxn>
                <a:cxn ang="0">
                  <a:pos x="2" y="11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9" y="2"/>
                </a:cxn>
                <a:cxn ang="0">
                  <a:pos x="23" y="8"/>
                </a:cxn>
                <a:cxn ang="0">
                  <a:pos x="28" y="13"/>
                </a:cxn>
                <a:cxn ang="0">
                  <a:pos x="34" y="15"/>
                </a:cxn>
                <a:cxn ang="0">
                  <a:pos x="38" y="16"/>
                </a:cxn>
                <a:cxn ang="0">
                  <a:pos x="40" y="19"/>
                </a:cxn>
                <a:cxn ang="0">
                  <a:pos x="43" y="24"/>
                </a:cxn>
                <a:cxn ang="0">
                  <a:pos x="47" y="29"/>
                </a:cxn>
                <a:cxn ang="0">
                  <a:pos x="51" y="32"/>
                </a:cxn>
                <a:cxn ang="0">
                  <a:pos x="53" y="34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7" name="Freeform 443"/>
            <p:cNvSpPr>
              <a:spLocks/>
            </p:cNvSpPr>
            <p:nvPr/>
          </p:nvSpPr>
          <p:spPr bwMode="auto">
            <a:xfrm>
              <a:off x="2298894" y="1345321"/>
              <a:ext cx="242141" cy="204635"/>
            </a:xfrm>
            <a:custGeom>
              <a:avLst/>
              <a:gdLst/>
              <a:ahLst/>
              <a:cxnLst>
                <a:cxn ang="0">
                  <a:pos x="249" y="175"/>
                </a:cxn>
                <a:cxn ang="0">
                  <a:pos x="236" y="187"/>
                </a:cxn>
                <a:cxn ang="0">
                  <a:pos x="226" y="189"/>
                </a:cxn>
                <a:cxn ang="0">
                  <a:pos x="231" y="220"/>
                </a:cxn>
                <a:cxn ang="0">
                  <a:pos x="205" y="231"/>
                </a:cxn>
                <a:cxn ang="0">
                  <a:pos x="178" y="210"/>
                </a:cxn>
                <a:cxn ang="0">
                  <a:pos x="163" y="196"/>
                </a:cxn>
                <a:cxn ang="0">
                  <a:pos x="154" y="196"/>
                </a:cxn>
                <a:cxn ang="0">
                  <a:pos x="123" y="213"/>
                </a:cxn>
                <a:cxn ang="0">
                  <a:pos x="89" y="221"/>
                </a:cxn>
                <a:cxn ang="0">
                  <a:pos x="73" y="221"/>
                </a:cxn>
                <a:cxn ang="0">
                  <a:pos x="52" y="215"/>
                </a:cxn>
                <a:cxn ang="0">
                  <a:pos x="44" y="204"/>
                </a:cxn>
                <a:cxn ang="0">
                  <a:pos x="25" y="173"/>
                </a:cxn>
                <a:cxn ang="0">
                  <a:pos x="1" y="157"/>
                </a:cxn>
                <a:cxn ang="0">
                  <a:pos x="1" y="130"/>
                </a:cxn>
                <a:cxn ang="0">
                  <a:pos x="27" y="129"/>
                </a:cxn>
                <a:cxn ang="0">
                  <a:pos x="57" y="142"/>
                </a:cxn>
                <a:cxn ang="0">
                  <a:pos x="82" y="151"/>
                </a:cxn>
                <a:cxn ang="0">
                  <a:pos x="81" y="126"/>
                </a:cxn>
                <a:cxn ang="0">
                  <a:pos x="44" y="117"/>
                </a:cxn>
                <a:cxn ang="0">
                  <a:pos x="12" y="114"/>
                </a:cxn>
                <a:cxn ang="0">
                  <a:pos x="2" y="90"/>
                </a:cxn>
                <a:cxn ang="0">
                  <a:pos x="28" y="84"/>
                </a:cxn>
                <a:cxn ang="0">
                  <a:pos x="19" y="68"/>
                </a:cxn>
                <a:cxn ang="0">
                  <a:pos x="3" y="44"/>
                </a:cxn>
                <a:cxn ang="0">
                  <a:pos x="21" y="33"/>
                </a:cxn>
                <a:cxn ang="0">
                  <a:pos x="28" y="15"/>
                </a:cxn>
                <a:cxn ang="0">
                  <a:pos x="51" y="7"/>
                </a:cxn>
                <a:cxn ang="0">
                  <a:pos x="88" y="3"/>
                </a:cxn>
                <a:cxn ang="0">
                  <a:pos x="82" y="27"/>
                </a:cxn>
                <a:cxn ang="0">
                  <a:pos x="102" y="27"/>
                </a:cxn>
                <a:cxn ang="0">
                  <a:pos x="124" y="47"/>
                </a:cxn>
                <a:cxn ang="0">
                  <a:pos x="125" y="27"/>
                </a:cxn>
                <a:cxn ang="0">
                  <a:pos x="145" y="47"/>
                </a:cxn>
                <a:cxn ang="0">
                  <a:pos x="152" y="83"/>
                </a:cxn>
                <a:cxn ang="0">
                  <a:pos x="162" y="51"/>
                </a:cxn>
                <a:cxn ang="0">
                  <a:pos x="157" y="27"/>
                </a:cxn>
                <a:cxn ang="0">
                  <a:pos x="173" y="23"/>
                </a:cxn>
                <a:cxn ang="0">
                  <a:pos x="181" y="19"/>
                </a:cxn>
                <a:cxn ang="0">
                  <a:pos x="172" y="7"/>
                </a:cxn>
                <a:cxn ang="0">
                  <a:pos x="198" y="5"/>
                </a:cxn>
                <a:cxn ang="0">
                  <a:pos x="213" y="15"/>
                </a:cxn>
                <a:cxn ang="0">
                  <a:pos x="199" y="39"/>
                </a:cxn>
                <a:cxn ang="0">
                  <a:pos x="195" y="60"/>
                </a:cxn>
                <a:cxn ang="0">
                  <a:pos x="201" y="98"/>
                </a:cxn>
                <a:cxn ang="0">
                  <a:pos x="198" y="115"/>
                </a:cxn>
                <a:cxn ang="0">
                  <a:pos x="209" y="141"/>
                </a:cxn>
                <a:cxn ang="0">
                  <a:pos x="237" y="160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8" name="Freeform 444"/>
            <p:cNvSpPr>
              <a:spLocks/>
            </p:cNvSpPr>
            <p:nvPr/>
          </p:nvSpPr>
          <p:spPr bwMode="auto">
            <a:xfrm>
              <a:off x="3112202" y="4044295"/>
              <a:ext cx="361787" cy="883526"/>
            </a:xfrm>
            <a:custGeom>
              <a:avLst/>
              <a:gdLst/>
              <a:ahLst/>
              <a:cxnLst>
                <a:cxn ang="0">
                  <a:pos x="54" y="7"/>
                </a:cxn>
                <a:cxn ang="0">
                  <a:pos x="68" y="0"/>
                </a:cxn>
                <a:cxn ang="0">
                  <a:pos x="77" y="16"/>
                </a:cxn>
                <a:cxn ang="0">
                  <a:pos x="107" y="31"/>
                </a:cxn>
                <a:cxn ang="0">
                  <a:pos x="110" y="48"/>
                </a:cxn>
                <a:cxn ang="0">
                  <a:pos x="116" y="57"/>
                </a:cxn>
                <a:cxn ang="0">
                  <a:pos x="146" y="43"/>
                </a:cxn>
                <a:cxn ang="0">
                  <a:pos x="140" y="64"/>
                </a:cxn>
                <a:cxn ang="0">
                  <a:pos x="114" y="85"/>
                </a:cxn>
                <a:cxn ang="0">
                  <a:pos x="107" y="99"/>
                </a:cxn>
                <a:cxn ang="0">
                  <a:pos x="110" y="121"/>
                </a:cxn>
                <a:cxn ang="0">
                  <a:pos x="117" y="129"/>
                </a:cxn>
                <a:cxn ang="0">
                  <a:pos x="105" y="129"/>
                </a:cxn>
                <a:cxn ang="0">
                  <a:pos x="125" y="141"/>
                </a:cxn>
                <a:cxn ang="0">
                  <a:pos x="122" y="162"/>
                </a:cxn>
                <a:cxn ang="0">
                  <a:pos x="111" y="169"/>
                </a:cxn>
                <a:cxn ang="0">
                  <a:pos x="84" y="178"/>
                </a:cxn>
                <a:cxn ang="0">
                  <a:pos x="69" y="202"/>
                </a:cxn>
                <a:cxn ang="0">
                  <a:pos x="56" y="207"/>
                </a:cxn>
                <a:cxn ang="0">
                  <a:pos x="62" y="216"/>
                </a:cxn>
                <a:cxn ang="0">
                  <a:pos x="53" y="238"/>
                </a:cxn>
                <a:cxn ang="0">
                  <a:pos x="33" y="261"/>
                </a:cxn>
                <a:cxn ang="0">
                  <a:pos x="35" y="274"/>
                </a:cxn>
                <a:cxn ang="0">
                  <a:pos x="42" y="282"/>
                </a:cxn>
                <a:cxn ang="0">
                  <a:pos x="38" y="300"/>
                </a:cxn>
                <a:cxn ang="0">
                  <a:pos x="26" y="318"/>
                </a:cxn>
                <a:cxn ang="0">
                  <a:pos x="14" y="336"/>
                </a:cxn>
                <a:cxn ang="0">
                  <a:pos x="29" y="367"/>
                </a:cxn>
                <a:cxn ang="0">
                  <a:pos x="7" y="345"/>
                </a:cxn>
                <a:cxn ang="0">
                  <a:pos x="1" y="338"/>
                </a:cxn>
                <a:cxn ang="0">
                  <a:pos x="0" y="306"/>
                </a:cxn>
                <a:cxn ang="0">
                  <a:pos x="24" y="154"/>
                </a:cxn>
                <a:cxn ang="0">
                  <a:pos x="12" y="224"/>
                </a:cxn>
                <a:cxn ang="0">
                  <a:pos x="35" y="87"/>
                </a:cxn>
                <a:cxn ang="0">
                  <a:pos x="47" y="52"/>
                </a:cxn>
                <a:cxn ang="0">
                  <a:pos x="57" y="33"/>
                </a:cxn>
                <a:cxn ang="0">
                  <a:pos x="54" y="7"/>
                </a:cxn>
              </a:cxnLst>
              <a:rect l="0" t="0" r="r" b="b"/>
              <a:pathLst>
                <a:path w="146" h="367">
                  <a:moveTo>
                    <a:pt x="54" y="7"/>
                  </a:moveTo>
                  <a:lnTo>
                    <a:pt x="68" y="0"/>
                  </a:lnTo>
                  <a:lnTo>
                    <a:pt x="77" y="16"/>
                  </a:lnTo>
                  <a:lnTo>
                    <a:pt x="107" y="31"/>
                  </a:lnTo>
                  <a:lnTo>
                    <a:pt x="110" y="48"/>
                  </a:lnTo>
                  <a:lnTo>
                    <a:pt x="116" y="57"/>
                  </a:lnTo>
                  <a:lnTo>
                    <a:pt x="146" y="43"/>
                  </a:lnTo>
                  <a:lnTo>
                    <a:pt x="140" y="64"/>
                  </a:lnTo>
                  <a:lnTo>
                    <a:pt x="114" y="85"/>
                  </a:lnTo>
                  <a:lnTo>
                    <a:pt x="107" y="99"/>
                  </a:lnTo>
                  <a:lnTo>
                    <a:pt x="110" y="121"/>
                  </a:lnTo>
                  <a:lnTo>
                    <a:pt x="117" y="129"/>
                  </a:lnTo>
                  <a:lnTo>
                    <a:pt x="105" y="129"/>
                  </a:lnTo>
                  <a:lnTo>
                    <a:pt x="125" y="141"/>
                  </a:lnTo>
                  <a:lnTo>
                    <a:pt x="122" y="162"/>
                  </a:lnTo>
                  <a:lnTo>
                    <a:pt x="111" y="169"/>
                  </a:lnTo>
                  <a:lnTo>
                    <a:pt x="84" y="178"/>
                  </a:lnTo>
                  <a:lnTo>
                    <a:pt x="69" y="202"/>
                  </a:lnTo>
                  <a:lnTo>
                    <a:pt x="56" y="207"/>
                  </a:lnTo>
                  <a:lnTo>
                    <a:pt x="62" y="216"/>
                  </a:lnTo>
                  <a:lnTo>
                    <a:pt x="53" y="238"/>
                  </a:lnTo>
                  <a:lnTo>
                    <a:pt x="33" y="261"/>
                  </a:lnTo>
                  <a:lnTo>
                    <a:pt x="35" y="274"/>
                  </a:lnTo>
                  <a:lnTo>
                    <a:pt x="42" y="282"/>
                  </a:lnTo>
                  <a:lnTo>
                    <a:pt x="38" y="300"/>
                  </a:lnTo>
                  <a:lnTo>
                    <a:pt x="26" y="318"/>
                  </a:lnTo>
                  <a:lnTo>
                    <a:pt x="14" y="336"/>
                  </a:lnTo>
                  <a:lnTo>
                    <a:pt x="29" y="367"/>
                  </a:lnTo>
                  <a:lnTo>
                    <a:pt x="7" y="345"/>
                  </a:lnTo>
                  <a:lnTo>
                    <a:pt x="1" y="338"/>
                  </a:lnTo>
                  <a:lnTo>
                    <a:pt x="0" y="306"/>
                  </a:lnTo>
                  <a:lnTo>
                    <a:pt x="24" y="154"/>
                  </a:lnTo>
                  <a:lnTo>
                    <a:pt x="12" y="224"/>
                  </a:lnTo>
                  <a:lnTo>
                    <a:pt x="35" y="87"/>
                  </a:lnTo>
                  <a:lnTo>
                    <a:pt x="47" y="52"/>
                  </a:lnTo>
                  <a:lnTo>
                    <a:pt x="57" y="33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79" name="Freeform 445"/>
            <p:cNvSpPr>
              <a:spLocks/>
            </p:cNvSpPr>
            <p:nvPr/>
          </p:nvSpPr>
          <p:spPr bwMode="auto">
            <a:xfrm>
              <a:off x="3221878" y="3205013"/>
              <a:ext cx="32760" cy="165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3" y="1"/>
                </a:cxn>
                <a:cxn ang="0">
                  <a:pos x="21" y="18"/>
                </a:cxn>
                <a:cxn ang="0">
                  <a:pos x="0" y="13"/>
                </a:cxn>
                <a:cxn ang="0">
                  <a:pos x="2" y="0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3" name="Group 231"/>
            <p:cNvGrpSpPr/>
            <p:nvPr/>
          </p:nvGrpSpPr>
          <p:grpSpPr>
            <a:xfrm>
              <a:off x="3929058" y="571486"/>
              <a:ext cx="5786478" cy="4286280"/>
              <a:chOff x="4157680" y="857238"/>
              <a:chExt cx="4629162" cy="3498157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" name="Freeform 257"/>
              <p:cNvSpPr>
                <a:spLocks/>
              </p:cNvSpPr>
              <p:nvPr/>
            </p:nvSpPr>
            <p:spPr bwMode="auto">
              <a:xfrm>
                <a:off x="4546530" y="2129295"/>
                <a:ext cx="98280" cy="142416"/>
              </a:xfrm>
              <a:custGeom>
                <a:avLst/>
                <a:gdLst/>
                <a:ahLst/>
                <a:cxnLst>
                  <a:cxn ang="0">
                    <a:pos x="18" y="126"/>
                  </a:cxn>
                  <a:cxn ang="0">
                    <a:pos x="0" y="114"/>
                  </a:cxn>
                  <a:cxn ang="0">
                    <a:pos x="0" y="102"/>
                  </a:cxn>
                  <a:cxn ang="0">
                    <a:pos x="6" y="96"/>
                  </a:cxn>
                  <a:cxn ang="0">
                    <a:pos x="12" y="84"/>
                  </a:cxn>
                  <a:cxn ang="0">
                    <a:pos x="12" y="66"/>
                  </a:cxn>
                  <a:cxn ang="0">
                    <a:pos x="6" y="60"/>
                  </a:cxn>
                  <a:cxn ang="0">
                    <a:pos x="12" y="54"/>
                  </a:cxn>
                  <a:cxn ang="0">
                    <a:pos x="6" y="36"/>
                  </a:cxn>
                  <a:cxn ang="0">
                    <a:pos x="30" y="30"/>
                  </a:cxn>
                  <a:cxn ang="0">
                    <a:pos x="30" y="18"/>
                  </a:cxn>
                  <a:cxn ang="0">
                    <a:pos x="54" y="0"/>
                  </a:cxn>
                  <a:cxn ang="0">
                    <a:pos x="60" y="6"/>
                  </a:cxn>
                  <a:cxn ang="0">
                    <a:pos x="72" y="6"/>
                  </a:cxn>
                  <a:cxn ang="0">
                    <a:pos x="78" y="18"/>
                  </a:cxn>
                  <a:cxn ang="0">
                    <a:pos x="84" y="30"/>
                  </a:cxn>
                  <a:cxn ang="0">
                    <a:pos x="72" y="42"/>
                  </a:cxn>
                  <a:cxn ang="0">
                    <a:pos x="78" y="66"/>
                  </a:cxn>
                  <a:cxn ang="0">
                    <a:pos x="72" y="96"/>
                  </a:cxn>
                  <a:cxn ang="0">
                    <a:pos x="54" y="102"/>
                  </a:cxn>
                  <a:cxn ang="0">
                    <a:pos x="18" y="126"/>
                  </a:cxn>
                </a:cxnLst>
                <a:rect l="0" t="0" r="r" b="b"/>
                <a:pathLst>
                  <a:path w="84" h="126">
                    <a:moveTo>
                      <a:pt x="18" y="126"/>
                    </a:moveTo>
                    <a:lnTo>
                      <a:pt x="0" y="114"/>
                    </a:lnTo>
                    <a:lnTo>
                      <a:pt x="0" y="102"/>
                    </a:lnTo>
                    <a:lnTo>
                      <a:pt x="6" y="96"/>
                    </a:lnTo>
                    <a:lnTo>
                      <a:pt x="12" y="84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30" y="30"/>
                    </a:lnTo>
                    <a:lnTo>
                      <a:pt x="30" y="18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72" y="6"/>
                    </a:lnTo>
                    <a:lnTo>
                      <a:pt x="78" y="18"/>
                    </a:lnTo>
                    <a:lnTo>
                      <a:pt x="84" y="30"/>
                    </a:lnTo>
                    <a:lnTo>
                      <a:pt x="72" y="42"/>
                    </a:lnTo>
                    <a:lnTo>
                      <a:pt x="78" y="66"/>
                    </a:lnTo>
                    <a:lnTo>
                      <a:pt x="72" y="96"/>
                    </a:lnTo>
                    <a:lnTo>
                      <a:pt x="54" y="102"/>
                    </a:lnTo>
                    <a:lnTo>
                      <a:pt x="18" y="1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Freeform 258"/>
              <p:cNvSpPr>
                <a:spLocks/>
              </p:cNvSpPr>
              <p:nvPr/>
            </p:nvSpPr>
            <p:spPr bwMode="auto">
              <a:xfrm>
                <a:off x="5962341" y="966469"/>
                <a:ext cx="391698" cy="485317"/>
              </a:xfrm>
              <a:custGeom>
                <a:avLst/>
                <a:gdLst/>
                <a:ahLst/>
                <a:cxnLst>
                  <a:cxn ang="0">
                    <a:pos x="120" y="427"/>
                  </a:cxn>
                  <a:cxn ang="0">
                    <a:pos x="96" y="397"/>
                  </a:cxn>
                  <a:cxn ang="0">
                    <a:pos x="78" y="325"/>
                  </a:cxn>
                  <a:cxn ang="0">
                    <a:pos x="96" y="282"/>
                  </a:cxn>
                  <a:cxn ang="0">
                    <a:pos x="144" y="180"/>
                  </a:cxn>
                  <a:cxn ang="0">
                    <a:pos x="192" y="150"/>
                  </a:cxn>
                  <a:cxn ang="0">
                    <a:pos x="222" y="114"/>
                  </a:cxn>
                  <a:cxn ang="0">
                    <a:pos x="252" y="96"/>
                  </a:cxn>
                  <a:cxn ang="0">
                    <a:pos x="294" y="72"/>
                  </a:cxn>
                  <a:cxn ang="0">
                    <a:pos x="336" y="30"/>
                  </a:cxn>
                  <a:cxn ang="0">
                    <a:pos x="330" y="6"/>
                  </a:cxn>
                  <a:cxn ang="0">
                    <a:pos x="294" y="0"/>
                  </a:cxn>
                  <a:cxn ang="0">
                    <a:pos x="270" y="24"/>
                  </a:cxn>
                  <a:cxn ang="0">
                    <a:pos x="252" y="42"/>
                  </a:cxn>
                  <a:cxn ang="0">
                    <a:pos x="222" y="48"/>
                  </a:cxn>
                  <a:cxn ang="0">
                    <a:pos x="186" y="48"/>
                  </a:cxn>
                  <a:cxn ang="0">
                    <a:pos x="174" y="60"/>
                  </a:cxn>
                  <a:cxn ang="0">
                    <a:pos x="162" y="78"/>
                  </a:cxn>
                  <a:cxn ang="0">
                    <a:pos x="114" y="126"/>
                  </a:cxn>
                  <a:cxn ang="0">
                    <a:pos x="90" y="138"/>
                  </a:cxn>
                  <a:cxn ang="0">
                    <a:pos x="84" y="168"/>
                  </a:cxn>
                  <a:cxn ang="0">
                    <a:pos x="66" y="186"/>
                  </a:cxn>
                  <a:cxn ang="0">
                    <a:pos x="42" y="216"/>
                  </a:cxn>
                  <a:cxn ang="0">
                    <a:pos x="42" y="240"/>
                  </a:cxn>
                  <a:cxn ang="0">
                    <a:pos x="30" y="270"/>
                  </a:cxn>
                  <a:cxn ang="0">
                    <a:pos x="12" y="295"/>
                  </a:cxn>
                  <a:cxn ang="0">
                    <a:pos x="18" y="325"/>
                  </a:cxn>
                  <a:cxn ang="0">
                    <a:pos x="0" y="349"/>
                  </a:cxn>
                  <a:cxn ang="0">
                    <a:pos x="18" y="391"/>
                  </a:cxn>
                  <a:cxn ang="0">
                    <a:pos x="48" y="403"/>
                  </a:cxn>
                  <a:cxn ang="0">
                    <a:pos x="54" y="415"/>
                  </a:cxn>
                  <a:cxn ang="0">
                    <a:pos x="72" y="421"/>
                  </a:cxn>
                  <a:cxn ang="0">
                    <a:pos x="120" y="427"/>
                  </a:cxn>
                </a:cxnLst>
                <a:rect l="0" t="0" r="r" b="b"/>
                <a:pathLst>
                  <a:path w="336" h="427">
                    <a:moveTo>
                      <a:pt x="120" y="427"/>
                    </a:moveTo>
                    <a:lnTo>
                      <a:pt x="96" y="397"/>
                    </a:lnTo>
                    <a:lnTo>
                      <a:pt x="78" y="325"/>
                    </a:lnTo>
                    <a:lnTo>
                      <a:pt x="96" y="282"/>
                    </a:lnTo>
                    <a:lnTo>
                      <a:pt x="144" y="180"/>
                    </a:lnTo>
                    <a:lnTo>
                      <a:pt x="192" y="150"/>
                    </a:lnTo>
                    <a:lnTo>
                      <a:pt x="222" y="114"/>
                    </a:lnTo>
                    <a:lnTo>
                      <a:pt x="252" y="96"/>
                    </a:lnTo>
                    <a:lnTo>
                      <a:pt x="294" y="72"/>
                    </a:lnTo>
                    <a:lnTo>
                      <a:pt x="336" y="30"/>
                    </a:lnTo>
                    <a:lnTo>
                      <a:pt x="330" y="6"/>
                    </a:lnTo>
                    <a:lnTo>
                      <a:pt x="294" y="0"/>
                    </a:lnTo>
                    <a:lnTo>
                      <a:pt x="270" y="24"/>
                    </a:lnTo>
                    <a:lnTo>
                      <a:pt x="252" y="42"/>
                    </a:lnTo>
                    <a:lnTo>
                      <a:pt x="222" y="48"/>
                    </a:lnTo>
                    <a:lnTo>
                      <a:pt x="186" y="48"/>
                    </a:lnTo>
                    <a:lnTo>
                      <a:pt x="174" y="60"/>
                    </a:lnTo>
                    <a:lnTo>
                      <a:pt x="162" y="78"/>
                    </a:lnTo>
                    <a:lnTo>
                      <a:pt x="114" y="126"/>
                    </a:lnTo>
                    <a:lnTo>
                      <a:pt x="90" y="138"/>
                    </a:lnTo>
                    <a:lnTo>
                      <a:pt x="84" y="168"/>
                    </a:lnTo>
                    <a:lnTo>
                      <a:pt x="66" y="186"/>
                    </a:lnTo>
                    <a:lnTo>
                      <a:pt x="42" y="216"/>
                    </a:lnTo>
                    <a:lnTo>
                      <a:pt x="42" y="240"/>
                    </a:lnTo>
                    <a:lnTo>
                      <a:pt x="30" y="270"/>
                    </a:lnTo>
                    <a:lnTo>
                      <a:pt x="12" y="295"/>
                    </a:lnTo>
                    <a:lnTo>
                      <a:pt x="18" y="325"/>
                    </a:lnTo>
                    <a:lnTo>
                      <a:pt x="0" y="349"/>
                    </a:lnTo>
                    <a:lnTo>
                      <a:pt x="18" y="391"/>
                    </a:lnTo>
                    <a:lnTo>
                      <a:pt x="48" y="403"/>
                    </a:lnTo>
                    <a:lnTo>
                      <a:pt x="54" y="415"/>
                    </a:lnTo>
                    <a:lnTo>
                      <a:pt x="72" y="421"/>
                    </a:lnTo>
                    <a:lnTo>
                      <a:pt x="120" y="42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" name="Freeform 259"/>
              <p:cNvSpPr>
                <a:spLocks/>
              </p:cNvSpPr>
              <p:nvPr/>
            </p:nvSpPr>
            <p:spPr bwMode="auto">
              <a:xfrm>
                <a:off x="5730171" y="3821684"/>
                <a:ext cx="149558" cy="301422"/>
              </a:xfrm>
              <a:custGeom>
                <a:avLst/>
                <a:gdLst/>
                <a:ahLst/>
                <a:cxnLst>
                  <a:cxn ang="0">
                    <a:pos x="6" y="217"/>
                  </a:cxn>
                  <a:cxn ang="0">
                    <a:pos x="0" y="193"/>
                  </a:cxn>
                  <a:cxn ang="0">
                    <a:pos x="12" y="169"/>
                  </a:cxn>
                  <a:cxn ang="0">
                    <a:pos x="24" y="139"/>
                  </a:cxn>
                  <a:cxn ang="0">
                    <a:pos x="12" y="91"/>
                  </a:cxn>
                  <a:cxn ang="0">
                    <a:pos x="30" y="78"/>
                  </a:cxn>
                  <a:cxn ang="0">
                    <a:pos x="54" y="60"/>
                  </a:cxn>
                  <a:cxn ang="0">
                    <a:pos x="78" y="24"/>
                  </a:cxn>
                  <a:cxn ang="0">
                    <a:pos x="108" y="0"/>
                  </a:cxn>
                  <a:cxn ang="0">
                    <a:pos x="126" y="24"/>
                  </a:cxn>
                  <a:cxn ang="0">
                    <a:pos x="126" y="66"/>
                  </a:cxn>
                  <a:cxn ang="0">
                    <a:pos x="126" y="91"/>
                  </a:cxn>
                  <a:cxn ang="0">
                    <a:pos x="78" y="253"/>
                  </a:cxn>
                  <a:cxn ang="0">
                    <a:pos x="54" y="259"/>
                  </a:cxn>
                  <a:cxn ang="0">
                    <a:pos x="30" y="265"/>
                  </a:cxn>
                  <a:cxn ang="0">
                    <a:pos x="6" y="247"/>
                  </a:cxn>
                  <a:cxn ang="0">
                    <a:pos x="6" y="217"/>
                  </a:cxn>
                </a:cxnLst>
                <a:rect l="0" t="0" r="r" b="b"/>
                <a:pathLst>
                  <a:path w="126" h="265">
                    <a:moveTo>
                      <a:pt x="6" y="217"/>
                    </a:moveTo>
                    <a:lnTo>
                      <a:pt x="0" y="193"/>
                    </a:lnTo>
                    <a:lnTo>
                      <a:pt x="12" y="169"/>
                    </a:lnTo>
                    <a:lnTo>
                      <a:pt x="24" y="139"/>
                    </a:lnTo>
                    <a:lnTo>
                      <a:pt x="12" y="91"/>
                    </a:lnTo>
                    <a:lnTo>
                      <a:pt x="30" y="78"/>
                    </a:lnTo>
                    <a:lnTo>
                      <a:pt x="54" y="60"/>
                    </a:lnTo>
                    <a:lnTo>
                      <a:pt x="78" y="24"/>
                    </a:lnTo>
                    <a:lnTo>
                      <a:pt x="108" y="0"/>
                    </a:lnTo>
                    <a:lnTo>
                      <a:pt x="126" y="24"/>
                    </a:lnTo>
                    <a:lnTo>
                      <a:pt x="126" y="66"/>
                    </a:lnTo>
                    <a:lnTo>
                      <a:pt x="126" y="91"/>
                    </a:lnTo>
                    <a:lnTo>
                      <a:pt x="78" y="253"/>
                    </a:lnTo>
                    <a:lnTo>
                      <a:pt x="54" y="259"/>
                    </a:lnTo>
                    <a:lnTo>
                      <a:pt x="30" y="265"/>
                    </a:lnTo>
                    <a:lnTo>
                      <a:pt x="6" y="247"/>
                    </a:lnTo>
                    <a:lnTo>
                      <a:pt x="6" y="21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" name="Freeform 270"/>
              <p:cNvSpPr>
                <a:spLocks/>
              </p:cNvSpPr>
              <p:nvPr/>
            </p:nvSpPr>
            <p:spPr bwMode="auto">
              <a:xfrm>
                <a:off x="6920934" y="3449746"/>
                <a:ext cx="216502" cy="2309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6"/>
                  </a:cxn>
                  <a:cxn ang="0">
                    <a:pos x="11" y="8"/>
                  </a:cxn>
                  <a:cxn ang="0">
                    <a:pos x="16" y="10"/>
                  </a:cxn>
                  <a:cxn ang="0">
                    <a:pos x="24" y="17"/>
                  </a:cxn>
                  <a:cxn ang="0">
                    <a:pos x="26" y="20"/>
                  </a:cxn>
                  <a:cxn ang="0">
                    <a:pos x="30" y="25"/>
                  </a:cxn>
                  <a:cxn ang="0">
                    <a:pos x="31" y="31"/>
                  </a:cxn>
                  <a:cxn ang="0">
                    <a:pos x="27" y="34"/>
                  </a:cxn>
                  <a:cxn ang="0">
                    <a:pos x="21" y="29"/>
                  </a:cxn>
                  <a:cxn ang="0">
                    <a:pos x="15" y="26"/>
                  </a:cxn>
                  <a:cxn ang="0">
                    <a:pos x="12" y="18"/>
                  </a:cxn>
                  <a:cxn ang="0">
                    <a:pos x="9" y="16"/>
                  </a:cxn>
                  <a:cxn ang="0">
                    <a:pos x="6" y="12"/>
                  </a:cxn>
                  <a:cxn ang="0">
                    <a:pos x="1" y="8"/>
                  </a:cxn>
                  <a:cxn ang="0">
                    <a:pos x="0" y="0"/>
                  </a:cxn>
                </a:cxnLst>
                <a:rect l="0" t="0" r="r" b="b"/>
                <a:pathLst>
                  <a:path w="31" h="3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7" y="13"/>
                      <a:pt x="6" y="12"/>
                    </a:cubicBezTo>
                    <a:cubicBezTo>
                      <a:pt x="4" y="11"/>
                      <a:pt x="1" y="8"/>
                      <a:pt x="1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Freeform 271"/>
              <p:cNvSpPr>
                <a:spLocks/>
              </p:cNvSpPr>
              <p:nvPr/>
            </p:nvSpPr>
            <p:spPr bwMode="auto">
              <a:xfrm>
                <a:off x="7217200" y="3408266"/>
                <a:ext cx="203684" cy="230906"/>
              </a:xfrm>
              <a:custGeom>
                <a:avLst/>
                <a:gdLst/>
                <a:ahLst/>
                <a:cxnLst>
                  <a:cxn ang="0">
                    <a:pos x="12" y="168"/>
                  </a:cxn>
                  <a:cxn ang="0">
                    <a:pos x="0" y="144"/>
                  </a:cxn>
                  <a:cxn ang="0">
                    <a:pos x="0" y="108"/>
                  </a:cxn>
                  <a:cxn ang="0">
                    <a:pos x="12" y="90"/>
                  </a:cxn>
                  <a:cxn ang="0">
                    <a:pos x="36" y="84"/>
                  </a:cxn>
                  <a:cxn ang="0">
                    <a:pos x="60" y="66"/>
                  </a:cxn>
                  <a:cxn ang="0">
                    <a:pos x="96" y="24"/>
                  </a:cxn>
                  <a:cxn ang="0">
                    <a:pos x="138" y="0"/>
                  </a:cxn>
                  <a:cxn ang="0">
                    <a:pos x="162" y="12"/>
                  </a:cxn>
                  <a:cxn ang="0">
                    <a:pos x="174" y="30"/>
                  </a:cxn>
                  <a:cxn ang="0">
                    <a:pos x="156" y="48"/>
                  </a:cxn>
                  <a:cxn ang="0">
                    <a:pos x="150" y="66"/>
                  </a:cxn>
                  <a:cxn ang="0">
                    <a:pos x="156" y="90"/>
                  </a:cxn>
                  <a:cxn ang="0">
                    <a:pos x="174" y="108"/>
                  </a:cxn>
                  <a:cxn ang="0">
                    <a:pos x="156" y="120"/>
                  </a:cxn>
                  <a:cxn ang="0">
                    <a:pos x="150" y="132"/>
                  </a:cxn>
                  <a:cxn ang="0">
                    <a:pos x="138" y="150"/>
                  </a:cxn>
                  <a:cxn ang="0">
                    <a:pos x="126" y="168"/>
                  </a:cxn>
                  <a:cxn ang="0">
                    <a:pos x="114" y="198"/>
                  </a:cxn>
                  <a:cxn ang="0">
                    <a:pos x="90" y="204"/>
                  </a:cxn>
                  <a:cxn ang="0">
                    <a:pos x="72" y="192"/>
                  </a:cxn>
                  <a:cxn ang="0">
                    <a:pos x="42" y="192"/>
                  </a:cxn>
                  <a:cxn ang="0">
                    <a:pos x="24" y="192"/>
                  </a:cxn>
                  <a:cxn ang="0">
                    <a:pos x="12" y="168"/>
                  </a:cxn>
                </a:cxnLst>
                <a:rect l="0" t="0" r="r" b="b"/>
                <a:pathLst>
                  <a:path w="174" h="204">
                    <a:moveTo>
                      <a:pt x="12" y="168"/>
                    </a:moveTo>
                    <a:lnTo>
                      <a:pt x="0" y="144"/>
                    </a:lnTo>
                    <a:lnTo>
                      <a:pt x="0" y="108"/>
                    </a:lnTo>
                    <a:lnTo>
                      <a:pt x="12" y="90"/>
                    </a:lnTo>
                    <a:lnTo>
                      <a:pt x="36" y="84"/>
                    </a:lnTo>
                    <a:lnTo>
                      <a:pt x="60" y="66"/>
                    </a:lnTo>
                    <a:lnTo>
                      <a:pt x="96" y="24"/>
                    </a:lnTo>
                    <a:lnTo>
                      <a:pt x="138" y="0"/>
                    </a:lnTo>
                    <a:lnTo>
                      <a:pt x="162" y="12"/>
                    </a:lnTo>
                    <a:lnTo>
                      <a:pt x="174" y="30"/>
                    </a:lnTo>
                    <a:lnTo>
                      <a:pt x="156" y="48"/>
                    </a:lnTo>
                    <a:lnTo>
                      <a:pt x="150" y="66"/>
                    </a:lnTo>
                    <a:lnTo>
                      <a:pt x="156" y="90"/>
                    </a:lnTo>
                    <a:lnTo>
                      <a:pt x="174" y="108"/>
                    </a:lnTo>
                    <a:lnTo>
                      <a:pt x="156" y="120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6" y="168"/>
                    </a:lnTo>
                    <a:lnTo>
                      <a:pt x="114" y="198"/>
                    </a:lnTo>
                    <a:lnTo>
                      <a:pt x="90" y="204"/>
                    </a:lnTo>
                    <a:lnTo>
                      <a:pt x="72" y="192"/>
                    </a:lnTo>
                    <a:lnTo>
                      <a:pt x="42" y="192"/>
                    </a:lnTo>
                    <a:lnTo>
                      <a:pt x="24" y="192"/>
                    </a:lnTo>
                    <a:lnTo>
                      <a:pt x="12" y="16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4" name="Freeform 274"/>
              <p:cNvSpPr>
                <a:spLocks/>
              </p:cNvSpPr>
              <p:nvPr/>
            </p:nvSpPr>
            <p:spPr bwMode="auto">
              <a:xfrm>
                <a:off x="7420884" y="3529941"/>
                <a:ext cx="126767" cy="150711"/>
              </a:xfrm>
              <a:custGeom>
                <a:avLst/>
                <a:gdLst/>
                <a:ahLst/>
                <a:cxnLst>
                  <a:cxn ang="0">
                    <a:pos x="12" y="126"/>
                  </a:cxn>
                  <a:cxn ang="0">
                    <a:pos x="12" y="108"/>
                  </a:cxn>
                  <a:cxn ang="0">
                    <a:pos x="0" y="84"/>
                  </a:cxn>
                  <a:cxn ang="0">
                    <a:pos x="6" y="66"/>
                  </a:cxn>
                  <a:cxn ang="0">
                    <a:pos x="24" y="24"/>
                  </a:cxn>
                  <a:cxn ang="0">
                    <a:pos x="36" y="12"/>
                  </a:cxn>
                  <a:cxn ang="0">
                    <a:pos x="66" y="6"/>
                  </a:cxn>
                  <a:cxn ang="0">
                    <a:pos x="108" y="0"/>
                  </a:cxn>
                  <a:cxn ang="0">
                    <a:pos x="108" y="12"/>
                  </a:cxn>
                  <a:cxn ang="0">
                    <a:pos x="90" y="12"/>
                  </a:cxn>
                  <a:cxn ang="0">
                    <a:pos x="54" y="24"/>
                  </a:cxn>
                  <a:cxn ang="0">
                    <a:pos x="42" y="42"/>
                  </a:cxn>
                  <a:cxn ang="0">
                    <a:pos x="84" y="42"/>
                  </a:cxn>
                  <a:cxn ang="0">
                    <a:pos x="90" y="60"/>
                  </a:cxn>
                  <a:cxn ang="0">
                    <a:pos x="78" y="66"/>
                  </a:cxn>
                  <a:cxn ang="0">
                    <a:pos x="66" y="78"/>
                  </a:cxn>
                  <a:cxn ang="0">
                    <a:pos x="90" y="102"/>
                  </a:cxn>
                  <a:cxn ang="0">
                    <a:pos x="96" y="126"/>
                  </a:cxn>
                  <a:cxn ang="0">
                    <a:pos x="72" y="126"/>
                  </a:cxn>
                  <a:cxn ang="0">
                    <a:pos x="54" y="108"/>
                  </a:cxn>
                  <a:cxn ang="0">
                    <a:pos x="36" y="84"/>
                  </a:cxn>
                  <a:cxn ang="0">
                    <a:pos x="36" y="114"/>
                  </a:cxn>
                  <a:cxn ang="0">
                    <a:pos x="36" y="132"/>
                  </a:cxn>
                  <a:cxn ang="0">
                    <a:pos x="12" y="126"/>
                  </a:cxn>
                </a:cxnLst>
                <a:rect l="0" t="0" r="r" b="b"/>
                <a:pathLst>
                  <a:path w="108" h="132">
                    <a:moveTo>
                      <a:pt x="12" y="126"/>
                    </a:moveTo>
                    <a:lnTo>
                      <a:pt x="12" y="108"/>
                    </a:lnTo>
                    <a:lnTo>
                      <a:pt x="0" y="84"/>
                    </a:lnTo>
                    <a:lnTo>
                      <a:pt x="6" y="66"/>
                    </a:lnTo>
                    <a:lnTo>
                      <a:pt x="24" y="24"/>
                    </a:lnTo>
                    <a:lnTo>
                      <a:pt x="36" y="12"/>
                    </a:lnTo>
                    <a:lnTo>
                      <a:pt x="66" y="6"/>
                    </a:lnTo>
                    <a:lnTo>
                      <a:pt x="108" y="0"/>
                    </a:lnTo>
                    <a:lnTo>
                      <a:pt x="108" y="12"/>
                    </a:lnTo>
                    <a:lnTo>
                      <a:pt x="90" y="12"/>
                    </a:lnTo>
                    <a:lnTo>
                      <a:pt x="54" y="24"/>
                    </a:lnTo>
                    <a:lnTo>
                      <a:pt x="42" y="42"/>
                    </a:lnTo>
                    <a:lnTo>
                      <a:pt x="84" y="42"/>
                    </a:lnTo>
                    <a:lnTo>
                      <a:pt x="90" y="60"/>
                    </a:lnTo>
                    <a:lnTo>
                      <a:pt x="78" y="66"/>
                    </a:lnTo>
                    <a:lnTo>
                      <a:pt x="66" y="78"/>
                    </a:lnTo>
                    <a:lnTo>
                      <a:pt x="90" y="102"/>
                    </a:lnTo>
                    <a:lnTo>
                      <a:pt x="96" y="126"/>
                    </a:lnTo>
                    <a:lnTo>
                      <a:pt x="72" y="126"/>
                    </a:lnTo>
                    <a:lnTo>
                      <a:pt x="54" y="108"/>
                    </a:lnTo>
                    <a:lnTo>
                      <a:pt x="36" y="84"/>
                    </a:lnTo>
                    <a:lnTo>
                      <a:pt x="36" y="114"/>
                    </a:lnTo>
                    <a:lnTo>
                      <a:pt x="36" y="132"/>
                    </a:lnTo>
                    <a:lnTo>
                      <a:pt x="12" y="1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5" name="Freeform 275"/>
              <p:cNvSpPr>
                <a:spLocks/>
              </p:cNvSpPr>
              <p:nvPr/>
            </p:nvSpPr>
            <p:spPr bwMode="auto">
              <a:xfrm>
                <a:off x="7133163" y="3701392"/>
                <a:ext cx="237867" cy="5254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9" y="0"/>
                  </a:cxn>
                  <a:cxn ang="0">
                    <a:pos x="16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31" y="5"/>
                  </a:cxn>
                  <a:cxn ang="0">
                    <a:pos x="34" y="8"/>
                  </a:cxn>
                  <a:cxn ang="0">
                    <a:pos x="26" y="7"/>
                  </a:cxn>
                  <a:cxn ang="0">
                    <a:pos x="19" y="6"/>
                  </a:cxn>
                  <a:cxn ang="0">
                    <a:pos x="8" y="4"/>
                  </a:cxn>
                  <a:cxn ang="0">
                    <a:pos x="0" y="1"/>
                  </a:cxn>
                </a:cxnLst>
                <a:rect l="0" t="0" r="r" b="b"/>
                <a:pathLst>
                  <a:path w="34" h="8">
                    <a:moveTo>
                      <a:pt x="0" y="1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0" y="4"/>
                      <a:pt x="8" y="4"/>
                    </a:cubicBezTo>
                    <a:cubicBezTo>
                      <a:pt x="7" y="3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" name="Freeform 279"/>
              <p:cNvSpPr>
                <a:spLocks/>
              </p:cNvSpPr>
              <p:nvPr/>
            </p:nvSpPr>
            <p:spPr bwMode="auto">
              <a:xfrm>
                <a:off x="5033660" y="2668537"/>
                <a:ext cx="69793" cy="400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6" y="0"/>
                  </a:cxn>
                  <a:cxn ang="0">
                    <a:pos x="60" y="6"/>
                  </a:cxn>
                  <a:cxn ang="0">
                    <a:pos x="60" y="18"/>
                  </a:cxn>
                  <a:cxn ang="0">
                    <a:pos x="54" y="36"/>
                  </a:cxn>
                  <a:cxn ang="0">
                    <a:pos x="30" y="24"/>
                  </a:cxn>
                  <a:cxn ang="0">
                    <a:pos x="0" y="12"/>
                  </a:cxn>
                </a:cxnLst>
                <a:rect l="0" t="0" r="r" b="b"/>
                <a:pathLst>
                  <a:path w="60" h="36">
                    <a:moveTo>
                      <a:pt x="0" y="12"/>
                    </a:moveTo>
                    <a:lnTo>
                      <a:pt x="36" y="0"/>
                    </a:lnTo>
                    <a:lnTo>
                      <a:pt x="60" y="6"/>
                    </a:lnTo>
                    <a:lnTo>
                      <a:pt x="60" y="18"/>
                    </a:lnTo>
                    <a:lnTo>
                      <a:pt x="54" y="36"/>
                    </a:lnTo>
                    <a:lnTo>
                      <a:pt x="30" y="2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Freeform 280"/>
              <p:cNvSpPr>
                <a:spLocks/>
              </p:cNvSpPr>
              <p:nvPr/>
            </p:nvSpPr>
            <p:spPr bwMode="auto">
              <a:xfrm>
                <a:off x="4955320" y="2592490"/>
                <a:ext cx="28487" cy="539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" y="6"/>
                  </a:cxn>
                  <a:cxn ang="0">
                    <a:pos x="18" y="0"/>
                  </a:cxn>
                  <a:cxn ang="0">
                    <a:pos x="24" y="24"/>
                  </a:cxn>
                  <a:cxn ang="0">
                    <a:pos x="24" y="48"/>
                  </a:cxn>
                  <a:cxn ang="0">
                    <a:pos x="0" y="48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24" y="24"/>
                    </a:lnTo>
                    <a:lnTo>
                      <a:pt x="2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Freeform 281"/>
              <p:cNvSpPr>
                <a:spLocks/>
              </p:cNvSpPr>
              <p:nvPr/>
            </p:nvSpPr>
            <p:spPr bwMode="auto">
              <a:xfrm>
                <a:off x="4948199" y="2537183"/>
                <a:ext cx="35608" cy="4148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4" y="0"/>
                  </a:cxn>
                  <a:cxn ang="0">
                    <a:pos x="30" y="24"/>
                  </a:cxn>
                  <a:cxn ang="0">
                    <a:pos x="24" y="37"/>
                  </a:cxn>
                  <a:cxn ang="0">
                    <a:pos x="0" y="12"/>
                  </a:cxn>
                </a:cxnLst>
                <a:rect l="0" t="0" r="r" b="b"/>
                <a:pathLst>
                  <a:path w="30" h="37">
                    <a:moveTo>
                      <a:pt x="0" y="12"/>
                    </a:moveTo>
                    <a:lnTo>
                      <a:pt x="24" y="0"/>
                    </a:lnTo>
                    <a:lnTo>
                      <a:pt x="30" y="24"/>
                    </a:lnTo>
                    <a:lnTo>
                      <a:pt x="24" y="37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2" name="Freeform 282"/>
              <p:cNvSpPr>
                <a:spLocks/>
              </p:cNvSpPr>
              <p:nvPr/>
            </p:nvSpPr>
            <p:spPr bwMode="auto">
              <a:xfrm>
                <a:off x="5681743" y="2701721"/>
                <a:ext cx="35609" cy="6914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0" y="0"/>
                  </a:cxn>
                  <a:cxn ang="0">
                    <a:pos x="0" y="6"/>
                  </a:cxn>
                  <a:cxn ang="0">
                    <a:pos x="24" y="0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3" name="Rectangle 283"/>
              <p:cNvSpPr>
                <a:spLocks noChangeArrowheads="1"/>
              </p:cNvSpPr>
              <p:nvPr/>
            </p:nvSpPr>
            <p:spPr bwMode="auto">
              <a:xfrm>
                <a:off x="5556399" y="2903591"/>
                <a:ext cx="0" cy="276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4" name="Freeform 284"/>
              <p:cNvSpPr>
                <a:spLocks/>
              </p:cNvSpPr>
              <p:nvPr/>
            </p:nvSpPr>
            <p:spPr bwMode="auto">
              <a:xfrm>
                <a:off x="5349868" y="2571750"/>
                <a:ext cx="415912" cy="156242"/>
              </a:xfrm>
              <a:custGeom>
                <a:avLst/>
                <a:gdLst/>
                <a:ahLst/>
                <a:cxnLst>
                  <a:cxn ang="0">
                    <a:pos x="34" y="20"/>
                  </a:cxn>
                  <a:cxn ang="0">
                    <a:pos x="36" y="21"/>
                  </a:cxn>
                  <a:cxn ang="0">
                    <a:pos x="47" y="20"/>
                  </a:cxn>
                  <a:cxn ang="0">
                    <a:pos x="52" y="19"/>
                  </a:cxn>
                  <a:cxn ang="0">
                    <a:pos x="57" y="18"/>
                  </a:cxn>
                  <a:cxn ang="0">
                    <a:pos x="59" y="19"/>
                  </a:cxn>
                  <a:cxn ang="0">
                    <a:pos x="58" y="16"/>
                  </a:cxn>
                  <a:cxn ang="0">
                    <a:pos x="58" y="9"/>
                  </a:cxn>
                  <a:cxn ang="0">
                    <a:pos x="59" y="8"/>
                  </a:cxn>
                  <a:cxn ang="0">
                    <a:pos x="55" y="3"/>
                  </a:cxn>
                  <a:cxn ang="0">
                    <a:pos x="53" y="1"/>
                  </a:cxn>
                  <a:cxn ang="0">
                    <a:pos x="50" y="1"/>
                  </a:cxn>
                  <a:cxn ang="0">
                    <a:pos x="49" y="0"/>
                  </a:cxn>
                  <a:cxn ang="0">
                    <a:pos x="49" y="0"/>
                  </a:cxn>
                  <a:cxn ang="0">
                    <a:pos x="45" y="3"/>
                  </a:cxn>
                  <a:cxn ang="0">
                    <a:pos x="40" y="3"/>
                  </a:cxn>
                  <a:cxn ang="0">
                    <a:pos x="39" y="3"/>
                  </a:cxn>
                  <a:cxn ang="0">
                    <a:pos x="39" y="3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1"/>
                  </a:cxn>
                  <a:cxn ang="0">
                    <a:pos x="17" y="3"/>
                  </a:cxn>
                  <a:cxn ang="0">
                    <a:pos x="12" y="4"/>
                  </a:cxn>
                  <a:cxn ang="0">
                    <a:pos x="11" y="3"/>
                  </a:cxn>
                  <a:cxn ang="0">
                    <a:pos x="10" y="3"/>
                  </a:cxn>
                  <a:cxn ang="0">
                    <a:pos x="8" y="6"/>
                  </a:cxn>
                  <a:cxn ang="0">
                    <a:pos x="4" y="6"/>
                  </a:cxn>
                  <a:cxn ang="0">
                    <a:pos x="0" y="9"/>
                  </a:cxn>
                  <a:cxn ang="0">
                    <a:pos x="2" y="12"/>
                  </a:cxn>
                  <a:cxn ang="0">
                    <a:pos x="4" y="17"/>
                  </a:cxn>
                  <a:cxn ang="0">
                    <a:pos x="6" y="20"/>
                  </a:cxn>
                  <a:cxn ang="0">
                    <a:pos x="15" y="21"/>
                  </a:cxn>
                  <a:cxn ang="0">
                    <a:pos x="16" y="21"/>
                  </a:cxn>
                  <a:cxn ang="0">
                    <a:pos x="23" y="23"/>
                  </a:cxn>
                  <a:cxn ang="0">
                    <a:pos x="27" y="21"/>
                  </a:cxn>
                  <a:cxn ang="0">
                    <a:pos x="31" y="23"/>
                  </a:cxn>
                  <a:cxn ang="0">
                    <a:pos x="31" y="23"/>
                  </a:cxn>
                  <a:cxn ang="0">
                    <a:pos x="31" y="23"/>
                  </a:cxn>
                  <a:cxn ang="0">
                    <a:pos x="34" y="20"/>
                  </a:cxn>
                </a:cxnLst>
                <a:rect l="0" t="0" r="r" b="b"/>
                <a:pathLst>
                  <a:path w="59" h="23">
                    <a:moveTo>
                      <a:pt x="34" y="20"/>
                    </a:moveTo>
                    <a:cubicBezTo>
                      <a:pt x="36" y="21"/>
                      <a:pt x="36" y="21"/>
                      <a:pt x="36" y="21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8" y="16"/>
                      <a:pt x="58" y="16"/>
                    </a:cubicBezTo>
                    <a:cubicBezTo>
                      <a:pt x="58" y="15"/>
                      <a:pt x="58" y="9"/>
                      <a:pt x="58" y="9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lnTo>
                      <a:pt x="34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5" name="Freeform 285"/>
              <p:cNvSpPr>
                <a:spLocks/>
              </p:cNvSpPr>
              <p:nvPr/>
            </p:nvSpPr>
            <p:spPr bwMode="auto">
              <a:xfrm>
                <a:off x="5546429" y="2701721"/>
                <a:ext cx="162377" cy="127206"/>
              </a:xfrm>
              <a:custGeom>
                <a:avLst/>
                <a:gdLst/>
                <a:ahLst/>
                <a:cxnLst>
                  <a:cxn ang="0">
                    <a:pos x="25" y="114"/>
                  </a:cxn>
                  <a:cxn ang="0">
                    <a:pos x="61" y="96"/>
                  </a:cxn>
                  <a:cxn ang="0">
                    <a:pos x="73" y="90"/>
                  </a:cxn>
                  <a:cxn ang="0">
                    <a:pos x="115" y="66"/>
                  </a:cxn>
                  <a:cxn ang="0">
                    <a:pos x="127" y="24"/>
                  </a:cxn>
                  <a:cxn ang="0">
                    <a:pos x="139" y="6"/>
                  </a:cxn>
                  <a:cxn ang="0">
                    <a:pos x="139" y="0"/>
                  </a:cxn>
                  <a:cxn ang="0">
                    <a:pos x="115" y="6"/>
                  </a:cxn>
                  <a:cxn ang="0">
                    <a:pos x="49" y="12"/>
                  </a:cxn>
                  <a:cxn ang="0">
                    <a:pos x="37" y="6"/>
                  </a:cxn>
                  <a:cxn ang="0">
                    <a:pos x="19" y="24"/>
                  </a:cxn>
                  <a:cxn ang="0">
                    <a:pos x="19" y="24"/>
                  </a:cxn>
                  <a:cxn ang="0">
                    <a:pos x="25" y="48"/>
                  </a:cxn>
                  <a:cxn ang="0">
                    <a:pos x="0" y="102"/>
                  </a:cxn>
                  <a:cxn ang="0">
                    <a:pos x="13" y="102"/>
                  </a:cxn>
                  <a:cxn ang="0">
                    <a:pos x="25" y="114"/>
                  </a:cxn>
                </a:cxnLst>
                <a:rect l="0" t="0" r="r" b="b"/>
                <a:pathLst>
                  <a:path w="139" h="114">
                    <a:moveTo>
                      <a:pt x="25" y="114"/>
                    </a:moveTo>
                    <a:lnTo>
                      <a:pt x="61" y="96"/>
                    </a:lnTo>
                    <a:lnTo>
                      <a:pt x="73" y="90"/>
                    </a:lnTo>
                    <a:lnTo>
                      <a:pt x="115" y="66"/>
                    </a:lnTo>
                    <a:lnTo>
                      <a:pt x="127" y="24"/>
                    </a:lnTo>
                    <a:lnTo>
                      <a:pt x="139" y="6"/>
                    </a:lnTo>
                    <a:lnTo>
                      <a:pt x="139" y="0"/>
                    </a:lnTo>
                    <a:lnTo>
                      <a:pt x="115" y="6"/>
                    </a:lnTo>
                    <a:lnTo>
                      <a:pt x="49" y="12"/>
                    </a:lnTo>
                    <a:lnTo>
                      <a:pt x="37" y="6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25" y="48"/>
                    </a:lnTo>
                    <a:lnTo>
                      <a:pt x="0" y="102"/>
                    </a:lnTo>
                    <a:lnTo>
                      <a:pt x="13" y="102"/>
                    </a:lnTo>
                    <a:lnTo>
                      <a:pt x="25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6" name="Freeform 286"/>
              <p:cNvSpPr>
                <a:spLocks/>
              </p:cNvSpPr>
              <p:nvPr/>
            </p:nvSpPr>
            <p:spPr bwMode="auto">
              <a:xfrm>
                <a:off x="5525063" y="2802656"/>
                <a:ext cx="113949" cy="100935"/>
              </a:xfrm>
              <a:custGeom>
                <a:avLst/>
                <a:gdLst/>
                <a:ahLst/>
                <a:cxnLst>
                  <a:cxn ang="0">
                    <a:pos x="91" y="24"/>
                  </a:cxn>
                  <a:cxn ang="0">
                    <a:pos x="91" y="0"/>
                  </a:cxn>
                  <a:cxn ang="0">
                    <a:pos x="79" y="6"/>
                  </a:cxn>
                  <a:cxn ang="0">
                    <a:pos x="43" y="24"/>
                  </a:cxn>
                  <a:cxn ang="0">
                    <a:pos x="31" y="12"/>
                  </a:cxn>
                  <a:cxn ang="0">
                    <a:pos x="18" y="12"/>
                  </a:cxn>
                  <a:cxn ang="0">
                    <a:pos x="12" y="18"/>
                  </a:cxn>
                  <a:cxn ang="0">
                    <a:pos x="0" y="42"/>
                  </a:cxn>
                  <a:cxn ang="0">
                    <a:pos x="18" y="90"/>
                  </a:cxn>
                  <a:cxn ang="0">
                    <a:pos x="25" y="90"/>
                  </a:cxn>
                  <a:cxn ang="0">
                    <a:pos x="25" y="90"/>
                  </a:cxn>
                  <a:cxn ang="0">
                    <a:pos x="25" y="90"/>
                  </a:cxn>
                  <a:cxn ang="0">
                    <a:pos x="37" y="90"/>
                  </a:cxn>
                  <a:cxn ang="0">
                    <a:pos x="49" y="78"/>
                  </a:cxn>
                  <a:cxn ang="0">
                    <a:pos x="67" y="78"/>
                  </a:cxn>
                  <a:cxn ang="0">
                    <a:pos x="73" y="66"/>
                  </a:cxn>
                  <a:cxn ang="0">
                    <a:pos x="61" y="36"/>
                  </a:cxn>
                  <a:cxn ang="0">
                    <a:pos x="85" y="30"/>
                  </a:cxn>
                  <a:cxn ang="0">
                    <a:pos x="97" y="24"/>
                  </a:cxn>
                  <a:cxn ang="0">
                    <a:pos x="91" y="24"/>
                  </a:cxn>
                </a:cxnLst>
                <a:rect l="0" t="0" r="r" b="b"/>
                <a:pathLst>
                  <a:path w="97" h="90">
                    <a:moveTo>
                      <a:pt x="91" y="24"/>
                    </a:moveTo>
                    <a:lnTo>
                      <a:pt x="91" y="0"/>
                    </a:lnTo>
                    <a:lnTo>
                      <a:pt x="79" y="6"/>
                    </a:lnTo>
                    <a:lnTo>
                      <a:pt x="43" y="24"/>
                    </a:lnTo>
                    <a:lnTo>
                      <a:pt x="31" y="12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0" y="42"/>
                    </a:lnTo>
                    <a:lnTo>
                      <a:pt x="18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37" y="90"/>
                    </a:lnTo>
                    <a:lnTo>
                      <a:pt x="49" y="78"/>
                    </a:lnTo>
                    <a:lnTo>
                      <a:pt x="67" y="78"/>
                    </a:lnTo>
                    <a:lnTo>
                      <a:pt x="73" y="66"/>
                    </a:lnTo>
                    <a:lnTo>
                      <a:pt x="61" y="36"/>
                    </a:lnTo>
                    <a:lnTo>
                      <a:pt x="85" y="30"/>
                    </a:lnTo>
                    <a:lnTo>
                      <a:pt x="97" y="24"/>
                    </a:lnTo>
                    <a:lnTo>
                      <a:pt x="91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7" name="Freeform 287"/>
              <p:cNvSpPr>
                <a:spLocks/>
              </p:cNvSpPr>
              <p:nvPr/>
            </p:nvSpPr>
            <p:spPr bwMode="auto">
              <a:xfrm>
                <a:off x="5525063" y="2802656"/>
                <a:ext cx="113949" cy="100935"/>
              </a:xfrm>
              <a:custGeom>
                <a:avLst/>
                <a:gdLst/>
                <a:ahLst/>
                <a:cxnLst>
                  <a:cxn ang="0">
                    <a:pos x="91" y="24"/>
                  </a:cxn>
                  <a:cxn ang="0">
                    <a:pos x="91" y="0"/>
                  </a:cxn>
                  <a:cxn ang="0">
                    <a:pos x="79" y="6"/>
                  </a:cxn>
                  <a:cxn ang="0">
                    <a:pos x="43" y="24"/>
                  </a:cxn>
                  <a:cxn ang="0">
                    <a:pos x="31" y="12"/>
                  </a:cxn>
                  <a:cxn ang="0">
                    <a:pos x="18" y="12"/>
                  </a:cxn>
                  <a:cxn ang="0">
                    <a:pos x="12" y="18"/>
                  </a:cxn>
                  <a:cxn ang="0">
                    <a:pos x="0" y="42"/>
                  </a:cxn>
                  <a:cxn ang="0">
                    <a:pos x="18" y="90"/>
                  </a:cxn>
                  <a:cxn ang="0">
                    <a:pos x="25" y="90"/>
                  </a:cxn>
                  <a:cxn ang="0">
                    <a:pos x="25" y="90"/>
                  </a:cxn>
                  <a:cxn ang="0">
                    <a:pos x="25" y="90"/>
                  </a:cxn>
                  <a:cxn ang="0">
                    <a:pos x="37" y="90"/>
                  </a:cxn>
                  <a:cxn ang="0">
                    <a:pos x="49" y="78"/>
                  </a:cxn>
                  <a:cxn ang="0">
                    <a:pos x="67" y="78"/>
                  </a:cxn>
                  <a:cxn ang="0">
                    <a:pos x="73" y="66"/>
                  </a:cxn>
                  <a:cxn ang="0">
                    <a:pos x="61" y="36"/>
                  </a:cxn>
                  <a:cxn ang="0">
                    <a:pos x="85" y="30"/>
                  </a:cxn>
                  <a:cxn ang="0">
                    <a:pos x="97" y="24"/>
                  </a:cxn>
                  <a:cxn ang="0">
                    <a:pos x="91" y="24"/>
                  </a:cxn>
                </a:cxnLst>
                <a:rect l="0" t="0" r="r" b="b"/>
                <a:pathLst>
                  <a:path w="97" h="90">
                    <a:moveTo>
                      <a:pt x="91" y="24"/>
                    </a:moveTo>
                    <a:lnTo>
                      <a:pt x="91" y="0"/>
                    </a:lnTo>
                    <a:lnTo>
                      <a:pt x="79" y="6"/>
                    </a:lnTo>
                    <a:lnTo>
                      <a:pt x="43" y="24"/>
                    </a:lnTo>
                    <a:lnTo>
                      <a:pt x="31" y="12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0" y="42"/>
                    </a:lnTo>
                    <a:lnTo>
                      <a:pt x="18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37" y="90"/>
                    </a:lnTo>
                    <a:lnTo>
                      <a:pt x="49" y="78"/>
                    </a:lnTo>
                    <a:lnTo>
                      <a:pt x="67" y="78"/>
                    </a:lnTo>
                    <a:lnTo>
                      <a:pt x="73" y="66"/>
                    </a:lnTo>
                    <a:lnTo>
                      <a:pt x="61" y="36"/>
                    </a:lnTo>
                    <a:lnTo>
                      <a:pt x="85" y="30"/>
                    </a:lnTo>
                    <a:lnTo>
                      <a:pt x="97" y="24"/>
                    </a:lnTo>
                    <a:lnTo>
                      <a:pt x="91" y="24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8" name="Freeform 288"/>
              <p:cNvSpPr>
                <a:spLocks/>
              </p:cNvSpPr>
              <p:nvPr/>
            </p:nvSpPr>
            <p:spPr bwMode="auto">
              <a:xfrm>
                <a:off x="5919611" y="2993465"/>
                <a:ext cx="106826" cy="67750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66" y="60"/>
                  </a:cxn>
                  <a:cxn ang="0">
                    <a:pos x="78" y="30"/>
                  </a:cxn>
                  <a:cxn ang="0">
                    <a:pos x="90" y="24"/>
                  </a:cxn>
                  <a:cxn ang="0">
                    <a:pos x="84" y="0"/>
                  </a:cxn>
                  <a:cxn ang="0">
                    <a:pos x="30" y="18"/>
                  </a:cxn>
                  <a:cxn ang="0">
                    <a:pos x="6" y="6"/>
                  </a:cxn>
                  <a:cxn ang="0">
                    <a:pos x="0" y="24"/>
                  </a:cxn>
                  <a:cxn ang="0">
                    <a:pos x="18" y="48"/>
                  </a:cxn>
                </a:cxnLst>
                <a:rect l="0" t="0" r="r" b="b"/>
                <a:pathLst>
                  <a:path w="90" h="60">
                    <a:moveTo>
                      <a:pt x="18" y="48"/>
                    </a:moveTo>
                    <a:lnTo>
                      <a:pt x="66" y="60"/>
                    </a:lnTo>
                    <a:lnTo>
                      <a:pt x="78" y="30"/>
                    </a:lnTo>
                    <a:lnTo>
                      <a:pt x="90" y="24"/>
                    </a:lnTo>
                    <a:lnTo>
                      <a:pt x="84" y="0"/>
                    </a:lnTo>
                    <a:lnTo>
                      <a:pt x="30" y="18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9" name="Freeform 289"/>
              <p:cNvSpPr>
                <a:spLocks/>
              </p:cNvSpPr>
              <p:nvPr/>
            </p:nvSpPr>
            <p:spPr bwMode="auto">
              <a:xfrm>
                <a:off x="5935278" y="3019735"/>
                <a:ext cx="168074" cy="189426"/>
              </a:xfrm>
              <a:custGeom>
                <a:avLst/>
                <a:gdLst/>
                <a:ahLst/>
                <a:cxnLst>
                  <a:cxn ang="0">
                    <a:pos x="9" y="6"/>
                  </a:cxn>
                  <a:cxn ang="0">
                    <a:pos x="10" y="6"/>
                  </a:cxn>
                  <a:cxn ang="0">
                    <a:pos x="9" y="13"/>
                  </a:cxn>
                  <a:cxn ang="0">
                    <a:pos x="4" y="17"/>
                  </a:cxn>
                  <a:cxn ang="0">
                    <a:pos x="0" y="18"/>
                  </a:cxn>
                  <a:cxn ang="0">
                    <a:pos x="1" y="21"/>
                  </a:cxn>
                  <a:cxn ang="0">
                    <a:pos x="4" y="28"/>
                  </a:cxn>
                  <a:cxn ang="0">
                    <a:pos x="11" y="23"/>
                  </a:cxn>
                  <a:cxn ang="0">
                    <a:pos x="17" y="15"/>
                  </a:cxn>
                  <a:cxn ang="0">
                    <a:pos x="20" y="11"/>
                  </a:cxn>
                  <a:cxn ang="0">
                    <a:pos x="24" y="7"/>
                  </a:cxn>
                  <a:cxn ang="0">
                    <a:pos x="16" y="1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1" y="1"/>
                  </a:cxn>
                  <a:cxn ang="0">
                    <a:pos x="9" y="6"/>
                  </a:cxn>
                </a:cxnLst>
                <a:rect l="0" t="0" r="r" b="b"/>
                <a:pathLst>
                  <a:path w="24" h="28">
                    <a:moveTo>
                      <a:pt x="9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8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1"/>
                      <a:pt x="11" y="1"/>
                      <a:pt x="11" y="1"/>
                    </a:cubicBezTo>
                    <a:lnTo>
                      <a:pt x="9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0" name="Freeform 290"/>
              <p:cNvSpPr>
                <a:spLocks/>
              </p:cNvSpPr>
              <p:nvPr/>
            </p:nvSpPr>
            <p:spPr bwMode="auto">
              <a:xfrm>
                <a:off x="5724473" y="3141410"/>
                <a:ext cx="237868" cy="14379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4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0" y="8"/>
                  </a:cxn>
                  <a:cxn ang="0">
                    <a:pos x="1" y="12"/>
                  </a:cxn>
                  <a:cxn ang="0">
                    <a:pos x="5" y="21"/>
                  </a:cxn>
                  <a:cxn ang="0">
                    <a:pos x="12" y="19"/>
                  </a:cxn>
                  <a:cxn ang="0">
                    <a:pos x="15" y="19"/>
                  </a:cxn>
                  <a:cxn ang="0">
                    <a:pos x="19" y="15"/>
                  </a:cxn>
                  <a:cxn ang="0">
                    <a:pos x="25" y="13"/>
                  </a:cxn>
                  <a:cxn ang="0">
                    <a:pos x="34" y="10"/>
                  </a:cxn>
                  <a:cxn ang="0">
                    <a:pos x="31" y="3"/>
                  </a:cxn>
                  <a:cxn ang="0">
                    <a:pos x="30" y="0"/>
                  </a:cxn>
                </a:cxnLst>
                <a:rect l="0" t="0" r="r" b="b"/>
                <a:pathLst>
                  <a:path w="34" h="21">
                    <a:moveTo>
                      <a:pt x="30" y="0"/>
                    </a:moveTo>
                    <a:cubicBezTo>
                      <a:pt x="25" y="2"/>
                      <a:pt x="18" y="3"/>
                      <a:pt x="18" y="4"/>
                    </a:cubicBezTo>
                    <a:cubicBezTo>
                      <a:pt x="16" y="5"/>
                      <a:pt x="14" y="7"/>
                      <a:pt x="1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1" y="3"/>
                      <a:pt x="31" y="3"/>
                      <a:pt x="31" y="3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" name="Freeform 291"/>
              <p:cNvSpPr>
                <a:spLocks/>
              </p:cNvSpPr>
              <p:nvPr/>
            </p:nvSpPr>
            <p:spPr bwMode="auto">
              <a:xfrm>
                <a:off x="5556399" y="2828927"/>
                <a:ext cx="441551" cy="367790"/>
              </a:xfrm>
              <a:custGeom>
                <a:avLst/>
                <a:gdLst/>
                <a:ahLst/>
                <a:cxnLst>
                  <a:cxn ang="0">
                    <a:pos x="63" y="34"/>
                  </a:cxn>
                  <a:cxn ang="0">
                    <a:pos x="55" y="32"/>
                  </a:cxn>
                  <a:cxn ang="0">
                    <a:pos x="52" y="28"/>
                  </a:cxn>
                  <a:cxn ang="0">
                    <a:pos x="53" y="25"/>
                  </a:cxn>
                  <a:cxn ang="0">
                    <a:pos x="52" y="25"/>
                  </a:cxn>
                  <a:cxn ang="0">
                    <a:pos x="48" y="23"/>
                  </a:cxn>
                  <a:cxn ang="0">
                    <a:pos x="46" y="17"/>
                  </a:cxn>
                  <a:cxn ang="0">
                    <a:pos x="42" y="13"/>
                  </a:cxn>
                  <a:cxn ang="0">
                    <a:pos x="42" y="12"/>
                  </a:cxn>
                  <a:cxn ang="0">
                    <a:pos x="39" y="12"/>
                  </a:cxn>
                  <a:cxn ang="0">
                    <a:pos x="36" y="10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15" y="1"/>
                  </a:cxn>
                  <a:cxn ang="0">
                    <a:pos x="11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8" y="7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2" y="15"/>
                  </a:cxn>
                  <a:cxn ang="0">
                    <a:pos x="9" y="29"/>
                  </a:cxn>
                  <a:cxn ang="0">
                    <a:pos x="13" y="33"/>
                  </a:cxn>
                  <a:cxn ang="0">
                    <a:pos x="15" y="39"/>
                  </a:cxn>
                  <a:cxn ang="0">
                    <a:pos x="17" y="46"/>
                  </a:cxn>
                  <a:cxn ang="0">
                    <a:pos x="24" y="53"/>
                  </a:cxn>
                  <a:cxn ang="0">
                    <a:pos x="24" y="54"/>
                  </a:cxn>
                  <a:cxn ang="0">
                    <a:pos x="27" y="53"/>
                  </a:cxn>
                  <a:cxn ang="0">
                    <a:pos x="38" y="53"/>
                  </a:cxn>
                  <a:cxn ang="0">
                    <a:pos x="42" y="50"/>
                  </a:cxn>
                  <a:cxn ang="0">
                    <a:pos x="54" y="46"/>
                  </a:cxn>
                </a:cxnLst>
                <a:rect l="0" t="0" r="r" b="b"/>
                <a:pathLst>
                  <a:path w="63" h="54">
                    <a:moveTo>
                      <a:pt x="63" y="34"/>
                    </a:moveTo>
                    <a:cubicBezTo>
                      <a:pt x="55" y="32"/>
                      <a:pt x="55" y="32"/>
                      <a:pt x="55" y="32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40" y="51"/>
                      <a:pt x="42" y="50"/>
                    </a:cubicBezTo>
                    <a:cubicBezTo>
                      <a:pt x="42" y="49"/>
                      <a:pt x="49" y="48"/>
                      <a:pt x="54" y="46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2" name="Freeform 292"/>
              <p:cNvSpPr>
                <a:spLocks/>
              </p:cNvSpPr>
              <p:nvPr/>
            </p:nvSpPr>
            <p:spPr bwMode="auto">
              <a:xfrm>
                <a:off x="5935278" y="3061215"/>
                <a:ext cx="69794" cy="80195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11"/>
                  </a:cxn>
                  <a:cxn ang="0">
                    <a:pos x="9" y="7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4" y="11"/>
                      <a:pt x="4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3" name="Freeform 293"/>
              <p:cNvSpPr>
                <a:spLocks/>
              </p:cNvSpPr>
              <p:nvPr/>
            </p:nvSpPr>
            <p:spPr bwMode="auto">
              <a:xfrm>
                <a:off x="5631891" y="2693425"/>
                <a:ext cx="223624" cy="218462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132" y="90"/>
                  </a:cxn>
                  <a:cxn ang="0">
                    <a:pos x="132" y="66"/>
                  </a:cxn>
                  <a:cxn ang="0">
                    <a:pos x="138" y="42"/>
                  </a:cxn>
                  <a:cxn ang="0">
                    <a:pos x="114" y="6"/>
                  </a:cxn>
                  <a:cxn ang="0">
                    <a:pos x="102" y="0"/>
                  </a:cxn>
                  <a:cxn ang="0">
                    <a:pos x="72" y="6"/>
                  </a:cxn>
                  <a:cxn ang="0">
                    <a:pos x="66" y="6"/>
                  </a:cxn>
                  <a:cxn ang="0">
                    <a:pos x="66" y="12"/>
                  </a:cxn>
                  <a:cxn ang="0">
                    <a:pos x="54" y="30"/>
                  </a:cxn>
                  <a:cxn ang="0">
                    <a:pos x="42" y="72"/>
                  </a:cxn>
                  <a:cxn ang="0">
                    <a:pos x="0" y="96"/>
                  </a:cxn>
                  <a:cxn ang="0">
                    <a:pos x="0" y="120"/>
                  </a:cxn>
                  <a:cxn ang="0">
                    <a:pos x="24" y="126"/>
                  </a:cxn>
                  <a:cxn ang="0">
                    <a:pos x="84" y="156"/>
                  </a:cxn>
                  <a:cxn ang="0">
                    <a:pos x="102" y="174"/>
                  </a:cxn>
                  <a:cxn ang="0">
                    <a:pos x="150" y="180"/>
                  </a:cxn>
                  <a:cxn ang="0">
                    <a:pos x="168" y="192"/>
                  </a:cxn>
                  <a:cxn ang="0">
                    <a:pos x="186" y="192"/>
                  </a:cxn>
                  <a:cxn ang="0">
                    <a:pos x="180" y="180"/>
                  </a:cxn>
                  <a:cxn ang="0">
                    <a:pos x="192" y="174"/>
                  </a:cxn>
                  <a:cxn ang="0">
                    <a:pos x="180" y="150"/>
                  </a:cxn>
                  <a:cxn ang="0">
                    <a:pos x="168" y="120"/>
                  </a:cxn>
                </a:cxnLst>
                <a:rect l="0" t="0" r="r" b="b"/>
                <a:pathLst>
                  <a:path w="192" h="192">
                    <a:moveTo>
                      <a:pt x="168" y="120"/>
                    </a:moveTo>
                    <a:lnTo>
                      <a:pt x="132" y="90"/>
                    </a:lnTo>
                    <a:lnTo>
                      <a:pt x="132" y="66"/>
                    </a:lnTo>
                    <a:lnTo>
                      <a:pt x="138" y="42"/>
                    </a:lnTo>
                    <a:lnTo>
                      <a:pt x="114" y="6"/>
                    </a:lnTo>
                    <a:lnTo>
                      <a:pt x="102" y="0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66" y="12"/>
                    </a:lnTo>
                    <a:lnTo>
                      <a:pt x="54" y="30"/>
                    </a:lnTo>
                    <a:lnTo>
                      <a:pt x="42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24" y="126"/>
                    </a:lnTo>
                    <a:lnTo>
                      <a:pt x="84" y="156"/>
                    </a:lnTo>
                    <a:lnTo>
                      <a:pt x="102" y="174"/>
                    </a:lnTo>
                    <a:lnTo>
                      <a:pt x="150" y="180"/>
                    </a:lnTo>
                    <a:lnTo>
                      <a:pt x="168" y="192"/>
                    </a:lnTo>
                    <a:lnTo>
                      <a:pt x="186" y="192"/>
                    </a:lnTo>
                    <a:lnTo>
                      <a:pt x="180" y="180"/>
                    </a:lnTo>
                    <a:lnTo>
                      <a:pt x="192" y="174"/>
                    </a:lnTo>
                    <a:lnTo>
                      <a:pt x="180" y="150"/>
                    </a:lnTo>
                    <a:lnTo>
                      <a:pt x="168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4" name="Freeform 294"/>
              <p:cNvSpPr>
                <a:spLocks/>
              </p:cNvSpPr>
              <p:nvPr/>
            </p:nvSpPr>
            <p:spPr bwMode="auto">
              <a:xfrm>
                <a:off x="5760083" y="2633970"/>
                <a:ext cx="421610" cy="371938"/>
              </a:xfrm>
              <a:custGeom>
                <a:avLst/>
                <a:gdLst/>
                <a:ahLst/>
                <a:cxnLst>
                  <a:cxn ang="0">
                    <a:pos x="53" y="38"/>
                  </a:cxn>
                  <a:cxn ang="0">
                    <a:pos x="53" y="38"/>
                  </a:cxn>
                  <a:cxn ang="0">
                    <a:pos x="55" y="32"/>
                  </a:cxn>
                  <a:cxn ang="0">
                    <a:pos x="51" y="30"/>
                  </a:cxn>
                  <a:cxn ang="0">
                    <a:pos x="51" y="25"/>
                  </a:cxn>
                  <a:cxn ang="0">
                    <a:pos x="52" y="21"/>
                  </a:cxn>
                  <a:cxn ang="0">
                    <a:pos x="53" y="12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0" y="5"/>
                  </a:cxn>
                  <a:cxn ang="0">
                    <a:pos x="36" y="6"/>
                  </a:cxn>
                  <a:cxn ang="0">
                    <a:pos x="31" y="8"/>
                  </a:cxn>
                  <a:cxn ang="0">
                    <a:pos x="30" y="10"/>
                  </a:cxn>
                  <a:cxn ang="0">
                    <a:pos x="26" y="11"/>
                  </a:cxn>
                  <a:cxn ang="0">
                    <a:pos x="22" y="11"/>
                  </a:cxn>
                  <a:cxn ang="0">
                    <a:pos x="19" y="9"/>
                  </a:cxn>
                  <a:cxn ang="0">
                    <a:pos x="15" y="9"/>
                  </a:cxn>
                  <a:cxn ang="0">
                    <a:pos x="15" y="6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3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5" y="16"/>
                  </a:cxn>
                  <a:cxn ang="0">
                    <a:pos x="4" y="20"/>
                  </a:cxn>
                  <a:cxn ang="0">
                    <a:pos x="4" y="24"/>
                  </a:cxn>
                  <a:cxn ang="0">
                    <a:pos x="10" y="29"/>
                  </a:cxn>
                  <a:cxn ang="0">
                    <a:pos x="12" y="34"/>
                  </a:cxn>
                  <a:cxn ang="0">
                    <a:pos x="14" y="38"/>
                  </a:cxn>
                  <a:cxn ang="0">
                    <a:pos x="15" y="36"/>
                  </a:cxn>
                  <a:cxn ang="0">
                    <a:pos x="19" y="39"/>
                  </a:cxn>
                  <a:cxn ang="0">
                    <a:pos x="23" y="44"/>
                  </a:cxn>
                  <a:cxn ang="0">
                    <a:pos x="28" y="48"/>
                  </a:cxn>
                  <a:cxn ang="0">
                    <a:pos x="34" y="49"/>
                  </a:cxn>
                  <a:cxn ang="0">
                    <a:pos x="39" y="48"/>
                  </a:cxn>
                  <a:cxn ang="0">
                    <a:pos x="42" y="52"/>
                  </a:cxn>
                  <a:cxn ang="0">
                    <a:pos x="53" y="55"/>
                  </a:cxn>
                  <a:cxn ang="0">
                    <a:pos x="55" y="55"/>
                  </a:cxn>
                  <a:cxn ang="0">
                    <a:pos x="55" y="51"/>
                  </a:cxn>
                  <a:cxn ang="0">
                    <a:pos x="60" y="49"/>
                  </a:cxn>
                  <a:cxn ang="0">
                    <a:pos x="59" y="46"/>
                  </a:cxn>
                  <a:cxn ang="0">
                    <a:pos x="58" y="44"/>
                  </a:cxn>
                  <a:cxn ang="0">
                    <a:pos x="54" y="40"/>
                  </a:cxn>
                  <a:cxn ang="0">
                    <a:pos x="53" y="38"/>
                  </a:cxn>
                </a:cxnLst>
                <a:rect l="0" t="0" r="r" b="b"/>
                <a:pathLst>
                  <a:path w="60" h="55">
                    <a:moveTo>
                      <a:pt x="53" y="38"/>
                    </a:moveTo>
                    <a:cubicBezTo>
                      <a:pt x="53" y="38"/>
                      <a:pt x="53" y="38"/>
                      <a:pt x="53" y="38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7"/>
                    </a:cubicBezTo>
                    <a:cubicBezTo>
                      <a:pt x="0" y="7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3" y="38"/>
                      <a:pt x="53" y="38"/>
                      <a:pt x="53" y="38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5" name="Freeform 295"/>
              <p:cNvSpPr>
                <a:spLocks/>
              </p:cNvSpPr>
              <p:nvPr/>
            </p:nvSpPr>
            <p:spPr bwMode="auto">
              <a:xfrm>
                <a:off x="6131840" y="2708635"/>
                <a:ext cx="366060" cy="331841"/>
              </a:xfrm>
              <a:custGeom>
                <a:avLst/>
                <a:gdLst/>
                <a:ahLst/>
                <a:cxnLst>
                  <a:cxn ang="0">
                    <a:pos x="28" y="47"/>
                  </a:cxn>
                  <a:cxn ang="0">
                    <a:pos x="32" y="45"/>
                  </a:cxn>
                  <a:cxn ang="0">
                    <a:pos x="29" y="41"/>
                  </a:cxn>
                  <a:cxn ang="0">
                    <a:pos x="27" y="37"/>
                  </a:cxn>
                  <a:cxn ang="0">
                    <a:pos x="30" y="34"/>
                  </a:cxn>
                  <a:cxn ang="0">
                    <a:pos x="34" y="34"/>
                  </a:cxn>
                  <a:cxn ang="0">
                    <a:pos x="40" y="25"/>
                  </a:cxn>
                  <a:cxn ang="0">
                    <a:pos x="42" y="21"/>
                  </a:cxn>
                  <a:cxn ang="0">
                    <a:pos x="44" y="16"/>
                  </a:cxn>
                  <a:cxn ang="0">
                    <a:pos x="41" y="14"/>
                  </a:cxn>
                  <a:cxn ang="0">
                    <a:pos x="41" y="9"/>
                  </a:cxn>
                  <a:cxn ang="0">
                    <a:pos x="52" y="7"/>
                  </a:cxn>
                  <a:cxn ang="0">
                    <a:pos x="51" y="6"/>
                  </a:cxn>
                  <a:cxn ang="0">
                    <a:pos x="47" y="1"/>
                  </a:cxn>
                  <a:cxn ang="0">
                    <a:pos x="44" y="0"/>
                  </a:cxn>
                  <a:cxn ang="0">
                    <a:pos x="37" y="1"/>
                  </a:cxn>
                  <a:cxn ang="0">
                    <a:pos x="32" y="3"/>
                  </a:cxn>
                  <a:cxn ang="0">
                    <a:pos x="32" y="6"/>
                  </a:cxn>
                  <a:cxn ang="0">
                    <a:pos x="30" y="11"/>
                  </a:cxn>
                  <a:cxn ang="0">
                    <a:pos x="28" y="12"/>
                  </a:cxn>
                  <a:cxn ang="0">
                    <a:pos x="28" y="14"/>
                  </a:cxn>
                  <a:cxn ang="0">
                    <a:pos x="27" y="15"/>
                  </a:cxn>
                  <a:cxn ang="0">
                    <a:pos x="26" y="19"/>
                  </a:cxn>
                  <a:cxn ang="0">
                    <a:pos x="20" y="21"/>
                  </a:cxn>
                  <a:cxn ang="0">
                    <a:pos x="17" y="23"/>
                  </a:cxn>
                  <a:cxn ang="0">
                    <a:pos x="14" y="28"/>
                  </a:cxn>
                  <a:cxn ang="0">
                    <a:pos x="8" y="28"/>
                  </a:cxn>
                  <a:cxn ang="0">
                    <a:pos x="4" y="27"/>
                  </a:cxn>
                  <a:cxn ang="0">
                    <a:pos x="0" y="27"/>
                  </a:cxn>
                  <a:cxn ang="0">
                    <a:pos x="1" y="29"/>
                  </a:cxn>
                  <a:cxn ang="0">
                    <a:pos x="5" y="33"/>
                  </a:cxn>
                  <a:cxn ang="0">
                    <a:pos x="6" y="35"/>
                  </a:cxn>
                  <a:cxn ang="0">
                    <a:pos x="7" y="38"/>
                  </a:cxn>
                  <a:cxn ang="0">
                    <a:pos x="2" y="40"/>
                  </a:cxn>
                  <a:cxn ang="0">
                    <a:pos x="2" y="44"/>
                  </a:cxn>
                  <a:cxn ang="0">
                    <a:pos x="7" y="43"/>
                  </a:cxn>
                  <a:cxn ang="0">
                    <a:pos x="18" y="43"/>
                  </a:cxn>
                  <a:cxn ang="0">
                    <a:pos x="22" y="49"/>
                  </a:cxn>
                  <a:cxn ang="0">
                    <a:pos x="24" y="48"/>
                  </a:cxn>
                  <a:cxn ang="0">
                    <a:pos x="28" y="47"/>
                  </a:cxn>
                </a:cxnLst>
                <a:rect l="0" t="0" r="r" b="b"/>
                <a:pathLst>
                  <a:path w="52" h="49">
                    <a:moveTo>
                      <a:pt x="28" y="47"/>
                    </a:moveTo>
                    <a:cubicBezTo>
                      <a:pt x="32" y="45"/>
                      <a:pt x="32" y="45"/>
                      <a:pt x="32" y="45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6"/>
                      <a:pt x="31" y="11"/>
                      <a:pt x="30" y="11"/>
                    </a:cubicBezTo>
                    <a:cubicBezTo>
                      <a:pt x="30" y="11"/>
                      <a:pt x="28" y="12"/>
                      <a:pt x="28" y="12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1" y="21"/>
                      <a:pt x="20" y="21"/>
                    </a:cubicBezTo>
                    <a:cubicBezTo>
                      <a:pt x="20" y="21"/>
                      <a:pt x="17" y="23"/>
                      <a:pt x="17" y="23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9" y="28"/>
                      <a:pt x="8" y="28"/>
                    </a:cubicBezTo>
                    <a:cubicBezTo>
                      <a:pt x="7" y="28"/>
                      <a:pt x="4" y="27"/>
                      <a:pt x="4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4" y="48"/>
                      <a:pt x="24" y="48"/>
                      <a:pt x="24" y="48"/>
                    </a:cubicBezTo>
                    <a:lnTo>
                      <a:pt x="28" y="4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6" name="Freeform 296"/>
              <p:cNvSpPr>
                <a:spLocks/>
              </p:cNvSpPr>
              <p:nvPr/>
            </p:nvSpPr>
            <p:spPr bwMode="auto">
              <a:xfrm>
                <a:off x="6285670" y="2741819"/>
                <a:ext cx="649507" cy="647090"/>
              </a:xfrm>
              <a:custGeom>
                <a:avLst/>
                <a:gdLst/>
                <a:ahLst/>
                <a:cxnLst>
                  <a:cxn ang="0">
                    <a:pos x="511" y="234"/>
                  </a:cxn>
                  <a:cxn ang="0">
                    <a:pos x="547" y="180"/>
                  </a:cxn>
                  <a:cxn ang="0">
                    <a:pos x="553" y="168"/>
                  </a:cxn>
                  <a:cxn ang="0">
                    <a:pos x="499" y="150"/>
                  </a:cxn>
                  <a:cxn ang="0">
                    <a:pos x="456" y="192"/>
                  </a:cxn>
                  <a:cxn ang="0">
                    <a:pos x="408" y="192"/>
                  </a:cxn>
                  <a:cxn ang="0">
                    <a:pos x="378" y="180"/>
                  </a:cxn>
                  <a:cxn ang="0">
                    <a:pos x="354" y="198"/>
                  </a:cxn>
                  <a:cxn ang="0">
                    <a:pos x="288" y="186"/>
                  </a:cxn>
                  <a:cxn ang="0">
                    <a:pos x="246" y="120"/>
                  </a:cxn>
                  <a:cxn ang="0">
                    <a:pos x="204" y="84"/>
                  </a:cxn>
                  <a:cxn ang="0">
                    <a:pos x="210" y="48"/>
                  </a:cxn>
                  <a:cxn ang="0">
                    <a:pos x="228" y="0"/>
                  </a:cxn>
                  <a:cxn ang="0">
                    <a:pos x="168" y="0"/>
                  </a:cxn>
                  <a:cxn ang="0">
                    <a:pos x="180" y="12"/>
                  </a:cxn>
                  <a:cxn ang="0">
                    <a:pos x="114" y="54"/>
                  </a:cxn>
                  <a:cxn ang="0">
                    <a:pos x="120" y="96"/>
                  </a:cxn>
                  <a:cxn ang="0">
                    <a:pos x="72" y="174"/>
                  </a:cxn>
                  <a:cxn ang="0">
                    <a:pos x="30" y="192"/>
                  </a:cxn>
                  <a:cxn ang="0">
                    <a:pos x="60" y="240"/>
                  </a:cxn>
                  <a:cxn ang="0">
                    <a:pos x="12" y="258"/>
                  </a:cxn>
                  <a:cxn ang="0">
                    <a:pos x="0" y="264"/>
                  </a:cxn>
                  <a:cxn ang="0">
                    <a:pos x="42" y="318"/>
                  </a:cxn>
                  <a:cxn ang="0">
                    <a:pos x="90" y="408"/>
                  </a:cxn>
                  <a:cxn ang="0">
                    <a:pos x="138" y="511"/>
                  </a:cxn>
                  <a:cxn ang="0">
                    <a:pos x="174" y="571"/>
                  </a:cxn>
                  <a:cxn ang="0">
                    <a:pos x="216" y="523"/>
                  </a:cxn>
                  <a:cxn ang="0">
                    <a:pos x="228" y="457"/>
                  </a:cxn>
                  <a:cxn ang="0">
                    <a:pos x="276" y="384"/>
                  </a:cxn>
                  <a:cxn ang="0">
                    <a:pos x="342" y="330"/>
                  </a:cxn>
                  <a:cxn ang="0">
                    <a:pos x="390" y="294"/>
                  </a:cxn>
                  <a:cxn ang="0">
                    <a:pos x="372" y="234"/>
                  </a:cxn>
                  <a:cxn ang="0">
                    <a:pos x="384" y="216"/>
                  </a:cxn>
                  <a:cxn ang="0">
                    <a:pos x="420" y="228"/>
                  </a:cxn>
                  <a:cxn ang="0">
                    <a:pos x="450" y="246"/>
                  </a:cxn>
                  <a:cxn ang="0">
                    <a:pos x="462" y="264"/>
                  </a:cxn>
                  <a:cxn ang="0">
                    <a:pos x="462" y="306"/>
                  </a:cxn>
                  <a:cxn ang="0">
                    <a:pos x="493" y="252"/>
                  </a:cxn>
                </a:cxnLst>
                <a:rect l="0" t="0" r="r" b="b"/>
                <a:pathLst>
                  <a:path w="553" h="571">
                    <a:moveTo>
                      <a:pt x="493" y="252"/>
                    </a:moveTo>
                    <a:lnTo>
                      <a:pt x="511" y="234"/>
                    </a:lnTo>
                    <a:lnTo>
                      <a:pt x="523" y="198"/>
                    </a:lnTo>
                    <a:lnTo>
                      <a:pt x="547" y="180"/>
                    </a:lnTo>
                    <a:lnTo>
                      <a:pt x="553" y="168"/>
                    </a:lnTo>
                    <a:lnTo>
                      <a:pt x="553" y="168"/>
                    </a:lnTo>
                    <a:lnTo>
                      <a:pt x="529" y="150"/>
                    </a:lnTo>
                    <a:lnTo>
                      <a:pt x="499" y="150"/>
                    </a:lnTo>
                    <a:lnTo>
                      <a:pt x="474" y="168"/>
                    </a:lnTo>
                    <a:lnTo>
                      <a:pt x="456" y="192"/>
                    </a:lnTo>
                    <a:lnTo>
                      <a:pt x="432" y="192"/>
                    </a:lnTo>
                    <a:lnTo>
                      <a:pt x="408" y="192"/>
                    </a:lnTo>
                    <a:lnTo>
                      <a:pt x="390" y="180"/>
                    </a:lnTo>
                    <a:lnTo>
                      <a:pt x="378" y="180"/>
                    </a:lnTo>
                    <a:lnTo>
                      <a:pt x="366" y="198"/>
                    </a:lnTo>
                    <a:lnTo>
                      <a:pt x="354" y="198"/>
                    </a:lnTo>
                    <a:lnTo>
                      <a:pt x="330" y="192"/>
                    </a:lnTo>
                    <a:lnTo>
                      <a:pt x="288" y="186"/>
                    </a:lnTo>
                    <a:lnTo>
                      <a:pt x="228" y="156"/>
                    </a:lnTo>
                    <a:lnTo>
                      <a:pt x="246" y="120"/>
                    </a:lnTo>
                    <a:lnTo>
                      <a:pt x="216" y="108"/>
                    </a:lnTo>
                    <a:lnTo>
                      <a:pt x="204" y="84"/>
                    </a:lnTo>
                    <a:lnTo>
                      <a:pt x="216" y="66"/>
                    </a:lnTo>
                    <a:lnTo>
                      <a:pt x="210" y="48"/>
                    </a:lnTo>
                    <a:lnTo>
                      <a:pt x="234" y="12"/>
                    </a:lnTo>
                    <a:lnTo>
                      <a:pt x="228" y="0"/>
                    </a:lnTo>
                    <a:lnTo>
                      <a:pt x="192" y="0"/>
                    </a:lnTo>
                    <a:lnTo>
                      <a:pt x="168" y="0"/>
                    </a:lnTo>
                    <a:lnTo>
                      <a:pt x="174" y="6"/>
                    </a:lnTo>
                    <a:lnTo>
                      <a:pt x="180" y="12"/>
                    </a:lnTo>
                    <a:lnTo>
                      <a:pt x="114" y="24"/>
                    </a:lnTo>
                    <a:lnTo>
                      <a:pt x="114" y="54"/>
                    </a:lnTo>
                    <a:lnTo>
                      <a:pt x="132" y="66"/>
                    </a:lnTo>
                    <a:lnTo>
                      <a:pt x="120" y="96"/>
                    </a:lnTo>
                    <a:lnTo>
                      <a:pt x="108" y="120"/>
                    </a:lnTo>
                    <a:lnTo>
                      <a:pt x="72" y="174"/>
                    </a:lnTo>
                    <a:lnTo>
                      <a:pt x="48" y="174"/>
                    </a:lnTo>
                    <a:lnTo>
                      <a:pt x="30" y="192"/>
                    </a:lnTo>
                    <a:lnTo>
                      <a:pt x="42" y="216"/>
                    </a:lnTo>
                    <a:lnTo>
                      <a:pt x="60" y="240"/>
                    </a:lnTo>
                    <a:lnTo>
                      <a:pt x="36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4" y="294"/>
                    </a:lnTo>
                    <a:lnTo>
                      <a:pt x="42" y="318"/>
                    </a:lnTo>
                    <a:lnTo>
                      <a:pt x="78" y="294"/>
                    </a:lnTo>
                    <a:lnTo>
                      <a:pt x="90" y="408"/>
                    </a:lnTo>
                    <a:lnTo>
                      <a:pt x="108" y="457"/>
                    </a:lnTo>
                    <a:lnTo>
                      <a:pt x="138" y="511"/>
                    </a:lnTo>
                    <a:lnTo>
                      <a:pt x="156" y="541"/>
                    </a:lnTo>
                    <a:lnTo>
                      <a:pt x="174" y="571"/>
                    </a:lnTo>
                    <a:lnTo>
                      <a:pt x="192" y="553"/>
                    </a:lnTo>
                    <a:lnTo>
                      <a:pt x="216" y="523"/>
                    </a:lnTo>
                    <a:lnTo>
                      <a:pt x="222" y="499"/>
                    </a:lnTo>
                    <a:lnTo>
                      <a:pt x="228" y="457"/>
                    </a:lnTo>
                    <a:lnTo>
                      <a:pt x="234" y="420"/>
                    </a:lnTo>
                    <a:lnTo>
                      <a:pt x="276" y="384"/>
                    </a:lnTo>
                    <a:lnTo>
                      <a:pt x="318" y="354"/>
                    </a:lnTo>
                    <a:lnTo>
                      <a:pt x="342" y="330"/>
                    </a:lnTo>
                    <a:lnTo>
                      <a:pt x="360" y="300"/>
                    </a:lnTo>
                    <a:lnTo>
                      <a:pt x="390" y="294"/>
                    </a:lnTo>
                    <a:lnTo>
                      <a:pt x="378" y="246"/>
                    </a:lnTo>
                    <a:lnTo>
                      <a:pt x="372" y="234"/>
                    </a:lnTo>
                    <a:lnTo>
                      <a:pt x="378" y="228"/>
                    </a:lnTo>
                    <a:lnTo>
                      <a:pt x="384" y="216"/>
                    </a:lnTo>
                    <a:lnTo>
                      <a:pt x="402" y="216"/>
                    </a:lnTo>
                    <a:lnTo>
                      <a:pt x="420" y="228"/>
                    </a:lnTo>
                    <a:lnTo>
                      <a:pt x="456" y="234"/>
                    </a:lnTo>
                    <a:lnTo>
                      <a:pt x="450" y="246"/>
                    </a:lnTo>
                    <a:lnTo>
                      <a:pt x="444" y="258"/>
                    </a:lnTo>
                    <a:lnTo>
                      <a:pt x="462" y="264"/>
                    </a:lnTo>
                    <a:lnTo>
                      <a:pt x="456" y="288"/>
                    </a:lnTo>
                    <a:lnTo>
                      <a:pt x="462" y="306"/>
                    </a:lnTo>
                    <a:lnTo>
                      <a:pt x="474" y="282"/>
                    </a:lnTo>
                    <a:lnTo>
                      <a:pt x="493" y="2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" name="Freeform 297"/>
              <p:cNvSpPr>
                <a:spLocks/>
              </p:cNvSpPr>
              <p:nvPr/>
            </p:nvSpPr>
            <p:spPr bwMode="auto">
              <a:xfrm>
                <a:off x="6119021" y="2668537"/>
                <a:ext cx="323329" cy="22952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8" y="4"/>
                  </a:cxn>
                  <a:cxn ang="0">
                    <a:pos x="35" y="4"/>
                  </a:cxn>
                  <a:cxn ang="0">
                    <a:pos x="34" y="1"/>
                  </a:cxn>
                  <a:cxn ang="0">
                    <a:pos x="33" y="0"/>
                  </a:cxn>
                  <a:cxn ang="0">
                    <a:pos x="30" y="3"/>
                  </a:cxn>
                  <a:cxn ang="0">
                    <a:pos x="28" y="5"/>
                  </a:cxn>
                  <a:cxn ang="0">
                    <a:pos x="24" y="6"/>
                  </a:cxn>
                  <a:cxn ang="0">
                    <a:pos x="22" y="4"/>
                  </a:cxn>
                  <a:cxn ang="0">
                    <a:pos x="19" y="4"/>
                  </a:cxn>
                  <a:cxn ang="0">
                    <a:pos x="15" y="3"/>
                  </a:cxn>
                  <a:cxn ang="0">
                    <a:pos x="14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1" y="16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4" y="27"/>
                  </a:cxn>
                  <a:cxn ang="0">
                    <a:pos x="2" y="33"/>
                  </a:cxn>
                  <a:cxn ang="0">
                    <a:pos x="2" y="33"/>
                  </a:cxn>
                  <a:cxn ang="0">
                    <a:pos x="6" y="33"/>
                  </a:cxn>
                  <a:cxn ang="0">
                    <a:pos x="10" y="34"/>
                  </a:cxn>
                  <a:cxn ang="0">
                    <a:pos x="16" y="34"/>
                  </a:cxn>
                  <a:cxn ang="0">
                    <a:pos x="19" y="29"/>
                  </a:cxn>
                  <a:cxn ang="0">
                    <a:pos x="22" y="27"/>
                  </a:cxn>
                  <a:cxn ang="0">
                    <a:pos x="28" y="25"/>
                  </a:cxn>
                  <a:cxn ang="0">
                    <a:pos x="29" y="21"/>
                  </a:cxn>
                  <a:cxn ang="0">
                    <a:pos x="30" y="20"/>
                  </a:cxn>
                  <a:cxn ang="0">
                    <a:pos x="30" y="18"/>
                  </a:cxn>
                  <a:cxn ang="0">
                    <a:pos x="32" y="17"/>
                  </a:cxn>
                  <a:cxn ang="0">
                    <a:pos x="34" y="12"/>
                  </a:cxn>
                  <a:cxn ang="0">
                    <a:pos x="34" y="9"/>
                  </a:cxn>
                  <a:cxn ang="0">
                    <a:pos x="39" y="7"/>
                  </a:cxn>
                  <a:cxn ang="0">
                    <a:pos x="46" y="6"/>
                  </a:cxn>
                  <a:cxn ang="0">
                    <a:pos x="44" y="3"/>
                  </a:cxn>
                  <a:cxn ang="0">
                    <a:pos x="42" y="3"/>
                  </a:cxn>
                </a:cxnLst>
                <a:rect l="0" t="0" r="r" b="b"/>
                <a:pathLst>
                  <a:path w="46" h="34">
                    <a:moveTo>
                      <a:pt x="42" y="3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9" y="34"/>
                      <a:pt x="10" y="34"/>
                    </a:cubicBezTo>
                    <a:cubicBezTo>
                      <a:pt x="11" y="34"/>
                      <a:pt x="16" y="34"/>
                      <a:pt x="16" y="34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22" y="27"/>
                      <a:pt x="22" y="27"/>
                    </a:cubicBezTo>
                    <a:cubicBezTo>
                      <a:pt x="23" y="27"/>
                      <a:pt x="28" y="25"/>
                      <a:pt x="28" y="25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2" y="17"/>
                      <a:pt x="32" y="17"/>
                    </a:cubicBezTo>
                    <a:cubicBezTo>
                      <a:pt x="33" y="17"/>
                      <a:pt x="34" y="12"/>
                      <a:pt x="34" y="1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4" y="3"/>
                      <a:pt x="44" y="3"/>
                      <a:pt x="44" y="3"/>
                    </a:cubicBezTo>
                    <a:lnTo>
                      <a:pt x="42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8" name="Freeform 299"/>
              <p:cNvSpPr>
                <a:spLocks/>
              </p:cNvSpPr>
              <p:nvPr/>
            </p:nvSpPr>
            <p:spPr bwMode="auto">
              <a:xfrm>
                <a:off x="5228797" y="2089198"/>
                <a:ext cx="142436" cy="94022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7"/>
                  </a:cxn>
                  <a:cxn ang="0">
                    <a:pos x="6" y="8"/>
                  </a:cxn>
                  <a:cxn ang="0">
                    <a:pos x="7" y="10"/>
                  </a:cxn>
                  <a:cxn ang="0">
                    <a:pos x="6" y="12"/>
                  </a:cxn>
                  <a:cxn ang="0">
                    <a:pos x="7" y="12"/>
                  </a:cxn>
                  <a:cxn ang="0">
                    <a:pos x="9" y="14"/>
                  </a:cxn>
                  <a:cxn ang="0">
                    <a:pos x="11" y="13"/>
                  </a:cxn>
                  <a:cxn ang="0">
                    <a:pos x="13" y="12"/>
                  </a:cxn>
                  <a:cxn ang="0">
                    <a:pos x="16" y="12"/>
                  </a:cxn>
                  <a:cxn ang="0">
                    <a:pos x="16" y="9"/>
                  </a:cxn>
                  <a:cxn ang="0">
                    <a:pos x="18" y="7"/>
                  </a:cxn>
                  <a:cxn ang="0">
                    <a:pos x="20" y="4"/>
                  </a:cxn>
                  <a:cxn ang="0">
                    <a:pos x="19" y="4"/>
                  </a:cxn>
                </a:cxnLst>
                <a:rect l="0" t="0" r="r" b="b"/>
                <a:pathLst>
                  <a:path w="20" h="14">
                    <a:moveTo>
                      <a:pt x="19" y="4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5" y="12"/>
                      <a:pt x="16" y="12"/>
                    </a:cubicBezTo>
                    <a:cubicBezTo>
                      <a:pt x="17" y="12"/>
                      <a:pt x="16" y="9"/>
                      <a:pt x="16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9" name="Freeform 300"/>
              <p:cNvSpPr>
                <a:spLocks/>
              </p:cNvSpPr>
              <p:nvPr/>
            </p:nvSpPr>
            <p:spPr bwMode="auto">
              <a:xfrm>
                <a:off x="5291469" y="1959227"/>
                <a:ext cx="106827" cy="88491"/>
              </a:xfrm>
              <a:custGeom>
                <a:avLst/>
                <a:gdLst/>
                <a:ahLst/>
                <a:cxnLst>
                  <a:cxn ang="0">
                    <a:pos x="54" y="66"/>
                  </a:cxn>
                  <a:cxn ang="0">
                    <a:pos x="78" y="78"/>
                  </a:cxn>
                  <a:cxn ang="0">
                    <a:pos x="84" y="42"/>
                  </a:cxn>
                  <a:cxn ang="0">
                    <a:pos x="84" y="30"/>
                  </a:cxn>
                  <a:cxn ang="0">
                    <a:pos x="90" y="6"/>
                  </a:cxn>
                  <a:cxn ang="0">
                    <a:pos x="84" y="0"/>
                  </a:cxn>
                  <a:cxn ang="0">
                    <a:pos x="72" y="0"/>
                  </a:cxn>
                  <a:cxn ang="0">
                    <a:pos x="36" y="0"/>
                  </a:cxn>
                  <a:cxn ang="0">
                    <a:pos x="0" y="18"/>
                  </a:cxn>
                  <a:cxn ang="0">
                    <a:pos x="0" y="30"/>
                  </a:cxn>
                  <a:cxn ang="0">
                    <a:pos x="6" y="42"/>
                  </a:cxn>
                  <a:cxn ang="0">
                    <a:pos x="12" y="48"/>
                  </a:cxn>
                  <a:cxn ang="0">
                    <a:pos x="18" y="54"/>
                  </a:cxn>
                  <a:cxn ang="0">
                    <a:pos x="12" y="60"/>
                  </a:cxn>
                  <a:cxn ang="0">
                    <a:pos x="36" y="54"/>
                  </a:cxn>
                  <a:cxn ang="0">
                    <a:pos x="54" y="66"/>
                  </a:cxn>
                </a:cxnLst>
                <a:rect l="0" t="0" r="r" b="b"/>
                <a:pathLst>
                  <a:path w="90" h="78">
                    <a:moveTo>
                      <a:pt x="54" y="66"/>
                    </a:moveTo>
                    <a:lnTo>
                      <a:pt x="78" y="78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36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12" y="60"/>
                    </a:lnTo>
                    <a:lnTo>
                      <a:pt x="36" y="54"/>
                    </a:lnTo>
                    <a:lnTo>
                      <a:pt x="54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0" name="Freeform 301"/>
              <p:cNvSpPr>
                <a:spLocks/>
              </p:cNvSpPr>
              <p:nvPr/>
            </p:nvSpPr>
            <p:spPr bwMode="auto">
              <a:xfrm>
                <a:off x="5287196" y="2096111"/>
                <a:ext cx="209380" cy="183896"/>
              </a:xfrm>
              <a:custGeom>
                <a:avLst/>
                <a:gdLst/>
                <a:ahLst/>
                <a:cxnLst>
                  <a:cxn ang="0">
                    <a:pos x="30" y="14"/>
                  </a:cxn>
                  <a:cxn ang="0">
                    <a:pos x="27" y="11"/>
                  </a:cxn>
                  <a:cxn ang="0">
                    <a:pos x="23" y="3"/>
                  </a:cxn>
                  <a:cxn ang="0">
                    <a:pos x="20" y="2"/>
                  </a:cxn>
                  <a:cxn ang="0">
                    <a:pos x="17" y="0"/>
                  </a:cxn>
                  <a:cxn ang="0">
                    <a:pos x="14" y="2"/>
                  </a:cxn>
                  <a:cxn ang="0">
                    <a:pos x="11" y="3"/>
                  </a:cxn>
                  <a:cxn ang="0">
                    <a:pos x="12" y="3"/>
                  </a:cxn>
                  <a:cxn ang="0">
                    <a:pos x="10" y="6"/>
                  </a:cxn>
                  <a:cxn ang="0">
                    <a:pos x="8" y="8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3" y="12"/>
                  </a:cxn>
                  <a:cxn ang="0">
                    <a:pos x="1" y="13"/>
                  </a:cxn>
                  <a:cxn ang="0">
                    <a:pos x="1" y="14"/>
                  </a:cxn>
                  <a:cxn ang="0">
                    <a:pos x="2" y="18"/>
                  </a:cxn>
                  <a:cxn ang="0">
                    <a:pos x="0" y="20"/>
                  </a:cxn>
                  <a:cxn ang="0">
                    <a:pos x="1" y="23"/>
                  </a:cxn>
                  <a:cxn ang="0">
                    <a:pos x="1" y="25"/>
                  </a:cxn>
                  <a:cxn ang="0">
                    <a:pos x="3" y="24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20" y="26"/>
                  </a:cxn>
                  <a:cxn ang="0">
                    <a:pos x="24" y="27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26" y="17"/>
                  </a:cxn>
                  <a:cxn ang="0">
                    <a:pos x="29" y="16"/>
                  </a:cxn>
                  <a:cxn ang="0">
                    <a:pos x="30" y="14"/>
                  </a:cxn>
                </a:cxnLst>
                <a:rect l="0" t="0" r="r" b="b"/>
                <a:pathLst>
                  <a:path w="30" h="27">
                    <a:moveTo>
                      <a:pt x="30" y="14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11"/>
                      <a:pt x="8" y="11"/>
                    </a:cubicBezTo>
                    <a:cubicBezTo>
                      <a:pt x="7" y="11"/>
                      <a:pt x="5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9" y="16"/>
                      <a:pt x="29" y="16"/>
                      <a:pt x="29" y="16"/>
                    </a:cubicBezTo>
                    <a:lnTo>
                      <a:pt x="30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" name="Freeform 302"/>
              <p:cNvSpPr>
                <a:spLocks/>
              </p:cNvSpPr>
              <p:nvPr/>
            </p:nvSpPr>
            <p:spPr bwMode="auto">
              <a:xfrm>
                <a:off x="5235919" y="2021447"/>
                <a:ext cx="170923" cy="94022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12" y="11"/>
                  </a:cxn>
                  <a:cxn ang="0">
                    <a:pos x="14" y="10"/>
                  </a:cxn>
                  <a:cxn ang="0">
                    <a:pos x="16" y="12"/>
                  </a:cxn>
                  <a:cxn ang="0">
                    <a:pos x="18" y="14"/>
                  </a:cxn>
                  <a:cxn ang="0">
                    <a:pos x="21" y="13"/>
                  </a:cxn>
                  <a:cxn ang="0">
                    <a:pos x="24" y="11"/>
                  </a:cxn>
                  <a:cxn ang="0">
                    <a:pos x="23" y="10"/>
                  </a:cxn>
                  <a:cxn ang="0">
                    <a:pos x="21" y="5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4" y="0"/>
                  </a:cxn>
                  <a:cxn ang="0">
                    <a:pos x="10" y="1"/>
                  </a:cxn>
                  <a:cxn ang="0">
                    <a:pos x="9" y="5"/>
                  </a:cxn>
                  <a:cxn ang="0">
                    <a:pos x="8" y="6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1" y="8"/>
                  </a:cxn>
                  <a:cxn ang="0">
                    <a:pos x="0" y="11"/>
                  </a:cxn>
                  <a:cxn ang="0">
                    <a:pos x="4" y="10"/>
                  </a:cxn>
                  <a:cxn ang="0">
                    <a:pos x="8" y="10"/>
                  </a:cxn>
                </a:cxnLst>
                <a:rect l="0" t="0" r="r" b="b"/>
                <a:pathLst>
                  <a:path w="24" h="14">
                    <a:moveTo>
                      <a:pt x="8" y="10"/>
                    </a:move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7"/>
                      <a:pt x="1" y="8"/>
                    </a:cubicBezTo>
                    <a:cubicBezTo>
                      <a:pt x="1" y="8"/>
                      <a:pt x="0" y="10"/>
                      <a:pt x="0" y="11"/>
                    </a:cubicBezTo>
                    <a:cubicBezTo>
                      <a:pt x="4" y="10"/>
                      <a:pt x="4" y="10"/>
                      <a:pt x="4" y="10"/>
                    </a:cubicBezTo>
                    <a:lnTo>
                      <a:pt x="8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2" name="Freeform 303"/>
              <p:cNvSpPr>
                <a:spLocks/>
              </p:cNvSpPr>
              <p:nvPr/>
            </p:nvSpPr>
            <p:spPr bwMode="auto">
              <a:xfrm>
                <a:off x="4426884" y="3285208"/>
                <a:ext cx="169498" cy="123058"/>
              </a:xfrm>
              <a:custGeom>
                <a:avLst/>
                <a:gdLst/>
                <a:ahLst/>
                <a:cxnLst>
                  <a:cxn ang="0">
                    <a:pos x="9" y="10"/>
                  </a:cxn>
                  <a:cxn ang="0">
                    <a:pos x="13" y="10"/>
                  </a:cxn>
                  <a:cxn ang="0">
                    <a:pos x="15" y="13"/>
                  </a:cxn>
                  <a:cxn ang="0">
                    <a:pos x="16" y="14"/>
                  </a:cxn>
                  <a:cxn ang="0">
                    <a:pos x="18" y="15"/>
                  </a:cxn>
                  <a:cxn ang="0">
                    <a:pos x="20" y="18"/>
                  </a:cxn>
                  <a:cxn ang="0">
                    <a:pos x="22" y="17"/>
                  </a:cxn>
                  <a:cxn ang="0">
                    <a:pos x="24" y="16"/>
                  </a:cxn>
                  <a:cxn ang="0">
                    <a:pos x="24" y="12"/>
                  </a:cxn>
                  <a:cxn ang="0">
                    <a:pos x="24" y="8"/>
                  </a:cxn>
                  <a:cxn ang="0">
                    <a:pos x="23" y="8"/>
                  </a:cxn>
                  <a:cxn ang="0">
                    <a:pos x="21" y="3"/>
                  </a:cxn>
                  <a:cxn ang="0">
                    <a:pos x="20" y="1"/>
                  </a:cxn>
                  <a:cxn ang="0">
                    <a:pos x="16" y="2"/>
                  </a:cxn>
                  <a:cxn ang="0">
                    <a:pos x="12" y="2"/>
                  </a:cxn>
                  <a:cxn ang="0">
                    <a:pos x="12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6" y="13"/>
                  </a:cxn>
                  <a:cxn ang="0">
                    <a:pos x="8" y="12"/>
                  </a:cxn>
                  <a:cxn ang="0">
                    <a:pos x="9" y="10"/>
                  </a:cxn>
                </a:cxnLst>
                <a:rect l="0" t="0" r="r" b="b"/>
                <a:pathLst>
                  <a:path w="24" h="18">
                    <a:moveTo>
                      <a:pt x="9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9" y="18"/>
                      <a:pt x="20" y="18"/>
                    </a:cubicBezTo>
                    <a:cubicBezTo>
                      <a:pt x="20" y="18"/>
                      <a:pt x="21" y="17"/>
                      <a:pt x="22" y="17"/>
                    </a:cubicBezTo>
                    <a:cubicBezTo>
                      <a:pt x="23" y="17"/>
                      <a:pt x="24" y="16"/>
                      <a:pt x="24" y="16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1"/>
                      <a:pt x="20" y="1"/>
                    </a:cubicBezTo>
                    <a:cubicBezTo>
                      <a:pt x="20" y="1"/>
                      <a:pt x="16" y="2"/>
                      <a:pt x="16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lnTo>
                      <a:pt x="9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3" name="Freeform 304"/>
              <p:cNvSpPr>
                <a:spLocks/>
              </p:cNvSpPr>
              <p:nvPr/>
            </p:nvSpPr>
            <p:spPr bwMode="auto">
              <a:xfrm>
                <a:off x="4385577" y="3196717"/>
                <a:ext cx="132466" cy="96787"/>
              </a:xfrm>
              <a:custGeom>
                <a:avLst/>
                <a:gdLst/>
                <a:ahLst/>
                <a:cxnLst>
                  <a:cxn ang="0">
                    <a:pos x="54" y="79"/>
                  </a:cxn>
                  <a:cxn ang="0">
                    <a:pos x="66" y="79"/>
                  </a:cxn>
                  <a:cxn ang="0">
                    <a:pos x="78" y="79"/>
                  </a:cxn>
                  <a:cxn ang="0">
                    <a:pos x="108" y="85"/>
                  </a:cxn>
                  <a:cxn ang="0">
                    <a:pos x="114" y="85"/>
                  </a:cxn>
                  <a:cxn ang="0">
                    <a:pos x="102" y="61"/>
                  </a:cxn>
                  <a:cxn ang="0">
                    <a:pos x="96" y="43"/>
                  </a:cxn>
                  <a:cxn ang="0">
                    <a:pos x="96" y="36"/>
                  </a:cxn>
                  <a:cxn ang="0">
                    <a:pos x="96" y="36"/>
                  </a:cxn>
                  <a:cxn ang="0">
                    <a:pos x="84" y="30"/>
                  </a:cxn>
                  <a:cxn ang="0">
                    <a:pos x="72" y="18"/>
                  </a:cxn>
                  <a:cxn ang="0">
                    <a:pos x="42" y="0"/>
                  </a:cxn>
                  <a:cxn ang="0">
                    <a:pos x="30" y="6"/>
                  </a:cxn>
                  <a:cxn ang="0">
                    <a:pos x="12" y="6"/>
                  </a:cxn>
                  <a:cxn ang="0">
                    <a:pos x="0" y="43"/>
                  </a:cxn>
                  <a:cxn ang="0">
                    <a:pos x="12" y="85"/>
                  </a:cxn>
                  <a:cxn ang="0">
                    <a:pos x="18" y="85"/>
                  </a:cxn>
                  <a:cxn ang="0">
                    <a:pos x="24" y="85"/>
                  </a:cxn>
                  <a:cxn ang="0">
                    <a:pos x="54" y="79"/>
                  </a:cxn>
                </a:cxnLst>
                <a:rect l="0" t="0" r="r" b="b"/>
                <a:pathLst>
                  <a:path w="114" h="85">
                    <a:moveTo>
                      <a:pt x="54" y="79"/>
                    </a:moveTo>
                    <a:lnTo>
                      <a:pt x="66" y="79"/>
                    </a:lnTo>
                    <a:lnTo>
                      <a:pt x="78" y="79"/>
                    </a:lnTo>
                    <a:lnTo>
                      <a:pt x="108" y="85"/>
                    </a:lnTo>
                    <a:lnTo>
                      <a:pt x="114" y="85"/>
                    </a:lnTo>
                    <a:lnTo>
                      <a:pt x="102" y="61"/>
                    </a:lnTo>
                    <a:lnTo>
                      <a:pt x="96" y="43"/>
                    </a:lnTo>
                    <a:lnTo>
                      <a:pt x="96" y="36"/>
                    </a:lnTo>
                    <a:lnTo>
                      <a:pt x="96" y="36"/>
                    </a:lnTo>
                    <a:lnTo>
                      <a:pt x="84" y="30"/>
                    </a:lnTo>
                    <a:lnTo>
                      <a:pt x="72" y="18"/>
                    </a:lnTo>
                    <a:lnTo>
                      <a:pt x="42" y="0"/>
                    </a:lnTo>
                    <a:lnTo>
                      <a:pt x="30" y="6"/>
                    </a:lnTo>
                    <a:lnTo>
                      <a:pt x="12" y="6"/>
                    </a:lnTo>
                    <a:lnTo>
                      <a:pt x="0" y="43"/>
                    </a:lnTo>
                    <a:lnTo>
                      <a:pt x="12" y="85"/>
                    </a:lnTo>
                    <a:lnTo>
                      <a:pt x="18" y="85"/>
                    </a:lnTo>
                    <a:lnTo>
                      <a:pt x="24" y="85"/>
                    </a:lnTo>
                    <a:lnTo>
                      <a:pt x="54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4" name="Freeform 305"/>
              <p:cNvSpPr>
                <a:spLocks/>
              </p:cNvSpPr>
              <p:nvPr/>
            </p:nvSpPr>
            <p:spPr bwMode="auto">
              <a:xfrm>
                <a:off x="4392699" y="2960281"/>
                <a:ext cx="267779" cy="277916"/>
              </a:xfrm>
              <a:custGeom>
                <a:avLst/>
                <a:gdLst/>
                <a:ahLst/>
                <a:cxnLst>
                  <a:cxn ang="0">
                    <a:pos x="6" y="35"/>
                  </a:cxn>
                  <a:cxn ang="0">
                    <a:pos x="11" y="38"/>
                  </a:cxn>
                  <a:cxn ang="0">
                    <a:pos x="13" y="40"/>
                  </a:cxn>
                  <a:cxn ang="0">
                    <a:pos x="15" y="41"/>
                  </a:cxn>
                  <a:cxn ang="0">
                    <a:pos x="15" y="41"/>
                  </a:cxn>
                  <a:cxn ang="0">
                    <a:pos x="18" y="38"/>
                  </a:cxn>
                  <a:cxn ang="0">
                    <a:pos x="20" y="40"/>
                  </a:cxn>
                  <a:cxn ang="0">
                    <a:pos x="21" y="39"/>
                  </a:cxn>
                  <a:cxn ang="0">
                    <a:pos x="35" y="39"/>
                  </a:cxn>
                  <a:cxn ang="0">
                    <a:pos x="38" y="37"/>
                  </a:cxn>
                  <a:cxn ang="0">
                    <a:pos x="36" y="36"/>
                  </a:cxn>
                  <a:cxn ang="0">
                    <a:pos x="33" y="7"/>
                  </a:cxn>
                  <a:cxn ang="0">
                    <a:pos x="36" y="7"/>
                  </a:cxn>
                  <a:cxn ang="0">
                    <a:pos x="27" y="0"/>
                  </a:cxn>
                  <a:cxn ang="0">
                    <a:pos x="27" y="3"/>
                  </a:cxn>
                  <a:cxn ang="0">
                    <a:pos x="17" y="3"/>
                  </a:cxn>
                  <a:cxn ang="0">
                    <a:pos x="16" y="11"/>
                  </a:cxn>
                  <a:cxn ang="0">
                    <a:pos x="14" y="13"/>
                  </a:cxn>
                  <a:cxn ang="0">
                    <a:pos x="13" y="20"/>
                  </a:cxn>
                  <a:cxn ang="0">
                    <a:pos x="1" y="19"/>
                  </a:cxn>
                  <a:cxn ang="0">
                    <a:pos x="0" y="20"/>
                  </a:cxn>
                  <a:cxn ang="0">
                    <a:pos x="3" y="26"/>
                  </a:cxn>
                  <a:cxn ang="0">
                    <a:pos x="3" y="33"/>
                  </a:cxn>
                  <a:cxn ang="0">
                    <a:pos x="1" y="36"/>
                  </a:cxn>
                  <a:cxn ang="0">
                    <a:pos x="4" y="36"/>
                  </a:cxn>
                  <a:cxn ang="0">
                    <a:pos x="6" y="35"/>
                  </a:cxn>
                </a:cxnLst>
                <a:rect l="0" t="0" r="r" b="b"/>
                <a:pathLst>
                  <a:path w="38" h="41">
                    <a:moveTo>
                      <a:pt x="6" y="35"/>
                    </a:moveTo>
                    <a:cubicBezTo>
                      <a:pt x="11" y="38"/>
                      <a:pt x="11" y="38"/>
                      <a:pt x="11" y="38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20"/>
                      <a:pt x="13" y="20"/>
                    </a:cubicBezTo>
                    <a:cubicBezTo>
                      <a:pt x="13" y="20"/>
                      <a:pt x="5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4" y="36"/>
                      <a:pt x="4" y="36"/>
                      <a:pt x="4" y="36"/>
                    </a:cubicBezTo>
                    <a:lnTo>
                      <a:pt x="6" y="3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5" name="Freeform 306"/>
              <p:cNvSpPr>
                <a:spLocks/>
              </p:cNvSpPr>
              <p:nvPr/>
            </p:nvSpPr>
            <p:spPr bwMode="auto">
              <a:xfrm>
                <a:off x="5314258" y="2844136"/>
                <a:ext cx="253536" cy="23781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8"/>
                  </a:cxn>
                  <a:cxn ang="0">
                    <a:pos x="2" y="10"/>
                  </a:cxn>
                  <a:cxn ang="0">
                    <a:pos x="2" y="35"/>
                  </a:cxn>
                  <a:cxn ang="0">
                    <a:pos x="3" y="35"/>
                  </a:cxn>
                  <a:cxn ang="0">
                    <a:pos x="29" y="35"/>
                  </a:cxn>
                  <a:cxn ang="0">
                    <a:pos x="34" y="32"/>
                  </a:cxn>
                  <a:cxn ang="0">
                    <a:pos x="36" y="30"/>
                  </a:cxn>
                  <a:cxn ang="0">
                    <a:pos x="36" y="30"/>
                  </a:cxn>
                  <a:cxn ang="0">
                    <a:pos x="33" y="23"/>
                  </a:cxn>
                  <a:cxn ang="0">
                    <a:pos x="29" y="15"/>
                  </a:cxn>
                  <a:cxn ang="0">
                    <a:pos x="24" y="8"/>
                  </a:cxn>
                  <a:cxn ang="0">
                    <a:pos x="31" y="12"/>
                  </a:cxn>
                  <a:cxn ang="0">
                    <a:pos x="34" y="9"/>
                  </a:cxn>
                  <a:cxn ang="0">
                    <a:pos x="33" y="9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22" y="2"/>
                  </a:cxn>
                  <a:cxn ang="0">
                    <a:pos x="19" y="1"/>
                  </a:cxn>
                  <a:cxn ang="0">
                    <a:pos x="12" y="3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5"/>
                  </a:cxn>
                </a:cxnLst>
                <a:rect l="0" t="0" r="r" b="b"/>
                <a:pathLst>
                  <a:path w="36" h="35">
                    <a:moveTo>
                      <a:pt x="0" y="5"/>
                    </a:moveTo>
                    <a:cubicBezTo>
                      <a:pt x="0" y="5"/>
                      <a:pt x="1" y="7"/>
                      <a:pt x="1" y="8"/>
                    </a:cubicBezTo>
                    <a:cubicBezTo>
                      <a:pt x="1" y="8"/>
                      <a:pt x="2" y="10"/>
                      <a:pt x="2" y="10"/>
                    </a:cubicBezTo>
                    <a:cubicBezTo>
                      <a:pt x="2" y="10"/>
                      <a:pt x="1" y="35"/>
                      <a:pt x="2" y="35"/>
                    </a:cubicBezTo>
                    <a:cubicBezTo>
                      <a:pt x="2" y="35"/>
                      <a:pt x="2" y="35"/>
                      <a:pt x="3" y="35"/>
                    </a:cubicBezTo>
                    <a:cubicBezTo>
                      <a:pt x="7" y="35"/>
                      <a:pt x="29" y="35"/>
                      <a:pt x="29" y="35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6" name="Freeform 307"/>
              <p:cNvSpPr>
                <a:spLocks/>
              </p:cNvSpPr>
              <p:nvPr/>
            </p:nvSpPr>
            <p:spPr bwMode="auto">
              <a:xfrm>
                <a:off x="4968140" y="2802656"/>
                <a:ext cx="367484" cy="338754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3" y="9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0" y="29"/>
                  </a:cxn>
                  <a:cxn ang="0">
                    <a:pos x="6" y="34"/>
                  </a:cxn>
                  <a:cxn ang="0">
                    <a:pos x="9" y="35"/>
                  </a:cxn>
                  <a:cxn ang="0">
                    <a:pos x="17" y="36"/>
                  </a:cxn>
                  <a:cxn ang="0">
                    <a:pos x="19" y="38"/>
                  </a:cxn>
                  <a:cxn ang="0">
                    <a:pos x="23" y="36"/>
                  </a:cxn>
                  <a:cxn ang="0">
                    <a:pos x="47" y="49"/>
                  </a:cxn>
                  <a:cxn ang="0">
                    <a:pos x="47" y="48"/>
                  </a:cxn>
                  <a:cxn ang="0">
                    <a:pos x="47" y="49"/>
                  </a:cxn>
                  <a:cxn ang="0">
                    <a:pos x="48" y="50"/>
                  </a:cxn>
                  <a:cxn ang="0">
                    <a:pos x="48" y="47"/>
                  </a:cxn>
                  <a:cxn ang="0">
                    <a:pos x="51" y="47"/>
                  </a:cxn>
                  <a:cxn ang="0">
                    <a:pos x="52" y="41"/>
                  </a:cxn>
                  <a:cxn ang="0">
                    <a:pos x="51" y="41"/>
                  </a:cxn>
                  <a:cxn ang="0">
                    <a:pos x="51" y="16"/>
                  </a:cxn>
                  <a:cxn ang="0">
                    <a:pos x="50" y="14"/>
                  </a:cxn>
                  <a:cxn ang="0">
                    <a:pos x="49" y="11"/>
                  </a:cxn>
                  <a:cxn ang="0">
                    <a:pos x="50" y="8"/>
                  </a:cxn>
                  <a:cxn ang="0">
                    <a:pos x="51" y="6"/>
                  </a:cxn>
                  <a:cxn ang="0">
                    <a:pos x="48" y="5"/>
                  </a:cxn>
                  <a:cxn ang="0">
                    <a:pos x="45" y="3"/>
                  </a:cxn>
                  <a:cxn ang="0">
                    <a:pos x="41" y="2"/>
                  </a:cxn>
                  <a:cxn ang="0">
                    <a:pos x="35" y="4"/>
                  </a:cxn>
                  <a:cxn ang="0">
                    <a:pos x="35" y="8"/>
                  </a:cxn>
                  <a:cxn ang="0">
                    <a:pos x="29" y="10"/>
                  </a:cxn>
                  <a:cxn ang="0">
                    <a:pos x="25" y="7"/>
                  </a:cxn>
                  <a:cxn ang="0">
                    <a:pos x="22" y="5"/>
                  </a:cxn>
                  <a:cxn ang="0">
                    <a:pos x="20" y="3"/>
                  </a:cxn>
                  <a:cxn ang="0">
                    <a:pos x="13" y="2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4" y="6"/>
                  </a:cxn>
                </a:cxnLst>
                <a:rect l="0" t="0" r="r" b="b"/>
                <a:pathLst>
                  <a:path w="52" h="50">
                    <a:moveTo>
                      <a:pt x="4" y="6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0" y="41"/>
                      <a:pt x="51" y="16"/>
                      <a:pt x="51" y="16"/>
                    </a:cubicBezTo>
                    <a:cubicBezTo>
                      <a:pt x="51" y="16"/>
                      <a:pt x="50" y="14"/>
                      <a:pt x="50" y="14"/>
                    </a:cubicBezTo>
                    <a:cubicBezTo>
                      <a:pt x="50" y="13"/>
                      <a:pt x="49" y="11"/>
                      <a:pt x="49" y="11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2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7" name="Freeform 308"/>
              <p:cNvSpPr>
                <a:spLocks/>
              </p:cNvSpPr>
              <p:nvPr/>
            </p:nvSpPr>
            <p:spPr bwMode="auto">
              <a:xfrm>
                <a:off x="4932531" y="2701721"/>
                <a:ext cx="92584" cy="168686"/>
              </a:xfrm>
              <a:custGeom>
                <a:avLst/>
                <a:gdLst/>
                <a:ahLst/>
                <a:cxnLst>
                  <a:cxn ang="0">
                    <a:pos x="18" y="12"/>
                  </a:cxn>
                  <a:cxn ang="0">
                    <a:pos x="18" y="30"/>
                  </a:cxn>
                  <a:cxn ang="0">
                    <a:pos x="18" y="54"/>
                  </a:cxn>
                  <a:cxn ang="0">
                    <a:pos x="0" y="78"/>
                  </a:cxn>
                  <a:cxn ang="0">
                    <a:pos x="0" y="90"/>
                  </a:cxn>
                  <a:cxn ang="0">
                    <a:pos x="12" y="102"/>
                  </a:cxn>
                  <a:cxn ang="0">
                    <a:pos x="18" y="108"/>
                  </a:cxn>
                  <a:cxn ang="0">
                    <a:pos x="36" y="120"/>
                  </a:cxn>
                  <a:cxn ang="0">
                    <a:pos x="36" y="144"/>
                  </a:cxn>
                  <a:cxn ang="0">
                    <a:pos x="42" y="150"/>
                  </a:cxn>
                  <a:cxn ang="0">
                    <a:pos x="48" y="144"/>
                  </a:cxn>
                  <a:cxn ang="0">
                    <a:pos x="54" y="126"/>
                  </a:cxn>
                  <a:cxn ang="0">
                    <a:pos x="78" y="102"/>
                  </a:cxn>
                  <a:cxn ang="0">
                    <a:pos x="78" y="90"/>
                  </a:cxn>
                  <a:cxn ang="0">
                    <a:pos x="60" y="84"/>
                  </a:cxn>
                  <a:cxn ang="0">
                    <a:pos x="42" y="72"/>
                  </a:cxn>
                  <a:cxn ang="0">
                    <a:pos x="66" y="36"/>
                  </a:cxn>
                  <a:cxn ang="0">
                    <a:pos x="60" y="12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24" y="6"/>
                  </a:cxn>
                  <a:cxn ang="0">
                    <a:pos x="18" y="12"/>
                  </a:cxn>
                </a:cxnLst>
                <a:rect l="0" t="0" r="r" b="b"/>
                <a:pathLst>
                  <a:path w="78" h="150">
                    <a:moveTo>
                      <a:pt x="18" y="12"/>
                    </a:moveTo>
                    <a:lnTo>
                      <a:pt x="18" y="30"/>
                    </a:lnTo>
                    <a:lnTo>
                      <a:pt x="18" y="54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44"/>
                    </a:lnTo>
                    <a:lnTo>
                      <a:pt x="54" y="126"/>
                    </a:lnTo>
                    <a:lnTo>
                      <a:pt x="78" y="102"/>
                    </a:lnTo>
                    <a:lnTo>
                      <a:pt x="78" y="90"/>
                    </a:lnTo>
                    <a:lnTo>
                      <a:pt x="60" y="84"/>
                    </a:lnTo>
                    <a:lnTo>
                      <a:pt x="42" y="72"/>
                    </a:lnTo>
                    <a:lnTo>
                      <a:pt x="66" y="36"/>
                    </a:lnTo>
                    <a:lnTo>
                      <a:pt x="60" y="12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8" name="Freeform 309"/>
              <p:cNvSpPr>
                <a:spLocks/>
              </p:cNvSpPr>
              <p:nvPr/>
            </p:nvSpPr>
            <p:spPr bwMode="auto">
              <a:xfrm>
                <a:off x="4478161" y="2741819"/>
                <a:ext cx="266354" cy="197721"/>
              </a:xfrm>
              <a:custGeom>
                <a:avLst/>
                <a:gdLst/>
                <a:ahLst/>
                <a:cxnLst>
                  <a:cxn ang="0">
                    <a:pos x="90" y="156"/>
                  </a:cxn>
                  <a:cxn ang="0">
                    <a:pos x="114" y="138"/>
                  </a:cxn>
                  <a:cxn ang="0">
                    <a:pos x="144" y="120"/>
                  </a:cxn>
                  <a:cxn ang="0">
                    <a:pos x="180" y="108"/>
                  </a:cxn>
                  <a:cxn ang="0">
                    <a:pos x="186" y="96"/>
                  </a:cxn>
                  <a:cxn ang="0">
                    <a:pos x="192" y="84"/>
                  </a:cxn>
                  <a:cxn ang="0">
                    <a:pos x="216" y="78"/>
                  </a:cxn>
                  <a:cxn ang="0">
                    <a:pos x="228" y="72"/>
                  </a:cxn>
                  <a:cxn ang="0">
                    <a:pos x="222" y="42"/>
                  </a:cxn>
                  <a:cxn ang="0">
                    <a:pos x="216" y="12"/>
                  </a:cxn>
                  <a:cxn ang="0">
                    <a:pos x="210" y="12"/>
                  </a:cxn>
                  <a:cxn ang="0">
                    <a:pos x="186" y="12"/>
                  </a:cxn>
                  <a:cxn ang="0">
                    <a:pos x="168" y="12"/>
                  </a:cxn>
                  <a:cxn ang="0">
                    <a:pos x="144" y="0"/>
                  </a:cxn>
                  <a:cxn ang="0">
                    <a:pos x="120" y="36"/>
                  </a:cxn>
                  <a:cxn ang="0">
                    <a:pos x="96" y="60"/>
                  </a:cxn>
                  <a:cxn ang="0">
                    <a:pos x="72" y="90"/>
                  </a:cxn>
                  <a:cxn ang="0">
                    <a:pos x="66" y="138"/>
                  </a:cxn>
                  <a:cxn ang="0">
                    <a:pos x="12" y="162"/>
                  </a:cxn>
                  <a:cxn ang="0">
                    <a:pos x="0" y="174"/>
                  </a:cxn>
                  <a:cxn ang="0">
                    <a:pos x="84" y="174"/>
                  </a:cxn>
                  <a:cxn ang="0">
                    <a:pos x="90" y="156"/>
                  </a:cxn>
                </a:cxnLst>
                <a:rect l="0" t="0" r="r" b="b"/>
                <a:pathLst>
                  <a:path w="228" h="174">
                    <a:moveTo>
                      <a:pt x="90" y="156"/>
                    </a:moveTo>
                    <a:lnTo>
                      <a:pt x="114" y="138"/>
                    </a:lnTo>
                    <a:lnTo>
                      <a:pt x="144" y="120"/>
                    </a:lnTo>
                    <a:lnTo>
                      <a:pt x="180" y="108"/>
                    </a:lnTo>
                    <a:lnTo>
                      <a:pt x="186" y="96"/>
                    </a:lnTo>
                    <a:lnTo>
                      <a:pt x="192" y="84"/>
                    </a:lnTo>
                    <a:lnTo>
                      <a:pt x="216" y="78"/>
                    </a:lnTo>
                    <a:lnTo>
                      <a:pt x="228" y="72"/>
                    </a:lnTo>
                    <a:lnTo>
                      <a:pt x="222" y="42"/>
                    </a:lnTo>
                    <a:lnTo>
                      <a:pt x="216" y="12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8" y="12"/>
                    </a:lnTo>
                    <a:lnTo>
                      <a:pt x="144" y="0"/>
                    </a:lnTo>
                    <a:lnTo>
                      <a:pt x="120" y="36"/>
                    </a:lnTo>
                    <a:lnTo>
                      <a:pt x="96" y="60"/>
                    </a:lnTo>
                    <a:lnTo>
                      <a:pt x="72" y="90"/>
                    </a:lnTo>
                    <a:lnTo>
                      <a:pt x="66" y="138"/>
                    </a:lnTo>
                    <a:lnTo>
                      <a:pt x="12" y="162"/>
                    </a:lnTo>
                    <a:lnTo>
                      <a:pt x="0" y="174"/>
                    </a:lnTo>
                    <a:lnTo>
                      <a:pt x="84" y="174"/>
                    </a:lnTo>
                    <a:lnTo>
                      <a:pt x="90" y="1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" name="Freeform 310"/>
              <p:cNvSpPr>
                <a:spLocks/>
              </p:cNvSpPr>
              <p:nvPr/>
            </p:nvSpPr>
            <p:spPr bwMode="auto">
              <a:xfrm>
                <a:off x="4398397" y="2939540"/>
                <a:ext cx="183742" cy="154859"/>
              </a:xfrm>
              <a:custGeom>
                <a:avLst/>
                <a:gdLst/>
                <a:ahLst/>
                <a:cxnLst>
                  <a:cxn ang="0">
                    <a:pos x="13" y="16"/>
                  </a:cxn>
                  <a:cxn ang="0">
                    <a:pos x="15" y="14"/>
                  </a:cxn>
                  <a:cxn ang="0">
                    <a:pos x="16" y="6"/>
                  </a:cxn>
                  <a:cxn ang="0">
                    <a:pos x="26" y="6"/>
                  </a:cxn>
                  <a:cxn ang="0">
                    <a:pos x="26" y="3"/>
                  </a:cxn>
                  <a:cxn ang="0">
                    <a:pos x="25" y="3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12" y="23"/>
                  </a:cxn>
                  <a:cxn ang="0">
                    <a:pos x="13" y="16"/>
                  </a:cxn>
                </a:cxnLst>
                <a:rect l="0" t="0" r="r" b="b"/>
                <a:pathLst>
                  <a:path w="26" h="23">
                    <a:moveTo>
                      <a:pt x="13" y="16"/>
                    </a:move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2"/>
                      <a:pt x="12" y="23"/>
                      <a:pt x="12" y="23"/>
                    </a:cubicBezTo>
                    <a:cubicBezTo>
                      <a:pt x="13" y="23"/>
                      <a:pt x="13" y="16"/>
                      <a:pt x="13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0" name="Freeform 311"/>
              <p:cNvSpPr>
                <a:spLocks/>
              </p:cNvSpPr>
              <p:nvPr/>
            </p:nvSpPr>
            <p:spPr bwMode="auto">
              <a:xfrm>
                <a:off x="4406943" y="3285208"/>
                <a:ext cx="55549" cy="41480"/>
              </a:xfrm>
              <a:custGeom>
                <a:avLst/>
                <a:gdLst/>
                <a:ahLst/>
                <a:cxnLst>
                  <a:cxn ang="0">
                    <a:pos x="48" y="24"/>
                  </a:cxn>
                  <a:cxn ang="0">
                    <a:pos x="48" y="6"/>
                  </a:cxn>
                  <a:cxn ang="0">
                    <a:pos x="48" y="0"/>
                  </a:cxn>
                  <a:cxn ang="0">
                    <a:pos x="36" y="0"/>
                  </a:cxn>
                  <a:cxn ang="0">
                    <a:pos x="6" y="6"/>
                  </a:cxn>
                  <a:cxn ang="0">
                    <a:pos x="0" y="6"/>
                  </a:cxn>
                  <a:cxn ang="0">
                    <a:pos x="18" y="36"/>
                  </a:cxn>
                  <a:cxn ang="0">
                    <a:pos x="36" y="24"/>
                  </a:cxn>
                  <a:cxn ang="0">
                    <a:pos x="48" y="24"/>
                  </a:cxn>
                </a:cxnLst>
                <a:rect l="0" t="0" r="r" b="b"/>
                <a:pathLst>
                  <a:path w="48" h="36">
                    <a:moveTo>
                      <a:pt x="48" y="24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18" y="36"/>
                    </a:lnTo>
                    <a:lnTo>
                      <a:pt x="36" y="2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" name="Freeform 312"/>
              <p:cNvSpPr>
                <a:spLocks/>
              </p:cNvSpPr>
              <p:nvPr/>
            </p:nvSpPr>
            <p:spPr bwMode="auto">
              <a:xfrm>
                <a:off x="5258709" y="3048772"/>
                <a:ext cx="364636" cy="434159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11" y="5"/>
                  </a:cxn>
                  <a:cxn ang="0">
                    <a:pos x="10" y="11"/>
                  </a:cxn>
                  <a:cxn ang="0">
                    <a:pos x="7" y="11"/>
                  </a:cxn>
                  <a:cxn ang="0">
                    <a:pos x="7" y="14"/>
                  </a:cxn>
                  <a:cxn ang="0">
                    <a:pos x="6" y="13"/>
                  </a:cxn>
                  <a:cxn ang="0">
                    <a:pos x="5" y="25"/>
                  </a:cxn>
                  <a:cxn ang="0">
                    <a:pos x="2" y="27"/>
                  </a:cxn>
                  <a:cxn ang="0">
                    <a:pos x="1" y="32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5" y="45"/>
                  </a:cxn>
                  <a:cxn ang="0">
                    <a:pos x="8" y="50"/>
                  </a:cxn>
                  <a:cxn ang="0">
                    <a:pos x="12" y="52"/>
                  </a:cxn>
                  <a:cxn ang="0">
                    <a:pos x="18" y="58"/>
                  </a:cxn>
                  <a:cxn ang="0">
                    <a:pos x="20" y="61"/>
                  </a:cxn>
                  <a:cxn ang="0">
                    <a:pos x="25" y="61"/>
                  </a:cxn>
                  <a:cxn ang="0">
                    <a:pos x="29" y="64"/>
                  </a:cxn>
                  <a:cxn ang="0">
                    <a:pos x="36" y="63"/>
                  </a:cxn>
                  <a:cxn ang="0">
                    <a:pos x="41" y="61"/>
                  </a:cxn>
                  <a:cxn ang="0">
                    <a:pos x="44" y="61"/>
                  </a:cxn>
                  <a:cxn ang="0">
                    <a:pos x="44" y="59"/>
                  </a:cxn>
                  <a:cxn ang="0">
                    <a:pos x="42" y="57"/>
                  </a:cxn>
                  <a:cxn ang="0">
                    <a:pos x="39" y="54"/>
                  </a:cxn>
                  <a:cxn ang="0">
                    <a:pos x="35" y="51"/>
                  </a:cxn>
                  <a:cxn ang="0">
                    <a:pos x="36" y="48"/>
                  </a:cxn>
                  <a:cxn ang="0">
                    <a:pos x="38" y="48"/>
                  </a:cxn>
                  <a:cxn ang="0">
                    <a:pos x="39" y="42"/>
                  </a:cxn>
                  <a:cxn ang="0">
                    <a:pos x="43" y="38"/>
                  </a:cxn>
                  <a:cxn ang="0">
                    <a:pos x="46" y="32"/>
                  </a:cxn>
                  <a:cxn ang="0">
                    <a:pos x="47" y="21"/>
                  </a:cxn>
                  <a:cxn ang="0">
                    <a:pos x="50" y="19"/>
                  </a:cxn>
                  <a:cxn ang="0">
                    <a:pos x="52" y="18"/>
                  </a:cxn>
                  <a:cxn ang="0">
                    <a:pos x="50" y="13"/>
                  </a:cxn>
                  <a:cxn ang="0">
                    <a:pos x="47" y="4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37" y="5"/>
                  </a:cxn>
                </a:cxnLst>
                <a:rect l="0" t="0" r="r" b="b"/>
                <a:pathLst>
                  <a:path w="52" h="64">
                    <a:moveTo>
                      <a:pt x="37" y="5"/>
                    </a:moveTo>
                    <a:cubicBezTo>
                      <a:pt x="37" y="5"/>
                      <a:pt x="15" y="5"/>
                      <a:pt x="11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2" y="2"/>
                      <a:pt x="42" y="2"/>
                      <a:pt x="42" y="2"/>
                    </a:cubicBezTo>
                    <a:lnTo>
                      <a:pt x="37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2" name="Freeform 313"/>
              <p:cNvSpPr>
                <a:spLocks/>
              </p:cNvSpPr>
              <p:nvPr/>
            </p:nvSpPr>
            <p:spPr bwMode="auto">
              <a:xfrm>
                <a:off x="4582139" y="3333602"/>
                <a:ext cx="133890" cy="128588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2" y="3"/>
                  </a:cxn>
                  <a:cxn ang="0">
                    <a:pos x="10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1" y="14"/>
                  </a:cxn>
                  <a:cxn ang="0">
                    <a:pos x="4" y="16"/>
                  </a:cxn>
                  <a:cxn ang="0">
                    <a:pos x="4" y="19"/>
                  </a:cxn>
                  <a:cxn ang="0">
                    <a:pos x="8" y="19"/>
                  </a:cxn>
                  <a:cxn ang="0">
                    <a:pos x="15" y="16"/>
                  </a:cxn>
                  <a:cxn ang="0">
                    <a:pos x="18" y="16"/>
                  </a:cxn>
                  <a:cxn ang="0">
                    <a:pos x="17" y="13"/>
                  </a:cxn>
                  <a:cxn ang="0">
                    <a:pos x="17" y="10"/>
                  </a:cxn>
                </a:cxnLst>
                <a:rect l="0" t="0" r="r" b="b"/>
                <a:pathLst>
                  <a:path w="19" h="19">
                    <a:moveTo>
                      <a:pt x="17" y="10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1" y="10"/>
                      <a:pt x="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4"/>
                      <a:pt x="1" y="14"/>
                    </a:cubicBezTo>
                    <a:cubicBezTo>
                      <a:pt x="1" y="14"/>
                      <a:pt x="4" y="16"/>
                      <a:pt x="4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3"/>
                      <a:pt x="17" y="13"/>
                      <a:pt x="17" y="13"/>
                    </a:cubicBezTo>
                    <a:lnTo>
                      <a:pt x="17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3" name="Freeform 314"/>
              <p:cNvSpPr>
                <a:spLocks/>
              </p:cNvSpPr>
              <p:nvPr/>
            </p:nvSpPr>
            <p:spPr bwMode="auto">
              <a:xfrm>
                <a:off x="4513769" y="3381995"/>
                <a:ext cx="95432" cy="80195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8" y="4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1" y="7"/>
                  </a:cxn>
                </a:cxnLst>
                <a:rect l="0" t="0" r="r" b="b"/>
                <a:pathLst>
                  <a:path w="14" h="12">
                    <a:moveTo>
                      <a:pt x="11" y="7"/>
                    </a:moveTo>
                    <a:cubicBezTo>
                      <a:pt x="10" y="7"/>
                      <a:pt x="11" y="4"/>
                      <a:pt x="11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4"/>
                      <a:pt x="6" y="1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1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4" name="Freeform 315"/>
              <p:cNvSpPr>
                <a:spLocks/>
              </p:cNvSpPr>
              <p:nvPr/>
            </p:nvSpPr>
            <p:spPr bwMode="auto">
              <a:xfrm>
                <a:off x="4469615" y="3354342"/>
                <a:ext cx="71218" cy="60838"/>
              </a:xfrm>
              <a:custGeom>
                <a:avLst/>
                <a:gdLst/>
                <a:ahLst/>
                <a:cxnLst>
                  <a:cxn ang="0">
                    <a:pos x="54" y="36"/>
                  </a:cxn>
                  <a:cxn ang="0">
                    <a:pos x="60" y="24"/>
                  </a:cxn>
                  <a:cxn ang="0">
                    <a:pos x="54" y="18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12" y="12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36" y="54"/>
                  </a:cxn>
                  <a:cxn ang="0">
                    <a:pos x="42" y="42"/>
                  </a:cxn>
                  <a:cxn ang="0">
                    <a:pos x="54" y="36"/>
                  </a:cxn>
                </a:cxnLst>
                <a:rect l="0" t="0" r="r" b="b"/>
                <a:pathLst>
                  <a:path w="60" h="54">
                    <a:moveTo>
                      <a:pt x="54" y="36"/>
                    </a:moveTo>
                    <a:lnTo>
                      <a:pt x="60" y="24"/>
                    </a:lnTo>
                    <a:lnTo>
                      <a:pt x="54" y="18"/>
                    </a:lnTo>
                    <a:lnTo>
                      <a:pt x="42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36" y="54"/>
                    </a:lnTo>
                    <a:lnTo>
                      <a:pt x="42" y="42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5" name="Rectangle 316"/>
              <p:cNvSpPr>
                <a:spLocks noChangeArrowheads="1"/>
              </p:cNvSpPr>
              <p:nvPr/>
            </p:nvSpPr>
            <p:spPr bwMode="auto">
              <a:xfrm>
                <a:off x="4573592" y="2939540"/>
                <a:ext cx="8546" cy="2074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6" name="Freeform 317"/>
              <p:cNvSpPr>
                <a:spLocks/>
              </p:cNvSpPr>
              <p:nvPr/>
            </p:nvSpPr>
            <p:spPr bwMode="auto">
              <a:xfrm>
                <a:off x="4573592" y="2701721"/>
                <a:ext cx="460068" cy="439689"/>
              </a:xfrm>
              <a:custGeom>
                <a:avLst/>
                <a:gdLst/>
                <a:ahLst/>
                <a:cxnLst>
                  <a:cxn ang="0">
                    <a:pos x="60" y="270"/>
                  </a:cxn>
                  <a:cxn ang="0">
                    <a:pos x="216" y="378"/>
                  </a:cxn>
                  <a:cxn ang="0">
                    <a:pos x="228" y="390"/>
                  </a:cxn>
                  <a:cxn ang="0">
                    <a:pos x="246" y="390"/>
                  </a:cxn>
                  <a:cxn ang="0">
                    <a:pos x="282" y="372"/>
                  </a:cxn>
                  <a:cxn ang="0">
                    <a:pos x="390" y="300"/>
                  </a:cxn>
                  <a:cxn ang="0">
                    <a:pos x="384" y="300"/>
                  </a:cxn>
                  <a:cxn ang="0">
                    <a:pos x="366" y="276"/>
                  </a:cxn>
                  <a:cxn ang="0">
                    <a:pos x="354" y="270"/>
                  </a:cxn>
                  <a:cxn ang="0">
                    <a:pos x="342" y="246"/>
                  </a:cxn>
                  <a:cxn ang="0">
                    <a:pos x="348" y="234"/>
                  </a:cxn>
                  <a:cxn ang="0">
                    <a:pos x="348" y="174"/>
                  </a:cxn>
                  <a:cxn ang="0">
                    <a:pos x="342" y="162"/>
                  </a:cxn>
                  <a:cxn ang="0">
                    <a:pos x="348" y="150"/>
                  </a:cxn>
                  <a:cxn ang="0">
                    <a:pos x="342" y="144"/>
                  </a:cxn>
                  <a:cxn ang="0">
                    <a:pos x="342" y="120"/>
                  </a:cxn>
                  <a:cxn ang="0">
                    <a:pos x="324" y="108"/>
                  </a:cxn>
                  <a:cxn ang="0">
                    <a:pos x="318" y="102"/>
                  </a:cxn>
                  <a:cxn ang="0">
                    <a:pos x="306" y="90"/>
                  </a:cxn>
                  <a:cxn ang="0">
                    <a:pos x="306" y="78"/>
                  </a:cxn>
                  <a:cxn ang="0">
                    <a:pos x="324" y="54"/>
                  </a:cxn>
                  <a:cxn ang="0">
                    <a:pos x="324" y="30"/>
                  </a:cxn>
                  <a:cxn ang="0">
                    <a:pos x="324" y="12"/>
                  </a:cxn>
                  <a:cxn ang="0">
                    <a:pos x="330" y="6"/>
                  </a:cxn>
                  <a:cxn ang="0">
                    <a:pos x="330" y="0"/>
                  </a:cxn>
                  <a:cxn ang="0">
                    <a:pos x="318" y="6"/>
                  </a:cxn>
                  <a:cxn ang="0">
                    <a:pos x="288" y="12"/>
                  </a:cxn>
                  <a:cxn ang="0">
                    <a:pos x="222" y="12"/>
                  </a:cxn>
                  <a:cxn ang="0">
                    <a:pos x="162" y="30"/>
                  </a:cxn>
                  <a:cxn ang="0">
                    <a:pos x="132" y="48"/>
                  </a:cxn>
                  <a:cxn ang="0">
                    <a:pos x="138" y="78"/>
                  </a:cxn>
                  <a:cxn ang="0">
                    <a:pos x="144" y="108"/>
                  </a:cxn>
                  <a:cxn ang="0">
                    <a:pos x="132" y="114"/>
                  </a:cxn>
                  <a:cxn ang="0">
                    <a:pos x="108" y="120"/>
                  </a:cxn>
                  <a:cxn ang="0">
                    <a:pos x="102" y="132"/>
                  </a:cxn>
                  <a:cxn ang="0">
                    <a:pos x="96" y="144"/>
                  </a:cxn>
                  <a:cxn ang="0">
                    <a:pos x="60" y="156"/>
                  </a:cxn>
                  <a:cxn ang="0">
                    <a:pos x="30" y="174"/>
                  </a:cxn>
                  <a:cxn ang="0">
                    <a:pos x="6" y="192"/>
                  </a:cxn>
                  <a:cxn ang="0">
                    <a:pos x="0" y="210"/>
                  </a:cxn>
                  <a:cxn ang="0">
                    <a:pos x="6" y="210"/>
                  </a:cxn>
                  <a:cxn ang="0">
                    <a:pos x="6" y="228"/>
                  </a:cxn>
                  <a:cxn ang="0">
                    <a:pos x="60" y="270"/>
                  </a:cxn>
                </a:cxnLst>
                <a:rect l="0" t="0" r="r" b="b"/>
                <a:pathLst>
                  <a:path w="390" h="390">
                    <a:moveTo>
                      <a:pt x="60" y="270"/>
                    </a:moveTo>
                    <a:lnTo>
                      <a:pt x="216" y="378"/>
                    </a:lnTo>
                    <a:lnTo>
                      <a:pt x="228" y="390"/>
                    </a:lnTo>
                    <a:lnTo>
                      <a:pt x="246" y="390"/>
                    </a:lnTo>
                    <a:lnTo>
                      <a:pt x="282" y="372"/>
                    </a:lnTo>
                    <a:lnTo>
                      <a:pt x="390" y="300"/>
                    </a:lnTo>
                    <a:lnTo>
                      <a:pt x="384" y="300"/>
                    </a:lnTo>
                    <a:lnTo>
                      <a:pt x="366" y="276"/>
                    </a:lnTo>
                    <a:lnTo>
                      <a:pt x="354" y="270"/>
                    </a:lnTo>
                    <a:lnTo>
                      <a:pt x="342" y="246"/>
                    </a:lnTo>
                    <a:lnTo>
                      <a:pt x="348" y="234"/>
                    </a:lnTo>
                    <a:lnTo>
                      <a:pt x="348" y="174"/>
                    </a:lnTo>
                    <a:lnTo>
                      <a:pt x="342" y="162"/>
                    </a:lnTo>
                    <a:lnTo>
                      <a:pt x="348" y="150"/>
                    </a:lnTo>
                    <a:lnTo>
                      <a:pt x="342" y="144"/>
                    </a:lnTo>
                    <a:lnTo>
                      <a:pt x="342" y="120"/>
                    </a:lnTo>
                    <a:lnTo>
                      <a:pt x="324" y="108"/>
                    </a:lnTo>
                    <a:lnTo>
                      <a:pt x="318" y="102"/>
                    </a:lnTo>
                    <a:lnTo>
                      <a:pt x="306" y="90"/>
                    </a:lnTo>
                    <a:lnTo>
                      <a:pt x="306" y="78"/>
                    </a:lnTo>
                    <a:lnTo>
                      <a:pt x="324" y="54"/>
                    </a:lnTo>
                    <a:lnTo>
                      <a:pt x="324" y="30"/>
                    </a:lnTo>
                    <a:lnTo>
                      <a:pt x="324" y="12"/>
                    </a:lnTo>
                    <a:lnTo>
                      <a:pt x="330" y="6"/>
                    </a:lnTo>
                    <a:lnTo>
                      <a:pt x="330" y="0"/>
                    </a:lnTo>
                    <a:lnTo>
                      <a:pt x="318" y="6"/>
                    </a:lnTo>
                    <a:lnTo>
                      <a:pt x="288" y="12"/>
                    </a:lnTo>
                    <a:lnTo>
                      <a:pt x="222" y="12"/>
                    </a:lnTo>
                    <a:lnTo>
                      <a:pt x="162" y="30"/>
                    </a:lnTo>
                    <a:lnTo>
                      <a:pt x="132" y="48"/>
                    </a:lnTo>
                    <a:lnTo>
                      <a:pt x="138" y="78"/>
                    </a:lnTo>
                    <a:lnTo>
                      <a:pt x="144" y="108"/>
                    </a:lnTo>
                    <a:lnTo>
                      <a:pt x="132" y="114"/>
                    </a:lnTo>
                    <a:lnTo>
                      <a:pt x="108" y="120"/>
                    </a:lnTo>
                    <a:lnTo>
                      <a:pt x="102" y="132"/>
                    </a:lnTo>
                    <a:lnTo>
                      <a:pt x="96" y="144"/>
                    </a:lnTo>
                    <a:lnTo>
                      <a:pt x="60" y="156"/>
                    </a:lnTo>
                    <a:lnTo>
                      <a:pt x="30" y="174"/>
                    </a:lnTo>
                    <a:lnTo>
                      <a:pt x="6" y="192"/>
                    </a:lnTo>
                    <a:lnTo>
                      <a:pt x="0" y="210"/>
                    </a:lnTo>
                    <a:lnTo>
                      <a:pt x="6" y="210"/>
                    </a:lnTo>
                    <a:lnTo>
                      <a:pt x="6" y="228"/>
                    </a:lnTo>
                    <a:lnTo>
                      <a:pt x="60" y="27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7" name="Freeform 318"/>
              <p:cNvSpPr>
                <a:spLocks/>
              </p:cNvSpPr>
              <p:nvPr/>
            </p:nvSpPr>
            <p:spPr bwMode="auto">
              <a:xfrm>
                <a:off x="4573592" y="2701721"/>
                <a:ext cx="460068" cy="439689"/>
              </a:xfrm>
              <a:custGeom>
                <a:avLst/>
                <a:gdLst/>
                <a:ahLst/>
                <a:cxnLst>
                  <a:cxn ang="0">
                    <a:pos x="60" y="270"/>
                  </a:cxn>
                  <a:cxn ang="0">
                    <a:pos x="216" y="378"/>
                  </a:cxn>
                  <a:cxn ang="0">
                    <a:pos x="228" y="390"/>
                  </a:cxn>
                  <a:cxn ang="0">
                    <a:pos x="246" y="390"/>
                  </a:cxn>
                  <a:cxn ang="0">
                    <a:pos x="282" y="372"/>
                  </a:cxn>
                  <a:cxn ang="0">
                    <a:pos x="390" y="300"/>
                  </a:cxn>
                  <a:cxn ang="0">
                    <a:pos x="384" y="300"/>
                  </a:cxn>
                  <a:cxn ang="0">
                    <a:pos x="366" y="276"/>
                  </a:cxn>
                  <a:cxn ang="0">
                    <a:pos x="354" y="270"/>
                  </a:cxn>
                  <a:cxn ang="0">
                    <a:pos x="342" y="246"/>
                  </a:cxn>
                  <a:cxn ang="0">
                    <a:pos x="348" y="234"/>
                  </a:cxn>
                  <a:cxn ang="0">
                    <a:pos x="348" y="174"/>
                  </a:cxn>
                  <a:cxn ang="0">
                    <a:pos x="342" y="162"/>
                  </a:cxn>
                  <a:cxn ang="0">
                    <a:pos x="348" y="150"/>
                  </a:cxn>
                  <a:cxn ang="0">
                    <a:pos x="342" y="144"/>
                  </a:cxn>
                  <a:cxn ang="0">
                    <a:pos x="342" y="120"/>
                  </a:cxn>
                  <a:cxn ang="0">
                    <a:pos x="324" y="108"/>
                  </a:cxn>
                  <a:cxn ang="0">
                    <a:pos x="318" y="102"/>
                  </a:cxn>
                  <a:cxn ang="0">
                    <a:pos x="306" y="90"/>
                  </a:cxn>
                  <a:cxn ang="0">
                    <a:pos x="306" y="78"/>
                  </a:cxn>
                  <a:cxn ang="0">
                    <a:pos x="324" y="54"/>
                  </a:cxn>
                  <a:cxn ang="0">
                    <a:pos x="324" y="30"/>
                  </a:cxn>
                  <a:cxn ang="0">
                    <a:pos x="324" y="12"/>
                  </a:cxn>
                  <a:cxn ang="0">
                    <a:pos x="330" y="6"/>
                  </a:cxn>
                  <a:cxn ang="0">
                    <a:pos x="330" y="0"/>
                  </a:cxn>
                  <a:cxn ang="0">
                    <a:pos x="318" y="6"/>
                  </a:cxn>
                  <a:cxn ang="0">
                    <a:pos x="288" y="12"/>
                  </a:cxn>
                  <a:cxn ang="0">
                    <a:pos x="222" y="12"/>
                  </a:cxn>
                  <a:cxn ang="0">
                    <a:pos x="162" y="30"/>
                  </a:cxn>
                  <a:cxn ang="0">
                    <a:pos x="132" y="48"/>
                  </a:cxn>
                  <a:cxn ang="0">
                    <a:pos x="138" y="78"/>
                  </a:cxn>
                  <a:cxn ang="0">
                    <a:pos x="144" y="108"/>
                  </a:cxn>
                  <a:cxn ang="0">
                    <a:pos x="132" y="114"/>
                  </a:cxn>
                  <a:cxn ang="0">
                    <a:pos x="108" y="120"/>
                  </a:cxn>
                  <a:cxn ang="0">
                    <a:pos x="102" y="132"/>
                  </a:cxn>
                  <a:cxn ang="0">
                    <a:pos x="96" y="144"/>
                  </a:cxn>
                  <a:cxn ang="0">
                    <a:pos x="60" y="156"/>
                  </a:cxn>
                  <a:cxn ang="0">
                    <a:pos x="30" y="174"/>
                  </a:cxn>
                  <a:cxn ang="0">
                    <a:pos x="6" y="192"/>
                  </a:cxn>
                  <a:cxn ang="0">
                    <a:pos x="0" y="210"/>
                  </a:cxn>
                  <a:cxn ang="0">
                    <a:pos x="6" y="210"/>
                  </a:cxn>
                  <a:cxn ang="0">
                    <a:pos x="6" y="228"/>
                  </a:cxn>
                  <a:cxn ang="0">
                    <a:pos x="60" y="270"/>
                  </a:cxn>
                </a:cxnLst>
                <a:rect l="0" t="0" r="r" b="b"/>
                <a:pathLst>
                  <a:path w="390" h="390">
                    <a:moveTo>
                      <a:pt x="60" y="270"/>
                    </a:moveTo>
                    <a:lnTo>
                      <a:pt x="216" y="378"/>
                    </a:lnTo>
                    <a:lnTo>
                      <a:pt x="228" y="390"/>
                    </a:lnTo>
                    <a:lnTo>
                      <a:pt x="246" y="390"/>
                    </a:lnTo>
                    <a:lnTo>
                      <a:pt x="282" y="372"/>
                    </a:lnTo>
                    <a:lnTo>
                      <a:pt x="390" y="300"/>
                    </a:lnTo>
                    <a:lnTo>
                      <a:pt x="384" y="300"/>
                    </a:lnTo>
                    <a:lnTo>
                      <a:pt x="366" y="276"/>
                    </a:lnTo>
                    <a:lnTo>
                      <a:pt x="354" y="270"/>
                    </a:lnTo>
                    <a:lnTo>
                      <a:pt x="342" y="246"/>
                    </a:lnTo>
                    <a:lnTo>
                      <a:pt x="348" y="234"/>
                    </a:lnTo>
                    <a:lnTo>
                      <a:pt x="348" y="174"/>
                    </a:lnTo>
                    <a:lnTo>
                      <a:pt x="342" y="162"/>
                    </a:lnTo>
                    <a:lnTo>
                      <a:pt x="348" y="150"/>
                    </a:lnTo>
                    <a:lnTo>
                      <a:pt x="342" y="144"/>
                    </a:lnTo>
                    <a:lnTo>
                      <a:pt x="342" y="120"/>
                    </a:lnTo>
                    <a:lnTo>
                      <a:pt x="324" y="108"/>
                    </a:lnTo>
                    <a:lnTo>
                      <a:pt x="318" y="102"/>
                    </a:lnTo>
                    <a:lnTo>
                      <a:pt x="306" y="90"/>
                    </a:lnTo>
                    <a:lnTo>
                      <a:pt x="306" y="78"/>
                    </a:lnTo>
                    <a:lnTo>
                      <a:pt x="324" y="54"/>
                    </a:lnTo>
                    <a:lnTo>
                      <a:pt x="324" y="30"/>
                    </a:lnTo>
                    <a:lnTo>
                      <a:pt x="324" y="12"/>
                    </a:lnTo>
                    <a:lnTo>
                      <a:pt x="330" y="6"/>
                    </a:lnTo>
                    <a:lnTo>
                      <a:pt x="330" y="0"/>
                    </a:lnTo>
                    <a:lnTo>
                      <a:pt x="318" y="6"/>
                    </a:lnTo>
                    <a:lnTo>
                      <a:pt x="288" y="12"/>
                    </a:lnTo>
                    <a:lnTo>
                      <a:pt x="222" y="12"/>
                    </a:lnTo>
                    <a:lnTo>
                      <a:pt x="162" y="30"/>
                    </a:lnTo>
                    <a:lnTo>
                      <a:pt x="132" y="48"/>
                    </a:lnTo>
                    <a:lnTo>
                      <a:pt x="138" y="78"/>
                    </a:lnTo>
                    <a:lnTo>
                      <a:pt x="144" y="108"/>
                    </a:lnTo>
                    <a:lnTo>
                      <a:pt x="132" y="114"/>
                    </a:lnTo>
                    <a:lnTo>
                      <a:pt x="108" y="120"/>
                    </a:lnTo>
                    <a:lnTo>
                      <a:pt x="102" y="132"/>
                    </a:lnTo>
                    <a:lnTo>
                      <a:pt x="96" y="144"/>
                    </a:lnTo>
                    <a:lnTo>
                      <a:pt x="60" y="156"/>
                    </a:lnTo>
                    <a:lnTo>
                      <a:pt x="30" y="174"/>
                    </a:lnTo>
                    <a:lnTo>
                      <a:pt x="6" y="192"/>
                    </a:lnTo>
                    <a:lnTo>
                      <a:pt x="0" y="210"/>
                    </a:lnTo>
                    <a:lnTo>
                      <a:pt x="6" y="210"/>
                    </a:lnTo>
                    <a:lnTo>
                      <a:pt x="6" y="228"/>
                    </a:lnTo>
                    <a:lnTo>
                      <a:pt x="60" y="27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8" name="Freeform 319"/>
              <p:cNvSpPr>
                <a:spLocks/>
              </p:cNvSpPr>
              <p:nvPr/>
            </p:nvSpPr>
            <p:spPr bwMode="auto">
              <a:xfrm>
                <a:off x="4609202" y="2668537"/>
                <a:ext cx="8546" cy="414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0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9" name="Freeform 320"/>
              <p:cNvSpPr>
                <a:spLocks/>
              </p:cNvSpPr>
              <p:nvPr/>
            </p:nvSpPr>
            <p:spPr bwMode="auto">
              <a:xfrm>
                <a:off x="4624869" y="2571750"/>
                <a:ext cx="7122" cy="69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0" y="0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0" name="Freeform 321"/>
              <p:cNvSpPr>
                <a:spLocks/>
              </p:cNvSpPr>
              <p:nvPr/>
            </p:nvSpPr>
            <p:spPr bwMode="auto">
              <a:xfrm>
                <a:off x="4560774" y="2515061"/>
                <a:ext cx="276325" cy="206018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32" y="5"/>
                  </a:cxn>
                  <a:cxn ang="0">
                    <a:pos x="29" y="4"/>
                  </a:cxn>
                  <a:cxn ang="0">
                    <a:pos x="27" y="4"/>
                  </a:cxn>
                  <a:cxn ang="0">
                    <a:pos x="26" y="4"/>
                  </a:cxn>
                  <a:cxn ang="0">
                    <a:pos x="25" y="2"/>
                  </a:cxn>
                  <a:cxn ang="0">
                    <a:pos x="13" y="0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3"/>
                  </a:cxn>
                  <a:cxn ang="0">
                    <a:pos x="2" y="8"/>
                  </a:cxn>
                  <a:cxn ang="0">
                    <a:pos x="4" y="6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9" y="8"/>
                  </a:cxn>
                  <a:cxn ang="0">
                    <a:pos x="10" y="9"/>
                  </a:cxn>
                  <a:cxn ang="0">
                    <a:pos x="9" y="12"/>
                  </a:cxn>
                  <a:cxn ang="0">
                    <a:pos x="8" y="17"/>
                  </a:cxn>
                  <a:cxn ang="0">
                    <a:pos x="7" y="20"/>
                  </a:cxn>
                  <a:cxn ang="0">
                    <a:pos x="7" y="22"/>
                  </a:cxn>
                  <a:cxn ang="0">
                    <a:pos x="8" y="22"/>
                  </a:cxn>
                  <a:cxn ang="0">
                    <a:pos x="7" y="23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8" y="27"/>
                  </a:cxn>
                  <a:cxn ang="0">
                    <a:pos x="12" y="30"/>
                  </a:cxn>
                  <a:cxn ang="0">
                    <a:pos x="18" y="28"/>
                  </a:cxn>
                  <a:cxn ang="0">
                    <a:pos x="24" y="27"/>
                  </a:cxn>
                  <a:cxn ang="0">
                    <a:pos x="27" y="23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33" y="11"/>
                  </a:cxn>
                  <a:cxn ang="0">
                    <a:pos x="39" y="7"/>
                  </a:cxn>
                  <a:cxn ang="0">
                    <a:pos x="39" y="6"/>
                  </a:cxn>
                  <a:cxn ang="0">
                    <a:pos x="37" y="6"/>
                  </a:cxn>
                  <a:cxn ang="0">
                    <a:pos x="34" y="5"/>
                  </a:cxn>
                </a:cxnLst>
                <a:rect l="0" t="0" r="r" b="b"/>
                <a:pathLst>
                  <a:path w="39" h="30">
                    <a:moveTo>
                      <a:pt x="34" y="5"/>
                    </a:moveTo>
                    <a:cubicBezTo>
                      <a:pt x="34" y="5"/>
                      <a:pt x="33" y="5"/>
                      <a:pt x="32" y="5"/>
                    </a:cubicBezTo>
                    <a:cubicBezTo>
                      <a:pt x="32" y="5"/>
                      <a:pt x="29" y="4"/>
                      <a:pt x="29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3"/>
                      <a:pt x="0" y="3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6"/>
                      <a:pt x="37" y="6"/>
                      <a:pt x="37" y="6"/>
                    </a:cubicBezTo>
                    <a:lnTo>
                      <a:pt x="34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1" name="Freeform 322"/>
              <p:cNvSpPr>
                <a:spLocks/>
              </p:cNvSpPr>
              <p:nvPr/>
            </p:nvSpPr>
            <p:spPr bwMode="auto">
              <a:xfrm>
                <a:off x="4560774" y="2556541"/>
                <a:ext cx="71218" cy="145180"/>
              </a:xfrm>
              <a:custGeom>
                <a:avLst/>
                <a:gdLst/>
                <a:ahLst/>
                <a:cxnLst>
                  <a:cxn ang="0">
                    <a:pos x="42" y="103"/>
                  </a:cxn>
                  <a:cxn ang="0">
                    <a:pos x="42" y="97"/>
                  </a:cxn>
                  <a:cxn ang="0">
                    <a:pos x="42" y="97"/>
                  </a:cxn>
                  <a:cxn ang="0">
                    <a:pos x="42" y="85"/>
                  </a:cxn>
                  <a:cxn ang="0">
                    <a:pos x="48" y="73"/>
                  </a:cxn>
                  <a:cxn ang="0">
                    <a:pos x="48" y="67"/>
                  </a:cxn>
                  <a:cxn ang="0">
                    <a:pos x="48" y="49"/>
                  </a:cxn>
                  <a:cxn ang="0">
                    <a:pos x="54" y="43"/>
                  </a:cxn>
                  <a:cxn ang="0">
                    <a:pos x="54" y="31"/>
                  </a:cxn>
                  <a:cxn ang="0">
                    <a:pos x="60" y="19"/>
                  </a:cxn>
                  <a:cxn ang="0">
                    <a:pos x="54" y="13"/>
                  </a:cxn>
                  <a:cxn ang="0">
                    <a:pos x="48" y="6"/>
                  </a:cxn>
                  <a:cxn ang="0">
                    <a:pos x="30" y="0"/>
                  </a:cxn>
                  <a:cxn ang="0">
                    <a:pos x="18" y="6"/>
                  </a:cxn>
                  <a:cxn ang="0">
                    <a:pos x="12" y="13"/>
                  </a:cxn>
                  <a:cxn ang="0">
                    <a:pos x="12" y="13"/>
                  </a:cxn>
                  <a:cxn ang="0">
                    <a:pos x="6" y="13"/>
                  </a:cxn>
                  <a:cxn ang="0">
                    <a:pos x="12" y="37"/>
                  </a:cxn>
                  <a:cxn ang="0">
                    <a:pos x="12" y="61"/>
                  </a:cxn>
                  <a:cxn ang="0">
                    <a:pos x="0" y="91"/>
                  </a:cxn>
                  <a:cxn ang="0">
                    <a:pos x="12" y="97"/>
                  </a:cxn>
                  <a:cxn ang="0">
                    <a:pos x="12" y="127"/>
                  </a:cxn>
                  <a:cxn ang="0">
                    <a:pos x="36" y="127"/>
                  </a:cxn>
                  <a:cxn ang="0">
                    <a:pos x="42" y="115"/>
                  </a:cxn>
                  <a:cxn ang="0">
                    <a:pos x="42" y="103"/>
                  </a:cxn>
                </a:cxnLst>
                <a:rect l="0" t="0" r="r" b="b"/>
                <a:pathLst>
                  <a:path w="60" h="127">
                    <a:moveTo>
                      <a:pt x="42" y="103"/>
                    </a:moveTo>
                    <a:lnTo>
                      <a:pt x="42" y="97"/>
                    </a:lnTo>
                    <a:lnTo>
                      <a:pt x="42" y="97"/>
                    </a:lnTo>
                    <a:lnTo>
                      <a:pt x="42" y="85"/>
                    </a:lnTo>
                    <a:lnTo>
                      <a:pt x="48" y="73"/>
                    </a:lnTo>
                    <a:lnTo>
                      <a:pt x="48" y="67"/>
                    </a:lnTo>
                    <a:lnTo>
                      <a:pt x="48" y="49"/>
                    </a:lnTo>
                    <a:lnTo>
                      <a:pt x="54" y="43"/>
                    </a:lnTo>
                    <a:lnTo>
                      <a:pt x="54" y="31"/>
                    </a:lnTo>
                    <a:lnTo>
                      <a:pt x="60" y="19"/>
                    </a:lnTo>
                    <a:lnTo>
                      <a:pt x="54" y="13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6" y="13"/>
                    </a:lnTo>
                    <a:lnTo>
                      <a:pt x="12" y="37"/>
                    </a:lnTo>
                    <a:lnTo>
                      <a:pt x="12" y="61"/>
                    </a:lnTo>
                    <a:lnTo>
                      <a:pt x="0" y="91"/>
                    </a:lnTo>
                    <a:lnTo>
                      <a:pt x="12" y="97"/>
                    </a:lnTo>
                    <a:lnTo>
                      <a:pt x="12" y="127"/>
                    </a:lnTo>
                    <a:lnTo>
                      <a:pt x="36" y="127"/>
                    </a:lnTo>
                    <a:lnTo>
                      <a:pt x="42" y="115"/>
                    </a:lnTo>
                    <a:lnTo>
                      <a:pt x="42" y="10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" name="Freeform 323"/>
              <p:cNvSpPr>
                <a:spLocks/>
              </p:cNvSpPr>
              <p:nvPr/>
            </p:nvSpPr>
            <p:spPr bwMode="auto">
              <a:xfrm>
                <a:off x="4617748" y="2578664"/>
                <a:ext cx="14244" cy="55307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0" y="30"/>
                  </a:cxn>
                  <a:cxn ang="0">
                    <a:pos x="0" y="48"/>
                  </a:cxn>
                  <a:cxn ang="0">
                    <a:pos x="6" y="18"/>
                  </a:cxn>
                  <a:cxn ang="0">
                    <a:pos x="12" y="0"/>
                  </a:cxn>
                  <a:cxn ang="0">
                    <a:pos x="6" y="12"/>
                  </a:cxn>
                  <a:cxn ang="0">
                    <a:pos x="6" y="24"/>
                  </a:cxn>
                </a:cxnLst>
                <a:rect l="0" t="0" r="r" b="b"/>
                <a:pathLst>
                  <a:path w="12" h="48">
                    <a:moveTo>
                      <a:pt x="6" y="24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6" y="18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3" name="Freeform 324"/>
              <p:cNvSpPr>
                <a:spLocks/>
              </p:cNvSpPr>
              <p:nvPr/>
            </p:nvSpPr>
            <p:spPr bwMode="auto">
              <a:xfrm>
                <a:off x="4604928" y="2672685"/>
                <a:ext cx="4274" cy="290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12"/>
                  </a:cxn>
                  <a:cxn ang="0">
                    <a:pos x="0" y="24"/>
                  </a:cxn>
                  <a:cxn ang="0">
                    <a:pos x="6" y="6"/>
                  </a:cxn>
                  <a:cxn ang="0">
                    <a:pos x="6" y="0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6" y="12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4" name="Freeform 325"/>
              <p:cNvSpPr>
                <a:spLocks/>
              </p:cNvSpPr>
              <p:nvPr/>
            </p:nvSpPr>
            <p:spPr bwMode="auto">
              <a:xfrm>
                <a:off x="4609202" y="2633970"/>
                <a:ext cx="8546" cy="1935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0"/>
                  </a:cxn>
                  <a:cxn ang="0">
                    <a:pos x="6" y="12"/>
                  </a:cxn>
                  <a:cxn ang="0">
                    <a:pos x="0" y="18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5" name="Freeform 326"/>
              <p:cNvSpPr>
                <a:spLocks/>
              </p:cNvSpPr>
              <p:nvPr/>
            </p:nvSpPr>
            <p:spPr bwMode="auto">
              <a:xfrm>
                <a:off x="4609202" y="2653328"/>
                <a:ext cx="0" cy="1520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" name="Freeform 327"/>
              <p:cNvSpPr>
                <a:spLocks/>
              </p:cNvSpPr>
              <p:nvPr/>
            </p:nvSpPr>
            <p:spPr bwMode="auto">
              <a:xfrm>
                <a:off x="5884001" y="2693425"/>
                <a:ext cx="22790" cy="152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2"/>
                  </a:cxn>
                  <a:cxn ang="0">
                    <a:pos x="18" y="12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8" y="1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7" name="Freeform 328"/>
              <p:cNvSpPr>
                <a:spLocks/>
              </p:cNvSpPr>
              <p:nvPr/>
            </p:nvSpPr>
            <p:spPr bwMode="auto">
              <a:xfrm>
                <a:off x="5851242" y="2660241"/>
                <a:ext cx="12819" cy="207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12" y="12"/>
                  </a:cxn>
                  <a:cxn ang="0">
                    <a:pos x="0" y="0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8" name="Freeform 334"/>
              <p:cNvSpPr>
                <a:spLocks/>
              </p:cNvSpPr>
              <p:nvPr/>
            </p:nvSpPr>
            <p:spPr bwMode="auto">
              <a:xfrm>
                <a:off x="5228797" y="1429664"/>
                <a:ext cx="239292" cy="510206"/>
              </a:xfrm>
              <a:custGeom>
                <a:avLst/>
                <a:gdLst/>
                <a:ahLst/>
                <a:cxnLst>
                  <a:cxn ang="0">
                    <a:pos x="34" y="55"/>
                  </a:cxn>
                  <a:cxn ang="0">
                    <a:pos x="32" y="54"/>
                  </a:cxn>
                  <a:cxn ang="0">
                    <a:pos x="30" y="52"/>
                  </a:cxn>
                  <a:cxn ang="0">
                    <a:pos x="31" y="47"/>
                  </a:cxn>
                  <a:cxn ang="0">
                    <a:pos x="30" y="45"/>
                  </a:cxn>
                  <a:cxn ang="0">
                    <a:pos x="30" y="43"/>
                  </a:cxn>
                  <a:cxn ang="0">
                    <a:pos x="29" y="42"/>
                  </a:cxn>
                  <a:cxn ang="0">
                    <a:pos x="29" y="40"/>
                  </a:cxn>
                  <a:cxn ang="0">
                    <a:pos x="28" y="38"/>
                  </a:cxn>
                  <a:cxn ang="0">
                    <a:pos x="30" y="36"/>
                  </a:cxn>
                  <a:cxn ang="0">
                    <a:pos x="27" y="27"/>
                  </a:cxn>
                  <a:cxn ang="0">
                    <a:pos x="30" y="21"/>
                  </a:cxn>
                  <a:cxn ang="0">
                    <a:pos x="28" y="17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10"/>
                  </a:cxn>
                  <a:cxn ang="0">
                    <a:pos x="26" y="9"/>
                  </a:cxn>
                  <a:cxn ang="0">
                    <a:pos x="26" y="8"/>
                  </a:cxn>
                  <a:cxn ang="0">
                    <a:pos x="27" y="6"/>
                  </a:cxn>
                  <a:cxn ang="0">
                    <a:pos x="27" y="3"/>
                  </a:cxn>
                  <a:cxn ang="0">
                    <a:pos x="24" y="0"/>
                  </a:cxn>
                  <a:cxn ang="0">
                    <a:pos x="19" y="1"/>
                  </a:cxn>
                  <a:cxn ang="0">
                    <a:pos x="17" y="3"/>
                  </a:cxn>
                  <a:cxn ang="0">
                    <a:pos x="15" y="8"/>
                  </a:cxn>
                  <a:cxn ang="0">
                    <a:pos x="12" y="11"/>
                  </a:cxn>
                  <a:cxn ang="0">
                    <a:pos x="11" y="10"/>
                  </a:cxn>
                  <a:cxn ang="0">
                    <a:pos x="8" y="11"/>
                  </a:cxn>
                  <a:cxn ang="0">
                    <a:pos x="5" y="10"/>
                  </a:cxn>
                  <a:cxn ang="0">
                    <a:pos x="3" y="8"/>
                  </a:cxn>
                  <a:cxn ang="0">
                    <a:pos x="2" y="6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4" y="13"/>
                  </a:cxn>
                  <a:cxn ang="0">
                    <a:pos x="6" y="14"/>
                  </a:cxn>
                  <a:cxn ang="0">
                    <a:pos x="7" y="14"/>
                  </a:cxn>
                  <a:cxn ang="0">
                    <a:pos x="9" y="19"/>
                  </a:cxn>
                  <a:cxn ang="0">
                    <a:pos x="9" y="23"/>
                  </a:cxn>
                  <a:cxn ang="0">
                    <a:pos x="9" y="26"/>
                  </a:cxn>
                  <a:cxn ang="0">
                    <a:pos x="10" y="29"/>
                  </a:cxn>
                  <a:cxn ang="0">
                    <a:pos x="10" y="30"/>
                  </a:cxn>
                  <a:cxn ang="0">
                    <a:pos x="10" y="35"/>
                  </a:cxn>
                  <a:cxn ang="0">
                    <a:pos x="10" y="36"/>
                  </a:cxn>
                  <a:cxn ang="0">
                    <a:pos x="12" y="36"/>
                  </a:cxn>
                  <a:cxn ang="0">
                    <a:pos x="14" y="40"/>
                  </a:cxn>
                  <a:cxn ang="0">
                    <a:pos x="9" y="49"/>
                  </a:cxn>
                  <a:cxn ang="0">
                    <a:pos x="4" y="53"/>
                  </a:cxn>
                  <a:cxn ang="0">
                    <a:pos x="1" y="58"/>
                  </a:cxn>
                  <a:cxn ang="0">
                    <a:pos x="2" y="66"/>
                  </a:cxn>
                  <a:cxn ang="0">
                    <a:pos x="3" y="71"/>
                  </a:cxn>
                  <a:cxn ang="0">
                    <a:pos x="5" y="73"/>
                  </a:cxn>
                  <a:cxn ang="0">
                    <a:pos x="7" y="75"/>
                  </a:cxn>
                  <a:cxn ang="0">
                    <a:pos x="12" y="75"/>
                  </a:cxn>
                  <a:cxn ang="0">
                    <a:pos x="20" y="72"/>
                  </a:cxn>
                  <a:cxn ang="0">
                    <a:pos x="22" y="72"/>
                  </a:cxn>
                  <a:cxn ang="0">
                    <a:pos x="34" y="58"/>
                  </a:cxn>
                  <a:cxn ang="0">
                    <a:pos x="34" y="55"/>
                  </a:cxn>
                </a:cxnLst>
                <a:rect l="0" t="0" r="r" b="b"/>
                <a:pathLst>
                  <a:path w="34" h="75">
                    <a:moveTo>
                      <a:pt x="34" y="55"/>
                    </a:moveTo>
                    <a:cubicBezTo>
                      <a:pt x="32" y="54"/>
                      <a:pt x="32" y="54"/>
                      <a:pt x="32" y="54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7"/>
                      <a:pt x="30" y="46"/>
                      <a:pt x="30" y="45"/>
                    </a:cubicBezTo>
                    <a:cubicBezTo>
                      <a:pt x="29" y="45"/>
                      <a:pt x="30" y="43"/>
                      <a:pt x="30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34" y="58"/>
                      <a:pt x="34" y="58"/>
                      <a:pt x="34" y="58"/>
                    </a:cubicBezTo>
                    <a:lnTo>
                      <a:pt x="34" y="5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9" name="Freeform 335"/>
              <p:cNvSpPr>
                <a:spLocks/>
              </p:cNvSpPr>
              <p:nvPr/>
            </p:nvSpPr>
            <p:spPr bwMode="auto">
              <a:xfrm>
                <a:off x="5475211" y="2238527"/>
                <a:ext cx="14244" cy="6913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2" y="6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0" name="Freeform 336"/>
              <p:cNvSpPr>
                <a:spLocks/>
              </p:cNvSpPr>
              <p:nvPr/>
            </p:nvSpPr>
            <p:spPr bwMode="auto">
              <a:xfrm>
                <a:off x="5384052" y="857238"/>
                <a:ext cx="3402790" cy="1768436"/>
              </a:xfrm>
              <a:custGeom>
                <a:avLst/>
                <a:gdLst/>
                <a:ahLst/>
                <a:cxnLst>
                  <a:cxn ang="0">
                    <a:pos x="470" y="89"/>
                  </a:cxn>
                  <a:cxn ang="0">
                    <a:pos x="451" y="97"/>
                  </a:cxn>
                  <a:cxn ang="0">
                    <a:pos x="431" y="89"/>
                  </a:cxn>
                  <a:cxn ang="0">
                    <a:pos x="403" y="77"/>
                  </a:cxn>
                  <a:cxn ang="0">
                    <a:pos x="362" y="59"/>
                  </a:cxn>
                  <a:cxn ang="0">
                    <a:pos x="342" y="70"/>
                  </a:cxn>
                  <a:cxn ang="0">
                    <a:pos x="323" y="73"/>
                  </a:cxn>
                  <a:cxn ang="0">
                    <a:pos x="312" y="51"/>
                  </a:cxn>
                  <a:cxn ang="0">
                    <a:pos x="287" y="53"/>
                  </a:cxn>
                  <a:cxn ang="0">
                    <a:pos x="264" y="44"/>
                  </a:cxn>
                  <a:cxn ang="0">
                    <a:pos x="262" y="39"/>
                  </a:cxn>
                  <a:cxn ang="0">
                    <a:pos x="254" y="8"/>
                  </a:cxn>
                  <a:cxn ang="0">
                    <a:pos x="216" y="19"/>
                  </a:cxn>
                  <a:cxn ang="0">
                    <a:pos x="169" y="54"/>
                  </a:cxn>
                  <a:cxn ang="0">
                    <a:pos x="152" y="59"/>
                  </a:cxn>
                  <a:cxn ang="0">
                    <a:pos x="143" y="76"/>
                  </a:cxn>
                  <a:cxn ang="0">
                    <a:pos x="128" y="70"/>
                  </a:cxn>
                  <a:cxn ang="0">
                    <a:pos x="132" y="94"/>
                  </a:cxn>
                  <a:cxn ang="0">
                    <a:pos x="104" y="95"/>
                  </a:cxn>
                  <a:cxn ang="0">
                    <a:pos x="83" y="97"/>
                  </a:cxn>
                  <a:cxn ang="0">
                    <a:pos x="59" y="112"/>
                  </a:cxn>
                  <a:cxn ang="0">
                    <a:pos x="53" y="99"/>
                  </a:cxn>
                  <a:cxn ang="0">
                    <a:pos x="49" y="116"/>
                  </a:cxn>
                  <a:cxn ang="0">
                    <a:pos x="39" y="129"/>
                  </a:cxn>
                  <a:cxn ang="0">
                    <a:pos x="31" y="136"/>
                  </a:cxn>
                  <a:cxn ang="0">
                    <a:pos x="23" y="118"/>
                  </a:cxn>
                  <a:cxn ang="0">
                    <a:pos x="22" y="113"/>
                  </a:cxn>
                  <a:cxn ang="0">
                    <a:pos x="36" y="101"/>
                  </a:cxn>
                  <a:cxn ang="0">
                    <a:pos x="13" y="87"/>
                  </a:cxn>
                  <a:cxn ang="0">
                    <a:pos x="4" y="94"/>
                  </a:cxn>
                  <a:cxn ang="0">
                    <a:pos x="8" y="107"/>
                  </a:cxn>
                  <a:cxn ang="0">
                    <a:pos x="8" y="129"/>
                  </a:cxn>
                  <a:cxn ang="0">
                    <a:pos x="11" y="143"/>
                  </a:cxn>
                  <a:cxn ang="0">
                    <a:pos x="2" y="164"/>
                  </a:cxn>
                  <a:cxn ang="0">
                    <a:pos x="9" y="186"/>
                  </a:cxn>
                  <a:cxn ang="0">
                    <a:pos x="15" y="205"/>
                  </a:cxn>
                  <a:cxn ang="0">
                    <a:pos x="34" y="219"/>
                  </a:cxn>
                  <a:cxn ang="0">
                    <a:pos x="26" y="232"/>
                  </a:cxn>
                  <a:cxn ang="0">
                    <a:pos x="45" y="248"/>
                  </a:cxn>
                  <a:cxn ang="0">
                    <a:pos x="59" y="256"/>
                  </a:cxn>
                  <a:cxn ang="0">
                    <a:pos x="63" y="244"/>
                  </a:cxn>
                  <a:cxn ang="0">
                    <a:pos x="63" y="224"/>
                  </a:cxn>
                  <a:cxn ang="0">
                    <a:pos x="82" y="209"/>
                  </a:cxn>
                  <a:cxn ang="0">
                    <a:pos x="109" y="196"/>
                  </a:cxn>
                  <a:cxn ang="0">
                    <a:pos x="160" y="203"/>
                  </a:cxn>
                  <a:cxn ang="0">
                    <a:pos x="191" y="222"/>
                  </a:cxn>
                  <a:cxn ang="0">
                    <a:pos x="224" y="211"/>
                  </a:cxn>
                  <a:cxn ang="0">
                    <a:pos x="275" y="216"/>
                  </a:cxn>
                  <a:cxn ang="0">
                    <a:pos x="307" y="200"/>
                  </a:cxn>
                  <a:cxn ang="0">
                    <a:pos x="329" y="239"/>
                  </a:cxn>
                  <a:cxn ang="0">
                    <a:pos x="335" y="250"/>
                  </a:cxn>
                  <a:cxn ang="0">
                    <a:pos x="360" y="203"/>
                  </a:cxn>
                  <a:cxn ang="0">
                    <a:pos x="341" y="192"/>
                  </a:cxn>
                  <a:cxn ang="0">
                    <a:pos x="371" y="164"/>
                  </a:cxn>
                  <a:cxn ang="0">
                    <a:pos x="403" y="166"/>
                  </a:cxn>
                  <a:cxn ang="0">
                    <a:pos x="421" y="155"/>
                  </a:cxn>
                  <a:cxn ang="0">
                    <a:pos x="419" y="166"/>
                  </a:cxn>
                  <a:cxn ang="0">
                    <a:pos x="416" y="202"/>
                  </a:cxn>
                  <a:cxn ang="0">
                    <a:pos x="427" y="184"/>
                  </a:cxn>
                  <a:cxn ang="0">
                    <a:pos x="435" y="161"/>
                  </a:cxn>
                  <a:cxn ang="0">
                    <a:pos x="457" y="156"/>
                  </a:cxn>
                  <a:cxn ang="0">
                    <a:pos x="479" y="140"/>
                  </a:cxn>
                </a:cxnLst>
                <a:rect l="0" t="0" r="r" b="b"/>
                <a:pathLst>
                  <a:path w="483" h="260">
                    <a:moveTo>
                      <a:pt x="482" y="127"/>
                    </a:moveTo>
                    <a:cubicBezTo>
                      <a:pt x="483" y="96"/>
                      <a:pt x="483" y="96"/>
                      <a:pt x="483" y="96"/>
                    </a:cubicBezTo>
                    <a:cubicBezTo>
                      <a:pt x="480" y="95"/>
                      <a:pt x="480" y="95"/>
                      <a:pt x="480" y="95"/>
                    </a:cubicBezTo>
                    <a:cubicBezTo>
                      <a:pt x="478" y="94"/>
                      <a:pt x="478" y="94"/>
                      <a:pt x="478" y="94"/>
                    </a:cubicBezTo>
                    <a:cubicBezTo>
                      <a:pt x="478" y="94"/>
                      <a:pt x="474" y="90"/>
                      <a:pt x="474" y="90"/>
                    </a:cubicBezTo>
                    <a:cubicBezTo>
                      <a:pt x="473" y="89"/>
                      <a:pt x="470" y="89"/>
                      <a:pt x="470" y="89"/>
                    </a:cubicBezTo>
                    <a:cubicBezTo>
                      <a:pt x="463" y="88"/>
                      <a:pt x="463" y="88"/>
                      <a:pt x="463" y="88"/>
                    </a:cubicBezTo>
                    <a:cubicBezTo>
                      <a:pt x="459" y="87"/>
                      <a:pt x="459" y="87"/>
                      <a:pt x="459" y="87"/>
                    </a:cubicBezTo>
                    <a:cubicBezTo>
                      <a:pt x="456" y="87"/>
                      <a:pt x="456" y="87"/>
                      <a:pt x="456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5" y="95"/>
                      <a:pt x="455" y="95"/>
                      <a:pt x="455" y="95"/>
                    </a:cubicBezTo>
                    <a:cubicBezTo>
                      <a:pt x="455" y="95"/>
                      <a:pt x="451" y="97"/>
                      <a:pt x="451" y="97"/>
                    </a:cubicBezTo>
                    <a:cubicBezTo>
                      <a:pt x="450" y="97"/>
                      <a:pt x="448" y="94"/>
                      <a:pt x="448" y="94"/>
                    </a:cubicBezTo>
                    <a:cubicBezTo>
                      <a:pt x="445" y="91"/>
                      <a:pt x="445" y="91"/>
                      <a:pt x="445" y="91"/>
                    </a:cubicBezTo>
                    <a:cubicBezTo>
                      <a:pt x="445" y="89"/>
                      <a:pt x="445" y="89"/>
                      <a:pt x="445" y="89"/>
                    </a:cubicBezTo>
                    <a:cubicBezTo>
                      <a:pt x="440" y="89"/>
                      <a:pt x="440" y="89"/>
                      <a:pt x="440" y="89"/>
                    </a:cubicBezTo>
                    <a:cubicBezTo>
                      <a:pt x="437" y="90"/>
                      <a:pt x="437" y="90"/>
                      <a:pt x="437" y="90"/>
                    </a:cubicBezTo>
                    <a:cubicBezTo>
                      <a:pt x="431" y="89"/>
                      <a:pt x="431" y="89"/>
                      <a:pt x="431" y="89"/>
                    </a:cubicBezTo>
                    <a:cubicBezTo>
                      <a:pt x="426" y="89"/>
                      <a:pt x="426" y="89"/>
                      <a:pt x="426" y="89"/>
                    </a:cubicBezTo>
                    <a:cubicBezTo>
                      <a:pt x="423" y="90"/>
                      <a:pt x="423" y="90"/>
                      <a:pt x="423" y="90"/>
                    </a:cubicBezTo>
                    <a:cubicBezTo>
                      <a:pt x="419" y="87"/>
                      <a:pt x="419" y="87"/>
                      <a:pt x="419" y="87"/>
                    </a:cubicBezTo>
                    <a:cubicBezTo>
                      <a:pt x="419" y="80"/>
                      <a:pt x="419" y="80"/>
                      <a:pt x="419" y="80"/>
                    </a:cubicBezTo>
                    <a:cubicBezTo>
                      <a:pt x="413" y="77"/>
                      <a:pt x="413" y="77"/>
                      <a:pt x="413" y="77"/>
                    </a:cubicBezTo>
                    <a:cubicBezTo>
                      <a:pt x="403" y="77"/>
                      <a:pt x="403" y="77"/>
                      <a:pt x="403" y="77"/>
                    </a:cubicBezTo>
                    <a:cubicBezTo>
                      <a:pt x="394" y="77"/>
                      <a:pt x="394" y="77"/>
                      <a:pt x="394" y="77"/>
                    </a:cubicBezTo>
                    <a:cubicBezTo>
                      <a:pt x="393" y="75"/>
                      <a:pt x="393" y="75"/>
                      <a:pt x="393" y="75"/>
                    </a:cubicBezTo>
                    <a:cubicBezTo>
                      <a:pt x="392" y="72"/>
                      <a:pt x="392" y="72"/>
                      <a:pt x="392" y="72"/>
                    </a:cubicBezTo>
                    <a:cubicBezTo>
                      <a:pt x="386" y="69"/>
                      <a:pt x="386" y="69"/>
                      <a:pt x="386" y="69"/>
                    </a:cubicBezTo>
                    <a:cubicBezTo>
                      <a:pt x="386" y="64"/>
                      <a:pt x="386" y="64"/>
                      <a:pt x="386" y="64"/>
                    </a:cubicBezTo>
                    <a:cubicBezTo>
                      <a:pt x="362" y="59"/>
                      <a:pt x="362" y="59"/>
                      <a:pt x="362" y="59"/>
                    </a:cubicBezTo>
                    <a:cubicBezTo>
                      <a:pt x="361" y="61"/>
                      <a:pt x="361" y="61"/>
                      <a:pt x="361" y="61"/>
                    </a:cubicBezTo>
                    <a:cubicBezTo>
                      <a:pt x="356" y="65"/>
                      <a:pt x="356" y="65"/>
                      <a:pt x="356" y="65"/>
                    </a:cubicBezTo>
                    <a:cubicBezTo>
                      <a:pt x="357" y="71"/>
                      <a:pt x="357" y="71"/>
                      <a:pt x="357" y="71"/>
                    </a:cubicBezTo>
                    <a:cubicBezTo>
                      <a:pt x="351" y="73"/>
                      <a:pt x="351" y="73"/>
                      <a:pt x="351" y="73"/>
                    </a:cubicBezTo>
                    <a:cubicBezTo>
                      <a:pt x="347" y="72"/>
                      <a:pt x="347" y="72"/>
                      <a:pt x="347" y="72"/>
                    </a:cubicBezTo>
                    <a:cubicBezTo>
                      <a:pt x="342" y="70"/>
                      <a:pt x="342" y="70"/>
                      <a:pt x="342" y="70"/>
                    </a:cubicBezTo>
                    <a:cubicBezTo>
                      <a:pt x="340" y="72"/>
                      <a:pt x="340" y="72"/>
                      <a:pt x="340" y="72"/>
                    </a:cubicBezTo>
                    <a:cubicBezTo>
                      <a:pt x="336" y="71"/>
                      <a:pt x="336" y="71"/>
                      <a:pt x="336" y="71"/>
                    </a:cubicBezTo>
                    <a:cubicBezTo>
                      <a:pt x="332" y="68"/>
                      <a:pt x="332" y="68"/>
                      <a:pt x="332" y="68"/>
                    </a:cubicBezTo>
                    <a:cubicBezTo>
                      <a:pt x="331" y="74"/>
                      <a:pt x="331" y="74"/>
                      <a:pt x="331" y="74"/>
                    </a:cubicBezTo>
                    <a:cubicBezTo>
                      <a:pt x="328" y="78"/>
                      <a:pt x="328" y="78"/>
                      <a:pt x="328" y="78"/>
                    </a:cubicBezTo>
                    <a:cubicBezTo>
                      <a:pt x="323" y="73"/>
                      <a:pt x="323" y="73"/>
                      <a:pt x="323" y="73"/>
                    </a:cubicBezTo>
                    <a:cubicBezTo>
                      <a:pt x="320" y="67"/>
                      <a:pt x="320" y="67"/>
                      <a:pt x="320" y="67"/>
                    </a:cubicBezTo>
                    <a:cubicBezTo>
                      <a:pt x="323" y="60"/>
                      <a:pt x="323" y="60"/>
                      <a:pt x="323" y="60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0" y="52"/>
                      <a:pt x="320" y="52"/>
                      <a:pt x="320" y="52"/>
                    </a:cubicBezTo>
                    <a:cubicBezTo>
                      <a:pt x="316" y="51"/>
                      <a:pt x="316" y="51"/>
                      <a:pt x="316" y="51"/>
                    </a:cubicBezTo>
                    <a:cubicBezTo>
                      <a:pt x="312" y="51"/>
                      <a:pt x="312" y="51"/>
                      <a:pt x="312" y="51"/>
                    </a:cubicBezTo>
                    <a:cubicBezTo>
                      <a:pt x="310" y="49"/>
                      <a:pt x="310" y="49"/>
                      <a:pt x="310" y="49"/>
                    </a:cubicBezTo>
                    <a:cubicBezTo>
                      <a:pt x="306" y="46"/>
                      <a:pt x="306" y="46"/>
                      <a:pt x="306" y="46"/>
                    </a:cubicBezTo>
                    <a:cubicBezTo>
                      <a:pt x="303" y="50"/>
                      <a:pt x="303" y="50"/>
                      <a:pt x="303" y="50"/>
                    </a:cubicBezTo>
                    <a:cubicBezTo>
                      <a:pt x="301" y="55"/>
                      <a:pt x="301" y="55"/>
                      <a:pt x="301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287" y="53"/>
                      <a:pt x="287" y="53"/>
                      <a:pt x="287" y="53"/>
                    </a:cubicBezTo>
                    <a:cubicBezTo>
                      <a:pt x="286" y="49"/>
                      <a:pt x="286" y="49"/>
                      <a:pt x="286" y="49"/>
                    </a:cubicBezTo>
                    <a:cubicBezTo>
                      <a:pt x="277" y="49"/>
                      <a:pt x="277" y="49"/>
                      <a:pt x="277" y="49"/>
                    </a:cubicBezTo>
                    <a:cubicBezTo>
                      <a:pt x="272" y="52"/>
                      <a:pt x="272" y="52"/>
                      <a:pt x="272" y="52"/>
                    </a:cubicBezTo>
                    <a:cubicBezTo>
                      <a:pt x="271" y="49"/>
                      <a:pt x="271" y="49"/>
                      <a:pt x="271" y="49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64" y="44"/>
                      <a:pt x="264" y="44"/>
                      <a:pt x="264" y="44"/>
                    </a:cubicBezTo>
                    <a:cubicBezTo>
                      <a:pt x="259" y="49"/>
                      <a:pt x="259" y="49"/>
                      <a:pt x="259" y="49"/>
                    </a:cubicBezTo>
                    <a:cubicBezTo>
                      <a:pt x="253" y="52"/>
                      <a:pt x="253" y="52"/>
                      <a:pt x="253" y="52"/>
                    </a:cubicBezTo>
                    <a:cubicBezTo>
                      <a:pt x="247" y="57"/>
                      <a:pt x="247" y="57"/>
                      <a:pt x="247" y="57"/>
                    </a:cubicBezTo>
                    <a:cubicBezTo>
                      <a:pt x="251" y="51"/>
                      <a:pt x="251" y="51"/>
                      <a:pt x="251" y="51"/>
                    </a:cubicBezTo>
                    <a:cubicBezTo>
                      <a:pt x="255" y="48"/>
                      <a:pt x="255" y="48"/>
                      <a:pt x="255" y="48"/>
                    </a:cubicBezTo>
                    <a:cubicBezTo>
                      <a:pt x="262" y="39"/>
                      <a:pt x="262" y="39"/>
                      <a:pt x="262" y="39"/>
                    </a:cubicBezTo>
                    <a:cubicBezTo>
                      <a:pt x="266" y="35"/>
                      <a:pt x="266" y="35"/>
                      <a:pt x="266" y="35"/>
                    </a:cubicBezTo>
                    <a:cubicBezTo>
                      <a:pt x="270" y="29"/>
                      <a:pt x="270" y="29"/>
                      <a:pt x="270" y="29"/>
                    </a:cubicBezTo>
                    <a:cubicBezTo>
                      <a:pt x="268" y="19"/>
                      <a:pt x="268" y="19"/>
                      <a:pt x="268" y="19"/>
                    </a:cubicBezTo>
                    <a:cubicBezTo>
                      <a:pt x="260" y="12"/>
                      <a:pt x="260" y="12"/>
                      <a:pt x="260" y="12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54" y="8"/>
                      <a:pt x="254" y="8"/>
                      <a:pt x="254" y="8"/>
                    </a:cubicBezTo>
                    <a:cubicBezTo>
                      <a:pt x="249" y="1"/>
                      <a:pt x="249" y="1"/>
                      <a:pt x="249" y="1"/>
                    </a:cubicBezTo>
                    <a:cubicBezTo>
                      <a:pt x="249" y="1"/>
                      <a:pt x="242" y="0"/>
                      <a:pt x="241" y="0"/>
                    </a:cubicBezTo>
                    <a:cubicBezTo>
                      <a:pt x="241" y="1"/>
                      <a:pt x="233" y="9"/>
                      <a:pt x="233" y="9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22" y="22"/>
                      <a:pt x="222" y="22"/>
                      <a:pt x="222" y="22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195" y="29"/>
                      <a:pt x="195" y="29"/>
                      <a:pt x="195" y="2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0" y="35"/>
                      <a:pt x="189" y="46"/>
                      <a:pt x="188" y="46"/>
                    </a:cubicBezTo>
                    <a:cubicBezTo>
                      <a:pt x="187" y="46"/>
                      <a:pt x="172" y="50"/>
                      <a:pt x="172" y="50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69" y="54"/>
                      <a:pt x="171" y="63"/>
                      <a:pt x="170" y="64"/>
                    </a:cubicBezTo>
                    <a:cubicBezTo>
                      <a:pt x="170" y="64"/>
                      <a:pt x="167" y="63"/>
                      <a:pt x="167" y="63"/>
                    </a:cubicBezTo>
                    <a:cubicBezTo>
                      <a:pt x="162" y="61"/>
                      <a:pt x="162" y="61"/>
                      <a:pt x="162" y="61"/>
                    </a:cubicBezTo>
                    <a:cubicBezTo>
                      <a:pt x="162" y="61"/>
                      <a:pt x="160" y="65"/>
                      <a:pt x="158" y="66"/>
                    </a:cubicBezTo>
                    <a:cubicBezTo>
                      <a:pt x="155" y="67"/>
                      <a:pt x="155" y="62"/>
                      <a:pt x="155" y="62"/>
                    </a:cubicBezTo>
                    <a:cubicBezTo>
                      <a:pt x="152" y="59"/>
                      <a:pt x="152" y="59"/>
                      <a:pt x="152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70"/>
                      <a:pt x="148" y="70"/>
                    </a:cubicBezTo>
                    <a:cubicBezTo>
                      <a:pt x="149" y="71"/>
                      <a:pt x="148" y="79"/>
                      <a:pt x="148" y="79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3" y="76"/>
                      <a:pt x="143" y="76"/>
                      <a:pt x="143" y="76"/>
                    </a:cubicBezTo>
                    <a:cubicBezTo>
                      <a:pt x="145" y="68"/>
                      <a:pt x="145" y="68"/>
                      <a:pt x="145" y="68"/>
                    </a:cubicBezTo>
                    <a:cubicBezTo>
                      <a:pt x="144" y="63"/>
                      <a:pt x="144" y="63"/>
                      <a:pt x="144" y="63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31" y="56"/>
                      <a:pt x="131" y="56"/>
                      <a:pt x="131" y="56"/>
                    </a:cubicBezTo>
                    <a:cubicBezTo>
                      <a:pt x="128" y="70"/>
                      <a:pt x="128" y="70"/>
                      <a:pt x="128" y="70"/>
                    </a:cubicBezTo>
                    <a:cubicBezTo>
                      <a:pt x="125" y="73"/>
                      <a:pt x="125" y="73"/>
                      <a:pt x="125" y="73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8"/>
                      <a:pt x="126" y="88"/>
                      <a:pt x="126" y="88"/>
                    </a:cubicBezTo>
                    <a:cubicBezTo>
                      <a:pt x="132" y="94"/>
                      <a:pt x="132" y="94"/>
                      <a:pt x="132" y="94"/>
                    </a:cubicBezTo>
                    <a:cubicBezTo>
                      <a:pt x="128" y="101"/>
                      <a:pt x="128" y="101"/>
                      <a:pt x="128" y="101"/>
                    </a:cubicBezTo>
                    <a:cubicBezTo>
                      <a:pt x="121" y="94"/>
                      <a:pt x="121" y="94"/>
                      <a:pt x="121" y="94"/>
                    </a:cubicBezTo>
                    <a:cubicBezTo>
                      <a:pt x="113" y="88"/>
                      <a:pt x="113" y="88"/>
                      <a:pt x="113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4" y="95"/>
                      <a:pt x="104" y="95"/>
                      <a:pt x="104" y="95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93" y="97"/>
                      <a:pt x="93" y="97"/>
                      <a:pt x="93" y="97"/>
                    </a:cubicBezTo>
                    <a:cubicBezTo>
                      <a:pt x="89" y="98"/>
                      <a:pt x="89" y="98"/>
                      <a:pt x="89" y="98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66" y="106"/>
                      <a:pt x="66" y="106"/>
                      <a:pt x="66" y="106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52" y="109"/>
                      <a:pt x="52" y="109"/>
                      <a:pt x="52" y="109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49" y="116"/>
                      <a:pt x="49" y="116"/>
                      <a:pt x="49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39" y="129"/>
                      <a:pt x="39" y="129"/>
                    </a:cubicBezTo>
                    <a:cubicBezTo>
                      <a:pt x="38" y="128"/>
                      <a:pt x="33" y="128"/>
                      <a:pt x="33" y="128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3" y="128"/>
                      <a:pt x="23" y="128"/>
                      <a:pt x="23" y="128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22" y="113"/>
                      <a:pt x="22" y="113"/>
                    </a:cubicBezTo>
                    <a:cubicBezTo>
                      <a:pt x="23" y="113"/>
                      <a:pt x="24" y="116"/>
                      <a:pt x="24" y="116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3" y="109"/>
                      <a:pt x="43" y="109"/>
                      <a:pt x="43" y="109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4"/>
                      <a:pt x="4" y="94"/>
                      <a:pt x="4" y="94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6" y="124"/>
                      <a:pt x="6" y="124"/>
                      <a:pt x="6" y="124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8" y="129"/>
                      <a:pt x="8" y="129"/>
                      <a:pt x="8" y="129"/>
                    </a:cubicBezTo>
                    <a:cubicBezTo>
                      <a:pt x="8" y="129"/>
                      <a:pt x="7" y="131"/>
                      <a:pt x="7" y="131"/>
                    </a:cubicBezTo>
                    <a:cubicBezTo>
                      <a:pt x="8" y="131"/>
                      <a:pt x="9" y="133"/>
                      <a:pt x="9" y="133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2" y="141"/>
                      <a:pt x="12" y="141"/>
                      <a:pt x="12" y="141"/>
                    </a:cubicBezTo>
                    <a:cubicBezTo>
                      <a:pt x="11" y="143"/>
                      <a:pt x="11" y="143"/>
                      <a:pt x="11" y="143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" y="157"/>
                      <a:pt x="2" y="157"/>
                      <a:pt x="2" y="157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1" y="163"/>
                      <a:pt x="1" y="163"/>
                      <a:pt x="1" y="163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8"/>
                      <a:pt x="1" y="168"/>
                      <a:pt x="1" y="168"/>
                    </a:cubicBezTo>
                    <a:cubicBezTo>
                      <a:pt x="1" y="171"/>
                      <a:pt x="1" y="171"/>
                      <a:pt x="1" y="171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183"/>
                      <a:pt x="2" y="183"/>
                      <a:pt x="2" y="183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9" y="186"/>
                      <a:pt x="9" y="186"/>
                      <a:pt x="9" y="186"/>
                    </a:cubicBezTo>
                    <a:cubicBezTo>
                      <a:pt x="13" y="195"/>
                      <a:pt x="13" y="195"/>
                      <a:pt x="13" y="195"/>
                    </a:cubicBezTo>
                    <a:cubicBezTo>
                      <a:pt x="16" y="197"/>
                      <a:pt x="16" y="197"/>
                      <a:pt x="16" y="197"/>
                    </a:cubicBezTo>
                    <a:cubicBezTo>
                      <a:pt x="15" y="199"/>
                      <a:pt x="15" y="199"/>
                      <a:pt x="15" y="199"/>
                    </a:cubicBezTo>
                    <a:cubicBezTo>
                      <a:pt x="12" y="201"/>
                      <a:pt x="12" y="201"/>
                      <a:pt x="12" y="201"/>
                    </a:cubicBezTo>
                    <a:cubicBezTo>
                      <a:pt x="13" y="204"/>
                      <a:pt x="13" y="204"/>
                      <a:pt x="13" y="204"/>
                    </a:cubicBezTo>
                    <a:cubicBezTo>
                      <a:pt x="15" y="205"/>
                      <a:pt x="15" y="205"/>
                      <a:pt x="15" y="205"/>
                    </a:cubicBezTo>
                    <a:cubicBezTo>
                      <a:pt x="18" y="205"/>
                      <a:pt x="18" y="205"/>
                      <a:pt x="18" y="205"/>
                    </a:cubicBezTo>
                    <a:cubicBezTo>
                      <a:pt x="21" y="208"/>
                      <a:pt x="21" y="208"/>
                      <a:pt x="21" y="208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34" y="214"/>
                      <a:pt x="34" y="214"/>
                      <a:pt x="34" y="214"/>
                    </a:cubicBezTo>
                    <a:cubicBezTo>
                      <a:pt x="35" y="214"/>
                      <a:pt x="35" y="214"/>
                      <a:pt x="35" y="214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2" y="220"/>
                      <a:pt x="32" y="220"/>
                      <a:pt x="32" y="220"/>
                    </a:cubicBezTo>
                    <a:cubicBezTo>
                      <a:pt x="30" y="223"/>
                      <a:pt x="30" y="223"/>
                      <a:pt x="30" y="22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31" y="224"/>
                      <a:pt x="31" y="224"/>
                      <a:pt x="31" y="224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26" y="232"/>
                      <a:pt x="26" y="232"/>
                      <a:pt x="26" y="232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5" y="239"/>
                      <a:pt x="35" y="239"/>
                      <a:pt x="35" y="239"/>
                    </a:cubicBezTo>
                    <a:cubicBezTo>
                      <a:pt x="40" y="244"/>
                      <a:pt x="40" y="244"/>
                      <a:pt x="40" y="244"/>
                    </a:cubicBezTo>
                    <a:cubicBezTo>
                      <a:pt x="40" y="247"/>
                      <a:pt x="40" y="247"/>
                      <a:pt x="40" y="247"/>
                    </a:cubicBezTo>
                    <a:cubicBezTo>
                      <a:pt x="42" y="248"/>
                      <a:pt x="42" y="248"/>
                      <a:pt x="42" y="248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47" y="250"/>
                      <a:pt x="47" y="250"/>
                      <a:pt x="47" y="250"/>
                    </a:cubicBezTo>
                    <a:cubicBezTo>
                      <a:pt x="50" y="255"/>
                      <a:pt x="50" y="255"/>
                      <a:pt x="50" y="255"/>
                    </a:cubicBezTo>
                    <a:cubicBezTo>
                      <a:pt x="49" y="256"/>
                      <a:pt x="49" y="256"/>
                      <a:pt x="49" y="256"/>
                    </a:cubicBezTo>
                    <a:cubicBezTo>
                      <a:pt x="52" y="259"/>
                      <a:pt x="52" y="259"/>
                      <a:pt x="52" y="259"/>
                    </a:cubicBezTo>
                    <a:cubicBezTo>
                      <a:pt x="56" y="259"/>
                      <a:pt x="56" y="259"/>
                      <a:pt x="56" y="259"/>
                    </a:cubicBezTo>
                    <a:cubicBezTo>
                      <a:pt x="59" y="256"/>
                      <a:pt x="59" y="256"/>
                      <a:pt x="59" y="256"/>
                    </a:cubicBezTo>
                    <a:cubicBezTo>
                      <a:pt x="61" y="258"/>
                      <a:pt x="61" y="258"/>
                      <a:pt x="61" y="258"/>
                    </a:cubicBezTo>
                    <a:cubicBezTo>
                      <a:pt x="61" y="260"/>
                      <a:pt x="61" y="260"/>
                      <a:pt x="61" y="260"/>
                    </a:cubicBezTo>
                    <a:cubicBezTo>
                      <a:pt x="62" y="260"/>
                      <a:pt x="62" y="260"/>
                      <a:pt x="62" y="260"/>
                    </a:cubicBezTo>
                    <a:cubicBezTo>
                      <a:pt x="64" y="257"/>
                      <a:pt x="64" y="257"/>
                      <a:pt x="64" y="257"/>
                    </a:cubicBezTo>
                    <a:cubicBezTo>
                      <a:pt x="67" y="253"/>
                      <a:pt x="67" y="253"/>
                      <a:pt x="67" y="253"/>
                    </a:cubicBezTo>
                    <a:cubicBezTo>
                      <a:pt x="67" y="253"/>
                      <a:pt x="64" y="244"/>
                      <a:pt x="63" y="244"/>
                    </a:cubicBezTo>
                    <a:cubicBezTo>
                      <a:pt x="62" y="243"/>
                      <a:pt x="56" y="235"/>
                      <a:pt x="56" y="235"/>
                    </a:cubicBezTo>
                    <a:cubicBezTo>
                      <a:pt x="59" y="229"/>
                      <a:pt x="59" y="229"/>
                      <a:pt x="59" y="229"/>
                    </a:cubicBezTo>
                    <a:cubicBezTo>
                      <a:pt x="63" y="226"/>
                      <a:pt x="63" y="226"/>
                      <a:pt x="63" y="226"/>
                    </a:cubicBezTo>
                    <a:cubicBezTo>
                      <a:pt x="63" y="225"/>
                      <a:pt x="63" y="225"/>
                      <a:pt x="63" y="225"/>
                    </a:cubicBezTo>
                    <a:cubicBezTo>
                      <a:pt x="64" y="226"/>
                      <a:pt x="64" y="226"/>
                      <a:pt x="64" y="226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0" y="222"/>
                      <a:pt x="60" y="222"/>
                      <a:pt x="60" y="222"/>
                    </a:cubicBezTo>
                    <a:cubicBezTo>
                      <a:pt x="63" y="214"/>
                      <a:pt x="63" y="214"/>
                      <a:pt x="63" y="214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82" y="209"/>
                      <a:pt x="82" y="209"/>
                      <a:pt x="82" y="209"/>
                    </a:cubicBezTo>
                    <a:cubicBezTo>
                      <a:pt x="87" y="212"/>
                      <a:pt x="87" y="212"/>
                      <a:pt x="87" y="212"/>
                    </a:cubicBezTo>
                    <a:cubicBezTo>
                      <a:pt x="93" y="211"/>
                      <a:pt x="93" y="211"/>
                      <a:pt x="93" y="211"/>
                    </a:cubicBezTo>
                    <a:cubicBezTo>
                      <a:pt x="100" y="213"/>
                      <a:pt x="100" y="213"/>
                      <a:pt x="100" y="213"/>
                    </a:cubicBezTo>
                    <a:cubicBezTo>
                      <a:pt x="107" y="211"/>
                      <a:pt x="107" y="211"/>
                      <a:pt x="107" y="211"/>
                    </a:cubicBezTo>
                    <a:cubicBezTo>
                      <a:pt x="105" y="205"/>
                      <a:pt x="105" y="205"/>
                      <a:pt x="105" y="205"/>
                    </a:cubicBezTo>
                    <a:cubicBezTo>
                      <a:pt x="109" y="196"/>
                      <a:pt x="109" y="196"/>
                      <a:pt x="109" y="196"/>
                    </a:cubicBezTo>
                    <a:cubicBezTo>
                      <a:pt x="122" y="191"/>
                      <a:pt x="122" y="191"/>
                      <a:pt x="122" y="191"/>
                    </a:cubicBezTo>
                    <a:cubicBezTo>
                      <a:pt x="134" y="189"/>
                      <a:pt x="134" y="189"/>
                      <a:pt x="134" y="189"/>
                    </a:cubicBezTo>
                    <a:cubicBezTo>
                      <a:pt x="142" y="198"/>
                      <a:pt x="142" y="198"/>
                      <a:pt x="142" y="198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6" y="194"/>
                      <a:pt x="156" y="194"/>
                      <a:pt x="156" y="194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64" y="212"/>
                      <a:pt x="164" y="212"/>
                      <a:pt x="164" y="212"/>
                    </a:cubicBezTo>
                    <a:cubicBezTo>
                      <a:pt x="174" y="212"/>
                      <a:pt x="174" y="212"/>
                      <a:pt x="174" y="212"/>
                    </a:cubicBezTo>
                    <a:cubicBezTo>
                      <a:pt x="182" y="216"/>
                      <a:pt x="182" y="216"/>
                      <a:pt x="182" y="216"/>
                    </a:cubicBezTo>
                    <a:cubicBezTo>
                      <a:pt x="189" y="217"/>
                      <a:pt x="189" y="217"/>
                      <a:pt x="189" y="217"/>
                    </a:cubicBezTo>
                    <a:cubicBezTo>
                      <a:pt x="189" y="223"/>
                      <a:pt x="189" y="223"/>
                      <a:pt x="189" y="223"/>
                    </a:cubicBezTo>
                    <a:cubicBezTo>
                      <a:pt x="191" y="222"/>
                      <a:pt x="191" y="222"/>
                      <a:pt x="191" y="222"/>
                    </a:cubicBezTo>
                    <a:cubicBezTo>
                      <a:pt x="192" y="223"/>
                      <a:pt x="192" y="223"/>
                      <a:pt x="192" y="223"/>
                    </a:cubicBezTo>
                    <a:cubicBezTo>
                      <a:pt x="194" y="219"/>
                      <a:pt x="194" y="219"/>
                      <a:pt x="194" y="219"/>
                    </a:cubicBezTo>
                    <a:cubicBezTo>
                      <a:pt x="201" y="214"/>
                      <a:pt x="201" y="214"/>
                      <a:pt x="201" y="214"/>
                    </a:cubicBezTo>
                    <a:cubicBezTo>
                      <a:pt x="212" y="213"/>
                      <a:pt x="212" y="213"/>
                      <a:pt x="212" y="213"/>
                    </a:cubicBezTo>
                    <a:cubicBezTo>
                      <a:pt x="220" y="217"/>
                      <a:pt x="220" y="217"/>
                      <a:pt x="220" y="217"/>
                    </a:cubicBezTo>
                    <a:cubicBezTo>
                      <a:pt x="224" y="211"/>
                      <a:pt x="224" y="211"/>
                      <a:pt x="224" y="211"/>
                    </a:cubicBezTo>
                    <a:cubicBezTo>
                      <a:pt x="228" y="206"/>
                      <a:pt x="228" y="206"/>
                      <a:pt x="228" y="206"/>
                    </a:cubicBezTo>
                    <a:cubicBezTo>
                      <a:pt x="240" y="211"/>
                      <a:pt x="240" y="211"/>
                      <a:pt x="240" y="211"/>
                    </a:cubicBezTo>
                    <a:cubicBezTo>
                      <a:pt x="243" y="215"/>
                      <a:pt x="243" y="215"/>
                      <a:pt x="243" y="215"/>
                    </a:cubicBezTo>
                    <a:cubicBezTo>
                      <a:pt x="253" y="215"/>
                      <a:pt x="253" y="215"/>
                      <a:pt x="253" y="215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75" y="216"/>
                      <a:pt x="275" y="216"/>
                      <a:pt x="275" y="216"/>
                    </a:cubicBezTo>
                    <a:cubicBezTo>
                      <a:pt x="282" y="218"/>
                      <a:pt x="282" y="218"/>
                      <a:pt x="282" y="218"/>
                    </a:cubicBezTo>
                    <a:cubicBezTo>
                      <a:pt x="283" y="216"/>
                      <a:pt x="283" y="216"/>
                      <a:pt x="283" y="216"/>
                    </a:cubicBezTo>
                    <a:cubicBezTo>
                      <a:pt x="289" y="216"/>
                      <a:pt x="289" y="216"/>
                      <a:pt x="289" y="216"/>
                    </a:cubicBezTo>
                    <a:cubicBezTo>
                      <a:pt x="295" y="205"/>
                      <a:pt x="295" y="205"/>
                      <a:pt x="295" y="205"/>
                    </a:cubicBezTo>
                    <a:cubicBezTo>
                      <a:pt x="298" y="200"/>
                      <a:pt x="298" y="200"/>
                      <a:pt x="298" y="200"/>
                    </a:cubicBezTo>
                    <a:cubicBezTo>
                      <a:pt x="307" y="200"/>
                      <a:pt x="307" y="200"/>
                      <a:pt x="307" y="200"/>
                    </a:cubicBezTo>
                    <a:cubicBezTo>
                      <a:pt x="317" y="218"/>
                      <a:pt x="317" y="218"/>
                      <a:pt x="317" y="218"/>
                    </a:cubicBezTo>
                    <a:cubicBezTo>
                      <a:pt x="325" y="220"/>
                      <a:pt x="325" y="220"/>
                      <a:pt x="325" y="220"/>
                    </a:cubicBezTo>
                    <a:cubicBezTo>
                      <a:pt x="327" y="224"/>
                      <a:pt x="327" y="224"/>
                      <a:pt x="327" y="224"/>
                    </a:cubicBezTo>
                    <a:cubicBezTo>
                      <a:pt x="339" y="223"/>
                      <a:pt x="339" y="223"/>
                      <a:pt x="339" y="223"/>
                    </a:cubicBezTo>
                    <a:cubicBezTo>
                      <a:pt x="334" y="238"/>
                      <a:pt x="334" y="238"/>
                      <a:pt x="334" y="238"/>
                    </a:cubicBezTo>
                    <a:cubicBezTo>
                      <a:pt x="329" y="239"/>
                      <a:pt x="329" y="239"/>
                      <a:pt x="329" y="239"/>
                    </a:cubicBezTo>
                    <a:cubicBezTo>
                      <a:pt x="326" y="250"/>
                      <a:pt x="326" y="250"/>
                      <a:pt x="326" y="250"/>
                    </a:cubicBezTo>
                    <a:cubicBezTo>
                      <a:pt x="327" y="250"/>
                      <a:pt x="327" y="250"/>
                      <a:pt x="327" y="250"/>
                    </a:cubicBezTo>
                    <a:cubicBezTo>
                      <a:pt x="329" y="250"/>
                      <a:pt x="329" y="250"/>
                      <a:pt x="329" y="250"/>
                    </a:cubicBezTo>
                    <a:cubicBezTo>
                      <a:pt x="331" y="249"/>
                      <a:pt x="331" y="249"/>
                      <a:pt x="331" y="249"/>
                    </a:cubicBezTo>
                    <a:cubicBezTo>
                      <a:pt x="332" y="249"/>
                      <a:pt x="332" y="249"/>
                      <a:pt x="332" y="249"/>
                    </a:cubicBezTo>
                    <a:cubicBezTo>
                      <a:pt x="335" y="250"/>
                      <a:pt x="335" y="250"/>
                      <a:pt x="335" y="250"/>
                    </a:cubicBezTo>
                    <a:cubicBezTo>
                      <a:pt x="342" y="245"/>
                      <a:pt x="342" y="245"/>
                      <a:pt x="342" y="245"/>
                    </a:cubicBezTo>
                    <a:cubicBezTo>
                      <a:pt x="345" y="241"/>
                      <a:pt x="345" y="241"/>
                      <a:pt x="345" y="241"/>
                    </a:cubicBezTo>
                    <a:cubicBezTo>
                      <a:pt x="353" y="230"/>
                      <a:pt x="353" y="230"/>
                      <a:pt x="353" y="230"/>
                    </a:cubicBezTo>
                    <a:cubicBezTo>
                      <a:pt x="357" y="223"/>
                      <a:pt x="357" y="223"/>
                      <a:pt x="357" y="223"/>
                    </a:cubicBezTo>
                    <a:cubicBezTo>
                      <a:pt x="358" y="214"/>
                      <a:pt x="358" y="214"/>
                      <a:pt x="358" y="214"/>
                    </a:cubicBezTo>
                    <a:cubicBezTo>
                      <a:pt x="360" y="203"/>
                      <a:pt x="360" y="203"/>
                      <a:pt x="360" y="203"/>
                    </a:cubicBezTo>
                    <a:cubicBezTo>
                      <a:pt x="360" y="199"/>
                      <a:pt x="360" y="199"/>
                      <a:pt x="360" y="199"/>
                    </a:cubicBezTo>
                    <a:cubicBezTo>
                      <a:pt x="355" y="194"/>
                      <a:pt x="355" y="194"/>
                      <a:pt x="355" y="194"/>
                    </a:cubicBezTo>
                    <a:cubicBezTo>
                      <a:pt x="355" y="194"/>
                      <a:pt x="349" y="198"/>
                      <a:pt x="349" y="198"/>
                    </a:cubicBezTo>
                    <a:cubicBezTo>
                      <a:pt x="348" y="198"/>
                      <a:pt x="346" y="196"/>
                      <a:pt x="346" y="196"/>
                    </a:cubicBezTo>
                    <a:cubicBezTo>
                      <a:pt x="344" y="192"/>
                      <a:pt x="344" y="192"/>
                      <a:pt x="344" y="192"/>
                    </a:cubicBezTo>
                    <a:cubicBezTo>
                      <a:pt x="341" y="192"/>
                      <a:pt x="341" y="192"/>
                      <a:pt x="341" y="192"/>
                    </a:cubicBezTo>
                    <a:cubicBezTo>
                      <a:pt x="344" y="190"/>
                      <a:pt x="344" y="190"/>
                      <a:pt x="344" y="190"/>
                    </a:cubicBezTo>
                    <a:cubicBezTo>
                      <a:pt x="349" y="185"/>
                      <a:pt x="349" y="185"/>
                      <a:pt x="349" y="185"/>
                    </a:cubicBezTo>
                    <a:cubicBezTo>
                      <a:pt x="353" y="180"/>
                      <a:pt x="353" y="180"/>
                      <a:pt x="353" y="180"/>
                    </a:cubicBezTo>
                    <a:cubicBezTo>
                      <a:pt x="354" y="178"/>
                      <a:pt x="354" y="178"/>
                      <a:pt x="354" y="178"/>
                    </a:cubicBezTo>
                    <a:cubicBezTo>
                      <a:pt x="367" y="165"/>
                      <a:pt x="367" y="165"/>
                      <a:pt x="367" y="165"/>
                    </a:cubicBezTo>
                    <a:cubicBezTo>
                      <a:pt x="371" y="164"/>
                      <a:pt x="371" y="164"/>
                      <a:pt x="371" y="164"/>
                    </a:cubicBezTo>
                    <a:cubicBezTo>
                      <a:pt x="381" y="164"/>
                      <a:pt x="381" y="164"/>
                      <a:pt x="381" y="164"/>
                    </a:cubicBezTo>
                    <a:cubicBezTo>
                      <a:pt x="386" y="163"/>
                      <a:pt x="386" y="163"/>
                      <a:pt x="386" y="163"/>
                    </a:cubicBezTo>
                    <a:cubicBezTo>
                      <a:pt x="392" y="165"/>
                      <a:pt x="392" y="165"/>
                      <a:pt x="392" y="165"/>
                    </a:cubicBezTo>
                    <a:cubicBezTo>
                      <a:pt x="392" y="168"/>
                      <a:pt x="392" y="168"/>
                      <a:pt x="392" y="168"/>
                    </a:cubicBezTo>
                    <a:cubicBezTo>
                      <a:pt x="392" y="168"/>
                      <a:pt x="400" y="166"/>
                      <a:pt x="401" y="166"/>
                    </a:cubicBezTo>
                    <a:cubicBezTo>
                      <a:pt x="401" y="167"/>
                      <a:pt x="403" y="166"/>
                      <a:pt x="403" y="166"/>
                    </a:cubicBezTo>
                    <a:cubicBezTo>
                      <a:pt x="402" y="164"/>
                      <a:pt x="402" y="164"/>
                      <a:pt x="402" y="164"/>
                    </a:cubicBezTo>
                    <a:cubicBezTo>
                      <a:pt x="403" y="159"/>
                      <a:pt x="403" y="159"/>
                      <a:pt x="403" y="159"/>
                    </a:cubicBezTo>
                    <a:cubicBezTo>
                      <a:pt x="406" y="153"/>
                      <a:pt x="406" y="153"/>
                      <a:pt x="406" y="153"/>
                    </a:cubicBezTo>
                    <a:cubicBezTo>
                      <a:pt x="411" y="149"/>
                      <a:pt x="411" y="149"/>
                      <a:pt x="411" y="149"/>
                    </a:cubicBezTo>
                    <a:cubicBezTo>
                      <a:pt x="419" y="150"/>
                      <a:pt x="419" y="150"/>
                      <a:pt x="419" y="150"/>
                    </a:cubicBezTo>
                    <a:cubicBezTo>
                      <a:pt x="421" y="155"/>
                      <a:pt x="421" y="155"/>
                      <a:pt x="421" y="155"/>
                    </a:cubicBezTo>
                    <a:cubicBezTo>
                      <a:pt x="426" y="151"/>
                      <a:pt x="426" y="151"/>
                      <a:pt x="426" y="151"/>
                    </a:cubicBezTo>
                    <a:cubicBezTo>
                      <a:pt x="433" y="144"/>
                      <a:pt x="433" y="144"/>
                      <a:pt x="433" y="144"/>
                    </a:cubicBezTo>
                    <a:cubicBezTo>
                      <a:pt x="433" y="152"/>
                      <a:pt x="433" y="152"/>
                      <a:pt x="433" y="152"/>
                    </a:cubicBezTo>
                    <a:cubicBezTo>
                      <a:pt x="427" y="158"/>
                      <a:pt x="427" y="158"/>
                      <a:pt x="427" y="158"/>
                    </a:cubicBezTo>
                    <a:cubicBezTo>
                      <a:pt x="423" y="160"/>
                      <a:pt x="423" y="160"/>
                      <a:pt x="423" y="160"/>
                    </a:cubicBezTo>
                    <a:cubicBezTo>
                      <a:pt x="419" y="166"/>
                      <a:pt x="419" y="166"/>
                      <a:pt x="419" y="166"/>
                    </a:cubicBezTo>
                    <a:cubicBezTo>
                      <a:pt x="416" y="171"/>
                      <a:pt x="416" y="171"/>
                      <a:pt x="416" y="171"/>
                    </a:cubicBezTo>
                    <a:cubicBezTo>
                      <a:pt x="416" y="171"/>
                      <a:pt x="411" y="173"/>
                      <a:pt x="411" y="174"/>
                    </a:cubicBezTo>
                    <a:cubicBezTo>
                      <a:pt x="410" y="174"/>
                      <a:pt x="409" y="175"/>
                      <a:pt x="409" y="175"/>
                    </a:cubicBezTo>
                    <a:cubicBezTo>
                      <a:pt x="405" y="186"/>
                      <a:pt x="405" y="186"/>
                      <a:pt x="405" y="186"/>
                    </a:cubicBezTo>
                    <a:cubicBezTo>
                      <a:pt x="410" y="210"/>
                      <a:pt x="410" y="210"/>
                      <a:pt x="410" y="210"/>
                    </a:cubicBezTo>
                    <a:cubicBezTo>
                      <a:pt x="416" y="202"/>
                      <a:pt x="416" y="202"/>
                      <a:pt x="416" y="202"/>
                    </a:cubicBezTo>
                    <a:cubicBezTo>
                      <a:pt x="418" y="201"/>
                      <a:pt x="418" y="201"/>
                      <a:pt x="418" y="201"/>
                    </a:cubicBezTo>
                    <a:cubicBezTo>
                      <a:pt x="420" y="196"/>
                      <a:pt x="420" y="196"/>
                      <a:pt x="420" y="196"/>
                    </a:cubicBezTo>
                    <a:cubicBezTo>
                      <a:pt x="422" y="193"/>
                      <a:pt x="422" y="193"/>
                      <a:pt x="422" y="193"/>
                    </a:cubicBezTo>
                    <a:cubicBezTo>
                      <a:pt x="426" y="191"/>
                      <a:pt x="426" y="191"/>
                      <a:pt x="426" y="191"/>
                    </a:cubicBezTo>
                    <a:cubicBezTo>
                      <a:pt x="426" y="186"/>
                      <a:pt x="426" y="186"/>
                      <a:pt x="426" y="186"/>
                    </a:cubicBezTo>
                    <a:cubicBezTo>
                      <a:pt x="427" y="184"/>
                      <a:pt x="427" y="184"/>
                      <a:pt x="427" y="184"/>
                    </a:cubicBezTo>
                    <a:cubicBezTo>
                      <a:pt x="429" y="177"/>
                      <a:pt x="429" y="177"/>
                      <a:pt x="429" y="177"/>
                    </a:cubicBezTo>
                    <a:cubicBezTo>
                      <a:pt x="429" y="175"/>
                      <a:pt x="429" y="175"/>
                      <a:pt x="429" y="175"/>
                    </a:cubicBezTo>
                    <a:cubicBezTo>
                      <a:pt x="426" y="174"/>
                      <a:pt x="426" y="174"/>
                      <a:pt x="426" y="174"/>
                    </a:cubicBezTo>
                    <a:cubicBezTo>
                      <a:pt x="430" y="165"/>
                      <a:pt x="430" y="165"/>
                      <a:pt x="430" y="165"/>
                    </a:cubicBezTo>
                    <a:cubicBezTo>
                      <a:pt x="432" y="162"/>
                      <a:pt x="432" y="162"/>
                      <a:pt x="432" y="162"/>
                    </a:cubicBezTo>
                    <a:cubicBezTo>
                      <a:pt x="435" y="161"/>
                      <a:pt x="435" y="161"/>
                      <a:pt x="435" y="161"/>
                    </a:cubicBezTo>
                    <a:cubicBezTo>
                      <a:pt x="438" y="160"/>
                      <a:pt x="438" y="160"/>
                      <a:pt x="438" y="160"/>
                    </a:cubicBezTo>
                    <a:cubicBezTo>
                      <a:pt x="439" y="162"/>
                      <a:pt x="439" y="162"/>
                      <a:pt x="439" y="162"/>
                    </a:cubicBezTo>
                    <a:cubicBezTo>
                      <a:pt x="446" y="157"/>
                      <a:pt x="446" y="157"/>
                      <a:pt x="446" y="157"/>
                    </a:cubicBezTo>
                    <a:cubicBezTo>
                      <a:pt x="446" y="157"/>
                      <a:pt x="452" y="162"/>
                      <a:pt x="452" y="162"/>
                    </a:cubicBezTo>
                    <a:cubicBezTo>
                      <a:pt x="453" y="162"/>
                      <a:pt x="454" y="157"/>
                      <a:pt x="454" y="157"/>
                    </a:cubicBezTo>
                    <a:cubicBezTo>
                      <a:pt x="457" y="156"/>
                      <a:pt x="457" y="156"/>
                      <a:pt x="457" y="156"/>
                    </a:cubicBezTo>
                    <a:cubicBezTo>
                      <a:pt x="457" y="156"/>
                      <a:pt x="463" y="150"/>
                      <a:pt x="464" y="149"/>
                    </a:cubicBezTo>
                    <a:cubicBezTo>
                      <a:pt x="464" y="149"/>
                      <a:pt x="472" y="145"/>
                      <a:pt x="472" y="145"/>
                    </a:cubicBezTo>
                    <a:cubicBezTo>
                      <a:pt x="473" y="145"/>
                      <a:pt x="476" y="145"/>
                      <a:pt x="476" y="145"/>
                    </a:cubicBezTo>
                    <a:cubicBezTo>
                      <a:pt x="480" y="146"/>
                      <a:pt x="480" y="146"/>
                      <a:pt x="480" y="146"/>
                    </a:cubicBezTo>
                    <a:cubicBezTo>
                      <a:pt x="480" y="144"/>
                      <a:pt x="480" y="144"/>
                      <a:pt x="480" y="144"/>
                    </a:cubicBezTo>
                    <a:cubicBezTo>
                      <a:pt x="479" y="140"/>
                      <a:pt x="479" y="140"/>
                      <a:pt x="479" y="140"/>
                    </a:cubicBezTo>
                    <a:cubicBezTo>
                      <a:pt x="478" y="135"/>
                      <a:pt x="478" y="135"/>
                      <a:pt x="478" y="135"/>
                    </a:cubicBezTo>
                    <a:cubicBezTo>
                      <a:pt x="474" y="131"/>
                      <a:pt x="474" y="131"/>
                      <a:pt x="474" y="131"/>
                    </a:cubicBezTo>
                    <a:cubicBezTo>
                      <a:pt x="477" y="129"/>
                      <a:pt x="477" y="129"/>
                      <a:pt x="477" y="129"/>
                    </a:cubicBezTo>
                    <a:lnTo>
                      <a:pt x="482" y="12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1" name="Freeform 337"/>
              <p:cNvSpPr>
                <a:spLocks/>
              </p:cNvSpPr>
              <p:nvPr/>
            </p:nvSpPr>
            <p:spPr bwMode="auto">
              <a:xfrm>
                <a:off x="5906791" y="2701721"/>
                <a:ext cx="64097" cy="6914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30" y="6"/>
                  </a:cxn>
                  <a:cxn ang="0">
                    <a:pos x="54" y="0"/>
                  </a:cxn>
                  <a:cxn ang="0">
                    <a:pos x="0" y="6"/>
                  </a:cxn>
                  <a:cxn ang="0">
                    <a:pos x="6" y="6"/>
                  </a:cxn>
                </a:cxnLst>
                <a:rect l="0" t="0" r="r" b="b"/>
                <a:pathLst>
                  <a:path w="54" h="6">
                    <a:moveTo>
                      <a:pt x="6" y="6"/>
                    </a:moveTo>
                    <a:lnTo>
                      <a:pt x="30" y="6"/>
                    </a:lnTo>
                    <a:lnTo>
                      <a:pt x="54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2" name="Freeform 338"/>
              <p:cNvSpPr>
                <a:spLocks/>
              </p:cNvSpPr>
              <p:nvPr/>
            </p:nvSpPr>
            <p:spPr bwMode="auto">
              <a:xfrm>
                <a:off x="5808511" y="2129295"/>
                <a:ext cx="907315" cy="618054"/>
              </a:xfrm>
              <a:custGeom>
                <a:avLst/>
                <a:gdLst/>
                <a:ahLst/>
                <a:cxnLst>
                  <a:cxn ang="0">
                    <a:pos x="87" y="77"/>
                  </a:cxn>
                  <a:cxn ang="0">
                    <a:pos x="96" y="71"/>
                  </a:cxn>
                  <a:cxn ang="0">
                    <a:pos x="105" y="63"/>
                  </a:cxn>
                  <a:cxn ang="0">
                    <a:pos x="114" y="50"/>
                  </a:cxn>
                  <a:cxn ang="0">
                    <a:pos x="124" y="41"/>
                  </a:cxn>
                  <a:cxn ang="0">
                    <a:pos x="129" y="34"/>
                  </a:cxn>
                  <a:cxn ang="0">
                    <a:pos x="122" y="27"/>
                  </a:cxn>
                  <a:cxn ang="0">
                    <a:pos x="104" y="23"/>
                  </a:cxn>
                  <a:cxn ang="0">
                    <a:pos x="96" y="6"/>
                  </a:cxn>
                  <a:cxn ang="0">
                    <a:pos x="82" y="9"/>
                  </a:cxn>
                  <a:cxn ang="0">
                    <a:pos x="62" y="3"/>
                  </a:cxn>
                  <a:cxn ang="0">
                    <a:pos x="45" y="16"/>
                  </a:cxn>
                  <a:cxn ang="0">
                    <a:pos x="40" y="24"/>
                  </a:cxn>
                  <a:cxn ang="0">
                    <a:pos x="27" y="24"/>
                  </a:cxn>
                  <a:cxn ang="0">
                    <a:pos x="13" y="21"/>
                  </a:cxn>
                  <a:cxn ang="0">
                    <a:pos x="0" y="33"/>
                  </a:cxn>
                  <a:cxn ang="0">
                    <a:pos x="6" y="42"/>
                  </a:cxn>
                  <a:cxn ang="0">
                    <a:pos x="19" y="41"/>
                  </a:cxn>
                  <a:cxn ang="0">
                    <a:pos x="20" y="50"/>
                  </a:cxn>
                  <a:cxn ang="0">
                    <a:pos x="13" y="52"/>
                  </a:cxn>
                  <a:cxn ang="0">
                    <a:pos x="20" y="63"/>
                  </a:cxn>
                  <a:cxn ang="0">
                    <a:pos x="24" y="76"/>
                  </a:cxn>
                  <a:cxn ang="0">
                    <a:pos x="24" y="82"/>
                  </a:cxn>
                  <a:cxn ang="0">
                    <a:pos x="33" y="79"/>
                  </a:cxn>
                  <a:cxn ang="0">
                    <a:pos x="42" y="85"/>
                  </a:cxn>
                  <a:cxn ang="0">
                    <a:pos x="46" y="89"/>
                  </a:cxn>
                  <a:cxn ang="0">
                    <a:pos x="51" y="91"/>
                  </a:cxn>
                  <a:cxn ang="0">
                    <a:pos x="58" y="87"/>
                  </a:cxn>
                  <a:cxn ang="0">
                    <a:pos x="63" y="83"/>
                  </a:cxn>
                  <a:cxn ang="0">
                    <a:pos x="68" y="85"/>
                  </a:cxn>
                  <a:cxn ang="0">
                    <a:pos x="74" y="82"/>
                  </a:cxn>
                  <a:cxn ang="0">
                    <a:pos x="78" y="80"/>
                  </a:cxn>
                  <a:cxn ang="0">
                    <a:pos x="82" y="83"/>
                  </a:cxn>
                  <a:cxn ang="0">
                    <a:pos x="88" y="82"/>
                  </a:cxn>
                  <a:cxn ang="0">
                    <a:pos x="90" y="82"/>
                  </a:cxn>
                </a:cxnLst>
                <a:rect l="0" t="0" r="r" b="b"/>
                <a:pathLst>
                  <a:path w="129" h="91">
                    <a:moveTo>
                      <a:pt x="89" y="79"/>
                    </a:moveTo>
                    <a:cubicBezTo>
                      <a:pt x="87" y="77"/>
                      <a:pt x="87" y="77"/>
                      <a:pt x="87" y="77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7" y="51"/>
                      <a:pt x="107" y="51"/>
                      <a:pt x="107" y="51"/>
                    </a:cubicBezTo>
                    <a:cubicBezTo>
                      <a:pt x="114" y="50"/>
                      <a:pt x="114" y="50"/>
                      <a:pt x="114" y="50"/>
                    </a:cubicBezTo>
                    <a:cubicBezTo>
                      <a:pt x="116" y="40"/>
                      <a:pt x="116" y="40"/>
                      <a:pt x="116" y="40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9" y="34"/>
                      <a:pt x="129" y="34"/>
                      <a:pt x="129" y="34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22" y="27"/>
                      <a:pt x="122" y="27"/>
                      <a:pt x="122" y="27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0" y="14"/>
                      <a:pt x="100" y="14"/>
                      <a:pt x="100" y="14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59"/>
                      <a:pt x="20" y="62"/>
                      <a:pt x="20" y="63"/>
                    </a:cubicBezTo>
                    <a:cubicBezTo>
                      <a:pt x="20" y="64"/>
                      <a:pt x="20" y="72"/>
                      <a:pt x="20" y="72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4" y="82"/>
                      <a:pt x="74" y="82"/>
                      <a:pt x="74" y="82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82" y="83"/>
                      <a:pt x="82" y="83"/>
                      <a:pt x="82" y="83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90" y="82"/>
                      <a:pt x="90" y="82"/>
                      <a:pt x="90" y="82"/>
                    </a:cubicBezTo>
                    <a:lnTo>
                      <a:pt x="89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3" name="Freeform 339"/>
              <p:cNvSpPr>
                <a:spLocks/>
              </p:cNvSpPr>
              <p:nvPr/>
            </p:nvSpPr>
            <p:spPr bwMode="auto">
              <a:xfrm>
                <a:off x="5864060" y="2680981"/>
                <a:ext cx="19941" cy="124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8" y="12"/>
                  </a:cxn>
                  <a:cxn ang="0">
                    <a:pos x="12" y="12"/>
                  </a:cxn>
                  <a:cxn ang="0">
                    <a:pos x="0" y="0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12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" name="Rectangle 340"/>
              <p:cNvSpPr>
                <a:spLocks noChangeArrowheads="1"/>
              </p:cNvSpPr>
              <p:nvPr/>
            </p:nvSpPr>
            <p:spPr bwMode="auto">
              <a:xfrm>
                <a:off x="5130517" y="2360202"/>
                <a:ext cx="8546" cy="1382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" name="Freeform 341"/>
              <p:cNvSpPr>
                <a:spLocks/>
              </p:cNvSpPr>
              <p:nvPr/>
            </p:nvSpPr>
            <p:spPr bwMode="auto">
              <a:xfrm>
                <a:off x="4976686" y="2353288"/>
                <a:ext cx="168074" cy="74664"/>
              </a:xfrm>
              <a:custGeom>
                <a:avLst/>
                <a:gdLst/>
                <a:ahLst/>
                <a:cxnLst>
                  <a:cxn ang="0">
                    <a:pos x="23" y="6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3" y="2"/>
                  </a:cxn>
                  <a:cxn ang="0">
                    <a:pos x="23" y="1"/>
                  </a:cxn>
                  <a:cxn ang="0">
                    <a:pos x="22" y="1"/>
                  </a:cxn>
                  <a:cxn ang="0">
                    <a:pos x="18" y="0"/>
                  </a:cxn>
                  <a:cxn ang="0">
                    <a:pos x="17" y="1"/>
                  </a:cxn>
                  <a:cxn ang="0">
                    <a:pos x="14" y="1"/>
                  </a:cxn>
                  <a:cxn ang="0">
                    <a:pos x="13" y="2"/>
                  </a:cxn>
                  <a:cxn ang="0">
                    <a:pos x="11" y="3"/>
                  </a:cxn>
                  <a:cxn ang="0">
                    <a:pos x="12" y="5"/>
                  </a:cxn>
                  <a:cxn ang="0">
                    <a:pos x="11" y="6"/>
                  </a:cxn>
                  <a:cxn ang="0">
                    <a:pos x="10" y="6"/>
                  </a:cxn>
                  <a:cxn ang="0">
                    <a:pos x="6" y="7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1" y="7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3" y="10"/>
                  </a:cxn>
                  <a:cxn ang="0">
                    <a:pos x="4" y="11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3" y="11"/>
                  </a:cxn>
                  <a:cxn ang="0">
                    <a:pos x="14" y="11"/>
                  </a:cxn>
                  <a:cxn ang="0">
                    <a:pos x="18" y="11"/>
                  </a:cxn>
                  <a:cxn ang="0">
                    <a:pos x="21" y="9"/>
                  </a:cxn>
                  <a:cxn ang="0">
                    <a:pos x="22" y="9"/>
                  </a:cxn>
                  <a:cxn ang="0">
                    <a:pos x="23" y="6"/>
                  </a:cxn>
                </a:cxnLst>
                <a:rect l="0" t="0" r="r" b="b"/>
                <a:pathLst>
                  <a:path w="24" h="11">
                    <a:moveTo>
                      <a:pt x="23" y="6"/>
                    </a:moveTo>
                    <a:cubicBezTo>
                      <a:pt x="24" y="4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2" y="8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9"/>
                      <a:pt x="22" y="9"/>
                      <a:pt x="22" y="9"/>
                    </a:cubicBezTo>
                    <a:lnTo>
                      <a:pt x="23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6" name="Freeform 342"/>
              <p:cNvSpPr>
                <a:spLocks/>
              </p:cNvSpPr>
              <p:nvPr/>
            </p:nvSpPr>
            <p:spPr bwMode="auto">
              <a:xfrm>
                <a:off x="4666176" y="2280007"/>
                <a:ext cx="282023" cy="276534"/>
              </a:xfrm>
              <a:custGeom>
                <a:avLst/>
                <a:gdLst/>
                <a:ahLst/>
                <a:cxnLst>
                  <a:cxn ang="0">
                    <a:pos x="36" y="29"/>
                  </a:cxn>
                  <a:cxn ang="0">
                    <a:pos x="37" y="27"/>
                  </a:cxn>
                  <a:cxn ang="0">
                    <a:pos x="37" y="25"/>
                  </a:cxn>
                  <a:cxn ang="0">
                    <a:pos x="37" y="25"/>
                  </a:cxn>
                  <a:cxn ang="0">
                    <a:pos x="36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7" y="18"/>
                  </a:cxn>
                  <a:cxn ang="0">
                    <a:pos x="38" y="17"/>
                  </a:cxn>
                  <a:cxn ang="0">
                    <a:pos x="38" y="17"/>
                  </a:cxn>
                  <a:cxn ang="0">
                    <a:pos x="38" y="13"/>
                  </a:cxn>
                  <a:cxn ang="0">
                    <a:pos x="40" y="11"/>
                  </a:cxn>
                  <a:cxn ang="0">
                    <a:pos x="37" y="10"/>
                  </a:cxn>
                  <a:cxn ang="0">
                    <a:pos x="35" y="9"/>
                  </a:cxn>
                  <a:cxn ang="0">
                    <a:pos x="32" y="8"/>
                  </a:cxn>
                  <a:cxn ang="0">
                    <a:pos x="31" y="7"/>
                  </a:cxn>
                  <a:cxn ang="0">
                    <a:pos x="29" y="6"/>
                  </a:cxn>
                  <a:cxn ang="0">
                    <a:pos x="27" y="5"/>
                  </a:cxn>
                  <a:cxn ang="0">
                    <a:pos x="26" y="3"/>
                  </a:cxn>
                  <a:cxn ang="0">
                    <a:pos x="24" y="2"/>
                  </a:cxn>
                  <a:cxn ang="0">
                    <a:pos x="23" y="0"/>
                  </a:cxn>
                  <a:cxn ang="0">
                    <a:pos x="21" y="1"/>
                  </a:cxn>
                  <a:cxn ang="0">
                    <a:pos x="19" y="5"/>
                  </a:cxn>
                  <a:cxn ang="0">
                    <a:pos x="18" y="6"/>
                  </a:cxn>
                  <a:cxn ang="0">
                    <a:pos x="16" y="9"/>
                  </a:cxn>
                  <a:cxn ang="0">
                    <a:pos x="12" y="9"/>
                  </a:cxn>
                  <a:cxn ang="0">
                    <a:pos x="11" y="8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10" y="12"/>
                  </a:cxn>
                  <a:cxn ang="0">
                    <a:pos x="7" y="12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0" y="13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8" y="19"/>
                  </a:cxn>
                  <a:cxn ang="0">
                    <a:pos x="8" y="20"/>
                  </a:cxn>
                  <a:cxn ang="0">
                    <a:pos x="9" y="22"/>
                  </a:cxn>
                  <a:cxn ang="0">
                    <a:pos x="10" y="25"/>
                  </a:cxn>
                  <a:cxn ang="0">
                    <a:pos x="11" y="26"/>
                  </a:cxn>
                  <a:cxn ang="0">
                    <a:pos x="11" y="29"/>
                  </a:cxn>
                  <a:cxn ang="0">
                    <a:pos x="10" y="37"/>
                  </a:cxn>
                  <a:cxn ang="0">
                    <a:pos x="10" y="37"/>
                  </a:cxn>
                  <a:cxn ang="0">
                    <a:pos x="11" y="39"/>
                  </a:cxn>
                  <a:cxn ang="0">
                    <a:pos x="12" y="39"/>
                  </a:cxn>
                  <a:cxn ang="0">
                    <a:pos x="14" y="39"/>
                  </a:cxn>
                  <a:cxn ang="0">
                    <a:pos x="17" y="40"/>
                  </a:cxn>
                  <a:cxn ang="0">
                    <a:pos x="19" y="40"/>
                  </a:cxn>
                  <a:cxn ang="0">
                    <a:pos x="22" y="41"/>
                  </a:cxn>
                  <a:cxn ang="0">
                    <a:pos x="24" y="41"/>
                  </a:cxn>
                  <a:cxn ang="0">
                    <a:pos x="25" y="38"/>
                  </a:cxn>
                  <a:cxn ang="0">
                    <a:pos x="28" y="37"/>
                  </a:cxn>
                  <a:cxn ang="0">
                    <a:pos x="32" y="38"/>
                  </a:cxn>
                  <a:cxn ang="0">
                    <a:pos x="38" y="34"/>
                  </a:cxn>
                  <a:cxn ang="0">
                    <a:pos x="39" y="34"/>
                  </a:cxn>
                  <a:cxn ang="0">
                    <a:pos x="37" y="32"/>
                  </a:cxn>
                  <a:cxn ang="0">
                    <a:pos x="36" y="29"/>
                  </a:cxn>
                </a:cxnLst>
                <a:rect l="0" t="0" r="r" b="b"/>
                <a:pathLst>
                  <a:path w="40" h="41">
                    <a:moveTo>
                      <a:pt x="36" y="29"/>
                    </a:move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7" y="40"/>
                      <a:pt x="17" y="40"/>
                    </a:cubicBezTo>
                    <a:cubicBezTo>
                      <a:pt x="18" y="40"/>
                      <a:pt x="19" y="40"/>
                      <a:pt x="19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7" y="32"/>
                      <a:pt x="37" y="32"/>
                      <a:pt x="37" y="32"/>
                    </a:cubicBezTo>
                    <a:lnTo>
                      <a:pt x="36" y="2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7" name="Freeform 343"/>
              <p:cNvSpPr>
                <a:spLocks/>
              </p:cNvSpPr>
              <p:nvPr/>
            </p:nvSpPr>
            <p:spPr bwMode="auto">
              <a:xfrm>
                <a:off x="4919712" y="2421039"/>
                <a:ext cx="260657" cy="25579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71" y="0"/>
                  </a:cxn>
                  <a:cxn ang="0">
                    <a:pos x="54" y="0"/>
                  </a:cxn>
                  <a:cxn ang="0">
                    <a:pos x="50" y="4"/>
                  </a:cxn>
                  <a:cxn ang="0">
                    <a:pos x="46" y="4"/>
                  </a:cxn>
                  <a:cxn ang="0">
                    <a:pos x="37" y="8"/>
                  </a:cxn>
                  <a:cxn ang="0">
                    <a:pos x="25" y="12"/>
                  </a:cxn>
                  <a:cxn ang="0">
                    <a:pos x="21" y="8"/>
                  </a:cxn>
                  <a:cxn ang="0">
                    <a:pos x="8" y="16"/>
                  </a:cxn>
                  <a:cxn ang="0">
                    <a:pos x="4" y="16"/>
                  </a:cxn>
                  <a:cxn ang="0">
                    <a:pos x="4" y="25"/>
                  </a:cxn>
                  <a:cxn ang="0">
                    <a:pos x="0" y="33"/>
                  </a:cxn>
                  <a:cxn ang="0">
                    <a:pos x="4" y="45"/>
                  </a:cxn>
                  <a:cxn ang="0">
                    <a:pos x="12" y="54"/>
                  </a:cxn>
                  <a:cxn ang="0">
                    <a:pos x="21" y="45"/>
                  </a:cxn>
                  <a:cxn ang="0">
                    <a:pos x="42" y="54"/>
                  </a:cxn>
                  <a:cxn ang="0">
                    <a:pos x="54" y="78"/>
                  </a:cxn>
                  <a:cxn ang="0">
                    <a:pos x="67" y="95"/>
                  </a:cxn>
                  <a:cxn ang="0">
                    <a:pos x="96" y="112"/>
                  </a:cxn>
                  <a:cxn ang="0">
                    <a:pos x="114" y="126"/>
                  </a:cxn>
                  <a:cxn ang="0">
                    <a:pos x="106" y="154"/>
                  </a:cxn>
                  <a:cxn ang="0">
                    <a:pos x="133" y="133"/>
                  </a:cxn>
                  <a:cxn ang="0">
                    <a:pos x="133" y="120"/>
                  </a:cxn>
                  <a:cxn ang="0">
                    <a:pos x="146" y="124"/>
                  </a:cxn>
                  <a:cxn ang="0">
                    <a:pos x="154" y="124"/>
                  </a:cxn>
                  <a:cxn ang="0">
                    <a:pos x="133" y="104"/>
                  </a:cxn>
                  <a:cxn ang="0">
                    <a:pos x="117" y="91"/>
                  </a:cxn>
                  <a:cxn ang="0">
                    <a:pos x="104" y="87"/>
                  </a:cxn>
                  <a:cxn ang="0">
                    <a:pos x="87" y="58"/>
                  </a:cxn>
                  <a:cxn ang="0">
                    <a:pos x="79" y="41"/>
                  </a:cxn>
                  <a:cxn ang="0">
                    <a:pos x="83" y="25"/>
                  </a:cxn>
                  <a:cxn ang="0">
                    <a:pos x="87" y="25"/>
                  </a:cxn>
                  <a:cxn ang="0">
                    <a:pos x="87" y="16"/>
                  </a:cxn>
                  <a:cxn ang="0">
                    <a:pos x="87" y="4"/>
                  </a:cxn>
                </a:cxnLst>
                <a:rect l="0" t="0" r="r" b="b"/>
                <a:pathLst>
                  <a:path w="154" h="154">
                    <a:moveTo>
                      <a:pt x="87" y="4"/>
                    </a:moveTo>
                    <a:lnTo>
                      <a:pt x="71" y="0"/>
                    </a:lnTo>
                    <a:lnTo>
                      <a:pt x="54" y="0"/>
                    </a:lnTo>
                    <a:lnTo>
                      <a:pt x="50" y="4"/>
                    </a:lnTo>
                    <a:lnTo>
                      <a:pt x="46" y="4"/>
                    </a:lnTo>
                    <a:lnTo>
                      <a:pt x="37" y="8"/>
                    </a:lnTo>
                    <a:lnTo>
                      <a:pt x="25" y="12"/>
                    </a:lnTo>
                    <a:lnTo>
                      <a:pt x="21" y="8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25"/>
                    </a:lnTo>
                    <a:lnTo>
                      <a:pt x="0" y="33"/>
                    </a:lnTo>
                    <a:lnTo>
                      <a:pt x="4" y="45"/>
                    </a:lnTo>
                    <a:lnTo>
                      <a:pt x="12" y="54"/>
                    </a:lnTo>
                    <a:lnTo>
                      <a:pt x="21" y="45"/>
                    </a:lnTo>
                    <a:lnTo>
                      <a:pt x="42" y="54"/>
                    </a:lnTo>
                    <a:lnTo>
                      <a:pt x="54" y="78"/>
                    </a:lnTo>
                    <a:lnTo>
                      <a:pt x="67" y="95"/>
                    </a:lnTo>
                    <a:lnTo>
                      <a:pt x="96" y="112"/>
                    </a:lnTo>
                    <a:lnTo>
                      <a:pt x="114" y="126"/>
                    </a:lnTo>
                    <a:lnTo>
                      <a:pt x="106" y="154"/>
                    </a:lnTo>
                    <a:lnTo>
                      <a:pt x="133" y="133"/>
                    </a:lnTo>
                    <a:lnTo>
                      <a:pt x="133" y="120"/>
                    </a:lnTo>
                    <a:lnTo>
                      <a:pt x="146" y="124"/>
                    </a:lnTo>
                    <a:lnTo>
                      <a:pt x="154" y="124"/>
                    </a:lnTo>
                    <a:lnTo>
                      <a:pt x="133" y="104"/>
                    </a:lnTo>
                    <a:lnTo>
                      <a:pt x="117" y="91"/>
                    </a:lnTo>
                    <a:lnTo>
                      <a:pt x="104" y="87"/>
                    </a:lnTo>
                    <a:lnTo>
                      <a:pt x="87" y="58"/>
                    </a:lnTo>
                    <a:lnTo>
                      <a:pt x="79" y="41"/>
                    </a:lnTo>
                    <a:lnTo>
                      <a:pt x="83" y="25"/>
                    </a:lnTo>
                    <a:lnTo>
                      <a:pt x="87" y="25"/>
                    </a:lnTo>
                    <a:lnTo>
                      <a:pt x="87" y="16"/>
                    </a:lnTo>
                    <a:lnTo>
                      <a:pt x="8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8" name="Freeform 344"/>
              <p:cNvSpPr>
                <a:spLocks/>
              </p:cNvSpPr>
              <p:nvPr/>
            </p:nvSpPr>
            <p:spPr bwMode="auto">
              <a:xfrm>
                <a:off x="4892649" y="2143122"/>
                <a:ext cx="203684" cy="264091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4" y="12"/>
                  </a:cxn>
                  <a:cxn ang="0">
                    <a:pos x="4" y="15"/>
                  </a:cxn>
                  <a:cxn ang="0">
                    <a:pos x="2" y="17"/>
                  </a:cxn>
                  <a:cxn ang="0">
                    <a:pos x="2" y="20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2" y="24"/>
                  </a:cxn>
                  <a:cxn ang="0">
                    <a:pos x="1" y="26"/>
                  </a:cxn>
                  <a:cxn ang="0">
                    <a:pos x="0" y="28"/>
                  </a:cxn>
                  <a:cxn ang="0">
                    <a:pos x="3" y="29"/>
                  </a:cxn>
                  <a:cxn ang="0">
                    <a:pos x="5" y="30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6" y="37"/>
                  </a:cxn>
                  <a:cxn ang="0">
                    <a:pos x="7" y="38"/>
                  </a:cxn>
                  <a:cxn ang="0">
                    <a:pos x="10" y="37"/>
                  </a:cxn>
                  <a:cxn ang="0">
                    <a:pos x="12" y="38"/>
                  </a:cxn>
                  <a:cxn ang="0">
                    <a:pos x="13" y="38"/>
                  </a:cxn>
                  <a:cxn ang="0">
                    <a:pos x="14" y="38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7"/>
                  </a:cxn>
                  <a:cxn ang="0">
                    <a:pos x="23" y="37"/>
                  </a:cxn>
                  <a:cxn ang="0">
                    <a:pos x="24" y="36"/>
                  </a:cxn>
                  <a:cxn ang="0">
                    <a:pos x="23" y="34"/>
                  </a:cxn>
                  <a:cxn ang="0">
                    <a:pos x="25" y="33"/>
                  </a:cxn>
                  <a:cxn ang="0">
                    <a:pos x="26" y="32"/>
                  </a:cxn>
                  <a:cxn ang="0">
                    <a:pos x="26" y="32"/>
                  </a:cxn>
                  <a:cxn ang="0">
                    <a:pos x="25" y="31"/>
                  </a:cxn>
                  <a:cxn ang="0">
                    <a:pos x="23" y="28"/>
                  </a:cxn>
                  <a:cxn ang="0">
                    <a:pos x="21" y="26"/>
                  </a:cxn>
                  <a:cxn ang="0">
                    <a:pos x="20" y="25"/>
                  </a:cxn>
                  <a:cxn ang="0">
                    <a:pos x="22" y="24"/>
                  </a:cxn>
                  <a:cxn ang="0">
                    <a:pos x="24" y="23"/>
                  </a:cxn>
                  <a:cxn ang="0">
                    <a:pos x="26" y="22"/>
                  </a:cxn>
                  <a:cxn ang="0">
                    <a:pos x="27" y="21"/>
                  </a:cxn>
                  <a:cxn ang="0">
                    <a:pos x="29" y="22"/>
                  </a:cxn>
                  <a:cxn ang="0">
                    <a:pos x="29" y="21"/>
                  </a:cxn>
                  <a:cxn ang="0">
                    <a:pos x="29" y="18"/>
                  </a:cxn>
                  <a:cxn ang="0">
                    <a:pos x="28" y="14"/>
                  </a:cxn>
                  <a:cxn ang="0">
                    <a:pos x="28" y="11"/>
                  </a:cxn>
                  <a:cxn ang="0">
                    <a:pos x="28" y="10"/>
                  </a:cxn>
                  <a:cxn ang="0">
                    <a:pos x="27" y="7"/>
                  </a:cxn>
                  <a:cxn ang="0">
                    <a:pos x="27" y="5"/>
                  </a:cxn>
                  <a:cxn ang="0">
                    <a:pos x="23" y="3"/>
                  </a:cxn>
                  <a:cxn ang="0">
                    <a:pos x="19" y="5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1"/>
                  </a:cxn>
                  <a:cxn ang="0">
                    <a:pos x="11" y="1"/>
                  </a:cxn>
                  <a:cxn ang="0">
                    <a:pos x="10" y="5"/>
                  </a:cxn>
                  <a:cxn ang="0">
                    <a:pos x="9" y="7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8"/>
                  </a:cxn>
                  <a:cxn ang="0">
                    <a:pos x="5" y="10"/>
                  </a:cxn>
                </a:cxnLst>
                <a:rect l="0" t="0" r="r" b="b"/>
                <a:pathLst>
                  <a:path w="29" h="39">
                    <a:moveTo>
                      <a:pt x="5" y="10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4" y="38"/>
                      <a:pt x="14" y="38"/>
                    </a:cubicBezTo>
                    <a:cubicBezTo>
                      <a:pt x="14" y="39"/>
                      <a:pt x="16" y="38"/>
                      <a:pt x="16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3" y="37"/>
                      <a:pt x="23" y="37"/>
                    </a:cubicBezTo>
                    <a:cubicBezTo>
                      <a:pt x="24" y="37"/>
                      <a:pt x="24" y="36"/>
                      <a:pt x="24" y="36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1"/>
                      <a:pt x="29" y="21"/>
                    </a:cubicBezTo>
                    <a:cubicBezTo>
                      <a:pt x="29" y="20"/>
                      <a:pt x="29" y="18"/>
                      <a:pt x="29" y="18"/>
                    </a:cubicBezTo>
                    <a:cubicBezTo>
                      <a:pt x="28" y="18"/>
                      <a:pt x="28" y="14"/>
                      <a:pt x="28" y="14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5"/>
                      <a:pt x="17" y="4"/>
                    </a:cubicBezTo>
                    <a:cubicBezTo>
                      <a:pt x="17" y="4"/>
                      <a:pt x="17" y="2"/>
                      <a:pt x="17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lnTo>
                      <a:pt x="5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9" name="Freeform 345"/>
              <p:cNvSpPr>
                <a:spLocks/>
              </p:cNvSpPr>
              <p:nvPr/>
            </p:nvSpPr>
            <p:spPr bwMode="auto">
              <a:xfrm>
                <a:off x="4849918" y="2190133"/>
                <a:ext cx="78340" cy="100935"/>
              </a:xfrm>
              <a:custGeom>
                <a:avLst/>
                <a:gdLst/>
                <a:ahLst/>
                <a:cxnLst>
                  <a:cxn ang="0">
                    <a:pos x="18" y="72"/>
                  </a:cxn>
                  <a:cxn ang="0">
                    <a:pos x="30" y="78"/>
                  </a:cxn>
                  <a:cxn ang="0">
                    <a:pos x="36" y="84"/>
                  </a:cxn>
                  <a:cxn ang="0">
                    <a:pos x="42" y="90"/>
                  </a:cxn>
                  <a:cxn ang="0">
                    <a:pos x="48" y="78"/>
                  </a:cxn>
                  <a:cxn ang="0">
                    <a:pos x="48" y="60"/>
                  </a:cxn>
                  <a:cxn ang="0">
                    <a:pos x="60" y="48"/>
                  </a:cxn>
                  <a:cxn ang="0">
                    <a:pos x="60" y="30"/>
                  </a:cxn>
                  <a:cxn ang="0">
                    <a:pos x="66" y="18"/>
                  </a:cxn>
                  <a:cxn ang="0">
                    <a:pos x="66" y="6"/>
                  </a:cxn>
                  <a:cxn ang="0">
                    <a:pos x="66" y="0"/>
                  </a:cxn>
                  <a:cxn ang="0">
                    <a:pos x="54" y="6"/>
                  </a:cxn>
                  <a:cxn ang="0">
                    <a:pos x="36" y="12"/>
                  </a:cxn>
                  <a:cxn ang="0">
                    <a:pos x="36" y="30"/>
                  </a:cxn>
                  <a:cxn ang="0">
                    <a:pos x="24" y="18"/>
                  </a:cxn>
                  <a:cxn ang="0">
                    <a:pos x="12" y="54"/>
                  </a:cxn>
                  <a:cxn ang="0">
                    <a:pos x="0" y="66"/>
                  </a:cxn>
                  <a:cxn ang="0">
                    <a:pos x="6" y="72"/>
                  </a:cxn>
                  <a:cxn ang="0">
                    <a:pos x="18" y="72"/>
                  </a:cxn>
                </a:cxnLst>
                <a:rect l="0" t="0" r="r" b="b"/>
                <a:pathLst>
                  <a:path w="66" h="90">
                    <a:moveTo>
                      <a:pt x="18" y="72"/>
                    </a:moveTo>
                    <a:lnTo>
                      <a:pt x="30" y="78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8" y="78"/>
                    </a:lnTo>
                    <a:lnTo>
                      <a:pt x="48" y="60"/>
                    </a:lnTo>
                    <a:lnTo>
                      <a:pt x="60" y="48"/>
                    </a:lnTo>
                    <a:lnTo>
                      <a:pt x="60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66" y="0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36" y="30"/>
                    </a:lnTo>
                    <a:lnTo>
                      <a:pt x="24" y="18"/>
                    </a:lnTo>
                    <a:lnTo>
                      <a:pt x="12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" name="Freeform 346"/>
              <p:cNvSpPr>
                <a:spLocks/>
              </p:cNvSpPr>
              <p:nvPr/>
            </p:nvSpPr>
            <p:spPr bwMode="auto">
              <a:xfrm>
                <a:off x="5215978" y="2578664"/>
                <a:ext cx="141011" cy="134119"/>
              </a:xfrm>
              <a:custGeom>
                <a:avLst/>
                <a:gdLst/>
                <a:ahLst/>
                <a:cxnLst>
                  <a:cxn ang="0">
                    <a:pos x="120" y="6"/>
                  </a:cxn>
                  <a:cxn ang="0">
                    <a:pos x="120" y="0"/>
                  </a:cxn>
                  <a:cxn ang="0">
                    <a:pos x="114" y="6"/>
                  </a:cxn>
                  <a:cxn ang="0">
                    <a:pos x="96" y="6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42" y="12"/>
                  </a:cxn>
                  <a:cxn ang="0">
                    <a:pos x="18" y="18"/>
                  </a:cxn>
                  <a:cxn ang="0">
                    <a:pos x="18" y="24"/>
                  </a:cxn>
                  <a:cxn ang="0">
                    <a:pos x="12" y="36"/>
                  </a:cxn>
                  <a:cxn ang="0">
                    <a:pos x="0" y="48"/>
                  </a:cxn>
                  <a:cxn ang="0">
                    <a:pos x="12" y="66"/>
                  </a:cxn>
                  <a:cxn ang="0">
                    <a:pos x="36" y="72"/>
                  </a:cxn>
                  <a:cxn ang="0">
                    <a:pos x="24" y="84"/>
                  </a:cxn>
                  <a:cxn ang="0">
                    <a:pos x="24" y="108"/>
                  </a:cxn>
                  <a:cxn ang="0">
                    <a:pos x="48" y="120"/>
                  </a:cxn>
                  <a:cxn ang="0">
                    <a:pos x="60" y="108"/>
                  </a:cxn>
                  <a:cxn ang="0">
                    <a:pos x="60" y="96"/>
                  </a:cxn>
                  <a:cxn ang="0">
                    <a:pos x="84" y="84"/>
                  </a:cxn>
                  <a:cxn ang="0">
                    <a:pos x="60" y="60"/>
                  </a:cxn>
                  <a:cxn ang="0">
                    <a:pos x="60" y="48"/>
                  </a:cxn>
                  <a:cxn ang="0">
                    <a:pos x="48" y="30"/>
                  </a:cxn>
                  <a:cxn ang="0">
                    <a:pos x="84" y="24"/>
                  </a:cxn>
                  <a:cxn ang="0">
                    <a:pos x="108" y="18"/>
                  </a:cxn>
                  <a:cxn ang="0">
                    <a:pos x="108" y="24"/>
                  </a:cxn>
                  <a:cxn ang="0">
                    <a:pos x="114" y="18"/>
                  </a:cxn>
                  <a:cxn ang="0">
                    <a:pos x="120" y="6"/>
                  </a:cxn>
                </a:cxnLst>
                <a:rect l="0" t="0" r="r" b="b"/>
                <a:pathLst>
                  <a:path w="120" h="120">
                    <a:moveTo>
                      <a:pt x="120" y="6"/>
                    </a:moveTo>
                    <a:lnTo>
                      <a:pt x="120" y="0"/>
                    </a:lnTo>
                    <a:lnTo>
                      <a:pt x="114" y="6"/>
                    </a:lnTo>
                    <a:lnTo>
                      <a:pt x="96" y="6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36" y="72"/>
                    </a:lnTo>
                    <a:lnTo>
                      <a:pt x="24" y="84"/>
                    </a:lnTo>
                    <a:lnTo>
                      <a:pt x="24" y="108"/>
                    </a:lnTo>
                    <a:lnTo>
                      <a:pt x="48" y="120"/>
                    </a:lnTo>
                    <a:lnTo>
                      <a:pt x="60" y="108"/>
                    </a:lnTo>
                    <a:lnTo>
                      <a:pt x="60" y="96"/>
                    </a:lnTo>
                    <a:lnTo>
                      <a:pt x="84" y="84"/>
                    </a:lnTo>
                    <a:lnTo>
                      <a:pt x="60" y="60"/>
                    </a:lnTo>
                    <a:lnTo>
                      <a:pt x="60" y="48"/>
                    </a:lnTo>
                    <a:lnTo>
                      <a:pt x="48" y="30"/>
                    </a:lnTo>
                    <a:lnTo>
                      <a:pt x="84" y="24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114" y="18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1" name="Freeform 347"/>
              <p:cNvSpPr>
                <a:spLocks/>
              </p:cNvSpPr>
              <p:nvPr/>
            </p:nvSpPr>
            <p:spPr bwMode="auto">
              <a:xfrm>
                <a:off x="4872708" y="1353617"/>
                <a:ext cx="582563" cy="667830"/>
              </a:xfrm>
              <a:custGeom>
                <a:avLst/>
                <a:gdLst/>
                <a:ahLst/>
                <a:cxnLst>
                  <a:cxn ang="0">
                    <a:pos x="24" y="86"/>
                  </a:cxn>
                  <a:cxn ang="0">
                    <a:pos x="24" y="80"/>
                  </a:cxn>
                  <a:cxn ang="0">
                    <a:pos x="24" y="75"/>
                  </a:cxn>
                  <a:cxn ang="0">
                    <a:pos x="24" y="65"/>
                  </a:cxn>
                  <a:cxn ang="0">
                    <a:pos x="26" y="60"/>
                  </a:cxn>
                  <a:cxn ang="0">
                    <a:pos x="30" y="56"/>
                  </a:cxn>
                  <a:cxn ang="0">
                    <a:pos x="31" y="50"/>
                  </a:cxn>
                  <a:cxn ang="0">
                    <a:pos x="34" y="43"/>
                  </a:cxn>
                  <a:cxn ang="0">
                    <a:pos x="38" y="35"/>
                  </a:cxn>
                  <a:cxn ang="0">
                    <a:pos x="38" y="30"/>
                  </a:cxn>
                  <a:cxn ang="0">
                    <a:pos x="42" y="28"/>
                  </a:cxn>
                  <a:cxn ang="0">
                    <a:pos x="47" y="24"/>
                  </a:cxn>
                  <a:cxn ang="0">
                    <a:pos x="49" y="22"/>
                  </a:cxn>
                  <a:cxn ang="0">
                    <a:pos x="51" y="19"/>
                  </a:cxn>
                  <a:cxn ang="0">
                    <a:pos x="53" y="17"/>
                  </a:cxn>
                  <a:cxn ang="0">
                    <a:pos x="56" y="21"/>
                  </a:cxn>
                  <a:cxn ang="0">
                    <a:pos x="62" y="21"/>
                  </a:cxn>
                  <a:cxn ang="0">
                    <a:pos x="66" y="19"/>
                  </a:cxn>
                  <a:cxn ang="0">
                    <a:pos x="70" y="12"/>
                  </a:cxn>
                  <a:cxn ang="0">
                    <a:pos x="78" y="14"/>
                  </a:cxn>
                  <a:cxn ang="0">
                    <a:pos x="77" y="19"/>
                  </a:cxn>
                  <a:cxn ang="0">
                    <a:pos x="77" y="19"/>
                  </a:cxn>
                  <a:cxn ang="0">
                    <a:pos x="81" y="15"/>
                  </a:cxn>
                  <a:cxn ang="0">
                    <a:pos x="81" y="12"/>
                  </a:cxn>
                  <a:cxn ang="0">
                    <a:pos x="83" y="6"/>
                  </a:cxn>
                  <a:cxn ang="0">
                    <a:pos x="76" y="0"/>
                  </a:cxn>
                  <a:cxn ang="0">
                    <a:pos x="69" y="2"/>
                  </a:cxn>
                  <a:cxn ang="0">
                    <a:pos x="66" y="1"/>
                  </a:cxn>
                  <a:cxn ang="0">
                    <a:pos x="59" y="5"/>
                  </a:cxn>
                  <a:cxn ang="0">
                    <a:pos x="55" y="6"/>
                  </a:cxn>
                  <a:cxn ang="0">
                    <a:pos x="50" y="8"/>
                  </a:cxn>
                  <a:cxn ang="0">
                    <a:pos x="43" y="14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8" y="38"/>
                  </a:cxn>
                  <a:cxn ang="0">
                    <a:pos x="25" y="46"/>
                  </a:cxn>
                  <a:cxn ang="0">
                    <a:pos x="17" y="60"/>
                  </a:cxn>
                  <a:cxn ang="0">
                    <a:pos x="8" y="65"/>
                  </a:cxn>
                  <a:cxn ang="0">
                    <a:pos x="4" y="71"/>
                  </a:cxn>
                  <a:cxn ang="0">
                    <a:pos x="2" y="76"/>
                  </a:cxn>
                  <a:cxn ang="0">
                    <a:pos x="1" y="84"/>
                  </a:cxn>
                  <a:cxn ang="0">
                    <a:pos x="3" y="91"/>
                  </a:cxn>
                  <a:cxn ang="0">
                    <a:pos x="7" y="98"/>
                  </a:cxn>
                  <a:cxn ang="0">
                    <a:pos x="16" y="93"/>
                  </a:cxn>
                  <a:cxn ang="0">
                    <a:pos x="20" y="92"/>
                  </a:cxn>
                  <a:cxn ang="0">
                    <a:pos x="21" y="92"/>
                  </a:cxn>
                </a:cxnLst>
                <a:rect l="0" t="0" r="r" b="b"/>
                <a:pathLst>
                  <a:path w="83" h="98">
                    <a:moveTo>
                      <a:pt x="23" y="87"/>
                    </a:moveTo>
                    <a:cubicBezTo>
                      <a:pt x="23" y="87"/>
                      <a:pt x="24" y="87"/>
                      <a:pt x="24" y="86"/>
                    </a:cubicBezTo>
                    <a:cubicBezTo>
                      <a:pt x="24" y="86"/>
                      <a:pt x="24" y="82"/>
                      <a:pt x="24" y="8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4" y="75"/>
                      <a:pt x="23" y="70"/>
                      <a:pt x="23" y="70"/>
                    </a:cubicBezTo>
                    <a:cubicBezTo>
                      <a:pt x="23" y="69"/>
                      <a:pt x="24" y="65"/>
                      <a:pt x="24" y="65"/>
                    </a:cubicBezTo>
                    <a:cubicBezTo>
                      <a:pt x="24" y="65"/>
                      <a:pt x="24" y="62"/>
                      <a:pt x="24" y="62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7" y="98"/>
                      <a:pt x="7" y="98"/>
                      <a:pt x="7" y="98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20" y="92"/>
                      <a:pt x="20" y="92"/>
                      <a:pt x="20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2"/>
                      <a:pt x="21" y="92"/>
                      <a:pt x="21" y="92"/>
                    </a:cubicBezTo>
                    <a:lnTo>
                      <a:pt x="23" y="8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2" name="Freeform 348"/>
              <p:cNvSpPr>
                <a:spLocks/>
              </p:cNvSpPr>
              <p:nvPr/>
            </p:nvSpPr>
            <p:spPr bwMode="auto">
              <a:xfrm>
                <a:off x="5012295" y="1483588"/>
                <a:ext cx="287720" cy="645707"/>
              </a:xfrm>
              <a:custGeom>
                <a:avLst/>
                <a:gdLst/>
                <a:ahLst/>
                <a:cxnLst>
                  <a:cxn ang="0">
                    <a:pos x="41" y="21"/>
                  </a:cxn>
                  <a:cxn ang="0">
                    <a:pos x="40" y="15"/>
                  </a:cxn>
                  <a:cxn ang="0">
                    <a:pos x="38" y="6"/>
                  </a:cxn>
                  <a:cxn ang="0">
                    <a:pos x="35" y="5"/>
                  </a:cxn>
                  <a:cxn ang="0">
                    <a:pos x="31" y="0"/>
                  </a:cxn>
                  <a:cxn ang="0">
                    <a:pos x="29" y="3"/>
                  </a:cxn>
                  <a:cxn ang="0">
                    <a:pos x="27" y="5"/>
                  </a:cxn>
                  <a:cxn ang="0">
                    <a:pos x="22" y="9"/>
                  </a:cxn>
                  <a:cxn ang="0">
                    <a:pos x="18" y="11"/>
                  </a:cxn>
                  <a:cxn ang="0">
                    <a:pos x="18" y="16"/>
                  </a:cxn>
                  <a:cxn ang="0">
                    <a:pos x="14" y="24"/>
                  </a:cxn>
                  <a:cxn ang="0">
                    <a:pos x="11" y="31"/>
                  </a:cxn>
                  <a:cxn ang="0">
                    <a:pos x="10" y="37"/>
                  </a:cxn>
                  <a:cxn ang="0">
                    <a:pos x="6" y="41"/>
                  </a:cxn>
                  <a:cxn ang="0">
                    <a:pos x="4" y="46"/>
                  </a:cxn>
                  <a:cxn ang="0">
                    <a:pos x="4" y="56"/>
                  </a:cxn>
                  <a:cxn ang="0">
                    <a:pos x="4" y="61"/>
                  </a:cxn>
                  <a:cxn ang="0">
                    <a:pos x="4" y="67"/>
                  </a:cxn>
                  <a:cxn ang="0">
                    <a:pos x="1" y="73"/>
                  </a:cxn>
                  <a:cxn ang="0">
                    <a:pos x="2" y="79"/>
                  </a:cxn>
                  <a:cxn ang="0">
                    <a:pos x="5" y="88"/>
                  </a:cxn>
                  <a:cxn ang="0">
                    <a:pos x="6" y="93"/>
                  </a:cxn>
                  <a:cxn ang="0">
                    <a:pos x="10" y="94"/>
                  </a:cxn>
                  <a:cxn ang="0">
                    <a:pos x="13" y="90"/>
                  </a:cxn>
                  <a:cxn ang="0">
                    <a:pos x="18" y="86"/>
                  </a:cxn>
                  <a:cxn ang="0">
                    <a:pos x="19" y="75"/>
                  </a:cxn>
                  <a:cxn ang="0">
                    <a:pos x="24" y="73"/>
                  </a:cxn>
                  <a:cxn ang="0">
                    <a:pos x="23" y="65"/>
                  </a:cxn>
                  <a:cxn ang="0">
                    <a:pos x="21" y="56"/>
                  </a:cxn>
                  <a:cxn ang="0">
                    <a:pos x="24" y="46"/>
                  </a:cxn>
                  <a:cxn ang="0">
                    <a:pos x="33" y="40"/>
                  </a:cxn>
                  <a:cxn ang="0">
                    <a:pos x="33" y="34"/>
                  </a:cxn>
                  <a:cxn ang="0">
                    <a:pos x="38" y="27"/>
                  </a:cxn>
                  <a:cxn ang="0">
                    <a:pos x="41" y="27"/>
                  </a:cxn>
                </a:cxnLst>
                <a:rect l="0" t="0" r="r" b="b"/>
                <a:pathLst>
                  <a:path w="41" h="95">
                    <a:moveTo>
                      <a:pt x="41" y="22"/>
                    </a:move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4" y="43"/>
                      <a:pt x="4" y="46"/>
                      <a:pt x="4" y="46"/>
                    </a:cubicBezTo>
                    <a:cubicBezTo>
                      <a:pt x="4" y="46"/>
                      <a:pt x="3" y="50"/>
                      <a:pt x="3" y="51"/>
                    </a:cubicBezTo>
                    <a:cubicBezTo>
                      <a:pt x="3" y="51"/>
                      <a:pt x="4" y="56"/>
                      <a:pt x="4" y="56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7"/>
                      <a:pt x="4" y="67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5"/>
                      <a:pt x="19" y="75"/>
                      <a:pt x="19" y="75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7"/>
                      <a:pt x="41" y="27"/>
                    </a:cubicBezTo>
                    <a:lnTo>
                      <a:pt x="41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" name="Freeform 349"/>
              <p:cNvSpPr>
                <a:spLocks/>
              </p:cNvSpPr>
              <p:nvPr/>
            </p:nvSpPr>
            <p:spPr bwMode="auto">
              <a:xfrm>
                <a:off x="5258709" y="2238527"/>
                <a:ext cx="400244" cy="250263"/>
              </a:xfrm>
              <a:custGeom>
                <a:avLst/>
                <a:gdLst/>
                <a:ahLst/>
                <a:cxnLst>
                  <a:cxn ang="0">
                    <a:pos x="54" y="22"/>
                  </a:cxn>
                  <a:cxn ang="0">
                    <a:pos x="56" y="21"/>
                  </a:cxn>
                  <a:cxn ang="0">
                    <a:pos x="57" y="16"/>
                  </a:cxn>
                  <a:cxn ang="0">
                    <a:pos x="57" y="14"/>
                  </a:cxn>
                  <a:cxn ang="0">
                    <a:pos x="52" y="12"/>
                  </a:cxn>
                  <a:cxn ang="0">
                    <a:pos x="47" y="9"/>
                  </a:cxn>
                  <a:cxn ang="0">
                    <a:pos x="45" y="9"/>
                  </a:cxn>
                  <a:cxn ang="0">
                    <a:pos x="42" y="7"/>
                  </a:cxn>
                  <a:cxn ang="0">
                    <a:pos x="40" y="4"/>
                  </a:cxn>
                  <a:cxn ang="0">
                    <a:pos x="33" y="1"/>
                  </a:cxn>
                  <a:cxn ang="0">
                    <a:pos x="31" y="1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28" y="6"/>
                  </a:cxn>
                  <a:cxn ang="0">
                    <a:pos x="24" y="5"/>
                  </a:cxn>
                  <a:cxn ang="0">
                    <a:pos x="17" y="5"/>
                  </a:cxn>
                  <a:cxn ang="0">
                    <a:pos x="11" y="3"/>
                  </a:cxn>
                  <a:cxn ang="0">
                    <a:pos x="7" y="3"/>
                  </a:cxn>
                  <a:cxn ang="0">
                    <a:pos x="5" y="4"/>
                  </a:cxn>
                  <a:cxn ang="0">
                    <a:pos x="6" y="8"/>
                  </a:cxn>
                  <a:cxn ang="0">
                    <a:pos x="4" y="1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8"/>
                  </a:cxn>
                  <a:cxn ang="0">
                    <a:pos x="1" y="19"/>
                  </a:cxn>
                  <a:cxn ang="0">
                    <a:pos x="2" y="20"/>
                  </a:cxn>
                  <a:cxn ang="0">
                    <a:pos x="3" y="21"/>
                  </a:cxn>
                  <a:cxn ang="0">
                    <a:pos x="12" y="20"/>
                  </a:cxn>
                  <a:cxn ang="0">
                    <a:pos x="18" y="20"/>
                  </a:cxn>
                  <a:cxn ang="0">
                    <a:pos x="24" y="24"/>
                  </a:cxn>
                  <a:cxn ang="0">
                    <a:pos x="25" y="28"/>
                  </a:cxn>
                  <a:cxn ang="0">
                    <a:pos x="22" y="30"/>
                  </a:cxn>
                  <a:cxn ang="0">
                    <a:pos x="21" y="33"/>
                  </a:cxn>
                  <a:cxn ang="0">
                    <a:pos x="24" y="34"/>
                  </a:cxn>
                  <a:cxn ang="0">
                    <a:pos x="25" y="32"/>
                  </a:cxn>
                  <a:cxn ang="0">
                    <a:pos x="30" y="29"/>
                  </a:cxn>
                  <a:cxn ang="0">
                    <a:pos x="33" y="29"/>
                  </a:cxn>
                  <a:cxn ang="0">
                    <a:pos x="36" y="32"/>
                  </a:cxn>
                  <a:cxn ang="0">
                    <a:pos x="34" y="34"/>
                  </a:cxn>
                  <a:cxn ang="0">
                    <a:pos x="37" y="37"/>
                  </a:cxn>
                  <a:cxn ang="0">
                    <a:pos x="45" y="34"/>
                  </a:cxn>
                  <a:cxn ang="0">
                    <a:pos x="41" y="31"/>
                  </a:cxn>
                  <a:cxn ang="0">
                    <a:pos x="43" y="28"/>
                  </a:cxn>
                  <a:cxn ang="0">
                    <a:pos x="50" y="27"/>
                  </a:cxn>
                  <a:cxn ang="0">
                    <a:pos x="51" y="25"/>
                  </a:cxn>
                  <a:cxn ang="0">
                    <a:pos x="54" y="22"/>
                  </a:cxn>
                </a:cxnLst>
                <a:rect l="0" t="0" r="r" b="b"/>
                <a:pathLst>
                  <a:path w="57" h="37">
                    <a:moveTo>
                      <a:pt x="54" y="22"/>
                    </a:moveTo>
                    <a:cubicBezTo>
                      <a:pt x="56" y="21"/>
                      <a:pt x="56" y="21"/>
                      <a:pt x="56" y="21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6" y="26"/>
                      <a:pt x="25" y="28"/>
                    </a:cubicBezTo>
                    <a:cubicBezTo>
                      <a:pt x="25" y="29"/>
                      <a:pt x="22" y="30"/>
                      <a:pt x="22" y="30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1" y="25"/>
                      <a:pt x="51" y="25"/>
                      <a:pt x="51" y="25"/>
                    </a:cubicBezTo>
                    <a:lnTo>
                      <a:pt x="5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4" name="Freeform 350"/>
              <p:cNvSpPr>
                <a:spLocks/>
              </p:cNvSpPr>
              <p:nvPr/>
            </p:nvSpPr>
            <p:spPr bwMode="auto">
              <a:xfrm>
                <a:off x="5489455" y="2238527"/>
                <a:ext cx="49852" cy="26270"/>
              </a:xfrm>
              <a:custGeom>
                <a:avLst/>
                <a:gdLst/>
                <a:ahLst/>
                <a:cxnLst>
                  <a:cxn ang="0">
                    <a:pos x="36" y="24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42" y="24"/>
                  </a:cxn>
                  <a:cxn ang="0">
                    <a:pos x="36" y="24"/>
                  </a:cxn>
                </a:cxnLst>
                <a:rect l="0" t="0" r="r" b="b"/>
                <a:pathLst>
                  <a:path w="42" h="24">
                    <a:moveTo>
                      <a:pt x="36" y="24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42" y="24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5" name="Freeform 351"/>
              <p:cNvSpPr>
                <a:spLocks/>
              </p:cNvSpPr>
              <p:nvPr/>
            </p:nvSpPr>
            <p:spPr bwMode="auto">
              <a:xfrm>
                <a:off x="5215978" y="2374028"/>
                <a:ext cx="225048" cy="141032"/>
              </a:xfrm>
              <a:custGeom>
                <a:avLst/>
                <a:gdLst/>
                <a:ahLst/>
                <a:cxnLst>
                  <a:cxn ang="0">
                    <a:pos x="28" y="10"/>
                  </a:cxn>
                  <a:cxn ang="0">
                    <a:pos x="31" y="8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5" y="5"/>
                  </a:cxn>
                  <a:cxn ang="0">
                    <a:pos x="3" y="9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8" y="19"/>
                  </a:cxn>
                  <a:cxn ang="0">
                    <a:pos x="10" y="20"/>
                  </a:cxn>
                  <a:cxn ang="0">
                    <a:pos x="16" y="20"/>
                  </a:cxn>
                  <a:cxn ang="0">
                    <a:pos x="21" y="19"/>
                  </a:cxn>
                  <a:cxn ang="0">
                    <a:pos x="27" y="21"/>
                  </a:cxn>
                  <a:cxn ang="0">
                    <a:pos x="28" y="15"/>
                  </a:cxn>
                  <a:cxn ang="0">
                    <a:pos x="30" y="14"/>
                  </a:cxn>
                  <a:cxn ang="0">
                    <a:pos x="27" y="13"/>
                  </a:cxn>
                  <a:cxn ang="0">
                    <a:pos x="28" y="10"/>
                  </a:cxn>
                </a:cxnLst>
                <a:rect l="0" t="0" r="r" b="b"/>
                <a:pathLst>
                  <a:path w="32" h="21">
                    <a:moveTo>
                      <a:pt x="28" y="10"/>
                    </a:moveTo>
                    <a:cubicBezTo>
                      <a:pt x="28" y="10"/>
                      <a:pt x="31" y="9"/>
                      <a:pt x="31" y="8"/>
                    </a:cubicBezTo>
                    <a:cubicBezTo>
                      <a:pt x="32" y="6"/>
                      <a:pt x="30" y="4"/>
                      <a:pt x="30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7" y="13"/>
                      <a:pt x="27" y="13"/>
                      <a:pt x="27" y="13"/>
                    </a:cubicBezTo>
                    <a:lnTo>
                      <a:pt x="28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6" name="Freeform 352"/>
              <p:cNvSpPr>
                <a:spLocks/>
              </p:cNvSpPr>
              <p:nvPr/>
            </p:nvSpPr>
            <p:spPr bwMode="auto">
              <a:xfrm>
                <a:off x="5215978" y="2443162"/>
                <a:ext cx="55549" cy="60838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48" y="54"/>
                  </a:cxn>
                  <a:cxn ang="0">
                    <a:pos x="0" y="0"/>
                  </a:cxn>
                  <a:cxn ang="0">
                    <a:pos x="12" y="18"/>
                  </a:cxn>
                  <a:cxn ang="0">
                    <a:pos x="42" y="42"/>
                  </a:cxn>
                </a:cxnLst>
                <a:rect l="0" t="0" r="r" b="b"/>
                <a:pathLst>
                  <a:path w="48" h="54">
                    <a:moveTo>
                      <a:pt x="42" y="42"/>
                    </a:moveTo>
                    <a:lnTo>
                      <a:pt x="48" y="54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4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7" name="Freeform 353"/>
              <p:cNvSpPr>
                <a:spLocks/>
              </p:cNvSpPr>
              <p:nvPr/>
            </p:nvSpPr>
            <p:spPr bwMode="auto">
              <a:xfrm>
                <a:off x="5033660" y="2286920"/>
                <a:ext cx="153831" cy="8157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4" y="11"/>
                  </a:cxn>
                  <a:cxn ang="0">
                    <a:pos x="15" y="11"/>
                  </a:cxn>
                  <a:cxn ang="0">
                    <a:pos x="15" y="11"/>
                  </a:cxn>
                  <a:cxn ang="0">
                    <a:pos x="15" y="12"/>
                  </a:cxn>
                  <a:cxn ang="0">
                    <a:pos x="19" y="10"/>
                  </a:cxn>
                  <a:cxn ang="0">
                    <a:pos x="20" y="8"/>
                  </a:cxn>
                  <a:cxn ang="0">
                    <a:pos x="22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7"/>
                  </a:cxn>
                  <a:cxn ang="0">
                    <a:pos x="5" y="10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9" y="11"/>
                  </a:cxn>
                  <a:cxn ang="0">
                    <a:pos x="10" y="10"/>
                  </a:cxn>
                </a:cxnLst>
                <a:rect l="0" t="0" r="r" b="b"/>
                <a:pathLst>
                  <a:path w="22" h="12">
                    <a:moveTo>
                      <a:pt x="10" y="10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11"/>
                      <a:pt x="9" y="11"/>
                      <a:pt x="9" y="11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8" name="Freeform 354"/>
              <p:cNvSpPr>
                <a:spLocks/>
              </p:cNvSpPr>
              <p:nvPr/>
            </p:nvSpPr>
            <p:spPr bwMode="auto">
              <a:xfrm>
                <a:off x="5124819" y="2368498"/>
                <a:ext cx="146708" cy="788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3" y="1"/>
                  </a:cxn>
                  <a:cxn ang="0">
                    <a:pos x="9" y="2"/>
                  </a:cxn>
                  <a:cxn ang="0">
                    <a:pos x="6" y="3"/>
                  </a:cxn>
                  <a:cxn ang="0">
                    <a:pos x="4" y="3"/>
                  </a:cxn>
                  <a:cxn ang="0">
                    <a:pos x="3" y="2"/>
                  </a:cxn>
                  <a:cxn ang="0">
                    <a:pos x="2" y="4"/>
                  </a:cxn>
                  <a:cxn ang="0">
                    <a:pos x="1" y="7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4" y="11"/>
                  </a:cxn>
                  <a:cxn ang="0">
                    <a:pos x="8" y="12"/>
                  </a:cxn>
                  <a:cxn ang="0">
                    <a:pos x="9" y="12"/>
                  </a:cxn>
                  <a:cxn ang="0">
                    <a:pos x="13" y="11"/>
                  </a:cxn>
                  <a:cxn ang="0">
                    <a:pos x="13" y="11"/>
                  </a:cxn>
                  <a:cxn ang="0">
                    <a:pos x="16" y="10"/>
                  </a:cxn>
                  <a:cxn ang="0">
                    <a:pos x="18" y="6"/>
                  </a:cxn>
                  <a:cxn ang="0">
                    <a:pos x="21" y="1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5" y="0"/>
                  </a:cxn>
                </a:cxnLst>
                <a:rect l="0" t="0" r="r" b="b"/>
                <a:pathLst>
                  <a:path w="21" h="12">
                    <a:moveTo>
                      <a:pt x="15" y="0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7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11" y="12"/>
                      <a:pt x="12" y="12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9" name="Freeform 355"/>
              <p:cNvSpPr>
                <a:spLocks/>
              </p:cNvSpPr>
              <p:nvPr/>
            </p:nvSpPr>
            <p:spPr bwMode="auto">
              <a:xfrm>
                <a:off x="5139063" y="2327018"/>
                <a:ext cx="125343" cy="60838"/>
              </a:xfrm>
              <a:custGeom>
                <a:avLst/>
                <a:gdLst/>
                <a:ahLst/>
                <a:cxnLst>
                  <a:cxn ang="0">
                    <a:pos x="66" y="1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0" y="3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12" y="54"/>
                  </a:cxn>
                  <a:cxn ang="0">
                    <a:pos x="24" y="54"/>
                  </a:cxn>
                  <a:cxn ang="0">
                    <a:pos x="42" y="48"/>
                  </a:cxn>
                  <a:cxn ang="0">
                    <a:pos x="66" y="42"/>
                  </a:cxn>
                  <a:cxn ang="0">
                    <a:pos x="78" y="36"/>
                  </a:cxn>
                  <a:cxn ang="0">
                    <a:pos x="96" y="36"/>
                  </a:cxn>
                  <a:cxn ang="0">
                    <a:pos x="108" y="36"/>
                  </a:cxn>
                  <a:cxn ang="0">
                    <a:pos x="102" y="30"/>
                  </a:cxn>
                  <a:cxn ang="0">
                    <a:pos x="102" y="12"/>
                  </a:cxn>
                  <a:cxn ang="0">
                    <a:pos x="90" y="12"/>
                  </a:cxn>
                  <a:cxn ang="0">
                    <a:pos x="66" y="12"/>
                  </a:cxn>
                </a:cxnLst>
                <a:rect l="0" t="0" r="r" b="b"/>
                <a:pathLst>
                  <a:path w="108" h="54">
                    <a:moveTo>
                      <a:pt x="66" y="12"/>
                    </a:moveTo>
                    <a:lnTo>
                      <a:pt x="42" y="0"/>
                    </a:lnTo>
                    <a:lnTo>
                      <a:pt x="42" y="0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0" y="3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24" y="54"/>
                    </a:lnTo>
                    <a:lnTo>
                      <a:pt x="42" y="48"/>
                    </a:lnTo>
                    <a:lnTo>
                      <a:pt x="66" y="42"/>
                    </a:lnTo>
                    <a:lnTo>
                      <a:pt x="78" y="36"/>
                    </a:lnTo>
                    <a:lnTo>
                      <a:pt x="96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102" y="12"/>
                    </a:lnTo>
                    <a:lnTo>
                      <a:pt x="90" y="12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0" name="Freeform 356"/>
              <p:cNvSpPr>
                <a:spLocks/>
              </p:cNvSpPr>
              <p:nvPr/>
            </p:nvSpPr>
            <p:spPr bwMode="auto">
              <a:xfrm>
                <a:off x="5271528" y="2503999"/>
                <a:ext cx="156679" cy="129971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12" y="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30"/>
                  </a:cxn>
                  <a:cxn ang="0">
                    <a:pos x="0" y="48"/>
                  </a:cxn>
                  <a:cxn ang="0">
                    <a:pos x="6" y="61"/>
                  </a:cxn>
                  <a:cxn ang="0">
                    <a:pos x="12" y="73"/>
                  </a:cxn>
                  <a:cxn ang="0">
                    <a:pos x="12" y="73"/>
                  </a:cxn>
                  <a:cxn ang="0">
                    <a:pos x="48" y="73"/>
                  </a:cxn>
                  <a:cxn ang="0">
                    <a:pos x="66" y="73"/>
                  </a:cxn>
                  <a:cxn ang="0">
                    <a:pos x="72" y="67"/>
                  </a:cxn>
                  <a:cxn ang="0">
                    <a:pos x="72" y="73"/>
                  </a:cxn>
                  <a:cxn ang="0">
                    <a:pos x="66" y="85"/>
                  </a:cxn>
                  <a:cxn ang="0">
                    <a:pos x="60" y="91"/>
                  </a:cxn>
                  <a:cxn ang="0">
                    <a:pos x="66" y="115"/>
                  </a:cxn>
                  <a:cxn ang="0">
                    <a:pos x="90" y="97"/>
                  </a:cxn>
                  <a:cxn ang="0">
                    <a:pos x="114" y="97"/>
                  </a:cxn>
                  <a:cxn ang="0">
                    <a:pos x="126" y="79"/>
                  </a:cxn>
                  <a:cxn ang="0">
                    <a:pos x="132" y="79"/>
                  </a:cxn>
                  <a:cxn ang="0">
                    <a:pos x="96" y="67"/>
                  </a:cxn>
                  <a:cxn ang="0">
                    <a:pos x="90" y="36"/>
                  </a:cxn>
                  <a:cxn ang="0">
                    <a:pos x="114" y="12"/>
                  </a:cxn>
                  <a:cxn ang="0">
                    <a:pos x="114" y="12"/>
                  </a:cxn>
                  <a:cxn ang="0">
                    <a:pos x="78" y="0"/>
                  </a:cxn>
                  <a:cxn ang="0">
                    <a:pos x="48" y="6"/>
                  </a:cxn>
                </a:cxnLst>
                <a:rect l="0" t="0" r="r" b="b"/>
                <a:pathLst>
                  <a:path w="132" h="115">
                    <a:moveTo>
                      <a:pt x="48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61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48" y="73"/>
                    </a:lnTo>
                    <a:lnTo>
                      <a:pt x="66" y="73"/>
                    </a:lnTo>
                    <a:lnTo>
                      <a:pt x="72" y="67"/>
                    </a:lnTo>
                    <a:lnTo>
                      <a:pt x="72" y="73"/>
                    </a:lnTo>
                    <a:lnTo>
                      <a:pt x="66" y="85"/>
                    </a:lnTo>
                    <a:lnTo>
                      <a:pt x="60" y="91"/>
                    </a:lnTo>
                    <a:lnTo>
                      <a:pt x="66" y="115"/>
                    </a:lnTo>
                    <a:lnTo>
                      <a:pt x="90" y="97"/>
                    </a:lnTo>
                    <a:lnTo>
                      <a:pt x="114" y="97"/>
                    </a:lnTo>
                    <a:lnTo>
                      <a:pt x="126" y="79"/>
                    </a:lnTo>
                    <a:lnTo>
                      <a:pt x="132" y="79"/>
                    </a:lnTo>
                    <a:lnTo>
                      <a:pt x="96" y="67"/>
                    </a:lnTo>
                    <a:lnTo>
                      <a:pt x="90" y="36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78" y="0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1" name="Freeform 357"/>
              <p:cNvSpPr>
                <a:spLocks/>
              </p:cNvSpPr>
              <p:nvPr/>
            </p:nvSpPr>
            <p:spPr bwMode="auto">
              <a:xfrm>
                <a:off x="5173247" y="2443162"/>
                <a:ext cx="113949" cy="190809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9" y="23"/>
                  </a:cxn>
                  <a:cxn ang="0">
                    <a:pos x="13" y="22"/>
                  </a:cxn>
                  <a:cxn ang="0">
                    <a:pos x="16" y="21"/>
                  </a:cxn>
                  <a:cxn ang="0">
                    <a:pos x="15" y="19"/>
                  </a:cxn>
                  <a:cxn ang="0">
                    <a:pos x="14" y="17"/>
                  </a:cxn>
                  <a:cxn ang="0">
                    <a:pos x="15" y="14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3" y="7"/>
                  </a:cxn>
                  <a:cxn ang="0">
                    <a:pos x="8" y="3"/>
                  </a:cxn>
                  <a:cxn ang="0">
                    <a:pos x="6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1" y="13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4" y="24"/>
                  </a:cxn>
                  <a:cxn ang="0">
                    <a:pos x="6" y="28"/>
                  </a:cxn>
                  <a:cxn ang="0">
                    <a:pos x="8" y="26"/>
                  </a:cxn>
                  <a:cxn ang="0">
                    <a:pos x="9" y="24"/>
                  </a:cxn>
                </a:cxnLst>
                <a:rect l="0" t="0" r="r" b="b"/>
                <a:pathLst>
                  <a:path w="16" h="28">
                    <a:moveTo>
                      <a:pt x="9" y="24"/>
                    </a:moveTo>
                    <a:cubicBezTo>
                      <a:pt x="9" y="23"/>
                      <a:pt x="9" y="23"/>
                      <a:pt x="9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4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6"/>
                      <a:pt x="8" y="26"/>
                      <a:pt x="8" y="26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2" name="Freeform 358"/>
              <p:cNvSpPr>
                <a:spLocks/>
              </p:cNvSpPr>
              <p:nvPr/>
            </p:nvSpPr>
            <p:spPr bwMode="auto">
              <a:xfrm>
                <a:off x="5067845" y="2414125"/>
                <a:ext cx="132465" cy="149328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8" y="10"/>
                  </a:cxn>
                  <a:cxn ang="0">
                    <a:pos x="18" y="8"/>
                  </a:cxn>
                  <a:cxn ang="0">
                    <a:pos x="17" y="6"/>
                  </a:cxn>
                  <a:cxn ang="0">
                    <a:pos x="17" y="5"/>
                  </a:cxn>
                  <a:cxn ang="0">
                    <a:pos x="16" y="5"/>
                  </a:cxn>
                  <a:cxn ang="0">
                    <a:pos x="12" y="4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6" y="12"/>
                  </a:cxn>
                  <a:cxn ang="0">
                    <a:pos x="8" y="17"/>
                  </a:cxn>
                  <a:cxn ang="0">
                    <a:pos x="15" y="22"/>
                  </a:cxn>
                  <a:cxn ang="0">
                    <a:pos x="16" y="17"/>
                  </a:cxn>
                  <a:cxn ang="0">
                    <a:pos x="19" y="13"/>
                  </a:cxn>
                </a:cxnLst>
                <a:rect l="0" t="0" r="r" b="b"/>
                <a:pathLst>
                  <a:path w="19" h="22">
                    <a:moveTo>
                      <a:pt x="19" y="13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5" y="5"/>
                      <a:pt x="12" y="4"/>
                      <a:pt x="12" y="4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17"/>
                      <a:pt x="16" y="17"/>
                      <a:pt x="16" y="17"/>
                    </a:cubicBezTo>
                    <a:lnTo>
                      <a:pt x="19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3" name="Freeform 359"/>
              <p:cNvSpPr>
                <a:spLocks/>
              </p:cNvSpPr>
              <p:nvPr/>
            </p:nvSpPr>
            <p:spPr bwMode="auto">
              <a:xfrm>
                <a:off x="5208856" y="2129295"/>
                <a:ext cx="69794" cy="41480"/>
              </a:xfrm>
              <a:custGeom>
                <a:avLst/>
                <a:gdLst/>
                <a:ahLst/>
                <a:cxnLst>
                  <a:cxn ang="0">
                    <a:pos x="54" y="36"/>
                  </a:cxn>
                  <a:cxn ang="0">
                    <a:pos x="60" y="24"/>
                  </a:cxn>
                  <a:cxn ang="0">
                    <a:pos x="54" y="12"/>
                  </a:cxn>
                  <a:cxn ang="0">
                    <a:pos x="42" y="6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6" y="12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54" y="36"/>
                  </a:cxn>
                </a:cxnLst>
                <a:rect l="0" t="0" r="r" b="b"/>
                <a:pathLst>
                  <a:path w="60" h="36">
                    <a:moveTo>
                      <a:pt x="54" y="36"/>
                    </a:moveTo>
                    <a:lnTo>
                      <a:pt x="60" y="24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4" name="Freeform 360"/>
              <p:cNvSpPr>
                <a:spLocks/>
              </p:cNvSpPr>
              <p:nvPr/>
            </p:nvSpPr>
            <p:spPr bwMode="auto">
              <a:xfrm>
                <a:off x="5082089" y="2150036"/>
                <a:ext cx="217926" cy="189425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" y="10"/>
                  </a:cxn>
                  <a:cxn ang="0">
                    <a:pos x="1" y="13"/>
                  </a:cxn>
                  <a:cxn ang="0">
                    <a:pos x="2" y="17"/>
                  </a:cxn>
                  <a:cxn ang="0">
                    <a:pos x="2" y="20"/>
                  </a:cxn>
                  <a:cxn ang="0">
                    <a:pos x="6" y="22"/>
                  </a:cxn>
                  <a:cxn ang="0">
                    <a:pos x="10" y="24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9" y="28"/>
                  </a:cxn>
                  <a:cxn ang="0">
                    <a:pos x="23" y="28"/>
                  </a:cxn>
                  <a:cxn ang="0">
                    <a:pos x="25" y="28"/>
                  </a:cxn>
                  <a:cxn ang="0">
                    <a:pos x="27" y="28"/>
                  </a:cxn>
                  <a:cxn ang="0">
                    <a:pos x="29" y="23"/>
                  </a:cxn>
                  <a:cxn ang="0">
                    <a:pos x="31" y="21"/>
                  </a:cxn>
                  <a:cxn ang="0">
                    <a:pos x="30" y="17"/>
                  </a:cxn>
                  <a:cxn ang="0">
                    <a:pos x="30" y="15"/>
                  </a:cxn>
                  <a:cxn ang="0">
                    <a:pos x="29" y="12"/>
                  </a:cxn>
                  <a:cxn ang="0">
                    <a:pos x="31" y="10"/>
                  </a:cxn>
                  <a:cxn ang="0">
                    <a:pos x="30" y="6"/>
                  </a:cxn>
                  <a:cxn ang="0">
                    <a:pos x="28" y="3"/>
                  </a:cxn>
                  <a:cxn ang="0">
                    <a:pos x="27" y="3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15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5" y="3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9"/>
                  </a:cxn>
                </a:cxnLst>
                <a:rect l="0" t="0" r="r" b="b"/>
                <a:pathLst>
                  <a:path w="31" h="28">
                    <a:moveTo>
                      <a:pt x="1" y="9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7"/>
                      <a:pt x="2" y="17"/>
                    </a:cubicBezTo>
                    <a:cubicBezTo>
                      <a:pt x="2" y="17"/>
                      <a:pt x="2" y="19"/>
                      <a:pt x="2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5" name="Freeform 361"/>
              <p:cNvSpPr>
                <a:spLocks/>
              </p:cNvSpPr>
              <p:nvPr/>
            </p:nvSpPr>
            <p:spPr bwMode="auto">
              <a:xfrm>
                <a:off x="4905468" y="2394768"/>
                <a:ext cx="98280" cy="52541"/>
              </a:xfrm>
              <a:custGeom>
                <a:avLst/>
                <a:gdLst/>
                <a:ahLst/>
                <a:cxnLst>
                  <a:cxn ang="0">
                    <a:pos x="66" y="12"/>
                  </a:cxn>
                  <a:cxn ang="0">
                    <a:pos x="60" y="6"/>
                  </a:cxn>
                  <a:cxn ang="0">
                    <a:pos x="48" y="0"/>
                  </a:cxn>
                  <a:cxn ang="0">
                    <a:pos x="30" y="6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8" y="6"/>
                  </a:cxn>
                  <a:cxn ang="0">
                    <a:pos x="0" y="24"/>
                  </a:cxn>
                  <a:cxn ang="0">
                    <a:pos x="0" y="36"/>
                  </a:cxn>
                  <a:cxn ang="0">
                    <a:pos x="12" y="36"/>
                  </a:cxn>
                  <a:cxn ang="0">
                    <a:pos x="18" y="48"/>
                  </a:cxn>
                  <a:cxn ang="0">
                    <a:pos x="18" y="48"/>
                  </a:cxn>
                  <a:cxn ang="0">
                    <a:pos x="24" y="48"/>
                  </a:cxn>
                  <a:cxn ang="0">
                    <a:pos x="42" y="36"/>
                  </a:cxn>
                  <a:cxn ang="0">
                    <a:pos x="48" y="42"/>
                  </a:cxn>
                  <a:cxn ang="0">
                    <a:pos x="66" y="36"/>
                  </a:cxn>
                  <a:cxn ang="0">
                    <a:pos x="78" y="30"/>
                  </a:cxn>
                  <a:cxn ang="0">
                    <a:pos x="84" y="30"/>
                  </a:cxn>
                  <a:cxn ang="0">
                    <a:pos x="78" y="24"/>
                  </a:cxn>
                  <a:cxn ang="0">
                    <a:pos x="66" y="12"/>
                  </a:cxn>
                </a:cxnLst>
                <a:rect l="0" t="0" r="r" b="b"/>
                <a:pathLst>
                  <a:path w="84" h="48">
                    <a:moveTo>
                      <a:pt x="66" y="12"/>
                    </a:moveTo>
                    <a:lnTo>
                      <a:pt x="60" y="6"/>
                    </a:lnTo>
                    <a:lnTo>
                      <a:pt x="48" y="0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12" y="3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66" y="36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6" name="Freeform 362"/>
              <p:cNvSpPr>
                <a:spLocks/>
              </p:cNvSpPr>
              <p:nvPr/>
            </p:nvSpPr>
            <p:spPr bwMode="auto">
              <a:xfrm>
                <a:off x="4948199" y="2040804"/>
                <a:ext cx="64096" cy="109231"/>
              </a:xfrm>
              <a:custGeom>
                <a:avLst/>
                <a:gdLst/>
                <a:ahLst/>
                <a:cxnLst>
                  <a:cxn ang="0">
                    <a:pos x="6" y="16"/>
                  </a:cxn>
                  <a:cxn ang="0">
                    <a:pos x="5" y="13"/>
                  </a:cxn>
                  <a:cxn ang="0">
                    <a:pos x="6" y="9"/>
                  </a:cxn>
                  <a:cxn ang="0">
                    <a:pos x="8" y="9"/>
                  </a:cxn>
                  <a:cxn ang="0">
                    <a:pos x="9" y="7"/>
                  </a:cxn>
                  <a:cxn ang="0">
                    <a:pos x="7" y="6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1" y="3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2" y="12"/>
                  </a:cxn>
                  <a:cxn ang="0">
                    <a:pos x="3" y="16"/>
                  </a:cxn>
                  <a:cxn ang="0">
                    <a:pos x="4" y="15"/>
                  </a:cxn>
                  <a:cxn ang="0">
                    <a:pos x="6" y="16"/>
                  </a:cxn>
                </a:cxnLst>
                <a:rect l="0" t="0" r="r" b="b"/>
                <a:pathLst>
                  <a:path w="9" h="16">
                    <a:moveTo>
                      <a:pt x="6" y="16"/>
                    </a:moveTo>
                    <a:cubicBezTo>
                      <a:pt x="5" y="15"/>
                      <a:pt x="5" y="14"/>
                      <a:pt x="5" y="13"/>
                    </a:cubicBezTo>
                    <a:cubicBezTo>
                      <a:pt x="5" y="11"/>
                      <a:pt x="6" y="9"/>
                      <a:pt x="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5"/>
                      <a:pt x="4" y="15"/>
                      <a:pt x="4" y="15"/>
                    </a:cubicBezTo>
                    <a:lnTo>
                      <a:pt x="6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7" name="Freeform 363"/>
              <p:cNvSpPr>
                <a:spLocks/>
              </p:cNvSpPr>
              <p:nvPr/>
            </p:nvSpPr>
            <p:spPr bwMode="auto">
              <a:xfrm>
                <a:off x="4828553" y="2264797"/>
                <a:ext cx="76915" cy="67751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24" y="42"/>
                  </a:cxn>
                  <a:cxn ang="0">
                    <a:pos x="36" y="48"/>
                  </a:cxn>
                  <a:cxn ang="0">
                    <a:pos x="48" y="54"/>
                  </a:cxn>
                  <a:cxn ang="0">
                    <a:pos x="54" y="60"/>
                  </a:cxn>
                  <a:cxn ang="0">
                    <a:pos x="60" y="48"/>
                  </a:cxn>
                  <a:cxn ang="0">
                    <a:pos x="66" y="36"/>
                  </a:cxn>
                  <a:cxn ang="0">
                    <a:pos x="60" y="24"/>
                  </a:cxn>
                  <a:cxn ang="0">
                    <a:pos x="60" y="24"/>
                  </a:cxn>
                  <a:cxn ang="0">
                    <a:pos x="54" y="18"/>
                  </a:cxn>
                  <a:cxn ang="0">
                    <a:pos x="48" y="12"/>
                  </a:cxn>
                  <a:cxn ang="0">
                    <a:pos x="36" y="6"/>
                  </a:cxn>
                  <a:cxn ang="0">
                    <a:pos x="24" y="6"/>
                  </a:cxn>
                  <a:cxn ang="0">
                    <a:pos x="18" y="0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6" y="24"/>
                  </a:cxn>
                  <a:cxn ang="0">
                    <a:pos x="18" y="30"/>
                  </a:cxn>
                </a:cxnLst>
                <a:rect l="0" t="0" r="r" b="b"/>
                <a:pathLst>
                  <a:path w="66" h="60">
                    <a:moveTo>
                      <a:pt x="18" y="30"/>
                    </a:moveTo>
                    <a:lnTo>
                      <a:pt x="24" y="42"/>
                    </a:lnTo>
                    <a:lnTo>
                      <a:pt x="36" y="48"/>
                    </a:lnTo>
                    <a:lnTo>
                      <a:pt x="48" y="54"/>
                    </a:lnTo>
                    <a:lnTo>
                      <a:pt x="54" y="60"/>
                    </a:lnTo>
                    <a:lnTo>
                      <a:pt x="60" y="48"/>
                    </a:lnTo>
                    <a:lnTo>
                      <a:pt x="66" y="36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8" name="Freeform 364"/>
              <p:cNvSpPr>
                <a:spLocks/>
              </p:cNvSpPr>
              <p:nvPr/>
            </p:nvSpPr>
            <p:spPr bwMode="auto">
              <a:xfrm>
                <a:off x="4771579" y="3040476"/>
                <a:ext cx="353241" cy="253028"/>
              </a:xfrm>
              <a:custGeom>
                <a:avLst/>
                <a:gdLst/>
                <a:ahLst/>
                <a:cxnLst>
                  <a:cxn ang="0">
                    <a:pos x="66" y="223"/>
                  </a:cxn>
                  <a:cxn ang="0">
                    <a:pos x="78" y="205"/>
                  </a:cxn>
                  <a:cxn ang="0">
                    <a:pos x="102" y="205"/>
                  </a:cxn>
                  <a:cxn ang="0">
                    <a:pos x="138" y="217"/>
                  </a:cxn>
                  <a:cxn ang="0">
                    <a:pos x="162" y="205"/>
                  </a:cxn>
                  <a:cxn ang="0">
                    <a:pos x="198" y="205"/>
                  </a:cxn>
                  <a:cxn ang="0">
                    <a:pos x="228" y="199"/>
                  </a:cxn>
                  <a:cxn ang="0">
                    <a:pos x="258" y="174"/>
                  </a:cxn>
                  <a:cxn ang="0">
                    <a:pos x="288" y="138"/>
                  </a:cxn>
                  <a:cxn ang="0">
                    <a:pos x="300" y="66"/>
                  </a:cxn>
                  <a:cxn ang="0">
                    <a:pos x="288" y="54"/>
                  </a:cxn>
                  <a:cxn ang="0">
                    <a:pos x="282" y="24"/>
                  </a:cxn>
                  <a:cxn ang="0">
                    <a:pos x="282" y="18"/>
                  </a:cxn>
                  <a:cxn ang="0">
                    <a:pos x="282" y="18"/>
                  </a:cxn>
                  <a:cxn ang="0">
                    <a:pos x="270" y="6"/>
                  </a:cxn>
                  <a:cxn ang="0">
                    <a:pos x="222" y="0"/>
                  </a:cxn>
                  <a:cxn ang="0">
                    <a:pos x="114" y="72"/>
                  </a:cxn>
                  <a:cxn ang="0">
                    <a:pos x="78" y="90"/>
                  </a:cxn>
                  <a:cxn ang="0">
                    <a:pos x="78" y="90"/>
                  </a:cxn>
                  <a:cxn ang="0">
                    <a:pos x="78" y="144"/>
                  </a:cxn>
                  <a:cxn ang="0">
                    <a:pos x="66" y="162"/>
                  </a:cxn>
                  <a:cxn ang="0">
                    <a:pos x="24" y="168"/>
                  </a:cxn>
                  <a:cxn ang="0">
                    <a:pos x="0" y="168"/>
                  </a:cxn>
                  <a:cxn ang="0">
                    <a:pos x="12" y="193"/>
                  </a:cxn>
                  <a:cxn ang="0">
                    <a:pos x="36" y="217"/>
                  </a:cxn>
                  <a:cxn ang="0">
                    <a:pos x="48" y="217"/>
                  </a:cxn>
                  <a:cxn ang="0">
                    <a:pos x="60" y="223"/>
                  </a:cxn>
                  <a:cxn ang="0">
                    <a:pos x="66" y="223"/>
                  </a:cxn>
                </a:cxnLst>
                <a:rect l="0" t="0" r="r" b="b"/>
                <a:pathLst>
                  <a:path w="300" h="223">
                    <a:moveTo>
                      <a:pt x="66" y="223"/>
                    </a:moveTo>
                    <a:lnTo>
                      <a:pt x="78" y="205"/>
                    </a:lnTo>
                    <a:lnTo>
                      <a:pt x="102" y="205"/>
                    </a:lnTo>
                    <a:lnTo>
                      <a:pt x="138" y="217"/>
                    </a:lnTo>
                    <a:lnTo>
                      <a:pt x="162" y="205"/>
                    </a:lnTo>
                    <a:lnTo>
                      <a:pt x="198" y="205"/>
                    </a:lnTo>
                    <a:lnTo>
                      <a:pt x="228" y="199"/>
                    </a:lnTo>
                    <a:lnTo>
                      <a:pt x="258" y="174"/>
                    </a:lnTo>
                    <a:lnTo>
                      <a:pt x="288" y="138"/>
                    </a:lnTo>
                    <a:lnTo>
                      <a:pt x="300" y="66"/>
                    </a:lnTo>
                    <a:lnTo>
                      <a:pt x="288" y="54"/>
                    </a:lnTo>
                    <a:lnTo>
                      <a:pt x="282" y="24"/>
                    </a:lnTo>
                    <a:lnTo>
                      <a:pt x="282" y="18"/>
                    </a:lnTo>
                    <a:lnTo>
                      <a:pt x="282" y="18"/>
                    </a:lnTo>
                    <a:lnTo>
                      <a:pt x="270" y="6"/>
                    </a:lnTo>
                    <a:lnTo>
                      <a:pt x="222" y="0"/>
                    </a:lnTo>
                    <a:lnTo>
                      <a:pt x="114" y="72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144"/>
                    </a:lnTo>
                    <a:lnTo>
                      <a:pt x="66" y="162"/>
                    </a:lnTo>
                    <a:lnTo>
                      <a:pt x="24" y="168"/>
                    </a:lnTo>
                    <a:lnTo>
                      <a:pt x="0" y="168"/>
                    </a:lnTo>
                    <a:lnTo>
                      <a:pt x="12" y="193"/>
                    </a:lnTo>
                    <a:lnTo>
                      <a:pt x="36" y="217"/>
                    </a:lnTo>
                    <a:lnTo>
                      <a:pt x="48" y="217"/>
                    </a:lnTo>
                    <a:lnTo>
                      <a:pt x="60" y="223"/>
                    </a:lnTo>
                    <a:lnTo>
                      <a:pt x="66" y="22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9" name="Freeform 365"/>
              <p:cNvSpPr>
                <a:spLocks/>
              </p:cNvSpPr>
              <p:nvPr/>
            </p:nvSpPr>
            <p:spPr bwMode="auto">
              <a:xfrm>
                <a:off x="4771579" y="3040476"/>
                <a:ext cx="353241" cy="253028"/>
              </a:xfrm>
              <a:custGeom>
                <a:avLst/>
                <a:gdLst/>
                <a:ahLst/>
                <a:cxnLst>
                  <a:cxn ang="0">
                    <a:pos x="66" y="223"/>
                  </a:cxn>
                  <a:cxn ang="0">
                    <a:pos x="78" y="205"/>
                  </a:cxn>
                  <a:cxn ang="0">
                    <a:pos x="102" y="205"/>
                  </a:cxn>
                  <a:cxn ang="0">
                    <a:pos x="138" y="217"/>
                  </a:cxn>
                  <a:cxn ang="0">
                    <a:pos x="162" y="205"/>
                  </a:cxn>
                  <a:cxn ang="0">
                    <a:pos x="198" y="205"/>
                  </a:cxn>
                  <a:cxn ang="0">
                    <a:pos x="228" y="199"/>
                  </a:cxn>
                  <a:cxn ang="0">
                    <a:pos x="258" y="174"/>
                  </a:cxn>
                  <a:cxn ang="0">
                    <a:pos x="288" y="138"/>
                  </a:cxn>
                  <a:cxn ang="0">
                    <a:pos x="300" y="66"/>
                  </a:cxn>
                  <a:cxn ang="0">
                    <a:pos x="288" y="54"/>
                  </a:cxn>
                  <a:cxn ang="0">
                    <a:pos x="282" y="24"/>
                  </a:cxn>
                  <a:cxn ang="0">
                    <a:pos x="282" y="18"/>
                  </a:cxn>
                  <a:cxn ang="0">
                    <a:pos x="282" y="18"/>
                  </a:cxn>
                  <a:cxn ang="0">
                    <a:pos x="270" y="6"/>
                  </a:cxn>
                  <a:cxn ang="0">
                    <a:pos x="222" y="0"/>
                  </a:cxn>
                  <a:cxn ang="0">
                    <a:pos x="114" y="72"/>
                  </a:cxn>
                  <a:cxn ang="0">
                    <a:pos x="78" y="90"/>
                  </a:cxn>
                  <a:cxn ang="0">
                    <a:pos x="78" y="90"/>
                  </a:cxn>
                  <a:cxn ang="0">
                    <a:pos x="78" y="144"/>
                  </a:cxn>
                  <a:cxn ang="0">
                    <a:pos x="66" y="162"/>
                  </a:cxn>
                  <a:cxn ang="0">
                    <a:pos x="24" y="168"/>
                  </a:cxn>
                  <a:cxn ang="0">
                    <a:pos x="0" y="168"/>
                  </a:cxn>
                  <a:cxn ang="0">
                    <a:pos x="12" y="193"/>
                  </a:cxn>
                  <a:cxn ang="0">
                    <a:pos x="36" y="217"/>
                  </a:cxn>
                  <a:cxn ang="0">
                    <a:pos x="48" y="217"/>
                  </a:cxn>
                  <a:cxn ang="0">
                    <a:pos x="60" y="223"/>
                  </a:cxn>
                  <a:cxn ang="0">
                    <a:pos x="66" y="223"/>
                  </a:cxn>
                </a:cxnLst>
                <a:rect l="0" t="0" r="r" b="b"/>
                <a:pathLst>
                  <a:path w="300" h="223">
                    <a:moveTo>
                      <a:pt x="66" y="223"/>
                    </a:moveTo>
                    <a:lnTo>
                      <a:pt x="78" y="205"/>
                    </a:lnTo>
                    <a:lnTo>
                      <a:pt x="102" y="205"/>
                    </a:lnTo>
                    <a:lnTo>
                      <a:pt x="138" y="217"/>
                    </a:lnTo>
                    <a:lnTo>
                      <a:pt x="162" y="205"/>
                    </a:lnTo>
                    <a:lnTo>
                      <a:pt x="198" y="205"/>
                    </a:lnTo>
                    <a:lnTo>
                      <a:pt x="228" y="199"/>
                    </a:lnTo>
                    <a:lnTo>
                      <a:pt x="258" y="174"/>
                    </a:lnTo>
                    <a:lnTo>
                      <a:pt x="288" y="138"/>
                    </a:lnTo>
                    <a:lnTo>
                      <a:pt x="300" y="66"/>
                    </a:lnTo>
                    <a:lnTo>
                      <a:pt x="288" y="54"/>
                    </a:lnTo>
                    <a:lnTo>
                      <a:pt x="282" y="24"/>
                    </a:lnTo>
                    <a:lnTo>
                      <a:pt x="282" y="18"/>
                    </a:lnTo>
                    <a:lnTo>
                      <a:pt x="282" y="18"/>
                    </a:lnTo>
                    <a:lnTo>
                      <a:pt x="270" y="6"/>
                    </a:lnTo>
                    <a:lnTo>
                      <a:pt x="222" y="0"/>
                    </a:lnTo>
                    <a:lnTo>
                      <a:pt x="114" y="72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144"/>
                    </a:lnTo>
                    <a:lnTo>
                      <a:pt x="66" y="162"/>
                    </a:lnTo>
                    <a:lnTo>
                      <a:pt x="24" y="168"/>
                    </a:lnTo>
                    <a:lnTo>
                      <a:pt x="0" y="168"/>
                    </a:lnTo>
                    <a:lnTo>
                      <a:pt x="12" y="193"/>
                    </a:lnTo>
                    <a:lnTo>
                      <a:pt x="36" y="217"/>
                    </a:lnTo>
                    <a:lnTo>
                      <a:pt x="48" y="217"/>
                    </a:lnTo>
                    <a:lnTo>
                      <a:pt x="60" y="223"/>
                    </a:lnTo>
                    <a:lnTo>
                      <a:pt x="66" y="223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0" name="Freeform 366"/>
              <p:cNvSpPr>
                <a:spLocks/>
              </p:cNvSpPr>
              <p:nvPr/>
            </p:nvSpPr>
            <p:spPr bwMode="auto">
              <a:xfrm>
                <a:off x="4498102" y="3005908"/>
                <a:ext cx="366059" cy="334606"/>
              </a:xfrm>
              <a:custGeom>
                <a:avLst/>
                <a:gdLst/>
                <a:ahLst/>
                <a:cxnLst>
                  <a:cxn ang="0">
                    <a:pos x="24" y="44"/>
                  </a:cxn>
                  <a:cxn ang="0">
                    <a:pos x="27" y="40"/>
                  </a:cxn>
                  <a:cxn ang="0">
                    <a:pos x="32" y="36"/>
                  </a:cxn>
                  <a:cxn ang="0">
                    <a:pos x="38" y="33"/>
                  </a:cxn>
                  <a:cxn ang="0">
                    <a:pos x="39" y="33"/>
                  </a:cxn>
                  <a:cxn ang="0">
                    <a:pos x="43" y="33"/>
                  </a:cxn>
                  <a:cxn ang="0">
                    <a:pos x="50" y="32"/>
                  </a:cxn>
                  <a:cxn ang="0">
                    <a:pos x="51" y="29"/>
                  </a:cxn>
                  <a:cxn ang="0">
                    <a:pos x="52" y="20"/>
                  </a:cxn>
                  <a:cxn ang="0">
                    <a:pos x="49" y="20"/>
                  </a:cxn>
                  <a:cxn ang="0">
                    <a:pos x="47" y="18"/>
                  </a:cxn>
                  <a:cxn ang="0">
                    <a:pos x="21" y="0"/>
                  </a:cxn>
                  <a:cxn ang="0">
                    <a:pos x="18" y="0"/>
                  </a:cxn>
                  <a:cxn ang="0">
                    <a:pos x="21" y="29"/>
                  </a:cxn>
                  <a:cxn ang="0">
                    <a:pos x="23" y="30"/>
                  </a:cxn>
                  <a:cxn ang="0">
                    <a:pos x="20" y="32"/>
                  </a:cxn>
                  <a:cxn ang="0">
                    <a:pos x="6" y="32"/>
                  </a:cxn>
                  <a:cxn ang="0">
                    <a:pos x="5" y="33"/>
                  </a:cxn>
                  <a:cxn ang="0">
                    <a:pos x="3" y="31"/>
                  </a:cxn>
                  <a:cxn ang="0">
                    <a:pos x="0" y="34"/>
                  </a:cxn>
                  <a:cxn ang="0">
                    <a:pos x="0" y="35"/>
                  </a:cxn>
                  <a:cxn ang="0">
                    <a:pos x="1" y="38"/>
                  </a:cxn>
                  <a:cxn ang="0">
                    <a:pos x="3" y="42"/>
                  </a:cxn>
                  <a:cxn ang="0">
                    <a:pos x="2" y="42"/>
                  </a:cxn>
                  <a:cxn ang="0">
                    <a:pos x="2" y="43"/>
                  </a:cxn>
                  <a:cxn ang="0">
                    <a:pos x="6" y="43"/>
                  </a:cxn>
                  <a:cxn ang="0">
                    <a:pos x="10" y="42"/>
                  </a:cxn>
                  <a:cxn ang="0">
                    <a:pos x="11" y="44"/>
                  </a:cxn>
                  <a:cxn ang="0">
                    <a:pos x="13" y="49"/>
                  </a:cxn>
                  <a:cxn ang="0">
                    <a:pos x="15" y="48"/>
                  </a:cxn>
                  <a:cxn ang="0">
                    <a:pos x="17" y="48"/>
                  </a:cxn>
                  <a:cxn ang="0">
                    <a:pos x="18" y="48"/>
                  </a:cxn>
                  <a:cxn ang="0">
                    <a:pos x="20" y="49"/>
                  </a:cxn>
                  <a:cxn ang="0">
                    <a:pos x="22" y="49"/>
                  </a:cxn>
                  <a:cxn ang="0">
                    <a:pos x="23" y="49"/>
                  </a:cxn>
                  <a:cxn ang="0">
                    <a:pos x="23" y="47"/>
                  </a:cxn>
                  <a:cxn ang="0">
                    <a:pos x="24" y="44"/>
                  </a:cxn>
                </a:cxnLst>
                <a:rect l="0" t="0" r="r" b="b"/>
                <a:pathLst>
                  <a:path w="52" h="49">
                    <a:moveTo>
                      <a:pt x="24" y="44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10" y="42"/>
                      <a:pt x="10" y="42"/>
                    </a:cubicBezTo>
                    <a:cubicBezTo>
                      <a:pt x="11" y="42"/>
                      <a:pt x="11" y="44"/>
                      <a:pt x="11" y="44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7"/>
                      <a:pt x="23" y="47"/>
                      <a:pt x="23" y="47"/>
                    </a:cubicBezTo>
                    <a:lnTo>
                      <a:pt x="24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1" name="Freeform 367"/>
              <p:cNvSpPr>
                <a:spLocks/>
              </p:cNvSpPr>
              <p:nvPr/>
            </p:nvSpPr>
            <p:spPr bwMode="auto">
              <a:xfrm>
                <a:off x="5688865" y="3314244"/>
                <a:ext cx="210805" cy="276534"/>
              </a:xfrm>
              <a:custGeom>
                <a:avLst/>
                <a:gdLst/>
                <a:ahLst/>
                <a:cxnLst>
                  <a:cxn ang="0">
                    <a:pos x="72" y="18"/>
                  </a:cxn>
                  <a:cxn ang="0">
                    <a:pos x="48" y="12"/>
                  </a:cxn>
                  <a:cxn ang="0">
                    <a:pos x="48" y="6"/>
                  </a:cxn>
                  <a:cxn ang="0">
                    <a:pos x="30" y="18"/>
                  </a:cxn>
                  <a:cxn ang="0">
                    <a:pos x="42" y="36"/>
                  </a:cxn>
                  <a:cxn ang="0">
                    <a:pos x="84" y="60"/>
                  </a:cxn>
                  <a:cxn ang="0">
                    <a:pos x="126" y="66"/>
                  </a:cxn>
                  <a:cxn ang="0">
                    <a:pos x="78" y="120"/>
                  </a:cxn>
                  <a:cxn ang="0">
                    <a:pos x="36" y="132"/>
                  </a:cxn>
                  <a:cxn ang="0">
                    <a:pos x="18" y="144"/>
                  </a:cxn>
                  <a:cxn ang="0">
                    <a:pos x="24" y="150"/>
                  </a:cxn>
                  <a:cxn ang="0">
                    <a:pos x="18" y="144"/>
                  </a:cxn>
                  <a:cxn ang="0">
                    <a:pos x="18" y="150"/>
                  </a:cxn>
                  <a:cxn ang="0">
                    <a:pos x="0" y="168"/>
                  </a:cxn>
                  <a:cxn ang="0">
                    <a:pos x="0" y="228"/>
                  </a:cxn>
                  <a:cxn ang="0">
                    <a:pos x="12" y="246"/>
                  </a:cxn>
                  <a:cxn ang="0">
                    <a:pos x="42" y="204"/>
                  </a:cxn>
                  <a:cxn ang="0">
                    <a:pos x="90" y="180"/>
                  </a:cxn>
                  <a:cxn ang="0">
                    <a:pos x="132" y="132"/>
                  </a:cxn>
                  <a:cxn ang="0">
                    <a:pos x="168" y="48"/>
                  </a:cxn>
                  <a:cxn ang="0">
                    <a:pos x="180" y="0"/>
                  </a:cxn>
                  <a:cxn ang="0">
                    <a:pos x="72" y="18"/>
                  </a:cxn>
                </a:cxnLst>
                <a:rect l="0" t="0" r="r" b="b"/>
                <a:pathLst>
                  <a:path w="180" h="246">
                    <a:moveTo>
                      <a:pt x="72" y="18"/>
                    </a:moveTo>
                    <a:lnTo>
                      <a:pt x="48" y="12"/>
                    </a:lnTo>
                    <a:lnTo>
                      <a:pt x="48" y="6"/>
                    </a:lnTo>
                    <a:lnTo>
                      <a:pt x="30" y="18"/>
                    </a:lnTo>
                    <a:lnTo>
                      <a:pt x="42" y="36"/>
                    </a:lnTo>
                    <a:lnTo>
                      <a:pt x="84" y="60"/>
                    </a:lnTo>
                    <a:lnTo>
                      <a:pt x="126" y="66"/>
                    </a:lnTo>
                    <a:lnTo>
                      <a:pt x="78" y="120"/>
                    </a:lnTo>
                    <a:lnTo>
                      <a:pt x="36" y="132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44"/>
                    </a:lnTo>
                    <a:lnTo>
                      <a:pt x="18" y="150"/>
                    </a:lnTo>
                    <a:lnTo>
                      <a:pt x="0" y="168"/>
                    </a:lnTo>
                    <a:lnTo>
                      <a:pt x="0" y="228"/>
                    </a:lnTo>
                    <a:lnTo>
                      <a:pt x="12" y="246"/>
                    </a:lnTo>
                    <a:lnTo>
                      <a:pt x="42" y="204"/>
                    </a:lnTo>
                    <a:lnTo>
                      <a:pt x="90" y="180"/>
                    </a:lnTo>
                    <a:lnTo>
                      <a:pt x="132" y="132"/>
                    </a:lnTo>
                    <a:lnTo>
                      <a:pt x="168" y="48"/>
                    </a:lnTo>
                    <a:lnTo>
                      <a:pt x="180" y="0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2" name="Freeform 368"/>
              <p:cNvSpPr>
                <a:spLocks/>
              </p:cNvSpPr>
              <p:nvPr/>
            </p:nvSpPr>
            <p:spPr bwMode="auto">
              <a:xfrm>
                <a:off x="5082089" y="3293504"/>
                <a:ext cx="28487" cy="10784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0"/>
                  </a:cxn>
                  <a:cxn ang="0">
                    <a:pos x="24" y="42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8" y="96"/>
                  </a:cxn>
                  <a:cxn ang="0">
                    <a:pos x="24" y="96"/>
                  </a:cxn>
                  <a:cxn ang="0">
                    <a:pos x="12" y="0"/>
                  </a:cxn>
                </a:cxnLst>
                <a:rect l="0" t="0" r="r" b="b"/>
                <a:pathLst>
                  <a:path w="24" h="96">
                    <a:moveTo>
                      <a:pt x="12" y="0"/>
                    </a:moveTo>
                    <a:lnTo>
                      <a:pt x="12" y="0"/>
                    </a:lnTo>
                    <a:lnTo>
                      <a:pt x="24" y="42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8" y="96"/>
                    </a:lnTo>
                    <a:lnTo>
                      <a:pt x="24" y="9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3" name="Freeform 369"/>
              <p:cNvSpPr>
                <a:spLocks/>
              </p:cNvSpPr>
              <p:nvPr/>
            </p:nvSpPr>
            <p:spPr bwMode="auto">
              <a:xfrm>
                <a:off x="5082089" y="3293504"/>
                <a:ext cx="28487" cy="10784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0"/>
                  </a:cxn>
                  <a:cxn ang="0">
                    <a:pos x="24" y="42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8" y="96"/>
                  </a:cxn>
                  <a:cxn ang="0">
                    <a:pos x="24" y="96"/>
                  </a:cxn>
                </a:cxnLst>
                <a:rect l="0" t="0" r="r" b="b"/>
                <a:pathLst>
                  <a:path w="24" h="96">
                    <a:moveTo>
                      <a:pt x="12" y="0"/>
                    </a:moveTo>
                    <a:lnTo>
                      <a:pt x="12" y="0"/>
                    </a:lnTo>
                    <a:lnTo>
                      <a:pt x="24" y="42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8" y="96"/>
                    </a:lnTo>
                    <a:lnTo>
                      <a:pt x="24" y="9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4" name="Freeform 370"/>
              <p:cNvSpPr>
                <a:spLocks/>
              </p:cNvSpPr>
              <p:nvPr/>
            </p:nvSpPr>
            <p:spPr bwMode="auto">
              <a:xfrm>
                <a:off x="5067845" y="3048772"/>
                <a:ext cx="232170" cy="352581"/>
              </a:xfrm>
              <a:custGeom>
                <a:avLst/>
                <a:gdLst/>
                <a:ahLst/>
                <a:cxnLst>
                  <a:cxn ang="0">
                    <a:pos x="36" y="313"/>
                  </a:cxn>
                  <a:cxn ang="0">
                    <a:pos x="60" y="307"/>
                  </a:cxn>
                  <a:cxn ang="0">
                    <a:pos x="96" y="295"/>
                  </a:cxn>
                  <a:cxn ang="0">
                    <a:pos x="102" y="283"/>
                  </a:cxn>
                  <a:cxn ang="0">
                    <a:pos x="132" y="277"/>
                  </a:cxn>
                  <a:cxn ang="0">
                    <a:pos x="180" y="247"/>
                  </a:cxn>
                  <a:cxn ang="0">
                    <a:pos x="180" y="247"/>
                  </a:cxn>
                  <a:cxn ang="0">
                    <a:pos x="162" y="211"/>
                  </a:cxn>
                  <a:cxn ang="0">
                    <a:pos x="168" y="193"/>
                  </a:cxn>
                  <a:cxn ang="0">
                    <a:pos x="174" y="162"/>
                  </a:cxn>
                  <a:cxn ang="0">
                    <a:pos x="192" y="150"/>
                  </a:cxn>
                  <a:cxn ang="0">
                    <a:pos x="198" y="78"/>
                  </a:cxn>
                  <a:cxn ang="0">
                    <a:pos x="54" y="0"/>
                  </a:cxn>
                  <a:cxn ang="0">
                    <a:pos x="30" y="12"/>
                  </a:cxn>
                  <a:cxn ang="0">
                    <a:pos x="30" y="18"/>
                  </a:cxn>
                  <a:cxn ang="0">
                    <a:pos x="36" y="48"/>
                  </a:cxn>
                  <a:cxn ang="0">
                    <a:pos x="48" y="60"/>
                  </a:cxn>
                  <a:cxn ang="0">
                    <a:pos x="36" y="132"/>
                  </a:cxn>
                  <a:cxn ang="0">
                    <a:pos x="6" y="168"/>
                  </a:cxn>
                  <a:cxn ang="0">
                    <a:pos x="12" y="168"/>
                  </a:cxn>
                  <a:cxn ang="0">
                    <a:pos x="6" y="168"/>
                  </a:cxn>
                  <a:cxn ang="0">
                    <a:pos x="0" y="175"/>
                  </a:cxn>
                  <a:cxn ang="0">
                    <a:pos x="12" y="193"/>
                  </a:cxn>
                  <a:cxn ang="0">
                    <a:pos x="30" y="199"/>
                  </a:cxn>
                  <a:cxn ang="0">
                    <a:pos x="24" y="217"/>
                  </a:cxn>
                  <a:cxn ang="0">
                    <a:pos x="36" y="313"/>
                  </a:cxn>
                </a:cxnLst>
                <a:rect l="0" t="0" r="r" b="b"/>
                <a:pathLst>
                  <a:path w="198" h="313">
                    <a:moveTo>
                      <a:pt x="36" y="313"/>
                    </a:moveTo>
                    <a:lnTo>
                      <a:pt x="60" y="307"/>
                    </a:lnTo>
                    <a:lnTo>
                      <a:pt x="96" y="295"/>
                    </a:lnTo>
                    <a:lnTo>
                      <a:pt x="102" y="283"/>
                    </a:lnTo>
                    <a:lnTo>
                      <a:pt x="132" y="277"/>
                    </a:lnTo>
                    <a:lnTo>
                      <a:pt x="180" y="247"/>
                    </a:lnTo>
                    <a:lnTo>
                      <a:pt x="180" y="247"/>
                    </a:lnTo>
                    <a:lnTo>
                      <a:pt x="162" y="211"/>
                    </a:lnTo>
                    <a:lnTo>
                      <a:pt x="168" y="193"/>
                    </a:lnTo>
                    <a:lnTo>
                      <a:pt x="174" y="162"/>
                    </a:lnTo>
                    <a:lnTo>
                      <a:pt x="192" y="150"/>
                    </a:lnTo>
                    <a:lnTo>
                      <a:pt x="198" y="78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6" y="48"/>
                    </a:lnTo>
                    <a:lnTo>
                      <a:pt x="48" y="60"/>
                    </a:lnTo>
                    <a:lnTo>
                      <a:pt x="36" y="13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6" y="168"/>
                    </a:lnTo>
                    <a:lnTo>
                      <a:pt x="0" y="175"/>
                    </a:lnTo>
                    <a:lnTo>
                      <a:pt x="12" y="193"/>
                    </a:lnTo>
                    <a:lnTo>
                      <a:pt x="30" y="199"/>
                    </a:lnTo>
                    <a:lnTo>
                      <a:pt x="24" y="217"/>
                    </a:lnTo>
                    <a:lnTo>
                      <a:pt x="36" y="31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5" name="Freeform 371"/>
              <p:cNvSpPr>
                <a:spLocks/>
              </p:cNvSpPr>
              <p:nvPr/>
            </p:nvSpPr>
            <p:spPr bwMode="auto">
              <a:xfrm>
                <a:off x="5067845" y="3048772"/>
                <a:ext cx="232170" cy="352581"/>
              </a:xfrm>
              <a:custGeom>
                <a:avLst/>
                <a:gdLst/>
                <a:ahLst/>
                <a:cxnLst>
                  <a:cxn ang="0">
                    <a:pos x="36" y="313"/>
                  </a:cxn>
                  <a:cxn ang="0">
                    <a:pos x="60" y="307"/>
                  </a:cxn>
                  <a:cxn ang="0">
                    <a:pos x="96" y="295"/>
                  </a:cxn>
                  <a:cxn ang="0">
                    <a:pos x="102" y="283"/>
                  </a:cxn>
                  <a:cxn ang="0">
                    <a:pos x="132" y="277"/>
                  </a:cxn>
                  <a:cxn ang="0">
                    <a:pos x="180" y="247"/>
                  </a:cxn>
                  <a:cxn ang="0">
                    <a:pos x="180" y="247"/>
                  </a:cxn>
                  <a:cxn ang="0">
                    <a:pos x="162" y="211"/>
                  </a:cxn>
                  <a:cxn ang="0">
                    <a:pos x="168" y="193"/>
                  </a:cxn>
                  <a:cxn ang="0">
                    <a:pos x="174" y="162"/>
                  </a:cxn>
                  <a:cxn ang="0">
                    <a:pos x="192" y="150"/>
                  </a:cxn>
                  <a:cxn ang="0">
                    <a:pos x="198" y="78"/>
                  </a:cxn>
                  <a:cxn ang="0">
                    <a:pos x="54" y="0"/>
                  </a:cxn>
                  <a:cxn ang="0">
                    <a:pos x="30" y="12"/>
                  </a:cxn>
                  <a:cxn ang="0">
                    <a:pos x="30" y="18"/>
                  </a:cxn>
                  <a:cxn ang="0">
                    <a:pos x="36" y="48"/>
                  </a:cxn>
                  <a:cxn ang="0">
                    <a:pos x="48" y="60"/>
                  </a:cxn>
                  <a:cxn ang="0">
                    <a:pos x="36" y="132"/>
                  </a:cxn>
                  <a:cxn ang="0">
                    <a:pos x="6" y="168"/>
                  </a:cxn>
                  <a:cxn ang="0">
                    <a:pos x="12" y="168"/>
                  </a:cxn>
                  <a:cxn ang="0">
                    <a:pos x="6" y="168"/>
                  </a:cxn>
                  <a:cxn ang="0">
                    <a:pos x="0" y="175"/>
                  </a:cxn>
                  <a:cxn ang="0">
                    <a:pos x="12" y="193"/>
                  </a:cxn>
                  <a:cxn ang="0">
                    <a:pos x="30" y="199"/>
                  </a:cxn>
                  <a:cxn ang="0">
                    <a:pos x="24" y="217"/>
                  </a:cxn>
                </a:cxnLst>
                <a:rect l="0" t="0" r="r" b="b"/>
                <a:pathLst>
                  <a:path w="198" h="313">
                    <a:moveTo>
                      <a:pt x="36" y="313"/>
                    </a:moveTo>
                    <a:lnTo>
                      <a:pt x="60" y="307"/>
                    </a:lnTo>
                    <a:lnTo>
                      <a:pt x="96" y="295"/>
                    </a:lnTo>
                    <a:lnTo>
                      <a:pt x="102" y="283"/>
                    </a:lnTo>
                    <a:lnTo>
                      <a:pt x="132" y="277"/>
                    </a:lnTo>
                    <a:lnTo>
                      <a:pt x="180" y="247"/>
                    </a:lnTo>
                    <a:lnTo>
                      <a:pt x="180" y="247"/>
                    </a:lnTo>
                    <a:lnTo>
                      <a:pt x="162" y="211"/>
                    </a:lnTo>
                    <a:lnTo>
                      <a:pt x="168" y="193"/>
                    </a:lnTo>
                    <a:lnTo>
                      <a:pt x="174" y="162"/>
                    </a:lnTo>
                    <a:lnTo>
                      <a:pt x="192" y="150"/>
                    </a:lnTo>
                    <a:lnTo>
                      <a:pt x="198" y="78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6" y="48"/>
                    </a:lnTo>
                    <a:lnTo>
                      <a:pt x="48" y="60"/>
                    </a:lnTo>
                    <a:lnTo>
                      <a:pt x="36" y="13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6" y="168"/>
                    </a:lnTo>
                    <a:lnTo>
                      <a:pt x="0" y="175"/>
                    </a:lnTo>
                    <a:lnTo>
                      <a:pt x="12" y="193"/>
                    </a:lnTo>
                    <a:lnTo>
                      <a:pt x="30" y="199"/>
                    </a:lnTo>
                    <a:lnTo>
                      <a:pt x="24" y="217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6" name="Freeform 372"/>
              <p:cNvSpPr>
                <a:spLocks/>
              </p:cNvSpPr>
              <p:nvPr/>
            </p:nvSpPr>
            <p:spPr bwMode="auto">
              <a:xfrm>
                <a:off x="5139063" y="4047060"/>
                <a:ext cx="357513" cy="308335"/>
              </a:xfrm>
              <a:custGeom>
                <a:avLst/>
                <a:gdLst/>
                <a:ahLst/>
                <a:cxnLst>
                  <a:cxn ang="0">
                    <a:pos x="48" y="1"/>
                  </a:cxn>
                  <a:cxn ang="0">
                    <a:pos x="47" y="1"/>
                  </a:cxn>
                  <a:cxn ang="0">
                    <a:pos x="46" y="2"/>
                  </a:cxn>
                  <a:cxn ang="0">
                    <a:pos x="47" y="1"/>
                  </a:cxn>
                  <a:cxn ang="0">
                    <a:pos x="41" y="0"/>
                  </a:cxn>
                  <a:cxn ang="0">
                    <a:pos x="34" y="5"/>
                  </a:cxn>
                  <a:cxn ang="0">
                    <a:pos x="26" y="12"/>
                  </a:cxn>
                  <a:cxn ang="0">
                    <a:pos x="22" y="12"/>
                  </a:cxn>
                  <a:cxn ang="0">
                    <a:pos x="17" y="15"/>
                  </a:cxn>
                  <a:cxn ang="0">
                    <a:pos x="14" y="15"/>
                  </a:cxn>
                  <a:cxn ang="0">
                    <a:pos x="13" y="13"/>
                  </a:cxn>
                  <a:cxn ang="0">
                    <a:pos x="11" y="9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9" y="23"/>
                  </a:cxn>
                  <a:cxn ang="0">
                    <a:pos x="6" y="24"/>
                  </a:cxn>
                  <a:cxn ang="0">
                    <a:pos x="1" y="22"/>
                  </a:cxn>
                  <a:cxn ang="0">
                    <a:pos x="0" y="24"/>
                  </a:cxn>
                  <a:cxn ang="0">
                    <a:pos x="2" y="27"/>
                  </a:cxn>
                  <a:cxn ang="0">
                    <a:pos x="5" y="35"/>
                  </a:cxn>
                  <a:cxn ang="0">
                    <a:pos x="5" y="39"/>
                  </a:cxn>
                  <a:cxn ang="0">
                    <a:pos x="9" y="45"/>
                  </a:cxn>
                  <a:cxn ang="0">
                    <a:pos x="17" y="43"/>
                  </a:cxn>
                  <a:cxn ang="0">
                    <a:pos x="25" y="42"/>
                  </a:cxn>
                  <a:cxn ang="0">
                    <a:pos x="32" y="41"/>
                  </a:cxn>
                  <a:cxn ang="0">
                    <a:pos x="47" y="25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49" y="16"/>
                  </a:cxn>
                  <a:cxn ang="0">
                    <a:pos x="48" y="1"/>
                  </a:cxn>
                </a:cxnLst>
                <a:rect l="0" t="0" r="r" b="b"/>
                <a:pathLst>
                  <a:path w="51" h="45">
                    <a:moveTo>
                      <a:pt x="48" y="1"/>
                    </a:moveTo>
                    <a:cubicBezTo>
                      <a:pt x="47" y="1"/>
                      <a:pt x="47" y="1"/>
                      <a:pt x="47" y="1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50" y="19"/>
                      <a:pt x="51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49" y="16"/>
                      <a:pt x="49" y="16"/>
                      <a:pt x="49" y="16"/>
                    </a:cubicBezTo>
                    <a:lnTo>
                      <a:pt x="48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7" name="Freeform 373"/>
              <p:cNvSpPr>
                <a:spLocks/>
              </p:cNvSpPr>
              <p:nvPr/>
            </p:nvSpPr>
            <p:spPr bwMode="auto">
              <a:xfrm>
                <a:off x="5215978" y="3946125"/>
                <a:ext cx="212229" cy="204635"/>
              </a:xfrm>
              <a:custGeom>
                <a:avLst/>
                <a:gdLst/>
                <a:ahLst/>
                <a:cxnLst>
                  <a:cxn ang="0">
                    <a:pos x="144" y="54"/>
                  </a:cxn>
                  <a:cxn ang="0">
                    <a:pos x="132" y="54"/>
                  </a:cxn>
                  <a:cxn ang="0">
                    <a:pos x="114" y="30"/>
                  </a:cxn>
                  <a:cxn ang="0">
                    <a:pos x="102" y="6"/>
                  </a:cxn>
                  <a:cxn ang="0">
                    <a:pos x="96" y="6"/>
                  </a:cxn>
                  <a:cxn ang="0">
                    <a:pos x="84" y="12"/>
                  </a:cxn>
                  <a:cxn ang="0">
                    <a:pos x="96" y="6"/>
                  </a:cxn>
                  <a:cxn ang="0">
                    <a:pos x="84" y="0"/>
                  </a:cxn>
                  <a:cxn ang="0">
                    <a:pos x="66" y="6"/>
                  </a:cxn>
                  <a:cxn ang="0">
                    <a:pos x="18" y="18"/>
                  </a:cxn>
                  <a:cxn ang="0">
                    <a:pos x="12" y="84"/>
                  </a:cxn>
                  <a:cxn ang="0">
                    <a:pos x="0" y="90"/>
                  </a:cxn>
                  <a:cxn ang="0">
                    <a:pos x="0" y="144"/>
                  </a:cxn>
                  <a:cxn ang="0">
                    <a:pos x="12" y="168"/>
                  </a:cxn>
                  <a:cxn ang="0">
                    <a:pos x="18" y="180"/>
                  </a:cxn>
                  <a:cxn ang="0">
                    <a:pos x="36" y="180"/>
                  </a:cxn>
                  <a:cxn ang="0">
                    <a:pos x="66" y="162"/>
                  </a:cxn>
                  <a:cxn ang="0">
                    <a:pos x="90" y="162"/>
                  </a:cxn>
                  <a:cxn ang="0">
                    <a:pos x="138" y="120"/>
                  </a:cxn>
                  <a:cxn ang="0">
                    <a:pos x="180" y="90"/>
                  </a:cxn>
                  <a:cxn ang="0">
                    <a:pos x="150" y="78"/>
                  </a:cxn>
                  <a:cxn ang="0">
                    <a:pos x="144" y="54"/>
                  </a:cxn>
                </a:cxnLst>
                <a:rect l="0" t="0" r="r" b="b"/>
                <a:pathLst>
                  <a:path w="180" h="180">
                    <a:moveTo>
                      <a:pt x="144" y="54"/>
                    </a:moveTo>
                    <a:lnTo>
                      <a:pt x="132" y="54"/>
                    </a:lnTo>
                    <a:lnTo>
                      <a:pt x="114" y="30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84" y="12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66" y="6"/>
                    </a:lnTo>
                    <a:lnTo>
                      <a:pt x="18" y="18"/>
                    </a:lnTo>
                    <a:lnTo>
                      <a:pt x="12" y="84"/>
                    </a:lnTo>
                    <a:lnTo>
                      <a:pt x="0" y="90"/>
                    </a:lnTo>
                    <a:lnTo>
                      <a:pt x="0" y="144"/>
                    </a:lnTo>
                    <a:lnTo>
                      <a:pt x="12" y="168"/>
                    </a:lnTo>
                    <a:lnTo>
                      <a:pt x="18" y="180"/>
                    </a:lnTo>
                    <a:lnTo>
                      <a:pt x="36" y="180"/>
                    </a:lnTo>
                    <a:lnTo>
                      <a:pt x="66" y="162"/>
                    </a:lnTo>
                    <a:lnTo>
                      <a:pt x="90" y="162"/>
                    </a:lnTo>
                    <a:lnTo>
                      <a:pt x="138" y="120"/>
                    </a:lnTo>
                    <a:lnTo>
                      <a:pt x="180" y="90"/>
                    </a:lnTo>
                    <a:lnTo>
                      <a:pt x="150" y="78"/>
                    </a:lnTo>
                    <a:lnTo>
                      <a:pt x="144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8" name="Freeform 374"/>
              <p:cNvSpPr>
                <a:spLocks/>
              </p:cNvSpPr>
              <p:nvPr/>
            </p:nvSpPr>
            <p:spPr bwMode="auto">
              <a:xfrm>
                <a:off x="5433904" y="3788500"/>
                <a:ext cx="240717" cy="367790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17" y="3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3"/>
                  </a:cxn>
                  <a:cxn ang="0">
                    <a:pos x="16" y="8"/>
                  </a:cxn>
                  <a:cxn ang="0">
                    <a:pos x="19" y="13"/>
                  </a:cxn>
                  <a:cxn ang="0">
                    <a:pos x="19" y="16"/>
                  </a:cxn>
                  <a:cxn ang="0">
                    <a:pos x="16" y="18"/>
                  </a:cxn>
                  <a:cxn ang="0">
                    <a:pos x="15" y="16"/>
                  </a:cxn>
                  <a:cxn ang="0">
                    <a:pos x="13" y="13"/>
                  </a:cxn>
                  <a:cxn ang="0">
                    <a:pos x="9" y="11"/>
                  </a:cxn>
                  <a:cxn ang="0">
                    <a:pos x="0" y="15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2" y="15"/>
                  </a:cxn>
                  <a:cxn ang="0">
                    <a:pos x="1" y="16"/>
                  </a:cxn>
                  <a:cxn ang="0">
                    <a:pos x="9" y="19"/>
                  </a:cxn>
                  <a:cxn ang="0">
                    <a:pos x="9" y="23"/>
                  </a:cxn>
                  <a:cxn ang="0">
                    <a:pos x="9" y="28"/>
                  </a:cxn>
                  <a:cxn ang="0">
                    <a:pos x="7" y="36"/>
                  </a:cxn>
                  <a:cxn ang="0">
                    <a:pos x="5" y="39"/>
                  </a:cxn>
                  <a:cxn ang="0">
                    <a:pos x="6" y="39"/>
                  </a:cxn>
                  <a:cxn ang="0">
                    <a:pos x="7" y="54"/>
                  </a:cxn>
                  <a:cxn ang="0">
                    <a:pos x="9" y="54"/>
                  </a:cxn>
                  <a:cxn ang="0">
                    <a:pos x="9" y="51"/>
                  </a:cxn>
                  <a:cxn ang="0">
                    <a:pos x="16" y="45"/>
                  </a:cxn>
                  <a:cxn ang="0">
                    <a:pos x="18" y="40"/>
                  </a:cxn>
                  <a:cxn ang="0">
                    <a:pos x="16" y="31"/>
                  </a:cxn>
                  <a:cxn ang="0">
                    <a:pos x="21" y="25"/>
                  </a:cxn>
                  <a:cxn ang="0">
                    <a:pos x="30" y="20"/>
                  </a:cxn>
                  <a:cxn ang="0">
                    <a:pos x="33" y="16"/>
                  </a:cxn>
                  <a:cxn ang="0">
                    <a:pos x="34" y="11"/>
                  </a:cxn>
                  <a:cxn ang="0">
                    <a:pos x="33" y="4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0" y="1"/>
                  </a:cxn>
                  <a:cxn ang="0">
                    <a:pos x="22" y="2"/>
                  </a:cxn>
                </a:cxnLst>
                <a:rect l="0" t="0" r="r" b="b"/>
                <a:pathLst>
                  <a:path w="34" h="54">
                    <a:moveTo>
                      <a:pt x="22" y="2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10" y="51"/>
                      <a:pt x="9" y="51"/>
                      <a:pt x="9" y="51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1"/>
                      <a:pt x="30" y="1"/>
                      <a:pt x="30" y="1"/>
                    </a:cubicBezTo>
                    <a:lnTo>
                      <a:pt x="2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9" name="Freeform 375"/>
              <p:cNvSpPr>
                <a:spLocks/>
              </p:cNvSpPr>
              <p:nvPr/>
            </p:nvSpPr>
            <p:spPr bwMode="auto">
              <a:xfrm>
                <a:off x="5433904" y="3578334"/>
                <a:ext cx="233595" cy="230906"/>
              </a:xfrm>
              <a:custGeom>
                <a:avLst/>
                <a:gdLst/>
                <a:ahLst/>
                <a:cxnLst>
                  <a:cxn ang="0">
                    <a:pos x="25" y="6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5"/>
                  </a:cxn>
                  <a:cxn ang="0">
                    <a:pos x="8" y="5"/>
                  </a:cxn>
                  <a:cxn ang="0">
                    <a:pos x="6" y="1"/>
                  </a:cxn>
                  <a:cxn ang="0">
                    <a:pos x="1" y="1"/>
                  </a:cxn>
                  <a:cxn ang="0">
                    <a:pos x="2" y="8"/>
                  </a:cxn>
                  <a:cxn ang="0">
                    <a:pos x="0" y="11"/>
                  </a:cxn>
                  <a:cxn ang="0">
                    <a:pos x="2" y="19"/>
                  </a:cxn>
                  <a:cxn ang="0">
                    <a:pos x="4" y="24"/>
                  </a:cxn>
                  <a:cxn ang="0">
                    <a:pos x="9" y="26"/>
                  </a:cxn>
                  <a:cxn ang="0">
                    <a:pos x="14" y="27"/>
                  </a:cxn>
                  <a:cxn ang="0">
                    <a:pos x="15" y="29"/>
                  </a:cxn>
                  <a:cxn ang="0">
                    <a:pos x="17" y="34"/>
                  </a:cxn>
                  <a:cxn ang="0">
                    <a:pos x="22" y="33"/>
                  </a:cxn>
                  <a:cxn ang="0">
                    <a:pos x="30" y="32"/>
                  </a:cxn>
                  <a:cxn ang="0">
                    <a:pos x="33" y="31"/>
                  </a:cxn>
                  <a:cxn ang="0">
                    <a:pos x="31" y="28"/>
                  </a:cxn>
                  <a:cxn ang="0">
                    <a:pos x="30" y="19"/>
                  </a:cxn>
                  <a:cxn ang="0">
                    <a:pos x="28" y="14"/>
                  </a:cxn>
                  <a:cxn ang="0">
                    <a:pos x="30" y="12"/>
                  </a:cxn>
                  <a:cxn ang="0">
                    <a:pos x="25" y="9"/>
                  </a:cxn>
                  <a:cxn ang="0">
                    <a:pos x="25" y="6"/>
                  </a:cxn>
                </a:cxnLst>
                <a:rect l="0" t="0" r="r" b="b"/>
                <a:pathLst>
                  <a:path w="33" h="34">
                    <a:moveTo>
                      <a:pt x="25" y="6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8" y="26"/>
                      <a:pt x="9" y="26"/>
                    </a:cubicBezTo>
                    <a:cubicBezTo>
                      <a:pt x="9" y="26"/>
                      <a:pt x="14" y="27"/>
                      <a:pt x="14" y="27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28" y="15"/>
                      <a:pt x="28" y="14"/>
                    </a:cubicBezTo>
                    <a:cubicBezTo>
                      <a:pt x="28" y="13"/>
                      <a:pt x="29" y="12"/>
                      <a:pt x="30" y="12"/>
                    </a:cubicBezTo>
                    <a:cubicBezTo>
                      <a:pt x="25" y="9"/>
                      <a:pt x="25" y="9"/>
                      <a:pt x="25" y="9"/>
                    </a:cubicBezTo>
                    <a:lnTo>
                      <a:pt x="25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0" name="Freeform 376"/>
              <p:cNvSpPr>
                <a:spLocks/>
              </p:cNvSpPr>
              <p:nvPr/>
            </p:nvSpPr>
            <p:spPr bwMode="auto">
              <a:xfrm>
                <a:off x="5039358" y="3686182"/>
                <a:ext cx="267779" cy="259942"/>
              </a:xfrm>
              <a:custGeom>
                <a:avLst/>
                <a:gdLst/>
                <a:ahLst/>
                <a:cxnLst>
                  <a:cxn ang="0">
                    <a:pos x="4" y="37"/>
                  </a:cxn>
                  <a:cxn ang="0">
                    <a:pos x="18" y="37"/>
                  </a:cxn>
                  <a:cxn ang="0">
                    <a:pos x="20" y="38"/>
                  </a:cxn>
                  <a:cxn ang="0">
                    <a:pos x="28" y="38"/>
                  </a:cxn>
                  <a:cxn ang="0">
                    <a:pos x="34" y="37"/>
                  </a:cxn>
                  <a:cxn ang="0">
                    <a:pos x="32" y="33"/>
                  </a:cxn>
                  <a:cxn ang="0">
                    <a:pos x="32" y="22"/>
                  </a:cxn>
                  <a:cxn ang="0">
                    <a:pos x="38" y="21"/>
                  </a:cxn>
                  <a:cxn ang="0">
                    <a:pos x="38" y="17"/>
                  </a:cxn>
                  <a:cxn ang="0">
                    <a:pos x="37" y="17"/>
                  </a:cxn>
                  <a:cxn ang="0">
                    <a:pos x="38" y="17"/>
                  </a:cxn>
                  <a:cxn ang="0">
                    <a:pos x="32" y="16"/>
                  </a:cxn>
                  <a:cxn ang="0">
                    <a:pos x="30" y="4"/>
                  </a:cxn>
                  <a:cxn ang="0">
                    <a:pos x="24" y="4"/>
                  </a:cxn>
                  <a:cxn ang="0">
                    <a:pos x="21" y="6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4" y="0"/>
                  </a:cxn>
                  <a:cxn ang="0">
                    <a:pos x="1" y="2"/>
                  </a:cxn>
                  <a:cxn ang="0">
                    <a:pos x="3" y="15"/>
                  </a:cxn>
                  <a:cxn ang="0">
                    <a:pos x="4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2" y="35"/>
                  </a:cxn>
                  <a:cxn ang="0">
                    <a:pos x="4" y="37"/>
                  </a:cxn>
                </a:cxnLst>
                <a:rect l="0" t="0" r="r" b="b"/>
                <a:pathLst>
                  <a:path w="38" h="38">
                    <a:moveTo>
                      <a:pt x="4" y="37"/>
                    </a:move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25" y="4"/>
                      <a:pt x="24" y="4"/>
                    </a:cubicBezTo>
                    <a:cubicBezTo>
                      <a:pt x="24" y="4"/>
                      <a:pt x="22" y="6"/>
                      <a:pt x="21" y="6"/>
                    </a:cubicBezTo>
                    <a:cubicBezTo>
                      <a:pt x="20" y="7"/>
                      <a:pt x="19" y="6"/>
                      <a:pt x="18" y="6"/>
                    </a:cubicBezTo>
                    <a:cubicBezTo>
                      <a:pt x="17" y="6"/>
                      <a:pt x="13" y="0"/>
                      <a:pt x="12" y="0"/>
                    </a:cubicBezTo>
                    <a:cubicBezTo>
                      <a:pt x="11" y="0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2" y="35"/>
                      <a:pt x="2" y="35"/>
                      <a:pt x="2" y="35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1" name="Freeform 377"/>
              <p:cNvSpPr>
                <a:spLocks/>
              </p:cNvSpPr>
              <p:nvPr/>
            </p:nvSpPr>
            <p:spPr bwMode="auto">
              <a:xfrm>
                <a:off x="5039358" y="3441450"/>
                <a:ext cx="415912" cy="400975"/>
              </a:xfrm>
              <a:custGeom>
                <a:avLst/>
                <a:gdLst/>
                <a:ahLst/>
                <a:cxnLst>
                  <a:cxn ang="0">
                    <a:pos x="21" y="6"/>
                  </a:cxn>
                  <a:cxn ang="0">
                    <a:pos x="18" y="18"/>
                  </a:cxn>
                  <a:cxn ang="0">
                    <a:pos x="15" y="21"/>
                  </a:cxn>
                  <a:cxn ang="0">
                    <a:pos x="11" y="29"/>
                  </a:cxn>
                  <a:cxn ang="0">
                    <a:pos x="7" y="32"/>
                  </a:cxn>
                  <a:cxn ang="0">
                    <a:pos x="3" y="32"/>
                  </a:cxn>
                  <a:cxn ang="0">
                    <a:pos x="0" y="35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4" y="36"/>
                  </a:cxn>
                  <a:cxn ang="0">
                    <a:pos x="12" y="36"/>
                  </a:cxn>
                  <a:cxn ang="0">
                    <a:pos x="18" y="42"/>
                  </a:cxn>
                  <a:cxn ang="0">
                    <a:pos x="21" y="42"/>
                  </a:cxn>
                  <a:cxn ang="0">
                    <a:pos x="24" y="40"/>
                  </a:cxn>
                  <a:cxn ang="0">
                    <a:pos x="30" y="40"/>
                  </a:cxn>
                  <a:cxn ang="0">
                    <a:pos x="32" y="52"/>
                  </a:cxn>
                  <a:cxn ang="0">
                    <a:pos x="38" y="53"/>
                  </a:cxn>
                  <a:cxn ang="0">
                    <a:pos x="43" y="53"/>
                  </a:cxn>
                  <a:cxn ang="0">
                    <a:pos x="49" y="56"/>
                  </a:cxn>
                  <a:cxn ang="0">
                    <a:pos x="55" y="59"/>
                  </a:cxn>
                  <a:cxn ang="0">
                    <a:pos x="55" y="57"/>
                  </a:cxn>
                  <a:cxn ang="0">
                    <a:pos x="52" y="53"/>
                  </a:cxn>
                  <a:cxn ang="0">
                    <a:pos x="53" y="50"/>
                  </a:cxn>
                  <a:cxn ang="0">
                    <a:pos x="54" y="44"/>
                  </a:cxn>
                  <a:cxn ang="0">
                    <a:pos x="57" y="43"/>
                  </a:cxn>
                  <a:cxn ang="0">
                    <a:pos x="55" y="37"/>
                  </a:cxn>
                  <a:cxn ang="0">
                    <a:pos x="54" y="31"/>
                  </a:cxn>
                  <a:cxn ang="0">
                    <a:pos x="53" y="25"/>
                  </a:cxn>
                  <a:cxn ang="0">
                    <a:pos x="55" y="18"/>
                  </a:cxn>
                  <a:cxn ang="0">
                    <a:pos x="59" y="11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6" y="3"/>
                  </a:cxn>
                  <a:cxn ang="0">
                    <a:pos x="51" y="3"/>
                  </a:cxn>
                  <a:cxn ang="0">
                    <a:pos x="49" y="0"/>
                  </a:cxn>
                  <a:cxn ang="0">
                    <a:pos x="41" y="1"/>
                  </a:cxn>
                  <a:cxn ang="0">
                    <a:pos x="32" y="3"/>
                  </a:cxn>
                  <a:cxn ang="0">
                    <a:pos x="27" y="1"/>
                  </a:cxn>
                  <a:cxn ang="0">
                    <a:pos x="21" y="2"/>
                  </a:cxn>
                  <a:cxn ang="0">
                    <a:pos x="21" y="6"/>
                  </a:cxn>
                </a:cxnLst>
                <a:rect l="0" t="0" r="r" b="b"/>
                <a:pathLst>
                  <a:path w="59" h="59">
                    <a:moveTo>
                      <a:pt x="21" y="6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11" y="36"/>
                      <a:pt x="12" y="36"/>
                    </a:cubicBezTo>
                    <a:cubicBezTo>
                      <a:pt x="13" y="36"/>
                      <a:pt x="17" y="42"/>
                      <a:pt x="18" y="42"/>
                    </a:cubicBezTo>
                    <a:cubicBezTo>
                      <a:pt x="19" y="42"/>
                      <a:pt x="20" y="43"/>
                      <a:pt x="21" y="42"/>
                    </a:cubicBezTo>
                    <a:cubicBezTo>
                      <a:pt x="22" y="42"/>
                      <a:pt x="24" y="40"/>
                      <a:pt x="24" y="40"/>
                    </a:cubicBezTo>
                    <a:cubicBezTo>
                      <a:pt x="25" y="40"/>
                      <a:pt x="30" y="40"/>
                      <a:pt x="30" y="40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6"/>
                      <a:pt x="21" y="6"/>
                      <a:pt x="21" y="6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2" name="Freeform 378"/>
              <p:cNvSpPr>
                <a:spLocks/>
              </p:cNvSpPr>
              <p:nvPr/>
            </p:nvSpPr>
            <p:spPr bwMode="auto">
              <a:xfrm>
                <a:off x="5503698" y="3169064"/>
                <a:ext cx="331875" cy="308336"/>
              </a:xfrm>
              <a:custGeom>
                <a:avLst/>
                <a:gdLst/>
                <a:ahLst/>
                <a:cxnLst>
                  <a:cxn ang="0">
                    <a:pos x="22" y="45"/>
                  </a:cxn>
                  <a:cxn ang="0">
                    <a:pos x="24" y="44"/>
                  </a:cxn>
                  <a:cxn ang="0">
                    <a:pos x="27" y="45"/>
                  </a:cxn>
                  <a:cxn ang="0">
                    <a:pos x="29" y="45"/>
                  </a:cxn>
                  <a:cxn ang="0">
                    <a:pos x="32" y="43"/>
                  </a:cxn>
                  <a:cxn ang="0">
                    <a:pos x="39" y="41"/>
                  </a:cxn>
                  <a:cxn ang="0">
                    <a:pos x="47" y="32"/>
                  </a:cxn>
                  <a:cxn ang="0">
                    <a:pos x="40" y="31"/>
                  </a:cxn>
                  <a:cxn ang="0">
                    <a:pos x="33" y="27"/>
                  </a:cxn>
                  <a:cxn ang="0">
                    <a:pos x="31" y="24"/>
                  </a:cxn>
                  <a:cxn ang="0">
                    <a:pos x="34" y="22"/>
                  </a:cxn>
                  <a:cxn ang="0">
                    <a:pos x="33" y="20"/>
                  </a:cxn>
                  <a:cxn ang="0">
                    <a:pos x="25" y="8"/>
                  </a:cxn>
                  <a:cxn ang="0">
                    <a:pos x="20" y="6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2" y="3"/>
                  </a:cxn>
                  <a:cxn ang="0">
                    <a:pos x="11" y="14"/>
                  </a:cxn>
                  <a:cxn ang="0">
                    <a:pos x="8" y="20"/>
                  </a:cxn>
                  <a:cxn ang="0">
                    <a:pos x="4" y="24"/>
                  </a:cxn>
                  <a:cxn ang="0">
                    <a:pos x="3" y="30"/>
                  </a:cxn>
                  <a:cxn ang="0">
                    <a:pos x="1" y="30"/>
                  </a:cxn>
                  <a:cxn ang="0">
                    <a:pos x="0" y="33"/>
                  </a:cxn>
                  <a:cxn ang="0">
                    <a:pos x="4" y="36"/>
                  </a:cxn>
                  <a:cxn ang="0">
                    <a:pos x="7" y="39"/>
                  </a:cxn>
                  <a:cxn ang="0">
                    <a:pos x="9" y="41"/>
                  </a:cxn>
                  <a:cxn ang="0">
                    <a:pos x="9" y="42"/>
                  </a:cxn>
                  <a:cxn ang="0">
                    <a:pos x="12" y="43"/>
                  </a:cxn>
                  <a:cxn ang="0">
                    <a:pos x="22" y="45"/>
                  </a:cxn>
                </a:cxnLst>
                <a:rect l="0" t="0" r="r" b="b"/>
                <a:pathLst>
                  <a:path w="47" h="45">
                    <a:moveTo>
                      <a:pt x="22" y="45"/>
                    </a:moveTo>
                    <a:cubicBezTo>
                      <a:pt x="23" y="45"/>
                      <a:pt x="24" y="44"/>
                      <a:pt x="24" y="44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21" y="45"/>
                      <a:pt x="22" y="4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3" name="Freeform 379"/>
              <p:cNvSpPr>
                <a:spLocks/>
              </p:cNvSpPr>
              <p:nvPr/>
            </p:nvSpPr>
            <p:spPr bwMode="auto">
              <a:xfrm>
                <a:off x="5525063" y="3455277"/>
                <a:ext cx="183743" cy="204635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26" y="4"/>
                  </a:cxn>
                  <a:cxn ang="0">
                    <a:pos x="26" y="3"/>
                  </a:cxn>
                  <a:cxn ang="0">
                    <a:pos x="24" y="3"/>
                  </a:cxn>
                  <a:cxn ang="0">
                    <a:pos x="21" y="2"/>
                  </a:cxn>
                  <a:cxn ang="0">
                    <a:pos x="19" y="3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3" y="1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2" y="24"/>
                  </a:cxn>
                  <a:cxn ang="0">
                    <a:pos x="12" y="27"/>
                  </a:cxn>
                  <a:cxn ang="0">
                    <a:pos x="17" y="30"/>
                  </a:cxn>
                  <a:cxn ang="0">
                    <a:pos x="18" y="29"/>
                  </a:cxn>
                  <a:cxn ang="0">
                    <a:pos x="22" y="23"/>
                  </a:cxn>
                  <a:cxn ang="0">
                    <a:pos x="25" y="20"/>
                  </a:cxn>
                  <a:cxn ang="0">
                    <a:pos x="23" y="17"/>
                  </a:cxn>
                  <a:cxn ang="0">
                    <a:pos x="23" y="7"/>
                  </a:cxn>
                </a:cxnLst>
                <a:rect l="0" t="0" r="r" b="b"/>
                <a:pathLst>
                  <a:path w="26" h="30">
                    <a:moveTo>
                      <a:pt x="23" y="7"/>
                    </a:move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0" y="3"/>
                      <a:pt x="19" y="3"/>
                    </a:cubicBezTo>
                    <a:cubicBezTo>
                      <a:pt x="18" y="3"/>
                      <a:pt x="9" y="1"/>
                      <a:pt x="9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29"/>
                      <a:pt x="18" y="29"/>
                      <a:pt x="18" y="29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3" y="17"/>
                      <a:pt x="23" y="17"/>
                      <a:pt x="23" y="17"/>
                    </a:cubicBezTo>
                    <a:lnTo>
                      <a:pt x="23" y="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4" name="Freeform 380"/>
              <p:cNvSpPr>
                <a:spLocks/>
              </p:cNvSpPr>
              <p:nvPr/>
            </p:nvSpPr>
            <p:spPr bwMode="auto">
              <a:xfrm>
                <a:off x="5327078" y="3897732"/>
                <a:ext cx="169498" cy="156241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6" y="8"/>
                  </a:cxn>
                  <a:cxn ang="0">
                    <a:pos x="2" y="7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3" y="12"/>
                  </a:cxn>
                  <a:cxn ang="0">
                    <a:pos x="6" y="16"/>
                  </a:cxn>
                  <a:cxn ang="0">
                    <a:pos x="8" y="16"/>
                  </a:cxn>
                  <a:cxn ang="0">
                    <a:pos x="9" y="20"/>
                  </a:cxn>
                  <a:cxn ang="0">
                    <a:pos x="14" y="22"/>
                  </a:cxn>
                  <a:cxn ang="0">
                    <a:pos x="20" y="23"/>
                  </a:cxn>
                  <a:cxn ang="0">
                    <a:pos x="22" y="20"/>
                  </a:cxn>
                  <a:cxn ang="0">
                    <a:pos x="24" y="12"/>
                  </a:cxn>
                  <a:cxn ang="0">
                    <a:pos x="24" y="7"/>
                  </a:cxn>
                  <a:cxn ang="0">
                    <a:pos x="24" y="3"/>
                  </a:cxn>
                  <a:cxn ang="0">
                    <a:pos x="16" y="0"/>
                  </a:cxn>
                  <a:cxn ang="0">
                    <a:pos x="13" y="1"/>
                  </a:cxn>
                  <a:cxn ang="0">
                    <a:pos x="9" y="5"/>
                  </a:cxn>
                </a:cxnLst>
                <a:rect l="0" t="0" r="r" b="b"/>
                <a:pathLst>
                  <a:path w="24" h="23">
                    <a:moveTo>
                      <a:pt x="9" y="5"/>
                    </a:moveTo>
                    <a:cubicBezTo>
                      <a:pt x="9" y="5"/>
                      <a:pt x="6" y="8"/>
                      <a:pt x="6" y="8"/>
                    </a:cubicBezTo>
                    <a:cubicBezTo>
                      <a:pt x="5" y="8"/>
                      <a:pt x="2" y="7"/>
                      <a:pt x="2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3" y="1"/>
                      <a:pt x="13" y="1"/>
                      <a:pt x="13" y="1"/>
                    </a:cubicBez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5" name="Freeform 381"/>
              <p:cNvSpPr>
                <a:spLocks/>
              </p:cNvSpPr>
              <p:nvPr/>
            </p:nvSpPr>
            <p:spPr bwMode="auto">
              <a:xfrm>
                <a:off x="5264406" y="3477400"/>
                <a:ext cx="303388" cy="474256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13"/>
                  </a:cxn>
                  <a:cxn ang="0">
                    <a:pos x="21" y="20"/>
                  </a:cxn>
                  <a:cxn ang="0">
                    <a:pos x="22" y="26"/>
                  </a:cxn>
                  <a:cxn ang="0">
                    <a:pos x="23" y="32"/>
                  </a:cxn>
                  <a:cxn ang="0">
                    <a:pos x="25" y="38"/>
                  </a:cxn>
                  <a:cxn ang="0">
                    <a:pos x="22" y="39"/>
                  </a:cxn>
                  <a:cxn ang="0">
                    <a:pos x="21" y="45"/>
                  </a:cxn>
                  <a:cxn ang="0">
                    <a:pos x="20" y="48"/>
                  </a:cxn>
                  <a:cxn ang="0">
                    <a:pos x="23" y="52"/>
                  </a:cxn>
                  <a:cxn ang="0">
                    <a:pos x="23" y="54"/>
                  </a:cxn>
                  <a:cxn ang="0">
                    <a:pos x="17" y="51"/>
                  </a:cxn>
                  <a:cxn ang="0">
                    <a:pos x="11" y="48"/>
                  </a:cxn>
                  <a:cxn ang="0">
                    <a:pos x="6" y="48"/>
                  </a:cxn>
                  <a:cxn ang="0">
                    <a:pos x="6" y="52"/>
                  </a:cxn>
                  <a:cxn ang="0">
                    <a:pos x="0" y="53"/>
                  </a:cxn>
                  <a:cxn ang="0">
                    <a:pos x="0" y="64"/>
                  </a:cxn>
                  <a:cxn ang="0">
                    <a:pos x="2" y="68"/>
                  </a:cxn>
                  <a:cxn ang="0">
                    <a:pos x="6" y="68"/>
                  </a:cxn>
                  <a:cxn ang="0">
                    <a:pos x="8" y="69"/>
                  </a:cxn>
                  <a:cxn ang="0">
                    <a:pos x="7" y="69"/>
                  </a:cxn>
                  <a:cxn ang="0">
                    <a:pos x="9" y="70"/>
                  </a:cxn>
                  <a:cxn ang="0">
                    <a:pos x="11" y="69"/>
                  </a:cxn>
                  <a:cxn ang="0">
                    <a:pos x="15" y="70"/>
                  </a:cxn>
                  <a:cxn ang="0">
                    <a:pos x="18" y="67"/>
                  </a:cxn>
                  <a:cxn ang="0">
                    <a:pos x="22" y="63"/>
                  </a:cxn>
                  <a:cxn ang="0">
                    <a:pos x="25" y="62"/>
                  </a:cxn>
                  <a:cxn ang="0">
                    <a:pos x="24" y="62"/>
                  </a:cxn>
                  <a:cxn ang="0">
                    <a:pos x="24" y="61"/>
                  </a:cxn>
                  <a:cxn ang="0">
                    <a:pos x="33" y="57"/>
                  </a:cxn>
                  <a:cxn ang="0">
                    <a:pos x="37" y="59"/>
                  </a:cxn>
                  <a:cxn ang="0">
                    <a:pos x="39" y="62"/>
                  </a:cxn>
                  <a:cxn ang="0">
                    <a:pos x="40" y="64"/>
                  </a:cxn>
                  <a:cxn ang="0">
                    <a:pos x="43" y="62"/>
                  </a:cxn>
                  <a:cxn ang="0">
                    <a:pos x="43" y="59"/>
                  </a:cxn>
                  <a:cxn ang="0">
                    <a:pos x="40" y="54"/>
                  </a:cxn>
                  <a:cxn ang="0">
                    <a:pos x="40" y="49"/>
                  </a:cxn>
                  <a:cxn ang="0">
                    <a:pos x="41" y="49"/>
                  </a:cxn>
                  <a:cxn ang="0">
                    <a:pos x="39" y="44"/>
                  </a:cxn>
                  <a:cxn ang="0">
                    <a:pos x="38" y="42"/>
                  </a:cxn>
                  <a:cxn ang="0">
                    <a:pos x="33" y="41"/>
                  </a:cxn>
                  <a:cxn ang="0">
                    <a:pos x="28" y="39"/>
                  </a:cxn>
                  <a:cxn ang="0">
                    <a:pos x="26" y="34"/>
                  </a:cxn>
                  <a:cxn ang="0">
                    <a:pos x="24" y="26"/>
                  </a:cxn>
                  <a:cxn ang="0">
                    <a:pos x="26" y="23"/>
                  </a:cxn>
                  <a:cxn ang="0">
                    <a:pos x="25" y="16"/>
                  </a:cxn>
                  <a:cxn ang="0">
                    <a:pos x="30" y="16"/>
                  </a:cxn>
                  <a:cxn ang="0">
                    <a:pos x="32" y="20"/>
                  </a:cxn>
                  <a:cxn ang="0">
                    <a:pos x="36" y="20"/>
                  </a:cxn>
                  <a:cxn ang="0">
                    <a:pos x="36" y="17"/>
                  </a:cxn>
                  <a:cxn ang="0">
                    <a:pos x="37" y="15"/>
                  </a:cxn>
                  <a:cxn ang="0">
                    <a:pos x="38" y="16"/>
                  </a:cxn>
                  <a:cxn ang="0">
                    <a:pos x="37" y="10"/>
                  </a:cxn>
                  <a:cxn ang="0">
                    <a:pos x="39" y="6"/>
                  </a:cxn>
                  <a:cxn ang="0">
                    <a:pos x="39" y="2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28" y="1"/>
                  </a:cxn>
                  <a:cxn ang="0">
                    <a:pos x="27" y="0"/>
                  </a:cxn>
                  <a:cxn ang="0">
                    <a:pos x="27" y="5"/>
                  </a:cxn>
                  <a:cxn ang="0">
                    <a:pos x="27" y="6"/>
                  </a:cxn>
                </a:cxnLst>
                <a:rect l="0" t="0" r="r" b="b"/>
                <a:pathLst>
                  <a:path w="43" h="70">
                    <a:moveTo>
                      <a:pt x="27" y="6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4" y="70"/>
                      <a:pt x="15" y="70"/>
                    </a:cubicBezTo>
                    <a:cubicBezTo>
                      <a:pt x="15" y="70"/>
                      <a:pt x="18" y="67"/>
                      <a:pt x="18" y="67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3" y="41"/>
                      <a:pt x="33" y="41"/>
                    </a:cubicBezTo>
                    <a:cubicBezTo>
                      <a:pt x="32" y="41"/>
                      <a:pt x="28" y="39"/>
                      <a:pt x="28" y="39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5"/>
                      <a:pt x="27" y="5"/>
                      <a:pt x="27" y="5"/>
                    </a:cubicBezTo>
                    <a:lnTo>
                      <a:pt x="27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6" name="Freeform 382"/>
              <p:cNvSpPr>
                <a:spLocks/>
              </p:cNvSpPr>
              <p:nvPr/>
            </p:nvSpPr>
            <p:spPr bwMode="auto">
              <a:xfrm>
                <a:off x="4660479" y="3231284"/>
                <a:ext cx="168074" cy="123057"/>
              </a:xfrm>
              <a:custGeom>
                <a:avLst/>
                <a:gdLst/>
                <a:ahLst/>
                <a:cxnLst>
                  <a:cxn ang="0">
                    <a:pos x="114" y="79"/>
                  </a:cxn>
                  <a:cxn ang="0">
                    <a:pos x="120" y="79"/>
                  </a:cxn>
                  <a:cxn ang="0">
                    <a:pos x="138" y="55"/>
                  </a:cxn>
                  <a:cxn ang="0">
                    <a:pos x="144" y="49"/>
                  </a:cxn>
                  <a:cxn ang="0">
                    <a:pos x="132" y="49"/>
                  </a:cxn>
                  <a:cxn ang="0">
                    <a:pos x="108" y="25"/>
                  </a:cxn>
                  <a:cxn ang="0">
                    <a:pos x="96" y="0"/>
                  </a:cxn>
                  <a:cxn ang="0">
                    <a:pos x="90" y="0"/>
                  </a:cxn>
                  <a:cxn ang="0">
                    <a:pos x="54" y="19"/>
                  </a:cxn>
                  <a:cxn ang="0">
                    <a:pos x="24" y="43"/>
                  </a:cxn>
                  <a:cxn ang="0">
                    <a:pos x="6" y="67"/>
                  </a:cxn>
                  <a:cxn ang="0">
                    <a:pos x="0" y="85"/>
                  </a:cxn>
                  <a:cxn ang="0">
                    <a:pos x="0" y="97"/>
                  </a:cxn>
                  <a:cxn ang="0">
                    <a:pos x="6" y="109"/>
                  </a:cxn>
                  <a:cxn ang="0">
                    <a:pos x="36" y="103"/>
                  </a:cxn>
                  <a:cxn ang="0">
                    <a:pos x="36" y="109"/>
                  </a:cxn>
                  <a:cxn ang="0">
                    <a:pos x="42" y="85"/>
                  </a:cxn>
                  <a:cxn ang="0">
                    <a:pos x="72" y="85"/>
                  </a:cxn>
                  <a:cxn ang="0">
                    <a:pos x="96" y="85"/>
                  </a:cxn>
                  <a:cxn ang="0">
                    <a:pos x="114" y="79"/>
                  </a:cxn>
                </a:cxnLst>
                <a:rect l="0" t="0" r="r" b="b"/>
                <a:pathLst>
                  <a:path w="144" h="109">
                    <a:moveTo>
                      <a:pt x="114" y="79"/>
                    </a:moveTo>
                    <a:lnTo>
                      <a:pt x="120" y="79"/>
                    </a:lnTo>
                    <a:lnTo>
                      <a:pt x="138" y="55"/>
                    </a:lnTo>
                    <a:lnTo>
                      <a:pt x="144" y="49"/>
                    </a:lnTo>
                    <a:lnTo>
                      <a:pt x="132" y="49"/>
                    </a:lnTo>
                    <a:lnTo>
                      <a:pt x="108" y="25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54" y="19"/>
                    </a:lnTo>
                    <a:lnTo>
                      <a:pt x="24" y="43"/>
                    </a:lnTo>
                    <a:lnTo>
                      <a:pt x="6" y="67"/>
                    </a:lnTo>
                    <a:lnTo>
                      <a:pt x="0" y="85"/>
                    </a:lnTo>
                    <a:lnTo>
                      <a:pt x="0" y="97"/>
                    </a:lnTo>
                    <a:lnTo>
                      <a:pt x="6" y="109"/>
                    </a:lnTo>
                    <a:lnTo>
                      <a:pt x="36" y="103"/>
                    </a:lnTo>
                    <a:lnTo>
                      <a:pt x="36" y="109"/>
                    </a:lnTo>
                    <a:lnTo>
                      <a:pt x="42" y="85"/>
                    </a:lnTo>
                    <a:lnTo>
                      <a:pt x="72" y="85"/>
                    </a:lnTo>
                    <a:lnTo>
                      <a:pt x="96" y="85"/>
                    </a:lnTo>
                    <a:lnTo>
                      <a:pt x="114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7" name="Freeform 383"/>
              <p:cNvSpPr>
                <a:spLocks/>
              </p:cNvSpPr>
              <p:nvPr/>
            </p:nvSpPr>
            <p:spPr bwMode="auto">
              <a:xfrm>
                <a:off x="4660479" y="3231284"/>
                <a:ext cx="168074" cy="123057"/>
              </a:xfrm>
              <a:custGeom>
                <a:avLst/>
                <a:gdLst/>
                <a:ahLst/>
                <a:cxnLst>
                  <a:cxn ang="0">
                    <a:pos x="114" y="79"/>
                  </a:cxn>
                  <a:cxn ang="0">
                    <a:pos x="120" y="79"/>
                  </a:cxn>
                  <a:cxn ang="0">
                    <a:pos x="138" y="55"/>
                  </a:cxn>
                  <a:cxn ang="0">
                    <a:pos x="144" y="49"/>
                  </a:cxn>
                  <a:cxn ang="0">
                    <a:pos x="132" y="49"/>
                  </a:cxn>
                  <a:cxn ang="0">
                    <a:pos x="108" y="25"/>
                  </a:cxn>
                  <a:cxn ang="0">
                    <a:pos x="96" y="0"/>
                  </a:cxn>
                  <a:cxn ang="0">
                    <a:pos x="90" y="0"/>
                  </a:cxn>
                  <a:cxn ang="0">
                    <a:pos x="54" y="19"/>
                  </a:cxn>
                  <a:cxn ang="0">
                    <a:pos x="24" y="43"/>
                  </a:cxn>
                  <a:cxn ang="0">
                    <a:pos x="6" y="67"/>
                  </a:cxn>
                  <a:cxn ang="0">
                    <a:pos x="0" y="85"/>
                  </a:cxn>
                  <a:cxn ang="0">
                    <a:pos x="0" y="97"/>
                  </a:cxn>
                  <a:cxn ang="0">
                    <a:pos x="6" y="109"/>
                  </a:cxn>
                  <a:cxn ang="0">
                    <a:pos x="36" y="103"/>
                  </a:cxn>
                  <a:cxn ang="0">
                    <a:pos x="36" y="109"/>
                  </a:cxn>
                  <a:cxn ang="0">
                    <a:pos x="42" y="85"/>
                  </a:cxn>
                  <a:cxn ang="0">
                    <a:pos x="72" y="85"/>
                  </a:cxn>
                  <a:cxn ang="0">
                    <a:pos x="96" y="85"/>
                  </a:cxn>
                </a:cxnLst>
                <a:rect l="0" t="0" r="r" b="b"/>
                <a:pathLst>
                  <a:path w="144" h="109">
                    <a:moveTo>
                      <a:pt x="114" y="79"/>
                    </a:moveTo>
                    <a:lnTo>
                      <a:pt x="120" y="79"/>
                    </a:lnTo>
                    <a:lnTo>
                      <a:pt x="138" y="55"/>
                    </a:lnTo>
                    <a:lnTo>
                      <a:pt x="144" y="49"/>
                    </a:lnTo>
                    <a:lnTo>
                      <a:pt x="132" y="49"/>
                    </a:lnTo>
                    <a:lnTo>
                      <a:pt x="108" y="25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54" y="19"/>
                    </a:lnTo>
                    <a:lnTo>
                      <a:pt x="24" y="43"/>
                    </a:lnTo>
                    <a:lnTo>
                      <a:pt x="6" y="67"/>
                    </a:lnTo>
                    <a:lnTo>
                      <a:pt x="0" y="85"/>
                    </a:lnTo>
                    <a:lnTo>
                      <a:pt x="0" y="97"/>
                    </a:lnTo>
                    <a:lnTo>
                      <a:pt x="6" y="109"/>
                    </a:lnTo>
                    <a:lnTo>
                      <a:pt x="36" y="103"/>
                    </a:lnTo>
                    <a:lnTo>
                      <a:pt x="36" y="109"/>
                    </a:lnTo>
                    <a:lnTo>
                      <a:pt x="42" y="85"/>
                    </a:lnTo>
                    <a:lnTo>
                      <a:pt x="72" y="85"/>
                    </a:lnTo>
                    <a:lnTo>
                      <a:pt x="96" y="85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8" name="Freeform 384"/>
              <p:cNvSpPr>
                <a:spLocks/>
              </p:cNvSpPr>
              <p:nvPr/>
            </p:nvSpPr>
            <p:spPr bwMode="auto">
              <a:xfrm>
                <a:off x="4771579" y="3321157"/>
                <a:ext cx="21365" cy="553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6"/>
                  </a:cxn>
                  <a:cxn ang="0">
                    <a:pos x="18" y="0"/>
                  </a:cxn>
                  <a:cxn ang="0">
                    <a:pos x="0" y="6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9" name="Freeform 385"/>
              <p:cNvSpPr>
                <a:spLocks/>
              </p:cNvSpPr>
              <p:nvPr/>
            </p:nvSpPr>
            <p:spPr bwMode="auto">
              <a:xfrm>
                <a:off x="4771579" y="3321157"/>
                <a:ext cx="21365" cy="553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6"/>
                  </a:cxn>
                  <a:cxn ang="0">
                    <a:pos x="18" y="0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6" y="6"/>
                    </a:lnTo>
                    <a:lnTo>
                      <a:pt x="18" y="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0" name="Freeform 386"/>
              <p:cNvSpPr>
                <a:spLocks/>
              </p:cNvSpPr>
              <p:nvPr/>
            </p:nvSpPr>
            <p:spPr bwMode="auto">
              <a:xfrm>
                <a:off x="4701785" y="3326688"/>
                <a:ext cx="91159" cy="114762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60" y="0"/>
                  </a:cxn>
                  <a:cxn ang="0">
                    <a:pos x="36" y="0"/>
                  </a:cxn>
                  <a:cxn ang="0">
                    <a:pos x="6" y="0"/>
                  </a:cxn>
                  <a:cxn ang="0">
                    <a:pos x="0" y="24"/>
                  </a:cxn>
                  <a:cxn ang="0">
                    <a:pos x="12" y="42"/>
                  </a:cxn>
                  <a:cxn ang="0">
                    <a:pos x="0" y="66"/>
                  </a:cxn>
                  <a:cxn ang="0">
                    <a:pos x="0" y="84"/>
                  </a:cxn>
                  <a:cxn ang="0">
                    <a:pos x="6" y="102"/>
                  </a:cxn>
                  <a:cxn ang="0">
                    <a:pos x="36" y="102"/>
                  </a:cxn>
                  <a:cxn ang="0">
                    <a:pos x="78" y="90"/>
                  </a:cxn>
                  <a:cxn ang="0">
                    <a:pos x="60" y="36"/>
                  </a:cxn>
                  <a:cxn ang="0">
                    <a:pos x="60" y="6"/>
                  </a:cxn>
                </a:cxnLst>
                <a:rect l="0" t="0" r="r" b="b"/>
                <a:pathLst>
                  <a:path w="78" h="102">
                    <a:moveTo>
                      <a:pt x="60" y="6"/>
                    </a:moveTo>
                    <a:lnTo>
                      <a:pt x="60" y="0"/>
                    </a:lnTo>
                    <a:lnTo>
                      <a:pt x="36" y="0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12" y="42"/>
                    </a:lnTo>
                    <a:lnTo>
                      <a:pt x="0" y="66"/>
                    </a:lnTo>
                    <a:lnTo>
                      <a:pt x="0" y="84"/>
                    </a:lnTo>
                    <a:lnTo>
                      <a:pt x="6" y="102"/>
                    </a:lnTo>
                    <a:lnTo>
                      <a:pt x="36" y="102"/>
                    </a:lnTo>
                    <a:lnTo>
                      <a:pt x="78" y="90"/>
                    </a:lnTo>
                    <a:lnTo>
                      <a:pt x="60" y="36"/>
                    </a:lnTo>
                    <a:lnTo>
                      <a:pt x="6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1" name="Freeform 387"/>
              <p:cNvSpPr>
                <a:spLocks/>
              </p:cNvSpPr>
              <p:nvPr/>
            </p:nvSpPr>
            <p:spPr bwMode="auto">
              <a:xfrm>
                <a:off x="4837099" y="3238197"/>
                <a:ext cx="266354" cy="232289"/>
              </a:xfrm>
              <a:custGeom>
                <a:avLst/>
                <a:gdLst/>
                <a:ahLst/>
                <a:cxnLst>
                  <a:cxn ang="0">
                    <a:pos x="120" y="151"/>
                  </a:cxn>
                  <a:cxn ang="0">
                    <a:pos x="150" y="163"/>
                  </a:cxn>
                  <a:cxn ang="0">
                    <a:pos x="180" y="121"/>
                  </a:cxn>
                  <a:cxn ang="0">
                    <a:pos x="198" y="73"/>
                  </a:cxn>
                  <a:cxn ang="0">
                    <a:pos x="204" y="55"/>
                  </a:cxn>
                  <a:cxn ang="0">
                    <a:pos x="222" y="49"/>
                  </a:cxn>
                  <a:cxn ang="0">
                    <a:pos x="228" y="31"/>
                  </a:cxn>
                  <a:cxn ang="0">
                    <a:pos x="210" y="25"/>
                  </a:cxn>
                  <a:cxn ang="0">
                    <a:pos x="198" y="7"/>
                  </a:cxn>
                  <a:cxn ang="0">
                    <a:pos x="204" y="0"/>
                  </a:cxn>
                  <a:cxn ang="0">
                    <a:pos x="174" y="25"/>
                  </a:cxn>
                  <a:cxn ang="0">
                    <a:pos x="144" y="31"/>
                  </a:cxn>
                  <a:cxn ang="0">
                    <a:pos x="108" y="31"/>
                  </a:cxn>
                  <a:cxn ang="0">
                    <a:pos x="84" y="43"/>
                  </a:cxn>
                  <a:cxn ang="0">
                    <a:pos x="48" y="31"/>
                  </a:cxn>
                  <a:cxn ang="0">
                    <a:pos x="24" y="31"/>
                  </a:cxn>
                  <a:cxn ang="0">
                    <a:pos x="12" y="49"/>
                  </a:cxn>
                  <a:cxn ang="0">
                    <a:pos x="12" y="67"/>
                  </a:cxn>
                  <a:cxn ang="0">
                    <a:pos x="12" y="91"/>
                  </a:cxn>
                  <a:cxn ang="0">
                    <a:pos x="0" y="133"/>
                  </a:cxn>
                  <a:cxn ang="0">
                    <a:pos x="0" y="163"/>
                  </a:cxn>
                  <a:cxn ang="0">
                    <a:pos x="24" y="163"/>
                  </a:cxn>
                  <a:cxn ang="0">
                    <a:pos x="48" y="193"/>
                  </a:cxn>
                  <a:cxn ang="0">
                    <a:pos x="72" y="199"/>
                  </a:cxn>
                  <a:cxn ang="0">
                    <a:pos x="96" y="205"/>
                  </a:cxn>
                  <a:cxn ang="0">
                    <a:pos x="102" y="175"/>
                  </a:cxn>
                  <a:cxn ang="0">
                    <a:pos x="120" y="151"/>
                  </a:cxn>
                </a:cxnLst>
                <a:rect l="0" t="0" r="r" b="b"/>
                <a:pathLst>
                  <a:path w="228" h="205">
                    <a:moveTo>
                      <a:pt x="120" y="151"/>
                    </a:moveTo>
                    <a:lnTo>
                      <a:pt x="150" y="163"/>
                    </a:lnTo>
                    <a:lnTo>
                      <a:pt x="180" y="121"/>
                    </a:lnTo>
                    <a:lnTo>
                      <a:pt x="198" y="73"/>
                    </a:lnTo>
                    <a:lnTo>
                      <a:pt x="204" y="55"/>
                    </a:lnTo>
                    <a:lnTo>
                      <a:pt x="222" y="49"/>
                    </a:lnTo>
                    <a:lnTo>
                      <a:pt x="228" y="31"/>
                    </a:lnTo>
                    <a:lnTo>
                      <a:pt x="210" y="25"/>
                    </a:lnTo>
                    <a:lnTo>
                      <a:pt x="198" y="7"/>
                    </a:lnTo>
                    <a:lnTo>
                      <a:pt x="204" y="0"/>
                    </a:lnTo>
                    <a:lnTo>
                      <a:pt x="174" y="25"/>
                    </a:lnTo>
                    <a:lnTo>
                      <a:pt x="144" y="31"/>
                    </a:lnTo>
                    <a:lnTo>
                      <a:pt x="108" y="31"/>
                    </a:lnTo>
                    <a:lnTo>
                      <a:pt x="84" y="43"/>
                    </a:lnTo>
                    <a:lnTo>
                      <a:pt x="48" y="31"/>
                    </a:lnTo>
                    <a:lnTo>
                      <a:pt x="24" y="31"/>
                    </a:lnTo>
                    <a:lnTo>
                      <a:pt x="12" y="49"/>
                    </a:lnTo>
                    <a:lnTo>
                      <a:pt x="12" y="67"/>
                    </a:lnTo>
                    <a:lnTo>
                      <a:pt x="12" y="91"/>
                    </a:lnTo>
                    <a:lnTo>
                      <a:pt x="0" y="133"/>
                    </a:lnTo>
                    <a:lnTo>
                      <a:pt x="0" y="163"/>
                    </a:lnTo>
                    <a:lnTo>
                      <a:pt x="24" y="163"/>
                    </a:lnTo>
                    <a:lnTo>
                      <a:pt x="48" y="193"/>
                    </a:lnTo>
                    <a:lnTo>
                      <a:pt x="72" y="199"/>
                    </a:lnTo>
                    <a:lnTo>
                      <a:pt x="96" y="205"/>
                    </a:lnTo>
                    <a:lnTo>
                      <a:pt x="102" y="175"/>
                    </a:lnTo>
                    <a:lnTo>
                      <a:pt x="120" y="15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2" name="Freeform 388"/>
              <p:cNvSpPr>
                <a:spLocks/>
              </p:cNvSpPr>
              <p:nvPr/>
            </p:nvSpPr>
            <p:spPr bwMode="auto">
              <a:xfrm>
                <a:off x="5096332" y="3326688"/>
                <a:ext cx="287720" cy="163155"/>
              </a:xfrm>
              <a:custGeom>
                <a:avLst/>
                <a:gdLst/>
                <a:ahLst/>
                <a:cxnLst>
                  <a:cxn ang="0">
                    <a:pos x="78" y="36"/>
                  </a:cxn>
                  <a:cxn ang="0">
                    <a:pos x="72" y="48"/>
                  </a:cxn>
                  <a:cxn ang="0">
                    <a:pos x="36" y="60"/>
                  </a:cxn>
                  <a:cxn ang="0">
                    <a:pos x="12" y="66"/>
                  </a:cxn>
                  <a:cxn ang="0">
                    <a:pos x="0" y="102"/>
                  </a:cxn>
                  <a:cxn ang="0">
                    <a:pos x="12" y="132"/>
                  </a:cxn>
                  <a:cxn ang="0">
                    <a:pos x="18" y="144"/>
                  </a:cxn>
                  <a:cxn ang="0">
                    <a:pos x="42" y="132"/>
                  </a:cxn>
                  <a:cxn ang="0">
                    <a:pos x="66" y="132"/>
                  </a:cxn>
                  <a:cxn ang="0">
                    <a:pos x="78" y="138"/>
                  </a:cxn>
                  <a:cxn ang="0">
                    <a:pos x="78" y="114"/>
                  </a:cxn>
                  <a:cxn ang="0">
                    <a:pos x="114" y="108"/>
                  </a:cxn>
                  <a:cxn ang="0">
                    <a:pos x="144" y="120"/>
                  </a:cxn>
                  <a:cxn ang="0">
                    <a:pos x="198" y="108"/>
                  </a:cxn>
                  <a:cxn ang="0">
                    <a:pos x="246" y="102"/>
                  </a:cxn>
                  <a:cxn ang="0">
                    <a:pos x="246" y="102"/>
                  </a:cxn>
                  <a:cxn ang="0">
                    <a:pos x="210" y="66"/>
                  </a:cxn>
                  <a:cxn ang="0">
                    <a:pos x="186" y="54"/>
                  </a:cxn>
                  <a:cxn ang="0">
                    <a:pos x="168" y="24"/>
                  </a:cxn>
                  <a:cxn ang="0">
                    <a:pos x="156" y="0"/>
                  </a:cxn>
                  <a:cxn ang="0">
                    <a:pos x="108" y="30"/>
                  </a:cxn>
                  <a:cxn ang="0">
                    <a:pos x="78" y="36"/>
                  </a:cxn>
                </a:cxnLst>
                <a:rect l="0" t="0" r="r" b="b"/>
                <a:pathLst>
                  <a:path w="246" h="144">
                    <a:moveTo>
                      <a:pt x="78" y="36"/>
                    </a:moveTo>
                    <a:lnTo>
                      <a:pt x="72" y="48"/>
                    </a:lnTo>
                    <a:lnTo>
                      <a:pt x="36" y="60"/>
                    </a:lnTo>
                    <a:lnTo>
                      <a:pt x="12" y="66"/>
                    </a:lnTo>
                    <a:lnTo>
                      <a:pt x="0" y="102"/>
                    </a:lnTo>
                    <a:lnTo>
                      <a:pt x="12" y="132"/>
                    </a:lnTo>
                    <a:lnTo>
                      <a:pt x="18" y="144"/>
                    </a:lnTo>
                    <a:lnTo>
                      <a:pt x="42" y="132"/>
                    </a:lnTo>
                    <a:lnTo>
                      <a:pt x="66" y="132"/>
                    </a:lnTo>
                    <a:lnTo>
                      <a:pt x="78" y="138"/>
                    </a:lnTo>
                    <a:lnTo>
                      <a:pt x="78" y="114"/>
                    </a:lnTo>
                    <a:lnTo>
                      <a:pt x="114" y="108"/>
                    </a:lnTo>
                    <a:lnTo>
                      <a:pt x="144" y="120"/>
                    </a:lnTo>
                    <a:lnTo>
                      <a:pt x="198" y="108"/>
                    </a:lnTo>
                    <a:lnTo>
                      <a:pt x="246" y="102"/>
                    </a:lnTo>
                    <a:lnTo>
                      <a:pt x="246" y="102"/>
                    </a:lnTo>
                    <a:lnTo>
                      <a:pt x="210" y="66"/>
                    </a:lnTo>
                    <a:lnTo>
                      <a:pt x="186" y="54"/>
                    </a:lnTo>
                    <a:lnTo>
                      <a:pt x="168" y="24"/>
                    </a:lnTo>
                    <a:lnTo>
                      <a:pt x="156" y="0"/>
                    </a:lnTo>
                    <a:lnTo>
                      <a:pt x="108" y="30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3" name="Freeform 389"/>
              <p:cNvSpPr>
                <a:spLocks/>
              </p:cNvSpPr>
              <p:nvPr/>
            </p:nvSpPr>
            <p:spPr bwMode="auto">
              <a:xfrm>
                <a:off x="5012295" y="3477400"/>
                <a:ext cx="175196" cy="203252"/>
              </a:xfrm>
              <a:custGeom>
                <a:avLst/>
                <a:gdLst/>
                <a:ahLst/>
                <a:cxnLst>
                  <a:cxn ang="0">
                    <a:pos x="66" y="162"/>
                  </a:cxn>
                  <a:cxn ang="0">
                    <a:pos x="90" y="144"/>
                  </a:cxn>
                  <a:cxn ang="0">
                    <a:pos x="114" y="96"/>
                  </a:cxn>
                  <a:cxn ang="0">
                    <a:pos x="132" y="78"/>
                  </a:cxn>
                  <a:cxn ang="0">
                    <a:pos x="150" y="6"/>
                  </a:cxn>
                  <a:cxn ang="0">
                    <a:pos x="138" y="0"/>
                  </a:cxn>
                  <a:cxn ang="0">
                    <a:pos x="114" y="0"/>
                  </a:cxn>
                  <a:cxn ang="0">
                    <a:pos x="90" y="12"/>
                  </a:cxn>
                  <a:cxn ang="0">
                    <a:pos x="72" y="18"/>
                  </a:cxn>
                  <a:cxn ang="0">
                    <a:pos x="60" y="30"/>
                  </a:cxn>
                  <a:cxn ang="0">
                    <a:pos x="48" y="36"/>
                  </a:cxn>
                  <a:cxn ang="0">
                    <a:pos x="48" y="48"/>
                  </a:cxn>
                  <a:cxn ang="0">
                    <a:pos x="60" y="54"/>
                  </a:cxn>
                  <a:cxn ang="0">
                    <a:pos x="54" y="84"/>
                  </a:cxn>
                  <a:cxn ang="0">
                    <a:pos x="48" y="114"/>
                  </a:cxn>
                  <a:cxn ang="0">
                    <a:pos x="30" y="114"/>
                  </a:cxn>
                  <a:cxn ang="0">
                    <a:pos x="12" y="126"/>
                  </a:cxn>
                  <a:cxn ang="0">
                    <a:pos x="0" y="138"/>
                  </a:cxn>
                  <a:cxn ang="0">
                    <a:pos x="18" y="156"/>
                  </a:cxn>
                  <a:cxn ang="0">
                    <a:pos x="24" y="180"/>
                  </a:cxn>
                  <a:cxn ang="0">
                    <a:pos x="42" y="162"/>
                  </a:cxn>
                  <a:cxn ang="0">
                    <a:pos x="66" y="162"/>
                  </a:cxn>
                </a:cxnLst>
                <a:rect l="0" t="0" r="r" b="b"/>
                <a:pathLst>
                  <a:path w="150" h="180">
                    <a:moveTo>
                      <a:pt x="66" y="162"/>
                    </a:moveTo>
                    <a:lnTo>
                      <a:pt x="90" y="144"/>
                    </a:lnTo>
                    <a:lnTo>
                      <a:pt x="114" y="96"/>
                    </a:lnTo>
                    <a:lnTo>
                      <a:pt x="132" y="7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90" y="12"/>
                    </a:lnTo>
                    <a:lnTo>
                      <a:pt x="72" y="18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48" y="48"/>
                    </a:lnTo>
                    <a:lnTo>
                      <a:pt x="60" y="54"/>
                    </a:lnTo>
                    <a:lnTo>
                      <a:pt x="54" y="84"/>
                    </a:lnTo>
                    <a:lnTo>
                      <a:pt x="48" y="114"/>
                    </a:lnTo>
                    <a:lnTo>
                      <a:pt x="30" y="114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18" y="156"/>
                    </a:lnTo>
                    <a:lnTo>
                      <a:pt x="24" y="180"/>
                    </a:lnTo>
                    <a:lnTo>
                      <a:pt x="42" y="162"/>
                    </a:lnTo>
                    <a:lnTo>
                      <a:pt x="66" y="16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4" name="Freeform 390"/>
              <p:cNvSpPr>
                <a:spLocks/>
              </p:cNvSpPr>
              <p:nvPr/>
            </p:nvSpPr>
            <p:spPr bwMode="auto">
              <a:xfrm>
                <a:off x="4976686" y="3518880"/>
                <a:ext cx="105402" cy="113379"/>
              </a:xfrm>
              <a:custGeom>
                <a:avLst/>
                <a:gdLst/>
                <a:ahLst/>
                <a:cxnLst>
                  <a:cxn ang="0">
                    <a:pos x="60" y="78"/>
                  </a:cxn>
                  <a:cxn ang="0">
                    <a:pos x="78" y="78"/>
                  </a:cxn>
                  <a:cxn ang="0">
                    <a:pos x="84" y="48"/>
                  </a:cxn>
                  <a:cxn ang="0">
                    <a:pos x="90" y="18"/>
                  </a:cxn>
                  <a:cxn ang="0">
                    <a:pos x="78" y="12"/>
                  </a:cxn>
                  <a:cxn ang="0">
                    <a:pos x="78" y="0"/>
                  </a:cxn>
                  <a:cxn ang="0">
                    <a:pos x="48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0" y="54"/>
                  </a:cxn>
                  <a:cxn ang="0">
                    <a:pos x="30" y="102"/>
                  </a:cxn>
                  <a:cxn ang="0">
                    <a:pos x="42" y="90"/>
                  </a:cxn>
                  <a:cxn ang="0">
                    <a:pos x="60" y="78"/>
                  </a:cxn>
                </a:cxnLst>
                <a:rect l="0" t="0" r="r" b="b"/>
                <a:pathLst>
                  <a:path w="90" h="102">
                    <a:moveTo>
                      <a:pt x="60" y="78"/>
                    </a:moveTo>
                    <a:lnTo>
                      <a:pt x="78" y="78"/>
                    </a:lnTo>
                    <a:lnTo>
                      <a:pt x="84" y="48"/>
                    </a:lnTo>
                    <a:lnTo>
                      <a:pt x="90" y="18"/>
                    </a:lnTo>
                    <a:lnTo>
                      <a:pt x="78" y="12"/>
                    </a:lnTo>
                    <a:lnTo>
                      <a:pt x="78" y="0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54"/>
                    </a:lnTo>
                    <a:lnTo>
                      <a:pt x="30" y="102"/>
                    </a:lnTo>
                    <a:lnTo>
                      <a:pt x="42" y="90"/>
                    </a:lnTo>
                    <a:lnTo>
                      <a:pt x="60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5" name="Freeform 391"/>
              <p:cNvSpPr>
                <a:spLocks/>
              </p:cNvSpPr>
              <p:nvPr/>
            </p:nvSpPr>
            <p:spPr bwMode="auto">
              <a:xfrm>
                <a:off x="4948199" y="3293504"/>
                <a:ext cx="168074" cy="225376"/>
              </a:xfrm>
              <a:custGeom>
                <a:avLst/>
                <a:gdLst/>
                <a:ahLst/>
                <a:cxnLst>
                  <a:cxn ang="0">
                    <a:pos x="144" y="174"/>
                  </a:cxn>
                  <a:cxn ang="0">
                    <a:pos x="138" y="162"/>
                  </a:cxn>
                  <a:cxn ang="0">
                    <a:pos x="126" y="132"/>
                  </a:cxn>
                  <a:cxn ang="0">
                    <a:pos x="138" y="96"/>
                  </a:cxn>
                  <a:cxn ang="0">
                    <a:pos x="132" y="96"/>
                  </a:cxn>
                  <a:cxn ang="0">
                    <a:pos x="114" y="66"/>
                  </a:cxn>
                  <a:cxn ang="0">
                    <a:pos x="114" y="48"/>
                  </a:cxn>
                  <a:cxn ang="0">
                    <a:pos x="138" y="42"/>
                  </a:cxn>
                  <a:cxn ang="0">
                    <a:pos x="126" y="0"/>
                  </a:cxn>
                  <a:cxn ang="0">
                    <a:pos x="126" y="0"/>
                  </a:cxn>
                  <a:cxn ang="0">
                    <a:pos x="108" y="6"/>
                  </a:cxn>
                  <a:cxn ang="0">
                    <a:pos x="102" y="24"/>
                  </a:cxn>
                  <a:cxn ang="0">
                    <a:pos x="84" y="72"/>
                  </a:cxn>
                  <a:cxn ang="0">
                    <a:pos x="54" y="114"/>
                  </a:cxn>
                  <a:cxn ang="0">
                    <a:pos x="24" y="102"/>
                  </a:cxn>
                  <a:cxn ang="0">
                    <a:pos x="6" y="126"/>
                  </a:cxn>
                  <a:cxn ang="0">
                    <a:pos x="0" y="156"/>
                  </a:cxn>
                  <a:cxn ang="0">
                    <a:pos x="18" y="156"/>
                  </a:cxn>
                  <a:cxn ang="0">
                    <a:pos x="24" y="198"/>
                  </a:cxn>
                  <a:cxn ang="0">
                    <a:pos x="72" y="198"/>
                  </a:cxn>
                  <a:cxn ang="0">
                    <a:pos x="102" y="198"/>
                  </a:cxn>
                  <a:cxn ang="0">
                    <a:pos x="144" y="174"/>
                  </a:cxn>
                </a:cxnLst>
                <a:rect l="0" t="0" r="r" b="b"/>
                <a:pathLst>
                  <a:path w="144" h="198">
                    <a:moveTo>
                      <a:pt x="144" y="174"/>
                    </a:moveTo>
                    <a:lnTo>
                      <a:pt x="138" y="162"/>
                    </a:lnTo>
                    <a:lnTo>
                      <a:pt x="126" y="132"/>
                    </a:lnTo>
                    <a:lnTo>
                      <a:pt x="138" y="96"/>
                    </a:lnTo>
                    <a:lnTo>
                      <a:pt x="132" y="96"/>
                    </a:lnTo>
                    <a:lnTo>
                      <a:pt x="114" y="66"/>
                    </a:lnTo>
                    <a:lnTo>
                      <a:pt x="114" y="48"/>
                    </a:lnTo>
                    <a:lnTo>
                      <a:pt x="138" y="4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8" y="6"/>
                    </a:lnTo>
                    <a:lnTo>
                      <a:pt x="102" y="24"/>
                    </a:lnTo>
                    <a:lnTo>
                      <a:pt x="84" y="72"/>
                    </a:lnTo>
                    <a:lnTo>
                      <a:pt x="54" y="114"/>
                    </a:lnTo>
                    <a:lnTo>
                      <a:pt x="24" y="102"/>
                    </a:lnTo>
                    <a:lnTo>
                      <a:pt x="6" y="126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102" y="198"/>
                    </a:lnTo>
                    <a:lnTo>
                      <a:pt x="144" y="1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6" name="Freeform 392"/>
              <p:cNvSpPr>
                <a:spLocks/>
              </p:cNvSpPr>
              <p:nvPr/>
            </p:nvSpPr>
            <p:spPr bwMode="auto">
              <a:xfrm>
                <a:off x="4948199" y="3293504"/>
                <a:ext cx="168074" cy="225376"/>
              </a:xfrm>
              <a:custGeom>
                <a:avLst/>
                <a:gdLst/>
                <a:ahLst/>
                <a:cxnLst>
                  <a:cxn ang="0">
                    <a:pos x="144" y="174"/>
                  </a:cxn>
                  <a:cxn ang="0">
                    <a:pos x="138" y="162"/>
                  </a:cxn>
                  <a:cxn ang="0">
                    <a:pos x="126" y="132"/>
                  </a:cxn>
                  <a:cxn ang="0">
                    <a:pos x="138" y="96"/>
                  </a:cxn>
                  <a:cxn ang="0">
                    <a:pos x="132" y="96"/>
                  </a:cxn>
                  <a:cxn ang="0">
                    <a:pos x="114" y="66"/>
                  </a:cxn>
                  <a:cxn ang="0">
                    <a:pos x="114" y="48"/>
                  </a:cxn>
                  <a:cxn ang="0">
                    <a:pos x="138" y="42"/>
                  </a:cxn>
                  <a:cxn ang="0">
                    <a:pos x="126" y="0"/>
                  </a:cxn>
                  <a:cxn ang="0">
                    <a:pos x="126" y="0"/>
                  </a:cxn>
                  <a:cxn ang="0">
                    <a:pos x="108" y="6"/>
                  </a:cxn>
                  <a:cxn ang="0">
                    <a:pos x="102" y="24"/>
                  </a:cxn>
                  <a:cxn ang="0">
                    <a:pos x="84" y="72"/>
                  </a:cxn>
                  <a:cxn ang="0">
                    <a:pos x="54" y="114"/>
                  </a:cxn>
                  <a:cxn ang="0">
                    <a:pos x="24" y="102"/>
                  </a:cxn>
                  <a:cxn ang="0">
                    <a:pos x="6" y="126"/>
                  </a:cxn>
                  <a:cxn ang="0">
                    <a:pos x="0" y="156"/>
                  </a:cxn>
                  <a:cxn ang="0">
                    <a:pos x="18" y="156"/>
                  </a:cxn>
                  <a:cxn ang="0">
                    <a:pos x="24" y="198"/>
                  </a:cxn>
                  <a:cxn ang="0">
                    <a:pos x="72" y="198"/>
                  </a:cxn>
                  <a:cxn ang="0">
                    <a:pos x="102" y="198"/>
                  </a:cxn>
                </a:cxnLst>
                <a:rect l="0" t="0" r="r" b="b"/>
                <a:pathLst>
                  <a:path w="144" h="198">
                    <a:moveTo>
                      <a:pt x="144" y="174"/>
                    </a:moveTo>
                    <a:lnTo>
                      <a:pt x="138" y="162"/>
                    </a:lnTo>
                    <a:lnTo>
                      <a:pt x="126" y="132"/>
                    </a:lnTo>
                    <a:lnTo>
                      <a:pt x="138" y="96"/>
                    </a:lnTo>
                    <a:lnTo>
                      <a:pt x="132" y="96"/>
                    </a:lnTo>
                    <a:lnTo>
                      <a:pt x="114" y="66"/>
                    </a:lnTo>
                    <a:lnTo>
                      <a:pt x="114" y="48"/>
                    </a:lnTo>
                    <a:lnTo>
                      <a:pt x="138" y="4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8" y="6"/>
                    </a:lnTo>
                    <a:lnTo>
                      <a:pt x="102" y="24"/>
                    </a:lnTo>
                    <a:lnTo>
                      <a:pt x="84" y="72"/>
                    </a:lnTo>
                    <a:lnTo>
                      <a:pt x="54" y="114"/>
                    </a:lnTo>
                    <a:lnTo>
                      <a:pt x="24" y="102"/>
                    </a:lnTo>
                    <a:lnTo>
                      <a:pt x="6" y="126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102" y="198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7" name="Freeform 393"/>
              <p:cNvSpPr>
                <a:spLocks/>
              </p:cNvSpPr>
              <p:nvPr/>
            </p:nvSpPr>
            <p:spPr bwMode="auto">
              <a:xfrm>
                <a:off x="4792944" y="3285208"/>
                <a:ext cx="56974" cy="136885"/>
              </a:xfrm>
              <a:custGeom>
                <a:avLst/>
                <a:gdLst/>
                <a:ahLst/>
                <a:cxnLst>
                  <a:cxn ang="0">
                    <a:pos x="48" y="48"/>
                  </a:cxn>
                  <a:cxn ang="0">
                    <a:pos x="48" y="24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30" y="0"/>
                  </a:cxn>
                  <a:cxn ang="0">
                    <a:pos x="24" y="6"/>
                  </a:cxn>
                  <a:cxn ang="0">
                    <a:pos x="6" y="30"/>
                  </a:cxn>
                  <a:cxn ang="0">
                    <a:pos x="0" y="30"/>
                  </a:cxn>
                  <a:cxn ang="0">
                    <a:pos x="0" y="48"/>
                  </a:cxn>
                  <a:cxn ang="0">
                    <a:pos x="6" y="90"/>
                  </a:cxn>
                  <a:cxn ang="0">
                    <a:pos x="24" y="120"/>
                  </a:cxn>
                  <a:cxn ang="0">
                    <a:pos x="24" y="120"/>
                  </a:cxn>
                  <a:cxn ang="0">
                    <a:pos x="36" y="120"/>
                  </a:cxn>
                  <a:cxn ang="0">
                    <a:pos x="36" y="90"/>
                  </a:cxn>
                  <a:cxn ang="0">
                    <a:pos x="48" y="48"/>
                  </a:cxn>
                </a:cxnLst>
                <a:rect l="0" t="0" r="r" b="b"/>
                <a:pathLst>
                  <a:path w="48" h="120">
                    <a:moveTo>
                      <a:pt x="48" y="48"/>
                    </a:moveTo>
                    <a:lnTo>
                      <a:pt x="48" y="24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6" y="9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36" y="120"/>
                    </a:lnTo>
                    <a:lnTo>
                      <a:pt x="36" y="90"/>
                    </a:lnTo>
                    <a:lnTo>
                      <a:pt x="48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8" name="Freeform 394"/>
              <p:cNvSpPr>
                <a:spLocks/>
              </p:cNvSpPr>
              <p:nvPr/>
            </p:nvSpPr>
            <p:spPr bwMode="auto">
              <a:xfrm>
                <a:off x="4771579" y="3321157"/>
                <a:ext cx="49852" cy="107848"/>
              </a:xfrm>
              <a:custGeom>
                <a:avLst/>
                <a:gdLst/>
                <a:ahLst/>
                <a:cxnLst>
                  <a:cxn ang="0">
                    <a:pos x="18" y="18"/>
                  </a:cxn>
                  <a:cxn ang="0">
                    <a:pos x="18" y="0"/>
                  </a:cxn>
                  <a:cxn ang="0">
                    <a:pos x="6" y="6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0" y="42"/>
                  </a:cxn>
                  <a:cxn ang="0">
                    <a:pos x="18" y="96"/>
                  </a:cxn>
                  <a:cxn ang="0">
                    <a:pos x="42" y="90"/>
                  </a:cxn>
                  <a:cxn ang="0">
                    <a:pos x="24" y="60"/>
                  </a:cxn>
                  <a:cxn ang="0">
                    <a:pos x="18" y="18"/>
                  </a:cxn>
                </a:cxnLst>
                <a:rect l="0" t="0" r="r" b="b"/>
                <a:pathLst>
                  <a:path w="42" h="96">
                    <a:moveTo>
                      <a:pt x="18" y="18"/>
                    </a:moveTo>
                    <a:lnTo>
                      <a:pt x="18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18" y="96"/>
                    </a:lnTo>
                    <a:lnTo>
                      <a:pt x="42" y="90"/>
                    </a:lnTo>
                    <a:lnTo>
                      <a:pt x="24" y="6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9" name="Freeform 395"/>
              <p:cNvSpPr>
                <a:spLocks/>
              </p:cNvSpPr>
              <p:nvPr/>
            </p:nvSpPr>
            <p:spPr bwMode="auto">
              <a:xfrm>
                <a:off x="5033660" y="3926767"/>
                <a:ext cx="287720" cy="283448"/>
              </a:xfrm>
              <a:custGeom>
                <a:avLst/>
                <a:gdLst/>
                <a:ahLst/>
                <a:cxnLst>
                  <a:cxn ang="0">
                    <a:pos x="126" y="252"/>
                  </a:cxn>
                  <a:cxn ang="0">
                    <a:pos x="144" y="246"/>
                  </a:cxn>
                  <a:cxn ang="0">
                    <a:pos x="156" y="162"/>
                  </a:cxn>
                  <a:cxn ang="0">
                    <a:pos x="156" y="108"/>
                  </a:cxn>
                  <a:cxn ang="0">
                    <a:pos x="168" y="102"/>
                  </a:cxn>
                  <a:cxn ang="0">
                    <a:pos x="174" y="36"/>
                  </a:cxn>
                  <a:cxn ang="0">
                    <a:pos x="222" y="24"/>
                  </a:cxn>
                  <a:cxn ang="0">
                    <a:pos x="240" y="18"/>
                  </a:cxn>
                  <a:cxn ang="0">
                    <a:pos x="240" y="18"/>
                  </a:cxn>
                  <a:cxn ang="0">
                    <a:pos x="240" y="18"/>
                  </a:cxn>
                  <a:cxn ang="0">
                    <a:pos x="246" y="18"/>
                  </a:cxn>
                  <a:cxn ang="0">
                    <a:pos x="234" y="12"/>
                  </a:cxn>
                  <a:cxn ang="0">
                    <a:pos x="210" y="12"/>
                  </a:cxn>
                  <a:cxn ang="0">
                    <a:pos x="216" y="18"/>
                  </a:cxn>
                  <a:cxn ang="0">
                    <a:pos x="210" y="12"/>
                  </a:cxn>
                  <a:cxn ang="0">
                    <a:pos x="174" y="18"/>
                  </a:cxn>
                  <a:cxn ang="0">
                    <a:pos x="126" y="18"/>
                  </a:cxn>
                  <a:cxn ang="0">
                    <a:pos x="114" y="12"/>
                  </a:cxn>
                  <a:cxn ang="0">
                    <a:pos x="30" y="12"/>
                  </a:cxn>
                  <a:cxn ang="0">
                    <a:pos x="18" y="0"/>
                  </a:cxn>
                  <a:cxn ang="0">
                    <a:pos x="6" y="6"/>
                  </a:cxn>
                  <a:cxn ang="0">
                    <a:pos x="0" y="42"/>
                  </a:cxn>
                  <a:cxn ang="0">
                    <a:pos x="42" y="126"/>
                  </a:cxn>
                  <a:cxn ang="0">
                    <a:pos x="48" y="144"/>
                  </a:cxn>
                  <a:cxn ang="0">
                    <a:pos x="60" y="222"/>
                  </a:cxn>
                  <a:cxn ang="0">
                    <a:pos x="90" y="252"/>
                  </a:cxn>
                  <a:cxn ang="0">
                    <a:pos x="96" y="240"/>
                  </a:cxn>
                  <a:cxn ang="0">
                    <a:pos x="126" y="252"/>
                  </a:cxn>
                </a:cxnLst>
                <a:rect l="0" t="0" r="r" b="b"/>
                <a:pathLst>
                  <a:path w="246" h="252">
                    <a:moveTo>
                      <a:pt x="126" y="252"/>
                    </a:moveTo>
                    <a:lnTo>
                      <a:pt x="144" y="246"/>
                    </a:lnTo>
                    <a:lnTo>
                      <a:pt x="156" y="162"/>
                    </a:lnTo>
                    <a:lnTo>
                      <a:pt x="156" y="108"/>
                    </a:lnTo>
                    <a:lnTo>
                      <a:pt x="168" y="102"/>
                    </a:lnTo>
                    <a:lnTo>
                      <a:pt x="174" y="36"/>
                    </a:lnTo>
                    <a:lnTo>
                      <a:pt x="222" y="24"/>
                    </a:lnTo>
                    <a:lnTo>
                      <a:pt x="240" y="18"/>
                    </a:lnTo>
                    <a:lnTo>
                      <a:pt x="240" y="18"/>
                    </a:lnTo>
                    <a:lnTo>
                      <a:pt x="240" y="18"/>
                    </a:lnTo>
                    <a:lnTo>
                      <a:pt x="246" y="18"/>
                    </a:lnTo>
                    <a:lnTo>
                      <a:pt x="234" y="12"/>
                    </a:lnTo>
                    <a:lnTo>
                      <a:pt x="210" y="12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14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42"/>
                    </a:lnTo>
                    <a:lnTo>
                      <a:pt x="42" y="126"/>
                    </a:lnTo>
                    <a:lnTo>
                      <a:pt x="48" y="144"/>
                    </a:lnTo>
                    <a:lnTo>
                      <a:pt x="60" y="222"/>
                    </a:lnTo>
                    <a:lnTo>
                      <a:pt x="90" y="252"/>
                    </a:lnTo>
                    <a:lnTo>
                      <a:pt x="96" y="240"/>
                    </a:lnTo>
                    <a:lnTo>
                      <a:pt x="126" y="2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0" name="Freeform 396"/>
              <p:cNvSpPr>
                <a:spLocks/>
              </p:cNvSpPr>
              <p:nvPr/>
            </p:nvSpPr>
            <p:spPr bwMode="auto">
              <a:xfrm>
                <a:off x="4792944" y="3149706"/>
                <a:ext cx="71218" cy="8157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11"/>
                  </a:cxn>
                  <a:cxn ang="0">
                    <a:pos x="9" y="10"/>
                  </a:cxn>
                  <a:cxn ang="0">
                    <a:pos x="10" y="8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8"/>
                      <a:pt x="10" y="8"/>
                    </a:cubicBezTo>
                    <a:cubicBezTo>
                      <a:pt x="10" y="7"/>
                      <a:pt x="10" y="0"/>
                      <a:pt x="10" y="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0" name="Freeform 448"/>
              <p:cNvSpPr>
                <a:spLocks/>
              </p:cNvSpPr>
              <p:nvPr/>
            </p:nvSpPr>
            <p:spPr bwMode="auto">
              <a:xfrm>
                <a:off x="7029185" y="3413797"/>
                <a:ext cx="103979" cy="116144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75" y="339"/>
                  </a:cxn>
                  <a:cxn ang="0">
                    <a:pos x="273" y="579"/>
                  </a:cxn>
                  <a:cxn ang="0">
                    <a:pos x="605" y="769"/>
                  </a:cxn>
                  <a:cxn ang="0">
                    <a:pos x="675" y="773"/>
                  </a:cxn>
                  <a:cxn ang="0">
                    <a:pos x="563" y="583"/>
                  </a:cxn>
                  <a:cxn ang="0">
                    <a:pos x="493" y="521"/>
                  </a:cxn>
                  <a:cxn ang="0">
                    <a:pos x="493" y="269"/>
                  </a:cxn>
                  <a:cxn ang="0">
                    <a:pos x="323" y="78"/>
                  </a:cxn>
                  <a:cxn ang="0">
                    <a:pos x="286" y="58"/>
                  </a:cxn>
                  <a:cxn ang="0">
                    <a:pos x="253" y="111"/>
                  </a:cxn>
                  <a:cxn ang="0">
                    <a:pos x="141" y="128"/>
                  </a:cxn>
                  <a:cxn ang="0">
                    <a:pos x="145" y="70"/>
                  </a:cxn>
                  <a:cxn ang="0">
                    <a:pos x="17" y="0"/>
                  </a:cxn>
                  <a:cxn ang="0">
                    <a:pos x="0" y="41"/>
                  </a:cxn>
                </a:cxnLst>
                <a:rect l="0" t="0" r="r" b="b"/>
                <a:pathLst>
                  <a:path w="675" h="773">
                    <a:moveTo>
                      <a:pt x="0" y="41"/>
                    </a:moveTo>
                    <a:lnTo>
                      <a:pt x="75" y="339"/>
                    </a:lnTo>
                    <a:lnTo>
                      <a:pt x="273" y="579"/>
                    </a:lnTo>
                    <a:lnTo>
                      <a:pt x="605" y="769"/>
                    </a:lnTo>
                    <a:lnTo>
                      <a:pt x="675" y="773"/>
                    </a:lnTo>
                    <a:lnTo>
                      <a:pt x="563" y="583"/>
                    </a:lnTo>
                    <a:lnTo>
                      <a:pt x="493" y="521"/>
                    </a:lnTo>
                    <a:lnTo>
                      <a:pt x="493" y="269"/>
                    </a:lnTo>
                    <a:lnTo>
                      <a:pt x="323" y="78"/>
                    </a:lnTo>
                    <a:lnTo>
                      <a:pt x="286" y="58"/>
                    </a:lnTo>
                    <a:lnTo>
                      <a:pt x="253" y="111"/>
                    </a:lnTo>
                    <a:lnTo>
                      <a:pt x="141" y="128"/>
                    </a:lnTo>
                    <a:lnTo>
                      <a:pt x="145" y="70"/>
                    </a:lnTo>
                    <a:lnTo>
                      <a:pt x="17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1" name="Freeform 450"/>
              <p:cNvSpPr>
                <a:spLocks/>
              </p:cNvSpPr>
              <p:nvPr/>
            </p:nvSpPr>
            <p:spPr bwMode="auto">
              <a:xfrm>
                <a:off x="4157680" y="1660570"/>
                <a:ext cx="118222" cy="4424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14"/>
                  </a:cxn>
                  <a:cxn ang="0">
                    <a:pos x="54" y="4"/>
                  </a:cxn>
                  <a:cxn ang="0">
                    <a:pos x="88" y="0"/>
                  </a:cxn>
                  <a:cxn ang="0">
                    <a:pos x="114" y="18"/>
                  </a:cxn>
                  <a:cxn ang="0">
                    <a:pos x="96" y="38"/>
                  </a:cxn>
                  <a:cxn ang="0">
                    <a:pos x="68" y="54"/>
                  </a:cxn>
                  <a:cxn ang="0">
                    <a:pos x="30" y="42"/>
                  </a:cxn>
                  <a:cxn ang="0">
                    <a:pos x="10" y="44"/>
                  </a:cxn>
                  <a:cxn ang="0">
                    <a:pos x="26" y="36"/>
                  </a:cxn>
                  <a:cxn ang="0">
                    <a:pos x="16" y="22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114" h="54">
                    <a:moveTo>
                      <a:pt x="14" y="0"/>
                    </a:moveTo>
                    <a:lnTo>
                      <a:pt x="26" y="14"/>
                    </a:lnTo>
                    <a:lnTo>
                      <a:pt x="54" y="4"/>
                    </a:lnTo>
                    <a:lnTo>
                      <a:pt x="88" y="0"/>
                    </a:lnTo>
                    <a:lnTo>
                      <a:pt x="114" y="18"/>
                    </a:lnTo>
                    <a:lnTo>
                      <a:pt x="96" y="38"/>
                    </a:lnTo>
                    <a:lnTo>
                      <a:pt x="68" y="54"/>
                    </a:lnTo>
                    <a:lnTo>
                      <a:pt x="30" y="42"/>
                    </a:lnTo>
                    <a:lnTo>
                      <a:pt x="10" y="44"/>
                    </a:lnTo>
                    <a:lnTo>
                      <a:pt x="26" y="36"/>
                    </a:lnTo>
                    <a:lnTo>
                      <a:pt x="16" y="22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nl-NL"/>
              </a:p>
            </p:txBody>
          </p:sp>
          <p:sp>
            <p:nvSpPr>
              <p:cNvPr id="182" name="Freeform 451"/>
              <p:cNvSpPr>
                <a:spLocks/>
              </p:cNvSpPr>
              <p:nvPr/>
            </p:nvSpPr>
            <p:spPr bwMode="auto">
              <a:xfrm>
                <a:off x="7742788" y="3518880"/>
                <a:ext cx="193713" cy="161772"/>
              </a:xfrm>
              <a:custGeom>
                <a:avLst/>
                <a:gdLst/>
                <a:ahLst/>
                <a:cxnLst>
                  <a:cxn ang="0">
                    <a:pos x="410" y="71"/>
                  </a:cxn>
                  <a:cxn ang="0">
                    <a:pos x="321" y="142"/>
                  </a:cxn>
                  <a:cxn ang="0">
                    <a:pos x="233" y="142"/>
                  </a:cxn>
                  <a:cxn ang="0">
                    <a:pos x="178" y="71"/>
                  </a:cxn>
                  <a:cxn ang="0">
                    <a:pos x="107" y="0"/>
                  </a:cxn>
                  <a:cxn ang="0">
                    <a:pos x="36" y="19"/>
                  </a:cxn>
                  <a:cxn ang="0">
                    <a:pos x="0" y="90"/>
                  </a:cxn>
                  <a:cxn ang="0">
                    <a:pos x="72" y="124"/>
                  </a:cxn>
                  <a:cxn ang="0">
                    <a:pos x="89" y="159"/>
                  </a:cxn>
                  <a:cxn ang="0">
                    <a:pos x="107" y="213"/>
                  </a:cxn>
                  <a:cxn ang="0">
                    <a:pos x="160" y="213"/>
                  </a:cxn>
                  <a:cxn ang="0">
                    <a:pos x="197" y="230"/>
                  </a:cxn>
                  <a:cxn ang="0">
                    <a:pos x="321" y="283"/>
                  </a:cxn>
                  <a:cxn ang="0">
                    <a:pos x="446" y="353"/>
                  </a:cxn>
                  <a:cxn ang="0">
                    <a:pos x="465" y="389"/>
                  </a:cxn>
                  <a:cxn ang="0">
                    <a:pos x="393" y="424"/>
                  </a:cxn>
                  <a:cxn ang="0">
                    <a:pos x="465" y="442"/>
                  </a:cxn>
                  <a:cxn ang="0">
                    <a:pos x="518" y="459"/>
                  </a:cxn>
                  <a:cxn ang="0">
                    <a:pos x="575" y="488"/>
                  </a:cxn>
                  <a:cxn ang="0">
                    <a:pos x="575" y="122"/>
                  </a:cxn>
                  <a:cxn ang="0">
                    <a:pos x="410" y="71"/>
                  </a:cxn>
                </a:cxnLst>
                <a:rect l="0" t="0" r="r" b="b"/>
                <a:pathLst>
                  <a:path w="575" h="488">
                    <a:moveTo>
                      <a:pt x="410" y="71"/>
                    </a:moveTo>
                    <a:lnTo>
                      <a:pt x="321" y="142"/>
                    </a:lnTo>
                    <a:lnTo>
                      <a:pt x="233" y="142"/>
                    </a:lnTo>
                    <a:lnTo>
                      <a:pt x="178" y="71"/>
                    </a:lnTo>
                    <a:lnTo>
                      <a:pt x="107" y="0"/>
                    </a:lnTo>
                    <a:lnTo>
                      <a:pt x="36" y="19"/>
                    </a:lnTo>
                    <a:lnTo>
                      <a:pt x="0" y="90"/>
                    </a:lnTo>
                    <a:lnTo>
                      <a:pt x="72" y="124"/>
                    </a:lnTo>
                    <a:lnTo>
                      <a:pt x="89" y="159"/>
                    </a:lnTo>
                    <a:lnTo>
                      <a:pt x="107" y="213"/>
                    </a:lnTo>
                    <a:lnTo>
                      <a:pt x="160" y="213"/>
                    </a:lnTo>
                    <a:lnTo>
                      <a:pt x="197" y="230"/>
                    </a:lnTo>
                    <a:lnTo>
                      <a:pt x="321" y="283"/>
                    </a:lnTo>
                    <a:lnTo>
                      <a:pt x="446" y="353"/>
                    </a:lnTo>
                    <a:lnTo>
                      <a:pt x="465" y="389"/>
                    </a:lnTo>
                    <a:lnTo>
                      <a:pt x="393" y="424"/>
                    </a:lnTo>
                    <a:lnTo>
                      <a:pt x="465" y="442"/>
                    </a:lnTo>
                    <a:lnTo>
                      <a:pt x="518" y="459"/>
                    </a:lnTo>
                    <a:lnTo>
                      <a:pt x="575" y="488"/>
                    </a:lnTo>
                    <a:lnTo>
                      <a:pt x="575" y="122"/>
                    </a:lnTo>
                    <a:lnTo>
                      <a:pt x="410" y="7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3" name="Freeform 452"/>
              <p:cNvSpPr>
                <a:spLocks/>
              </p:cNvSpPr>
              <p:nvPr/>
            </p:nvSpPr>
            <p:spPr bwMode="auto">
              <a:xfrm>
                <a:off x="7936501" y="3557595"/>
                <a:ext cx="156679" cy="147945"/>
              </a:xfrm>
              <a:custGeom>
                <a:avLst/>
                <a:gdLst/>
                <a:ahLst/>
                <a:cxnLst>
                  <a:cxn ang="0">
                    <a:pos x="353" y="302"/>
                  </a:cxn>
                  <a:cxn ang="0">
                    <a:pos x="336" y="249"/>
                  </a:cxn>
                  <a:cxn ang="0">
                    <a:pos x="372" y="214"/>
                  </a:cxn>
                  <a:cxn ang="0">
                    <a:pos x="283" y="161"/>
                  </a:cxn>
                  <a:cxn ang="0">
                    <a:pos x="247" y="108"/>
                  </a:cxn>
                  <a:cxn ang="0">
                    <a:pos x="122" y="37"/>
                  </a:cxn>
                  <a:cxn ang="0">
                    <a:pos x="0" y="0"/>
                  </a:cxn>
                  <a:cxn ang="0">
                    <a:pos x="0" y="366"/>
                  </a:cxn>
                  <a:cxn ang="0">
                    <a:pos x="14" y="373"/>
                  </a:cxn>
                  <a:cxn ang="0">
                    <a:pos x="67" y="373"/>
                  </a:cxn>
                  <a:cxn ang="0">
                    <a:pos x="122" y="320"/>
                  </a:cxn>
                  <a:cxn ang="0">
                    <a:pos x="211" y="284"/>
                  </a:cxn>
                  <a:cxn ang="0">
                    <a:pos x="264" y="320"/>
                  </a:cxn>
                  <a:cxn ang="0">
                    <a:pos x="389" y="408"/>
                  </a:cxn>
                  <a:cxn ang="0">
                    <a:pos x="460" y="443"/>
                  </a:cxn>
                  <a:cxn ang="0">
                    <a:pos x="460" y="337"/>
                  </a:cxn>
                  <a:cxn ang="0">
                    <a:pos x="353" y="302"/>
                  </a:cxn>
                </a:cxnLst>
                <a:rect l="0" t="0" r="r" b="b"/>
                <a:pathLst>
                  <a:path w="460" h="443">
                    <a:moveTo>
                      <a:pt x="353" y="302"/>
                    </a:moveTo>
                    <a:lnTo>
                      <a:pt x="336" y="249"/>
                    </a:lnTo>
                    <a:lnTo>
                      <a:pt x="372" y="214"/>
                    </a:lnTo>
                    <a:lnTo>
                      <a:pt x="283" y="161"/>
                    </a:lnTo>
                    <a:lnTo>
                      <a:pt x="247" y="108"/>
                    </a:lnTo>
                    <a:lnTo>
                      <a:pt x="122" y="37"/>
                    </a:lnTo>
                    <a:lnTo>
                      <a:pt x="0" y="0"/>
                    </a:lnTo>
                    <a:lnTo>
                      <a:pt x="0" y="366"/>
                    </a:lnTo>
                    <a:lnTo>
                      <a:pt x="14" y="373"/>
                    </a:lnTo>
                    <a:lnTo>
                      <a:pt x="67" y="373"/>
                    </a:lnTo>
                    <a:lnTo>
                      <a:pt x="122" y="320"/>
                    </a:lnTo>
                    <a:lnTo>
                      <a:pt x="211" y="284"/>
                    </a:lnTo>
                    <a:lnTo>
                      <a:pt x="264" y="320"/>
                    </a:lnTo>
                    <a:lnTo>
                      <a:pt x="389" y="408"/>
                    </a:lnTo>
                    <a:lnTo>
                      <a:pt x="460" y="443"/>
                    </a:lnTo>
                    <a:lnTo>
                      <a:pt x="460" y="337"/>
                    </a:lnTo>
                    <a:lnTo>
                      <a:pt x="353" y="302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grpSp>
            <p:nvGrpSpPr>
              <p:cNvPr id="184" name="Group 453"/>
              <p:cNvGrpSpPr>
                <a:grpSpLocks/>
              </p:cNvGrpSpPr>
              <p:nvPr/>
            </p:nvGrpSpPr>
            <p:grpSpPr bwMode="auto">
              <a:xfrm>
                <a:off x="4582139" y="1999324"/>
                <a:ext cx="225048" cy="320780"/>
                <a:chOff x="2201" y="1250"/>
                <a:chExt cx="133" cy="193"/>
              </a:xfrm>
              <a:grpFill/>
            </p:grpSpPr>
            <p:sp>
              <p:nvSpPr>
                <p:cNvPr id="185" name="Freeform 454"/>
                <p:cNvSpPr>
                  <a:spLocks/>
                </p:cNvSpPr>
                <p:nvPr/>
              </p:nvSpPr>
              <p:spPr bwMode="auto">
                <a:xfrm>
                  <a:off x="2234" y="1250"/>
                  <a:ext cx="100" cy="193"/>
                </a:xfrm>
                <a:custGeom>
                  <a:avLst/>
                  <a:gdLst/>
                  <a:ahLst/>
                  <a:cxnLst>
                    <a:cxn ang="0">
                      <a:pos x="6" y="35"/>
                    </a:cxn>
                    <a:cxn ang="0">
                      <a:pos x="4" y="33"/>
                    </a:cxn>
                    <a:cxn ang="0">
                      <a:pos x="10" y="29"/>
                    </a:cxn>
                    <a:cxn ang="0">
                      <a:pos x="9" y="25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4" y="16"/>
                    </a:cxn>
                    <a:cxn ang="0">
                      <a:pos x="1" y="18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1" y="4"/>
                    </a:cxn>
                    <a:cxn ang="0">
                      <a:pos x="5" y="0"/>
                    </a:cxn>
                    <a:cxn ang="0">
                      <a:pos x="8" y="1"/>
                    </a:cxn>
                    <a:cxn ang="0">
                      <a:pos x="7" y="6"/>
                    </a:cxn>
                    <a:cxn ang="0">
                      <a:pos x="13" y="6"/>
                    </a:cxn>
                    <a:cxn ang="0">
                      <a:pos x="11" y="11"/>
                    </a:cxn>
                    <a:cxn ang="0">
                      <a:pos x="9" y="15"/>
                    </a:cxn>
                    <a:cxn ang="0">
                      <a:pos x="13" y="17"/>
                    </a:cxn>
                    <a:cxn ang="0">
                      <a:pos x="17" y="24"/>
                    </a:cxn>
                    <a:cxn ang="0">
                      <a:pos x="19" y="29"/>
                    </a:cxn>
                    <a:cxn ang="0">
                      <a:pos x="19" y="32"/>
                    </a:cxn>
                    <a:cxn ang="0">
                      <a:pos x="23" y="32"/>
                    </a:cxn>
                    <a:cxn ang="0">
                      <a:pos x="22" y="39"/>
                    </a:cxn>
                    <a:cxn ang="0">
                      <a:pos x="24" y="40"/>
                    </a:cxn>
                    <a:cxn ang="0">
                      <a:pos x="17" y="43"/>
                    </a:cxn>
                    <a:cxn ang="0">
                      <a:pos x="11" y="44"/>
                    </a:cxn>
                    <a:cxn ang="0">
                      <a:pos x="8" y="45"/>
                    </a:cxn>
                    <a:cxn ang="0">
                      <a:pos x="4" y="45"/>
                    </a:cxn>
                    <a:cxn ang="0">
                      <a:pos x="1" y="46"/>
                    </a:cxn>
                    <a:cxn ang="0">
                      <a:pos x="5" y="42"/>
                    </a:cxn>
                    <a:cxn ang="0">
                      <a:pos x="6" y="38"/>
                    </a:cxn>
                    <a:cxn ang="0">
                      <a:pos x="3" y="37"/>
                    </a:cxn>
                  </a:cxnLst>
                  <a:rect l="0" t="0" r="r" b="b"/>
                  <a:pathLst>
                    <a:path w="24" h="47">
                      <a:moveTo>
                        <a:pt x="3" y="37"/>
                      </a:move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0" y="17"/>
                        <a:pt x="0" y="16"/>
                      </a:cubicBezTo>
                      <a:cubicBezTo>
                        <a:pt x="0" y="15"/>
                        <a:pt x="0" y="13"/>
                        <a:pt x="0" y="13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9"/>
                        <a:pt x="19" y="29"/>
                        <a:pt x="19" y="29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1" y="44"/>
                        <a:pt x="10" y="43"/>
                        <a:pt x="9" y="43"/>
                      </a:cubicBezTo>
                      <a:cubicBezTo>
                        <a:pt x="9" y="43"/>
                        <a:pt x="8" y="45"/>
                        <a:pt x="8" y="45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1" y="46"/>
                        <a:pt x="1" y="46"/>
                        <a:pt x="1" y="46"/>
                      </a:cubicBezTo>
                      <a:cubicBezTo>
                        <a:pt x="2" y="44"/>
                        <a:pt x="2" y="44"/>
                        <a:pt x="2" y="44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6" y="38"/>
                        <a:pt x="6" y="38"/>
                        <a:pt x="6" y="38"/>
                      </a:cubicBezTo>
                      <a:cubicBezTo>
                        <a:pt x="4" y="38"/>
                        <a:pt x="4" y="38"/>
                        <a:pt x="4" y="38"/>
                      </a:cubicBezTo>
                      <a:lnTo>
                        <a:pt x="3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86" name="Freeform 455"/>
                <p:cNvSpPr>
                  <a:spLocks/>
                </p:cNvSpPr>
                <p:nvPr/>
              </p:nvSpPr>
              <p:spPr bwMode="auto">
                <a:xfrm>
                  <a:off x="2201" y="1331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24" y="22"/>
                    </a:cxn>
                    <a:cxn ang="0">
                      <a:pos x="0" y="18"/>
                    </a:cxn>
                    <a:cxn ang="0">
                      <a:pos x="13" y="0"/>
                    </a:cxn>
                    <a:cxn ang="0">
                      <a:pos x="27" y="3"/>
                    </a:cxn>
                    <a:cxn ang="0">
                      <a:pos x="34" y="15"/>
                    </a:cxn>
                    <a:cxn ang="0">
                      <a:pos x="24" y="22"/>
                    </a:cxn>
                  </a:cxnLst>
                  <a:rect l="0" t="0" r="r" b="b"/>
                  <a:pathLst>
                    <a:path w="34" h="22">
                      <a:moveTo>
                        <a:pt x="24" y="22"/>
                      </a:moveTo>
                      <a:lnTo>
                        <a:pt x="0" y="18"/>
                      </a:lnTo>
                      <a:lnTo>
                        <a:pt x="13" y="0"/>
                      </a:lnTo>
                      <a:lnTo>
                        <a:pt x="27" y="3"/>
                      </a:lnTo>
                      <a:lnTo>
                        <a:pt x="34" y="15"/>
                      </a:lnTo>
                      <a:lnTo>
                        <a:pt x="24" y="2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187" name="Freeform 457"/>
              <p:cNvSpPr>
                <a:spLocks/>
              </p:cNvSpPr>
              <p:nvPr/>
            </p:nvSpPr>
            <p:spPr bwMode="auto">
              <a:xfrm>
                <a:off x="5066420" y="2415508"/>
                <a:ext cx="61248" cy="41480"/>
              </a:xfrm>
              <a:custGeom>
                <a:avLst/>
                <a:gdLst/>
                <a:ahLst/>
                <a:cxnLst>
                  <a:cxn ang="0">
                    <a:pos x="3" y="33"/>
                  </a:cxn>
                  <a:cxn ang="0">
                    <a:pos x="6" y="33"/>
                  </a:cxn>
                  <a:cxn ang="0">
                    <a:pos x="9" y="32"/>
                  </a:cxn>
                  <a:cxn ang="0">
                    <a:pos x="13" y="33"/>
                  </a:cxn>
                  <a:cxn ang="0">
                    <a:pos x="17" y="28"/>
                  </a:cxn>
                  <a:cxn ang="0">
                    <a:pos x="20" y="34"/>
                  </a:cxn>
                  <a:cxn ang="0">
                    <a:pos x="21" y="32"/>
                  </a:cxn>
                  <a:cxn ang="0">
                    <a:pos x="25" y="34"/>
                  </a:cxn>
                  <a:cxn ang="0">
                    <a:pos x="27" y="33"/>
                  </a:cxn>
                  <a:cxn ang="0">
                    <a:pos x="26" y="30"/>
                  </a:cxn>
                  <a:cxn ang="0">
                    <a:pos x="28" y="29"/>
                  </a:cxn>
                  <a:cxn ang="0">
                    <a:pos x="26" y="28"/>
                  </a:cxn>
                  <a:cxn ang="0">
                    <a:pos x="29" y="25"/>
                  </a:cxn>
                  <a:cxn ang="0">
                    <a:pos x="31" y="25"/>
                  </a:cxn>
                  <a:cxn ang="0">
                    <a:pos x="32" y="25"/>
                  </a:cxn>
                  <a:cxn ang="0">
                    <a:pos x="32" y="20"/>
                  </a:cxn>
                  <a:cxn ang="0">
                    <a:pos x="30" y="19"/>
                  </a:cxn>
                  <a:cxn ang="0">
                    <a:pos x="31" y="16"/>
                  </a:cxn>
                  <a:cxn ang="0">
                    <a:pos x="33" y="16"/>
                  </a:cxn>
                  <a:cxn ang="0">
                    <a:pos x="37" y="13"/>
                  </a:cxn>
                  <a:cxn ang="0">
                    <a:pos x="38" y="12"/>
                  </a:cxn>
                  <a:cxn ang="0">
                    <a:pos x="40" y="13"/>
                  </a:cxn>
                  <a:cxn ang="0">
                    <a:pos x="39" y="10"/>
                  </a:cxn>
                  <a:cxn ang="0">
                    <a:pos x="41" y="9"/>
                  </a:cxn>
                  <a:cxn ang="0">
                    <a:pos x="44" y="11"/>
                  </a:cxn>
                  <a:cxn ang="0">
                    <a:pos x="42" y="7"/>
                  </a:cxn>
                  <a:cxn ang="0">
                    <a:pos x="41" y="5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36" y="3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1" y="6"/>
                  </a:cxn>
                  <a:cxn ang="0">
                    <a:pos x="30" y="6"/>
                  </a:cxn>
                  <a:cxn ang="0">
                    <a:pos x="29" y="7"/>
                  </a:cxn>
                  <a:cxn ang="0">
                    <a:pos x="28" y="7"/>
                  </a:cxn>
                  <a:cxn ang="0">
                    <a:pos x="28" y="7"/>
                  </a:cxn>
                  <a:cxn ang="0">
                    <a:pos x="25" y="7"/>
                  </a:cxn>
                  <a:cxn ang="0">
                    <a:pos x="23" y="7"/>
                  </a:cxn>
                  <a:cxn ang="0">
                    <a:pos x="22" y="7"/>
                  </a:cxn>
                  <a:cxn ang="0">
                    <a:pos x="21" y="7"/>
                  </a:cxn>
                  <a:cxn ang="0">
                    <a:pos x="21" y="7"/>
                  </a:cxn>
                  <a:cxn ang="0">
                    <a:pos x="17" y="11"/>
                  </a:cxn>
                  <a:cxn ang="0">
                    <a:pos x="16" y="13"/>
                  </a:cxn>
                  <a:cxn ang="0">
                    <a:pos x="12" y="11"/>
                  </a:cxn>
                  <a:cxn ang="0">
                    <a:pos x="8" y="10"/>
                  </a:cxn>
                  <a:cxn ang="0">
                    <a:pos x="5" y="10"/>
                  </a:cxn>
                  <a:cxn ang="0">
                    <a:pos x="4" y="11"/>
                  </a:cxn>
                  <a:cxn ang="0">
                    <a:pos x="0" y="15"/>
                  </a:cxn>
                  <a:cxn ang="0">
                    <a:pos x="1" y="17"/>
                  </a:cxn>
                  <a:cxn ang="0">
                    <a:pos x="4" y="17"/>
                  </a:cxn>
                  <a:cxn ang="0">
                    <a:pos x="3" y="19"/>
                  </a:cxn>
                  <a:cxn ang="0">
                    <a:pos x="1" y="19"/>
                  </a:cxn>
                  <a:cxn ang="0">
                    <a:pos x="2" y="21"/>
                  </a:cxn>
                  <a:cxn ang="0">
                    <a:pos x="3" y="22"/>
                  </a:cxn>
                  <a:cxn ang="0">
                    <a:pos x="2" y="26"/>
                  </a:cxn>
                  <a:cxn ang="0">
                    <a:pos x="5" y="29"/>
                  </a:cxn>
                  <a:cxn ang="0">
                    <a:pos x="5" y="31"/>
                  </a:cxn>
                  <a:cxn ang="0">
                    <a:pos x="3" y="32"/>
                  </a:cxn>
                  <a:cxn ang="0">
                    <a:pos x="3" y="33"/>
                  </a:cxn>
                </a:cxnLst>
                <a:rect l="0" t="0" r="r" b="b"/>
                <a:pathLst>
                  <a:path w="44" h="34">
                    <a:moveTo>
                      <a:pt x="3" y="33"/>
                    </a:moveTo>
                    <a:lnTo>
                      <a:pt x="6" y="33"/>
                    </a:lnTo>
                    <a:lnTo>
                      <a:pt x="9" y="32"/>
                    </a:lnTo>
                    <a:lnTo>
                      <a:pt x="13" y="33"/>
                    </a:lnTo>
                    <a:lnTo>
                      <a:pt x="17" y="28"/>
                    </a:lnTo>
                    <a:lnTo>
                      <a:pt x="20" y="34"/>
                    </a:lnTo>
                    <a:lnTo>
                      <a:pt x="21" y="32"/>
                    </a:lnTo>
                    <a:lnTo>
                      <a:pt x="25" y="34"/>
                    </a:lnTo>
                    <a:lnTo>
                      <a:pt x="27" y="33"/>
                    </a:lnTo>
                    <a:lnTo>
                      <a:pt x="26" y="30"/>
                    </a:lnTo>
                    <a:lnTo>
                      <a:pt x="28" y="29"/>
                    </a:lnTo>
                    <a:lnTo>
                      <a:pt x="26" y="28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32" y="25"/>
                    </a:lnTo>
                    <a:lnTo>
                      <a:pt x="32" y="20"/>
                    </a:lnTo>
                    <a:lnTo>
                      <a:pt x="30" y="19"/>
                    </a:lnTo>
                    <a:lnTo>
                      <a:pt x="31" y="16"/>
                    </a:lnTo>
                    <a:lnTo>
                      <a:pt x="33" y="16"/>
                    </a:lnTo>
                    <a:lnTo>
                      <a:pt x="37" y="13"/>
                    </a:lnTo>
                    <a:lnTo>
                      <a:pt x="38" y="12"/>
                    </a:lnTo>
                    <a:lnTo>
                      <a:pt x="40" y="13"/>
                    </a:lnTo>
                    <a:lnTo>
                      <a:pt x="39" y="10"/>
                    </a:lnTo>
                    <a:lnTo>
                      <a:pt x="41" y="9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41" y="5"/>
                    </a:lnTo>
                    <a:lnTo>
                      <a:pt x="40" y="2"/>
                    </a:lnTo>
                    <a:lnTo>
                      <a:pt x="38" y="0"/>
                    </a:lnTo>
                    <a:lnTo>
                      <a:pt x="36" y="3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1" y="6"/>
                    </a:lnTo>
                    <a:lnTo>
                      <a:pt x="30" y="6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3" y="7"/>
                    </a:lnTo>
                    <a:lnTo>
                      <a:pt x="22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17" y="11"/>
                    </a:lnTo>
                    <a:lnTo>
                      <a:pt x="16" y="13"/>
                    </a:lnTo>
                    <a:lnTo>
                      <a:pt x="12" y="11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4" y="17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2" y="26"/>
                    </a:lnTo>
                    <a:lnTo>
                      <a:pt x="5" y="29"/>
                    </a:lnTo>
                    <a:lnTo>
                      <a:pt x="5" y="31"/>
                    </a:lnTo>
                    <a:lnTo>
                      <a:pt x="3" y="32"/>
                    </a:lnTo>
                    <a:lnTo>
                      <a:pt x="3" y="33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8" name="Freeform 458"/>
              <p:cNvSpPr>
                <a:spLocks/>
              </p:cNvSpPr>
              <p:nvPr/>
            </p:nvSpPr>
            <p:spPr bwMode="auto">
              <a:xfrm>
                <a:off x="5463816" y="2739053"/>
                <a:ext cx="65520" cy="387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17"/>
                  </a:cxn>
                  <a:cxn ang="0">
                    <a:pos x="12" y="14"/>
                  </a:cxn>
                  <a:cxn ang="0">
                    <a:pos x="13" y="8"/>
                  </a:cxn>
                  <a:cxn ang="0">
                    <a:pos x="27" y="9"/>
                  </a:cxn>
                  <a:cxn ang="0">
                    <a:pos x="46" y="0"/>
                  </a:cxn>
                  <a:cxn ang="0">
                    <a:pos x="46" y="1"/>
                  </a:cxn>
                  <a:cxn ang="0">
                    <a:pos x="33" y="11"/>
                  </a:cxn>
                  <a:cxn ang="0">
                    <a:pos x="36" y="18"/>
                  </a:cxn>
                  <a:cxn ang="0">
                    <a:pos x="27" y="21"/>
                  </a:cxn>
                  <a:cxn ang="0">
                    <a:pos x="15" y="28"/>
                  </a:cxn>
                  <a:cxn ang="0">
                    <a:pos x="13" y="28"/>
                  </a:cxn>
                  <a:cxn ang="0">
                    <a:pos x="8" y="26"/>
                  </a:cxn>
                  <a:cxn ang="0">
                    <a:pos x="2" y="23"/>
                  </a:cxn>
                  <a:cxn ang="0">
                    <a:pos x="0" y="15"/>
                  </a:cxn>
                </a:cxnLst>
                <a:rect l="0" t="0" r="r" b="b"/>
                <a:pathLst>
                  <a:path w="46" h="28">
                    <a:moveTo>
                      <a:pt x="0" y="15"/>
                    </a:moveTo>
                    <a:lnTo>
                      <a:pt x="3" y="17"/>
                    </a:lnTo>
                    <a:lnTo>
                      <a:pt x="12" y="14"/>
                    </a:lnTo>
                    <a:lnTo>
                      <a:pt x="13" y="8"/>
                    </a:lnTo>
                    <a:lnTo>
                      <a:pt x="27" y="9"/>
                    </a:lnTo>
                    <a:lnTo>
                      <a:pt x="46" y="0"/>
                    </a:lnTo>
                    <a:lnTo>
                      <a:pt x="46" y="1"/>
                    </a:lnTo>
                    <a:lnTo>
                      <a:pt x="33" y="11"/>
                    </a:lnTo>
                    <a:lnTo>
                      <a:pt x="36" y="18"/>
                    </a:lnTo>
                    <a:lnTo>
                      <a:pt x="27" y="21"/>
                    </a:lnTo>
                    <a:lnTo>
                      <a:pt x="15" y="28"/>
                    </a:lnTo>
                    <a:lnTo>
                      <a:pt x="13" y="28"/>
                    </a:lnTo>
                    <a:lnTo>
                      <a:pt x="8" y="26"/>
                    </a:lnTo>
                    <a:lnTo>
                      <a:pt x="2" y="23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9" name="Freeform 507"/>
              <p:cNvSpPr>
                <a:spLocks/>
              </p:cNvSpPr>
              <p:nvPr/>
            </p:nvSpPr>
            <p:spPr bwMode="auto">
              <a:xfrm>
                <a:off x="6420985" y="2203959"/>
                <a:ext cx="1353140" cy="912563"/>
              </a:xfrm>
              <a:custGeom>
                <a:avLst/>
                <a:gdLst/>
                <a:ahLst/>
                <a:cxnLst>
                  <a:cxn ang="0">
                    <a:pos x="840" y="88"/>
                  </a:cxn>
                  <a:cxn ang="0">
                    <a:pos x="732" y="24"/>
                  </a:cxn>
                  <a:cxn ang="0">
                    <a:pos x="668" y="88"/>
                  </a:cxn>
                  <a:cxn ang="0">
                    <a:pos x="668" y="88"/>
                  </a:cxn>
                  <a:cxn ang="0">
                    <a:pos x="670" y="90"/>
                  </a:cxn>
                  <a:cxn ang="0">
                    <a:pos x="672" y="92"/>
                  </a:cxn>
                  <a:cxn ang="0">
                    <a:pos x="676" y="92"/>
                  </a:cxn>
                  <a:cxn ang="0">
                    <a:pos x="676" y="94"/>
                  </a:cxn>
                  <a:cxn ang="0">
                    <a:pos x="678" y="94"/>
                  </a:cxn>
                  <a:cxn ang="0">
                    <a:pos x="678" y="94"/>
                  </a:cxn>
                  <a:cxn ang="0">
                    <a:pos x="676" y="92"/>
                  </a:cxn>
                  <a:cxn ang="0">
                    <a:pos x="674" y="92"/>
                  </a:cxn>
                  <a:cxn ang="0">
                    <a:pos x="672" y="90"/>
                  </a:cxn>
                  <a:cxn ang="0">
                    <a:pos x="668" y="90"/>
                  </a:cxn>
                  <a:cxn ang="0">
                    <a:pos x="668" y="88"/>
                  </a:cxn>
                  <a:cxn ang="0">
                    <a:pos x="658" y="108"/>
                  </a:cxn>
                  <a:cxn ang="0">
                    <a:pos x="712" y="158"/>
                  </a:cxn>
                  <a:cxn ang="0">
                    <a:pos x="598" y="202"/>
                  </a:cxn>
                  <a:cxn ang="0">
                    <a:pos x="480" y="276"/>
                  </a:cxn>
                  <a:cxn ang="0">
                    <a:pos x="326" y="202"/>
                  </a:cxn>
                  <a:cxn ang="0">
                    <a:pos x="226" y="118"/>
                  </a:cxn>
                  <a:cxn ang="0">
                    <a:pos x="222" y="114"/>
                  </a:cxn>
                  <a:cxn ang="0">
                    <a:pos x="220" y="116"/>
                  </a:cxn>
                  <a:cxn ang="0">
                    <a:pos x="218" y="122"/>
                  </a:cxn>
                  <a:cxn ang="0">
                    <a:pos x="218" y="122"/>
                  </a:cxn>
                  <a:cxn ang="0">
                    <a:pos x="218" y="122"/>
                  </a:cxn>
                  <a:cxn ang="0">
                    <a:pos x="222" y="114"/>
                  </a:cxn>
                  <a:cxn ang="0">
                    <a:pos x="218" y="108"/>
                  </a:cxn>
                  <a:cxn ang="0">
                    <a:pos x="208" y="114"/>
                  </a:cxn>
                  <a:cxn ang="0">
                    <a:pos x="142" y="142"/>
                  </a:cxn>
                  <a:cxn ang="0">
                    <a:pos x="88" y="256"/>
                  </a:cxn>
                  <a:cxn ang="0">
                    <a:pos x="4" y="306"/>
                  </a:cxn>
                  <a:cxn ang="0">
                    <a:pos x="14" y="350"/>
                  </a:cxn>
                  <a:cxn ang="0">
                    <a:pos x="30" y="370"/>
                  </a:cxn>
                  <a:cxn ang="0">
                    <a:pos x="94" y="390"/>
                  </a:cxn>
                  <a:cxn ang="0">
                    <a:pos x="84" y="444"/>
                  </a:cxn>
                  <a:cxn ang="0">
                    <a:pos x="108" y="488"/>
                  </a:cxn>
                  <a:cxn ang="0">
                    <a:pos x="148" y="508"/>
                  </a:cxn>
                  <a:cxn ang="0">
                    <a:pos x="218" y="536"/>
                  </a:cxn>
                  <a:cxn ang="0">
                    <a:pos x="262" y="546"/>
                  </a:cxn>
                  <a:cxn ang="0">
                    <a:pos x="316" y="512"/>
                  </a:cxn>
                  <a:cxn ang="0">
                    <a:pos x="370" y="528"/>
                  </a:cxn>
                  <a:cxn ang="0">
                    <a:pos x="376" y="586"/>
                  </a:cxn>
                  <a:cxn ang="0">
                    <a:pos x="400" y="616"/>
                  </a:cxn>
                  <a:cxn ang="0">
                    <a:pos x="420" y="640"/>
                  </a:cxn>
                  <a:cxn ang="0">
                    <a:pos x="500" y="616"/>
                  </a:cxn>
                  <a:cxn ang="0">
                    <a:pos x="534" y="640"/>
                  </a:cxn>
                  <a:cxn ang="0">
                    <a:pos x="608" y="630"/>
                  </a:cxn>
                  <a:cxn ang="0">
                    <a:pos x="632" y="626"/>
                  </a:cxn>
                  <a:cxn ang="0">
                    <a:pos x="702" y="582"/>
                  </a:cxn>
                  <a:cxn ang="0">
                    <a:pos x="742" y="512"/>
                  </a:cxn>
                  <a:cxn ang="0">
                    <a:pos x="742" y="472"/>
                  </a:cxn>
                  <a:cxn ang="0">
                    <a:pos x="716" y="398"/>
                  </a:cxn>
                  <a:cxn ang="0">
                    <a:pos x="752" y="360"/>
                  </a:cxn>
                  <a:cxn ang="0">
                    <a:pos x="702" y="354"/>
                  </a:cxn>
                  <a:cxn ang="0">
                    <a:pos x="706" y="320"/>
                  </a:cxn>
                  <a:cxn ang="0">
                    <a:pos x="756" y="290"/>
                  </a:cxn>
                  <a:cxn ang="0">
                    <a:pos x="762" y="316"/>
                  </a:cxn>
                  <a:cxn ang="0">
                    <a:pos x="818" y="262"/>
                  </a:cxn>
                  <a:cxn ang="0">
                    <a:pos x="890" y="252"/>
                  </a:cxn>
                  <a:cxn ang="0">
                    <a:pos x="950" y="118"/>
                  </a:cxn>
                </a:cxnLst>
                <a:rect l="0" t="0" r="r" b="b"/>
                <a:pathLst>
                  <a:path w="950" h="660">
                    <a:moveTo>
                      <a:pt x="890" y="118"/>
                    </a:moveTo>
                    <a:lnTo>
                      <a:pt x="890" y="118"/>
                    </a:lnTo>
                    <a:lnTo>
                      <a:pt x="880" y="98"/>
                    </a:lnTo>
                    <a:lnTo>
                      <a:pt x="880" y="98"/>
                    </a:lnTo>
                    <a:lnTo>
                      <a:pt x="840" y="88"/>
                    </a:lnTo>
                    <a:lnTo>
                      <a:pt x="840" y="88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32" y="24"/>
                    </a:lnTo>
                    <a:lnTo>
                      <a:pt x="732" y="24"/>
                    </a:lnTo>
                    <a:lnTo>
                      <a:pt x="702" y="78"/>
                    </a:lnTo>
                    <a:lnTo>
                      <a:pt x="702" y="78"/>
                    </a:lnTo>
                    <a:lnTo>
                      <a:pt x="672" y="78"/>
                    </a:lnTo>
                    <a:lnTo>
                      <a:pt x="672" y="7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90"/>
                    </a:lnTo>
                    <a:lnTo>
                      <a:pt x="668" y="90"/>
                    </a:lnTo>
                    <a:lnTo>
                      <a:pt x="670" y="90"/>
                    </a:lnTo>
                    <a:lnTo>
                      <a:pt x="670" y="90"/>
                    </a:lnTo>
                    <a:lnTo>
                      <a:pt x="670" y="90"/>
                    </a:lnTo>
                    <a:lnTo>
                      <a:pt x="670" y="90"/>
                    </a:lnTo>
                    <a:lnTo>
                      <a:pt x="672" y="90"/>
                    </a:lnTo>
                    <a:lnTo>
                      <a:pt x="672" y="90"/>
                    </a:lnTo>
                    <a:lnTo>
                      <a:pt x="672" y="92"/>
                    </a:lnTo>
                    <a:lnTo>
                      <a:pt x="672" y="92"/>
                    </a:lnTo>
                    <a:lnTo>
                      <a:pt x="674" y="92"/>
                    </a:lnTo>
                    <a:lnTo>
                      <a:pt x="674" y="92"/>
                    </a:lnTo>
                    <a:lnTo>
                      <a:pt x="674" y="92"/>
                    </a:lnTo>
                    <a:lnTo>
                      <a:pt x="674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4"/>
                    </a:lnTo>
                    <a:lnTo>
                      <a:pt x="676" y="94"/>
                    </a:lnTo>
                    <a:lnTo>
                      <a:pt x="676" y="94"/>
                    </a:lnTo>
                    <a:lnTo>
                      <a:pt x="676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8" y="94"/>
                    </a:lnTo>
                    <a:lnTo>
                      <a:pt x="676" y="94"/>
                    </a:lnTo>
                    <a:lnTo>
                      <a:pt x="676" y="94"/>
                    </a:lnTo>
                    <a:lnTo>
                      <a:pt x="676" y="94"/>
                    </a:lnTo>
                    <a:lnTo>
                      <a:pt x="676" y="94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6" y="92"/>
                    </a:lnTo>
                    <a:lnTo>
                      <a:pt x="674" y="92"/>
                    </a:lnTo>
                    <a:lnTo>
                      <a:pt x="674" y="92"/>
                    </a:lnTo>
                    <a:lnTo>
                      <a:pt x="674" y="92"/>
                    </a:lnTo>
                    <a:lnTo>
                      <a:pt x="674" y="92"/>
                    </a:lnTo>
                    <a:lnTo>
                      <a:pt x="672" y="92"/>
                    </a:lnTo>
                    <a:lnTo>
                      <a:pt x="672" y="92"/>
                    </a:lnTo>
                    <a:lnTo>
                      <a:pt x="672" y="90"/>
                    </a:lnTo>
                    <a:lnTo>
                      <a:pt x="672" y="90"/>
                    </a:lnTo>
                    <a:lnTo>
                      <a:pt x="670" y="90"/>
                    </a:lnTo>
                    <a:lnTo>
                      <a:pt x="670" y="90"/>
                    </a:lnTo>
                    <a:lnTo>
                      <a:pt x="670" y="90"/>
                    </a:lnTo>
                    <a:lnTo>
                      <a:pt x="670" y="90"/>
                    </a:lnTo>
                    <a:lnTo>
                      <a:pt x="668" y="90"/>
                    </a:lnTo>
                    <a:lnTo>
                      <a:pt x="668" y="90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68" y="88"/>
                    </a:lnTo>
                    <a:lnTo>
                      <a:pt x="658" y="108"/>
                    </a:lnTo>
                    <a:lnTo>
                      <a:pt x="658" y="108"/>
                    </a:lnTo>
                    <a:lnTo>
                      <a:pt x="658" y="132"/>
                    </a:lnTo>
                    <a:lnTo>
                      <a:pt x="658" y="132"/>
                    </a:lnTo>
                    <a:lnTo>
                      <a:pt x="702" y="138"/>
                    </a:lnTo>
                    <a:lnTo>
                      <a:pt x="702" y="138"/>
                    </a:lnTo>
                    <a:lnTo>
                      <a:pt x="712" y="158"/>
                    </a:lnTo>
                    <a:lnTo>
                      <a:pt x="712" y="158"/>
                    </a:lnTo>
                    <a:lnTo>
                      <a:pt x="668" y="172"/>
                    </a:lnTo>
                    <a:lnTo>
                      <a:pt x="668" y="172"/>
                    </a:lnTo>
                    <a:lnTo>
                      <a:pt x="632" y="188"/>
                    </a:lnTo>
                    <a:lnTo>
                      <a:pt x="632" y="188"/>
                    </a:lnTo>
                    <a:lnTo>
                      <a:pt x="598" y="202"/>
                    </a:lnTo>
                    <a:lnTo>
                      <a:pt x="598" y="202"/>
                    </a:lnTo>
                    <a:lnTo>
                      <a:pt x="588" y="236"/>
                    </a:lnTo>
                    <a:lnTo>
                      <a:pt x="588" y="236"/>
                    </a:lnTo>
                    <a:lnTo>
                      <a:pt x="534" y="242"/>
                    </a:lnTo>
                    <a:lnTo>
                      <a:pt x="534" y="242"/>
                    </a:lnTo>
                    <a:lnTo>
                      <a:pt x="480" y="276"/>
                    </a:lnTo>
                    <a:lnTo>
                      <a:pt x="480" y="276"/>
                    </a:lnTo>
                    <a:lnTo>
                      <a:pt x="430" y="252"/>
                    </a:lnTo>
                    <a:lnTo>
                      <a:pt x="430" y="252"/>
                    </a:lnTo>
                    <a:lnTo>
                      <a:pt x="370" y="246"/>
                    </a:lnTo>
                    <a:lnTo>
                      <a:pt x="370" y="246"/>
                    </a:lnTo>
                    <a:lnTo>
                      <a:pt x="326" y="202"/>
                    </a:lnTo>
                    <a:lnTo>
                      <a:pt x="326" y="202"/>
                    </a:lnTo>
                    <a:lnTo>
                      <a:pt x="262" y="182"/>
                    </a:lnTo>
                    <a:lnTo>
                      <a:pt x="262" y="182"/>
                    </a:lnTo>
                    <a:lnTo>
                      <a:pt x="256" y="132"/>
                    </a:lnTo>
                    <a:lnTo>
                      <a:pt x="256" y="132"/>
                    </a:lnTo>
                    <a:lnTo>
                      <a:pt x="226" y="118"/>
                    </a:lnTo>
                    <a:lnTo>
                      <a:pt x="226" y="118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0" y="116"/>
                    </a:lnTo>
                    <a:lnTo>
                      <a:pt x="220" y="116"/>
                    </a:lnTo>
                    <a:lnTo>
                      <a:pt x="218" y="120"/>
                    </a:lnTo>
                    <a:lnTo>
                      <a:pt x="218" y="120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4"/>
                    </a:lnTo>
                    <a:lnTo>
                      <a:pt x="218" y="124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2"/>
                    </a:lnTo>
                    <a:lnTo>
                      <a:pt x="218" y="120"/>
                    </a:lnTo>
                    <a:lnTo>
                      <a:pt x="218" y="120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22" y="114"/>
                    </a:lnTo>
                    <a:lnTo>
                      <a:pt x="218" y="108"/>
                    </a:lnTo>
                    <a:lnTo>
                      <a:pt x="218" y="108"/>
                    </a:lnTo>
                    <a:lnTo>
                      <a:pt x="208" y="114"/>
                    </a:lnTo>
                    <a:lnTo>
                      <a:pt x="208" y="114"/>
                    </a:lnTo>
                    <a:lnTo>
                      <a:pt x="208" y="124"/>
                    </a:lnTo>
                    <a:lnTo>
                      <a:pt x="208" y="124"/>
                    </a:lnTo>
                    <a:lnTo>
                      <a:pt x="208" y="114"/>
                    </a:lnTo>
                    <a:lnTo>
                      <a:pt x="208" y="114"/>
                    </a:lnTo>
                    <a:lnTo>
                      <a:pt x="192" y="118"/>
                    </a:lnTo>
                    <a:lnTo>
                      <a:pt x="192" y="118"/>
                    </a:lnTo>
                    <a:lnTo>
                      <a:pt x="182" y="148"/>
                    </a:lnTo>
                    <a:lnTo>
                      <a:pt x="182" y="148"/>
                    </a:lnTo>
                    <a:lnTo>
                      <a:pt x="142" y="142"/>
                    </a:lnTo>
                    <a:lnTo>
                      <a:pt x="142" y="142"/>
                    </a:lnTo>
                    <a:lnTo>
                      <a:pt x="132" y="192"/>
                    </a:lnTo>
                    <a:lnTo>
                      <a:pt x="132" y="192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88" y="256"/>
                    </a:lnTo>
                    <a:lnTo>
                      <a:pt x="88" y="256"/>
                    </a:lnTo>
                    <a:lnTo>
                      <a:pt x="68" y="276"/>
                    </a:lnTo>
                    <a:lnTo>
                      <a:pt x="68" y="276"/>
                    </a:lnTo>
                    <a:lnTo>
                      <a:pt x="44" y="296"/>
                    </a:lnTo>
                    <a:lnTo>
                      <a:pt x="44" y="296"/>
                    </a:lnTo>
                    <a:lnTo>
                      <a:pt x="4" y="306"/>
                    </a:lnTo>
                    <a:lnTo>
                      <a:pt x="4" y="30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10" y="334"/>
                    </a:lnTo>
                    <a:lnTo>
                      <a:pt x="10" y="334"/>
                    </a:lnTo>
                    <a:lnTo>
                      <a:pt x="14" y="350"/>
                    </a:lnTo>
                    <a:lnTo>
                      <a:pt x="14" y="350"/>
                    </a:lnTo>
                    <a:lnTo>
                      <a:pt x="4" y="354"/>
                    </a:lnTo>
                    <a:lnTo>
                      <a:pt x="4" y="354"/>
                    </a:lnTo>
                    <a:lnTo>
                      <a:pt x="14" y="364"/>
                    </a:lnTo>
                    <a:lnTo>
                      <a:pt x="14" y="364"/>
                    </a:lnTo>
                    <a:lnTo>
                      <a:pt x="30" y="370"/>
                    </a:lnTo>
                    <a:lnTo>
                      <a:pt x="30" y="370"/>
                    </a:lnTo>
                    <a:lnTo>
                      <a:pt x="44" y="390"/>
                    </a:lnTo>
                    <a:lnTo>
                      <a:pt x="44" y="390"/>
                    </a:lnTo>
                    <a:lnTo>
                      <a:pt x="64" y="390"/>
                    </a:lnTo>
                    <a:lnTo>
                      <a:pt x="64" y="390"/>
                    </a:lnTo>
                    <a:lnTo>
                      <a:pt x="94" y="390"/>
                    </a:lnTo>
                    <a:lnTo>
                      <a:pt x="94" y="390"/>
                    </a:lnTo>
                    <a:lnTo>
                      <a:pt x="98" y="398"/>
                    </a:lnTo>
                    <a:lnTo>
                      <a:pt x="98" y="398"/>
                    </a:lnTo>
                    <a:lnTo>
                      <a:pt x="78" y="428"/>
                    </a:lnTo>
                    <a:lnTo>
                      <a:pt x="78" y="428"/>
                    </a:lnTo>
                    <a:lnTo>
                      <a:pt x="84" y="444"/>
                    </a:lnTo>
                    <a:lnTo>
                      <a:pt x="84" y="444"/>
                    </a:lnTo>
                    <a:lnTo>
                      <a:pt x="74" y="458"/>
                    </a:lnTo>
                    <a:lnTo>
                      <a:pt x="74" y="458"/>
                    </a:lnTo>
                    <a:lnTo>
                      <a:pt x="84" y="478"/>
                    </a:lnTo>
                    <a:lnTo>
                      <a:pt x="84" y="478"/>
                    </a:lnTo>
                    <a:lnTo>
                      <a:pt x="108" y="488"/>
                    </a:lnTo>
                    <a:lnTo>
                      <a:pt x="108" y="488"/>
                    </a:lnTo>
                    <a:lnTo>
                      <a:pt x="104" y="492"/>
                    </a:lnTo>
                    <a:lnTo>
                      <a:pt x="104" y="492"/>
                    </a:lnTo>
                    <a:lnTo>
                      <a:pt x="114" y="492"/>
                    </a:lnTo>
                    <a:lnTo>
                      <a:pt x="114" y="492"/>
                    </a:lnTo>
                    <a:lnTo>
                      <a:pt x="148" y="508"/>
                    </a:lnTo>
                    <a:lnTo>
                      <a:pt x="148" y="508"/>
                    </a:lnTo>
                    <a:lnTo>
                      <a:pt x="178" y="522"/>
                    </a:lnTo>
                    <a:lnTo>
                      <a:pt x="178" y="522"/>
                    </a:lnTo>
                    <a:lnTo>
                      <a:pt x="208" y="528"/>
                    </a:lnTo>
                    <a:lnTo>
                      <a:pt x="208" y="528"/>
                    </a:lnTo>
                    <a:lnTo>
                      <a:pt x="218" y="536"/>
                    </a:lnTo>
                    <a:lnTo>
                      <a:pt x="218" y="536"/>
                    </a:lnTo>
                    <a:lnTo>
                      <a:pt x="226" y="536"/>
                    </a:lnTo>
                    <a:lnTo>
                      <a:pt x="226" y="536"/>
                    </a:lnTo>
                    <a:lnTo>
                      <a:pt x="242" y="546"/>
                    </a:lnTo>
                    <a:lnTo>
                      <a:pt x="242" y="546"/>
                    </a:lnTo>
                    <a:lnTo>
                      <a:pt x="262" y="546"/>
                    </a:lnTo>
                    <a:lnTo>
                      <a:pt x="262" y="546"/>
                    </a:lnTo>
                    <a:lnTo>
                      <a:pt x="282" y="546"/>
                    </a:lnTo>
                    <a:lnTo>
                      <a:pt x="282" y="546"/>
                    </a:lnTo>
                    <a:lnTo>
                      <a:pt x="296" y="528"/>
                    </a:lnTo>
                    <a:lnTo>
                      <a:pt x="296" y="528"/>
                    </a:lnTo>
                    <a:lnTo>
                      <a:pt x="316" y="512"/>
                    </a:lnTo>
                    <a:lnTo>
                      <a:pt x="316" y="512"/>
                    </a:lnTo>
                    <a:lnTo>
                      <a:pt x="340" y="512"/>
                    </a:lnTo>
                    <a:lnTo>
                      <a:pt x="340" y="512"/>
                    </a:lnTo>
                    <a:lnTo>
                      <a:pt x="360" y="528"/>
                    </a:lnTo>
                    <a:lnTo>
                      <a:pt x="360" y="528"/>
                    </a:lnTo>
                    <a:lnTo>
                      <a:pt x="370" y="528"/>
                    </a:lnTo>
                    <a:lnTo>
                      <a:pt x="370" y="528"/>
                    </a:lnTo>
                    <a:lnTo>
                      <a:pt x="380" y="532"/>
                    </a:lnTo>
                    <a:lnTo>
                      <a:pt x="380" y="532"/>
                    </a:lnTo>
                    <a:lnTo>
                      <a:pt x="386" y="556"/>
                    </a:lnTo>
                    <a:lnTo>
                      <a:pt x="386" y="556"/>
                    </a:lnTo>
                    <a:lnTo>
                      <a:pt x="376" y="586"/>
                    </a:lnTo>
                    <a:lnTo>
                      <a:pt x="376" y="586"/>
                    </a:lnTo>
                    <a:lnTo>
                      <a:pt x="376" y="596"/>
                    </a:lnTo>
                    <a:lnTo>
                      <a:pt x="376" y="596"/>
                    </a:lnTo>
                    <a:lnTo>
                      <a:pt x="390" y="600"/>
                    </a:lnTo>
                    <a:lnTo>
                      <a:pt x="390" y="600"/>
                    </a:lnTo>
                    <a:lnTo>
                      <a:pt x="400" y="616"/>
                    </a:lnTo>
                    <a:lnTo>
                      <a:pt x="400" y="616"/>
                    </a:lnTo>
                    <a:lnTo>
                      <a:pt x="400" y="626"/>
                    </a:lnTo>
                    <a:lnTo>
                      <a:pt x="400" y="626"/>
                    </a:lnTo>
                    <a:lnTo>
                      <a:pt x="424" y="636"/>
                    </a:lnTo>
                    <a:lnTo>
                      <a:pt x="424" y="636"/>
                    </a:lnTo>
                    <a:lnTo>
                      <a:pt x="420" y="640"/>
                    </a:lnTo>
                    <a:lnTo>
                      <a:pt x="420" y="640"/>
                    </a:lnTo>
                    <a:lnTo>
                      <a:pt x="444" y="636"/>
                    </a:lnTo>
                    <a:lnTo>
                      <a:pt x="444" y="636"/>
                    </a:lnTo>
                    <a:lnTo>
                      <a:pt x="450" y="616"/>
                    </a:lnTo>
                    <a:lnTo>
                      <a:pt x="450" y="616"/>
                    </a:lnTo>
                    <a:lnTo>
                      <a:pt x="500" y="616"/>
                    </a:lnTo>
                    <a:lnTo>
                      <a:pt x="500" y="616"/>
                    </a:lnTo>
                    <a:lnTo>
                      <a:pt x="518" y="630"/>
                    </a:lnTo>
                    <a:lnTo>
                      <a:pt x="518" y="630"/>
                    </a:lnTo>
                    <a:lnTo>
                      <a:pt x="524" y="646"/>
                    </a:lnTo>
                    <a:lnTo>
                      <a:pt x="524" y="646"/>
                    </a:lnTo>
                    <a:lnTo>
                      <a:pt x="534" y="640"/>
                    </a:lnTo>
                    <a:lnTo>
                      <a:pt x="534" y="640"/>
                    </a:lnTo>
                    <a:lnTo>
                      <a:pt x="568" y="660"/>
                    </a:lnTo>
                    <a:lnTo>
                      <a:pt x="568" y="660"/>
                    </a:lnTo>
                    <a:lnTo>
                      <a:pt x="568" y="646"/>
                    </a:lnTo>
                    <a:lnTo>
                      <a:pt x="568" y="646"/>
                    </a:lnTo>
                    <a:lnTo>
                      <a:pt x="608" y="630"/>
                    </a:lnTo>
                    <a:lnTo>
                      <a:pt x="608" y="630"/>
                    </a:lnTo>
                    <a:lnTo>
                      <a:pt x="612" y="626"/>
                    </a:lnTo>
                    <a:lnTo>
                      <a:pt x="612" y="626"/>
                    </a:lnTo>
                    <a:lnTo>
                      <a:pt x="622" y="620"/>
                    </a:lnTo>
                    <a:lnTo>
                      <a:pt x="622" y="620"/>
                    </a:lnTo>
                    <a:lnTo>
                      <a:pt x="632" y="626"/>
                    </a:lnTo>
                    <a:lnTo>
                      <a:pt x="632" y="626"/>
                    </a:lnTo>
                    <a:lnTo>
                      <a:pt x="652" y="616"/>
                    </a:lnTo>
                    <a:lnTo>
                      <a:pt x="652" y="616"/>
                    </a:lnTo>
                    <a:lnTo>
                      <a:pt x="678" y="600"/>
                    </a:lnTo>
                    <a:lnTo>
                      <a:pt x="678" y="600"/>
                    </a:lnTo>
                    <a:lnTo>
                      <a:pt x="702" y="582"/>
                    </a:lnTo>
                    <a:lnTo>
                      <a:pt x="702" y="582"/>
                    </a:lnTo>
                    <a:lnTo>
                      <a:pt x="712" y="562"/>
                    </a:lnTo>
                    <a:lnTo>
                      <a:pt x="712" y="562"/>
                    </a:lnTo>
                    <a:lnTo>
                      <a:pt x="726" y="542"/>
                    </a:lnTo>
                    <a:lnTo>
                      <a:pt x="726" y="542"/>
                    </a:lnTo>
                    <a:lnTo>
                      <a:pt x="742" y="512"/>
                    </a:lnTo>
                    <a:lnTo>
                      <a:pt x="742" y="512"/>
                    </a:lnTo>
                    <a:lnTo>
                      <a:pt x="742" y="498"/>
                    </a:lnTo>
                    <a:lnTo>
                      <a:pt x="742" y="498"/>
                    </a:lnTo>
                    <a:lnTo>
                      <a:pt x="736" y="488"/>
                    </a:lnTo>
                    <a:lnTo>
                      <a:pt x="736" y="488"/>
                    </a:lnTo>
                    <a:lnTo>
                      <a:pt x="742" y="472"/>
                    </a:lnTo>
                    <a:lnTo>
                      <a:pt x="742" y="472"/>
                    </a:lnTo>
                    <a:lnTo>
                      <a:pt x="736" y="454"/>
                    </a:lnTo>
                    <a:lnTo>
                      <a:pt x="736" y="454"/>
                    </a:lnTo>
                    <a:lnTo>
                      <a:pt x="712" y="404"/>
                    </a:lnTo>
                    <a:lnTo>
                      <a:pt x="712" y="404"/>
                    </a:lnTo>
                    <a:lnTo>
                      <a:pt x="716" y="398"/>
                    </a:lnTo>
                    <a:lnTo>
                      <a:pt x="716" y="398"/>
                    </a:lnTo>
                    <a:lnTo>
                      <a:pt x="736" y="374"/>
                    </a:lnTo>
                    <a:lnTo>
                      <a:pt x="752" y="370"/>
                    </a:lnTo>
                    <a:lnTo>
                      <a:pt x="752" y="370"/>
                    </a:lnTo>
                    <a:lnTo>
                      <a:pt x="754" y="368"/>
                    </a:lnTo>
                    <a:lnTo>
                      <a:pt x="754" y="364"/>
                    </a:lnTo>
                    <a:lnTo>
                      <a:pt x="752" y="360"/>
                    </a:lnTo>
                    <a:lnTo>
                      <a:pt x="752" y="360"/>
                    </a:lnTo>
                    <a:lnTo>
                      <a:pt x="726" y="354"/>
                    </a:lnTo>
                    <a:lnTo>
                      <a:pt x="726" y="354"/>
                    </a:lnTo>
                    <a:lnTo>
                      <a:pt x="712" y="360"/>
                    </a:lnTo>
                    <a:lnTo>
                      <a:pt x="712" y="360"/>
                    </a:lnTo>
                    <a:lnTo>
                      <a:pt x="702" y="354"/>
                    </a:lnTo>
                    <a:lnTo>
                      <a:pt x="702" y="354"/>
                    </a:lnTo>
                    <a:lnTo>
                      <a:pt x="692" y="340"/>
                    </a:lnTo>
                    <a:lnTo>
                      <a:pt x="692" y="340"/>
                    </a:lnTo>
                    <a:lnTo>
                      <a:pt x="682" y="330"/>
                    </a:lnTo>
                    <a:lnTo>
                      <a:pt x="682" y="330"/>
                    </a:lnTo>
                    <a:lnTo>
                      <a:pt x="706" y="320"/>
                    </a:lnTo>
                    <a:lnTo>
                      <a:pt x="706" y="320"/>
                    </a:lnTo>
                    <a:lnTo>
                      <a:pt x="722" y="306"/>
                    </a:lnTo>
                    <a:lnTo>
                      <a:pt x="722" y="306"/>
                    </a:lnTo>
                    <a:lnTo>
                      <a:pt x="746" y="290"/>
                    </a:lnTo>
                    <a:lnTo>
                      <a:pt x="746" y="290"/>
                    </a:lnTo>
                    <a:lnTo>
                      <a:pt x="756" y="290"/>
                    </a:lnTo>
                    <a:lnTo>
                      <a:pt x="756" y="290"/>
                    </a:lnTo>
                    <a:lnTo>
                      <a:pt x="742" y="310"/>
                    </a:lnTo>
                    <a:lnTo>
                      <a:pt x="742" y="310"/>
                    </a:lnTo>
                    <a:lnTo>
                      <a:pt x="752" y="320"/>
                    </a:lnTo>
                    <a:lnTo>
                      <a:pt x="752" y="320"/>
                    </a:lnTo>
                    <a:lnTo>
                      <a:pt x="762" y="316"/>
                    </a:lnTo>
                    <a:lnTo>
                      <a:pt x="762" y="316"/>
                    </a:lnTo>
                    <a:lnTo>
                      <a:pt x="786" y="306"/>
                    </a:lnTo>
                    <a:lnTo>
                      <a:pt x="792" y="284"/>
                    </a:lnTo>
                    <a:lnTo>
                      <a:pt x="806" y="272"/>
                    </a:lnTo>
                    <a:lnTo>
                      <a:pt x="820" y="282"/>
                    </a:lnTo>
                    <a:lnTo>
                      <a:pt x="818" y="262"/>
                    </a:lnTo>
                    <a:lnTo>
                      <a:pt x="838" y="250"/>
                    </a:lnTo>
                    <a:lnTo>
                      <a:pt x="864" y="254"/>
                    </a:lnTo>
                    <a:lnTo>
                      <a:pt x="864" y="254"/>
                    </a:lnTo>
                    <a:lnTo>
                      <a:pt x="876" y="246"/>
                    </a:lnTo>
                    <a:lnTo>
                      <a:pt x="876" y="246"/>
                    </a:lnTo>
                    <a:lnTo>
                      <a:pt x="890" y="252"/>
                    </a:lnTo>
                    <a:lnTo>
                      <a:pt x="890" y="252"/>
                    </a:lnTo>
                    <a:lnTo>
                      <a:pt x="900" y="198"/>
                    </a:lnTo>
                    <a:lnTo>
                      <a:pt x="924" y="192"/>
                    </a:lnTo>
                    <a:lnTo>
                      <a:pt x="924" y="192"/>
                    </a:lnTo>
                    <a:lnTo>
                      <a:pt x="950" y="118"/>
                    </a:lnTo>
                    <a:lnTo>
                      <a:pt x="950" y="118"/>
                    </a:lnTo>
                    <a:lnTo>
                      <a:pt x="890" y="118"/>
                    </a:lnTo>
                    <a:lnTo>
                      <a:pt x="890" y="118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0" name="Freeform 260"/>
              <p:cNvSpPr>
                <a:spLocks/>
              </p:cNvSpPr>
              <p:nvPr/>
            </p:nvSpPr>
            <p:spPr bwMode="auto">
              <a:xfrm>
                <a:off x="6546328" y="3362638"/>
                <a:ext cx="51277" cy="5945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24"/>
                  </a:cxn>
                  <a:cxn ang="0">
                    <a:pos x="6" y="54"/>
                  </a:cxn>
                  <a:cxn ang="0">
                    <a:pos x="30" y="54"/>
                  </a:cxn>
                  <a:cxn ang="0">
                    <a:pos x="42" y="30"/>
                  </a:cxn>
                  <a:cxn ang="0">
                    <a:pos x="6" y="0"/>
                  </a:cxn>
                </a:cxnLst>
                <a:rect l="0" t="0" r="r" b="b"/>
                <a:pathLst>
                  <a:path w="42" h="54">
                    <a:moveTo>
                      <a:pt x="6" y="0"/>
                    </a:moveTo>
                    <a:lnTo>
                      <a:pt x="0" y="24"/>
                    </a:lnTo>
                    <a:lnTo>
                      <a:pt x="6" y="54"/>
                    </a:lnTo>
                    <a:lnTo>
                      <a:pt x="30" y="54"/>
                    </a:lnTo>
                    <a:lnTo>
                      <a:pt x="42" y="3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1" name="Freeform 261"/>
              <p:cNvSpPr>
                <a:spLocks/>
              </p:cNvSpPr>
              <p:nvPr/>
            </p:nvSpPr>
            <p:spPr bwMode="auto">
              <a:xfrm>
                <a:off x="7195835" y="3116522"/>
                <a:ext cx="48428" cy="4701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2" y="12"/>
                  </a:cxn>
                  <a:cxn ang="0">
                    <a:pos x="30" y="0"/>
                  </a:cxn>
                  <a:cxn ang="0">
                    <a:pos x="42" y="12"/>
                  </a:cxn>
                  <a:cxn ang="0">
                    <a:pos x="30" y="30"/>
                  </a:cxn>
                  <a:cxn ang="0">
                    <a:pos x="12" y="42"/>
                  </a:cxn>
                  <a:cxn ang="0">
                    <a:pos x="0" y="30"/>
                  </a:cxn>
                </a:cxnLst>
                <a:rect l="0" t="0" r="r" b="b"/>
                <a:pathLst>
                  <a:path w="42" h="42">
                    <a:moveTo>
                      <a:pt x="0" y="30"/>
                    </a:moveTo>
                    <a:lnTo>
                      <a:pt x="12" y="12"/>
                    </a:lnTo>
                    <a:lnTo>
                      <a:pt x="30" y="0"/>
                    </a:lnTo>
                    <a:lnTo>
                      <a:pt x="42" y="12"/>
                    </a:lnTo>
                    <a:lnTo>
                      <a:pt x="30" y="30"/>
                    </a:lnTo>
                    <a:lnTo>
                      <a:pt x="12" y="4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2" name="Freeform 262"/>
              <p:cNvSpPr>
                <a:spLocks/>
              </p:cNvSpPr>
              <p:nvPr/>
            </p:nvSpPr>
            <p:spPr bwMode="auto">
              <a:xfrm>
                <a:off x="7456492" y="3000378"/>
                <a:ext cx="28487" cy="8157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24" y="0"/>
                  </a:cxn>
                  <a:cxn ang="0">
                    <a:pos x="24" y="24"/>
                  </a:cxn>
                  <a:cxn ang="0">
                    <a:pos x="6" y="72"/>
                  </a:cxn>
                  <a:cxn ang="0">
                    <a:pos x="0" y="42"/>
                  </a:cxn>
                </a:cxnLst>
                <a:rect l="0" t="0" r="r" b="b"/>
                <a:pathLst>
                  <a:path w="24" h="72">
                    <a:moveTo>
                      <a:pt x="0" y="42"/>
                    </a:moveTo>
                    <a:lnTo>
                      <a:pt x="0" y="18"/>
                    </a:lnTo>
                    <a:lnTo>
                      <a:pt x="24" y="0"/>
                    </a:lnTo>
                    <a:lnTo>
                      <a:pt x="24" y="24"/>
                    </a:lnTo>
                    <a:lnTo>
                      <a:pt x="6" y="72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3" name="Freeform 263"/>
              <p:cNvSpPr>
                <a:spLocks/>
              </p:cNvSpPr>
              <p:nvPr/>
            </p:nvSpPr>
            <p:spPr bwMode="auto">
              <a:xfrm>
                <a:off x="7667297" y="2788830"/>
                <a:ext cx="41307" cy="6083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6" y="36"/>
                  </a:cxn>
                  <a:cxn ang="0">
                    <a:pos x="12" y="54"/>
                  </a:cxn>
                  <a:cxn ang="0">
                    <a:pos x="30" y="42"/>
                  </a:cxn>
                  <a:cxn ang="0">
                    <a:pos x="36" y="18"/>
                  </a:cxn>
                  <a:cxn ang="0">
                    <a:pos x="30" y="0"/>
                  </a:cxn>
                  <a:cxn ang="0">
                    <a:pos x="0" y="18"/>
                  </a:cxn>
                </a:cxnLst>
                <a:rect l="0" t="0" r="r" b="b"/>
                <a:pathLst>
                  <a:path w="36" h="54">
                    <a:moveTo>
                      <a:pt x="0" y="18"/>
                    </a:moveTo>
                    <a:lnTo>
                      <a:pt x="6" y="36"/>
                    </a:lnTo>
                    <a:lnTo>
                      <a:pt x="12" y="54"/>
                    </a:lnTo>
                    <a:lnTo>
                      <a:pt x="30" y="42"/>
                    </a:lnTo>
                    <a:lnTo>
                      <a:pt x="36" y="18"/>
                    </a:lnTo>
                    <a:lnTo>
                      <a:pt x="3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4" name="Freeform 264"/>
              <p:cNvSpPr>
                <a:spLocks/>
              </p:cNvSpPr>
              <p:nvPr/>
            </p:nvSpPr>
            <p:spPr bwMode="auto">
              <a:xfrm>
                <a:off x="7717150" y="2476346"/>
                <a:ext cx="309085" cy="326310"/>
              </a:xfrm>
              <a:custGeom>
                <a:avLst/>
                <a:gdLst/>
                <a:ahLst/>
                <a:cxnLst>
                  <a:cxn ang="0">
                    <a:pos x="6" y="247"/>
                  </a:cxn>
                  <a:cxn ang="0">
                    <a:pos x="42" y="235"/>
                  </a:cxn>
                  <a:cxn ang="0">
                    <a:pos x="66" y="235"/>
                  </a:cxn>
                  <a:cxn ang="0">
                    <a:pos x="108" y="199"/>
                  </a:cxn>
                  <a:cxn ang="0">
                    <a:pos x="138" y="187"/>
                  </a:cxn>
                  <a:cxn ang="0">
                    <a:pos x="144" y="157"/>
                  </a:cxn>
                  <a:cxn ang="0">
                    <a:pos x="156" y="109"/>
                  </a:cxn>
                  <a:cxn ang="0">
                    <a:pos x="156" y="72"/>
                  </a:cxn>
                  <a:cxn ang="0">
                    <a:pos x="174" y="48"/>
                  </a:cxn>
                  <a:cxn ang="0">
                    <a:pos x="174" y="18"/>
                  </a:cxn>
                  <a:cxn ang="0">
                    <a:pos x="186" y="0"/>
                  </a:cxn>
                  <a:cxn ang="0">
                    <a:pos x="210" y="18"/>
                  </a:cxn>
                  <a:cxn ang="0">
                    <a:pos x="246" y="30"/>
                  </a:cxn>
                  <a:cxn ang="0">
                    <a:pos x="264" y="30"/>
                  </a:cxn>
                  <a:cxn ang="0">
                    <a:pos x="240" y="54"/>
                  </a:cxn>
                  <a:cxn ang="0">
                    <a:pos x="222" y="66"/>
                  </a:cxn>
                  <a:cxn ang="0">
                    <a:pos x="210" y="85"/>
                  </a:cxn>
                  <a:cxn ang="0">
                    <a:pos x="180" y="60"/>
                  </a:cxn>
                  <a:cxn ang="0">
                    <a:pos x="162" y="97"/>
                  </a:cxn>
                  <a:cxn ang="0">
                    <a:pos x="186" y="139"/>
                  </a:cxn>
                  <a:cxn ang="0">
                    <a:pos x="168" y="169"/>
                  </a:cxn>
                  <a:cxn ang="0">
                    <a:pos x="162" y="193"/>
                  </a:cxn>
                  <a:cxn ang="0">
                    <a:pos x="162" y="235"/>
                  </a:cxn>
                  <a:cxn ang="0">
                    <a:pos x="150" y="247"/>
                  </a:cxn>
                  <a:cxn ang="0">
                    <a:pos x="138" y="241"/>
                  </a:cxn>
                  <a:cxn ang="0">
                    <a:pos x="126" y="247"/>
                  </a:cxn>
                  <a:cxn ang="0">
                    <a:pos x="102" y="247"/>
                  </a:cxn>
                  <a:cxn ang="0">
                    <a:pos x="90" y="247"/>
                  </a:cxn>
                  <a:cxn ang="0">
                    <a:pos x="66" y="271"/>
                  </a:cxn>
                  <a:cxn ang="0">
                    <a:pos x="60" y="259"/>
                  </a:cxn>
                  <a:cxn ang="0">
                    <a:pos x="48" y="265"/>
                  </a:cxn>
                  <a:cxn ang="0">
                    <a:pos x="36" y="271"/>
                  </a:cxn>
                  <a:cxn ang="0">
                    <a:pos x="12" y="289"/>
                  </a:cxn>
                  <a:cxn ang="0">
                    <a:pos x="0" y="259"/>
                  </a:cxn>
                  <a:cxn ang="0">
                    <a:pos x="6" y="247"/>
                  </a:cxn>
                </a:cxnLst>
                <a:rect l="0" t="0" r="r" b="b"/>
                <a:pathLst>
                  <a:path w="264" h="289">
                    <a:moveTo>
                      <a:pt x="6" y="247"/>
                    </a:moveTo>
                    <a:lnTo>
                      <a:pt x="42" y="235"/>
                    </a:lnTo>
                    <a:lnTo>
                      <a:pt x="66" y="235"/>
                    </a:lnTo>
                    <a:lnTo>
                      <a:pt x="108" y="199"/>
                    </a:lnTo>
                    <a:lnTo>
                      <a:pt x="138" y="187"/>
                    </a:lnTo>
                    <a:lnTo>
                      <a:pt x="144" y="157"/>
                    </a:lnTo>
                    <a:lnTo>
                      <a:pt x="156" y="109"/>
                    </a:lnTo>
                    <a:lnTo>
                      <a:pt x="156" y="72"/>
                    </a:lnTo>
                    <a:lnTo>
                      <a:pt x="174" y="48"/>
                    </a:lnTo>
                    <a:lnTo>
                      <a:pt x="174" y="18"/>
                    </a:lnTo>
                    <a:lnTo>
                      <a:pt x="186" y="0"/>
                    </a:lnTo>
                    <a:lnTo>
                      <a:pt x="210" y="18"/>
                    </a:lnTo>
                    <a:lnTo>
                      <a:pt x="246" y="30"/>
                    </a:lnTo>
                    <a:lnTo>
                      <a:pt x="264" y="30"/>
                    </a:lnTo>
                    <a:lnTo>
                      <a:pt x="240" y="54"/>
                    </a:lnTo>
                    <a:lnTo>
                      <a:pt x="222" y="66"/>
                    </a:lnTo>
                    <a:lnTo>
                      <a:pt x="210" y="85"/>
                    </a:lnTo>
                    <a:lnTo>
                      <a:pt x="180" y="60"/>
                    </a:lnTo>
                    <a:lnTo>
                      <a:pt x="162" y="97"/>
                    </a:lnTo>
                    <a:lnTo>
                      <a:pt x="186" y="139"/>
                    </a:lnTo>
                    <a:lnTo>
                      <a:pt x="168" y="169"/>
                    </a:lnTo>
                    <a:lnTo>
                      <a:pt x="162" y="193"/>
                    </a:lnTo>
                    <a:lnTo>
                      <a:pt x="162" y="235"/>
                    </a:lnTo>
                    <a:lnTo>
                      <a:pt x="150" y="247"/>
                    </a:lnTo>
                    <a:lnTo>
                      <a:pt x="138" y="241"/>
                    </a:lnTo>
                    <a:lnTo>
                      <a:pt x="126" y="247"/>
                    </a:lnTo>
                    <a:lnTo>
                      <a:pt x="102" y="247"/>
                    </a:lnTo>
                    <a:lnTo>
                      <a:pt x="90" y="247"/>
                    </a:lnTo>
                    <a:lnTo>
                      <a:pt x="66" y="271"/>
                    </a:lnTo>
                    <a:lnTo>
                      <a:pt x="60" y="259"/>
                    </a:lnTo>
                    <a:lnTo>
                      <a:pt x="48" y="265"/>
                    </a:lnTo>
                    <a:lnTo>
                      <a:pt x="36" y="271"/>
                    </a:lnTo>
                    <a:lnTo>
                      <a:pt x="12" y="289"/>
                    </a:lnTo>
                    <a:lnTo>
                      <a:pt x="0" y="259"/>
                    </a:lnTo>
                    <a:lnTo>
                      <a:pt x="6" y="24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5" name="Freeform 265"/>
              <p:cNvSpPr>
                <a:spLocks/>
              </p:cNvSpPr>
              <p:nvPr/>
            </p:nvSpPr>
            <p:spPr bwMode="auto">
              <a:xfrm>
                <a:off x="7935076" y="2176306"/>
                <a:ext cx="55550" cy="266856"/>
              </a:xfrm>
              <a:custGeom>
                <a:avLst/>
                <a:gdLst/>
                <a:ahLst/>
                <a:cxnLst>
                  <a:cxn ang="0">
                    <a:pos x="12" y="222"/>
                  </a:cxn>
                  <a:cxn ang="0">
                    <a:pos x="12" y="180"/>
                  </a:cxn>
                  <a:cxn ang="0">
                    <a:pos x="6" y="90"/>
                  </a:cxn>
                  <a:cxn ang="0">
                    <a:pos x="0" y="66"/>
                  </a:cxn>
                  <a:cxn ang="0">
                    <a:pos x="6" y="30"/>
                  </a:cxn>
                  <a:cxn ang="0">
                    <a:pos x="12" y="0"/>
                  </a:cxn>
                  <a:cxn ang="0">
                    <a:pos x="24" y="36"/>
                  </a:cxn>
                  <a:cxn ang="0">
                    <a:pos x="24" y="60"/>
                  </a:cxn>
                  <a:cxn ang="0">
                    <a:pos x="48" y="156"/>
                  </a:cxn>
                  <a:cxn ang="0">
                    <a:pos x="30" y="144"/>
                  </a:cxn>
                  <a:cxn ang="0">
                    <a:pos x="24" y="168"/>
                  </a:cxn>
                  <a:cxn ang="0">
                    <a:pos x="24" y="198"/>
                  </a:cxn>
                  <a:cxn ang="0">
                    <a:pos x="42" y="234"/>
                  </a:cxn>
                  <a:cxn ang="0">
                    <a:pos x="12" y="222"/>
                  </a:cxn>
                </a:cxnLst>
                <a:rect l="0" t="0" r="r" b="b"/>
                <a:pathLst>
                  <a:path w="48" h="234">
                    <a:moveTo>
                      <a:pt x="12" y="222"/>
                    </a:moveTo>
                    <a:lnTo>
                      <a:pt x="12" y="180"/>
                    </a:lnTo>
                    <a:lnTo>
                      <a:pt x="6" y="90"/>
                    </a:lnTo>
                    <a:lnTo>
                      <a:pt x="0" y="66"/>
                    </a:lnTo>
                    <a:lnTo>
                      <a:pt x="6" y="30"/>
                    </a:lnTo>
                    <a:lnTo>
                      <a:pt x="12" y="0"/>
                    </a:lnTo>
                    <a:lnTo>
                      <a:pt x="24" y="36"/>
                    </a:lnTo>
                    <a:lnTo>
                      <a:pt x="24" y="60"/>
                    </a:lnTo>
                    <a:lnTo>
                      <a:pt x="48" y="156"/>
                    </a:lnTo>
                    <a:lnTo>
                      <a:pt x="30" y="144"/>
                    </a:lnTo>
                    <a:lnTo>
                      <a:pt x="24" y="168"/>
                    </a:lnTo>
                    <a:lnTo>
                      <a:pt x="24" y="198"/>
                    </a:lnTo>
                    <a:lnTo>
                      <a:pt x="42" y="234"/>
                    </a:lnTo>
                    <a:lnTo>
                      <a:pt x="12" y="2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6" name="Freeform 272"/>
              <p:cNvSpPr>
                <a:spLocks/>
              </p:cNvSpPr>
              <p:nvPr/>
            </p:nvSpPr>
            <p:spPr bwMode="auto">
              <a:xfrm>
                <a:off x="7440825" y="3156620"/>
                <a:ext cx="126767" cy="17006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0" y="42"/>
                  </a:cxn>
                  <a:cxn ang="0">
                    <a:pos x="6" y="72"/>
                  </a:cxn>
                  <a:cxn ang="0">
                    <a:pos x="18" y="85"/>
                  </a:cxn>
                  <a:cxn ang="0">
                    <a:pos x="36" y="91"/>
                  </a:cxn>
                  <a:cxn ang="0">
                    <a:pos x="72" y="109"/>
                  </a:cxn>
                  <a:cxn ang="0">
                    <a:pos x="78" y="139"/>
                  </a:cxn>
                  <a:cxn ang="0">
                    <a:pos x="108" y="151"/>
                  </a:cxn>
                  <a:cxn ang="0">
                    <a:pos x="102" y="127"/>
                  </a:cxn>
                  <a:cxn ang="0">
                    <a:pos x="78" y="91"/>
                  </a:cxn>
                  <a:cxn ang="0">
                    <a:pos x="42" y="66"/>
                  </a:cxn>
                  <a:cxn ang="0">
                    <a:pos x="48" y="48"/>
                  </a:cxn>
                  <a:cxn ang="0">
                    <a:pos x="54" y="12"/>
                  </a:cxn>
                  <a:cxn ang="0">
                    <a:pos x="30" y="0"/>
                  </a:cxn>
                  <a:cxn ang="0">
                    <a:pos x="12" y="18"/>
                  </a:cxn>
                </a:cxnLst>
                <a:rect l="0" t="0" r="r" b="b"/>
                <a:pathLst>
                  <a:path w="108" h="151">
                    <a:moveTo>
                      <a:pt x="12" y="18"/>
                    </a:moveTo>
                    <a:lnTo>
                      <a:pt x="0" y="42"/>
                    </a:lnTo>
                    <a:lnTo>
                      <a:pt x="6" y="72"/>
                    </a:lnTo>
                    <a:lnTo>
                      <a:pt x="18" y="85"/>
                    </a:lnTo>
                    <a:lnTo>
                      <a:pt x="36" y="91"/>
                    </a:lnTo>
                    <a:lnTo>
                      <a:pt x="72" y="109"/>
                    </a:lnTo>
                    <a:lnTo>
                      <a:pt x="78" y="139"/>
                    </a:lnTo>
                    <a:lnTo>
                      <a:pt x="108" y="151"/>
                    </a:lnTo>
                    <a:lnTo>
                      <a:pt x="102" y="127"/>
                    </a:lnTo>
                    <a:lnTo>
                      <a:pt x="78" y="91"/>
                    </a:lnTo>
                    <a:lnTo>
                      <a:pt x="42" y="66"/>
                    </a:lnTo>
                    <a:lnTo>
                      <a:pt x="48" y="48"/>
                    </a:lnTo>
                    <a:lnTo>
                      <a:pt x="54" y="12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7" name="Freeform 273"/>
              <p:cNvSpPr>
                <a:spLocks/>
              </p:cNvSpPr>
              <p:nvPr/>
            </p:nvSpPr>
            <p:spPr bwMode="auto">
              <a:xfrm>
                <a:off x="7492101" y="3354342"/>
                <a:ext cx="103978" cy="80195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8" y="24"/>
                  </a:cxn>
                  <a:cxn ang="0">
                    <a:pos x="42" y="24"/>
                  </a:cxn>
                  <a:cxn ang="0">
                    <a:pos x="60" y="0"/>
                  </a:cxn>
                  <a:cxn ang="0">
                    <a:pos x="90" y="24"/>
                  </a:cxn>
                  <a:cxn ang="0">
                    <a:pos x="90" y="72"/>
                  </a:cxn>
                  <a:cxn ang="0">
                    <a:pos x="60" y="60"/>
                  </a:cxn>
                  <a:cxn ang="0">
                    <a:pos x="42" y="60"/>
                  </a:cxn>
                  <a:cxn ang="0">
                    <a:pos x="24" y="48"/>
                  </a:cxn>
                  <a:cxn ang="0">
                    <a:pos x="0" y="54"/>
                  </a:cxn>
                </a:cxnLst>
                <a:rect l="0" t="0" r="r" b="b"/>
                <a:pathLst>
                  <a:path w="90" h="72">
                    <a:moveTo>
                      <a:pt x="0" y="54"/>
                    </a:moveTo>
                    <a:lnTo>
                      <a:pt x="18" y="24"/>
                    </a:lnTo>
                    <a:lnTo>
                      <a:pt x="42" y="24"/>
                    </a:lnTo>
                    <a:lnTo>
                      <a:pt x="60" y="0"/>
                    </a:lnTo>
                    <a:lnTo>
                      <a:pt x="90" y="24"/>
                    </a:lnTo>
                    <a:lnTo>
                      <a:pt x="90" y="72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24" y="48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8" name="Freeform 298"/>
              <p:cNvSpPr>
                <a:spLocks/>
              </p:cNvSpPr>
              <p:nvPr/>
            </p:nvSpPr>
            <p:spPr bwMode="auto">
              <a:xfrm>
                <a:off x="6722948" y="2985169"/>
                <a:ext cx="106826" cy="88491"/>
              </a:xfrm>
              <a:custGeom>
                <a:avLst/>
                <a:gdLst/>
                <a:ahLst/>
                <a:cxnLst>
                  <a:cxn ang="0">
                    <a:pos x="72" y="42"/>
                  </a:cxn>
                  <a:cxn ang="0">
                    <a:pos x="78" y="30"/>
                  </a:cxn>
                  <a:cxn ang="0">
                    <a:pos x="84" y="18"/>
                  </a:cxn>
                  <a:cxn ang="0">
                    <a:pos x="48" y="12"/>
                  </a:cxn>
                  <a:cxn ang="0">
                    <a:pos x="30" y="0"/>
                  </a:cxn>
                  <a:cxn ang="0">
                    <a:pos x="12" y="0"/>
                  </a:cxn>
                  <a:cxn ang="0">
                    <a:pos x="6" y="12"/>
                  </a:cxn>
                  <a:cxn ang="0">
                    <a:pos x="0" y="18"/>
                  </a:cxn>
                  <a:cxn ang="0">
                    <a:pos x="6" y="30"/>
                  </a:cxn>
                  <a:cxn ang="0">
                    <a:pos x="18" y="78"/>
                  </a:cxn>
                  <a:cxn ang="0">
                    <a:pos x="54" y="72"/>
                  </a:cxn>
                  <a:cxn ang="0">
                    <a:pos x="78" y="66"/>
                  </a:cxn>
                  <a:cxn ang="0">
                    <a:pos x="84" y="72"/>
                  </a:cxn>
                  <a:cxn ang="0">
                    <a:pos x="90" y="48"/>
                  </a:cxn>
                  <a:cxn ang="0">
                    <a:pos x="72" y="42"/>
                  </a:cxn>
                </a:cxnLst>
                <a:rect l="0" t="0" r="r" b="b"/>
                <a:pathLst>
                  <a:path w="90" h="78">
                    <a:moveTo>
                      <a:pt x="72" y="42"/>
                    </a:moveTo>
                    <a:lnTo>
                      <a:pt x="78" y="30"/>
                    </a:lnTo>
                    <a:lnTo>
                      <a:pt x="84" y="18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8" y="78"/>
                    </a:lnTo>
                    <a:lnTo>
                      <a:pt x="54" y="72"/>
                    </a:lnTo>
                    <a:lnTo>
                      <a:pt x="78" y="66"/>
                    </a:lnTo>
                    <a:lnTo>
                      <a:pt x="84" y="72"/>
                    </a:lnTo>
                    <a:lnTo>
                      <a:pt x="90" y="48"/>
                    </a:lnTo>
                    <a:lnTo>
                      <a:pt x="7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9" name="Freeform 329"/>
              <p:cNvSpPr>
                <a:spLocks/>
              </p:cNvSpPr>
              <p:nvPr/>
            </p:nvSpPr>
            <p:spPr bwMode="auto">
              <a:xfrm>
                <a:off x="7004971" y="3081956"/>
                <a:ext cx="160952" cy="251646"/>
              </a:xfrm>
              <a:custGeom>
                <a:avLst/>
                <a:gdLst/>
                <a:ahLst/>
                <a:cxnLst>
                  <a:cxn ang="0">
                    <a:pos x="102" y="205"/>
                  </a:cxn>
                  <a:cxn ang="0">
                    <a:pos x="120" y="199"/>
                  </a:cxn>
                  <a:cxn ang="0">
                    <a:pos x="138" y="187"/>
                  </a:cxn>
                  <a:cxn ang="0">
                    <a:pos x="138" y="151"/>
                  </a:cxn>
                  <a:cxn ang="0">
                    <a:pos x="138" y="120"/>
                  </a:cxn>
                  <a:cxn ang="0">
                    <a:pos x="120" y="102"/>
                  </a:cxn>
                  <a:cxn ang="0">
                    <a:pos x="96" y="72"/>
                  </a:cxn>
                  <a:cxn ang="0">
                    <a:pos x="78" y="48"/>
                  </a:cxn>
                  <a:cxn ang="0">
                    <a:pos x="84" y="36"/>
                  </a:cxn>
                  <a:cxn ang="0">
                    <a:pos x="78" y="24"/>
                  </a:cxn>
                  <a:cxn ang="0">
                    <a:pos x="60" y="18"/>
                  </a:cxn>
                  <a:cxn ang="0">
                    <a:pos x="48" y="0"/>
                  </a:cxn>
                  <a:cxn ang="0">
                    <a:pos x="42" y="0"/>
                  </a:cxn>
                  <a:cxn ang="0">
                    <a:pos x="12" y="6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6" y="36"/>
                  </a:cxn>
                  <a:cxn ang="0">
                    <a:pos x="12" y="72"/>
                  </a:cxn>
                  <a:cxn ang="0">
                    <a:pos x="54" y="72"/>
                  </a:cxn>
                  <a:cxn ang="0">
                    <a:pos x="72" y="78"/>
                  </a:cxn>
                  <a:cxn ang="0">
                    <a:pos x="102" y="126"/>
                  </a:cxn>
                  <a:cxn ang="0">
                    <a:pos x="96" y="145"/>
                  </a:cxn>
                  <a:cxn ang="0">
                    <a:pos x="60" y="151"/>
                  </a:cxn>
                  <a:cxn ang="0">
                    <a:pos x="42" y="163"/>
                  </a:cxn>
                  <a:cxn ang="0">
                    <a:pos x="42" y="187"/>
                  </a:cxn>
                  <a:cxn ang="0">
                    <a:pos x="72" y="217"/>
                  </a:cxn>
                  <a:cxn ang="0">
                    <a:pos x="84" y="223"/>
                  </a:cxn>
                  <a:cxn ang="0">
                    <a:pos x="96" y="217"/>
                  </a:cxn>
                  <a:cxn ang="0">
                    <a:pos x="102" y="205"/>
                  </a:cxn>
                </a:cxnLst>
                <a:rect l="0" t="0" r="r" b="b"/>
                <a:pathLst>
                  <a:path w="138" h="223">
                    <a:moveTo>
                      <a:pt x="102" y="205"/>
                    </a:moveTo>
                    <a:lnTo>
                      <a:pt x="120" y="199"/>
                    </a:lnTo>
                    <a:lnTo>
                      <a:pt x="138" y="187"/>
                    </a:lnTo>
                    <a:lnTo>
                      <a:pt x="138" y="151"/>
                    </a:lnTo>
                    <a:lnTo>
                      <a:pt x="138" y="120"/>
                    </a:lnTo>
                    <a:lnTo>
                      <a:pt x="120" y="102"/>
                    </a:lnTo>
                    <a:lnTo>
                      <a:pt x="96" y="72"/>
                    </a:lnTo>
                    <a:lnTo>
                      <a:pt x="78" y="48"/>
                    </a:lnTo>
                    <a:lnTo>
                      <a:pt x="84" y="36"/>
                    </a:lnTo>
                    <a:lnTo>
                      <a:pt x="78" y="24"/>
                    </a:lnTo>
                    <a:lnTo>
                      <a:pt x="60" y="18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6" y="36"/>
                    </a:lnTo>
                    <a:lnTo>
                      <a:pt x="12" y="72"/>
                    </a:lnTo>
                    <a:lnTo>
                      <a:pt x="54" y="72"/>
                    </a:lnTo>
                    <a:lnTo>
                      <a:pt x="72" y="78"/>
                    </a:lnTo>
                    <a:lnTo>
                      <a:pt x="102" y="126"/>
                    </a:lnTo>
                    <a:lnTo>
                      <a:pt x="96" y="145"/>
                    </a:lnTo>
                    <a:lnTo>
                      <a:pt x="60" y="151"/>
                    </a:lnTo>
                    <a:lnTo>
                      <a:pt x="42" y="163"/>
                    </a:lnTo>
                    <a:lnTo>
                      <a:pt x="42" y="187"/>
                    </a:lnTo>
                    <a:lnTo>
                      <a:pt x="72" y="217"/>
                    </a:lnTo>
                    <a:lnTo>
                      <a:pt x="84" y="223"/>
                    </a:lnTo>
                    <a:lnTo>
                      <a:pt x="96" y="217"/>
                    </a:lnTo>
                    <a:lnTo>
                      <a:pt x="102" y="20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0" name="Freeform 330"/>
              <p:cNvSpPr>
                <a:spLocks/>
              </p:cNvSpPr>
              <p:nvPr/>
            </p:nvSpPr>
            <p:spPr bwMode="auto">
              <a:xfrm>
                <a:off x="7054823" y="3052919"/>
                <a:ext cx="162377" cy="30971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" y="0"/>
                  </a:cxn>
                  <a:cxn ang="0">
                    <a:pos x="0" y="24"/>
                  </a:cxn>
                  <a:cxn ang="0">
                    <a:pos x="6" y="24"/>
                  </a:cxn>
                  <a:cxn ang="0">
                    <a:pos x="18" y="42"/>
                  </a:cxn>
                  <a:cxn ang="0">
                    <a:pos x="36" y="48"/>
                  </a:cxn>
                  <a:cxn ang="0">
                    <a:pos x="42" y="60"/>
                  </a:cxn>
                  <a:cxn ang="0">
                    <a:pos x="36" y="72"/>
                  </a:cxn>
                  <a:cxn ang="0">
                    <a:pos x="54" y="96"/>
                  </a:cxn>
                  <a:cxn ang="0">
                    <a:pos x="78" y="126"/>
                  </a:cxn>
                  <a:cxn ang="0">
                    <a:pos x="96" y="144"/>
                  </a:cxn>
                  <a:cxn ang="0">
                    <a:pos x="96" y="175"/>
                  </a:cxn>
                  <a:cxn ang="0">
                    <a:pos x="96" y="211"/>
                  </a:cxn>
                  <a:cxn ang="0">
                    <a:pos x="78" y="223"/>
                  </a:cxn>
                  <a:cxn ang="0">
                    <a:pos x="60" y="229"/>
                  </a:cxn>
                  <a:cxn ang="0">
                    <a:pos x="54" y="241"/>
                  </a:cxn>
                  <a:cxn ang="0">
                    <a:pos x="42" y="247"/>
                  </a:cxn>
                  <a:cxn ang="0">
                    <a:pos x="48" y="253"/>
                  </a:cxn>
                  <a:cxn ang="0">
                    <a:pos x="66" y="271"/>
                  </a:cxn>
                  <a:cxn ang="0">
                    <a:pos x="108" y="241"/>
                  </a:cxn>
                  <a:cxn ang="0">
                    <a:pos x="138" y="211"/>
                  </a:cxn>
                  <a:cxn ang="0">
                    <a:pos x="114" y="132"/>
                  </a:cxn>
                  <a:cxn ang="0">
                    <a:pos x="102" y="114"/>
                  </a:cxn>
                  <a:cxn ang="0">
                    <a:pos x="78" y="84"/>
                  </a:cxn>
                  <a:cxn ang="0">
                    <a:pos x="66" y="60"/>
                  </a:cxn>
                  <a:cxn ang="0">
                    <a:pos x="78" y="48"/>
                  </a:cxn>
                  <a:cxn ang="0">
                    <a:pos x="96" y="36"/>
                  </a:cxn>
                  <a:cxn ang="0">
                    <a:pos x="90" y="18"/>
                  </a:cxn>
                  <a:cxn ang="0">
                    <a:pos x="66" y="0"/>
                  </a:cxn>
                </a:cxnLst>
                <a:rect l="0" t="0" r="r" b="b"/>
                <a:pathLst>
                  <a:path w="138" h="271">
                    <a:moveTo>
                      <a:pt x="66" y="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8" y="42"/>
                    </a:lnTo>
                    <a:lnTo>
                      <a:pt x="36" y="48"/>
                    </a:lnTo>
                    <a:lnTo>
                      <a:pt x="42" y="60"/>
                    </a:lnTo>
                    <a:lnTo>
                      <a:pt x="36" y="72"/>
                    </a:lnTo>
                    <a:lnTo>
                      <a:pt x="54" y="96"/>
                    </a:lnTo>
                    <a:lnTo>
                      <a:pt x="78" y="126"/>
                    </a:lnTo>
                    <a:lnTo>
                      <a:pt x="96" y="144"/>
                    </a:lnTo>
                    <a:lnTo>
                      <a:pt x="96" y="175"/>
                    </a:lnTo>
                    <a:lnTo>
                      <a:pt x="96" y="211"/>
                    </a:lnTo>
                    <a:lnTo>
                      <a:pt x="78" y="223"/>
                    </a:lnTo>
                    <a:lnTo>
                      <a:pt x="60" y="229"/>
                    </a:lnTo>
                    <a:lnTo>
                      <a:pt x="54" y="241"/>
                    </a:lnTo>
                    <a:lnTo>
                      <a:pt x="42" y="247"/>
                    </a:lnTo>
                    <a:lnTo>
                      <a:pt x="48" y="253"/>
                    </a:lnTo>
                    <a:lnTo>
                      <a:pt x="66" y="271"/>
                    </a:lnTo>
                    <a:lnTo>
                      <a:pt x="108" y="241"/>
                    </a:lnTo>
                    <a:lnTo>
                      <a:pt x="138" y="211"/>
                    </a:lnTo>
                    <a:lnTo>
                      <a:pt x="114" y="132"/>
                    </a:lnTo>
                    <a:lnTo>
                      <a:pt x="102" y="114"/>
                    </a:lnTo>
                    <a:lnTo>
                      <a:pt x="78" y="84"/>
                    </a:lnTo>
                    <a:lnTo>
                      <a:pt x="66" y="60"/>
                    </a:lnTo>
                    <a:lnTo>
                      <a:pt x="78" y="48"/>
                    </a:lnTo>
                    <a:lnTo>
                      <a:pt x="96" y="36"/>
                    </a:lnTo>
                    <a:lnTo>
                      <a:pt x="90" y="18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1" name="Freeform 331"/>
              <p:cNvSpPr>
                <a:spLocks/>
              </p:cNvSpPr>
              <p:nvPr/>
            </p:nvSpPr>
            <p:spPr bwMode="auto">
              <a:xfrm>
                <a:off x="6553449" y="2884233"/>
                <a:ext cx="176620" cy="81578"/>
              </a:xfrm>
              <a:custGeom>
                <a:avLst/>
                <a:gdLst/>
                <a:ahLst/>
                <a:cxnLst>
                  <a:cxn ang="0">
                    <a:pos x="102" y="36"/>
                  </a:cxn>
                  <a:cxn ang="0">
                    <a:pos x="66" y="18"/>
                  </a:cxn>
                  <a:cxn ang="0">
                    <a:pos x="24" y="0"/>
                  </a:cxn>
                  <a:cxn ang="0">
                    <a:pos x="12" y="0"/>
                  </a:cxn>
                  <a:cxn ang="0">
                    <a:pos x="0" y="30"/>
                  </a:cxn>
                  <a:cxn ang="0">
                    <a:pos x="60" y="60"/>
                  </a:cxn>
                  <a:cxn ang="0">
                    <a:pos x="102" y="66"/>
                  </a:cxn>
                  <a:cxn ang="0">
                    <a:pos x="126" y="72"/>
                  </a:cxn>
                  <a:cxn ang="0">
                    <a:pos x="138" y="72"/>
                  </a:cxn>
                  <a:cxn ang="0">
                    <a:pos x="150" y="54"/>
                  </a:cxn>
                  <a:cxn ang="0">
                    <a:pos x="150" y="54"/>
                  </a:cxn>
                  <a:cxn ang="0">
                    <a:pos x="138" y="42"/>
                  </a:cxn>
                  <a:cxn ang="0">
                    <a:pos x="102" y="36"/>
                  </a:cxn>
                </a:cxnLst>
                <a:rect l="0" t="0" r="r" b="b"/>
                <a:pathLst>
                  <a:path w="150" h="72">
                    <a:moveTo>
                      <a:pt x="102" y="36"/>
                    </a:moveTo>
                    <a:lnTo>
                      <a:pt x="66" y="1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60" y="60"/>
                    </a:lnTo>
                    <a:lnTo>
                      <a:pt x="102" y="66"/>
                    </a:lnTo>
                    <a:lnTo>
                      <a:pt x="126" y="72"/>
                    </a:lnTo>
                    <a:lnTo>
                      <a:pt x="138" y="72"/>
                    </a:lnTo>
                    <a:lnTo>
                      <a:pt x="150" y="54"/>
                    </a:lnTo>
                    <a:lnTo>
                      <a:pt x="150" y="54"/>
                    </a:lnTo>
                    <a:lnTo>
                      <a:pt x="138" y="42"/>
                    </a:lnTo>
                    <a:lnTo>
                      <a:pt x="102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2" name="Freeform 333"/>
              <p:cNvSpPr>
                <a:spLocks/>
              </p:cNvSpPr>
              <p:nvPr/>
            </p:nvSpPr>
            <p:spPr bwMode="auto">
              <a:xfrm>
                <a:off x="6735767" y="2245440"/>
                <a:ext cx="697935" cy="340137"/>
              </a:xfrm>
              <a:custGeom>
                <a:avLst/>
                <a:gdLst/>
                <a:ahLst/>
                <a:cxnLst>
                  <a:cxn ang="0">
                    <a:pos x="42" y="126"/>
                  </a:cxn>
                  <a:cxn ang="0">
                    <a:pos x="48" y="186"/>
                  </a:cxn>
                  <a:cxn ang="0">
                    <a:pos x="127" y="210"/>
                  </a:cxn>
                  <a:cxn ang="0">
                    <a:pos x="181" y="264"/>
                  </a:cxn>
                  <a:cxn ang="0">
                    <a:pos x="253" y="270"/>
                  </a:cxn>
                  <a:cxn ang="0">
                    <a:pos x="313" y="301"/>
                  </a:cxn>
                  <a:cxn ang="0">
                    <a:pos x="379" y="258"/>
                  </a:cxn>
                  <a:cxn ang="0">
                    <a:pos x="445" y="252"/>
                  </a:cxn>
                  <a:cxn ang="0">
                    <a:pos x="457" y="210"/>
                  </a:cxn>
                  <a:cxn ang="0">
                    <a:pos x="499" y="192"/>
                  </a:cxn>
                  <a:cxn ang="0">
                    <a:pos x="541" y="174"/>
                  </a:cxn>
                  <a:cxn ang="0">
                    <a:pos x="595" y="156"/>
                  </a:cxn>
                  <a:cxn ang="0">
                    <a:pos x="583" y="132"/>
                  </a:cxn>
                  <a:cxn ang="0">
                    <a:pos x="529" y="126"/>
                  </a:cxn>
                  <a:cxn ang="0">
                    <a:pos x="529" y="96"/>
                  </a:cxn>
                  <a:cxn ang="0">
                    <a:pos x="541" y="72"/>
                  </a:cxn>
                  <a:cxn ang="0">
                    <a:pos x="499" y="60"/>
                  </a:cxn>
                  <a:cxn ang="0">
                    <a:pos x="403" y="84"/>
                  </a:cxn>
                  <a:cxn ang="0">
                    <a:pos x="367" y="54"/>
                  </a:cxn>
                  <a:cxn ang="0">
                    <a:pos x="307" y="54"/>
                  </a:cxn>
                  <a:cxn ang="0">
                    <a:pos x="289" y="36"/>
                  </a:cxn>
                  <a:cxn ang="0">
                    <a:pos x="217" y="0"/>
                  </a:cxn>
                  <a:cxn ang="0">
                    <a:pos x="193" y="30"/>
                  </a:cxn>
                  <a:cxn ang="0">
                    <a:pos x="169" y="66"/>
                  </a:cxn>
                  <a:cxn ang="0">
                    <a:pos x="121" y="48"/>
                  </a:cxn>
                  <a:cxn ang="0">
                    <a:pos x="54" y="54"/>
                  </a:cxn>
                  <a:cxn ang="0">
                    <a:pos x="12" y="78"/>
                  </a:cxn>
                  <a:cxn ang="0">
                    <a:pos x="0" y="102"/>
                  </a:cxn>
                  <a:cxn ang="0">
                    <a:pos x="6" y="108"/>
                  </a:cxn>
                  <a:cxn ang="0">
                    <a:pos x="42" y="126"/>
                  </a:cxn>
                </a:cxnLst>
                <a:rect l="0" t="0" r="r" b="b"/>
                <a:pathLst>
                  <a:path w="595" h="301">
                    <a:moveTo>
                      <a:pt x="42" y="126"/>
                    </a:moveTo>
                    <a:lnTo>
                      <a:pt x="48" y="186"/>
                    </a:lnTo>
                    <a:lnTo>
                      <a:pt x="127" y="210"/>
                    </a:lnTo>
                    <a:lnTo>
                      <a:pt x="181" y="264"/>
                    </a:lnTo>
                    <a:lnTo>
                      <a:pt x="253" y="270"/>
                    </a:lnTo>
                    <a:lnTo>
                      <a:pt x="313" y="301"/>
                    </a:lnTo>
                    <a:lnTo>
                      <a:pt x="379" y="258"/>
                    </a:lnTo>
                    <a:lnTo>
                      <a:pt x="445" y="252"/>
                    </a:lnTo>
                    <a:lnTo>
                      <a:pt x="457" y="210"/>
                    </a:lnTo>
                    <a:lnTo>
                      <a:pt x="499" y="192"/>
                    </a:lnTo>
                    <a:lnTo>
                      <a:pt x="541" y="174"/>
                    </a:lnTo>
                    <a:lnTo>
                      <a:pt x="595" y="156"/>
                    </a:lnTo>
                    <a:lnTo>
                      <a:pt x="583" y="132"/>
                    </a:lnTo>
                    <a:lnTo>
                      <a:pt x="529" y="126"/>
                    </a:lnTo>
                    <a:lnTo>
                      <a:pt x="529" y="96"/>
                    </a:lnTo>
                    <a:lnTo>
                      <a:pt x="541" y="72"/>
                    </a:lnTo>
                    <a:lnTo>
                      <a:pt x="499" y="60"/>
                    </a:lnTo>
                    <a:lnTo>
                      <a:pt x="403" y="84"/>
                    </a:lnTo>
                    <a:lnTo>
                      <a:pt x="367" y="54"/>
                    </a:lnTo>
                    <a:lnTo>
                      <a:pt x="307" y="54"/>
                    </a:lnTo>
                    <a:lnTo>
                      <a:pt x="289" y="36"/>
                    </a:lnTo>
                    <a:lnTo>
                      <a:pt x="217" y="0"/>
                    </a:lnTo>
                    <a:lnTo>
                      <a:pt x="193" y="30"/>
                    </a:lnTo>
                    <a:lnTo>
                      <a:pt x="169" y="66"/>
                    </a:lnTo>
                    <a:lnTo>
                      <a:pt x="121" y="48"/>
                    </a:lnTo>
                    <a:lnTo>
                      <a:pt x="54" y="54"/>
                    </a:lnTo>
                    <a:lnTo>
                      <a:pt x="12" y="78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2" y="1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3" name="Freeform 446"/>
              <p:cNvSpPr>
                <a:spLocks/>
              </p:cNvSpPr>
              <p:nvPr/>
            </p:nvSpPr>
            <p:spPr bwMode="auto">
              <a:xfrm>
                <a:off x="6945148" y="3106844"/>
                <a:ext cx="180893" cy="315249"/>
              </a:xfrm>
              <a:custGeom>
                <a:avLst/>
                <a:gdLst/>
                <a:ahLst/>
                <a:cxnLst>
                  <a:cxn ang="0">
                    <a:pos x="7" y="9"/>
                  </a:cxn>
                  <a:cxn ang="0">
                    <a:pos x="0" y="23"/>
                  </a:cxn>
                  <a:cxn ang="0">
                    <a:pos x="15" y="47"/>
                  </a:cxn>
                  <a:cxn ang="0">
                    <a:pos x="15" y="60"/>
                  </a:cxn>
                  <a:cxn ang="0">
                    <a:pos x="22" y="78"/>
                  </a:cxn>
                  <a:cxn ang="0">
                    <a:pos x="19" y="93"/>
                  </a:cxn>
                  <a:cxn ang="0">
                    <a:pos x="23" y="110"/>
                  </a:cxn>
                  <a:cxn ang="0">
                    <a:pos x="26" y="118"/>
                  </a:cxn>
                  <a:cxn ang="0">
                    <a:pos x="19" y="126"/>
                  </a:cxn>
                  <a:cxn ang="0">
                    <a:pos x="13" y="159"/>
                  </a:cxn>
                  <a:cxn ang="0">
                    <a:pos x="33" y="182"/>
                  </a:cxn>
                  <a:cxn ang="0">
                    <a:pos x="34" y="178"/>
                  </a:cxn>
                  <a:cxn ang="0">
                    <a:pos x="46" y="185"/>
                  </a:cxn>
                  <a:cxn ang="0">
                    <a:pos x="46" y="190"/>
                  </a:cxn>
                  <a:cxn ang="0">
                    <a:pos x="56" y="188"/>
                  </a:cxn>
                  <a:cxn ang="0">
                    <a:pos x="59" y="184"/>
                  </a:cxn>
                  <a:cxn ang="0">
                    <a:pos x="43" y="174"/>
                  </a:cxn>
                  <a:cxn ang="0">
                    <a:pos x="27" y="149"/>
                  </a:cxn>
                  <a:cxn ang="0">
                    <a:pos x="19" y="138"/>
                  </a:cxn>
                  <a:cxn ang="0">
                    <a:pos x="32" y="113"/>
                  </a:cxn>
                  <a:cxn ang="0">
                    <a:pos x="57" y="108"/>
                  </a:cxn>
                  <a:cxn ang="0">
                    <a:pos x="70" y="119"/>
                  </a:cxn>
                  <a:cxn ang="0">
                    <a:pos x="63" y="97"/>
                  </a:cxn>
                  <a:cxn ang="0">
                    <a:pos x="72" y="87"/>
                  </a:cxn>
                  <a:cxn ang="0">
                    <a:pos x="101" y="87"/>
                  </a:cxn>
                  <a:cxn ang="0">
                    <a:pos x="107" y="73"/>
                  </a:cxn>
                  <a:cxn ang="0">
                    <a:pos x="95" y="50"/>
                  </a:cxn>
                  <a:cxn ang="0">
                    <a:pos x="85" y="37"/>
                  </a:cxn>
                  <a:cxn ang="0">
                    <a:pos x="48" y="27"/>
                  </a:cxn>
                  <a:cxn ang="0">
                    <a:pos x="36" y="0"/>
                  </a:cxn>
                  <a:cxn ang="0">
                    <a:pos x="7" y="9"/>
                  </a:cxn>
                </a:cxnLst>
                <a:rect l="0" t="0" r="r" b="b"/>
                <a:pathLst>
                  <a:path w="107" h="190">
                    <a:moveTo>
                      <a:pt x="7" y="9"/>
                    </a:moveTo>
                    <a:lnTo>
                      <a:pt x="0" y="23"/>
                    </a:lnTo>
                    <a:lnTo>
                      <a:pt x="15" y="47"/>
                    </a:lnTo>
                    <a:lnTo>
                      <a:pt x="15" y="60"/>
                    </a:lnTo>
                    <a:lnTo>
                      <a:pt x="22" y="78"/>
                    </a:lnTo>
                    <a:lnTo>
                      <a:pt x="19" y="93"/>
                    </a:lnTo>
                    <a:lnTo>
                      <a:pt x="23" y="110"/>
                    </a:lnTo>
                    <a:lnTo>
                      <a:pt x="26" y="118"/>
                    </a:lnTo>
                    <a:lnTo>
                      <a:pt x="19" y="126"/>
                    </a:lnTo>
                    <a:lnTo>
                      <a:pt x="13" y="159"/>
                    </a:lnTo>
                    <a:lnTo>
                      <a:pt x="33" y="182"/>
                    </a:lnTo>
                    <a:lnTo>
                      <a:pt x="34" y="178"/>
                    </a:lnTo>
                    <a:lnTo>
                      <a:pt x="46" y="185"/>
                    </a:lnTo>
                    <a:lnTo>
                      <a:pt x="46" y="190"/>
                    </a:lnTo>
                    <a:lnTo>
                      <a:pt x="56" y="188"/>
                    </a:lnTo>
                    <a:lnTo>
                      <a:pt x="59" y="184"/>
                    </a:lnTo>
                    <a:lnTo>
                      <a:pt x="43" y="174"/>
                    </a:lnTo>
                    <a:lnTo>
                      <a:pt x="27" y="149"/>
                    </a:lnTo>
                    <a:lnTo>
                      <a:pt x="19" y="138"/>
                    </a:lnTo>
                    <a:lnTo>
                      <a:pt x="32" y="113"/>
                    </a:lnTo>
                    <a:lnTo>
                      <a:pt x="57" y="108"/>
                    </a:lnTo>
                    <a:lnTo>
                      <a:pt x="70" y="119"/>
                    </a:lnTo>
                    <a:lnTo>
                      <a:pt x="63" y="97"/>
                    </a:lnTo>
                    <a:lnTo>
                      <a:pt x="72" y="87"/>
                    </a:lnTo>
                    <a:lnTo>
                      <a:pt x="101" y="87"/>
                    </a:lnTo>
                    <a:lnTo>
                      <a:pt x="107" y="73"/>
                    </a:lnTo>
                    <a:lnTo>
                      <a:pt x="95" y="50"/>
                    </a:lnTo>
                    <a:lnTo>
                      <a:pt x="85" y="37"/>
                    </a:lnTo>
                    <a:lnTo>
                      <a:pt x="48" y="27"/>
                    </a:lnTo>
                    <a:lnTo>
                      <a:pt x="36" y="0"/>
                    </a:lnTo>
                    <a:lnTo>
                      <a:pt x="7" y="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4" name="Freeform 447"/>
              <p:cNvSpPr>
                <a:spLocks/>
              </p:cNvSpPr>
              <p:nvPr/>
            </p:nvSpPr>
            <p:spPr bwMode="auto">
              <a:xfrm>
                <a:off x="6825502" y="2928479"/>
                <a:ext cx="203683" cy="38714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55" y="17"/>
                  </a:cxn>
                  <a:cxn ang="0">
                    <a:pos x="40" y="26"/>
                  </a:cxn>
                  <a:cxn ang="0">
                    <a:pos x="15" y="60"/>
                  </a:cxn>
                  <a:cxn ang="0">
                    <a:pos x="7" y="85"/>
                  </a:cxn>
                  <a:cxn ang="0">
                    <a:pos x="0" y="98"/>
                  </a:cxn>
                  <a:cxn ang="0">
                    <a:pos x="23" y="123"/>
                  </a:cxn>
                  <a:cxn ang="0">
                    <a:pos x="31" y="142"/>
                  </a:cxn>
                  <a:cxn ang="0">
                    <a:pos x="26" y="161"/>
                  </a:cxn>
                  <a:cxn ang="0">
                    <a:pos x="44" y="165"/>
                  </a:cxn>
                  <a:cxn ang="0">
                    <a:pos x="58" y="157"/>
                  </a:cxn>
                  <a:cxn ang="0">
                    <a:pos x="65" y="148"/>
                  </a:cxn>
                  <a:cxn ang="0">
                    <a:pos x="80" y="188"/>
                  </a:cxn>
                  <a:cxn ang="0">
                    <a:pos x="86" y="211"/>
                  </a:cxn>
                  <a:cxn ang="0">
                    <a:pos x="85" y="233"/>
                  </a:cxn>
                  <a:cxn ang="0">
                    <a:pos x="99" y="212"/>
                  </a:cxn>
                  <a:cxn ang="0">
                    <a:pos x="92" y="188"/>
                  </a:cxn>
                  <a:cxn ang="0">
                    <a:pos x="80" y="173"/>
                  </a:cxn>
                  <a:cxn ang="0">
                    <a:pos x="86" y="161"/>
                  </a:cxn>
                  <a:cxn ang="0">
                    <a:pos x="85" y="151"/>
                  </a:cxn>
                  <a:cxn ang="0">
                    <a:pos x="69" y="130"/>
                  </a:cxn>
                  <a:cxn ang="0">
                    <a:pos x="77" y="114"/>
                  </a:cxn>
                  <a:cxn ang="0">
                    <a:pos x="106" y="106"/>
                  </a:cxn>
                  <a:cxn ang="0">
                    <a:pos x="120" y="91"/>
                  </a:cxn>
                  <a:cxn ang="0">
                    <a:pos x="111" y="91"/>
                  </a:cxn>
                  <a:cxn ang="0">
                    <a:pos x="104" y="87"/>
                  </a:cxn>
                  <a:cxn ang="0">
                    <a:pos x="93" y="84"/>
                  </a:cxn>
                  <a:cxn ang="0">
                    <a:pos x="98" y="73"/>
                  </a:cxn>
                  <a:cxn ang="0">
                    <a:pos x="88" y="60"/>
                  </a:cxn>
                  <a:cxn ang="0">
                    <a:pos x="77" y="42"/>
                  </a:cxn>
                  <a:cxn ang="0">
                    <a:pos x="86" y="34"/>
                  </a:cxn>
                  <a:cxn ang="0">
                    <a:pos x="86" y="13"/>
                  </a:cxn>
                  <a:cxn ang="0">
                    <a:pos x="72" y="0"/>
                  </a:cxn>
                </a:cxnLst>
                <a:rect l="0" t="0" r="r" b="b"/>
                <a:pathLst>
                  <a:path w="120" h="233">
                    <a:moveTo>
                      <a:pt x="72" y="0"/>
                    </a:moveTo>
                    <a:lnTo>
                      <a:pt x="55" y="17"/>
                    </a:lnTo>
                    <a:lnTo>
                      <a:pt x="40" y="26"/>
                    </a:lnTo>
                    <a:lnTo>
                      <a:pt x="15" y="60"/>
                    </a:lnTo>
                    <a:lnTo>
                      <a:pt x="7" y="85"/>
                    </a:lnTo>
                    <a:lnTo>
                      <a:pt x="0" y="98"/>
                    </a:lnTo>
                    <a:lnTo>
                      <a:pt x="23" y="123"/>
                    </a:lnTo>
                    <a:lnTo>
                      <a:pt x="31" y="142"/>
                    </a:lnTo>
                    <a:lnTo>
                      <a:pt x="26" y="161"/>
                    </a:lnTo>
                    <a:lnTo>
                      <a:pt x="44" y="165"/>
                    </a:lnTo>
                    <a:lnTo>
                      <a:pt x="58" y="157"/>
                    </a:lnTo>
                    <a:lnTo>
                      <a:pt x="65" y="148"/>
                    </a:lnTo>
                    <a:lnTo>
                      <a:pt x="80" y="188"/>
                    </a:lnTo>
                    <a:lnTo>
                      <a:pt x="86" y="211"/>
                    </a:lnTo>
                    <a:lnTo>
                      <a:pt x="85" y="233"/>
                    </a:lnTo>
                    <a:lnTo>
                      <a:pt x="99" y="212"/>
                    </a:lnTo>
                    <a:lnTo>
                      <a:pt x="92" y="188"/>
                    </a:lnTo>
                    <a:lnTo>
                      <a:pt x="80" y="173"/>
                    </a:lnTo>
                    <a:lnTo>
                      <a:pt x="86" y="161"/>
                    </a:lnTo>
                    <a:lnTo>
                      <a:pt x="85" y="151"/>
                    </a:lnTo>
                    <a:lnTo>
                      <a:pt x="69" y="130"/>
                    </a:lnTo>
                    <a:lnTo>
                      <a:pt x="77" y="114"/>
                    </a:lnTo>
                    <a:lnTo>
                      <a:pt x="106" y="106"/>
                    </a:lnTo>
                    <a:lnTo>
                      <a:pt x="120" y="91"/>
                    </a:lnTo>
                    <a:lnTo>
                      <a:pt x="111" y="91"/>
                    </a:lnTo>
                    <a:lnTo>
                      <a:pt x="104" y="87"/>
                    </a:lnTo>
                    <a:lnTo>
                      <a:pt x="93" y="84"/>
                    </a:lnTo>
                    <a:lnTo>
                      <a:pt x="98" y="73"/>
                    </a:lnTo>
                    <a:lnTo>
                      <a:pt x="88" y="60"/>
                    </a:lnTo>
                    <a:lnTo>
                      <a:pt x="77" y="42"/>
                    </a:lnTo>
                    <a:lnTo>
                      <a:pt x="86" y="34"/>
                    </a:lnTo>
                    <a:lnTo>
                      <a:pt x="86" y="13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5" name="Line 449"/>
              <p:cNvSpPr>
                <a:spLocks noChangeShapeType="1"/>
              </p:cNvSpPr>
              <p:nvPr/>
            </p:nvSpPr>
            <p:spPr bwMode="auto">
              <a:xfrm>
                <a:off x="7406640" y="3171829"/>
                <a:ext cx="0" cy="0"/>
              </a:xfrm>
              <a:prstGeom prst="line">
                <a:avLst/>
              </a:prstGeom>
              <a:grpFill/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6" name="Freeform 506"/>
              <p:cNvSpPr>
                <a:spLocks/>
              </p:cNvSpPr>
              <p:nvPr/>
            </p:nvSpPr>
            <p:spPr bwMode="auto">
              <a:xfrm>
                <a:off x="7540530" y="2549627"/>
                <a:ext cx="111100" cy="135502"/>
              </a:xfrm>
              <a:custGeom>
                <a:avLst/>
                <a:gdLst/>
                <a:ahLst/>
                <a:cxnLst>
                  <a:cxn ang="0">
                    <a:pos x="32" y="12"/>
                  </a:cxn>
                  <a:cxn ang="0">
                    <a:pos x="34" y="32"/>
                  </a:cxn>
                  <a:cxn ang="0">
                    <a:pos x="20" y="22"/>
                  </a:cxn>
                  <a:cxn ang="0">
                    <a:pos x="6" y="34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6" y="56"/>
                  </a:cxn>
                  <a:cxn ang="0">
                    <a:pos x="6" y="56"/>
                  </a:cxn>
                  <a:cxn ang="0">
                    <a:pos x="10" y="56"/>
                  </a:cxn>
                  <a:cxn ang="0">
                    <a:pos x="10" y="56"/>
                  </a:cxn>
                  <a:cxn ang="0">
                    <a:pos x="30" y="70"/>
                  </a:cxn>
                  <a:cxn ang="0">
                    <a:pos x="34" y="84"/>
                  </a:cxn>
                  <a:cxn ang="0">
                    <a:pos x="34" y="84"/>
                  </a:cxn>
                  <a:cxn ang="0">
                    <a:pos x="36" y="92"/>
                  </a:cxn>
                  <a:cxn ang="0">
                    <a:pos x="40" y="98"/>
                  </a:cxn>
                  <a:cxn ang="0">
                    <a:pos x="70" y="88"/>
                  </a:cxn>
                  <a:cxn ang="0">
                    <a:pos x="70" y="84"/>
                  </a:cxn>
                  <a:cxn ang="0">
                    <a:pos x="70" y="84"/>
                  </a:cxn>
                  <a:cxn ang="0">
                    <a:pos x="68" y="82"/>
                  </a:cxn>
                  <a:cxn ang="0">
                    <a:pos x="66" y="78"/>
                  </a:cxn>
                  <a:cxn ang="0">
                    <a:pos x="64" y="76"/>
                  </a:cxn>
                  <a:cxn ang="0">
                    <a:pos x="64" y="76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64" y="46"/>
                  </a:cxn>
                  <a:cxn ang="0">
                    <a:pos x="64" y="46"/>
                  </a:cxn>
                  <a:cxn ang="0">
                    <a:pos x="54" y="26"/>
                  </a:cxn>
                  <a:cxn ang="0">
                    <a:pos x="54" y="26"/>
                  </a:cxn>
                  <a:cxn ang="0">
                    <a:pos x="64" y="16"/>
                  </a:cxn>
                  <a:cxn ang="0">
                    <a:pos x="64" y="16"/>
                  </a:cxn>
                  <a:cxn ang="0">
                    <a:pos x="78" y="4"/>
                  </a:cxn>
                  <a:cxn ang="0">
                    <a:pos x="52" y="0"/>
                  </a:cxn>
                  <a:cxn ang="0">
                    <a:pos x="32" y="12"/>
                  </a:cxn>
                </a:cxnLst>
                <a:rect l="0" t="0" r="r" b="b"/>
                <a:pathLst>
                  <a:path w="78" h="98">
                    <a:moveTo>
                      <a:pt x="32" y="12"/>
                    </a:moveTo>
                    <a:lnTo>
                      <a:pt x="34" y="32"/>
                    </a:lnTo>
                    <a:lnTo>
                      <a:pt x="20" y="22"/>
                    </a:lnTo>
                    <a:lnTo>
                      <a:pt x="6" y="3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30" y="70"/>
                    </a:lnTo>
                    <a:lnTo>
                      <a:pt x="34" y="84"/>
                    </a:lnTo>
                    <a:lnTo>
                      <a:pt x="34" y="84"/>
                    </a:lnTo>
                    <a:lnTo>
                      <a:pt x="36" y="92"/>
                    </a:lnTo>
                    <a:lnTo>
                      <a:pt x="40" y="98"/>
                    </a:lnTo>
                    <a:lnTo>
                      <a:pt x="70" y="88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68" y="82"/>
                    </a:lnTo>
                    <a:lnTo>
                      <a:pt x="66" y="78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78" y="4"/>
                    </a:lnTo>
                    <a:lnTo>
                      <a:pt x="52" y="0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7" name="Freeform 517"/>
              <p:cNvSpPr>
                <a:spLocks/>
              </p:cNvSpPr>
              <p:nvPr/>
            </p:nvSpPr>
            <p:spPr bwMode="auto">
              <a:xfrm>
                <a:off x="7583260" y="2671302"/>
                <a:ext cx="76915" cy="91256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0" y="12"/>
                  </a:cxn>
                  <a:cxn ang="0">
                    <a:pos x="10" y="36"/>
                  </a:cxn>
                  <a:cxn ang="0">
                    <a:pos x="10" y="36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20" y="66"/>
                  </a:cxn>
                  <a:cxn ang="0">
                    <a:pos x="20" y="66"/>
                  </a:cxn>
                  <a:cxn ang="0">
                    <a:pos x="40" y="60"/>
                  </a:cxn>
                  <a:cxn ang="0">
                    <a:pos x="40" y="60"/>
                  </a:cxn>
                  <a:cxn ang="0">
                    <a:pos x="50" y="52"/>
                  </a:cxn>
                  <a:cxn ang="0">
                    <a:pos x="50" y="52"/>
                  </a:cxn>
                  <a:cxn ang="0">
                    <a:pos x="54" y="36"/>
                  </a:cxn>
                  <a:cxn ang="0">
                    <a:pos x="40" y="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10" y="12"/>
                  </a:cxn>
                </a:cxnLst>
                <a:rect l="0" t="0" r="r" b="b"/>
                <a:pathLst>
                  <a:path w="54" h="66">
                    <a:moveTo>
                      <a:pt x="10" y="12"/>
                    </a:moveTo>
                    <a:lnTo>
                      <a:pt x="10" y="12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50" y="52"/>
                    </a:lnTo>
                    <a:lnTo>
                      <a:pt x="50" y="52"/>
                    </a:lnTo>
                    <a:lnTo>
                      <a:pt x="54" y="36"/>
                    </a:lnTo>
                    <a:lnTo>
                      <a:pt x="40" y="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270" name="Rounded Rectangle 269"/>
          <p:cNvSpPr/>
          <p:nvPr/>
        </p:nvSpPr>
        <p:spPr>
          <a:xfrm>
            <a:off x="1187624" y="2807345"/>
            <a:ext cx="1667764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Canada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988" y="274638"/>
            <a:ext cx="8385496" cy="1143000"/>
          </a:xfrm>
        </p:spPr>
        <p:txBody>
          <a:bodyPr/>
          <a:lstStyle/>
          <a:p>
            <a:r>
              <a:rPr lang="ru-RU" dirty="0" smtClean="0"/>
              <a:t>Глобальная компания</a:t>
            </a:r>
            <a:r>
              <a:rPr lang="nl-NL" dirty="0" smtClean="0"/>
              <a:t>: </a:t>
            </a:r>
            <a:r>
              <a:rPr lang="ru-RU" b="0" dirty="0" smtClean="0"/>
              <a:t>фирмы в </a:t>
            </a:r>
            <a:r>
              <a:rPr lang="nl-NL" b="0" dirty="0" smtClean="0"/>
              <a:t>24 </a:t>
            </a:r>
            <a:r>
              <a:rPr lang="ru-RU" b="0" dirty="0" smtClean="0"/>
              <a:t>странах</a:t>
            </a:r>
            <a:endParaRPr lang="nl-NL" b="0" dirty="0"/>
          </a:p>
        </p:txBody>
      </p:sp>
      <p:sp>
        <p:nvSpPr>
          <p:cNvPr id="214" name="TextBox 213"/>
          <p:cNvSpPr txBox="1"/>
          <p:nvPr/>
        </p:nvSpPr>
        <p:spPr>
          <a:xfrm>
            <a:off x="677063" y="4348728"/>
            <a:ext cx="996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Индейка</a:t>
            </a:r>
            <a:endParaRPr lang="nl-NL" sz="1400" b="1" dirty="0"/>
          </a:p>
        </p:txBody>
      </p:sp>
      <p:sp>
        <p:nvSpPr>
          <p:cNvPr id="215" name="TextBox 214"/>
          <p:cNvSpPr txBox="1"/>
          <p:nvPr/>
        </p:nvSpPr>
        <p:spPr>
          <a:xfrm>
            <a:off x="677062" y="4828728"/>
            <a:ext cx="84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Свиньи</a:t>
            </a:r>
            <a:endParaRPr lang="nl-NL" sz="1400" b="1" dirty="0"/>
          </a:p>
        </p:txBody>
      </p:sp>
      <p:sp>
        <p:nvSpPr>
          <p:cNvPr id="216" name="TextBox 215"/>
          <p:cNvSpPr txBox="1"/>
          <p:nvPr/>
        </p:nvSpPr>
        <p:spPr>
          <a:xfrm>
            <a:off x="677062" y="5308728"/>
            <a:ext cx="9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Несушка</a:t>
            </a:r>
            <a:endParaRPr lang="nl-NL" sz="1400" b="1" dirty="0"/>
          </a:p>
        </p:txBody>
      </p:sp>
      <p:sp>
        <p:nvSpPr>
          <p:cNvPr id="218" name="TextBox 217"/>
          <p:cNvSpPr txBox="1"/>
          <p:nvPr/>
        </p:nvSpPr>
        <p:spPr>
          <a:xfrm>
            <a:off x="677063" y="5840024"/>
            <a:ext cx="83388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b="1" dirty="0" smtClean="0"/>
              <a:t>Лосось</a:t>
            </a:r>
            <a:endParaRPr lang="nl-NL" sz="1400" b="1" dirty="0"/>
          </a:p>
        </p:txBody>
      </p:sp>
      <p:pic>
        <p:nvPicPr>
          <p:cNvPr id="2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959" y="4796239"/>
            <a:ext cx="359931" cy="47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957" y="5796987"/>
            <a:ext cx="360000" cy="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1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988" y="4293096"/>
            <a:ext cx="360000" cy="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18378" y="2832292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2895" y="2832263"/>
            <a:ext cx="21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2" name="Rounded Rectangle 271"/>
          <p:cNvSpPr/>
          <p:nvPr/>
        </p:nvSpPr>
        <p:spPr>
          <a:xfrm>
            <a:off x="1518594" y="3412285"/>
            <a:ext cx="975934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USA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7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49284" y="3437232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" name="Rounded Rectangle 275"/>
          <p:cNvSpPr/>
          <p:nvPr/>
        </p:nvSpPr>
        <p:spPr>
          <a:xfrm>
            <a:off x="3061800" y="5159644"/>
            <a:ext cx="833058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Brazil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6487146" y="2241161"/>
            <a:ext cx="1082810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Russia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7380036" y="5138012"/>
            <a:ext cx="1071570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Indonesia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7683352" y="3479420"/>
            <a:ext cx="1000132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Japan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6623462" y="3863463"/>
            <a:ext cx="864000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China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9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6363" y="3885207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" name="Rounded Rectangle 299"/>
          <p:cNvSpPr/>
          <p:nvPr/>
        </p:nvSpPr>
        <p:spPr>
          <a:xfrm>
            <a:off x="1446586" y="3959473"/>
            <a:ext cx="1047372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Mexico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0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57737" y="3984420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" name="Rounded Rectangle 306"/>
          <p:cNvSpPr/>
          <p:nvPr/>
        </p:nvSpPr>
        <p:spPr>
          <a:xfrm>
            <a:off x="3025058" y="2614911"/>
            <a:ext cx="1023421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UK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11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4700" y="2639220"/>
            <a:ext cx="21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2" name="Rounded Rectangle 311"/>
          <p:cNvSpPr/>
          <p:nvPr/>
        </p:nvSpPr>
        <p:spPr>
          <a:xfrm>
            <a:off x="2897006" y="2095663"/>
            <a:ext cx="1414086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Netherlands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4553190" y="2231281"/>
            <a:ext cx="1285884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Germany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3830" y="2256228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2" name="Rounded Rectangle 321"/>
          <p:cNvSpPr/>
          <p:nvPr/>
        </p:nvSpPr>
        <p:spPr>
          <a:xfrm>
            <a:off x="2653302" y="3288919"/>
            <a:ext cx="1505393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France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2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95249" y="3313865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4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9764" y="3313836"/>
            <a:ext cx="21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" name="Rounded Rectangle 326"/>
          <p:cNvSpPr/>
          <p:nvPr/>
        </p:nvSpPr>
        <p:spPr>
          <a:xfrm>
            <a:off x="2968444" y="3905425"/>
            <a:ext cx="904496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Spain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2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40656" y="3930372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9" name="Rounded Rectangle 328"/>
          <p:cNvSpPr/>
          <p:nvPr/>
        </p:nvSpPr>
        <p:spPr>
          <a:xfrm>
            <a:off x="3894858" y="4583580"/>
            <a:ext cx="795342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Italy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3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7916" y="4608526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1" name="Rounded Rectangle 330"/>
          <p:cNvSpPr/>
          <p:nvPr/>
        </p:nvSpPr>
        <p:spPr>
          <a:xfrm>
            <a:off x="5406052" y="3007217"/>
            <a:ext cx="1081094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Ukraine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3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6686" y="3033846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36" name="Straight Connector 335"/>
          <p:cNvCxnSpPr>
            <a:stCxn id="307" idx="3"/>
          </p:cNvCxnSpPr>
          <p:nvPr/>
        </p:nvCxnSpPr>
        <p:spPr>
          <a:xfrm>
            <a:off x="4048476" y="2782911"/>
            <a:ext cx="205852" cy="194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rot="16200000" flipH="1">
            <a:off x="3992503" y="2650389"/>
            <a:ext cx="672000" cy="25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322" idx="3"/>
          </p:cNvCxnSpPr>
          <p:nvPr/>
        </p:nvCxnSpPr>
        <p:spPr>
          <a:xfrm flipV="1">
            <a:off x="4158692" y="3384171"/>
            <a:ext cx="238512" cy="72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>
            <a:stCxn id="327" idx="3"/>
          </p:cNvCxnSpPr>
          <p:nvPr/>
        </p:nvCxnSpPr>
        <p:spPr>
          <a:xfrm flipV="1">
            <a:off x="3872940" y="3669921"/>
            <a:ext cx="381388" cy="403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flipV="1">
            <a:off x="4292529" y="3411960"/>
            <a:ext cx="315692" cy="1131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stCxn id="317" idx="2"/>
          </p:cNvCxnSpPr>
          <p:nvPr/>
        </p:nvCxnSpPr>
        <p:spPr>
          <a:xfrm flipH="1">
            <a:off x="4572614" y="2567284"/>
            <a:ext cx="623521" cy="580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>
            <a:stCxn id="331" idx="1"/>
          </p:cNvCxnSpPr>
          <p:nvPr/>
        </p:nvCxnSpPr>
        <p:spPr>
          <a:xfrm flipH="1">
            <a:off x="5235833" y="3175219"/>
            <a:ext cx="170221" cy="52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Slide Number Placeholder 2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93C50-C51A-4B70-B8F5-F5719F2DC8D7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266" name="Footer Placeholder 2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Copyright Hendrix Genetics</a:t>
            </a:r>
            <a:endParaRPr lang="nl-BE" dirty="0"/>
          </a:p>
        </p:txBody>
      </p:sp>
      <p:pic>
        <p:nvPicPr>
          <p:cNvPr id="274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64737" y="5185341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3838" y="3439801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0372" y="3316735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1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35371" y="2268977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2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10575" y="5161192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1606" y="3507169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7515" y="2259097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71766" y="2127367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4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98487" y="2641133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5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2065" y="2834413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20116" y="2267790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39197" y="3507172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3" name="Rounded Rectangle 312"/>
          <p:cNvSpPr/>
          <p:nvPr/>
        </p:nvSpPr>
        <p:spPr>
          <a:xfrm>
            <a:off x="4104708" y="1669657"/>
            <a:ext cx="864000" cy="336000"/>
          </a:xfrm>
          <a:prstGeom prst="roundRect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bg1"/>
                </a:solidFill>
              </a:rPr>
              <a:t>Boxmeer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19" name="Straight Connector 318"/>
          <p:cNvCxnSpPr>
            <a:stCxn id="313" idx="2"/>
          </p:cNvCxnSpPr>
          <p:nvPr/>
        </p:nvCxnSpPr>
        <p:spPr>
          <a:xfrm rot="5400000">
            <a:off x="3956295" y="2518006"/>
            <a:ext cx="1092763" cy="68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Rounded Rectangle 268"/>
          <p:cNvSpPr/>
          <p:nvPr/>
        </p:nvSpPr>
        <p:spPr>
          <a:xfrm>
            <a:off x="7549685" y="4463881"/>
            <a:ext cx="1047372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Vietnam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7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65356" y="4487425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5" name="Rounded Rectangle 274"/>
          <p:cNvSpPr/>
          <p:nvPr/>
        </p:nvSpPr>
        <p:spPr>
          <a:xfrm>
            <a:off x="4502738" y="4199537"/>
            <a:ext cx="1075218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Hungary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3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5994" y="4215912"/>
            <a:ext cx="21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5" name="Straight Connector 284"/>
          <p:cNvCxnSpPr>
            <a:stCxn id="275" idx="0"/>
          </p:cNvCxnSpPr>
          <p:nvPr/>
        </p:nvCxnSpPr>
        <p:spPr>
          <a:xfrm flipH="1" flipV="1">
            <a:off x="4804833" y="3378524"/>
            <a:ext cx="235517" cy="821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Rounded Rectangle 286"/>
          <p:cNvSpPr/>
          <p:nvPr/>
        </p:nvSpPr>
        <p:spPr>
          <a:xfrm>
            <a:off x="5176124" y="2615324"/>
            <a:ext cx="950982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Poland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91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96204" y="2640408"/>
            <a:ext cx="21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96" name="Straight Connector 295"/>
          <p:cNvCxnSpPr>
            <a:stCxn id="287" idx="1"/>
          </p:cNvCxnSpPr>
          <p:nvPr/>
        </p:nvCxnSpPr>
        <p:spPr>
          <a:xfrm flipH="1">
            <a:off x="4878850" y="2783326"/>
            <a:ext cx="297274" cy="307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Rounded Rectangle 296"/>
          <p:cNvSpPr/>
          <p:nvPr/>
        </p:nvSpPr>
        <p:spPr>
          <a:xfrm>
            <a:off x="5339919" y="3438753"/>
            <a:ext cx="1397726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err="1" smtClean="0">
                <a:solidFill>
                  <a:schemeClr val="tx1"/>
                </a:solidFill>
              </a:rPr>
              <a:t>Czech</a:t>
            </a:r>
            <a:r>
              <a:rPr lang="nl-NL" sz="1400" dirty="0" smtClean="0">
                <a:solidFill>
                  <a:schemeClr val="tx1"/>
                </a:solidFill>
              </a:rPr>
              <a:t> Rep.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98" name="Straight Connector 297"/>
          <p:cNvCxnSpPr>
            <a:stCxn id="297" idx="1"/>
          </p:cNvCxnSpPr>
          <p:nvPr/>
        </p:nvCxnSpPr>
        <p:spPr>
          <a:xfrm flipH="1" flipV="1">
            <a:off x="4748879" y="3209260"/>
            <a:ext cx="591040" cy="3974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9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1122" y="3470825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" name="Rounded Rectangle 301"/>
          <p:cNvSpPr/>
          <p:nvPr/>
        </p:nvSpPr>
        <p:spPr>
          <a:xfrm>
            <a:off x="4088330" y="6119751"/>
            <a:ext cx="1318697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South </a:t>
            </a:r>
            <a:r>
              <a:rPr lang="nl-NL" sz="1400" dirty="0" err="1" smtClean="0">
                <a:solidFill>
                  <a:schemeClr val="tx1"/>
                </a:solidFill>
              </a:rPr>
              <a:t>Africa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0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76905" y="6145448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5" name="Straight Connector 314"/>
          <p:cNvCxnSpPr>
            <a:stCxn id="284" idx="1"/>
          </p:cNvCxnSpPr>
          <p:nvPr/>
        </p:nvCxnSpPr>
        <p:spPr>
          <a:xfrm flipH="1" flipV="1">
            <a:off x="7194332" y="5259065"/>
            <a:ext cx="185704" cy="469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>
            <a:stCxn id="269" idx="1"/>
          </p:cNvCxnSpPr>
          <p:nvPr/>
        </p:nvCxnSpPr>
        <p:spPr>
          <a:xfrm flipH="1">
            <a:off x="7326165" y="4631883"/>
            <a:ext cx="223523" cy="132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Rounded Rectangle 320"/>
          <p:cNvSpPr/>
          <p:nvPr/>
        </p:nvSpPr>
        <p:spPr>
          <a:xfrm>
            <a:off x="6042386" y="4391559"/>
            <a:ext cx="804800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India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25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7162" y="4413303"/>
            <a:ext cx="21431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6" name="Rounded Rectangle 325"/>
          <p:cNvSpPr/>
          <p:nvPr/>
        </p:nvSpPr>
        <p:spPr>
          <a:xfrm>
            <a:off x="5281234" y="3833451"/>
            <a:ext cx="1097047" cy="336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 smtClean="0">
                <a:solidFill>
                  <a:schemeClr val="tx1"/>
                </a:solidFill>
              </a:rPr>
              <a:t>Romania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3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7109" y="3858397"/>
            <a:ext cx="215959" cy="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34" name="Straight Connector 333"/>
          <p:cNvCxnSpPr>
            <a:stCxn id="326" idx="1"/>
          </p:cNvCxnSpPr>
          <p:nvPr/>
        </p:nvCxnSpPr>
        <p:spPr>
          <a:xfrm flipH="1" flipV="1">
            <a:off x="5003481" y="3450627"/>
            <a:ext cx="277750" cy="550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82" y="6298952"/>
            <a:ext cx="360000" cy="480000"/>
          </a:xfrm>
          <a:prstGeom prst="rect">
            <a:avLst/>
          </a:prstGeom>
        </p:spPr>
      </p:pic>
      <p:sp>
        <p:nvSpPr>
          <p:cNvPr id="306" name="TextBox 305"/>
          <p:cNvSpPr txBox="1"/>
          <p:nvPr/>
        </p:nvSpPr>
        <p:spPr>
          <a:xfrm>
            <a:off x="678282" y="6360618"/>
            <a:ext cx="213383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b="1" dirty="0" smtClean="0"/>
              <a:t>Традиционная птица</a:t>
            </a:r>
            <a:endParaRPr lang="en-US" sz="1400" b="1" dirty="0"/>
          </a:p>
        </p:txBody>
      </p:sp>
      <p:pic>
        <p:nvPicPr>
          <p:cNvPr id="308" name="Picture 30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778" y="3469320"/>
            <a:ext cx="216000" cy="28800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020" y="3312147"/>
            <a:ext cx="216000" cy="288000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852" y="2640845"/>
            <a:ext cx="216000" cy="288000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388" y="2833289"/>
            <a:ext cx="216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09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539750" y="428625"/>
            <a:ext cx="6985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chemeClr val="accent2"/>
                </a:solidFill>
              </a:rPr>
              <a:t>ФЕРМА </a:t>
            </a:r>
            <a:r>
              <a:rPr lang="en-US" sz="1200">
                <a:solidFill>
                  <a:schemeClr val="accent2"/>
                </a:solidFill>
              </a:rPr>
              <a:t>“HEIJO”</a:t>
            </a:r>
            <a:r>
              <a:rPr lang="ru-RU" sz="1200">
                <a:solidFill>
                  <a:schemeClr val="accent2"/>
                </a:solidFill>
              </a:rPr>
              <a:t>, ИНДОНЕЗИЯ, О. ЯВА, 1 МЛН. ХАЙСЕКС БРАУН</a:t>
            </a:r>
            <a:r>
              <a:rPr lang="en-US" sz="1200">
                <a:solidFill>
                  <a:schemeClr val="accent2"/>
                </a:solidFill>
              </a:rPr>
              <a:t> </a:t>
            </a:r>
            <a:endParaRPr lang="ru-RU" sz="1200">
              <a:solidFill>
                <a:schemeClr val="accent2"/>
              </a:solidFill>
            </a:endParaRPr>
          </a:p>
        </p:txBody>
      </p:sp>
      <p:pic>
        <p:nvPicPr>
          <p:cNvPr id="94211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981075"/>
            <a:ext cx="7845425" cy="5883275"/>
          </a:xfrm>
        </p:spPr>
      </p:pic>
    </p:spTree>
    <p:extLst>
      <p:ext uri="{BB962C8B-B14F-4D97-AF65-F5344CB8AC3E}">
        <p14:creationId xmlns:p14="http://schemas.microsoft.com/office/powerpoint/2010/main" val="23375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93663"/>
            <a:ext cx="5073650" cy="6764337"/>
          </a:xfrm>
        </p:spPr>
      </p:pic>
    </p:spTree>
    <p:extLst>
      <p:ext uri="{BB962C8B-B14F-4D97-AF65-F5344CB8AC3E}">
        <p14:creationId xmlns:p14="http://schemas.microsoft.com/office/powerpoint/2010/main" val="21066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9830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115888"/>
            <a:ext cx="10298113" cy="767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355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G:\PHOTO\2008_ВВЦ\Thijs Vladimir Vladimirovich Puti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77723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0137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7788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88913"/>
            <a:ext cx="31099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294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258888" y="5510213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800"/>
              <a:t>Visit Mr. Hendrix with Mr. Demin to the Kremlin in 2008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973782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3406775" y="333375"/>
            <a:ext cx="2027238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i="1" dirty="0">
                <a:solidFill>
                  <a:srgbClr val="1965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Nucleus unit </a:t>
            </a:r>
            <a:r>
              <a:rPr lang="ru-RU" i="1" dirty="0">
                <a:solidFill>
                  <a:srgbClr val="1965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№2</a:t>
            </a:r>
          </a:p>
        </p:txBody>
      </p:sp>
      <p:pic>
        <p:nvPicPr>
          <p:cNvPr id="8" name="Содержимое 7" descr="DSC03273.JPG"/>
          <p:cNvPicPr>
            <a:picLocks noGrp="1" noChangeAspect="1"/>
          </p:cNvPicPr>
          <p:nvPr>
            <p:ph sz="quarter" idx="2"/>
          </p:nvPr>
        </p:nvPicPr>
        <p:blipFill>
          <a:blip r:embed="rId2" cstate="email"/>
          <a:stretch>
            <a:fillRect/>
          </a:stretch>
        </p:blipFill>
        <p:spPr>
          <a:xfrm>
            <a:off x="6304591" y="1561683"/>
            <a:ext cx="2423008" cy="2200021"/>
          </a:xfrm>
          <a:effectLst>
            <a:softEdge rad="112500"/>
          </a:effectLst>
        </p:spPr>
      </p:pic>
      <p:pic>
        <p:nvPicPr>
          <p:cNvPr id="10" name="Содержимое 9" descr="DSC_0229.JPG"/>
          <p:cNvPicPr>
            <a:picLocks noGrp="1" noChangeAspect="1"/>
          </p:cNvPicPr>
          <p:nvPr>
            <p:ph sz="quarter" idx="3"/>
          </p:nvPr>
        </p:nvPicPr>
        <p:blipFill>
          <a:blip r:embed="rId3" cstate="email"/>
          <a:stretch>
            <a:fillRect/>
          </a:stretch>
        </p:blipFill>
        <p:spPr>
          <a:xfrm>
            <a:off x="6304590" y="3722691"/>
            <a:ext cx="2423007" cy="2291745"/>
          </a:xfrm>
          <a:effectLst>
            <a:softEdge rad="112500"/>
          </a:effectLst>
        </p:spPr>
      </p:pic>
      <p:pic>
        <p:nvPicPr>
          <p:cNvPr id="97285" name="Содержимое 6" descr="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12875"/>
            <a:ext cx="60182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36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258888" y="5510213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800"/>
              <a:t>Visit Mr. Hendrix with Mr. Demin to the Kremlin in 2008</a:t>
            </a:r>
            <a:endParaRPr lang="en-US" sz="1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99392"/>
            <a:ext cx="9865096" cy="7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74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5355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Group 2"/>
          <p:cNvGraphicFramePr>
            <a:graphicFrameLocks noGrp="1"/>
          </p:cNvGraphicFramePr>
          <p:nvPr>
            <p:ph type="tbl" idx="4294967295"/>
          </p:nvPr>
        </p:nvGraphicFramePr>
        <p:xfrm>
          <a:off x="395288" y="1341438"/>
          <a:ext cx="7243762" cy="4427554"/>
        </p:xfrm>
        <a:graphic>
          <a:graphicData uri="http://schemas.openxmlformats.org/drawingml/2006/table">
            <a:tbl>
              <a:tblPr/>
              <a:tblGrid>
                <a:gridCol w="1528762"/>
                <a:gridCol w="890588"/>
                <a:gridCol w="1014412"/>
                <a:gridCol w="952500"/>
                <a:gridCol w="952500"/>
                <a:gridCol w="952500"/>
                <a:gridCol w="952500"/>
              </a:tblGrid>
              <a:tr h="995291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56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9727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820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442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527175" algn="l"/>
                        </a:tabLst>
                      </a:pPr>
                      <a:r>
                        <a:rPr kumimoji="0" lang="nl-N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nl-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96" name="Picture 44" descr="I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9350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7" name="Picture 45" descr="logo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936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8" name="Picture 46" descr="logo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28775"/>
            <a:ext cx="13684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9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12731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12875"/>
            <a:ext cx="935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1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0213"/>
            <a:ext cx="622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2" name="Picture 50" descr="HisexWh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2708275"/>
            <a:ext cx="812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3" name="Picture 51" descr="BovansGold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44900"/>
            <a:ext cx="808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4" name="Picture 52" descr="BovansNer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24400"/>
            <a:ext cx="7794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5" name="Picture 53" descr="ISA Whi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2743200"/>
            <a:ext cx="646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6" name="Picture 54" descr="Babcock Brow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3771900"/>
            <a:ext cx="66198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7" name="Picture 55" descr="Babcock 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646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8" name="Picture 56" descr="Bovans Bla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4800600"/>
            <a:ext cx="6619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9" name="Picture 57" descr="Bovans Brow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90950"/>
            <a:ext cx="6350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0" name="Picture 58" descr="Dekalb Brow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790950"/>
            <a:ext cx="646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1" name="Picture 59" descr="ISA brow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771900"/>
            <a:ext cx="646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2" name="Picture 60" descr="Shaver Whit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2743200"/>
            <a:ext cx="646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3" name="Picture 61" descr="Shaver Brow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3781425"/>
            <a:ext cx="635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4" name="Picture 62" descr="Shaver Black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810125"/>
            <a:ext cx="685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5" name="Picture 63" descr="Hisex Whit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644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6" name="Picture 64" descr="Hisex Brow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90950"/>
            <a:ext cx="646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7" name="Picture 65" descr="Bovans Whit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52725"/>
            <a:ext cx="635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8" name="Picture 66" descr="Dekalb White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752725"/>
            <a:ext cx="644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7" name="Rectangle 67"/>
          <p:cNvSpPr>
            <a:spLocks noGrp="1" noChangeArrowheads="1"/>
          </p:cNvSpPr>
          <p:nvPr>
            <p:ph type="title" idx="4294967295"/>
          </p:nvPr>
        </p:nvSpPr>
        <p:spPr>
          <a:xfrm>
            <a:off x="265113" y="381000"/>
            <a:ext cx="7431087" cy="504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sk-SK" dirty="0" smtClean="0"/>
              <a:t>Основные </a:t>
            </a:r>
            <a:r>
              <a:rPr lang="ru-RU" altLang="sk-SK" b="0" dirty="0" smtClean="0"/>
              <a:t>кроссы ИЗА</a:t>
            </a:r>
            <a:endParaRPr lang="nl-NL" altLang="sk-SK" b="0" dirty="0" smtClean="0"/>
          </a:p>
        </p:txBody>
      </p:sp>
    </p:spTree>
    <p:extLst>
      <p:ext uri="{BB962C8B-B14F-4D97-AF65-F5344CB8AC3E}">
        <p14:creationId xmlns:p14="http://schemas.microsoft.com/office/powerpoint/2010/main" val="66480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7" name="Picture 3" descr="G:\HG\Genetic tree\HPB0223_Tijdslijn_PP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5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59" name="Picture 1027" descr="G:\HG\Genetic tree\HPB0231_FL_WorldM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iebengewald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14375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Luchtbehande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73550"/>
            <a:ext cx="27622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81000"/>
            <a:ext cx="7848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/>
          <a:lstStyle/>
          <a:p>
            <a:r>
              <a:rPr lang="nl-NL" sz="2200" dirty="0" smtClean="0">
                <a:solidFill>
                  <a:srgbClr val="1A3E86"/>
                </a:solidFill>
                <a:latin typeface="Arial" pitchFamily="34" charset="0"/>
              </a:rPr>
              <a:t> </a:t>
            </a:r>
            <a:endParaRPr lang="nl-NL" sz="2200" dirty="0">
              <a:solidFill>
                <a:srgbClr val="1A3E86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407681"/>
            <a:ext cx="6122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Ферма чистых линий </a:t>
            </a:r>
            <a:r>
              <a:rPr lang="ru-RU" sz="3200" dirty="0" err="1" smtClean="0"/>
              <a:t>Сибенгволд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04751598"/>
      </p:ext>
    </p:extLst>
  </p:cSld>
  <p:clrMapOvr>
    <a:masterClrMapping/>
  </p:clrMapOvr>
</p:sld>
</file>

<file path=ppt/theme/theme1.xml><?xml version="1.0" encoding="utf-8"?>
<a:theme xmlns:a="http://schemas.openxmlformats.org/drawingml/2006/main" name="ppt format HG_4_3">
  <a:themeElements>
    <a:clrScheme name="HG">
      <a:dk1>
        <a:srgbClr val="1A3A62"/>
      </a:dk1>
      <a:lt1>
        <a:srgbClr val="FFFFFF"/>
      </a:lt1>
      <a:dk2>
        <a:srgbClr val="1A3A62"/>
      </a:dk2>
      <a:lt2>
        <a:srgbClr val="99C525"/>
      </a:lt2>
      <a:accent1>
        <a:srgbClr val="1A3A62"/>
      </a:accent1>
      <a:accent2>
        <a:srgbClr val="3A5FCD"/>
      </a:accent2>
      <a:accent3>
        <a:srgbClr val="6495ED"/>
      </a:accent3>
      <a:accent4>
        <a:srgbClr val="A2B5CD"/>
      </a:accent4>
      <a:accent5>
        <a:srgbClr val="CAE1FF"/>
      </a:accent5>
      <a:accent6>
        <a:srgbClr val="99C525"/>
      </a:accent6>
      <a:hlink>
        <a:srgbClr val="0C1D31"/>
      </a:hlink>
      <a:folHlink>
        <a:srgbClr val="4783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DF6E0DE72BF348B41A81AC8E4D7EBB" ma:contentTypeVersion="4" ma:contentTypeDescription="Create a new document." ma:contentTypeScope="" ma:versionID="c7880737f6e88102a511ad3e4822399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DAE8F02-DC0E-4656-93A0-305461C3F8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E70F427-9E88-473B-BE6B-112FDB379E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D0AB3A-1307-428F-A5A1-73CB52029D30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format HG_4_3</Template>
  <TotalTime>14228</TotalTime>
  <Words>1186</Words>
  <Application>Microsoft Office PowerPoint</Application>
  <PresentationFormat>Экран (4:3)</PresentationFormat>
  <Paragraphs>360</Paragraphs>
  <Slides>59</Slides>
  <Notes>39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ppt format HG_4_3</vt:lpstr>
      <vt:lpstr>Photo Editor-foto</vt:lpstr>
      <vt:lpstr>Photo Editor Photo</vt:lpstr>
      <vt:lpstr>Селекция на 500 качественных яиц</vt:lpstr>
      <vt:lpstr>Структура “Хендрикс Дженетикс”</vt:lpstr>
      <vt:lpstr>The Breeding Company Production </vt:lpstr>
      <vt:lpstr>Рынок</vt:lpstr>
      <vt:lpstr>Глобальная компания: фирмы в 24 странах</vt:lpstr>
      <vt:lpstr>Основные кроссы ИЗА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Breeding Company Production </vt:lpstr>
      <vt:lpstr>Презентация PowerPoint</vt:lpstr>
      <vt:lpstr>Презентация PowerPoint</vt:lpstr>
      <vt:lpstr>  </vt:lpstr>
      <vt:lpstr> Программа мониторинга чистых линий в период яйцекладки</vt:lpstr>
      <vt:lpstr>Презентация PowerPoint</vt:lpstr>
      <vt:lpstr>Презентация PowerPoint</vt:lpstr>
      <vt:lpstr>Презентация PowerPoint</vt:lpstr>
      <vt:lpstr>Исследования и селекция</vt:lpstr>
      <vt:lpstr>Производство яйца Цепь поставок</vt:lpstr>
      <vt:lpstr>Исследования и селекция Требования рынка</vt:lpstr>
      <vt:lpstr>Которые животные произведут самое лучшее потомство? </vt:lpstr>
      <vt:lpstr>Презентация PowerPoint</vt:lpstr>
      <vt:lpstr>Презентация PowerPoint</vt:lpstr>
      <vt:lpstr>Исследования и селекция Отбор</vt:lpstr>
      <vt:lpstr>Презентация PowerPoint</vt:lpstr>
      <vt:lpstr>Презентация PowerPoint</vt:lpstr>
      <vt:lpstr>Исследования и селекция Качество яиц </vt:lpstr>
      <vt:lpstr>Исследования и селекция Качество яиц </vt:lpstr>
      <vt:lpstr>Результаты селекции</vt:lpstr>
      <vt:lpstr>Устойчивость кладки и ее продолжительность</vt:lpstr>
      <vt:lpstr>Результаты селекции Чистые линии</vt:lpstr>
      <vt:lpstr>Результаты селекции Коричневые несушки</vt:lpstr>
      <vt:lpstr>Результаты селекции Белые несушки</vt:lpstr>
      <vt:lpstr>Наша чемпионка</vt:lpstr>
      <vt:lpstr>Результаты селекции Испытания: Гунма</vt:lpstr>
      <vt:lpstr>Результаты селекции Испытания: Гунма</vt:lpstr>
      <vt:lpstr>Результаты селекции Испытания: NCLP &amp; MT</vt:lpstr>
      <vt:lpstr>Наши клиенты</vt:lpstr>
      <vt:lpstr>Презентация PowerPoint</vt:lpstr>
      <vt:lpstr>Презентация PowerPoint</vt:lpstr>
      <vt:lpstr>Крупнейшая компания в Канаде работает с ИЗА</vt:lpstr>
      <vt:lpstr>“Барнбро Фармз”, транспортер яйцесбора длиной 1 км</vt:lpstr>
      <vt:lpstr>Презентация PowerPoint</vt:lpstr>
      <vt:lpstr>“Midwest Food Association”  (США, 35 млн. несушек) выбрала кроссы ИЗА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 Powerpoint Template 2012</dc:title>
  <dc:creator>ISA</dc:creator>
  <cp:lastModifiedBy>Фараон</cp:lastModifiedBy>
  <cp:revision>970</cp:revision>
  <cp:lastPrinted>2017-03-17T08:23:45Z</cp:lastPrinted>
  <dcterms:created xsi:type="dcterms:W3CDTF">2012-03-21T10:46:16Z</dcterms:created>
  <dcterms:modified xsi:type="dcterms:W3CDTF">2018-04-10T11:43:09Z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0x01010005DF6E0DE72BF348B41A81AC8E4D7EBB</vt:lpwstr>
  </property>
</Properties>
</file>