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4"/>
  </p:notesMasterIdLst>
  <p:sldIdLst>
    <p:sldId id="261" r:id="rId2"/>
    <p:sldId id="443" r:id="rId3"/>
    <p:sldId id="444" r:id="rId4"/>
    <p:sldId id="432" r:id="rId5"/>
    <p:sldId id="272" r:id="rId6"/>
    <p:sldId id="319" r:id="rId7"/>
    <p:sldId id="433" r:id="rId8"/>
    <p:sldId id="434" r:id="rId9"/>
    <p:sldId id="307" r:id="rId10"/>
    <p:sldId id="308" r:id="rId11"/>
    <p:sldId id="309" r:id="rId12"/>
    <p:sldId id="311" r:id="rId13"/>
    <p:sldId id="289" r:id="rId14"/>
    <p:sldId id="445" r:id="rId15"/>
    <p:sldId id="320" r:id="rId16"/>
    <p:sldId id="430" r:id="rId17"/>
    <p:sldId id="437" r:id="rId18"/>
    <p:sldId id="440" r:id="rId19"/>
    <p:sldId id="336" r:id="rId20"/>
    <p:sldId id="442" r:id="rId21"/>
    <p:sldId id="317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076"/>
    <a:srgbClr val="3D5592"/>
    <a:srgbClr val="FFFFFF"/>
    <a:srgbClr val="33B6A8"/>
    <a:srgbClr val="F5F4EB"/>
    <a:srgbClr val="1D9D9E"/>
    <a:srgbClr val="76D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8" autoAdjust="0"/>
    <p:restoredTop sz="94697"/>
  </p:normalViewPr>
  <p:slideViewPr>
    <p:cSldViewPr snapToGrid="0" snapToObjects="1">
      <p:cViewPr varScale="1">
        <p:scale>
          <a:sx n="70" d="100"/>
          <a:sy n="70" d="100"/>
        </p:scale>
        <p:origin x="10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203E3-97F4-9343-8C08-77CD8363820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FAD5-AFA5-4348-8DD2-AB8F491E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FAD5-AFA5-4348-8DD2-AB8F491E4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34" indent="-309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52" indent="-2476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273" indent="-2476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494" indent="-2476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715" indent="-24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8936" indent="-24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157" indent="-24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378" indent="-24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4B47EE-771E-4D54-9523-78002C8D6DA3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FAD5-AFA5-4348-8DD2-AB8F491E4A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9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6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75" y="2368635"/>
            <a:ext cx="5040000" cy="3096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368635"/>
            <a:ext cx="5040000" cy="309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object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10515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72200" y="2272973"/>
            <a:ext cx="5183188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838200" y="2272973"/>
            <a:ext cx="10515600" cy="3287324"/>
          </a:xfrm>
          <a:prstGeom prst="rect">
            <a:avLst/>
          </a:prstGeom>
          <a:noFill/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74" y="2368635"/>
            <a:ext cx="6510025" cy="3096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20000" y="2368635"/>
            <a:ext cx="3592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object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10515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72200" y="2272973"/>
            <a:ext cx="5183188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838200" y="2272973"/>
            <a:ext cx="10515600" cy="3287324"/>
          </a:xfrm>
          <a:prstGeom prst="rect">
            <a:avLst/>
          </a:prstGeom>
          <a:noFill/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1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74" y="2368635"/>
            <a:ext cx="10243826" cy="3096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10515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72200" y="2272973"/>
            <a:ext cx="5183188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838200" y="2272973"/>
            <a:ext cx="10515600" cy="3287324"/>
          </a:xfrm>
          <a:prstGeom prst="rect">
            <a:avLst/>
          </a:prstGeom>
          <a:noFill/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72973"/>
            <a:ext cx="5181600" cy="3287324"/>
          </a:xfrm>
          <a:ln>
            <a:solidFill>
              <a:srgbClr val="96969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387347"/>
            <a:ext cx="5181600" cy="3172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object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5181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72200" y="2272973"/>
            <a:ext cx="5183188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589049"/>
            <a:ext cx="5181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0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72973"/>
            <a:ext cx="5181600" cy="3287324"/>
          </a:xfrm>
          <a:ln>
            <a:solidFill>
              <a:srgbClr val="96969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030071"/>
            <a:ext cx="5181600" cy="18875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object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5181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72200" y="2272973"/>
            <a:ext cx="5183188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589049"/>
            <a:ext cx="5181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72200" y="2387348"/>
            <a:ext cx="5181600" cy="49879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5031946"/>
            <a:ext cx="5181600" cy="49879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203324"/>
            <a:ext cx="11540067" cy="496887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D7A-D3BD-4EFD-80EC-4CA195E32B1A}" type="slidenum">
              <a:rPr lang="en-US" smtClean="0">
                <a:solidFill>
                  <a:srgbClr val="171616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17161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52" y="553315"/>
            <a:ext cx="841248" cy="5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5906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1D9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9082"/>
            <a:ext cx="10515600" cy="1819836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rgbClr val="F5F4E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25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519082"/>
            <a:ext cx="10515600" cy="1819836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32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423"/>
            <a:ext cx="10515600" cy="3287324"/>
          </a:xfrm>
          <a:ln>
            <a:solidFill>
              <a:srgbClr val="96969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10515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61"/>
            <a:ext cx="10515600" cy="3960000"/>
          </a:xfrm>
          <a:ln>
            <a:solidFill>
              <a:srgbClr val="96969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72973"/>
            <a:ext cx="5181600" cy="3287324"/>
          </a:xfrm>
          <a:ln>
            <a:solidFill>
              <a:srgbClr val="96969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272973"/>
            <a:ext cx="5181600" cy="32873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object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10515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</a:t>
            </a:r>
            <a:r>
              <a:rPr lang="en-US"/>
              <a:t>subtitle text</a:t>
            </a:r>
            <a:endParaRPr lang="en-US" dirty="0"/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4324747"/>
            <a:ext cx="2519999" cy="123554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1D9D9E"/>
                </a:solidFill>
              </a:defRPr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838199" y="1592690"/>
            <a:ext cx="2520000" cy="196330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3488375" y="1592690"/>
            <a:ext cx="2520000" cy="196330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172200" y="1592690"/>
            <a:ext cx="2520000" cy="196330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833800" y="1592690"/>
            <a:ext cx="2520000" cy="196330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70373"/>
            <a:ext cx="2519363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89012" y="4324747"/>
            <a:ext cx="2519999" cy="123554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1D9D9E"/>
                </a:solidFill>
              </a:defRPr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89012" y="3670373"/>
            <a:ext cx="2519363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172837" y="4324747"/>
            <a:ext cx="2519999" cy="123554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1D9D9E"/>
                </a:solidFill>
              </a:defRPr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72837" y="3670373"/>
            <a:ext cx="2519363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8833800" y="4324747"/>
            <a:ext cx="2519999" cy="123554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1D9D9E"/>
                </a:solidFill>
              </a:defRPr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8833800" y="3670373"/>
            <a:ext cx="2519363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72973"/>
            <a:ext cx="5181600" cy="3287324"/>
          </a:xfrm>
          <a:ln>
            <a:solidFill>
              <a:srgbClr val="96969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387347"/>
            <a:ext cx="5181600" cy="3172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object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1456651"/>
            <a:ext cx="10515600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89049"/>
            <a:ext cx="5181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pic>
        <p:nvPicPr>
          <p:cNvPr id="13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6479593"/>
            <a:ext cx="905340" cy="1960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9788" y="5674670"/>
            <a:ext cx="10515600" cy="6480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1397" y="5954837"/>
            <a:ext cx="26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5F4EB"/>
                </a:solidFill>
              </a:rPr>
              <a:t>В партнерстве с прогрессом</a:t>
            </a:r>
            <a:endParaRPr lang="en-US" sz="1200" dirty="0">
              <a:solidFill>
                <a:srgbClr val="F5F4EB"/>
              </a:solidFill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594812"/>
            <a:ext cx="5181600" cy="54000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rgbClr val="1D9D9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72200" y="2272973"/>
            <a:ext cx="5183188" cy="0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22" y="5726152"/>
            <a:ext cx="542129" cy="5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7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09" r:id="rId3"/>
    <p:sldLayoutId id="2147483725" r:id="rId4"/>
    <p:sldLayoutId id="2147483704" r:id="rId5"/>
    <p:sldLayoutId id="2147483715" r:id="rId6"/>
    <p:sldLayoutId id="2147483706" r:id="rId7"/>
    <p:sldLayoutId id="2147483722" r:id="rId8"/>
    <p:sldLayoutId id="2147483716" r:id="rId9"/>
    <p:sldLayoutId id="2147483717" r:id="rId10"/>
    <p:sldLayoutId id="2147483719" r:id="rId11"/>
    <p:sldLayoutId id="2147483720" r:id="rId12"/>
    <p:sldLayoutId id="2147483718" r:id="rId13"/>
    <p:sldLayoutId id="2147483723" r:id="rId14"/>
    <p:sldLayoutId id="2147483731" r:id="rId15"/>
    <p:sldLayoutId id="2147483732" r:id="rId1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7" y="1554842"/>
            <a:ext cx="2691848" cy="2386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4530" y="4601175"/>
            <a:ext cx="9895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инновационных методов селекции при разработке новых кроссов </a:t>
            </a:r>
            <a:r>
              <a:rPr lang="en-US" b="1" cap="all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Hubbard</a:t>
            </a:r>
            <a:endParaRPr lang="ru-RU" b="1" cap="all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b="1" cap="all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en-US" cap="all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r"/>
            <a:endParaRPr lang="ru-RU" cap="all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cap="all" dirty="0">
                <a:solidFill>
                  <a:srgbClr val="FFFFFF"/>
                </a:solidFill>
                <a:latin typeface="Times New Roman" panose="02020603050405020304" pitchFamily="18" charset="0"/>
              </a:rPr>
              <a:t>Г. Санкт-Петербург 22.03.2017 г</a:t>
            </a:r>
            <a:endParaRPr lang="lt-LT" cap="al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                </a:t>
            </a:r>
            <a:r>
              <a:rPr lang="ru-RU" dirty="0"/>
              <a:t>– инновация в селекционной программе </a:t>
            </a:r>
            <a:r>
              <a:rPr lang="en-US" dirty="0"/>
              <a:t>Hubbard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89049"/>
            <a:ext cx="10515600" cy="819028"/>
          </a:xfrm>
        </p:spPr>
        <p:txBody>
          <a:bodyPr>
            <a:normAutofit/>
          </a:bodyPr>
          <a:lstStyle/>
          <a:p>
            <a:r>
              <a:rPr lang="ru-RU" dirty="0"/>
              <a:t>Компьютерный томограф</a:t>
            </a:r>
          </a:p>
          <a:p>
            <a:r>
              <a:rPr lang="ru-RU" dirty="0"/>
              <a:t>Обнаружение </a:t>
            </a:r>
            <a:r>
              <a:rPr lang="ru-RU" dirty="0" err="1"/>
              <a:t>дисхондроплазии</a:t>
            </a:r>
            <a:endParaRPr lang="ru-RU" dirty="0"/>
          </a:p>
        </p:txBody>
      </p:sp>
      <p:pic>
        <p:nvPicPr>
          <p:cNvPr id="9" name="Imag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8224"/>
            <a:ext cx="5181600" cy="291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6919" r="37508" b="46236"/>
          <a:stretch>
            <a:fillRect/>
          </a:stretch>
        </p:blipFill>
        <p:spPr bwMode="auto">
          <a:xfrm>
            <a:off x="7136441" y="2408077"/>
            <a:ext cx="3253118" cy="30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29" y="232562"/>
            <a:ext cx="2191603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        </a:t>
            </a:r>
            <a:r>
              <a:rPr lang="ru-RU" dirty="0"/>
              <a:t>– инновация в селекционной программе </a:t>
            </a:r>
            <a:r>
              <a:rPr lang="en-US" dirty="0"/>
              <a:t>Hubbard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445125"/>
            <a:ext cx="10515600" cy="6839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Компьютерный томограф</a:t>
            </a:r>
          </a:p>
          <a:p>
            <a:r>
              <a:rPr lang="ru-RU" altLang="fr-FR" dirty="0"/>
              <a:t>Семенники</a:t>
            </a:r>
            <a:endParaRPr lang="en-US" altLang="fr-FR" dirty="0"/>
          </a:p>
        </p:txBody>
      </p:sp>
      <p:pic>
        <p:nvPicPr>
          <p:cNvPr id="8" name="Imag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3" y="2276475"/>
            <a:ext cx="514573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64" y="2273300"/>
            <a:ext cx="4582872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217699"/>
            <a:ext cx="2191603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Приоритет конверсии корма в наших программах селекции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1569492"/>
            <a:ext cx="5821907" cy="103132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 помощью радиочастотных идентификаторов ведется селекция по критерию кормового поведения</a:t>
            </a:r>
            <a:r>
              <a:rPr lang="lt-LT" dirty="0"/>
              <a:t> </a:t>
            </a:r>
            <a:r>
              <a:rPr lang="ru-RU" dirty="0"/>
              <a:t>и эффективности кормления.</a:t>
            </a:r>
          </a:p>
        </p:txBody>
      </p:sp>
      <p:pic>
        <p:nvPicPr>
          <p:cNvPr id="5" name="Imag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4825"/>
          <a:stretch>
            <a:fillRect/>
          </a:stretch>
        </p:blipFill>
        <p:spPr bwMode="auto">
          <a:xfrm>
            <a:off x="6974006" y="1692323"/>
            <a:ext cx="4272908" cy="367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198" y="2943578"/>
            <a:ext cx="5821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RFID применяется в различных условиях:</a:t>
            </a:r>
          </a:p>
          <a:p>
            <a:pPr algn="just"/>
            <a:endParaRPr lang="en-US" sz="2000" dirty="0">
              <a:latin typeface="Arial Narrow" panose="020B0606020202030204" pitchFamily="34" charset="0"/>
            </a:endParaRPr>
          </a:p>
          <a:p>
            <a:pPr marL="1185863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Неблагоприятные условия окружающей среды (жаркие/холодные и влажные/сухие условия)</a:t>
            </a:r>
          </a:p>
          <a:p>
            <a:pPr marL="1185863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Различный вид представления корма (россыпь/крошка/гранула)</a:t>
            </a:r>
          </a:p>
          <a:p>
            <a:pPr marL="1185863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Рационах на основе пшеницы и кукурузы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220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909"/>
            <a:ext cx="10515600" cy="1490710"/>
          </a:xfrm>
        </p:spPr>
        <p:txBody>
          <a:bodyPr>
            <a:normAutofit/>
          </a:bodyPr>
          <a:lstStyle/>
          <a:p>
            <a:r>
              <a:rPr lang="ru-RU" sz="2800" dirty="0"/>
              <a:t>Меньше поражений подошв ног и воспаления суставов</a:t>
            </a:r>
            <a:br>
              <a:rPr lang="en-US" sz="2800" dirty="0"/>
            </a:br>
            <a:r>
              <a:rPr lang="ru-RU" sz="2800" dirty="0"/>
              <a:t>Критерий экономики, благополучия </a:t>
            </a:r>
            <a:br>
              <a:rPr lang="ru-RU" sz="2800" dirty="0"/>
            </a:br>
            <a:endParaRPr lang="lt-LT" sz="2800" dirty="0"/>
          </a:p>
        </p:txBody>
      </p:sp>
      <p:pic>
        <p:nvPicPr>
          <p:cNvPr id="4" name="Picture 2" descr="C:\yves.jego\Pictures\R&amp;D\2013\PD-HB\IMG00081-20130225-1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765" y="4766855"/>
            <a:ext cx="2637333" cy="197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yves.jego\Pictures\R&amp;D\2013\PD-HB\IMG00082-20130225-1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712" y="4766855"/>
            <a:ext cx="2704460" cy="20283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yves.jego\Pictures\R&amp;D\2013\PD-HB\IMG00079-20130225-11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264" y="2423756"/>
            <a:ext cx="2646667" cy="198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yves.jego\Pictures\R&amp;D\2013\PD-HB\IMG00088-20130225-11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342" y="2423756"/>
            <a:ext cx="2646667" cy="198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yves.jego\Pictures\R&amp;D\2013\PD-HB\IMG00077-20130225-11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187" y="2498794"/>
            <a:ext cx="2446566" cy="1834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2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Влажность подстилки имеет одно из решающих значений в этиологии развития подо дерматитов и ожогов скакательного сустава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26793"/>
              </p:ext>
            </p:extLst>
          </p:nvPr>
        </p:nvGraphicFramePr>
        <p:xfrm>
          <a:off x="964380" y="2418989"/>
          <a:ext cx="6842139" cy="2870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В 37 </a:t>
                      </a:r>
                      <a:r>
                        <a:rPr lang="ru-RU" sz="1600" dirty="0">
                          <a:effectLst/>
                        </a:rPr>
                        <a:t>дней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Кросс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Кросс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Кросс</a:t>
                      </a:r>
                      <a:r>
                        <a:rPr lang="en-US" sz="1600">
                          <a:effectLst/>
                        </a:rPr>
                        <a:t> C (</a:t>
                      </a:r>
                      <a:r>
                        <a:rPr lang="ru-RU" sz="1600">
                          <a:effectLst/>
                        </a:rPr>
                        <a:t>Н</a:t>
                      </a:r>
                      <a:r>
                        <a:rPr lang="en-US" sz="1600">
                          <a:effectLst/>
                        </a:rPr>
                        <a:t>ubbard)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</a:t>
                      </a:r>
                      <a:r>
                        <a:rPr lang="ru-RU" sz="1600" dirty="0">
                          <a:effectLst/>
                        </a:rPr>
                        <a:t>покрытия подстилки коркой</a:t>
                      </a:r>
                      <a:r>
                        <a:rPr lang="en-US" sz="1600" dirty="0">
                          <a:effectLst/>
                        </a:rPr>
                        <a:t>*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93.7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66.0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Влажность подстилки</a:t>
                      </a:r>
                      <a:r>
                        <a:rPr lang="en-US" sz="1600" dirty="0">
                          <a:effectLst/>
                        </a:rPr>
                        <a:t>**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Потребление воды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ru-RU" sz="1600" dirty="0">
                          <a:effectLst/>
                        </a:rPr>
                        <a:t>корма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2.05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1.76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Повреждение лап % от общего количества птицы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Повреждение кожи суставов % от общего количества птицы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02054" y="2434645"/>
            <a:ext cx="34517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* покрытие подстилки коркой: в % от общей поверхности пола</a:t>
            </a:r>
          </a:p>
          <a:p>
            <a:pPr algn="just"/>
            <a:r>
              <a:rPr lang="ru-RU" dirty="0"/>
              <a:t>**влажность: от 0 = сухая до 3 = очень мокрая </a:t>
            </a:r>
          </a:p>
          <a:p>
            <a:r>
              <a:rPr lang="ru-RU" sz="2000" dirty="0" err="1"/>
              <a:t>Aviforum</a:t>
            </a:r>
            <a:r>
              <a:rPr lang="ru-RU" sz="2000" dirty="0"/>
              <a:t> в 2013</a:t>
            </a:r>
          </a:p>
        </p:txBody>
      </p:sp>
    </p:spTree>
    <p:extLst>
      <p:ext uri="{BB962C8B-B14F-4D97-AF65-F5344CB8AC3E}">
        <p14:creationId xmlns:p14="http://schemas.microsoft.com/office/powerpoint/2010/main" val="318584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5028"/>
              </p:ext>
            </p:extLst>
          </p:nvPr>
        </p:nvGraphicFramePr>
        <p:xfrm>
          <a:off x="1045030" y="990029"/>
          <a:ext cx="10736662" cy="5542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54">
                  <a:extLst>
                    <a:ext uri="{9D8B030D-6E8A-4147-A177-3AD203B41FA5}">
                      <a16:colId xmlns:a16="http://schemas.microsoft.com/office/drawing/2014/main" val="914311537"/>
                    </a:ext>
                  </a:extLst>
                </a:gridCol>
                <a:gridCol w="2766828">
                  <a:extLst>
                    <a:ext uri="{9D8B030D-6E8A-4147-A177-3AD203B41FA5}">
                      <a16:colId xmlns:a16="http://schemas.microsoft.com/office/drawing/2014/main" val="3802924207"/>
                    </a:ext>
                  </a:extLst>
                </a:gridCol>
                <a:gridCol w="1420013">
                  <a:extLst>
                    <a:ext uri="{9D8B030D-6E8A-4147-A177-3AD203B41FA5}">
                      <a16:colId xmlns:a16="http://schemas.microsoft.com/office/drawing/2014/main" val="293207138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4209968254"/>
                    </a:ext>
                  </a:extLst>
                </a:gridCol>
                <a:gridCol w="1068670">
                  <a:extLst>
                    <a:ext uri="{9D8B030D-6E8A-4147-A177-3AD203B41FA5}">
                      <a16:colId xmlns:a16="http://schemas.microsoft.com/office/drawing/2014/main" val="3525883398"/>
                    </a:ext>
                  </a:extLst>
                </a:gridCol>
                <a:gridCol w="1272353">
                  <a:extLst>
                    <a:ext uri="{9D8B030D-6E8A-4147-A177-3AD203B41FA5}">
                      <a16:colId xmlns:a16="http://schemas.microsoft.com/office/drawing/2014/main" val="1521332958"/>
                    </a:ext>
                  </a:extLst>
                </a:gridCol>
              </a:tblGrid>
              <a:tr h="458547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9942939"/>
                  </a:ext>
                </a:extLst>
              </a:tr>
              <a:tr h="458547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Плотность посадки гол./м2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20,33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9426406"/>
                  </a:ext>
                </a:extLst>
              </a:tr>
              <a:tr h="473827">
                <a:tc rowSpan="7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 основного забоя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Основного забоя,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дн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833242"/>
                  </a:ext>
                </a:extLst>
              </a:tr>
              <a:tr h="458547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П основного забоя г/день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65,5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117305"/>
                  </a:ext>
                </a:extLst>
              </a:tr>
              <a:tr h="318200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 корма кг/кг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402947"/>
                  </a:ext>
                </a:extLst>
              </a:tr>
              <a:tr h="243784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Сохранность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2409864"/>
                  </a:ext>
                </a:extLst>
              </a:tr>
              <a:tr h="304294">
                <a:tc vMerge="1">
                  <a:txBody>
                    <a:bodyPr/>
                    <a:lstStyle/>
                    <a:p>
                      <a:pPr lvl="0"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основного забоя г/гол.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2,448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2,321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117119"/>
                  </a:ext>
                </a:extLst>
              </a:tr>
              <a:tr h="3182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до съема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81708"/>
                  </a:ext>
                </a:extLst>
              </a:tr>
              <a:tr h="318200">
                <a:tc vMerge="1">
                  <a:txBody>
                    <a:bodyPr/>
                    <a:lstStyle/>
                    <a:p>
                      <a:pPr lvl="0"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забоя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41,9</a:t>
                      </a: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32614"/>
                  </a:ext>
                </a:extLst>
              </a:tr>
              <a:tr h="318200">
                <a:tc rowSpan="3"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Съем, голов/ м2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797449"/>
                  </a:ext>
                </a:extLst>
              </a:tr>
              <a:tr h="318200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съема кг/гол.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,665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2,200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1487952"/>
                  </a:ext>
                </a:extLst>
              </a:tr>
              <a:tr h="318200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съема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062454"/>
                  </a:ext>
                </a:extLst>
              </a:tr>
              <a:tr h="361192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 + Основной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забой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итого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1775211"/>
                  </a:ext>
                </a:extLst>
              </a:tr>
              <a:tr h="874716"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итого кг/м2 /год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372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372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406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691892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29585" y="229645"/>
            <a:ext cx="10515600" cy="76038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Производство-Напольное содержание, Ф15</a:t>
            </a:r>
          </a:p>
        </p:txBody>
      </p:sp>
    </p:spTree>
    <p:extLst>
      <p:ext uri="{BB962C8B-B14F-4D97-AF65-F5344CB8AC3E}">
        <p14:creationId xmlns:p14="http://schemas.microsoft.com/office/powerpoint/2010/main" val="96781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43204"/>
              </p:ext>
            </p:extLst>
          </p:nvPr>
        </p:nvGraphicFramePr>
        <p:xfrm>
          <a:off x="1211096" y="1153689"/>
          <a:ext cx="10271657" cy="537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593">
                  <a:extLst>
                    <a:ext uri="{9D8B030D-6E8A-4147-A177-3AD203B41FA5}">
                      <a16:colId xmlns:a16="http://schemas.microsoft.com/office/drawing/2014/main" val="914311537"/>
                    </a:ext>
                  </a:extLst>
                </a:gridCol>
                <a:gridCol w="2789949">
                  <a:extLst>
                    <a:ext uri="{9D8B030D-6E8A-4147-A177-3AD203B41FA5}">
                      <a16:colId xmlns:a16="http://schemas.microsoft.com/office/drawing/2014/main" val="3802924207"/>
                    </a:ext>
                  </a:extLst>
                </a:gridCol>
                <a:gridCol w="1053404">
                  <a:extLst>
                    <a:ext uri="{9D8B030D-6E8A-4147-A177-3AD203B41FA5}">
                      <a16:colId xmlns:a16="http://schemas.microsoft.com/office/drawing/2014/main" val="2932071383"/>
                    </a:ext>
                  </a:extLst>
                </a:gridCol>
                <a:gridCol w="1043741">
                  <a:extLst>
                    <a:ext uri="{9D8B030D-6E8A-4147-A177-3AD203B41FA5}">
                      <a16:colId xmlns:a16="http://schemas.microsoft.com/office/drawing/2014/main" val="4209968254"/>
                    </a:ext>
                  </a:extLst>
                </a:gridCol>
                <a:gridCol w="1092061">
                  <a:extLst>
                    <a:ext uri="{9D8B030D-6E8A-4147-A177-3AD203B41FA5}">
                      <a16:colId xmlns:a16="http://schemas.microsoft.com/office/drawing/2014/main" val="3525883398"/>
                    </a:ext>
                  </a:extLst>
                </a:gridCol>
                <a:gridCol w="1023500">
                  <a:extLst>
                    <a:ext uri="{9D8B030D-6E8A-4147-A177-3AD203B41FA5}">
                      <a16:colId xmlns:a16="http://schemas.microsoft.com/office/drawing/2014/main" val="1521332958"/>
                    </a:ext>
                  </a:extLst>
                </a:gridCol>
                <a:gridCol w="1021409">
                  <a:extLst>
                    <a:ext uri="{9D8B030D-6E8A-4147-A177-3AD203B41FA5}">
                      <a16:colId xmlns:a16="http://schemas.microsoft.com/office/drawing/2014/main" val="1164565894"/>
                    </a:ext>
                  </a:extLst>
                </a:gridCol>
              </a:tblGrid>
              <a:tr h="267171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Вариант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Вариант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Вариант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3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Вариант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Вариант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5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9942939"/>
                  </a:ext>
                </a:extLst>
              </a:tr>
              <a:tr h="267171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Плотность посадки гол./м2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33,75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9426406"/>
                  </a:ext>
                </a:extLst>
              </a:tr>
              <a:tr h="325021">
                <a:tc rowSpan="7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 основного забоя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Основного забоя,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дн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833242"/>
                  </a:ext>
                </a:extLst>
              </a:tr>
              <a:tr h="32502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П основного забоя г/день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55,4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60,1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61,1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117305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 корма кг/кг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402947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Сохранность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97,3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2409864"/>
                  </a:ext>
                </a:extLst>
              </a:tr>
              <a:tr h="267171">
                <a:tc vMerge="1">
                  <a:txBody>
                    <a:bodyPr/>
                    <a:lstStyle/>
                    <a:p>
                      <a:pPr lvl="0"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основного забоя г/гол.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,245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,214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2,442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117119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до съема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63,1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81708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lvl="0"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забоя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55,3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60,73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32614"/>
                  </a:ext>
                </a:extLst>
              </a:tr>
              <a:tr h="217081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+mn-lt"/>
                        </a:rPr>
                        <a:t>Возраст съема,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дн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.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lt-LT" sz="1400" b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lt-LT" sz="1400" b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797449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Съем, голов/ м2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lt-LT" sz="1400" b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61422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съема кг/гол.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1,230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lt-LT" sz="1400" b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1487952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съема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3,1857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062454"/>
                  </a:ext>
                </a:extLst>
              </a:tr>
              <a:tr h="217081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Возраст съема,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дн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.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n-lt"/>
                        </a:rPr>
                        <a:t>32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n-lt"/>
                        </a:rPr>
                        <a:t>34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n-lt"/>
                        </a:rPr>
                        <a:t>36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n-lt"/>
                        </a:rPr>
                        <a:t>34</a:t>
                      </a:r>
                      <a:endParaRPr lang="lt-LT" sz="1400" b="1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807689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Съем, голов/ м2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63970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съема кг/гол.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1,586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1,637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2,138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1,750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786488"/>
                  </a:ext>
                </a:extLst>
              </a:tr>
              <a:tr h="217081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съема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11,33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952339"/>
                  </a:ext>
                </a:extLst>
              </a:tr>
              <a:tr h="318582">
                <a:tc row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Съем + Основной забой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Длина сан-разрыва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1775211"/>
                  </a:ext>
                </a:extLst>
              </a:tr>
              <a:tr h="22343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итого кг/м2 /цикл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66,65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68,69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63,17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60,73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85099"/>
                  </a:ext>
                </a:extLst>
              </a:tr>
              <a:tr h="534272"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ЖМ  итого кг/м2 /год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457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496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464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443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411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691892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60525" y="279099"/>
            <a:ext cx="105156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Производство-Клеточное содержание, Ф15</a:t>
            </a:r>
            <a:br>
              <a:rPr lang="ru-RU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194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66076"/>
                </a:solidFill>
                <a:latin typeface="Arial Narrow" panose="020B0606020202030204" pitchFamily="34" charset="0"/>
              </a:rPr>
              <a:t>Приход новых поколений</a:t>
            </a:r>
            <a:endParaRPr lang="fr-FR" sz="2500" b="1" dirty="0">
              <a:solidFill>
                <a:srgbClr val="26607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585661"/>
            <a:ext cx="6545239" cy="3960000"/>
          </a:xfrm>
        </p:spPr>
        <p:txBody>
          <a:bodyPr>
            <a:normAutofit/>
          </a:bodyPr>
          <a:lstStyle/>
          <a:p>
            <a:endParaRPr lang="ru-RU" sz="2200" dirty="0">
              <a:latin typeface="Arial Narrow" panose="020B0606020202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</a:rPr>
              <a:t>Инновационные методы генетического отбора, используемые в настоящее время (в том числе геномика) позволили произвести:</a:t>
            </a:r>
          </a:p>
          <a:p>
            <a:pPr marL="900113"/>
            <a:r>
              <a:rPr lang="ru-RU" sz="2200" dirty="0">
                <a:latin typeface="Arial Narrow" panose="020B0606020202030204" pitchFamily="34" charset="0"/>
              </a:rPr>
              <a:t>новую генерацию Д-линии Ф15; </a:t>
            </a:r>
          </a:p>
          <a:p>
            <a:pPr marL="900113"/>
            <a:r>
              <a:rPr lang="ru-RU" sz="2200" dirty="0">
                <a:latin typeface="Arial Narrow" panose="020B0606020202030204" pitchFamily="34" charset="0"/>
              </a:rPr>
              <a:t>более продуктивного петуха (М22)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67" y="1585661"/>
            <a:ext cx="3375404" cy="395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6955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18913" y="769357"/>
            <a:ext cx="4449171" cy="571668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latin typeface="Arial Narrow" panose="020B0606020202030204" pitchFamily="34" charset="0"/>
              </a:rPr>
              <a:t>Более продуктивный петух </a:t>
            </a:r>
            <a:r>
              <a:rPr lang="en-US" sz="2500" dirty="0">
                <a:latin typeface="Arial Narrow" panose="020B0606020202030204" pitchFamily="34" charset="0"/>
              </a:rPr>
              <a:t>(M22)</a:t>
            </a:r>
            <a:endParaRPr lang="fr-FR" sz="25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373504" y="1529873"/>
            <a:ext cx="4980296" cy="3997470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ru-RU" sz="2400" dirty="0">
                <a:latin typeface="Arial Narrow" panose="020B0606020202030204" pitchFamily="34" charset="0"/>
              </a:rPr>
              <a:t>В сравнении с петушком</a:t>
            </a:r>
            <a:r>
              <a:rPr lang="en-US" sz="2400" dirty="0">
                <a:latin typeface="Arial Narrow" panose="020B0606020202030204" pitchFamily="34" charset="0"/>
              </a:rPr>
              <a:t> M99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457200" lvl="1" indent="0" algn="ctr">
              <a:buNone/>
            </a:pPr>
            <a:r>
              <a:rPr lang="en-US" sz="2400" dirty="0">
                <a:latin typeface="Arial Narrow" panose="020B0606020202030204" pitchFamily="34" charset="0"/>
              </a:rPr>
              <a:t>(</a:t>
            </a:r>
            <a:r>
              <a:rPr lang="ru-RU" sz="2400" dirty="0">
                <a:latin typeface="Arial Narrow" panose="020B0606020202030204" pitchFamily="34" charset="0"/>
              </a:rPr>
              <a:t>курочки прежние</a:t>
            </a:r>
            <a:r>
              <a:rPr lang="en-US" sz="2400" dirty="0">
                <a:latin typeface="Arial Narrow" panose="020B0606020202030204" pitchFamily="34" charset="0"/>
              </a:rPr>
              <a:t>):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Лучше взаимоотношения петушков и курочек на уровне родительского стада;</a:t>
            </a:r>
            <a:endParaRPr lang="en-US" sz="2200" dirty="0">
              <a:latin typeface="Arial Narrow" panose="020B0606020202030204" pitchFamily="34" charset="0"/>
            </a:endParaRP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Первые партии </a:t>
            </a:r>
            <a:r>
              <a:rPr lang="en-US" sz="2200" dirty="0">
                <a:latin typeface="Arial Narrow" panose="020B0606020202030204" pitchFamily="34" charset="0"/>
              </a:rPr>
              <a:t>A </a:t>
            </a:r>
            <a:r>
              <a:rPr lang="ru-RU" sz="2200" dirty="0">
                <a:latin typeface="Arial Narrow" panose="020B0606020202030204" pitchFamily="34" charset="0"/>
              </a:rPr>
              <a:t>и </a:t>
            </a:r>
            <a:r>
              <a:rPr lang="en-US" sz="2200" dirty="0">
                <a:latin typeface="Arial Narrow" panose="020B0606020202030204" pitchFamily="34" charset="0"/>
              </a:rPr>
              <a:t>B-</a:t>
            </a:r>
            <a:r>
              <a:rPr lang="ru-RU" sz="2200" dirty="0">
                <a:latin typeface="Arial Narrow" panose="020B0606020202030204" pitchFamily="34" charset="0"/>
              </a:rPr>
              <a:t>линий уже в производстве;</a:t>
            </a:r>
            <a:endParaRPr lang="en-US" sz="2200" dirty="0">
              <a:latin typeface="Arial Narrow" panose="020B0606020202030204" pitchFamily="34" charset="0"/>
            </a:endParaRP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Желтокожий петушок </a:t>
            </a:r>
            <a:r>
              <a:rPr lang="en-US" sz="2200" dirty="0">
                <a:latin typeface="Arial Narrow" panose="020B0606020202030204" pitchFamily="34" charset="0"/>
              </a:rPr>
              <a:t>(</a:t>
            </a:r>
            <a:r>
              <a:rPr lang="ru-RU" sz="2200" dirty="0">
                <a:latin typeface="Arial Narrow" panose="020B0606020202030204" pitchFamily="34" charset="0"/>
              </a:rPr>
              <a:t>потомство - желтокожие бройлера</a:t>
            </a:r>
            <a:r>
              <a:rPr lang="en-US" sz="2200" dirty="0">
                <a:latin typeface="Arial Narrow" panose="020B0606020202030204" pitchFamily="34" charset="0"/>
              </a:rPr>
              <a:t>)</a:t>
            </a:r>
            <a:r>
              <a:rPr lang="ru-RU" sz="2200" dirty="0">
                <a:latin typeface="Arial Narrow" panose="020B0606020202030204" pitchFamily="34" charset="0"/>
              </a:rPr>
              <a:t>.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01631"/>
              </p:ext>
            </p:extLst>
          </p:nvPr>
        </p:nvGraphicFramePr>
        <p:xfrm>
          <a:off x="6530453" y="2191241"/>
          <a:ext cx="4666398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505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Рост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Конверсия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+2 </a:t>
                      </a:r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пункта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Выход грудки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+1.5%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Выход тушки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+0.5%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re 2"/>
          <p:cNvSpPr txBox="1">
            <a:spLocks/>
          </p:cNvSpPr>
          <p:nvPr/>
        </p:nvSpPr>
        <p:spPr>
          <a:xfrm>
            <a:off x="838200" y="794201"/>
            <a:ext cx="4702791" cy="52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Arial Narrow" panose="020B0606020202030204" pitchFamily="34" charset="0"/>
              </a:rPr>
              <a:t>Д-линия Ф15 новой генерации</a:t>
            </a:r>
            <a:endParaRPr lang="fr-FR" sz="24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783609" y="1529873"/>
            <a:ext cx="5535304" cy="3997470"/>
          </a:xfrm>
          <a:prstGeom prst="rect">
            <a:avLst/>
          </a:prstGeom>
          <a:ln>
            <a:solidFill>
              <a:srgbClr val="96969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В сравнении с текущей генерацией</a:t>
            </a:r>
          </a:p>
          <a:p>
            <a:pPr marL="457200" lvl="1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(</a:t>
            </a:r>
            <a:r>
              <a:rPr lang="ru-RU" sz="2000" dirty="0">
                <a:latin typeface="Arial Narrow" panose="020B0606020202030204" pitchFamily="34" charset="0"/>
              </a:rPr>
              <a:t>используя того же петуха М99</a:t>
            </a:r>
            <a:r>
              <a:rPr lang="en-US" sz="2000" dirty="0">
                <a:latin typeface="Arial Narrow" panose="020B0606020202030204" pitchFamily="34" charset="0"/>
              </a:rPr>
              <a:t>):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</a:rPr>
              <a:t>Нет влияния на продуктивность родительского стада;</a:t>
            </a:r>
            <a:endParaRPr lang="en-US" sz="2200" dirty="0">
              <a:latin typeface="Arial Narrow" panose="020B0606020202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</a:rPr>
              <a:t>Новая генерация Д-линии доступна со второго квартала</a:t>
            </a:r>
            <a:r>
              <a:rPr lang="en-US" sz="2200" dirty="0">
                <a:latin typeface="Arial Narrow" panose="020B0606020202030204" pitchFamily="34" charset="0"/>
              </a:rPr>
              <a:t> 2017</a:t>
            </a:r>
            <a:r>
              <a:rPr lang="ru-RU" sz="2200" dirty="0">
                <a:latin typeface="Arial Narrow" panose="020B0606020202030204" pitchFamily="34" charset="0"/>
              </a:rPr>
              <a:t> года.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3" y="2159718"/>
            <a:ext cx="4702791" cy="1648007"/>
          </a:xfrm>
          <a:prstGeom prst="rect">
            <a:avLst/>
          </a:prstGeo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2374710" y="244735"/>
            <a:ext cx="7001302" cy="571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8080"/>
                </a:solidFill>
                <a:latin typeface="Arial Narrow" panose="020B0606020202030204" pitchFamily="34" charset="0"/>
              </a:rPr>
              <a:t>Новые продукты и их влияние на продуктивность бройлера</a:t>
            </a:r>
            <a:endParaRPr lang="fr-FR" sz="24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186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F</a:t>
            </a:r>
            <a:r>
              <a:rPr lang="ru-RU" dirty="0">
                <a:latin typeface="Arial Narrow" panose="020B0606020202030204" pitchFamily="34" charset="0"/>
              </a:rPr>
              <a:t>15 новой генерации с новым петушком М22</a:t>
            </a:r>
            <a:endParaRPr lang="lt-LT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31098"/>
              </p:ext>
            </p:extLst>
          </p:nvPr>
        </p:nvGraphicFramePr>
        <p:xfrm>
          <a:off x="2511669" y="1989238"/>
          <a:ext cx="7168662" cy="30194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84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873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Рост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+4%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73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РК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пункт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873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Выход</a:t>
                      </a:r>
                      <a:r>
                        <a:rPr lang="ru-RU" sz="2000" b="0" baseline="0" noProof="0" dirty="0">
                          <a:latin typeface="Arial Narrow" panose="020B0606020202030204" pitchFamily="34" charset="0"/>
                        </a:rPr>
                        <a:t> филе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+1,2</a:t>
                      </a:r>
                      <a:r>
                        <a:rPr lang="en-US" sz="2000" b="0" noProof="0" dirty="0"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873"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Выход тушки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noProof="0" dirty="0">
                          <a:latin typeface="Arial Narrow" panose="020B0606020202030204" pitchFamily="34" charset="0"/>
                        </a:rPr>
                        <a:t>+0,5%</a:t>
                      </a:r>
                      <a:endParaRPr lang="en-US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2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82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410106" y="1862514"/>
            <a:ext cx="336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50 лет мировое производство мяса птицы увеличилось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10 раз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10106" y="4079772"/>
            <a:ext cx="36715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Азия увеличила производство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 раз</a:t>
            </a:r>
            <a:r>
              <a:rPr lang="ru-RU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сейчас занимает </a:t>
            </a:r>
            <a:r>
              <a:rPr lang="en-US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- 40%</a:t>
            </a:r>
            <a:r>
              <a:rPr lang="ru-RU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общего производства</a:t>
            </a:r>
            <a:r>
              <a:rPr lang="en-US" sz="2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739" y="1154326"/>
            <a:ext cx="6021825" cy="40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8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Производство мяса птицы</a:t>
            </a:r>
            <a:endParaRPr lang="fr-FR" sz="2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82" y="3519803"/>
            <a:ext cx="149636" cy="9144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38" y="1034941"/>
            <a:ext cx="6689868" cy="41682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230433" y="1080655"/>
            <a:ext cx="4344073" cy="271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/>
              <a:t>Рост производства мяса птицы с 1961 года</a:t>
            </a:r>
            <a:endParaRPr lang="ru-RU" sz="14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017422" y="2148815"/>
            <a:ext cx="1800660" cy="2600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/>
              <a:t>Африка</a:t>
            </a:r>
            <a:endParaRPr lang="ru-RU" sz="10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017422" y="2335273"/>
            <a:ext cx="1800660" cy="2600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/>
              <a:t>Америка</a:t>
            </a:r>
            <a:endParaRPr lang="ru-RU" sz="10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17422" y="2534906"/>
            <a:ext cx="1800660" cy="2600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/>
              <a:t>Азия</a:t>
            </a:r>
            <a:endParaRPr lang="ru-RU" sz="10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017422" y="2721364"/>
            <a:ext cx="1800660" cy="2600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/>
              <a:t>Европа</a:t>
            </a:r>
            <a:endParaRPr lang="ru-RU" sz="10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017422" y="2938136"/>
            <a:ext cx="1800660" cy="2600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/>
              <a:t>Океания</a:t>
            </a:r>
            <a:endParaRPr lang="ru-RU" sz="1000" b="1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latin typeface="Arial Narrow" panose="020B0606020202030204" pitchFamily="34" charset="0"/>
              </a:rPr>
              <a:t>Следующий шаг</a:t>
            </a:r>
            <a:r>
              <a:rPr lang="en-US" sz="2500" dirty="0">
                <a:latin typeface="Arial Narrow" panose="020B0606020202030204" pitchFamily="34" charset="0"/>
              </a:rPr>
              <a:t>: </a:t>
            </a:r>
            <a:r>
              <a:rPr lang="ru-RU" sz="2500" dirty="0">
                <a:latin typeface="Arial Narrow" panose="020B0606020202030204" pitchFamily="34" charset="0"/>
              </a:rPr>
              <a:t>создание мировой базы данных, </a:t>
            </a:r>
            <a:br>
              <a:rPr lang="ru-RU" sz="2500" dirty="0">
                <a:latin typeface="Arial Narrow" panose="020B0606020202030204" pitchFamily="34" charset="0"/>
              </a:rPr>
            </a:br>
            <a:r>
              <a:rPr lang="ru-RU" sz="2500" dirty="0">
                <a:latin typeface="Arial Narrow" panose="020B0606020202030204" pitchFamily="34" charset="0"/>
              </a:rPr>
              <a:t>анализ значительного объема данных</a:t>
            </a:r>
            <a:endParaRPr lang="fr-FR" sz="22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4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31" y="1445125"/>
            <a:ext cx="6058469" cy="42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41695" y="2452409"/>
            <a:ext cx="42035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Все данные с ферм будут накапливаться и анализироваться,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чтобы дать нам намного больше информации, чем есть сегодня</a:t>
            </a:r>
            <a:endParaRPr lang="en-US" sz="20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13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Новая интернет-страница </a:t>
            </a:r>
            <a:r>
              <a:rPr lang="lt-LT" dirty="0"/>
              <a:t>WWW.BALTISA.RU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218" y="1497595"/>
            <a:ext cx="8186188" cy="40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863" y="4234069"/>
            <a:ext cx="22733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21965"/>
            <a:ext cx="12192000" cy="1736035"/>
          </a:xfrm>
          <a:prstGeom prst="rect">
            <a:avLst/>
          </a:prstGeom>
          <a:solidFill>
            <a:srgbClr val="F5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276350"/>
            <a:ext cx="3307080" cy="39349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4419" y="1739384"/>
            <a:ext cx="1943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5F4EB"/>
                </a:solidFill>
              </a:rPr>
              <a:t>Спасибо!</a:t>
            </a:r>
            <a:endParaRPr lang="en-US" sz="3200" dirty="0">
              <a:solidFill>
                <a:srgbClr val="F5F4E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7" y="5449422"/>
            <a:ext cx="1131639" cy="1081119"/>
          </a:xfrm>
          <a:prstGeom prst="rect">
            <a:avLst/>
          </a:prstGeom>
        </p:spPr>
      </p:pic>
      <p:pic>
        <p:nvPicPr>
          <p:cNvPr id="10" name="Content Placeholder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4" y="6062244"/>
            <a:ext cx="2163854" cy="4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756" y="77345"/>
            <a:ext cx="10515600" cy="88374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700" dirty="0"/>
              <a:t>Количество компаний, занимающиеся селекцией бройлерного птицеводства</a:t>
            </a:r>
            <a:r>
              <a:rPr lang="en-US" sz="2700" dirty="0"/>
              <a:t> 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559497" y="1014413"/>
            <a:ext cx="6840537" cy="466305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040216" y="935510"/>
            <a:ext cx="1944688" cy="4741959"/>
          </a:xfrm>
          <a:prstGeom prst="upArrow">
            <a:avLst>
              <a:gd name="adj1" fmla="val 50000"/>
              <a:gd name="adj2" fmla="val 66306"/>
            </a:avLst>
          </a:prstGeom>
          <a:solidFill>
            <a:srgbClr val="006666">
              <a:alpha val="82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533220" y="2397950"/>
            <a:ext cx="1008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GB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472190" y="4516220"/>
            <a:ext cx="1080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32400" y="4437063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519738" y="4076701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26781" y="3356992"/>
            <a:ext cx="402225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</a:rPr>
              <a:t>Hubbard</a:t>
            </a:r>
            <a:r>
              <a:rPr lang="ru-RU" altLang="en-US" sz="2000" b="1" dirty="0">
                <a:solidFill>
                  <a:srgbClr val="000000"/>
                </a:solidFill>
              </a:rPr>
              <a:t>, </a:t>
            </a:r>
            <a:r>
              <a:rPr lang="en-US" altLang="en-US" sz="2000" b="1" dirty="0">
                <a:solidFill>
                  <a:srgbClr val="000000"/>
                </a:solidFill>
              </a:rPr>
              <a:t>Cobb, Ross,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0000"/>
                </a:solidFill>
              </a:rPr>
              <a:t>Arbor Acres, </a:t>
            </a:r>
            <a:r>
              <a:rPr lang="en-US" altLang="en-US" sz="1600" b="1" dirty="0" err="1">
                <a:solidFill>
                  <a:srgbClr val="000000"/>
                </a:solidFill>
              </a:rPr>
              <a:t>Hybro</a:t>
            </a:r>
            <a:r>
              <a:rPr lang="en-US" altLang="en-US" sz="1600" b="1" dirty="0">
                <a:solidFill>
                  <a:srgbClr val="000000"/>
                </a:solidFill>
              </a:rPr>
              <a:t>, </a:t>
            </a:r>
            <a:r>
              <a:rPr lang="en-US" altLang="en-US" sz="1600" b="1" dirty="0" err="1">
                <a:solidFill>
                  <a:srgbClr val="000000"/>
                </a:solidFill>
              </a:rPr>
              <a:t>Lohmann</a:t>
            </a:r>
            <a:r>
              <a:rPr lang="en-US" altLang="en-US" sz="1600" b="1" dirty="0">
                <a:solidFill>
                  <a:srgbClr val="000000"/>
                </a:solidFill>
              </a:rPr>
              <a:t>, Shaver, Peterson, Marshall, Indian River, ASA, ISA, </a:t>
            </a:r>
            <a:r>
              <a:rPr lang="en-US" altLang="en-US" sz="1600" b="1" dirty="0" err="1">
                <a:solidFill>
                  <a:srgbClr val="000000"/>
                </a:solidFill>
              </a:rPr>
              <a:t>Hypeco</a:t>
            </a:r>
            <a:r>
              <a:rPr lang="en-US" altLang="en-US" sz="1600" b="1" dirty="0">
                <a:solidFill>
                  <a:srgbClr val="000000"/>
                </a:solidFill>
              </a:rPr>
              <a:t>, </a:t>
            </a:r>
            <a:r>
              <a:rPr lang="en-US" altLang="en-US" sz="1600" b="1" dirty="0" err="1">
                <a:solidFill>
                  <a:srgbClr val="000000"/>
                </a:solidFill>
              </a:rPr>
              <a:t>Tegel</a:t>
            </a:r>
            <a:r>
              <a:rPr lang="en-US" altLang="en-US" sz="1600" b="1" dirty="0">
                <a:solidFill>
                  <a:srgbClr val="000000"/>
                </a:solidFill>
              </a:rPr>
              <a:t>, Tatum, Peel, </a:t>
            </a:r>
            <a:r>
              <a:rPr lang="en-US" altLang="en-US" sz="1600" b="1" dirty="0" err="1">
                <a:solidFill>
                  <a:srgbClr val="000000"/>
                </a:solidFill>
              </a:rPr>
              <a:t>Welp</a:t>
            </a:r>
            <a:r>
              <a:rPr lang="en-US" altLang="en-US" sz="1600" b="1" dirty="0">
                <a:solidFill>
                  <a:srgbClr val="000000"/>
                </a:solidFill>
              </a:rPr>
              <a:t>, </a:t>
            </a:r>
            <a:r>
              <a:rPr lang="en-US" altLang="en-US" sz="1600" b="1" dirty="0" err="1">
                <a:solidFill>
                  <a:srgbClr val="000000"/>
                </a:solidFill>
              </a:rPr>
              <a:t>Anak</a:t>
            </a:r>
            <a:r>
              <a:rPr lang="en-US" altLang="en-US" sz="1600" b="1" dirty="0">
                <a:solidFill>
                  <a:srgbClr val="000000"/>
                </a:solidFill>
              </a:rPr>
              <a:t>, </a:t>
            </a:r>
            <a:r>
              <a:rPr lang="en-US" altLang="en-US" sz="1600" b="1" dirty="0" err="1">
                <a:solidFill>
                  <a:srgbClr val="000000"/>
                </a:solidFill>
              </a:rPr>
              <a:t>Kabir</a:t>
            </a:r>
            <a:r>
              <a:rPr lang="en-US" altLang="en-US" sz="1600" b="1" dirty="0">
                <a:solidFill>
                  <a:srgbClr val="000000"/>
                </a:solidFill>
              </a:rPr>
              <a:t>, Jaffa, Tetra, </a:t>
            </a:r>
            <a:r>
              <a:rPr lang="en-US" altLang="en-US" sz="1600" b="1" dirty="0" err="1">
                <a:solidFill>
                  <a:srgbClr val="000000"/>
                </a:solidFill>
              </a:rPr>
              <a:t>Steggles</a:t>
            </a:r>
            <a:r>
              <a:rPr lang="en-US" altLang="en-US" sz="1600" b="1" dirty="0">
                <a:solidFill>
                  <a:srgbClr val="000000"/>
                </a:solidFill>
              </a:rPr>
              <a:t>, Chester, Avian, </a:t>
            </a:r>
            <a:r>
              <a:rPr lang="en-US" altLang="en-US" sz="1600" b="1" dirty="0" err="1">
                <a:solidFill>
                  <a:srgbClr val="000000"/>
                </a:solidFill>
              </a:rPr>
              <a:t>Vantress</a:t>
            </a:r>
            <a:r>
              <a:rPr lang="en-US" altLang="en-US" sz="1600" b="1" dirty="0">
                <a:solidFill>
                  <a:srgbClr val="000000"/>
                </a:solidFill>
              </a:rPr>
              <a:t>, 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392995" y="3356992"/>
            <a:ext cx="326711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3"/>
          <p:cNvSpPr>
            <a:spLocks noChangeShapeType="1"/>
          </p:cNvSpPr>
          <p:nvPr/>
        </p:nvSpPr>
        <p:spPr bwMode="auto">
          <a:xfrm>
            <a:off x="8501111" y="3356992"/>
            <a:ext cx="10080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4074364" y="1196752"/>
            <a:ext cx="18716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</a:rPr>
              <a:t>Hubbard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</a:rPr>
              <a:t>Cobb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</a:rPr>
              <a:t>Aviagen</a:t>
            </a:r>
          </a:p>
        </p:txBody>
      </p:sp>
    </p:spTree>
    <p:extLst>
      <p:ext uri="{BB962C8B-B14F-4D97-AF65-F5344CB8AC3E}">
        <p14:creationId xmlns:p14="http://schemas.microsoft.com/office/powerpoint/2010/main" val="16437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  <p:bldP spid="2055" grpId="0"/>
      <p:bldP spid="20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20" y="-1"/>
            <a:ext cx="8434317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8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</a:rPr>
              <a:t>Hubbard</a:t>
            </a:r>
            <a:r>
              <a:rPr lang="ru-RU" altLang="en-US" dirty="0">
                <a:latin typeface="Arial" panose="020B0604020202020204" pitchFamily="34" charset="0"/>
              </a:rPr>
              <a:t> в цифрах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754"/>
            <a:ext cx="10515600" cy="320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11% в 2003г., когда компанию приобрела Группа </a:t>
            </a:r>
            <a:r>
              <a:rPr lang="ru-RU" dirty="0" err="1"/>
              <a:t>Гримо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Некоторые основные моменты: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лидер по конверсий корма и себестоимости мяса бройлера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петушок </a:t>
            </a:r>
            <a:r>
              <a:rPr lang="ru-RU" b="1" dirty="0"/>
              <a:t>Hubbard М99 является лидером рынка в США </a:t>
            </a:r>
            <a:r>
              <a:rPr lang="ru-RU" dirty="0"/>
              <a:t>(используется как с курочками </a:t>
            </a:r>
            <a:r>
              <a:rPr lang="en-US" dirty="0"/>
              <a:t>Hubbard</a:t>
            </a:r>
            <a:r>
              <a:rPr lang="ru-RU" dirty="0"/>
              <a:t>, так и курочками конкурентов)</a:t>
            </a:r>
            <a:endParaRPr lang="lt-LT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компания Hubbard стала поставщиком племенного материала </a:t>
            </a:r>
            <a:r>
              <a:rPr lang="ru-RU" b="1" dirty="0"/>
              <a:t>№ 2 в Бразилии </a:t>
            </a:r>
            <a:r>
              <a:rPr lang="ru-RU" dirty="0"/>
              <a:t>за последние 3 года</a:t>
            </a:r>
            <a:endParaRPr lang="lt-LT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мировой лидер в сегменте бройлера «премиум класса» 75% мирового рынка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t-LT" altLang="en-US" sz="2800" dirty="0">
                <a:latin typeface="Arial" panose="020B0604020202020204" pitchFamily="34" charset="0"/>
              </a:rPr>
              <a:t>&gt;</a:t>
            </a:r>
            <a:r>
              <a:rPr lang="fr-FR" altLang="en-US" sz="2800" dirty="0">
                <a:latin typeface="Arial" panose="020B0604020202020204" pitchFamily="34" charset="0"/>
              </a:rPr>
              <a:t> 20% </a:t>
            </a:r>
            <a:r>
              <a:rPr lang="ru-RU" altLang="en-US" sz="2800" dirty="0">
                <a:latin typeface="Arial" panose="020B0604020202020204" pitchFamily="34" charset="0"/>
              </a:rPr>
              <a:t>мирового рынка Родительских Стад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499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B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696"/>
          </a:xfrm>
        </p:spPr>
        <p:txBody>
          <a:bodyPr/>
          <a:lstStyle/>
          <a:p>
            <a:pPr algn="ctr"/>
            <a:r>
              <a:rPr lang="ru-RU" dirty="0"/>
              <a:t>Азия выбирает </a:t>
            </a:r>
            <a:r>
              <a:rPr lang="en-US" dirty="0"/>
              <a:t>Hubbard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633"/>
            <a:ext cx="7405914" cy="4037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Китай: </a:t>
            </a:r>
            <a:endParaRPr lang="en-US" dirty="0"/>
          </a:p>
          <a:p>
            <a:pPr algn="just"/>
            <a:r>
              <a:rPr lang="ru-RU" dirty="0" err="1"/>
              <a:t>Yisheng</a:t>
            </a:r>
            <a:r>
              <a:rPr lang="ru-RU" dirty="0"/>
              <a:t>, крупнейший поставщик родительских стад в Китае, производящий 17 миллионов родителей (25% рынка) в год, принял стратегическое решение поменять поставщика генетики на </a:t>
            </a:r>
            <a:r>
              <a:rPr lang="en-US" dirty="0"/>
              <a:t>Hubbard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Индия: </a:t>
            </a:r>
            <a:endParaRPr lang="en-US" dirty="0"/>
          </a:p>
          <a:p>
            <a:pPr algn="just"/>
            <a:r>
              <a:rPr lang="ru-RU" dirty="0" err="1"/>
              <a:t>Suguna</a:t>
            </a:r>
            <a:r>
              <a:rPr lang="ru-RU" dirty="0"/>
              <a:t> </a:t>
            </a:r>
            <a:r>
              <a:rPr lang="ru-RU" dirty="0" err="1"/>
              <a:t>Foods</a:t>
            </a:r>
            <a:r>
              <a:rPr lang="en-US" dirty="0"/>
              <a:t> </a:t>
            </a:r>
            <a:r>
              <a:rPr lang="ru-RU" dirty="0"/>
              <a:t>6-ой по величине производитель бройлерного мяса в Азии (395. млн бройлеров ежегодно</a:t>
            </a:r>
            <a:r>
              <a:rPr lang="en-US" dirty="0"/>
              <a:t> </a:t>
            </a:r>
            <a:r>
              <a:rPr lang="ru-RU" dirty="0"/>
              <a:t>20% рынка). </a:t>
            </a:r>
          </a:p>
          <a:p>
            <a:pPr algn="just"/>
            <a:endParaRPr lang="lt-LT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078" y="3815105"/>
            <a:ext cx="2987722" cy="1730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078" y="1508632"/>
            <a:ext cx="2987722" cy="18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latin typeface="Arial Narrow" panose="020B0606020202030204" pitchFamily="34" charset="0"/>
              </a:rPr>
              <a:t>Менеджмент и направление селекции </a:t>
            </a:r>
            <a:r>
              <a:rPr lang="en-US" sz="2400" dirty="0">
                <a:latin typeface="Arial Narrow" panose="020B0606020202030204" pitchFamily="34" charset="0"/>
              </a:rPr>
              <a:t>F15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555845"/>
            <a:ext cx="5504543" cy="39619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266076"/>
                </a:solidFill>
                <a:latin typeface="Arial Narrow" panose="020B0606020202030204" pitchFamily="34" charset="0"/>
              </a:rPr>
              <a:t>За последнее десятилетие значительное внимание уделялось ключевым признакам:</a:t>
            </a:r>
          </a:p>
          <a:p>
            <a:pPr marL="900113" algn="just">
              <a:buFont typeface="Courier New" panose="02070309020205020404" pitchFamily="49" charset="0"/>
              <a:buChar char="o"/>
            </a:pP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Уровень родительских стад: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Масса раннего яйца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Пик и постоянство яйцекладки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Сохранности во время яйцекладки</a:t>
            </a:r>
          </a:p>
          <a:p>
            <a:pPr marL="900113" algn="just">
              <a:buFont typeface="Courier New" panose="02070309020205020404" pitchFamily="49" charset="0"/>
              <a:buChar char="o"/>
            </a:pP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бройлерном уровне: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Расход корма (конверсии)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Рост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Общий выход мяса и грудки</a:t>
            </a: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Сохранность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57" y="1555845"/>
            <a:ext cx="4184467" cy="38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556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40933"/>
            <a:ext cx="10515600" cy="698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266076"/>
                </a:solidFill>
                <a:latin typeface="Arial Narrow" panose="020B0606020202030204" pitchFamily="34" charset="0"/>
              </a:rPr>
              <a:t>Масса раннего яйца</a:t>
            </a:r>
            <a:br>
              <a:rPr lang="en-US" sz="2400" b="1" dirty="0">
                <a:solidFill>
                  <a:srgbClr val="266076"/>
                </a:solidFill>
                <a:latin typeface="Arial Narrow" panose="020B0606020202030204" pitchFamily="34" charset="0"/>
              </a:rPr>
            </a:br>
            <a:r>
              <a:rPr lang="ru-RU" sz="2300" b="1" dirty="0">
                <a:solidFill>
                  <a:srgbClr val="266076"/>
                </a:solidFill>
                <a:latin typeface="Arial Narrow" panose="020B0606020202030204" pitchFamily="34" charset="0"/>
              </a:rPr>
              <a:t>Генетический прогресс и полевые результаты</a:t>
            </a:r>
            <a:endParaRPr lang="en-US" sz="2300" b="1" dirty="0">
              <a:solidFill>
                <a:srgbClr val="266076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2757"/>
            <a:ext cx="6586181" cy="30823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4727" y="739038"/>
            <a:ext cx="587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Фенотипическое проявление массы яйца у С-линии прародителей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неделя возраста)</a:t>
            </a:r>
            <a:endParaRPr lang="en-US" sz="2000" dirty="0">
              <a:solidFill>
                <a:srgbClr val="00206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0540" y="3792340"/>
            <a:ext cx="628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+1.5 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+2.0 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грамм за год</a:t>
            </a:r>
            <a:endParaRPr lang="en-US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82" y="1475720"/>
            <a:ext cx="3929418" cy="4120729"/>
          </a:xfrm>
          <a:prstGeom prst="rect">
            <a:avLst/>
          </a:prstGeom>
        </p:spPr>
      </p:pic>
      <p:sp>
        <p:nvSpPr>
          <p:cNvPr id="8" name="ZoneTexte 4"/>
          <p:cNvSpPr txBox="1"/>
          <p:nvPr/>
        </p:nvSpPr>
        <p:spPr>
          <a:xfrm>
            <a:off x="6595540" y="989776"/>
            <a:ext cx="511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Продуцирующее РС 2017 год</a:t>
            </a:r>
            <a:endParaRPr lang="en-US" sz="2000" dirty="0">
              <a:solidFill>
                <a:srgbClr val="00206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2147" y="4672111"/>
            <a:ext cx="6522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Основные изменения менеджмента касаются профиля ЖМ курочек и изменения </a:t>
            </a:r>
            <a:r>
              <a:rPr lang="ru-RU" dirty="0" err="1"/>
              <a:t>энерго</a:t>
            </a:r>
            <a:r>
              <a:rPr lang="ru-RU" dirty="0"/>
              <a:t>-протеинового соотношения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22863086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r>
              <a:rPr lang="ru-RU" sz="2800" dirty="0"/>
              <a:t> – инновация в селекционной программе </a:t>
            </a:r>
            <a:r>
              <a:rPr lang="en-US" sz="2800" dirty="0"/>
              <a:t>Hubbard</a:t>
            </a:r>
            <a:endParaRPr lang="lt-LT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445124"/>
            <a:ext cx="10515600" cy="8718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Компьютерный томограф</a:t>
            </a:r>
          </a:p>
          <a:p>
            <a:r>
              <a:rPr lang="ru-RU" dirty="0"/>
              <a:t>Новые технологии дают точную информацию о выходах, размерах органов, состоянии костей и др. на живой птице!</a:t>
            </a:r>
          </a:p>
        </p:txBody>
      </p:sp>
      <p:pic>
        <p:nvPicPr>
          <p:cNvPr id="6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1" y="2433334"/>
            <a:ext cx="3956858" cy="28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74" y="2433334"/>
            <a:ext cx="2799092" cy="28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40" y="2433334"/>
            <a:ext cx="2806467" cy="28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4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562"/>
            <a:ext cx="2191603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9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ltisa">
      <a:dk1>
        <a:srgbClr val="000000"/>
      </a:dk1>
      <a:lt1>
        <a:srgbClr val="F4F3EA"/>
      </a:lt1>
      <a:dk2>
        <a:srgbClr val="373545"/>
      </a:dk2>
      <a:lt2>
        <a:srgbClr val="F4F3EA"/>
      </a:lt2>
      <a:accent1>
        <a:srgbClr val="266076"/>
      </a:accent1>
      <a:accent2>
        <a:srgbClr val="387992"/>
      </a:accent2>
      <a:accent3>
        <a:srgbClr val="1D9D9E"/>
      </a:accent3>
      <a:accent4>
        <a:srgbClr val="33B6A8"/>
      </a:accent4>
      <a:accent5>
        <a:srgbClr val="64C4B9"/>
      </a:accent5>
      <a:accent6>
        <a:srgbClr val="3D5592"/>
      </a:accent6>
      <a:hlink>
        <a:srgbClr val="387992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3289</TotalTime>
  <Words>1157</Words>
  <Application>Microsoft Office PowerPoint</Application>
  <PresentationFormat>Широкоэкранный</PresentationFormat>
  <Paragraphs>333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Courier New</vt:lpstr>
      <vt:lpstr>Tahoma</vt:lpstr>
      <vt:lpstr>Times</vt:lpstr>
      <vt:lpstr>Times New Roman</vt:lpstr>
      <vt:lpstr>Verdana</vt:lpstr>
      <vt:lpstr>Wingdings</vt:lpstr>
      <vt:lpstr>Office Theme</vt:lpstr>
      <vt:lpstr>Презентация PowerPoint</vt:lpstr>
      <vt:lpstr>Производство мяса птицы</vt:lpstr>
      <vt:lpstr>Количество компаний, занимающиеся селекцией бройлерного птицеводства </vt:lpstr>
      <vt:lpstr>Презентация PowerPoint</vt:lpstr>
      <vt:lpstr>Hubbard в цифрах</vt:lpstr>
      <vt:lpstr>Азия выбирает Hubbard</vt:lpstr>
      <vt:lpstr>Менеджмент и направление селекции F15 </vt:lpstr>
      <vt:lpstr>Масса раннего яйца Генетический прогресс и полевые результаты</vt:lpstr>
      <vt:lpstr> – инновация в селекционной программе Hubbard</vt:lpstr>
      <vt:lpstr>                                – инновация в селекционной программе Hubbard</vt:lpstr>
      <vt:lpstr>                        – инновация в селекционной программе Hubbard</vt:lpstr>
      <vt:lpstr>Приоритет конверсии корма в наших программах селекции</vt:lpstr>
      <vt:lpstr>Меньше поражений подошв ног и воспаления суставов Критерий экономики, благополучия  </vt:lpstr>
      <vt:lpstr>Влажность подстилки имеет одно из решающих значений в этиологии развития подо дерматитов и ожогов скакательного сустава</vt:lpstr>
      <vt:lpstr>Презентация PowerPoint</vt:lpstr>
      <vt:lpstr>Презентация PowerPoint</vt:lpstr>
      <vt:lpstr>Приход новых поколений</vt:lpstr>
      <vt:lpstr>Более продуктивный петух (M22)</vt:lpstr>
      <vt:lpstr>F15 новой генерации с новым петушком М22</vt:lpstr>
      <vt:lpstr>Следующий шаг: создание мировой базы данных,  анализ значительного объема данных</vt:lpstr>
      <vt:lpstr>Новая интернет-страница WWW.BALTISA.RU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Голосов Максим Николаевич</cp:lastModifiedBy>
  <cp:revision>173</cp:revision>
  <dcterms:created xsi:type="dcterms:W3CDTF">2016-09-08T11:29:21Z</dcterms:created>
  <dcterms:modified xsi:type="dcterms:W3CDTF">2017-03-22T12:59:41Z</dcterms:modified>
</cp:coreProperties>
</file>