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1"/>
  </p:notesMasterIdLst>
  <p:sldIdLst>
    <p:sldId id="256" r:id="rId2"/>
    <p:sldId id="525" r:id="rId3"/>
    <p:sldId id="257" r:id="rId4"/>
    <p:sldId id="258"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 id="400" r:id="rId19"/>
    <p:sldId id="402" r:id="rId20"/>
    <p:sldId id="403" r:id="rId21"/>
    <p:sldId id="404" r:id="rId22"/>
    <p:sldId id="405" r:id="rId23"/>
    <p:sldId id="406" r:id="rId24"/>
    <p:sldId id="407" r:id="rId25"/>
    <p:sldId id="408" r:id="rId26"/>
    <p:sldId id="409" r:id="rId27"/>
    <p:sldId id="410" r:id="rId28"/>
    <p:sldId id="411" r:id="rId29"/>
    <p:sldId id="412" r:id="rId30"/>
    <p:sldId id="413" r:id="rId31"/>
    <p:sldId id="414" r:id="rId32"/>
    <p:sldId id="415" r:id="rId33"/>
    <p:sldId id="416" r:id="rId34"/>
    <p:sldId id="417" r:id="rId35"/>
    <p:sldId id="418" r:id="rId36"/>
    <p:sldId id="419" r:id="rId37"/>
    <p:sldId id="420" r:id="rId38"/>
    <p:sldId id="421" r:id="rId39"/>
    <p:sldId id="422" r:id="rId40"/>
    <p:sldId id="423" r:id="rId41"/>
    <p:sldId id="424" r:id="rId42"/>
    <p:sldId id="425" r:id="rId43"/>
    <p:sldId id="426" r:id="rId44"/>
    <p:sldId id="427" r:id="rId45"/>
    <p:sldId id="428" r:id="rId46"/>
    <p:sldId id="429" r:id="rId47"/>
    <p:sldId id="430" r:id="rId48"/>
    <p:sldId id="431" r:id="rId49"/>
    <p:sldId id="432" r:id="rId50"/>
    <p:sldId id="433" r:id="rId51"/>
    <p:sldId id="434" r:id="rId52"/>
    <p:sldId id="435" r:id="rId53"/>
    <p:sldId id="436" r:id="rId54"/>
    <p:sldId id="437" r:id="rId55"/>
    <p:sldId id="438" r:id="rId56"/>
    <p:sldId id="439" r:id="rId57"/>
    <p:sldId id="440" r:id="rId58"/>
    <p:sldId id="441" r:id="rId59"/>
    <p:sldId id="442" r:id="rId60"/>
    <p:sldId id="443" r:id="rId61"/>
    <p:sldId id="444" r:id="rId62"/>
    <p:sldId id="445" r:id="rId63"/>
    <p:sldId id="446" r:id="rId64"/>
    <p:sldId id="447" r:id="rId65"/>
    <p:sldId id="448" r:id="rId66"/>
    <p:sldId id="449" r:id="rId67"/>
    <p:sldId id="450" r:id="rId68"/>
    <p:sldId id="451" r:id="rId69"/>
    <p:sldId id="452" r:id="rId70"/>
    <p:sldId id="453" r:id="rId71"/>
    <p:sldId id="454" r:id="rId72"/>
    <p:sldId id="455" r:id="rId73"/>
    <p:sldId id="456" r:id="rId74"/>
    <p:sldId id="457" r:id="rId75"/>
    <p:sldId id="458" r:id="rId76"/>
    <p:sldId id="459" r:id="rId77"/>
    <p:sldId id="460" r:id="rId78"/>
    <p:sldId id="461" r:id="rId79"/>
    <p:sldId id="462" r:id="rId80"/>
    <p:sldId id="463" r:id="rId81"/>
    <p:sldId id="464" r:id="rId82"/>
    <p:sldId id="465" r:id="rId83"/>
    <p:sldId id="466" r:id="rId84"/>
    <p:sldId id="467" r:id="rId85"/>
    <p:sldId id="468" r:id="rId86"/>
    <p:sldId id="470" r:id="rId87"/>
    <p:sldId id="472" r:id="rId88"/>
    <p:sldId id="473" r:id="rId89"/>
    <p:sldId id="474" r:id="rId90"/>
    <p:sldId id="475" r:id="rId91"/>
    <p:sldId id="476" r:id="rId92"/>
    <p:sldId id="477" r:id="rId93"/>
    <p:sldId id="478" r:id="rId94"/>
    <p:sldId id="479" r:id="rId95"/>
    <p:sldId id="480" r:id="rId96"/>
    <p:sldId id="481" r:id="rId97"/>
    <p:sldId id="482" r:id="rId98"/>
    <p:sldId id="483" r:id="rId99"/>
    <p:sldId id="484" r:id="rId100"/>
    <p:sldId id="485" r:id="rId101"/>
    <p:sldId id="486" r:id="rId102"/>
    <p:sldId id="487" r:id="rId103"/>
    <p:sldId id="488" r:id="rId104"/>
    <p:sldId id="490" r:id="rId105"/>
    <p:sldId id="505" r:id="rId106"/>
    <p:sldId id="506" r:id="rId107"/>
    <p:sldId id="507" r:id="rId108"/>
    <p:sldId id="508" r:id="rId109"/>
    <p:sldId id="509" r:id="rId110"/>
    <p:sldId id="510" r:id="rId111"/>
    <p:sldId id="511" r:id="rId112"/>
    <p:sldId id="512" r:id="rId113"/>
    <p:sldId id="513" r:id="rId114"/>
    <p:sldId id="514" r:id="rId115"/>
    <p:sldId id="515" r:id="rId116"/>
    <p:sldId id="278" r:id="rId117"/>
    <p:sldId id="281" r:id="rId118"/>
    <p:sldId id="282" r:id="rId119"/>
    <p:sldId id="283" r:id="rId120"/>
    <p:sldId id="284" r:id="rId121"/>
    <p:sldId id="285" r:id="rId122"/>
    <p:sldId id="287" r:id="rId123"/>
    <p:sldId id="288" r:id="rId124"/>
    <p:sldId id="289" r:id="rId125"/>
    <p:sldId id="290" r:id="rId126"/>
    <p:sldId id="291" r:id="rId127"/>
    <p:sldId id="292" r:id="rId128"/>
    <p:sldId id="293" r:id="rId129"/>
    <p:sldId id="294" r:id="rId130"/>
    <p:sldId id="295" r:id="rId131"/>
    <p:sldId id="296" r:id="rId132"/>
    <p:sldId id="297" r:id="rId133"/>
    <p:sldId id="298" r:id="rId134"/>
    <p:sldId id="299" r:id="rId135"/>
    <p:sldId id="300" r:id="rId136"/>
    <p:sldId id="301" r:id="rId137"/>
    <p:sldId id="302" r:id="rId138"/>
    <p:sldId id="303" r:id="rId139"/>
    <p:sldId id="304" r:id="rId140"/>
    <p:sldId id="305" r:id="rId141"/>
    <p:sldId id="526" r:id="rId142"/>
    <p:sldId id="527" r:id="rId143"/>
    <p:sldId id="528" r:id="rId144"/>
    <p:sldId id="309" r:id="rId145"/>
    <p:sldId id="310" r:id="rId146"/>
    <p:sldId id="311" r:id="rId147"/>
    <p:sldId id="312" r:id="rId148"/>
    <p:sldId id="313" r:id="rId149"/>
    <p:sldId id="315" r:id="rId150"/>
    <p:sldId id="316" r:id="rId151"/>
    <p:sldId id="317" r:id="rId152"/>
    <p:sldId id="318" r:id="rId153"/>
    <p:sldId id="319" r:id="rId154"/>
    <p:sldId id="320" r:id="rId155"/>
    <p:sldId id="321" r:id="rId156"/>
    <p:sldId id="322" r:id="rId157"/>
    <p:sldId id="323" r:id="rId158"/>
    <p:sldId id="324" r:id="rId159"/>
    <p:sldId id="326" r:id="rId160"/>
    <p:sldId id="327" r:id="rId161"/>
    <p:sldId id="328" r:id="rId162"/>
    <p:sldId id="329" r:id="rId163"/>
    <p:sldId id="330" r:id="rId164"/>
    <p:sldId id="331" r:id="rId165"/>
    <p:sldId id="332" r:id="rId166"/>
    <p:sldId id="333" r:id="rId167"/>
    <p:sldId id="334" r:id="rId168"/>
    <p:sldId id="335" r:id="rId169"/>
    <p:sldId id="336" r:id="rId170"/>
    <p:sldId id="337" r:id="rId171"/>
    <p:sldId id="338" r:id="rId172"/>
    <p:sldId id="339" r:id="rId173"/>
    <p:sldId id="340" r:id="rId174"/>
    <p:sldId id="341" r:id="rId175"/>
    <p:sldId id="342" r:id="rId176"/>
    <p:sldId id="343" r:id="rId177"/>
    <p:sldId id="344" r:id="rId178"/>
    <p:sldId id="345" r:id="rId179"/>
    <p:sldId id="346" r:id="rId180"/>
    <p:sldId id="347" r:id="rId181"/>
    <p:sldId id="348" r:id="rId182"/>
    <p:sldId id="349" r:id="rId183"/>
    <p:sldId id="350" r:id="rId184"/>
    <p:sldId id="351" r:id="rId185"/>
    <p:sldId id="352" r:id="rId186"/>
    <p:sldId id="354" r:id="rId187"/>
    <p:sldId id="355" r:id="rId188"/>
    <p:sldId id="356" r:id="rId189"/>
    <p:sldId id="358" r:id="rId190"/>
    <p:sldId id="359" r:id="rId191"/>
    <p:sldId id="360" r:id="rId192"/>
    <p:sldId id="361" r:id="rId193"/>
    <p:sldId id="363" r:id="rId194"/>
    <p:sldId id="364" r:id="rId195"/>
    <p:sldId id="365" r:id="rId196"/>
    <p:sldId id="366" r:id="rId197"/>
    <p:sldId id="367" r:id="rId198"/>
    <p:sldId id="368" r:id="rId199"/>
    <p:sldId id="369" r:id="rId200"/>
    <p:sldId id="370" r:id="rId201"/>
    <p:sldId id="371" r:id="rId202"/>
    <p:sldId id="372" r:id="rId203"/>
    <p:sldId id="373" r:id="rId204"/>
    <p:sldId id="374" r:id="rId205"/>
    <p:sldId id="375" r:id="rId206"/>
    <p:sldId id="376" r:id="rId207"/>
    <p:sldId id="377" r:id="rId208"/>
    <p:sldId id="378" r:id="rId209"/>
    <p:sldId id="379" r:id="rId210"/>
    <p:sldId id="380" r:id="rId211"/>
    <p:sldId id="381" r:id="rId212"/>
    <p:sldId id="382" r:id="rId213"/>
    <p:sldId id="383" r:id="rId214"/>
    <p:sldId id="384" r:id="rId215"/>
    <p:sldId id="385" r:id="rId216"/>
    <p:sldId id="386" r:id="rId217"/>
    <p:sldId id="387" r:id="rId218"/>
    <p:sldId id="388" r:id="rId219"/>
    <p:sldId id="389" r:id="rId220"/>
    <p:sldId id="390" r:id="rId221"/>
    <p:sldId id="391" r:id="rId222"/>
    <p:sldId id="392" r:id="rId223"/>
    <p:sldId id="393" r:id="rId224"/>
    <p:sldId id="394" r:id="rId225"/>
    <p:sldId id="395" r:id="rId226"/>
    <p:sldId id="396" r:id="rId227"/>
    <p:sldId id="397" r:id="rId228"/>
    <p:sldId id="398" r:id="rId229"/>
    <p:sldId id="399" r:id="rId23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27" Type="http://schemas.openxmlformats.org/officeDocument/2006/relationships/slide" Target="slides/slide226.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viewProps" Target="viewProp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tableStyles" Target="tableStyle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231" Type="http://schemas.openxmlformats.org/officeDocument/2006/relationships/notesMaster" Target="notesMasters/notesMaster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F53098-6305-4671-BCB8-8B50DBC105AD}" type="datetimeFigureOut">
              <a:rPr lang="ru-RU" smtClean="0"/>
              <a:t>14.07.2024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1F7262-C65A-450C-BA22-DAD8028E65FF}" type="slidenum">
              <a:rPr lang="ru-RU" smtClean="0"/>
              <a:t>‹#›</a:t>
            </a:fld>
            <a:endParaRPr lang="ru-RU"/>
          </a:p>
        </p:txBody>
      </p:sp>
    </p:spTree>
    <p:extLst>
      <p:ext uri="{BB962C8B-B14F-4D97-AF65-F5344CB8AC3E}">
        <p14:creationId xmlns:p14="http://schemas.microsoft.com/office/powerpoint/2010/main" val="1504862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FC2AA181-B673-44D1-8656-B976E9849D39}" type="slidenum">
              <a:rPr lang="ru-RU" smtClean="0"/>
              <a:pPr/>
              <a:t>18</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0138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2D03E42-5F52-4661-BFF1-7F51E7EEA325}" type="slidenum">
              <a:rPr lang="ru-RU" altLang="ru-RU" smtClean="0">
                <a:latin typeface="Times New Roman" pitchFamily="18" charset="0"/>
              </a:rPr>
              <a:pPr eaLnBrk="1" hangingPunct="1">
                <a:spcBef>
                  <a:spcPct val="0"/>
                </a:spcBef>
              </a:pPr>
              <a:t>62</a:t>
            </a:fld>
            <a:endParaRPr lang="ru-RU" altLang="ru-RU" smtClean="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0240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EDE3F52-769A-4293-B2CE-EE8709B740F7}" type="slidenum">
              <a:rPr lang="ru-RU" altLang="ru-RU" smtClean="0">
                <a:latin typeface="Times New Roman" pitchFamily="18" charset="0"/>
              </a:rPr>
              <a:pPr eaLnBrk="1" hangingPunct="1">
                <a:spcBef>
                  <a:spcPct val="0"/>
                </a:spcBef>
              </a:pPr>
              <a:t>63</a:t>
            </a:fld>
            <a:endParaRPr lang="ru-RU" altLang="ru-RU" smtClean="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0342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ACF1FAF-3E0A-471C-8720-BD1ADE103CD3}" type="slidenum">
              <a:rPr lang="ru-RU" altLang="ru-RU" smtClean="0">
                <a:latin typeface="Times New Roman" pitchFamily="18" charset="0"/>
              </a:rPr>
              <a:pPr eaLnBrk="1" hangingPunct="1">
                <a:spcBef>
                  <a:spcPct val="0"/>
                </a:spcBef>
              </a:pPr>
              <a:t>78</a:t>
            </a:fld>
            <a:endParaRPr lang="ru-RU" altLang="ru-RU" smtClean="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0445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6A61F11-E50B-4125-B8C3-8F696C0D6646}" type="slidenum">
              <a:rPr lang="ru-RU" altLang="ru-RU" smtClean="0">
                <a:latin typeface="Times New Roman" pitchFamily="18" charset="0"/>
              </a:rPr>
              <a:pPr eaLnBrk="1" hangingPunct="1">
                <a:spcBef>
                  <a:spcPct val="0"/>
                </a:spcBef>
              </a:pPr>
              <a:t>79</a:t>
            </a:fld>
            <a:endParaRPr lang="ru-RU" altLang="ru-RU" smtClean="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0547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67ED875-1CD5-4B29-8287-F36C3FAE0836}" type="slidenum">
              <a:rPr lang="ru-RU" altLang="ru-RU" smtClean="0">
                <a:latin typeface="Times New Roman" pitchFamily="18" charset="0"/>
              </a:rPr>
              <a:pPr eaLnBrk="1" hangingPunct="1">
                <a:spcBef>
                  <a:spcPct val="0"/>
                </a:spcBef>
              </a:pPr>
              <a:t>80</a:t>
            </a:fld>
            <a:endParaRPr lang="ru-RU" altLang="ru-RU" smtClean="0">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0650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9BA42D0-27E4-4244-86C6-EE942938A38D}" type="slidenum">
              <a:rPr lang="ru-RU" altLang="ru-RU" smtClean="0">
                <a:latin typeface="Times New Roman" pitchFamily="18" charset="0"/>
              </a:rPr>
              <a:pPr eaLnBrk="1" hangingPunct="1">
                <a:spcBef>
                  <a:spcPct val="0"/>
                </a:spcBef>
              </a:pPr>
              <a:t>81</a:t>
            </a:fld>
            <a:endParaRPr lang="ru-RU" altLang="ru-RU" smtClean="0">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0752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BD4358C-746A-4A4B-8EE2-76F32C69536C}" type="slidenum">
              <a:rPr lang="ru-RU" altLang="ru-RU" smtClean="0">
                <a:latin typeface="Times New Roman" pitchFamily="18" charset="0"/>
              </a:rPr>
              <a:pPr eaLnBrk="1" hangingPunct="1">
                <a:spcBef>
                  <a:spcPct val="0"/>
                </a:spcBef>
              </a:pPr>
              <a:t>82</a:t>
            </a:fld>
            <a:endParaRPr lang="ru-RU" altLang="ru-RU" smtClean="0">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0854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944032F-7131-46F2-9544-0E9DDDA45219}" type="slidenum">
              <a:rPr lang="ru-RU" altLang="ru-RU" smtClean="0">
                <a:latin typeface="Times New Roman" pitchFamily="18" charset="0"/>
              </a:rPr>
              <a:pPr eaLnBrk="1" hangingPunct="1">
                <a:spcBef>
                  <a:spcPct val="0"/>
                </a:spcBef>
              </a:pPr>
              <a:t>83</a:t>
            </a:fld>
            <a:endParaRPr lang="ru-RU" altLang="ru-RU" smtClean="0">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352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66916"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C73B41-DE51-494C-AEAE-6652FA96BF07}" type="slidenum">
              <a:rPr lang="ru-RU" smtClean="0"/>
              <a:pPr fontAlgn="base">
                <a:spcBef>
                  <a:spcPct val="0"/>
                </a:spcBef>
                <a:spcAft>
                  <a:spcPct val="0"/>
                </a:spcAft>
                <a:defRPr/>
              </a:pPr>
              <a:t>90</a:t>
            </a:fld>
            <a:endParaRPr lang="ru-RU"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93540"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30E0DE5-3B9C-47E5-886D-B7F43115786C}" type="slidenum">
              <a:rPr lang="ru-RU" smtClean="0"/>
              <a:pPr fontAlgn="base">
                <a:spcBef>
                  <a:spcPct val="0"/>
                </a:spcBef>
                <a:spcAft>
                  <a:spcPct val="0"/>
                </a:spcAft>
                <a:defRPr/>
              </a:pPr>
              <a:t>94</a:t>
            </a:fld>
            <a:endParaRPr lang="ru-R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9318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39ABF00-DAFE-44E3-A407-F1A776F96219}" type="slidenum">
              <a:rPr lang="ru-RU" altLang="ru-RU" smtClean="0">
                <a:latin typeface="Times New Roman" pitchFamily="18" charset="0"/>
              </a:rPr>
              <a:pPr eaLnBrk="1" hangingPunct="1">
                <a:spcBef>
                  <a:spcPct val="0"/>
                </a:spcBef>
              </a:pPr>
              <a:t>54</a:t>
            </a:fld>
            <a:endParaRPr lang="ru-RU" altLang="ru-RU" smtClean="0">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465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235524"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AECF2D4-B025-46E4-9C98-6C894CBC7651}" type="slidenum">
              <a:rPr lang="ru-RU" smtClean="0"/>
              <a:pPr fontAlgn="base">
                <a:spcBef>
                  <a:spcPct val="0"/>
                </a:spcBef>
                <a:spcAft>
                  <a:spcPct val="0"/>
                </a:spcAft>
                <a:defRPr/>
              </a:pPr>
              <a:t>96</a:t>
            </a:fld>
            <a:endParaRPr lang="ru-RU"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56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236548"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99933B0-29D1-4968-AE71-99C898968816}" type="slidenum">
              <a:rPr lang="ru-RU" smtClean="0"/>
              <a:pPr fontAlgn="base">
                <a:spcBef>
                  <a:spcPct val="0"/>
                </a:spcBef>
                <a:spcAft>
                  <a:spcPct val="0"/>
                </a:spcAft>
                <a:defRPr/>
              </a:pPr>
              <a:t>97</a:t>
            </a:fld>
            <a:endParaRPr lang="ru-RU"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797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248836"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F38B387-7059-4B85-9611-AB0A883131A4}" type="slidenum">
              <a:rPr lang="ru-RU" smtClean="0"/>
              <a:pPr fontAlgn="base">
                <a:spcBef>
                  <a:spcPct val="0"/>
                </a:spcBef>
                <a:spcAft>
                  <a:spcPct val="0"/>
                </a:spcAft>
                <a:defRPr/>
              </a:pPr>
              <a:t>109</a:t>
            </a:fld>
            <a:endParaRPr lang="ru-RU"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435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265220"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D909B9A-0CCA-48E9-995E-CBBD8A8C1560}" type="slidenum">
              <a:rPr lang="ru-RU" smtClean="0"/>
              <a:pPr fontAlgn="base">
                <a:spcBef>
                  <a:spcPct val="0"/>
                </a:spcBef>
                <a:spcAft>
                  <a:spcPct val="0"/>
                </a:spcAft>
                <a:defRPr/>
              </a:pPr>
              <a:t>114</a:t>
            </a:fld>
            <a:endParaRPr lang="ru-RU"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537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266244"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E15481-2D0D-4133-AD78-25E2A46F63A4}" type="slidenum">
              <a:rPr lang="ru-RU" smtClean="0"/>
              <a:pPr fontAlgn="base">
                <a:spcBef>
                  <a:spcPct val="0"/>
                </a:spcBef>
                <a:spcAft>
                  <a:spcPct val="0"/>
                </a:spcAft>
                <a:defRPr/>
              </a:pPr>
              <a:t>115</a:t>
            </a:fld>
            <a:endParaRPr lang="ru-RU"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Образ слайда 1"/>
          <p:cNvSpPr>
            <a:spLocks noGrp="1" noRot="1" noChangeAspect="1" noTextEdit="1"/>
          </p:cNvSpPr>
          <p:nvPr>
            <p:ph type="sldImg"/>
          </p:nvPr>
        </p:nvSpPr>
        <p:spPr bwMode="auto">
          <a:noFill/>
          <a:ln>
            <a:solidFill>
              <a:srgbClr val="000000"/>
            </a:solidFill>
            <a:miter lim="800000"/>
            <a:headEnd/>
            <a:tailEnd/>
          </a:ln>
        </p:spPr>
      </p:sp>
      <p:sp>
        <p:nvSpPr>
          <p:cNvPr id="540675"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ru-RU" smtClean="0"/>
          </a:p>
        </p:txBody>
      </p:sp>
      <p:sp>
        <p:nvSpPr>
          <p:cNvPr id="4" name="Номер слайда 3"/>
          <p:cNvSpPr>
            <a:spLocks noGrp="1"/>
          </p:cNvSpPr>
          <p:nvPr>
            <p:ph type="sldNum" sz="quarter" idx="5"/>
          </p:nvPr>
        </p:nvSpPr>
        <p:spPr/>
        <p:txBody>
          <a:bodyPr/>
          <a:lstStyle/>
          <a:p>
            <a:pPr>
              <a:defRPr/>
            </a:pPr>
            <a:fld id="{67D59CEB-3CE0-4FBE-A2C0-7D851C25B774}" type="slidenum">
              <a:rPr lang="ru-RU" smtClean="0"/>
              <a:pPr>
                <a:defRPr/>
              </a:pPr>
              <a:t>117</a:t>
            </a:fld>
            <a:endParaRPr 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Folienbildplatzhalter 1"/>
          <p:cNvSpPr>
            <a:spLocks noGrp="1" noRot="1" noChangeAspect="1" noTextEdit="1"/>
          </p:cNvSpPr>
          <p:nvPr>
            <p:ph type="sldImg"/>
          </p:nvPr>
        </p:nvSpPr>
        <p:spPr bwMode="auto">
          <a:noFill/>
          <a:ln>
            <a:solidFill>
              <a:srgbClr val="000000"/>
            </a:solidFill>
            <a:miter lim="800000"/>
            <a:headEnd/>
            <a:tailEnd/>
          </a:ln>
        </p:spPr>
      </p:sp>
      <p:sp>
        <p:nvSpPr>
          <p:cNvPr id="548867"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65892"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E54EEE-BE26-4180-8361-687640BE2A8B}" type="slidenum">
              <a:rPr lang="de-DE" smtClean="0"/>
              <a:pPr fontAlgn="base">
                <a:spcBef>
                  <a:spcPct val="0"/>
                </a:spcBef>
                <a:spcAft>
                  <a:spcPct val="0"/>
                </a:spcAft>
                <a:defRPr/>
              </a:pPr>
              <a:t>119</a:t>
            </a:fld>
            <a:endParaRPr lang="de-DE"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Образ слайда 1"/>
          <p:cNvSpPr>
            <a:spLocks noGrp="1" noRot="1" noChangeAspect="1" noTextEdit="1"/>
          </p:cNvSpPr>
          <p:nvPr>
            <p:ph type="sldImg"/>
          </p:nvPr>
        </p:nvSpPr>
        <p:spPr bwMode="auto">
          <a:noFill/>
          <a:ln>
            <a:solidFill>
              <a:srgbClr val="000000"/>
            </a:solidFill>
            <a:miter lim="800000"/>
            <a:headEnd/>
            <a:tailEnd/>
          </a:ln>
        </p:spPr>
      </p:sp>
      <p:sp>
        <p:nvSpPr>
          <p:cNvPr id="595971"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88420"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C4A40CA-E300-4437-BEA1-6DC3CA3FD74C}" type="slidenum">
              <a:rPr lang="ru-RU" smtClean="0"/>
              <a:pPr fontAlgn="base">
                <a:spcBef>
                  <a:spcPct val="0"/>
                </a:spcBef>
                <a:spcAft>
                  <a:spcPct val="0"/>
                </a:spcAft>
                <a:defRPr/>
              </a:pPr>
              <a:t>123</a:t>
            </a:fld>
            <a:endParaRPr lang="ru-RU"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Образ слайда 1"/>
          <p:cNvSpPr>
            <a:spLocks noGrp="1" noRot="1" noChangeAspect="1" noTextEdit="1"/>
          </p:cNvSpPr>
          <p:nvPr>
            <p:ph type="sldImg"/>
          </p:nvPr>
        </p:nvSpPr>
        <p:spPr bwMode="auto">
          <a:noFill/>
          <a:ln>
            <a:solidFill>
              <a:srgbClr val="000000"/>
            </a:solidFill>
            <a:miter lim="800000"/>
            <a:headEnd/>
            <a:tailEnd/>
          </a:ln>
        </p:spPr>
      </p:sp>
      <p:sp>
        <p:nvSpPr>
          <p:cNvPr id="596995"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0468"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C781779-D873-4EC3-A033-6FFBD450EBEB}" type="slidenum">
              <a:rPr lang="ru-RU" smtClean="0"/>
              <a:pPr fontAlgn="base">
                <a:spcBef>
                  <a:spcPct val="0"/>
                </a:spcBef>
                <a:spcAft>
                  <a:spcPct val="0"/>
                </a:spcAft>
                <a:defRPr/>
              </a:pPr>
              <a:t>124</a:t>
            </a:fld>
            <a:endParaRPr lang="ru-RU"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Образ слайда 1"/>
          <p:cNvSpPr>
            <a:spLocks noGrp="1" noRot="1" noChangeAspect="1" noTextEdit="1"/>
          </p:cNvSpPr>
          <p:nvPr>
            <p:ph type="sldImg"/>
          </p:nvPr>
        </p:nvSpPr>
        <p:spPr bwMode="auto">
          <a:noFill/>
          <a:ln>
            <a:solidFill>
              <a:srgbClr val="000000"/>
            </a:solidFill>
            <a:miter lim="800000"/>
            <a:headEnd/>
            <a:tailEnd/>
          </a:ln>
        </p:spPr>
      </p:sp>
      <p:sp>
        <p:nvSpPr>
          <p:cNvPr id="598019"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1492"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5D27806-3B94-469E-B60F-0475BF81397A}" type="slidenum">
              <a:rPr lang="ru-RU" smtClean="0"/>
              <a:pPr fontAlgn="base">
                <a:spcBef>
                  <a:spcPct val="0"/>
                </a:spcBef>
                <a:spcAft>
                  <a:spcPct val="0"/>
                </a:spcAft>
                <a:defRPr/>
              </a:pPr>
              <a:t>125</a:t>
            </a:fld>
            <a:endParaRPr lang="ru-R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9421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37DA9F77-1E39-4DD7-8084-8D2A06A51F3E}" type="slidenum">
              <a:rPr lang="ru-RU" altLang="ru-RU" smtClean="0">
                <a:latin typeface="Times New Roman" pitchFamily="18" charset="0"/>
              </a:rPr>
              <a:pPr eaLnBrk="1" hangingPunct="1">
                <a:spcBef>
                  <a:spcPct val="0"/>
                </a:spcBef>
              </a:pPr>
              <a:t>55</a:t>
            </a:fld>
            <a:endParaRPr lang="ru-RU" altLang="ru-RU" smtClean="0">
              <a:latin typeface="Times New Roman"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Образ слайда 1"/>
          <p:cNvSpPr>
            <a:spLocks noGrp="1" noRot="1" noChangeAspect="1" noTextEdit="1"/>
          </p:cNvSpPr>
          <p:nvPr>
            <p:ph type="sldImg"/>
          </p:nvPr>
        </p:nvSpPr>
        <p:spPr bwMode="auto">
          <a:noFill/>
          <a:ln>
            <a:solidFill>
              <a:srgbClr val="000000"/>
            </a:solidFill>
            <a:miter lim="800000"/>
            <a:headEnd/>
            <a:tailEnd/>
          </a:ln>
        </p:spPr>
      </p:sp>
      <p:sp>
        <p:nvSpPr>
          <p:cNvPr id="599043"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2516"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631174B-5FD8-4B62-B41A-D4AF23E67430}" type="slidenum">
              <a:rPr lang="ru-RU" smtClean="0"/>
              <a:pPr fontAlgn="base">
                <a:spcBef>
                  <a:spcPct val="0"/>
                </a:spcBef>
                <a:spcAft>
                  <a:spcPct val="0"/>
                </a:spcAft>
                <a:defRPr/>
              </a:pPr>
              <a:t>126</a:t>
            </a:fld>
            <a:endParaRPr lang="ru-RU"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Образ слайда 1"/>
          <p:cNvSpPr>
            <a:spLocks noGrp="1" noRot="1" noChangeAspect="1" noTextEdit="1"/>
          </p:cNvSpPr>
          <p:nvPr>
            <p:ph type="sldImg"/>
          </p:nvPr>
        </p:nvSpPr>
        <p:spPr bwMode="auto">
          <a:noFill/>
          <a:ln>
            <a:solidFill>
              <a:srgbClr val="000000"/>
            </a:solidFill>
            <a:miter lim="800000"/>
            <a:headEnd/>
            <a:tailEnd/>
          </a:ln>
        </p:spPr>
      </p:sp>
      <p:sp>
        <p:nvSpPr>
          <p:cNvPr id="600067"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3540"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FD0C2D5-8121-4D92-A932-AEFA8EBD99DB}" type="slidenum">
              <a:rPr lang="ru-RU" smtClean="0"/>
              <a:pPr fontAlgn="base">
                <a:spcBef>
                  <a:spcPct val="0"/>
                </a:spcBef>
                <a:spcAft>
                  <a:spcPct val="0"/>
                </a:spcAft>
                <a:defRPr/>
              </a:pPr>
              <a:t>127</a:t>
            </a:fld>
            <a:endParaRPr lang="ru-RU"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Образ слайда 1"/>
          <p:cNvSpPr>
            <a:spLocks noGrp="1" noRot="1" noChangeAspect="1" noTextEdit="1"/>
          </p:cNvSpPr>
          <p:nvPr>
            <p:ph type="sldImg"/>
          </p:nvPr>
        </p:nvSpPr>
        <p:spPr bwMode="auto">
          <a:noFill/>
          <a:ln>
            <a:solidFill>
              <a:srgbClr val="000000"/>
            </a:solidFill>
            <a:miter lim="800000"/>
            <a:headEnd/>
            <a:tailEnd/>
          </a:ln>
        </p:spPr>
      </p:sp>
      <p:sp>
        <p:nvSpPr>
          <p:cNvPr id="601091"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4564"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A9E4067-190F-4E88-8F03-CDFA55961B6F}" type="slidenum">
              <a:rPr lang="ru-RU" smtClean="0"/>
              <a:pPr fontAlgn="base">
                <a:spcBef>
                  <a:spcPct val="0"/>
                </a:spcBef>
                <a:spcAft>
                  <a:spcPct val="0"/>
                </a:spcAft>
                <a:defRPr/>
              </a:pPr>
              <a:t>128</a:t>
            </a:fld>
            <a:endParaRPr lang="ru-RU"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Образ слайда 1"/>
          <p:cNvSpPr>
            <a:spLocks noGrp="1" noRot="1" noChangeAspect="1" noTextEdit="1"/>
          </p:cNvSpPr>
          <p:nvPr>
            <p:ph type="sldImg"/>
          </p:nvPr>
        </p:nvSpPr>
        <p:spPr bwMode="auto">
          <a:noFill/>
          <a:ln>
            <a:solidFill>
              <a:srgbClr val="000000"/>
            </a:solidFill>
            <a:miter lim="800000"/>
            <a:headEnd/>
            <a:tailEnd/>
          </a:ln>
        </p:spPr>
      </p:sp>
      <p:sp>
        <p:nvSpPr>
          <p:cNvPr id="602115"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5588"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711B70C-BEE4-4CFC-939B-71ADB142B40C}" type="slidenum">
              <a:rPr lang="ru-RU" smtClean="0"/>
              <a:pPr fontAlgn="base">
                <a:spcBef>
                  <a:spcPct val="0"/>
                </a:spcBef>
                <a:spcAft>
                  <a:spcPct val="0"/>
                </a:spcAft>
                <a:defRPr/>
              </a:pPr>
              <a:t>129</a:t>
            </a:fld>
            <a:endParaRPr lang="ru-RU"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Образ слайда 1"/>
          <p:cNvSpPr>
            <a:spLocks noGrp="1" noRot="1" noChangeAspect="1" noTextEdit="1"/>
          </p:cNvSpPr>
          <p:nvPr>
            <p:ph type="sldImg"/>
          </p:nvPr>
        </p:nvSpPr>
        <p:spPr bwMode="auto">
          <a:noFill/>
          <a:ln>
            <a:solidFill>
              <a:srgbClr val="000000"/>
            </a:solidFill>
            <a:miter lim="800000"/>
            <a:headEnd/>
            <a:tailEnd/>
          </a:ln>
        </p:spPr>
      </p:sp>
      <p:sp>
        <p:nvSpPr>
          <p:cNvPr id="603139"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6612"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4AE44EF-0766-4A85-996C-1205F08C11FE}" type="slidenum">
              <a:rPr lang="ru-RU" smtClean="0"/>
              <a:pPr fontAlgn="base">
                <a:spcBef>
                  <a:spcPct val="0"/>
                </a:spcBef>
                <a:spcAft>
                  <a:spcPct val="0"/>
                </a:spcAft>
                <a:defRPr/>
              </a:pPr>
              <a:t>130</a:t>
            </a:fld>
            <a:endParaRPr lang="ru-RU"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Образ слайда 1"/>
          <p:cNvSpPr>
            <a:spLocks noGrp="1" noRot="1" noChangeAspect="1" noTextEdit="1"/>
          </p:cNvSpPr>
          <p:nvPr>
            <p:ph type="sldImg"/>
          </p:nvPr>
        </p:nvSpPr>
        <p:spPr bwMode="auto">
          <a:noFill/>
          <a:ln>
            <a:solidFill>
              <a:srgbClr val="000000"/>
            </a:solidFill>
            <a:miter lim="800000"/>
            <a:headEnd/>
            <a:tailEnd/>
          </a:ln>
        </p:spPr>
      </p:sp>
      <p:sp>
        <p:nvSpPr>
          <p:cNvPr id="604163"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7636"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191724-91E7-47BA-917D-52956358A02A}" type="slidenum">
              <a:rPr lang="ru-RU" smtClean="0"/>
              <a:pPr fontAlgn="base">
                <a:spcBef>
                  <a:spcPct val="0"/>
                </a:spcBef>
                <a:spcAft>
                  <a:spcPct val="0"/>
                </a:spcAft>
                <a:defRPr/>
              </a:pPr>
              <a:t>131</a:t>
            </a:fld>
            <a:endParaRPr lang="ru-RU"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Образ слайда 1"/>
          <p:cNvSpPr>
            <a:spLocks noGrp="1" noRot="1" noChangeAspect="1" noTextEdit="1"/>
          </p:cNvSpPr>
          <p:nvPr>
            <p:ph type="sldImg"/>
          </p:nvPr>
        </p:nvSpPr>
        <p:spPr bwMode="auto">
          <a:noFill/>
          <a:ln>
            <a:solidFill>
              <a:srgbClr val="000000"/>
            </a:solidFill>
            <a:miter lim="800000"/>
            <a:headEnd/>
            <a:tailEnd/>
          </a:ln>
        </p:spPr>
      </p:sp>
      <p:sp>
        <p:nvSpPr>
          <p:cNvPr id="605187"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8660"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D59271D-C7E7-4F49-A3A1-3FB105EAF571}" type="slidenum">
              <a:rPr lang="ru-RU" smtClean="0"/>
              <a:pPr fontAlgn="base">
                <a:spcBef>
                  <a:spcPct val="0"/>
                </a:spcBef>
                <a:spcAft>
                  <a:spcPct val="0"/>
                </a:spcAft>
                <a:defRPr/>
              </a:pPr>
              <a:t>132</a:t>
            </a:fld>
            <a:endParaRPr lang="ru-RU"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Образ слайда 1"/>
          <p:cNvSpPr>
            <a:spLocks noGrp="1" noRot="1" noChangeAspect="1" noTextEdit="1"/>
          </p:cNvSpPr>
          <p:nvPr>
            <p:ph type="sldImg"/>
          </p:nvPr>
        </p:nvSpPr>
        <p:spPr bwMode="auto">
          <a:noFill/>
          <a:ln>
            <a:solidFill>
              <a:srgbClr val="000000"/>
            </a:solidFill>
            <a:miter lim="800000"/>
            <a:headEnd/>
            <a:tailEnd/>
          </a:ln>
        </p:spPr>
      </p:sp>
      <p:sp>
        <p:nvSpPr>
          <p:cNvPr id="606211"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9684"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10DB3B3-0E19-41FD-A0D8-3060E0C6C578}" type="slidenum">
              <a:rPr lang="ru-RU" smtClean="0"/>
              <a:pPr fontAlgn="base">
                <a:spcBef>
                  <a:spcPct val="0"/>
                </a:spcBef>
                <a:spcAft>
                  <a:spcPct val="0"/>
                </a:spcAft>
                <a:defRPr/>
              </a:pPr>
              <a:t>133</a:t>
            </a:fld>
            <a:endParaRPr lang="ru-RU"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Образ слайда 1"/>
          <p:cNvSpPr>
            <a:spLocks noGrp="1" noRot="1" noChangeAspect="1" noTextEdit="1"/>
          </p:cNvSpPr>
          <p:nvPr>
            <p:ph type="sldImg"/>
          </p:nvPr>
        </p:nvSpPr>
        <p:spPr bwMode="auto">
          <a:noFill/>
          <a:ln>
            <a:solidFill>
              <a:srgbClr val="000000"/>
            </a:solidFill>
            <a:miter lim="800000"/>
            <a:headEnd/>
            <a:tailEnd/>
          </a:ln>
        </p:spPr>
      </p:sp>
      <p:sp>
        <p:nvSpPr>
          <p:cNvPr id="607235"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200708"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46B2716-8A23-4D26-8212-9AD5BF763143}" type="slidenum">
              <a:rPr lang="ru-RU" smtClean="0"/>
              <a:pPr fontAlgn="base">
                <a:spcBef>
                  <a:spcPct val="0"/>
                </a:spcBef>
                <a:spcAft>
                  <a:spcPct val="0"/>
                </a:spcAft>
                <a:defRPr/>
              </a:pPr>
              <a:t>134</a:t>
            </a:fld>
            <a:endParaRPr lang="ru-RU"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Образ слайда 1"/>
          <p:cNvSpPr>
            <a:spLocks noGrp="1" noRot="1" noChangeAspect="1" noTextEdit="1"/>
          </p:cNvSpPr>
          <p:nvPr>
            <p:ph type="sldImg"/>
          </p:nvPr>
        </p:nvSpPr>
        <p:spPr bwMode="auto">
          <a:noFill/>
          <a:ln>
            <a:solidFill>
              <a:srgbClr val="000000"/>
            </a:solidFill>
            <a:miter lim="800000"/>
            <a:headEnd/>
            <a:tailEnd/>
          </a:ln>
        </p:spPr>
      </p:sp>
      <p:sp>
        <p:nvSpPr>
          <p:cNvPr id="608259"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201732"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E9855B-C144-45D0-96AD-F305B50B14FE}" type="slidenum">
              <a:rPr lang="ru-RU" smtClean="0"/>
              <a:pPr fontAlgn="base">
                <a:spcBef>
                  <a:spcPct val="0"/>
                </a:spcBef>
                <a:spcAft>
                  <a:spcPct val="0"/>
                </a:spcAft>
                <a:defRPr/>
              </a:pPr>
              <a:t>135</a:t>
            </a:fld>
            <a:endParaRPr lang="ru-R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9523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FDFC363-027C-4A5D-A330-391A541F39E3}" type="slidenum">
              <a:rPr lang="ru-RU" altLang="ru-RU" smtClean="0">
                <a:latin typeface="Times New Roman" pitchFamily="18" charset="0"/>
              </a:rPr>
              <a:pPr eaLnBrk="1" hangingPunct="1">
                <a:spcBef>
                  <a:spcPct val="0"/>
                </a:spcBef>
              </a:pPr>
              <a:t>56</a:t>
            </a:fld>
            <a:endParaRPr lang="ru-RU" altLang="ru-RU" smtClean="0">
              <a:latin typeface="Times New Roman"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Образ слайда 1"/>
          <p:cNvSpPr>
            <a:spLocks noGrp="1" noRot="1" noChangeAspect="1" noTextEdit="1"/>
          </p:cNvSpPr>
          <p:nvPr>
            <p:ph type="sldImg"/>
          </p:nvPr>
        </p:nvSpPr>
        <p:spPr bwMode="auto">
          <a:noFill/>
          <a:ln>
            <a:solidFill>
              <a:srgbClr val="000000"/>
            </a:solidFill>
            <a:miter lim="800000"/>
            <a:headEnd/>
            <a:tailEnd/>
          </a:ln>
        </p:spPr>
      </p:sp>
      <p:sp>
        <p:nvSpPr>
          <p:cNvPr id="609283"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202756"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B514DC-28FC-47C3-AA22-83F46C1A92A1}" type="slidenum">
              <a:rPr lang="ru-RU" smtClean="0"/>
              <a:pPr fontAlgn="base">
                <a:spcBef>
                  <a:spcPct val="0"/>
                </a:spcBef>
                <a:spcAft>
                  <a:spcPct val="0"/>
                </a:spcAft>
                <a:defRPr/>
              </a:pPr>
              <a:t>136</a:t>
            </a:fld>
            <a:endParaRPr lang="ru-RU"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Образ слайда 1"/>
          <p:cNvSpPr>
            <a:spLocks noGrp="1" noRot="1" noChangeAspect="1" noTextEdit="1"/>
          </p:cNvSpPr>
          <p:nvPr>
            <p:ph type="sldImg"/>
          </p:nvPr>
        </p:nvSpPr>
        <p:spPr bwMode="auto">
          <a:noFill/>
          <a:ln>
            <a:solidFill>
              <a:srgbClr val="000000"/>
            </a:solidFill>
            <a:miter lim="800000"/>
            <a:headEnd/>
            <a:tailEnd/>
          </a:ln>
        </p:spPr>
      </p:sp>
      <p:sp>
        <p:nvSpPr>
          <p:cNvPr id="610307"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203780"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A737491-8BDF-4DDC-87B5-BD8893F72254}" type="slidenum">
              <a:rPr lang="ru-RU" smtClean="0"/>
              <a:pPr fontAlgn="base">
                <a:spcBef>
                  <a:spcPct val="0"/>
                </a:spcBef>
                <a:spcAft>
                  <a:spcPct val="0"/>
                </a:spcAft>
                <a:defRPr/>
              </a:pPr>
              <a:t>137</a:t>
            </a:fld>
            <a:endParaRPr lang="ru-RU"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1331"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ru-RU"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235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ru-RU"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3379"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ru-RU"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Образ слайда 1"/>
          <p:cNvSpPr>
            <a:spLocks noGrp="1" noRot="1" noChangeAspect="1" noTextEdit="1"/>
          </p:cNvSpPr>
          <p:nvPr>
            <p:ph type="sldImg"/>
          </p:nvPr>
        </p:nvSpPr>
        <p:spPr bwMode="auto">
          <a:noFill/>
          <a:ln>
            <a:solidFill>
              <a:srgbClr val="000000"/>
            </a:solidFill>
            <a:miter lim="800000"/>
            <a:headEnd/>
            <a:tailEnd/>
          </a:ln>
        </p:spPr>
      </p:sp>
      <p:sp>
        <p:nvSpPr>
          <p:cNvPr id="549891"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ru-RU" smtClean="0"/>
          </a:p>
        </p:txBody>
      </p:sp>
      <p:sp>
        <p:nvSpPr>
          <p:cNvPr id="4" name="Номер слайда 3"/>
          <p:cNvSpPr>
            <a:spLocks noGrp="1"/>
          </p:cNvSpPr>
          <p:nvPr>
            <p:ph type="sldNum" sz="quarter" idx="5"/>
          </p:nvPr>
        </p:nvSpPr>
        <p:spPr/>
        <p:txBody>
          <a:bodyPr/>
          <a:lstStyle/>
          <a:p>
            <a:pPr>
              <a:defRPr/>
            </a:pPr>
            <a:fld id="{9C0056B3-087F-4834-8F17-09CE890A7491}" type="slidenum">
              <a:rPr lang="ru-RU" smtClean="0"/>
              <a:pPr>
                <a:defRPr/>
              </a:pPr>
              <a:t>147</a:t>
            </a:fld>
            <a:endParaRPr lang="ru-RU"/>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Образ слайда 1"/>
          <p:cNvSpPr>
            <a:spLocks noGrp="1" noRot="1" noChangeAspect="1" noTextEdit="1"/>
          </p:cNvSpPr>
          <p:nvPr>
            <p:ph type="sldImg"/>
          </p:nvPr>
        </p:nvSpPr>
        <p:spPr bwMode="auto">
          <a:noFill/>
          <a:ln>
            <a:solidFill>
              <a:srgbClr val="000000"/>
            </a:solidFill>
            <a:miter lim="800000"/>
            <a:headEnd/>
            <a:tailEnd/>
          </a:ln>
        </p:spPr>
      </p:sp>
      <p:sp>
        <p:nvSpPr>
          <p:cNvPr id="565251"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ru-RU" smtClean="0"/>
          </a:p>
        </p:txBody>
      </p:sp>
      <p:sp>
        <p:nvSpPr>
          <p:cNvPr id="4" name="Номер слайда 3"/>
          <p:cNvSpPr>
            <a:spLocks noGrp="1"/>
          </p:cNvSpPr>
          <p:nvPr>
            <p:ph type="sldNum" sz="quarter" idx="5"/>
          </p:nvPr>
        </p:nvSpPr>
        <p:spPr/>
        <p:txBody>
          <a:bodyPr/>
          <a:lstStyle/>
          <a:p>
            <a:pPr>
              <a:defRPr/>
            </a:pPr>
            <a:fld id="{8C37C89E-2A71-4651-AD93-62C4FABEF1C8}" type="slidenum">
              <a:rPr lang="ru-RU" smtClean="0"/>
              <a:pPr>
                <a:defRPr/>
              </a:pPr>
              <a:t>148</a:t>
            </a:fld>
            <a:endParaRPr lang="ru-RU"/>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Образ слайда 1"/>
          <p:cNvSpPr>
            <a:spLocks noGrp="1" noRot="1" noChangeAspect="1" noTextEdit="1"/>
          </p:cNvSpPr>
          <p:nvPr>
            <p:ph type="sldImg"/>
          </p:nvPr>
        </p:nvSpPr>
        <p:spPr bwMode="auto">
          <a:noFill/>
          <a:ln>
            <a:solidFill>
              <a:srgbClr val="000000"/>
            </a:solidFill>
            <a:miter lim="800000"/>
            <a:headEnd/>
            <a:tailEnd/>
          </a:ln>
        </p:spPr>
      </p:sp>
      <p:sp>
        <p:nvSpPr>
          <p:cNvPr id="566275"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ru-RU" smtClean="0"/>
          </a:p>
        </p:txBody>
      </p:sp>
      <p:sp>
        <p:nvSpPr>
          <p:cNvPr id="4" name="Номер слайда 3"/>
          <p:cNvSpPr>
            <a:spLocks noGrp="1"/>
          </p:cNvSpPr>
          <p:nvPr>
            <p:ph type="sldNum" sz="quarter" idx="5"/>
          </p:nvPr>
        </p:nvSpPr>
        <p:spPr/>
        <p:txBody>
          <a:bodyPr/>
          <a:lstStyle/>
          <a:p>
            <a:pPr>
              <a:defRPr/>
            </a:pPr>
            <a:fld id="{6069DBD5-9A2C-40EC-9C7F-874D6821D120}" type="slidenum">
              <a:rPr lang="ru-RU" smtClean="0"/>
              <a:pPr>
                <a:defRPr/>
              </a:pPr>
              <a:t>149</a:t>
            </a:fld>
            <a:endParaRPr lang="ru-RU"/>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Образ слайда 1"/>
          <p:cNvSpPr>
            <a:spLocks noGrp="1" noRot="1" noChangeAspect="1" noTextEdit="1"/>
          </p:cNvSpPr>
          <p:nvPr>
            <p:ph type="sldImg"/>
          </p:nvPr>
        </p:nvSpPr>
        <p:spPr bwMode="auto">
          <a:noFill/>
          <a:ln>
            <a:solidFill>
              <a:srgbClr val="000000"/>
            </a:solidFill>
            <a:miter lim="800000"/>
            <a:headEnd/>
            <a:tailEnd/>
          </a:ln>
        </p:spPr>
      </p:sp>
      <p:sp>
        <p:nvSpPr>
          <p:cNvPr id="567299"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3EEF37A5-947D-4ED8-8F24-35683BCAEA09}" type="slidenum">
              <a:rPr lang="ru-RU" smtClean="0"/>
              <a:pPr>
                <a:defRPr/>
              </a:pPr>
              <a:t>150</a:t>
            </a:fld>
            <a:endParaRPr lang="ru-RU"/>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Образ слайда 1"/>
          <p:cNvSpPr>
            <a:spLocks noGrp="1" noRot="1" noChangeAspect="1" noTextEdit="1"/>
          </p:cNvSpPr>
          <p:nvPr>
            <p:ph type="sldImg"/>
          </p:nvPr>
        </p:nvSpPr>
        <p:spPr bwMode="auto">
          <a:noFill/>
          <a:ln>
            <a:solidFill>
              <a:srgbClr val="000000"/>
            </a:solidFill>
            <a:miter lim="800000"/>
            <a:headEnd/>
            <a:tailEnd/>
          </a:ln>
        </p:spPr>
      </p:sp>
      <p:sp>
        <p:nvSpPr>
          <p:cNvPr id="568323"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77156"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393A59-5C2A-425C-922A-57D6364F5F8D}" type="slidenum">
              <a:rPr lang="ru-RU" smtClean="0"/>
              <a:pPr fontAlgn="base">
                <a:spcBef>
                  <a:spcPct val="0"/>
                </a:spcBef>
                <a:spcAft>
                  <a:spcPct val="0"/>
                </a:spcAft>
                <a:defRPr/>
              </a:pPr>
              <a:t>151</a:t>
            </a:fld>
            <a:endParaRPr lang="ru-R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9626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5866E7C-A4D0-4710-93B9-B907AAF7A691}" type="slidenum">
              <a:rPr lang="ru-RU" altLang="ru-RU" smtClean="0">
                <a:latin typeface="Times New Roman" pitchFamily="18" charset="0"/>
              </a:rPr>
              <a:pPr eaLnBrk="1" hangingPunct="1">
                <a:spcBef>
                  <a:spcPct val="0"/>
                </a:spcBef>
              </a:pPr>
              <a:t>57</a:t>
            </a:fld>
            <a:endParaRPr lang="ru-RU" altLang="ru-RU" smtClean="0">
              <a:latin typeface="Times New Roman"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Образ слайда 1"/>
          <p:cNvSpPr>
            <a:spLocks noGrp="1" noRot="1" noChangeAspect="1" noTextEdit="1"/>
          </p:cNvSpPr>
          <p:nvPr>
            <p:ph type="sldImg"/>
          </p:nvPr>
        </p:nvSpPr>
        <p:spPr bwMode="auto">
          <a:noFill/>
          <a:ln>
            <a:solidFill>
              <a:srgbClr val="000000"/>
            </a:solidFill>
            <a:miter lim="800000"/>
            <a:headEnd/>
            <a:tailEnd/>
          </a:ln>
        </p:spPr>
      </p:sp>
      <p:sp>
        <p:nvSpPr>
          <p:cNvPr id="569347"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ru-RU" smtClean="0"/>
          </a:p>
        </p:txBody>
      </p:sp>
      <p:sp>
        <p:nvSpPr>
          <p:cNvPr id="4" name="Номер слайда 3"/>
          <p:cNvSpPr>
            <a:spLocks noGrp="1"/>
          </p:cNvSpPr>
          <p:nvPr>
            <p:ph type="sldNum" sz="quarter" idx="5"/>
          </p:nvPr>
        </p:nvSpPr>
        <p:spPr/>
        <p:txBody>
          <a:bodyPr/>
          <a:lstStyle/>
          <a:p>
            <a:pPr>
              <a:defRPr/>
            </a:pPr>
            <a:fld id="{A7D0C967-39D7-4AE1-866E-1630234C039D}" type="slidenum">
              <a:rPr lang="ru-RU" smtClean="0"/>
              <a:pPr>
                <a:defRPr/>
              </a:pPr>
              <a:t>154</a:t>
            </a:fld>
            <a:endParaRPr lang="ru-RU"/>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Образ слайда 1"/>
          <p:cNvSpPr>
            <a:spLocks noGrp="1" noRot="1" noChangeAspect="1" noTextEdit="1"/>
          </p:cNvSpPr>
          <p:nvPr>
            <p:ph type="sldImg"/>
          </p:nvPr>
        </p:nvSpPr>
        <p:spPr bwMode="auto">
          <a:noFill/>
          <a:ln>
            <a:solidFill>
              <a:srgbClr val="000000"/>
            </a:solidFill>
            <a:miter lim="800000"/>
            <a:headEnd/>
            <a:tailEnd/>
          </a:ln>
        </p:spPr>
      </p:sp>
      <p:sp>
        <p:nvSpPr>
          <p:cNvPr id="570371"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ru-RU" smtClean="0"/>
          </a:p>
        </p:txBody>
      </p:sp>
      <p:sp>
        <p:nvSpPr>
          <p:cNvPr id="4" name="Номер слайда 3"/>
          <p:cNvSpPr>
            <a:spLocks noGrp="1"/>
          </p:cNvSpPr>
          <p:nvPr>
            <p:ph type="sldNum" sz="quarter" idx="5"/>
          </p:nvPr>
        </p:nvSpPr>
        <p:spPr/>
        <p:txBody>
          <a:bodyPr/>
          <a:lstStyle/>
          <a:p>
            <a:pPr>
              <a:defRPr/>
            </a:pPr>
            <a:fld id="{F3AF226B-4331-4CD0-9DB5-5DAB9B439BA8}" type="slidenum">
              <a:rPr lang="ru-RU" smtClean="0"/>
              <a:pPr>
                <a:defRPr/>
              </a:pPr>
              <a:t>155</a:t>
            </a:fld>
            <a:endParaRPr lang="ru-RU"/>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Образ слайда 1"/>
          <p:cNvSpPr>
            <a:spLocks noGrp="1" noRot="1" noChangeAspect="1" noTextEdit="1"/>
          </p:cNvSpPr>
          <p:nvPr>
            <p:ph type="sldImg"/>
          </p:nvPr>
        </p:nvSpPr>
        <p:spPr bwMode="auto">
          <a:noFill/>
          <a:ln>
            <a:solidFill>
              <a:srgbClr val="000000"/>
            </a:solidFill>
            <a:miter lim="800000"/>
            <a:headEnd/>
            <a:tailEnd/>
          </a:ln>
        </p:spPr>
      </p:sp>
      <p:sp>
        <p:nvSpPr>
          <p:cNvPr id="571395"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ru-RU" smtClean="0"/>
          </a:p>
        </p:txBody>
      </p:sp>
      <p:sp>
        <p:nvSpPr>
          <p:cNvPr id="4" name="Номер слайда 3"/>
          <p:cNvSpPr>
            <a:spLocks noGrp="1"/>
          </p:cNvSpPr>
          <p:nvPr>
            <p:ph type="sldNum" sz="quarter" idx="5"/>
          </p:nvPr>
        </p:nvSpPr>
        <p:spPr/>
        <p:txBody>
          <a:bodyPr/>
          <a:lstStyle/>
          <a:p>
            <a:pPr>
              <a:defRPr/>
            </a:pPr>
            <a:fld id="{38C64F51-7635-4395-8FE6-0C7D1B752F38}" type="slidenum">
              <a:rPr lang="ru-RU" smtClean="0"/>
              <a:pPr>
                <a:defRPr/>
              </a:pPr>
              <a:t>156</a:t>
            </a:fld>
            <a:endParaRPr lang="ru-RU"/>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Образ слайда 1"/>
          <p:cNvSpPr>
            <a:spLocks noGrp="1" noRot="1" noChangeAspect="1" noTextEdit="1"/>
          </p:cNvSpPr>
          <p:nvPr>
            <p:ph type="sldImg"/>
          </p:nvPr>
        </p:nvSpPr>
        <p:spPr bwMode="auto">
          <a:noFill/>
          <a:ln>
            <a:solidFill>
              <a:srgbClr val="000000"/>
            </a:solidFill>
            <a:miter lim="800000"/>
            <a:headEnd/>
            <a:tailEnd/>
          </a:ln>
        </p:spPr>
      </p:sp>
      <p:sp>
        <p:nvSpPr>
          <p:cNvPr id="572419"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4C1C1E8B-CDC4-4EFA-AB05-512294E5AD36}" type="slidenum">
              <a:rPr lang="ru-RU" smtClean="0"/>
              <a:pPr>
                <a:defRPr/>
              </a:pPr>
              <a:t>158</a:t>
            </a:fld>
            <a:endParaRPr lang="ru-RU"/>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Образ слайда 1"/>
          <p:cNvSpPr>
            <a:spLocks noGrp="1" noRot="1" noChangeAspect="1" noTextEdit="1"/>
          </p:cNvSpPr>
          <p:nvPr>
            <p:ph type="sldImg"/>
          </p:nvPr>
        </p:nvSpPr>
        <p:spPr bwMode="auto">
          <a:noFill/>
          <a:ln>
            <a:solidFill>
              <a:srgbClr val="000000"/>
            </a:solidFill>
            <a:miter lim="800000"/>
            <a:headEnd/>
            <a:tailEnd/>
          </a:ln>
        </p:spPr>
      </p:sp>
      <p:sp>
        <p:nvSpPr>
          <p:cNvPr id="555011"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ru-RU" smtClean="0"/>
          </a:p>
        </p:txBody>
      </p:sp>
      <p:sp>
        <p:nvSpPr>
          <p:cNvPr id="4" name="Номер слайда 3"/>
          <p:cNvSpPr>
            <a:spLocks noGrp="1"/>
          </p:cNvSpPr>
          <p:nvPr>
            <p:ph type="sldNum" sz="quarter" idx="5"/>
          </p:nvPr>
        </p:nvSpPr>
        <p:spPr/>
        <p:txBody>
          <a:bodyPr/>
          <a:lstStyle/>
          <a:p>
            <a:pPr>
              <a:defRPr/>
            </a:pPr>
            <a:fld id="{3E6AA1AB-C6B2-423F-8C82-410B0374953D}" type="slidenum">
              <a:rPr lang="ru-RU" smtClean="0"/>
              <a:pPr>
                <a:defRPr/>
              </a:pPr>
              <a:t>159</a:t>
            </a:fld>
            <a:endParaRPr lang="ru-RU"/>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Образ слайда 1"/>
          <p:cNvSpPr>
            <a:spLocks noGrp="1" noRot="1" noChangeAspect="1" noTextEdit="1"/>
          </p:cNvSpPr>
          <p:nvPr>
            <p:ph type="sldImg"/>
          </p:nvPr>
        </p:nvSpPr>
        <p:spPr bwMode="auto">
          <a:noFill/>
          <a:ln>
            <a:solidFill>
              <a:srgbClr val="000000"/>
            </a:solidFill>
            <a:miter lim="800000"/>
            <a:headEnd/>
            <a:tailEnd/>
          </a:ln>
        </p:spPr>
      </p:sp>
      <p:sp>
        <p:nvSpPr>
          <p:cNvPr id="5744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FC527DAA-EF7E-4DA1-B8CA-63E57EC638F6}" type="slidenum">
              <a:rPr lang="ru-RU" smtClean="0"/>
              <a:pPr>
                <a:defRPr/>
              </a:pPr>
              <a:t>161</a:t>
            </a:fld>
            <a:endParaRPr lang="ru-RU"/>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Образ слайда 1"/>
          <p:cNvSpPr>
            <a:spLocks noGrp="1" noRot="1" noChangeAspect="1" noTextEdit="1"/>
          </p:cNvSpPr>
          <p:nvPr>
            <p:ph type="sldImg"/>
          </p:nvPr>
        </p:nvSpPr>
        <p:spPr bwMode="auto">
          <a:noFill/>
          <a:ln>
            <a:solidFill>
              <a:srgbClr val="000000"/>
            </a:solidFill>
            <a:miter lim="800000"/>
            <a:headEnd/>
            <a:tailEnd/>
          </a:ln>
        </p:spPr>
      </p:sp>
      <p:sp>
        <p:nvSpPr>
          <p:cNvPr id="575491"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B597C971-8050-46F2-955B-53BB065E5AA6}" type="slidenum">
              <a:rPr lang="ru-RU" smtClean="0"/>
              <a:pPr>
                <a:defRPr/>
              </a:pPr>
              <a:t>162</a:t>
            </a:fld>
            <a:endParaRPr lang="ru-RU"/>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Образ слайда 1"/>
          <p:cNvSpPr>
            <a:spLocks noGrp="1" noRot="1" noChangeAspect="1" noTextEdit="1"/>
          </p:cNvSpPr>
          <p:nvPr>
            <p:ph type="sldImg"/>
          </p:nvPr>
        </p:nvSpPr>
        <p:spPr bwMode="auto">
          <a:noFill/>
          <a:ln>
            <a:solidFill>
              <a:srgbClr val="000000"/>
            </a:solidFill>
            <a:miter lim="800000"/>
            <a:headEnd/>
            <a:tailEnd/>
          </a:ln>
        </p:spPr>
      </p:sp>
      <p:sp>
        <p:nvSpPr>
          <p:cNvPr id="576515"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A4E697D8-F85C-4FAE-A1FE-8F13877C43DA}" type="slidenum">
              <a:rPr lang="ru-RU" smtClean="0"/>
              <a:pPr>
                <a:defRPr/>
              </a:pPr>
              <a:t>163</a:t>
            </a:fld>
            <a:endParaRPr lang="ru-RU"/>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Образ слайда 1"/>
          <p:cNvSpPr>
            <a:spLocks noGrp="1" noRot="1" noChangeAspect="1" noTextEdit="1"/>
          </p:cNvSpPr>
          <p:nvPr>
            <p:ph type="sldImg"/>
          </p:nvPr>
        </p:nvSpPr>
        <p:spPr bwMode="auto">
          <a:noFill/>
          <a:ln>
            <a:solidFill>
              <a:srgbClr val="000000"/>
            </a:solidFill>
            <a:miter lim="800000"/>
            <a:headEnd/>
            <a:tailEnd/>
          </a:ln>
        </p:spPr>
      </p:sp>
      <p:sp>
        <p:nvSpPr>
          <p:cNvPr id="577539"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80228"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C42B6DB-DBFD-458E-A375-FB6A3BB8B214}" type="slidenum">
              <a:rPr lang="ru-RU" smtClean="0"/>
              <a:pPr fontAlgn="base">
                <a:spcBef>
                  <a:spcPct val="0"/>
                </a:spcBef>
                <a:spcAft>
                  <a:spcPct val="0"/>
                </a:spcAft>
                <a:defRPr/>
              </a:pPr>
              <a:t>164</a:t>
            </a:fld>
            <a:endParaRPr lang="ru-RU"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Образ слайда 1"/>
          <p:cNvSpPr>
            <a:spLocks noGrp="1" noRot="1" noChangeAspect="1" noTextEdit="1"/>
          </p:cNvSpPr>
          <p:nvPr>
            <p:ph type="sldImg"/>
          </p:nvPr>
        </p:nvSpPr>
        <p:spPr bwMode="auto">
          <a:noFill/>
          <a:ln>
            <a:solidFill>
              <a:srgbClr val="000000"/>
            </a:solidFill>
            <a:miter lim="800000"/>
            <a:headEnd/>
            <a:tailEnd/>
          </a:ln>
        </p:spPr>
      </p:sp>
      <p:sp>
        <p:nvSpPr>
          <p:cNvPr id="578563"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E503F260-44E0-41EE-A979-50DA9306934B}" type="slidenum">
              <a:rPr lang="ru-RU" smtClean="0"/>
              <a:pPr>
                <a:defRPr/>
              </a:pPr>
              <a:t>165</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972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E601B5F-6D48-4091-A340-B10EED93B4E4}" type="slidenum">
              <a:rPr lang="ru-RU" altLang="ru-RU" smtClean="0">
                <a:latin typeface="Times New Roman" pitchFamily="18" charset="0"/>
              </a:rPr>
              <a:pPr eaLnBrk="1" hangingPunct="1">
                <a:spcBef>
                  <a:spcPct val="0"/>
                </a:spcBef>
              </a:pPr>
              <a:t>58</a:t>
            </a:fld>
            <a:endParaRPr lang="ru-RU" altLang="ru-RU" smtClean="0">
              <a:latin typeface="Times New Roman" pitchFamily="18"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Образ слайда 1"/>
          <p:cNvSpPr>
            <a:spLocks noGrp="1" noRot="1" noChangeAspect="1" noTextEdit="1"/>
          </p:cNvSpPr>
          <p:nvPr>
            <p:ph type="sldImg"/>
          </p:nvPr>
        </p:nvSpPr>
        <p:spPr bwMode="auto">
          <a:noFill/>
          <a:ln>
            <a:solidFill>
              <a:srgbClr val="000000"/>
            </a:solidFill>
            <a:miter lim="800000"/>
            <a:headEnd/>
            <a:tailEnd/>
          </a:ln>
        </p:spPr>
      </p:sp>
      <p:sp>
        <p:nvSpPr>
          <p:cNvPr id="57958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285F13ED-6EEB-4CAD-A014-BDFAC4E29881}" type="slidenum">
              <a:rPr lang="ru-RU" smtClean="0"/>
              <a:pPr>
                <a:defRPr/>
              </a:pPr>
              <a:t>166</a:t>
            </a:fld>
            <a:endParaRPr lang="ru-RU"/>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Образ слайда 1"/>
          <p:cNvSpPr>
            <a:spLocks noGrp="1" noRot="1" noChangeAspect="1" noTextEdit="1"/>
          </p:cNvSpPr>
          <p:nvPr>
            <p:ph type="sldImg"/>
          </p:nvPr>
        </p:nvSpPr>
        <p:spPr bwMode="auto">
          <a:noFill/>
          <a:ln>
            <a:solidFill>
              <a:srgbClr val="000000"/>
            </a:solidFill>
            <a:miter lim="800000"/>
            <a:headEnd/>
            <a:tailEnd/>
          </a:ln>
        </p:spPr>
      </p:sp>
      <p:sp>
        <p:nvSpPr>
          <p:cNvPr id="580611"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23424E5D-6E5D-4B88-9DBC-097CDF337EA1}" type="slidenum">
              <a:rPr lang="ru-RU" smtClean="0"/>
              <a:pPr>
                <a:defRPr/>
              </a:pPr>
              <a:t>167</a:t>
            </a:fld>
            <a:endParaRPr lang="ru-RU"/>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Образ слайда 1"/>
          <p:cNvSpPr>
            <a:spLocks noGrp="1" noRot="1" noChangeAspect="1" noTextEdit="1"/>
          </p:cNvSpPr>
          <p:nvPr>
            <p:ph type="sldImg"/>
          </p:nvPr>
        </p:nvSpPr>
        <p:spPr bwMode="auto">
          <a:noFill/>
          <a:ln>
            <a:solidFill>
              <a:srgbClr val="000000"/>
            </a:solidFill>
            <a:miter lim="800000"/>
            <a:headEnd/>
            <a:tailEnd/>
          </a:ln>
        </p:spPr>
      </p:sp>
      <p:sp>
        <p:nvSpPr>
          <p:cNvPr id="581635"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34AE43EE-9436-412F-99CE-E5C92512AB57}" type="slidenum">
              <a:rPr lang="ru-RU" smtClean="0"/>
              <a:pPr>
                <a:defRPr/>
              </a:pPr>
              <a:t>168</a:t>
            </a:fld>
            <a:endParaRPr lang="ru-RU"/>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Образ слайда 1"/>
          <p:cNvSpPr>
            <a:spLocks noGrp="1" noRot="1" noChangeAspect="1" noTextEdit="1"/>
          </p:cNvSpPr>
          <p:nvPr>
            <p:ph type="sldImg"/>
          </p:nvPr>
        </p:nvSpPr>
        <p:spPr bwMode="auto">
          <a:noFill/>
          <a:ln>
            <a:solidFill>
              <a:srgbClr val="000000"/>
            </a:solidFill>
            <a:miter lim="800000"/>
            <a:headEnd/>
            <a:tailEnd/>
          </a:ln>
        </p:spPr>
      </p:sp>
      <p:sp>
        <p:nvSpPr>
          <p:cNvPr id="583683"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81252"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CA7E48-464B-44C5-B8D4-AB68A445C82D}" type="slidenum">
              <a:rPr lang="ru-RU" smtClean="0"/>
              <a:pPr fontAlgn="base">
                <a:spcBef>
                  <a:spcPct val="0"/>
                </a:spcBef>
                <a:spcAft>
                  <a:spcPct val="0"/>
                </a:spcAft>
                <a:defRPr/>
              </a:pPr>
              <a:t>173</a:t>
            </a:fld>
            <a:endParaRPr lang="ru-RU"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Образ слайда 1"/>
          <p:cNvSpPr>
            <a:spLocks noGrp="1" noRot="1" noChangeAspect="1" noTextEdit="1"/>
          </p:cNvSpPr>
          <p:nvPr>
            <p:ph type="sldImg"/>
          </p:nvPr>
        </p:nvSpPr>
        <p:spPr bwMode="auto">
          <a:noFill/>
          <a:ln>
            <a:solidFill>
              <a:srgbClr val="000000"/>
            </a:solidFill>
            <a:miter lim="800000"/>
            <a:headEnd/>
            <a:tailEnd/>
          </a:ln>
        </p:spPr>
      </p:sp>
      <p:sp>
        <p:nvSpPr>
          <p:cNvPr id="584707"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82276"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64997B-5927-409D-A3B2-D0921C5644A2}" type="slidenum">
              <a:rPr lang="ru-RU" smtClean="0"/>
              <a:pPr fontAlgn="base">
                <a:spcBef>
                  <a:spcPct val="0"/>
                </a:spcBef>
                <a:spcAft>
                  <a:spcPct val="0"/>
                </a:spcAft>
                <a:defRPr/>
              </a:pPr>
              <a:t>174</a:t>
            </a:fld>
            <a:endParaRPr lang="ru-RU"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Образ слайда 1"/>
          <p:cNvSpPr>
            <a:spLocks noGrp="1" noRot="1" noChangeAspect="1" noTextEdit="1"/>
          </p:cNvSpPr>
          <p:nvPr>
            <p:ph type="sldImg"/>
          </p:nvPr>
        </p:nvSpPr>
        <p:spPr bwMode="auto">
          <a:noFill/>
          <a:ln>
            <a:solidFill>
              <a:srgbClr val="000000"/>
            </a:solidFill>
            <a:miter lim="800000"/>
            <a:headEnd/>
            <a:tailEnd/>
          </a:ln>
        </p:spPr>
      </p:sp>
      <p:sp>
        <p:nvSpPr>
          <p:cNvPr id="585731"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83300"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42E755D-5769-4EDB-A9D0-DFC36A810ABB}" type="slidenum">
              <a:rPr lang="ru-RU" smtClean="0"/>
              <a:pPr fontAlgn="base">
                <a:spcBef>
                  <a:spcPct val="0"/>
                </a:spcBef>
                <a:spcAft>
                  <a:spcPct val="0"/>
                </a:spcAft>
                <a:defRPr/>
              </a:pPr>
              <a:t>175</a:t>
            </a:fld>
            <a:endParaRPr lang="ru-RU"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Образ слайда 1"/>
          <p:cNvSpPr>
            <a:spLocks noGrp="1" noRot="1" noChangeAspect="1" noTextEdit="1"/>
          </p:cNvSpPr>
          <p:nvPr>
            <p:ph type="sldImg"/>
          </p:nvPr>
        </p:nvSpPr>
        <p:spPr bwMode="auto">
          <a:noFill/>
          <a:ln>
            <a:solidFill>
              <a:srgbClr val="000000"/>
            </a:solidFill>
            <a:miter lim="800000"/>
            <a:headEnd/>
            <a:tailEnd/>
          </a:ln>
        </p:spPr>
      </p:sp>
      <p:sp>
        <p:nvSpPr>
          <p:cNvPr id="586755"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232556DA-E2B5-4E9D-BBBA-63FAD61AF40B}" type="slidenum">
              <a:rPr lang="ru-RU" smtClean="0"/>
              <a:pPr>
                <a:defRPr/>
              </a:pPr>
              <a:t>180</a:t>
            </a:fld>
            <a:endParaRPr lang="ru-RU"/>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Образ слайда 1"/>
          <p:cNvSpPr>
            <a:spLocks noGrp="1" noRot="1" noChangeAspect="1" noTextEdit="1"/>
          </p:cNvSpPr>
          <p:nvPr>
            <p:ph type="sldImg"/>
          </p:nvPr>
        </p:nvSpPr>
        <p:spPr bwMode="auto">
          <a:noFill/>
          <a:ln>
            <a:solidFill>
              <a:srgbClr val="000000"/>
            </a:solidFill>
            <a:miter lim="800000"/>
            <a:headEnd/>
            <a:tailEnd/>
          </a:ln>
        </p:spPr>
      </p:sp>
      <p:sp>
        <p:nvSpPr>
          <p:cNvPr id="614403"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EDD97DCC-127B-45C8-8890-7F86636858F1}" type="slidenum">
              <a:rPr lang="ru-RU" smtClean="0"/>
              <a:pPr>
                <a:defRPr/>
              </a:pPr>
              <a:t>212</a:t>
            </a:fld>
            <a:endParaRPr lang="ru-RU"/>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6" name="Образ слайда 1"/>
          <p:cNvSpPr>
            <a:spLocks noGrp="1" noRot="1" noChangeAspect="1" noTextEdit="1"/>
          </p:cNvSpPr>
          <p:nvPr>
            <p:ph type="sldImg"/>
          </p:nvPr>
        </p:nvSpPr>
        <p:spPr bwMode="auto">
          <a:noFill/>
          <a:ln>
            <a:solidFill>
              <a:srgbClr val="000000"/>
            </a:solidFill>
            <a:miter lim="800000"/>
            <a:headEnd/>
            <a:tailEnd/>
          </a:ln>
        </p:spPr>
      </p:sp>
      <p:sp>
        <p:nvSpPr>
          <p:cNvPr id="697347"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204804"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B5E111B-10C3-418E-9CA9-F2E15F91ECF3}" type="slidenum">
              <a:rPr lang="ru-RU" smtClean="0"/>
              <a:pPr fontAlgn="base">
                <a:spcBef>
                  <a:spcPct val="0"/>
                </a:spcBef>
                <a:spcAft>
                  <a:spcPct val="0"/>
                </a:spcAft>
                <a:defRPr/>
              </a:pPr>
              <a:t>215</a:t>
            </a:fld>
            <a:endParaRPr lang="ru-RU"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Образ слайда 1"/>
          <p:cNvSpPr>
            <a:spLocks noGrp="1" noRot="1" noChangeAspect="1" noTextEdit="1"/>
          </p:cNvSpPr>
          <p:nvPr>
            <p:ph type="sldImg"/>
          </p:nvPr>
        </p:nvSpPr>
        <p:spPr bwMode="auto">
          <a:noFill/>
          <a:ln>
            <a:solidFill>
              <a:srgbClr val="000000"/>
            </a:solidFill>
            <a:miter lim="800000"/>
            <a:headEnd/>
            <a:tailEnd/>
          </a:ln>
        </p:spPr>
      </p:sp>
      <p:sp>
        <p:nvSpPr>
          <p:cNvPr id="698371"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EF331EFE-B7BE-4D42-B27A-919D3A299285}" type="slidenum">
              <a:rPr lang="ru-RU" smtClean="0"/>
              <a:pPr>
                <a:defRPr/>
              </a:pPr>
              <a:t>216</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9830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01AABBE-A3C8-4F2E-9404-2586CDDC6504}" type="slidenum">
              <a:rPr lang="ru-RU" altLang="ru-RU" smtClean="0">
                <a:latin typeface="Times New Roman" pitchFamily="18" charset="0"/>
              </a:rPr>
              <a:pPr eaLnBrk="1" hangingPunct="1">
                <a:spcBef>
                  <a:spcPct val="0"/>
                </a:spcBef>
              </a:pPr>
              <a:t>59</a:t>
            </a:fld>
            <a:endParaRPr lang="ru-RU" altLang="ru-RU" smtClean="0">
              <a:latin typeface="Times New Roman" pitchFamily="18"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Образ слайда 1"/>
          <p:cNvSpPr>
            <a:spLocks noGrp="1" noRot="1" noChangeAspect="1" noTextEdit="1"/>
          </p:cNvSpPr>
          <p:nvPr>
            <p:ph type="sldImg"/>
          </p:nvPr>
        </p:nvSpPr>
        <p:spPr bwMode="auto">
          <a:noFill/>
          <a:ln>
            <a:solidFill>
              <a:srgbClr val="000000"/>
            </a:solidFill>
            <a:miter lim="800000"/>
            <a:headEnd/>
            <a:tailEnd/>
          </a:ln>
        </p:spPr>
      </p:sp>
      <p:sp>
        <p:nvSpPr>
          <p:cNvPr id="724995"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221188"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5AA4A4D-AD0D-4579-88D3-ABB7868114E0}" type="slidenum">
              <a:rPr lang="ru-RU" smtClean="0"/>
              <a:pPr fontAlgn="base">
                <a:spcBef>
                  <a:spcPct val="0"/>
                </a:spcBef>
                <a:spcAft>
                  <a:spcPct val="0"/>
                </a:spcAft>
                <a:defRPr/>
              </a:pPr>
              <a:t>217</a:t>
            </a:fld>
            <a:endParaRPr lang="ru-RU"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8" name="Образ слайда 1"/>
          <p:cNvSpPr>
            <a:spLocks noGrp="1" noRot="1" noChangeAspect="1" noTextEdit="1"/>
          </p:cNvSpPr>
          <p:nvPr>
            <p:ph type="sldImg"/>
          </p:nvPr>
        </p:nvSpPr>
        <p:spPr bwMode="auto">
          <a:noFill/>
          <a:ln>
            <a:solidFill>
              <a:srgbClr val="000000"/>
            </a:solidFill>
            <a:miter lim="800000"/>
            <a:headEnd/>
            <a:tailEnd/>
          </a:ln>
        </p:spPr>
      </p:sp>
      <p:sp>
        <p:nvSpPr>
          <p:cNvPr id="726019"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3FCC3476-CF45-4BB9-ABB4-8BAE739F9E25}" type="slidenum">
              <a:rPr lang="ru-RU" smtClean="0"/>
              <a:pPr>
                <a:defRPr/>
              </a:pPr>
              <a:t>218</a:t>
            </a:fld>
            <a:endParaRPr lang="ru-RU"/>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Образ слайда 1"/>
          <p:cNvSpPr>
            <a:spLocks noGrp="1" noRot="1" noChangeAspect="1" noTextEdit="1"/>
          </p:cNvSpPr>
          <p:nvPr>
            <p:ph type="sldImg"/>
          </p:nvPr>
        </p:nvSpPr>
        <p:spPr bwMode="auto">
          <a:noFill/>
          <a:ln>
            <a:solidFill>
              <a:srgbClr val="000000"/>
            </a:solidFill>
            <a:miter lim="800000"/>
            <a:headEnd/>
            <a:tailEnd/>
          </a:ln>
        </p:spPr>
      </p:sp>
      <p:sp>
        <p:nvSpPr>
          <p:cNvPr id="734211"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56B02CE8-25E9-4158-81C5-6129BE6EEFAF}" type="slidenum">
              <a:rPr lang="ru-RU" smtClean="0"/>
              <a:pPr>
                <a:defRPr/>
              </a:pPr>
              <a:t>219</a:t>
            </a:fld>
            <a:endParaRPr lang="ru-RU"/>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Образ слайда 1"/>
          <p:cNvSpPr>
            <a:spLocks noGrp="1" noRot="1" noChangeAspect="1" noTextEdit="1"/>
          </p:cNvSpPr>
          <p:nvPr>
            <p:ph type="sldImg"/>
          </p:nvPr>
        </p:nvSpPr>
        <p:spPr bwMode="auto">
          <a:noFill/>
          <a:ln>
            <a:solidFill>
              <a:srgbClr val="000000"/>
            </a:solidFill>
            <a:miter lim="800000"/>
            <a:headEnd/>
            <a:tailEnd/>
          </a:ln>
        </p:spPr>
      </p:sp>
      <p:sp>
        <p:nvSpPr>
          <p:cNvPr id="735235"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1B72CAFA-23CC-4606-B89D-A5448CF89C64}" type="slidenum">
              <a:rPr lang="ru-RU" smtClean="0"/>
              <a:pPr>
                <a:defRPr/>
              </a:pPr>
              <a:t>220</a:t>
            </a:fld>
            <a:endParaRPr lang="ru-RU"/>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2" name="Образ слайда 1"/>
          <p:cNvSpPr>
            <a:spLocks noGrp="1" noRot="1" noChangeAspect="1" noTextEdit="1"/>
          </p:cNvSpPr>
          <p:nvPr>
            <p:ph type="sldImg"/>
          </p:nvPr>
        </p:nvSpPr>
        <p:spPr bwMode="auto">
          <a:noFill/>
          <a:ln>
            <a:solidFill>
              <a:srgbClr val="000000"/>
            </a:solidFill>
            <a:miter lim="800000"/>
            <a:headEnd/>
            <a:tailEnd/>
          </a:ln>
        </p:spPr>
      </p:sp>
      <p:sp>
        <p:nvSpPr>
          <p:cNvPr id="737283"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E198C7AA-B26A-49D5-9CC7-59464ED9E25C}" type="slidenum">
              <a:rPr lang="ru-RU" smtClean="0"/>
              <a:pPr>
                <a:defRPr/>
              </a:pPr>
              <a:t>221</a:t>
            </a:fld>
            <a:endParaRPr lang="ru-RU"/>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Образ слайда 1"/>
          <p:cNvSpPr>
            <a:spLocks noGrp="1" noRot="1" noChangeAspect="1" noTextEdit="1"/>
          </p:cNvSpPr>
          <p:nvPr>
            <p:ph type="sldImg"/>
          </p:nvPr>
        </p:nvSpPr>
        <p:spPr bwMode="auto">
          <a:noFill/>
          <a:ln>
            <a:solidFill>
              <a:srgbClr val="000000"/>
            </a:solidFill>
            <a:miter lim="800000"/>
            <a:headEnd/>
            <a:tailEnd/>
          </a:ln>
        </p:spPr>
      </p:sp>
      <p:sp>
        <p:nvSpPr>
          <p:cNvPr id="73830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43C82768-5F80-4D66-8C33-FF8DA6E4BBAF}" type="slidenum">
              <a:rPr lang="ru-RU" smtClean="0"/>
              <a:pPr>
                <a:defRPr/>
              </a:pPr>
              <a:t>222</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9933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A4523BE-2F84-4ADC-800D-20CA297E658C}" type="slidenum">
              <a:rPr lang="ru-RU" altLang="ru-RU" smtClean="0">
                <a:latin typeface="Times New Roman" pitchFamily="18" charset="0"/>
              </a:rPr>
              <a:pPr eaLnBrk="1" hangingPunct="1">
                <a:spcBef>
                  <a:spcPct val="0"/>
                </a:spcBef>
              </a:pPr>
              <a:t>60</a:t>
            </a:fld>
            <a:endParaRPr lang="ru-RU" altLang="ru-RU"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0035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113A393-0ED1-44E1-AFDD-B77DDCB38302}" type="slidenum">
              <a:rPr lang="ru-RU" altLang="ru-RU" smtClean="0">
                <a:latin typeface="Times New Roman" pitchFamily="18" charset="0"/>
              </a:rPr>
              <a:pPr eaLnBrk="1" hangingPunct="1">
                <a:spcBef>
                  <a:spcPct val="0"/>
                </a:spcBef>
              </a:pPr>
              <a:t>61</a:t>
            </a:fld>
            <a:endParaRPr lang="ru-RU" altLang="ru-RU"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3FF2907-A8D9-4651-8731-33B94923A177}" type="datetimeFigureOut">
              <a:rPr lang="ru-RU" smtClean="0"/>
              <a:t>14.07.2024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3561A77-F586-4330-BB5F-74E51E81C45F}" type="slidenum">
              <a:rPr lang="ru-RU" smtClean="0"/>
              <a:t>‹#›</a:t>
            </a:fld>
            <a:endParaRPr lang="ru-RU"/>
          </a:p>
        </p:txBody>
      </p:sp>
    </p:spTree>
    <p:extLst>
      <p:ext uri="{BB962C8B-B14F-4D97-AF65-F5344CB8AC3E}">
        <p14:creationId xmlns:p14="http://schemas.microsoft.com/office/powerpoint/2010/main" val="2248196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3FF2907-A8D9-4651-8731-33B94923A177}" type="datetimeFigureOut">
              <a:rPr lang="ru-RU" smtClean="0"/>
              <a:t>14.07.2024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3561A77-F586-4330-BB5F-74E51E81C45F}" type="slidenum">
              <a:rPr lang="ru-RU" smtClean="0"/>
              <a:t>‹#›</a:t>
            </a:fld>
            <a:endParaRPr lang="ru-RU"/>
          </a:p>
        </p:txBody>
      </p:sp>
    </p:spTree>
    <p:extLst>
      <p:ext uri="{BB962C8B-B14F-4D97-AF65-F5344CB8AC3E}">
        <p14:creationId xmlns:p14="http://schemas.microsoft.com/office/powerpoint/2010/main" val="2186144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3FF2907-A8D9-4651-8731-33B94923A177}" type="datetimeFigureOut">
              <a:rPr lang="ru-RU" smtClean="0"/>
              <a:t>14.07.2024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3561A77-F586-4330-BB5F-74E51E81C45F}" type="slidenum">
              <a:rPr lang="ru-RU" smtClean="0"/>
              <a:t>‹#›</a:t>
            </a:fld>
            <a:endParaRPr lang="ru-RU"/>
          </a:p>
        </p:txBody>
      </p:sp>
    </p:spTree>
    <p:extLst>
      <p:ext uri="{BB962C8B-B14F-4D97-AF65-F5344CB8AC3E}">
        <p14:creationId xmlns:p14="http://schemas.microsoft.com/office/powerpoint/2010/main" val="1541156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Заголовок, текст и клип">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4938" y="889000"/>
            <a:ext cx="8885237" cy="11557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134938" y="2116138"/>
            <a:ext cx="4371975" cy="413543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Клип 3"/>
          <p:cNvSpPr>
            <a:spLocks noGrp="1"/>
          </p:cNvSpPr>
          <p:nvPr>
            <p:ph type="clipArt" sz="half" idx="2"/>
          </p:nvPr>
        </p:nvSpPr>
        <p:spPr>
          <a:xfrm>
            <a:off x="4659313" y="2116138"/>
            <a:ext cx="4371975" cy="4135437"/>
          </a:xfrm>
        </p:spPr>
        <p:txBody>
          <a:bodyPr/>
          <a:lstStyle/>
          <a:p>
            <a:pPr lvl="0"/>
            <a:endParaRPr lang="ru-RU" noProof="0" smtClean="0"/>
          </a:p>
        </p:txBody>
      </p:sp>
      <p:sp>
        <p:nvSpPr>
          <p:cNvPr id="5" name="Rectangle 27"/>
          <p:cNvSpPr>
            <a:spLocks noGrp="1" noChangeArrowheads="1"/>
          </p:cNvSpPr>
          <p:nvPr>
            <p:ph type="dt" sz="half" idx="10"/>
          </p:nvPr>
        </p:nvSpPr>
        <p:spPr/>
        <p:txBody>
          <a:bodyPr/>
          <a:lstStyle>
            <a:lvl1pPr>
              <a:defRPr/>
            </a:lvl1pPr>
          </a:lstStyle>
          <a:p>
            <a:pPr>
              <a:defRPr/>
            </a:pPr>
            <a:endParaRPr lang="en-US"/>
          </a:p>
        </p:txBody>
      </p:sp>
      <p:sp>
        <p:nvSpPr>
          <p:cNvPr id="6" name="Rectangle 28"/>
          <p:cNvSpPr>
            <a:spLocks noGrp="1" noChangeArrowheads="1"/>
          </p:cNvSpPr>
          <p:nvPr>
            <p:ph type="ftr" sz="quarter" idx="11"/>
          </p:nvPr>
        </p:nvSpPr>
        <p:spPr/>
        <p:txBody>
          <a:bodyPr/>
          <a:lstStyle>
            <a:lvl1pPr>
              <a:defRPr/>
            </a:lvl1pPr>
          </a:lstStyle>
          <a:p>
            <a:pPr>
              <a:defRPr/>
            </a:pPr>
            <a:endParaRPr lang="en-US"/>
          </a:p>
        </p:txBody>
      </p:sp>
      <p:sp>
        <p:nvSpPr>
          <p:cNvPr id="7" name="Rectangle 29"/>
          <p:cNvSpPr>
            <a:spLocks noGrp="1" noChangeArrowheads="1"/>
          </p:cNvSpPr>
          <p:nvPr>
            <p:ph type="sldNum" sz="quarter" idx="12"/>
          </p:nvPr>
        </p:nvSpPr>
        <p:spPr/>
        <p:txBody>
          <a:bodyPr/>
          <a:lstStyle>
            <a:lvl1pPr>
              <a:defRPr/>
            </a:lvl1pPr>
          </a:lstStyle>
          <a:p>
            <a:pPr>
              <a:defRPr/>
            </a:pPr>
            <a:fld id="{4E7322F2-A359-4AD7-9FEE-118F1FD77EFA}" type="slidenum">
              <a:rPr lang="en-US"/>
              <a:pPr>
                <a:defRPr/>
              </a:pPr>
              <a:t>‹#›</a:t>
            </a:fld>
            <a:endParaRPr lang="en-US"/>
          </a:p>
        </p:txBody>
      </p:sp>
    </p:spTree>
    <p:extLst>
      <p:ext uri="{BB962C8B-B14F-4D97-AF65-F5344CB8AC3E}">
        <p14:creationId xmlns:p14="http://schemas.microsoft.com/office/powerpoint/2010/main" val="4109709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3FF2907-A8D9-4651-8731-33B94923A177}" type="datetimeFigureOut">
              <a:rPr lang="ru-RU" smtClean="0"/>
              <a:t>14.07.2024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3561A77-F586-4330-BB5F-74E51E81C45F}" type="slidenum">
              <a:rPr lang="ru-RU" smtClean="0"/>
              <a:t>‹#›</a:t>
            </a:fld>
            <a:endParaRPr lang="ru-RU"/>
          </a:p>
        </p:txBody>
      </p:sp>
    </p:spTree>
    <p:extLst>
      <p:ext uri="{BB962C8B-B14F-4D97-AF65-F5344CB8AC3E}">
        <p14:creationId xmlns:p14="http://schemas.microsoft.com/office/powerpoint/2010/main" val="351867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3FF2907-A8D9-4651-8731-33B94923A177}" type="datetimeFigureOut">
              <a:rPr lang="ru-RU" smtClean="0"/>
              <a:t>14.07.2024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3561A77-F586-4330-BB5F-74E51E81C45F}" type="slidenum">
              <a:rPr lang="ru-RU" smtClean="0"/>
              <a:t>‹#›</a:t>
            </a:fld>
            <a:endParaRPr lang="ru-RU"/>
          </a:p>
        </p:txBody>
      </p:sp>
    </p:spTree>
    <p:extLst>
      <p:ext uri="{BB962C8B-B14F-4D97-AF65-F5344CB8AC3E}">
        <p14:creationId xmlns:p14="http://schemas.microsoft.com/office/powerpoint/2010/main" val="2089476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3FF2907-A8D9-4651-8731-33B94923A177}" type="datetimeFigureOut">
              <a:rPr lang="ru-RU" smtClean="0"/>
              <a:t>14.07.2024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3561A77-F586-4330-BB5F-74E51E81C45F}" type="slidenum">
              <a:rPr lang="ru-RU" smtClean="0"/>
              <a:t>‹#›</a:t>
            </a:fld>
            <a:endParaRPr lang="ru-RU"/>
          </a:p>
        </p:txBody>
      </p:sp>
    </p:spTree>
    <p:extLst>
      <p:ext uri="{BB962C8B-B14F-4D97-AF65-F5344CB8AC3E}">
        <p14:creationId xmlns:p14="http://schemas.microsoft.com/office/powerpoint/2010/main" val="312923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83FF2907-A8D9-4651-8731-33B94923A177}" type="datetimeFigureOut">
              <a:rPr lang="ru-RU" smtClean="0"/>
              <a:t>14.07.2024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3561A77-F586-4330-BB5F-74E51E81C45F}" type="slidenum">
              <a:rPr lang="ru-RU" smtClean="0"/>
              <a:t>‹#›</a:t>
            </a:fld>
            <a:endParaRPr lang="ru-RU"/>
          </a:p>
        </p:txBody>
      </p:sp>
    </p:spTree>
    <p:extLst>
      <p:ext uri="{BB962C8B-B14F-4D97-AF65-F5344CB8AC3E}">
        <p14:creationId xmlns:p14="http://schemas.microsoft.com/office/powerpoint/2010/main" val="428991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3FF2907-A8D9-4651-8731-33B94923A177}" type="datetimeFigureOut">
              <a:rPr lang="ru-RU" smtClean="0"/>
              <a:t>14.07.2024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3561A77-F586-4330-BB5F-74E51E81C45F}" type="slidenum">
              <a:rPr lang="ru-RU" smtClean="0"/>
              <a:t>‹#›</a:t>
            </a:fld>
            <a:endParaRPr lang="ru-RU"/>
          </a:p>
        </p:txBody>
      </p:sp>
    </p:spTree>
    <p:extLst>
      <p:ext uri="{BB962C8B-B14F-4D97-AF65-F5344CB8AC3E}">
        <p14:creationId xmlns:p14="http://schemas.microsoft.com/office/powerpoint/2010/main" val="1674447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3FF2907-A8D9-4651-8731-33B94923A177}" type="datetimeFigureOut">
              <a:rPr lang="ru-RU" smtClean="0"/>
              <a:t>14.07.2024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3561A77-F586-4330-BB5F-74E51E81C45F}" type="slidenum">
              <a:rPr lang="ru-RU" smtClean="0"/>
              <a:t>‹#›</a:t>
            </a:fld>
            <a:endParaRPr lang="ru-RU"/>
          </a:p>
        </p:txBody>
      </p:sp>
    </p:spTree>
    <p:extLst>
      <p:ext uri="{BB962C8B-B14F-4D97-AF65-F5344CB8AC3E}">
        <p14:creationId xmlns:p14="http://schemas.microsoft.com/office/powerpoint/2010/main" val="596402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3FF2907-A8D9-4651-8731-33B94923A177}" type="datetimeFigureOut">
              <a:rPr lang="ru-RU" smtClean="0"/>
              <a:t>14.07.2024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3561A77-F586-4330-BB5F-74E51E81C45F}" type="slidenum">
              <a:rPr lang="ru-RU" smtClean="0"/>
              <a:t>‹#›</a:t>
            </a:fld>
            <a:endParaRPr lang="ru-RU"/>
          </a:p>
        </p:txBody>
      </p:sp>
    </p:spTree>
    <p:extLst>
      <p:ext uri="{BB962C8B-B14F-4D97-AF65-F5344CB8AC3E}">
        <p14:creationId xmlns:p14="http://schemas.microsoft.com/office/powerpoint/2010/main" val="1725194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3FF2907-A8D9-4651-8731-33B94923A177}" type="datetimeFigureOut">
              <a:rPr lang="ru-RU" smtClean="0"/>
              <a:t>14.07.2024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3561A77-F586-4330-BB5F-74E51E81C45F}" type="slidenum">
              <a:rPr lang="ru-RU" smtClean="0"/>
              <a:t>‹#›</a:t>
            </a:fld>
            <a:endParaRPr lang="ru-RU"/>
          </a:p>
        </p:txBody>
      </p:sp>
    </p:spTree>
    <p:extLst>
      <p:ext uri="{BB962C8B-B14F-4D97-AF65-F5344CB8AC3E}">
        <p14:creationId xmlns:p14="http://schemas.microsoft.com/office/powerpoint/2010/main" val="97931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FF2907-A8D9-4651-8731-33B94923A177}" type="datetimeFigureOut">
              <a:rPr lang="ru-RU" smtClean="0"/>
              <a:t>14.07.2024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561A77-F586-4330-BB5F-74E51E81C45F}" type="slidenum">
              <a:rPr lang="ru-RU" smtClean="0"/>
              <a:t>‹#›</a:t>
            </a:fld>
            <a:endParaRPr lang="ru-RU"/>
          </a:p>
        </p:txBody>
      </p:sp>
    </p:spTree>
    <p:extLst>
      <p:ext uri="{BB962C8B-B14F-4D97-AF65-F5344CB8AC3E}">
        <p14:creationId xmlns:p14="http://schemas.microsoft.com/office/powerpoint/2010/main" val="618864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0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109.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jpeg"/><Relationship Id="rId4" Type="http://schemas.openxmlformats.org/officeDocument/2006/relationships/image" Target="../media/image108.png"/><Relationship Id="rId9" Type="http://schemas.openxmlformats.org/officeDocument/2006/relationships/image" Target="../media/image113.png"/></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5" Type="http://schemas.openxmlformats.org/officeDocument/2006/relationships/image" Target="../media/image118.jpeg"/><Relationship Id="rId4" Type="http://schemas.openxmlformats.org/officeDocument/2006/relationships/image" Target="../media/image115.jpeg"/></Relationships>
</file>

<file path=ppt/slides/_rels/slide11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slide" Target="slide50.xml"/><Relationship Id="rId7" Type="http://schemas.openxmlformats.org/officeDocument/2006/relationships/slide" Target="slide51.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slide" Target="slide1.xml"/><Relationship Id="rId5" Type="http://schemas.openxmlformats.org/officeDocument/2006/relationships/slide" Target="slide132.xml"/><Relationship Id="rId4" Type="http://schemas.openxmlformats.org/officeDocument/2006/relationships/slide" Target="slide44.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12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137.jpeg"/></Relationships>
</file>

<file path=ppt/slides/_rels/slide13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138.jpeg"/><Relationship Id="rId4" Type="http://schemas.openxmlformats.org/officeDocument/2006/relationships/image" Target="../media/image137.jpeg"/></Relationships>
</file>

<file path=ppt/slides/_rels/slide13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13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142.jpeg"/><Relationship Id="rId4" Type="http://schemas.openxmlformats.org/officeDocument/2006/relationships/image" Target="../media/image141.jpeg"/></Relationships>
</file>

<file path=ppt/slides/_rels/slide13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138.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59.png"/></Relationships>
</file>

<file path=ppt/slides/_rels/slide14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2.xml"/><Relationship Id="rId5" Type="http://schemas.openxmlformats.org/officeDocument/2006/relationships/image" Target="../media/image153.jpeg"/><Relationship Id="rId4" Type="http://schemas.openxmlformats.org/officeDocument/2006/relationships/image" Target="../media/image152.jpeg"/></Relationships>
</file>

<file path=ppt/slides/_rels/slide146.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7.xml"/><Relationship Id="rId4" Type="http://schemas.openxmlformats.org/officeDocument/2006/relationships/image" Target="../media/image169.png"/></Relationships>
</file>

<file path=ppt/slides/_rels/slide171.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8" Type="http://schemas.openxmlformats.org/officeDocument/2006/relationships/image" Target="../media/image184.jpeg"/><Relationship Id="rId3" Type="http://schemas.openxmlformats.org/officeDocument/2006/relationships/image" Target="../media/image179.jpeg"/><Relationship Id="rId7" Type="http://schemas.openxmlformats.org/officeDocument/2006/relationships/image" Target="../media/image183.jpeg"/><Relationship Id="rId2" Type="http://schemas.openxmlformats.org/officeDocument/2006/relationships/image" Target="../media/image178.jpeg"/><Relationship Id="rId1" Type="http://schemas.openxmlformats.org/officeDocument/2006/relationships/slideLayout" Target="../slideLayouts/slideLayout7.xml"/><Relationship Id="rId6" Type="http://schemas.openxmlformats.org/officeDocument/2006/relationships/image" Target="../media/image182.jpeg"/><Relationship Id="rId11" Type="http://schemas.openxmlformats.org/officeDocument/2006/relationships/image" Target="../media/image187.jpeg"/><Relationship Id="rId5" Type="http://schemas.openxmlformats.org/officeDocument/2006/relationships/image" Target="../media/image181.jpeg"/><Relationship Id="rId10" Type="http://schemas.openxmlformats.org/officeDocument/2006/relationships/image" Target="../media/image186.jpeg"/><Relationship Id="rId4" Type="http://schemas.openxmlformats.org/officeDocument/2006/relationships/image" Target="../media/image180.jpeg"/><Relationship Id="rId9" Type="http://schemas.openxmlformats.org/officeDocument/2006/relationships/image" Target="../media/image185.jpeg"/></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89.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2.xml"/><Relationship Id="rId4" Type="http://schemas.openxmlformats.org/officeDocument/2006/relationships/image" Target="../media/image192.jpeg"/></Relationships>
</file>

<file path=ppt/slides/_rels/slide184.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2.xml"/><Relationship Id="rId5" Type="http://schemas.openxmlformats.org/officeDocument/2006/relationships/image" Target="../media/image199.jpeg"/><Relationship Id="rId4" Type="http://schemas.openxmlformats.org/officeDocument/2006/relationships/image" Target="../media/image198.jpe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2.xml"/><Relationship Id="rId4" Type="http://schemas.openxmlformats.org/officeDocument/2006/relationships/image" Target="../media/image204.jpe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7.xml"/><Relationship Id="rId4" Type="http://schemas.openxmlformats.org/officeDocument/2006/relationships/image" Target="../media/image207.jpeg"/></Relationships>
</file>

<file path=ppt/slides/_rels/slide194.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7.xml"/><Relationship Id="rId4" Type="http://schemas.openxmlformats.org/officeDocument/2006/relationships/image" Target="../media/image212.jpe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9.xml"/></Relationships>
</file>

<file path=ppt/slides/_rels/slide224.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6.xml"/></Relationships>
</file>

<file path=ppt/slides/_rels/slide229.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5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5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6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png"/></Relationships>
</file>

<file path=ppt/slides/_rels/slide6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6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7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jpeg"/></Relationships>
</file>

<file path=ppt/slides/_rels/slide9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00545" y="2060848"/>
            <a:ext cx="8352928" cy="1631216"/>
          </a:xfrm>
          <a:prstGeom prst="rect">
            <a:avLst/>
          </a:prstGeom>
        </p:spPr>
        <p:txBody>
          <a:bodyPr wrap="square">
            <a:spAutoFit/>
          </a:bodyPr>
          <a:lstStyle/>
          <a:p>
            <a:pPr algn="ctr"/>
            <a:r>
              <a:rPr lang="ru-RU" sz="2800" dirty="0" smtClean="0">
                <a:solidFill>
                  <a:srgbClr val="FF0000"/>
                </a:solidFill>
                <a:latin typeface="Times New Roman" panose="02020603050405020304" pitchFamily="18" charset="0"/>
                <a:cs typeface="Times New Roman" panose="02020603050405020304" pitchFamily="18" charset="0"/>
              </a:rPr>
              <a:t>Лекция: </a:t>
            </a:r>
          </a:p>
          <a:p>
            <a:pPr algn="ctr"/>
            <a:r>
              <a:rPr lang="ru-RU" sz="2400" b="1" dirty="0" err="1" smtClean="0">
                <a:latin typeface="Times New Roman" panose="02020603050405020304" pitchFamily="18" charset="0"/>
                <a:cs typeface="Times New Roman" panose="02020603050405020304" pitchFamily="18" charset="0"/>
              </a:rPr>
              <a:t>Аквакультура</a:t>
            </a:r>
            <a:r>
              <a:rPr lang="ru-RU" sz="2400" b="1" dirty="0" smtClean="0">
                <a:latin typeface="Times New Roman" panose="02020603050405020304" pitchFamily="18" charset="0"/>
                <a:cs typeface="Times New Roman" panose="02020603050405020304" pitchFamily="18" charset="0"/>
              </a:rPr>
              <a:t> осетровых и лососевых рыб. Технология воспроизводства рыб. Выращивание рыбы в установках замкнутого водоснабжения (УЗВ).</a:t>
            </a:r>
            <a:endParaRPr lang="ru-RU"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4338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7406" t="12392" r="22374" b="5712"/>
          <a:stretch/>
        </p:blipFill>
        <p:spPr bwMode="auto">
          <a:xfrm>
            <a:off x="107504" y="-8248"/>
            <a:ext cx="9002762" cy="6883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26955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xXx\Рабочий стол\Презентация\DSC085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a:xfrm>
            <a:off x="1249288" y="1844824"/>
            <a:ext cx="6645424" cy="1517030"/>
          </a:xfrm>
          <a:solidFill>
            <a:schemeClr val="bg1"/>
          </a:solidFill>
        </p:spPr>
        <p:txBody>
          <a:bodyPr>
            <a:noAutofit/>
          </a:bodyPr>
          <a:lstStyle/>
          <a:p>
            <a:r>
              <a:rPr lang="ru-RU" sz="4400" dirty="0" smtClean="0">
                <a:effectLst/>
                <a:latin typeface="+mn-lt"/>
              </a:rPr>
              <a:t>Получение </a:t>
            </a:r>
            <a:r>
              <a:rPr lang="ru-RU" sz="4400" dirty="0" smtClean="0">
                <a:effectLst/>
                <a:latin typeface="+mn-lt"/>
              </a:rPr>
              <a:t>зрелых половых продуктов</a:t>
            </a:r>
            <a:endParaRPr lang="ru-RU" sz="4400" dirty="0">
              <a:effectLst/>
              <a:latin typeface="+mn-lt"/>
            </a:endParaRPr>
          </a:p>
        </p:txBody>
      </p:sp>
    </p:spTree>
    <p:extLst>
      <p:ext uri="{BB962C8B-B14F-4D97-AF65-F5344CB8AC3E}">
        <p14:creationId xmlns:p14="http://schemas.microsoft.com/office/powerpoint/2010/main" val="132918588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2606" y="260648"/>
            <a:ext cx="5328592" cy="577804"/>
          </a:xfrm>
          <a:solidFill>
            <a:schemeClr val="bg1"/>
          </a:solidFill>
        </p:spPr>
        <p:txBody>
          <a:bodyPr>
            <a:normAutofit/>
          </a:bodyPr>
          <a:lstStyle/>
          <a:p>
            <a:r>
              <a:rPr lang="ru-RU" sz="2800" dirty="0">
                <a:effectLst/>
              </a:rPr>
              <a:t>Отбор овулировавшей икры</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32040" y="1915197"/>
            <a:ext cx="3810853" cy="3464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51520" y="1916832"/>
            <a:ext cx="4536504" cy="3477875"/>
          </a:xfrm>
          <a:prstGeom prst="rect">
            <a:avLst/>
          </a:prstGeom>
          <a:solidFill>
            <a:schemeClr val="bg1"/>
          </a:solidFill>
        </p:spPr>
        <p:txBody>
          <a:bodyPr wrap="square" rtlCol="0">
            <a:spAutoFit/>
          </a:bodyPr>
          <a:lstStyle/>
          <a:p>
            <a:r>
              <a:rPr lang="ru-RU" sz="2000" b="1" dirty="0"/>
              <a:t>Время созревания производителей зависит от температуры </a:t>
            </a:r>
            <a:r>
              <a:rPr lang="ru-RU" sz="2000" b="1" dirty="0" smtClean="0"/>
              <a:t>воды. </a:t>
            </a:r>
            <a:r>
              <a:rPr lang="ru-RU" sz="2000" b="1" dirty="0"/>
              <a:t>Взятие половых продуктов у самцов начинают после того, как </a:t>
            </a:r>
            <a:r>
              <a:rPr lang="ru-RU" sz="2000" b="1" dirty="0" smtClean="0"/>
              <a:t>первые самки </a:t>
            </a:r>
            <a:r>
              <a:rPr lang="ru-RU" sz="2000" b="1" dirty="0"/>
              <a:t>показали </a:t>
            </a:r>
            <a:r>
              <a:rPr lang="ru-RU" sz="2000" b="1" dirty="0" smtClean="0"/>
              <a:t>явные признаки </a:t>
            </a:r>
            <a:r>
              <a:rPr lang="ru-RU" sz="2000" b="1" dirty="0"/>
              <a:t>созревания – обильная струя </a:t>
            </a:r>
            <a:r>
              <a:rPr lang="ru-RU" sz="2000" b="1" dirty="0" smtClean="0"/>
              <a:t>овариальной жидкости </a:t>
            </a:r>
            <a:r>
              <a:rPr lang="ru-RU" sz="2000" b="1" dirty="0"/>
              <a:t>с единичными икринками. В случае обнаружения самок, готовых </a:t>
            </a:r>
            <a:r>
              <a:rPr lang="ru-RU" sz="2000" b="1" dirty="0" smtClean="0"/>
              <a:t>к немедленному </a:t>
            </a:r>
            <a:r>
              <a:rPr lang="ru-RU" sz="2000" b="1" dirty="0"/>
              <a:t>отбору икры, сначала получают икру, а потом сперму.</a:t>
            </a:r>
          </a:p>
        </p:txBody>
      </p:sp>
    </p:spTree>
    <p:extLst>
      <p:ext uri="{BB962C8B-B14F-4D97-AF65-F5344CB8AC3E}">
        <p14:creationId xmlns:p14="http://schemas.microsoft.com/office/powerpoint/2010/main" val="241953469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980728"/>
            <a:ext cx="2304256" cy="4647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63688" y="188640"/>
            <a:ext cx="5485928" cy="707886"/>
          </a:xfrm>
          <a:prstGeom prst="rect">
            <a:avLst/>
          </a:prstGeom>
          <a:solidFill>
            <a:schemeClr val="bg1"/>
          </a:solidFill>
        </p:spPr>
        <p:txBody>
          <a:bodyPr wrap="square" rtlCol="0" anchor="ctr">
            <a:spAutoFit/>
          </a:bodyPr>
          <a:lstStyle/>
          <a:p>
            <a:r>
              <a:rPr lang="ru-RU" sz="2000" b="1" dirty="0"/>
              <a:t>М</a:t>
            </a:r>
            <a:r>
              <a:rPr lang="ru-RU" sz="2000" b="1" dirty="0" smtClean="0"/>
              <a:t>етод </a:t>
            </a:r>
            <a:r>
              <a:rPr lang="ru-RU" sz="2000" b="1" dirty="0"/>
              <a:t>надрезания яйцеводов </a:t>
            </a:r>
            <a:r>
              <a:rPr lang="ru-RU" sz="2000" b="1" dirty="0" smtClean="0"/>
              <a:t>с последующим сцеживанием икры (С.Б. Подушка).</a:t>
            </a:r>
            <a:endParaRPr lang="ru-RU" sz="2000" b="1"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208928"/>
            <a:ext cx="3190875" cy="291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4053356"/>
            <a:ext cx="3419475" cy="250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93692" y="5646014"/>
            <a:ext cx="3888432" cy="923330"/>
          </a:xfrm>
          <a:prstGeom prst="rect">
            <a:avLst/>
          </a:prstGeom>
          <a:solidFill>
            <a:schemeClr val="bg1"/>
          </a:solidFill>
        </p:spPr>
        <p:txBody>
          <a:bodyPr wrap="square" rtlCol="0">
            <a:spAutoFit/>
          </a:bodyPr>
          <a:lstStyle/>
          <a:p>
            <a:r>
              <a:rPr lang="ru-RU" b="1" dirty="0" smtClean="0"/>
              <a:t>1 </a:t>
            </a:r>
            <a:r>
              <a:rPr lang="ru-RU" dirty="0"/>
              <a:t>– яичник; </a:t>
            </a:r>
            <a:r>
              <a:rPr lang="ru-RU" b="1" dirty="0"/>
              <a:t>2 </a:t>
            </a:r>
            <a:r>
              <a:rPr lang="ru-RU" dirty="0"/>
              <a:t>– воронка яйцевода;</a:t>
            </a:r>
          </a:p>
          <a:p>
            <a:r>
              <a:rPr lang="ru-RU" b="1" dirty="0"/>
              <a:t>3 </a:t>
            </a:r>
            <a:r>
              <a:rPr lang="ru-RU" dirty="0"/>
              <a:t>– яйцевод; </a:t>
            </a:r>
            <a:r>
              <a:rPr lang="ru-RU" b="1" dirty="0"/>
              <a:t>4 </a:t>
            </a:r>
            <a:r>
              <a:rPr lang="ru-RU" dirty="0"/>
              <a:t>– место надреза; </a:t>
            </a:r>
            <a:r>
              <a:rPr lang="ru-RU" b="1" dirty="0"/>
              <a:t>5 </a:t>
            </a:r>
            <a:r>
              <a:rPr lang="ru-RU" dirty="0"/>
              <a:t>– генитальное отверстие.</a:t>
            </a:r>
          </a:p>
        </p:txBody>
      </p:sp>
    </p:spTree>
    <p:extLst>
      <p:ext uri="{BB962C8B-B14F-4D97-AF65-F5344CB8AC3E}">
        <p14:creationId xmlns:p14="http://schemas.microsoft.com/office/powerpoint/2010/main" val="210532193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894054" y="1052736"/>
            <a:ext cx="2762214" cy="2767464"/>
          </a:xfrm>
          <a:prstGeom prst="rect">
            <a:avLst/>
          </a:prstGeom>
        </p:spPr>
      </p:pic>
      <p:sp>
        <p:nvSpPr>
          <p:cNvPr id="2" name="Заголовок 1"/>
          <p:cNvSpPr>
            <a:spLocks noGrp="1"/>
          </p:cNvSpPr>
          <p:nvPr>
            <p:ph type="title"/>
          </p:nvPr>
        </p:nvSpPr>
        <p:spPr>
          <a:xfrm>
            <a:off x="457200" y="274638"/>
            <a:ext cx="8229600" cy="850106"/>
          </a:xfrm>
        </p:spPr>
        <p:txBody>
          <a:bodyPr>
            <a:normAutofit fontScale="90000"/>
          </a:bodyPr>
          <a:lstStyle/>
          <a:p>
            <a:r>
              <a:rPr lang="ru-RU" dirty="0" smtClean="0">
                <a:solidFill>
                  <a:schemeClr val="bg1"/>
                </a:solidFill>
                <a:effectLst/>
                <a:latin typeface="+mn-lt"/>
              </a:rPr>
              <a:t>Получение половых продуктов самцов</a:t>
            </a:r>
            <a:endParaRPr lang="ru-RU" dirty="0">
              <a:solidFill>
                <a:schemeClr val="bg1"/>
              </a:solidFill>
              <a:effectLst/>
              <a:latin typeface="+mn-lt"/>
            </a:endParaRPr>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95536" y="1124744"/>
            <a:ext cx="2880320" cy="3494379"/>
          </a:xfrm>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8811" y="3820200"/>
            <a:ext cx="3770326" cy="283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029059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83568" y="1844824"/>
            <a:ext cx="7992888" cy="3539430"/>
          </a:xfrm>
          <a:prstGeom prst="rect">
            <a:avLst/>
          </a:prstGeom>
          <a:solidFill>
            <a:schemeClr val="bg1"/>
          </a:solidFill>
        </p:spPr>
        <p:txBody>
          <a:bodyPr wrap="square">
            <a:spAutoFit/>
          </a:bodyPr>
          <a:lstStyle/>
          <a:p>
            <a:pPr marL="285750" lvl="0" indent="-285750">
              <a:buFont typeface="Arial" panose="020B0604020202020204" pitchFamily="34" charset="0"/>
              <a:buChar char="•"/>
            </a:pPr>
            <a:r>
              <a:rPr lang="ru-RU" sz="2800" b="1" dirty="0" smtClean="0"/>
              <a:t>икринки </a:t>
            </a:r>
            <a:r>
              <a:rPr lang="ru-RU" sz="2800" b="1" dirty="0"/>
              <a:t>должны быть округлой формы</a:t>
            </a:r>
          </a:p>
          <a:p>
            <a:pPr marL="285750" lvl="0" indent="-285750">
              <a:buFont typeface="Arial" panose="020B0604020202020204" pitchFamily="34" charset="0"/>
              <a:buChar char="•"/>
            </a:pPr>
            <a:r>
              <a:rPr lang="ru-RU" sz="2800" b="1" dirty="0"/>
              <a:t>окрашены типично</a:t>
            </a:r>
          </a:p>
          <a:p>
            <a:pPr marL="285750" lvl="0" indent="-285750">
              <a:buFont typeface="Arial" panose="020B0604020202020204" pitchFamily="34" charset="0"/>
              <a:buChar char="•"/>
            </a:pPr>
            <a:r>
              <a:rPr lang="ru-RU" sz="2800" b="1" dirty="0" err="1"/>
              <a:t>оплодотворяемость</a:t>
            </a:r>
            <a:r>
              <a:rPr lang="ru-RU" sz="2800" b="1" dirty="0"/>
              <a:t> хорошей икры – 80-90 %</a:t>
            </a:r>
          </a:p>
          <a:p>
            <a:endParaRPr lang="ru-RU" sz="2800" b="1" dirty="0" smtClean="0"/>
          </a:p>
          <a:p>
            <a:r>
              <a:rPr lang="ru-RU" sz="2800" b="1" dirty="0" smtClean="0"/>
              <a:t>Недозрелая </a:t>
            </a:r>
            <a:r>
              <a:rPr lang="ru-RU" sz="2800" b="1" dirty="0"/>
              <a:t>или перезрелая икры обычно дряблая, икринки </a:t>
            </a:r>
            <a:r>
              <a:rPr lang="ru-RU" sz="2800" b="1" dirty="0" smtClean="0"/>
              <a:t>давятся </a:t>
            </a:r>
            <a:r>
              <a:rPr lang="ru-RU" sz="2800" b="1" dirty="0"/>
              <a:t>пальцами. Такая икра плохо оплодотворяется, а при ее развитии много эмбрионов имеют аномалии.</a:t>
            </a:r>
          </a:p>
        </p:txBody>
      </p:sp>
      <p:sp>
        <p:nvSpPr>
          <p:cNvPr id="2" name="TextBox 1"/>
          <p:cNvSpPr txBox="1"/>
          <p:nvPr/>
        </p:nvSpPr>
        <p:spPr>
          <a:xfrm>
            <a:off x="2267744" y="533871"/>
            <a:ext cx="4824536" cy="523220"/>
          </a:xfrm>
          <a:prstGeom prst="rect">
            <a:avLst/>
          </a:prstGeom>
          <a:solidFill>
            <a:schemeClr val="bg1"/>
          </a:solidFill>
        </p:spPr>
        <p:txBody>
          <a:bodyPr wrap="square" rtlCol="0">
            <a:spAutoFit/>
          </a:bodyPr>
          <a:lstStyle/>
          <a:p>
            <a:r>
              <a:rPr lang="ru-RU" sz="2800" b="1" dirty="0"/>
              <a:t>Определение качества </a:t>
            </a:r>
            <a:r>
              <a:rPr lang="ru-RU" sz="2800" b="1" dirty="0" smtClean="0"/>
              <a:t>икры</a:t>
            </a:r>
            <a:endParaRPr lang="ru-RU" sz="2800" dirty="0"/>
          </a:p>
        </p:txBody>
      </p:sp>
    </p:spTree>
    <p:extLst>
      <p:ext uri="{BB962C8B-B14F-4D97-AF65-F5344CB8AC3E}">
        <p14:creationId xmlns:p14="http://schemas.microsoft.com/office/powerpoint/2010/main" val="159191437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Documents and Settings\xXx\Рабочий стол\Презентация\DSC085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3"/>
          <p:cNvSpPr/>
          <p:nvPr/>
        </p:nvSpPr>
        <p:spPr>
          <a:xfrm>
            <a:off x="1115616" y="1412776"/>
            <a:ext cx="6709914" cy="646331"/>
          </a:xfrm>
          <a:prstGeom prst="rect">
            <a:avLst/>
          </a:prstGeom>
          <a:solidFill>
            <a:schemeClr val="bg1"/>
          </a:solidFill>
        </p:spPr>
        <p:txBody>
          <a:bodyPr wrap="none">
            <a:spAutoFit/>
          </a:bodyPr>
          <a:lstStyle/>
          <a:p>
            <a:r>
              <a:rPr lang="ru-RU" sz="3600" b="1" dirty="0" smtClean="0">
                <a:solidFill>
                  <a:sysClr val="windowText" lastClr="000000"/>
                </a:solidFill>
                <a:latin typeface="Times New Roman" panose="02020603050405020304" pitchFamily="18" charset="0"/>
                <a:cs typeface="Times New Roman" panose="02020603050405020304" pitchFamily="18" charset="0"/>
              </a:rPr>
              <a:t>Осеменение </a:t>
            </a:r>
            <a:r>
              <a:rPr lang="ru-RU" sz="3600" b="1" dirty="0">
                <a:solidFill>
                  <a:sysClr val="windowText" lastClr="000000"/>
                </a:solidFill>
                <a:latin typeface="Times New Roman" panose="02020603050405020304" pitchFamily="18" charset="0"/>
                <a:cs typeface="Times New Roman" panose="02020603050405020304" pitchFamily="18" charset="0"/>
              </a:rPr>
              <a:t>и инкубация икры</a:t>
            </a:r>
          </a:p>
        </p:txBody>
      </p:sp>
    </p:spTree>
    <p:extLst>
      <p:ext uri="{BB962C8B-B14F-4D97-AF65-F5344CB8AC3E}">
        <p14:creationId xmlns:p14="http://schemas.microsoft.com/office/powerpoint/2010/main" val="238161697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23728" y="344013"/>
            <a:ext cx="5616624" cy="461665"/>
          </a:xfrm>
          <a:prstGeom prst="rect">
            <a:avLst/>
          </a:prstGeom>
          <a:solidFill>
            <a:schemeClr val="bg1"/>
          </a:solidFill>
        </p:spPr>
        <p:txBody>
          <a:bodyPr wrap="square" rtlCol="0" anchor="ctr">
            <a:spAutoFit/>
          </a:bodyPr>
          <a:lstStyle/>
          <a:p>
            <a:pPr algn="ctr"/>
            <a:r>
              <a:rPr lang="ru-RU" sz="2400" b="1" dirty="0" smtClean="0">
                <a:solidFill>
                  <a:sysClr val="windowText" lastClr="000000"/>
                </a:solidFill>
              </a:rPr>
              <a:t>ОСЕМЕНЕНИЕ ИКРЫ</a:t>
            </a:r>
            <a:endParaRPr lang="ru-RU" sz="2400" b="1" dirty="0">
              <a:solidFill>
                <a:sysClr val="windowText" lastClr="000000"/>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465" y="805678"/>
            <a:ext cx="3028264" cy="2623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201"/>
          <a:stretch/>
        </p:blipFill>
        <p:spPr bwMode="auto">
          <a:xfrm>
            <a:off x="191977" y="3510935"/>
            <a:ext cx="2930784" cy="2764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352570" y="1047066"/>
            <a:ext cx="5791430" cy="1631216"/>
          </a:xfrm>
          <a:prstGeom prst="rect">
            <a:avLst/>
          </a:prstGeom>
          <a:solidFill>
            <a:schemeClr val="bg1"/>
          </a:solidFill>
        </p:spPr>
        <p:txBody>
          <a:bodyPr wrap="square" rtlCol="0">
            <a:spAutoFit/>
          </a:bodyPr>
          <a:lstStyle/>
          <a:p>
            <a:r>
              <a:rPr lang="ru-RU" sz="2000" dirty="0">
                <a:solidFill>
                  <a:sysClr val="windowText" lastClr="000000"/>
                </a:solidFill>
              </a:rPr>
              <a:t>П</a:t>
            </a:r>
            <a:r>
              <a:rPr lang="ru-RU" sz="2000" dirty="0" smtClean="0">
                <a:solidFill>
                  <a:sysClr val="windowText" lastClr="000000"/>
                </a:solidFill>
              </a:rPr>
              <a:t>олусухой «русский» способ осеменения. </a:t>
            </a:r>
          </a:p>
          <a:p>
            <a:r>
              <a:rPr lang="ru-RU" sz="2000" dirty="0" smtClean="0">
                <a:solidFill>
                  <a:sysClr val="windowText" lastClr="000000"/>
                </a:solidFill>
              </a:rPr>
              <a:t>сперму предварительно разбавляют водой 1:200 и добавляют к икре в количестве достаточном для полного покрытия икры и свободного перемешивания (2 мин)</a:t>
            </a:r>
            <a:endParaRPr lang="ru-RU" sz="2000" dirty="0">
              <a:solidFill>
                <a:sysClr val="windowText" lastClr="000000"/>
              </a:solidFill>
            </a:endParaRPr>
          </a:p>
        </p:txBody>
      </p:sp>
      <p:sp>
        <p:nvSpPr>
          <p:cNvPr id="2" name="Прямоугольник 1"/>
          <p:cNvSpPr/>
          <p:nvPr/>
        </p:nvSpPr>
        <p:spPr>
          <a:xfrm>
            <a:off x="3131840" y="3173091"/>
            <a:ext cx="5958408" cy="3416320"/>
          </a:xfrm>
          <a:prstGeom prst="rect">
            <a:avLst/>
          </a:prstGeom>
          <a:solidFill>
            <a:schemeClr val="bg1"/>
          </a:solidFill>
        </p:spPr>
        <p:txBody>
          <a:bodyPr wrap="square">
            <a:spAutoFit/>
          </a:bodyPr>
          <a:lstStyle/>
          <a:p>
            <a:r>
              <a:rPr lang="ru-RU" dirty="0">
                <a:solidFill>
                  <a:sysClr val="windowText" lastClr="000000"/>
                </a:solidFill>
              </a:rPr>
              <a:t>На 1 кг икры используют 10 куб. сантиметров спермы. Разведенной двумя литрами воды. Разведенную сперму тщательно перемешивают с икрой в течении 3-5 минут. После чего оплодотворенную икру 3 раза быстро промывают для удаления слизи и спермы. Перемешивание икры необходимо проводить только гусиным пером. Важной что бы температура воды при проведении всех технологических манипуляций с икрой была одинаковой. Качество оплодотворения икры определяют в лабораторных условиях. </a:t>
            </a:r>
            <a:r>
              <a:rPr lang="ru-RU" dirty="0" smtClean="0">
                <a:solidFill>
                  <a:sysClr val="windowText" lastClr="000000"/>
                </a:solidFill>
              </a:rPr>
              <a:t>Процент </a:t>
            </a:r>
            <a:r>
              <a:rPr lang="ru-RU" dirty="0">
                <a:solidFill>
                  <a:sysClr val="windowText" lastClr="000000"/>
                </a:solidFill>
              </a:rPr>
              <a:t>оплодотворения икры определяют во время второго деления на стадии дробления. </a:t>
            </a:r>
          </a:p>
        </p:txBody>
      </p:sp>
    </p:spTree>
    <p:extLst>
      <p:ext uri="{BB962C8B-B14F-4D97-AF65-F5344CB8AC3E}">
        <p14:creationId xmlns:p14="http://schemas.microsoft.com/office/powerpoint/2010/main" val="330909351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Объект 4"/>
          <p:cNvPicPr>
            <a:picLocks noGrp="1" noChangeAspect="1"/>
          </p:cNvPicPr>
          <p:nvPr>
            <p:ph idx="1"/>
          </p:nvPr>
        </p:nvPicPr>
        <p:blipFill>
          <a:blip r:embed="rId2">
            <a:extLst>
              <a:ext uri="{28A0092B-C50C-407E-A947-70E740481C1C}">
                <a14:useLocalDpi xmlns:a14="http://schemas.microsoft.com/office/drawing/2010/main" val="0"/>
              </a:ext>
            </a:extLst>
          </a:blip>
          <a:srcRect l="3091" t="12891" r="11407" b="8708"/>
          <a:stretch>
            <a:fillRect/>
          </a:stretch>
        </p:blipFill>
        <p:spPr>
          <a:xfrm>
            <a:off x="282575" y="26988"/>
            <a:ext cx="8578850" cy="5562600"/>
          </a:xfrm>
        </p:spPr>
      </p:pic>
      <p:sp>
        <p:nvSpPr>
          <p:cNvPr id="4" name="Номер слайда 3"/>
          <p:cNvSpPr>
            <a:spLocks noGrp="1"/>
          </p:cNvSpPr>
          <p:nvPr>
            <p:ph type="sldNum" sz="quarter" idx="12"/>
          </p:nvPr>
        </p:nvSpPr>
        <p:spPr/>
        <p:txBody>
          <a:bodyPr/>
          <a:lstStyle/>
          <a:p>
            <a:pPr>
              <a:defRPr/>
            </a:pPr>
            <a:fld id="{4C717E41-90D0-427C-AA33-0772BDF71F7B}" type="slidenum">
              <a:rPr lang="ru-RU" smtClean="0"/>
              <a:pPr>
                <a:defRPr/>
              </a:pPr>
              <a:t>107</a:t>
            </a:fld>
            <a:endParaRPr lang="ru-RU"/>
          </a:p>
        </p:txBody>
      </p:sp>
      <p:sp>
        <p:nvSpPr>
          <p:cNvPr id="84996" name="Прямоугольник 5"/>
          <p:cNvSpPr>
            <a:spLocks noChangeArrowheads="1"/>
          </p:cNvSpPr>
          <p:nvPr/>
        </p:nvSpPr>
        <p:spPr bwMode="auto">
          <a:xfrm>
            <a:off x="251457" y="5589240"/>
            <a:ext cx="8641085" cy="1014412"/>
          </a:xfrm>
          <a:prstGeom prst="rect">
            <a:avLst/>
          </a:prstGeom>
          <a:solidFill>
            <a:schemeClr val="bg1"/>
          </a:solid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ru-RU" altLang="ru-RU" sz="2000" b="1" dirty="0">
                <a:solidFill>
                  <a:sysClr val="windowText" lastClr="000000"/>
                </a:solidFill>
                <a:latin typeface="Times New Roman" pitchFamily="18" charset="0"/>
                <a:cs typeface="Times New Roman" pitchFamily="18" charset="0"/>
              </a:rPr>
              <a:t>Основные технологические этапы повышения оплодотворяющей способности спермы, выживаемости эмбрионов, </a:t>
            </a:r>
            <a:r>
              <a:rPr lang="ru-RU" altLang="ru-RU" sz="2000" b="1" dirty="0" err="1">
                <a:solidFill>
                  <a:sysClr val="windowText" lastClr="000000"/>
                </a:solidFill>
                <a:latin typeface="Times New Roman" pitchFamily="18" charset="0"/>
                <a:cs typeface="Times New Roman" pitchFamily="18" charset="0"/>
              </a:rPr>
              <a:t>предличинок</a:t>
            </a:r>
            <a:r>
              <a:rPr lang="ru-RU" altLang="ru-RU" sz="2000" b="1" dirty="0">
                <a:solidFill>
                  <a:sysClr val="windowText" lastClr="000000"/>
                </a:solidFill>
                <a:latin typeface="Times New Roman" pitchFamily="18" charset="0"/>
                <a:cs typeface="Times New Roman" pitchFamily="18" charset="0"/>
              </a:rPr>
              <a:t> и личинок осетровых рыб</a:t>
            </a:r>
            <a:endParaRPr lang="ru-RU" altLang="ru-RU" sz="2000" dirty="0">
              <a:solidFill>
                <a:sysClr val="windowText" lastClr="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3556989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63688" y="152393"/>
            <a:ext cx="5616624" cy="461665"/>
          </a:xfrm>
          <a:prstGeom prst="rect">
            <a:avLst/>
          </a:prstGeom>
          <a:solidFill>
            <a:schemeClr val="bg1"/>
          </a:solidFill>
        </p:spPr>
        <p:txBody>
          <a:bodyPr wrap="square" rtlCol="0" anchor="ctr">
            <a:spAutoFit/>
          </a:bodyPr>
          <a:lstStyle/>
          <a:p>
            <a:pPr algn="ctr"/>
            <a:r>
              <a:rPr lang="ru-RU" sz="2400" b="1" dirty="0" smtClean="0">
                <a:solidFill>
                  <a:sysClr val="windowText" lastClr="000000"/>
                </a:solidFill>
              </a:rPr>
              <a:t>ОБЕСКЛЕИВАНИЕ ИКРЫ</a:t>
            </a:r>
            <a:endParaRPr lang="ru-RU" sz="2400" b="1" dirty="0">
              <a:solidFill>
                <a:sysClr val="windowText" lastClr="000000"/>
              </a:solidFill>
            </a:endParaRPr>
          </a:p>
        </p:txBody>
      </p:sp>
      <p:sp>
        <p:nvSpPr>
          <p:cNvPr id="6" name="Прямоугольник 5"/>
          <p:cNvSpPr/>
          <p:nvPr/>
        </p:nvSpPr>
        <p:spPr>
          <a:xfrm>
            <a:off x="262149" y="815202"/>
            <a:ext cx="8619702" cy="1015663"/>
          </a:xfrm>
          <a:prstGeom prst="rect">
            <a:avLst/>
          </a:prstGeom>
          <a:solidFill>
            <a:schemeClr val="bg1"/>
          </a:solidFill>
        </p:spPr>
        <p:txBody>
          <a:bodyPr wrap="square">
            <a:spAutoFit/>
          </a:bodyPr>
          <a:lstStyle/>
          <a:p>
            <a:r>
              <a:rPr lang="ru-RU" sz="2000" dirty="0" err="1">
                <a:solidFill>
                  <a:sysClr val="windowText" lastClr="000000"/>
                </a:solidFill>
              </a:rPr>
              <a:t>Обесклеивание</a:t>
            </a:r>
            <a:r>
              <a:rPr lang="ru-RU" sz="2000" dirty="0">
                <a:solidFill>
                  <a:sysClr val="windowText" lastClr="000000"/>
                </a:solidFill>
              </a:rPr>
              <a:t> оплодотворенной икры осуществляется за счет инкрустации </a:t>
            </a:r>
            <a:r>
              <a:rPr lang="ru-RU" sz="2000" dirty="0" smtClean="0">
                <a:solidFill>
                  <a:sysClr val="windowText" lastClr="000000"/>
                </a:solidFill>
              </a:rPr>
              <a:t>оболочки </a:t>
            </a:r>
            <a:r>
              <a:rPr lang="ru-RU" sz="2000" dirty="0">
                <a:solidFill>
                  <a:sysClr val="windowText" lastClr="000000"/>
                </a:solidFill>
              </a:rPr>
              <a:t>минеральным илом, тальком и молоком либо путем химической </a:t>
            </a:r>
            <a:r>
              <a:rPr lang="ru-RU" sz="2000" dirty="0" smtClean="0">
                <a:solidFill>
                  <a:sysClr val="windowText" lastClr="000000"/>
                </a:solidFill>
              </a:rPr>
              <a:t>коагуляции </a:t>
            </a:r>
            <a:r>
              <a:rPr lang="ru-RU" sz="2000" dirty="0" err="1" smtClean="0">
                <a:solidFill>
                  <a:sysClr val="windowText" lastClr="000000"/>
                </a:solidFill>
              </a:rPr>
              <a:t>гиалуроновой</a:t>
            </a:r>
            <a:r>
              <a:rPr lang="ru-RU" sz="2000" dirty="0" smtClean="0">
                <a:solidFill>
                  <a:sysClr val="windowText" lastClr="000000"/>
                </a:solidFill>
              </a:rPr>
              <a:t> </a:t>
            </a:r>
            <a:r>
              <a:rPr lang="ru-RU" sz="2000" dirty="0">
                <a:solidFill>
                  <a:sysClr val="windowText" lastClr="000000"/>
                </a:solidFill>
              </a:rPr>
              <a:t>кислоты </a:t>
            </a:r>
            <a:r>
              <a:rPr lang="ru-RU" sz="2000" dirty="0" smtClean="0">
                <a:solidFill>
                  <a:sysClr val="windowText" lastClr="000000"/>
                </a:solidFill>
              </a:rPr>
              <a:t>танином.</a:t>
            </a:r>
            <a:endParaRPr lang="ru-RU" sz="2000" dirty="0">
              <a:solidFill>
                <a:sysClr val="windowText" lastClr="000000"/>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30865"/>
            <a:ext cx="2352675" cy="231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1830865"/>
            <a:ext cx="2333625" cy="230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1830865"/>
            <a:ext cx="3067050" cy="233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11237" y="4135915"/>
            <a:ext cx="8921526" cy="2585323"/>
          </a:xfrm>
          <a:prstGeom prst="rect">
            <a:avLst/>
          </a:prstGeom>
          <a:solidFill>
            <a:schemeClr val="bg1"/>
          </a:solidFill>
        </p:spPr>
        <p:txBody>
          <a:bodyPr wrap="square">
            <a:spAutoFit/>
          </a:bodyPr>
          <a:lstStyle/>
          <a:p>
            <a:r>
              <a:rPr lang="ru-RU" dirty="0" err="1" smtClean="0">
                <a:solidFill>
                  <a:sysClr val="windowText" lastClr="000000"/>
                </a:solidFill>
              </a:rPr>
              <a:t>Обесклеивание</a:t>
            </a:r>
            <a:r>
              <a:rPr lang="ru-RU" dirty="0" smtClean="0">
                <a:solidFill>
                  <a:sysClr val="windowText" lastClr="000000"/>
                </a:solidFill>
              </a:rPr>
              <a:t> молоком. Аппарат </a:t>
            </a:r>
            <a:r>
              <a:rPr lang="ru-RU" dirty="0" err="1">
                <a:solidFill>
                  <a:sysClr val="windowText" lastClr="000000"/>
                </a:solidFill>
              </a:rPr>
              <a:t>Вейса</a:t>
            </a:r>
            <a:r>
              <a:rPr lang="ru-RU" dirty="0">
                <a:solidFill>
                  <a:sysClr val="windowText" lastClr="000000"/>
                </a:solidFill>
              </a:rPr>
              <a:t> загружают оплодотворенной икрой, предварительно в аппарат наливают 2,5 – 3 литра </a:t>
            </a:r>
            <a:r>
              <a:rPr lang="ru-RU" dirty="0" err="1">
                <a:solidFill>
                  <a:sysClr val="windowText" lastClr="000000"/>
                </a:solidFill>
              </a:rPr>
              <a:t>обесклеивающего</a:t>
            </a:r>
            <a:r>
              <a:rPr lang="ru-RU" dirty="0">
                <a:solidFill>
                  <a:sysClr val="windowText" lastClr="000000"/>
                </a:solidFill>
              </a:rPr>
              <a:t> </a:t>
            </a:r>
            <a:r>
              <a:rPr lang="ru-RU" dirty="0" smtClean="0">
                <a:solidFill>
                  <a:sysClr val="windowText" lastClr="000000"/>
                </a:solidFill>
              </a:rPr>
              <a:t>раствора (2 </a:t>
            </a:r>
            <a:r>
              <a:rPr lang="ru-RU" dirty="0">
                <a:solidFill>
                  <a:sysClr val="windowText" lastClr="000000"/>
                </a:solidFill>
              </a:rPr>
              <a:t>литра молока на 8 литров </a:t>
            </a:r>
            <a:r>
              <a:rPr lang="ru-RU" dirty="0" smtClean="0">
                <a:solidFill>
                  <a:sysClr val="windowText" lastClr="000000"/>
                </a:solidFill>
              </a:rPr>
              <a:t>воды). В аппарат подают сжатый воздух для интенсивного перемешивания икры в течении 40 </a:t>
            </a:r>
            <a:r>
              <a:rPr lang="ru-RU" dirty="0">
                <a:solidFill>
                  <a:sysClr val="windowText" lastClr="000000"/>
                </a:solidFill>
              </a:rPr>
              <a:t>– 50 </a:t>
            </a:r>
            <a:r>
              <a:rPr lang="ru-RU" dirty="0" smtClean="0">
                <a:solidFill>
                  <a:sysClr val="windowText" lastClr="000000"/>
                </a:solidFill>
              </a:rPr>
              <a:t>минут. </a:t>
            </a:r>
          </a:p>
          <a:p>
            <a:endParaRPr lang="ru-RU" dirty="0">
              <a:solidFill>
                <a:sysClr val="windowText" lastClr="000000"/>
              </a:solidFill>
            </a:endParaRPr>
          </a:p>
          <a:p>
            <a:r>
              <a:rPr lang="ru-RU" dirty="0" smtClean="0">
                <a:solidFill>
                  <a:sysClr val="windowText" lastClr="000000"/>
                </a:solidFill>
              </a:rPr>
              <a:t>Химический метод. </a:t>
            </a:r>
            <a:r>
              <a:rPr lang="ru-RU" dirty="0">
                <a:solidFill>
                  <a:sysClr val="windowText" lastClr="000000"/>
                </a:solidFill>
              </a:rPr>
              <a:t>Из расчета 0,5 г на 1 литр воды. </a:t>
            </a:r>
            <a:r>
              <a:rPr lang="ru-RU" dirty="0" err="1">
                <a:solidFill>
                  <a:sysClr val="windowText" lastClr="000000"/>
                </a:solidFill>
              </a:rPr>
              <a:t>Обесклеивание</a:t>
            </a:r>
            <a:r>
              <a:rPr lang="ru-RU" dirty="0">
                <a:solidFill>
                  <a:sysClr val="windowText" lastClr="000000"/>
                </a:solidFill>
              </a:rPr>
              <a:t> проводят в тазике или миске. На 1 литр икры необходимо 2 литра раствора танина. Икру мешают пером при строгом соблюдении времени – только 40 секунд. Затем двукратно промывают водой и помещают в инкубационные  аппараты.</a:t>
            </a:r>
          </a:p>
        </p:txBody>
      </p:sp>
    </p:spTree>
    <p:extLst>
      <p:ext uri="{BB962C8B-B14F-4D97-AF65-F5344CB8AC3E}">
        <p14:creationId xmlns:p14="http://schemas.microsoft.com/office/powerpoint/2010/main" val="370172685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9512" y="636763"/>
            <a:ext cx="2257540" cy="1694107"/>
          </a:xfrm>
        </p:spPr>
      </p:pic>
      <p:pic>
        <p:nvPicPr>
          <p:cNvPr id="819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1699"/>
          <a:stretch/>
        </p:blipFill>
        <p:spPr bwMode="auto">
          <a:xfrm>
            <a:off x="196145" y="4321382"/>
            <a:ext cx="2935695" cy="2243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descr="mcdonald3.jpg (1024×68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6145" y="2491486"/>
            <a:ext cx="2683942" cy="179016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498925" y="1152959"/>
            <a:ext cx="2653869" cy="646331"/>
          </a:xfrm>
          <a:prstGeom prst="rect">
            <a:avLst/>
          </a:prstGeom>
          <a:solidFill>
            <a:schemeClr val="bg1"/>
          </a:solidFill>
        </p:spPr>
        <p:txBody>
          <a:bodyPr wrap="square" rtlCol="0">
            <a:spAutoFit/>
          </a:bodyPr>
          <a:lstStyle/>
          <a:p>
            <a:pPr algn="ctr"/>
            <a:r>
              <a:rPr lang="ru-RU" b="1" dirty="0" smtClean="0">
                <a:solidFill>
                  <a:sysClr val="windowText" lastClr="000000"/>
                </a:solidFill>
              </a:rPr>
              <a:t>Инкубационные аппараты</a:t>
            </a:r>
            <a:endParaRPr lang="ru-RU" b="1" dirty="0">
              <a:solidFill>
                <a:sysClr val="windowText" lastClr="000000"/>
              </a:solidFill>
            </a:endParaRPr>
          </a:p>
        </p:txBody>
      </p:sp>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9871" y="4321382"/>
            <a:ext cx="4636693" cy="2419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0696" y="2351512"/>
            <a:ext cx="2609531" cy="1758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77425" y="848414"/>
            <a:ext cx="1487412" cy="3128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67013" y="592717"/>
            <a:ext cx="1720410" cy="311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7176727" y="5131806"/>
            <a:ext cx="1368152" cy="369332"/>
          </a:xfrm>
          <a:prstGeom prst="rect">
            <a:avLst/>
          </a:prstGeom>
          <a:solidFill>
            <a:schemeClr val="bg1"/>
          </a:solidFill>
        </p:spPr>
        <p:txBody>
          <a:bodyPr wrap="square" rtlCol="0">
            <a:spAutoFit/>
          </a:bodyPr>
          <a:lstStyle/>
          <a:p>
            <a:r>
              <a:rPr lang="ru-RU" b="1" dirty="0" smtClean="0">
                <a:solidFill>
                  <a:sysClr val="windowText" lastClr="000000"/>
                </a:solidFill>
              </a:rPr>
              <a:t>ЮЩЕНКО</a:t>
            </a:r>
            <a:endParaRPr lang="ru-RU" b="1" dirty="0">
              <a:solidFill>
                <a:sysClr val="windowText" lastClr="000000"/>
              </a:solidFill>
            </a:endParaRPr>
          </a:p>
        </p:txBody>
      </p:sp>
      <p:sp>
        <p:nvSpPr>
          <p:cNvPr id="14" name="TextBox 13"/>
          <p:cNvSpPr txBox="1"/>
          <p:nvPr/>
        </p:nvSpPr>
        <p:spPr>
          <a:xfrm>
            <a:off x="5611301" y="2636912"/>
            <a:ext cx="1333065" cy="369332"/>
          </a:xfrm>
          <a:prstGeom prst="rect">
            <a:avLst/>
          </a:prstGeom>
          <a:noFill/>
        </p:spPr>
        <p:txBody>
          <a:bodyPr wrap="square" rtlCol="0">
            <a:spAutoFit/>
          </a:bodyPr>
          <a:lstStyle/>
          <a:p>
            <a:r>
              <a:rPr lang="ru-RU" b="1" dirty="0" smtClean="0">
                <a:solidFill>
                  <a:schemeClr val="bg1"/>
                </a:solidFill>
              </a:rPr>
              <a:t>«ОСЕТР»</a:t>
            </a:r>
            <a:endParaRPr lang="ru-RU" b="1" dirty="0">
              <a:solidFill>
                <a:schemeClr val="bg1"/>
              </a:solidFill>
            </a:endParaRPr>
          </a:p>
        </p:txBody>
      </p:sp>
      <p:sp>
        <p:nvSpPr>
          <p:cNvPr id="15" name="TextBox 14"/>
          <p:cNvSpPr txBox="1"/>
          <p:nvPr/>
        </p:nvSpPr>
        <p:spPr>
          <a:xfrm>
            <a:off x="7267013" y="3705363"/>
            <a:ext cx="1720410" cy="369332"/>
          </a:xfrm>
          <a:prstGeom prst="rect">
            <a:avLst/>
          </a:prstGeom>
          <a:solidFill>
            <a:schemeClr val="bg1"/>
          </a:solidFill>
        </p:spPr>
        <p:txBody>
          <a:bodyPr wrap="square" rtlCol="0">
            <a:spAutoFit/>
          </a:bodyPr>
          <a:lstStyle/>
          <a:p>
            <a:r>
              <a:rPr lang="ru-RU" b="1" dirty="0">
                <a:solidFill>
                  <a:sysClr val="windowText" lastClr="000000"/>
                </a:solidFill>
              </a:rPr>
              <a:t>Мак-Дональд</a:t>
            </a:r>
            <a:r>
              <a:rPr lang="ru-RU" dirty="0">
                <a:solidFill>
                  <a:sysClr val="windowText" lastClr="000000"/>
                </a:solidFill>
              </a:rPr>
              <a:t>а</a:t>
            </a:r>
          </a:p>
        </p:txBody>
      </p:sp>
      <p:sp>
        <p:nvSpPr>
          <p:cNvPr id="16" name="TextBox 15"/>
          <p:cNvSpPr txBox="1"/>
          <p:nvPr/>
        </p:nvSpPr>
        <p:spPr>
          <a:xfrm>
            <a:off x="2880087" y="3861048"/>
            <a:ext cx="1484750" cy="369332"/>
          </a:xfrm>
          <a:prstGeom prst="rect">
            <a:avLst/>
          </a:prstGeom>
          <a:solidFill>
            <a:schemeClr val="bg1"/>
          </a:solidFill>
        </p:spPr>
        <p:txBody>
          <a:bodyPr wrap="square" rtlCol="0">
            <a:spAutoFit/>
          </a:bodyPr>
          <a:lstStyle/>
          <a:p>
            <a:pPr algn="ctr"/>
            <a:r>
              <a:rPr lang="ru-RU" b="1" dirty="0" smtClean="0">
                <a:solidFill>
                  <a:sysClr val="windowText" lastClr="000000"/>
                </a:solidFill>
              </a:rPr>
              <a:t>ВЕЙСА</a:t>
            </a:r>
            <a:endParaRPr lang="ru-RU" b="1" dirty="0">
              <a:solidFill>
                <a:sysClr val="windowText" lastClr="000000"/>
              </a:solidFill>
            </a:endParaRPr>
          </a:p>
        </p:txBody>
      </p:sp>
      <p:sp>
        <p:nvSpPr>
          <p:cNvPr id="4" name="TextBox 3"/>
          <p:cNvSpPr txBox="1"/>
          <p:nvPr/>
        </p:nvSpPr>
        <p:spPr>
          <a:xfrm>
            <a:off x="2123728" y="188640"/>
            <a:ext cx="5616624" cy="461665"/>
          </a:xfrm>
          <a:prstGeom prst="rect">
            <a:avLst/>
          </a:prstGeom>
          <a:solidFill>
            <a:schemeClr val="bg1"/>
          </a:solidFill>
          <a:ln>
            <a:solidFill>
              <a:srgbClr val="C00000"/>
            </a:solidFill>
          </a:ln>
        </p:spPr>
        <p:txBody>
          <a:bodyPr wrap="square" rtlCol="0" anchor="ctr">
            <a:spAutoFit/>
          </a:bodyPr>
          <a:lstStyle/>
          <a:p>
            <a:pPr algn="ctr"/>
            <a:r>
              <a:rPr lang="ru-RU" sz="2400" b="1" dirty="0" smtClean="0">
                <a:solidFill>
                  <a:sysClr val="windowText" lastClr="000000"/>
                </a:solidFill>
              </a:rPr>
              <a:t>ИНКУБАЦИЯ ИКРЫ</a:t>
            </a:r>
            <a:endParaRPr lang="ru-RU" sz="2400" b="1" dirty="0">
              <a:solidFill>
                <a:sysClr val="windowText" lastClr="000000"/>
              </a:solidFill>
            </a:endParaRPr>
          </a:p>
        </p:txBody>
      </p:sp>
    </p:spTree>
    <p:extLst>
      <p:ext uri="{BB962C8B-B14F-4D97-AF65-F5344CB8AC3E}">
        <p14:creationId xmlns:p14="http://schemas.microsoft.com/office/powerpoint/2010/main" val="38024358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691" t="15948" r="22936" b="6251"/>
          <a:stretch/>
        </p:blipFill>
        <p:spPr bwMode="auto">
          <a:xfrm>
            <a:off x="0" y="76673"/>
            <a:ext cx="9144000" cy="6736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94864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82" t="23443" r="13853" b="16191"/>
          <a:stretch/>
        </p:blipFill>
        <p:spPr bwMode="auto">
          <a:xfrm>
            <a:off x="323528" y="1700808"/>
            <a:ext cx="8552357"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673877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Documents and Settings\xXx\Рабочий стол\Примеры УЗВ\Демонстрационные картинки\DSC09388.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1042"/>
          <a:stretch/>
        </p:blipFill>
        <p:spPr>
          <a:xfrm>
            <a:off x="0" y="0"/>
            <a:ext cx="9144000" cy="6858000"/>
          </a:xfrm>
        </p:spPr>
      </p:pic>
      <p:sp>
        <p:nvSpPr>
          <p:cNvPr id="4" name="Прямоугольник 3"/>
          <p:cNvSpPr/>
          <p:nvPr/>
        </p:nvSpPr>
        <p:spPr>
          <a:xfrm>
            <a:off x="389175" y="2611206"/>
            <a:ext cx="8424936" cy="1077218"/>
          </a:xfrm>
          <a:prstGeom prst="rect">
            <a:avLst/>
          </a:prstGeom>
          <a:solidFill>
            <a:schemeClr val="bg1"/>
          </a:solidFill>
        </p:spPr>
        <p:txBody>
          <a:bodyPr wrap="square">
            <a:spAutoFit/>
          </a:bodyPr>
          <a:lstStyle/>
          <a:p>
            <a:pPr algn="ctr"/>
            <a:r>
              <a:rPr lang="ru-RU" sz="3200" b="1" dirty="0" smtClean="0">
                <a:solidFill>
                  <a:sysClr val="windowText" lastClr="000000"/>
                </a:solidFill>
                <a:latin typeface="Times New Roman" panose="02020603050405020304" pitchFamily="18" charset="0"/>
                <a:cs typeface="Times New Roman" panose="02020603050405020304" pitchFamily="18" charset="0"/>
              </a:rPr>
              <a:t>Выдерживание </a:t>
            </a:r>
            <a:r>
              <a:rPr lang="ru-RU" sz="3200" b="1" dirty="0" err="1">
                <a:solidFill>
                  <a:sysClr val="windowText" lastClr="000000"/>
                </a:solidFill>
                <a:latin typeface="Times New Roman" panose="02020603050405020304" pitchFamily="18" charset="0"/>
                <a:cs typeface="Times New Roman" panose="02020603050405020304" pitchFamily="18" charset="0"/>
              </a:rPr>
              <a:t>предличинок</a:t>
            </a:r>
            <a:r>
              <a:rPr lang="ru-RU" sz="3200" b="1" dirty="0">
                <a:solidFill>
                  <a:sysClr val="windowText" lastClr="000000"/>
                </a:solidFill>
                <a:latin typeface="Times New Roman" panose="02020603050405020304" pitchFamily="18" charset="0"/>
                <a:cs typeface="Times New Roman" panose="02020603050405020304" pitchFamily="18" charset="0"/>
              </a:rPr>
              <a:t> и </a:t>
            </a:r>
            <a:r>
              <a:rPr lang="ru-RU" sz="3200" b="1" dirty="0" err="1">
                <a:solidFill>
                  <a:sysClr val="windowText" lastClr="000000"/>
                </a:solidFill>
                <a:latin typeface="Times New Roman" panose="02020603050405020304" pitchFamily="18" charset="0"/>
                <a:cs typeface="Times New Roman" panose="02020603050405020304" pitchFamily="18" charset="0"/>
              </a:rPr>
              <a:t>подращивание</a:t>
            </a:r>
            <a:r>
              <a:rPr lang="ru-RU" sz="3200" b="1" dirty="0">
                <a:solidFill>
                  <a:sysClr val="windowText" lastClr="000000"/>
                </a:solidFill>
                <a:latin typeface="Times New Roman" panose="02020603050405020304" pitchFamily="18" charset="0"/>
                <a:cs typeface="Times New Roman" panose="02020603050405020304" pitchFamily="18" charset="0"/>
              </a:rPr>
              <a:t> личинок осетровых</a:t>
            </a:r>
            <a:endParaRPr lang="ru-RU" sz="3200" dirty="0">
              <a:solidFill>
                <a:sysClr val="windowText" lastClr="000000"/>
              </a:solidFill>
            </a:endParaRPr>
          </a:p>
        </p:txBody>
      </p:sp>
    </p:spTree>
    <p:extLst>
      <p:ext uri="{BB962C8B-B14F-4D97-AF65-F5344CB8AC3E}">
        <p14:creationId xmlns:p14="http://schemas.microsoft.com/office/powerpoint/2010/main" val="196911922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096" y="1214576"/>
            <a:ext cx="3600400" cy="2365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47664" y="271543"/>
            <a:ext cx="6336704" cy="523220"/>
          </a:xfrm>
          <a:prstGeom prst="rect">
            <a:avLst/>
          </a:prstGeom>
          <a:solidFill>
            <a:schemeClr val="bg1"/>
          </a:solidFill>
          <a:ln>
            <a:solidFill>
              <a:srgbClr val="C00000"/>
            </a:solidFill>
          </a:ln>
        </p:spPr>
        <p:txBody>
          <a:bodyPr wrap="square" rtlCol="0">
            <a:spAutoFit/>
          </a:bodyPr>
          <a:lstStyle/>
          <a:p>
            <a:r>
              <a:rPr lang="ru-RU" sz="2800" b="1" dirty="0" smtClean="0">
                <a:solidFill>
                  <a:sysClr val="windowText" lastClr="000000"/>
                </a:solidFill>
              </a:rPr>
              <a:t>ВЫДЕРЖИВАНИЕ ПРЕДЛИЧИНОК</a:t>
            </a:r>
            <a:endParaRPr lang="ru-RU" sz="2800" b="1" dirty="0">
              <a:solidFill>
                <a:sysClr val="windowText" lastClr="000000"/>
              </a:solidFill>
            </a:endParaRPr>
          </a:p>
        </p:txBody>
      </p:sp>
      <p:pic>
        <p:nvPicPr>
          <p:cNvPr id="624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370" y="4117414"/>
            <a:ext cx="7303291" cy="2740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C:\Documents and Settings\xXx\Рабочий стол\Примеры УЗВ\Демонстрационные картинки\DSC09388.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638790" y="4139979"/>
            <a:ext cx="4073849" cy="2718021"/>
          </a:xfrm>
        </p:spPr>
      </p:pic>
      <p:sp>
        <p:nvSpPr>
          <p:cNvPr id="6" name="TextBox 5"/>
          <p:cNvSpPr txBox="1"/>
          <p:nvPr/>
        </p:nvSpPr>
        <p:spPr>
          <a:xfrm>
            <a:off x="4509383" y="5889507"/>
            <a:ext cx="1440160" cy="830997"/>
          </a:xfrm>
          <a:prstGeom prst="rect">
            <a:avLst/>
          </a:prstGeom>
          <a:solidFill>
            <a:schemeClr val="bg1"/>
          </a:solidFill>
        </p:spPr>
        <p:txBody>
          <a:bodyPr wrap="square" rtlCol="0">
            <a:spAutoFit/>
          </a:bodyPr>
          <a:lstStyle/>
          <a:p>
            <a:r>
              <a:rPr lang="ru-RU" sz="2400" b="1" dirty="0">
                <a:solidFill>
                  <a:sysClr val="windowText" lastClr="000000"/>
                </a:solidFill>
              </a:rPr>
              <a:t>«роение</a:t>
            </a:r>
            <a:r>
              <a:rPr lang="ru-RU" sz="2400" b="1" dirty="0" smtClean="0">
                <a:solidFill>
                  <a:sysClr val="windowText" lastClr="000000"/>
                </a:solidFill>
              </a:rPr>
              <a:t>»</a:t>
            </a:r>
            <a:endParaRPr lang="ru-RU" dirty="0">
              <a:solidFill>
                <a:sysClr val="windowText" lastClr="000000"/>
              </a:solidFill>
            </a:endParaRPr>
          </a:p>
        </p:txBody>
      </p:sp>
      <p:pic>
        <p:nvPicPr>
          <p:cNvPr id="11" name="Picture 2" descr="D:\Все фотки\Рыбы\Демонстрационные картинки\Larva.jpg"/>
          <p:cNvPicPr>
            <a:picLocks noChangeAspect="1" noChangeArrowheads="1"/>
          </p:cNvPicPr>
          <p:nvPr/>
        </p:nvPicPr>
        <p:blipFill>
          <a:blip r:embed="rId5">
            <a:extLst>
              <a:ext uri="{28A0092B-C50C-407E-A947-70E740481C1C}">
                <a14:useLocalDpi xmlns:a14="http://schemas.microsoft.com/office/drawing/2010/main" val="0"/>
              </a:ext>
            </a:extLst>
          </a:blip>
          <a:srcRect l="4442" t="6277" r="3105" b="5792"/>
          <a:stretch>
            <a:fillRect/>
          </a:stretch>
        </p:blipFill>
        <p:spPr>
          <a:xfrm>
            <a:off x="5860832" y="2131501"/>
            <a:ext cx="2861841" cy="1985913"/>
          </a:xfrm>
          <a:prstGeom prst="rect">
            <a:avLst/>
          </a:prstGeom>
        </p:spPr>
      </p:pic>
      <p:sp>
        <p:nvSpPr>
          <p:cNvPr id="5" name="TextBox 4"/>
          <p:cNvSpPr txBox="1"/>
          <p:nvPr/>
        </p:nvSpPr>
        <p:spPr>
          <a:xfrm>
            <a:off x="4081350" y="1033528"/>
            <a:ext cx="4641323" cy="1015663"/>
          </a:xfrm>
          <a:prstGeom prst="rect">
            <a:avLst/>
          </a:prstGeom>
          <a:solidFill>
            <a:schemeClr val="bg1"/>
          </a:solidFill>
        </p:spPr>
        <p:txBody>
          <a:bodyPr wrap="square" rtlCol="0">
            <a:spAutoFit/>
          </a:bodyPr>
          <a:lstStyle/>
          <a:p>
            <a:r>
              <a:rPr lang="ru-RU" sz="2000" dirty="0" smtClean="0">
                <a:solidFill>
                  <a:sysClr val="windowText" lastClr="000000"/>
                </a:solidFill>
              </a:rPr>
              <a:t>эндогенное питание уровень воды не более 20 см кислород 7-9 мг/л расход воды 8-9 л/мин</a:t>
            </a:r>
            <a:endParaRPr lang="ru-RU" sz="2000" dirty="0">
              <a:solidFill>
                <a:sysClr val="windowText" lastClr="000000"/>
              </a:solidFill>
            </a:endParaRPr>
          </a:p>
        </p:txBody>
      </p:sp>
    </p:spTree>
    <p:extLst>
      <p:ext uri="{BB962C8B-B14F-4D97-AF65-F5344CB8AC3E}">
        <p14:creationId xmlns:p14="http://schemas.microsoft.com/office/powerpoint/2010/main" val="2702620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5576" y="271543"/>
            <a:ext cx="7920880" cy="523220"/>
          </a:xfrm>
          <a:prstGeom prst="rect">
            <a:avLst/>
          </a:prstGeom>
          <a:solidFill>
            <a:schemeClr val="bg1"/>
          </a:solidFill>
          <a:ln>
            <a:solidFill>
              <a:srgbClr val="C00000"/>
            </a:solidFill>
          </a:ln>
        </p:spPr>
        <p:txBody>
          <a:bodyPr wrap="square" rtlCol="0">
            <a:spAutoFit/>
          </a:bodyPr>
          <a:lstStyle/>
          <a:p>
            <a:r>
              <a:rPr lang="ru-RU" sz="2800" b="1" dirty="0" smtClean="0">
                <a:solidFill>
                  <a:sysClr val="windowText" lastClr="000000"/>
                </a:solidFill>
              </a:rPr>
              <a:t>ВЫРАЩИВАНИЕ ЛИЧИНОК И МОЛОДИ</a:t>
            </a:r>
            <a:endParaRPr lang="ru-RU" sz="2800" b="1" dirty="0">
              <a:solidFill>
                <a:sysClr val="windowText" lastClr="000000"/>
              </a:solidFill>
            </a:endParaRPr>
          </a:p>
        </p:txBody>
      </p:sp>
      <p:sp>
        <p:nvSpPr>
          <p:cNvPr id="5" name="TextBox 4"/>
          <p:cNvSpPr txBox="1"/>
          <p:nvPr/>
        </p:nvSpPr>
        <p:spPr>
          <a:xfrm>
            <a:off x="1151744" y="3614710"/>
            <a:ext cx="7524712" cy="1015663"/>
          </a:xfrm>
          <a:prstGeom prst="rect">
            <a:avLst/>
          </a:prstGeom>
          <a:solidFill>
            <a:schemeClr val="bg1"/>
          </a:solidFill>
        </p:spPr>
        <p:txBody>
          <a:bodyPr wrap="square" rtlCol="0">
            <a:spAutoFit/>
          </a:bodyPr>
          <a:lstStyle/>
          <a:p>
            <a:r>
              <a:rPr lang="ru-RU" sz="2000" dirty="0" smtClean="0">
                <a:solidFill>
                  <a:sysClr val="windowText" lastClr="000000"/>
                </a:solidFill>
              </a:rPr>
              <a:t>переход на экзогенное питание; кормление начинают с момента появления на дне </a:t>
            </a:r>
            <a:r>
              <a:rPr lang="ru-RU" sz="2000" dirty="0" err="1" smtClean="0">
                <a:solidFill>
                  <a:sysClr val="windowText" lastClr="000000"/>
                </a:solidFill>
              </a:rPr>
              <a:t>меланиновых</a:t>
            </a:r>
            <a:r>
              <a:rPr lang="ru-RU" sz="2000" dirty="0" smtClean="0">
                <a:solidFill>
                  <a:sysClr val="windowText" lastClr="000000"/>
                </a:solidFill>
              </a:rPr>
              <a:t> пробок; </a:t>
            </a:r>
            <a:r>
              <a:rPr lang="ru-RU" sz="2000" dirty="0" err="1" smtClean="0">
                <a:solidFill>
                  <a:sysClr val="windowText" lastClr="000000"/>
                </a:solidFill>
              </a:rPr>
              <a:t>прекражение</a:t>
            </a:r>
            <a:r>
              <a:rPr lang="ru-RU" sz="2000" dirty="0" smtClean="0">
                <a:solidFill>
                  <a:sysClr val="windowText" lastClr="000000"/>
                </a:solidFill>
              </a:rPr>
              <a:t> «роения»; </a:t>
            </a:r>
          </a:p>
          <a:p>
            <a:r>
              <a:rPr lang="ru-RU" sz="2000" dirty="0" smtClean="0">
                <a:solidFill>
                  <a:sysClr val="windowText" lastClr="000000"/>
                </a:solidFill>
              </a:rPr>
              <a:t>предпочтительны живые корма</a:t>
            </a:r>
            <a:endParaRPr lang="ru-RU" sz="2000" dirty="0">
              <a:solidFill>
                <a:sysClr val="windowText" lastClr="000000"/>
              </a:solidFill>
            </a:endParaRPr>
          </a:p>
        </p:txBody>
      </p:sp>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908720"/>
            <a:ext cx="8424936" cy="2734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C:\Documents and Settings\xXx\Рабочий стол\Примеры УЗВ\Демонстрационные картинки\DSC091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364088" y="4630372"/>
            <a:ext cx="3153494" cy="2103971"/>
          </a:xfrm>
          <a:prstGeom prst="rect">
            <a:avLst/>
          </a:prstGeom>
        </p:spPr>
      </p:pic>
      <p:pic>
        <p:nvPicPr>
          <p:cNvPr id="7" name="Picture 2" descr="C:\Documents and Settings\xXx\Рабочий стол\Лекция_Эмбриональное развитие осетровы рыб\DSC08572.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611560" y="4683886"/>
            <a:ext cx="3096344" cy="2065476"/>
          </a:xfrm>
        </p:spPr>
      </p:pic>
    </p:spTree>
    <p:extLst>
      <p:ext uri="{BB962C8B-B14F-4D97-AF65-F5344CB8AC3E}">
        <p14:creationId xmlns:p14="http://schemas.microsoft.com/office/powerpoint/2010/main" val="339428793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Заголовок 1"/>
          <p:cNvSpPr>
            <a:spLocks noGrp="1"/>
          </p:cNvSpPr>
          <p:nvPr>
            <p:ph type="title"/>
          </p:nvPr>
        </p:nvSpPr>
        <p:spPr>
          <a:solidFill>
            <a:schemeClr val="bg1"/>
          </a:solidFill>
        </p:spPr>
        <p:txBody>
          <a:bodyPr>
            <a:normAutofit fontScale="90000"/>
          </a:bodyPr>
          <a:lstStyle/>
          <a:p>
            <a:r>
              <a:rPr lang="ru-RU" altLang="ru-RU" b="1" dirty="0" smtClean="0"/>
              <a:t>Плотность посадки молоди при бассейновом выращивании</a:t>
            </a:r>
          </a:p>
        </p:txBody>
      </p:sp>
      <p:graphicFrame>
        <p:nvGraphicFramePr>
          <p:cNvPr id="4" name="Содержимое 3"/>
          <p:cNvGraphicFramePr>
            <a:graphicFrameLocks noGrp="1"/>
          </p:cNvGraphicFramePr>
          <p:nvPr>
            <p:ph idx="1"/>
          </p:nvPr>
        </p:nvGraphicFramePr>
        <p:xfrm>
          <a:off x="214283" y="2285990"/>
          <a:ext cx="8643996" cy="3571901"/>
        </p:xfrm>
        <a:graphic>
          <a:graphicData uri="http://schemas.openxmlformats.org/drawingml/2006/table">
            <a:tbl>
              <a:tblPr>
                <a:tableStyleId>{08FB837D-C827-4EFA-A057-4D05807E0F7C}</a:tableStyleId>
              </a:tblPr>
              <a:tblGrid>
                <a:gridCol w="2160999"/>
                <a:gridCol w="2160999"/>
                <a:gridCol w="2160999"/>
                <a:gridCol w="2160999"/>
              </a:tblGrid>
              <a:tr h="476254">
                <a:tc rowSpan="2">
                  <a:txBody>
                    <a:bodyPr/>
                    <a:lstStyle/>
                    <a:p>
                      <a:pPr algn="ctr">
                        <a:lnSpc>
                          <a:spcPct val="115000"/>
                        </a:lnSpc>
                        <a:spcAft>
                          <a:spcPts val="0"/>
                        </a:spcAft>
                      </a:pPr>
                      <a:r>
                        <a:rPr lang="ru-RU" sz="2400" b="1" dirty="0"/>
                        <a:t>Масса рыбы, г</a:t>
                      </a:r>
                      <a:endParaRPr lang="ru-RU" sz="1800" b="1" dirty="0">
                        <a:latin typeface="Calibri"/>
                        <a:ea typeface="Calibri"/>
                        <a:cs typeface="Times New Roman"/>
                      </a:endParaRPr>
                    </a:p>
                  </a:txBody>
                  <a:tcPr marL="68580" marR="68580" marT="0" marB="0" anchor="ctr"/>
                </a:tc>
                <a:tc rowSpan="2">
                  <a:txBody>
                    <a:bodyPr/>
                    <a:lstStyle/>
                    <a:p>
                      <a:pPr algn="ctr">
                        <a:lnSpc>
                          <a:spcPct val="115000"/>
                        </a:lnSpc>
                        <a:spcAft>
                          <a:spcPts val="0"/>
                        </a:spcAft>
                      </a:pPr>
                      <a:r>
                        <a:rPr lang="ru-RU" sz="2400" b="1" dirty="0"/>
                        <a:t>Температура воды</a:t>
                      </a:r>
                      <a:endParaRPr lang="ru-RU" sz="1800" b="1" dirty="0">
                        <a:latin typeface="Calibri"/>
                        <a:ea typeface="Calibri"/>
                        <a:cs typeface="Times New Roman"/>
                      </a:endParaRPr>
                    </a:p>
                  </a:txBody>
                  <a:tcPr marL="68580" marR="68580" marT="0" marB="0" anchor="ctr"/>
                </a:tc>
                <a:tc gridSpan="2">
                  <a:txBody>
                    <a:bodyPr/>
                    <a:lstStyle/>
                    <a:p>
                      <a:pPr algn="ctr">
                        <a:lnSpc>
                          <a:spcPct val="115000"/>
                        </a:lnSpc>
                        <a:spcAft>
                          <a:spcPts val="0"/>
                        </a:spcAft>
                      </a:pPr>
                      <a:r>
                        <a:rPr lang="ru-RU" sz="2400" b="1"/>
                        <a:t>плотность посадки</a:t>
                      </a:r>
                      <a:endParaRPr lang="ru-RU" sz="1800" b="1">
                        <a:latin typeface="Calibri"/>
                        <a:ea typeface="Calibri"/>
                        <a:cs typeface="Times New Roman"/>
                      </a:endParaRPr>
                    </a:p>
                  </a:txBody>
                  <a:tcPr marL="68580" marR="68580" marT="0" marB="0" anchor="ctr"/>
                </a:tc>
                <a:tc hMerge="1">
                  <a:txBody>
                    <a:bodyPr/>
                    <a:lstStyle/>
                    <a:p>
                      <a:endParaRPr lang="ru-RU"/>
                    </a:p>
                  </a:txBody>
                  <a:tcPr/>
                </a:tc>
              </a:tr>
              <a:tr h="476254">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2400" b="1"/>
                        <a:t>тыс.шт./м</a:t>
                      </a:r>
                      <a:r>
                        <a:rPr lang="ru-RU" sz="2400" b="1" baseline="30000"/>
                        <a:t>2</a:t>
                      </a:r>
                      <a:endParaRPr lang="ru-RU" sz="1800" b="1">
                        <a:latin typeface="Calibri"/>
                        <a:ea typeface="Calibri"/>
                        <a:cs typeface="Times New Roman"/>
                      </a:endParaRPr>
                    </a:p>
                  </a:txBody>
                  <a:tcPr marL="68580" marR="68580" marT="0" marB="0" anchor="ctr"/>
                </a:tc>
                <a:tc>
                  <a:txBody>
                    <a:bodyPr/>
                    <a:lstStyle/>
                    <a:p>
                      <a:pPr algn="ctr">
                        <a:lnSpc>
                          <a:spcPct val="115000"/>
                        </a:lnSpc>
                        <a:spcAft>
                          <a:spcPts val="0"/>
                        </a:spcAft>
                      </a:pPr>
                      <a:r>
                        <a:rPr lang="ru-RU" sz="2400" b="1"/>
                        <a:t>тыс.шт./м</a:t>
                      </a:r>
                      <a:r>
                        <a:rPr lang="ru-RU" sz="2400" b="1" baseline="30000"/>
                        <a:t>3</a:t>
                      </a:r>
                      <a:endParaRPr lang="ru-RU" sz="1800" b="1">
                        <a:latin typeface="Calibri"/>
                        <a:ea typeface="Calibri"/>
                        <a:cs typeface="Times New Roman"/>
                      </a:endParaRPr>
                    </a:p>
                  </a:txBody>
                  <a:tcPr marL="68580" marR="68580" marT="0" marB="0" anchor="ctr"/>
                </a:tc>
              </a:tr>
              <a:tr h="374199">
                <a:tc>
                  <a:txBody>
                    <a:bodyPr/>
                    <a:lstStyle/>
                    <a:p>
                      <a:pPr algn="ctr">
                        <a:lnSpc>
                          <a:spcPct val="115000"/>
                        </a:lnSpc>
                        <a:spcAft>
                          <a:spcPts val="0"/>
                        </a:spcAft>
                      </a:pPr>
                      <a:r>
                        <a:rPr lang="ru-RU" sz="1800" b="1"/>
                        <a:t>0,04-0,07</a:t>
                      </a:r>
                      <a:endParaRPr lang="ru-RU" sz="1800" b="1">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t>16-17</a:t>
                      </a:r>
                      <a:endParaRPr lang="ru-RU" sz="1800" b="1">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t>5,0-7,0</a:t>
                      </a:r>
                      <a:endParaRPr lang="ru-RU" sz="1800" b="1">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t>25-35</a:t>
                      </a:r>
                      <a:endParaRPr lang="ru-RU" sz="1800" b="1">
                        <a:latin typeface="Calibri"/>
                        <a:ea typeface="Calibri"/>
                        <a:cs typeface="Times New Roman"/>
                      </a:endParaRPr>
                    </a:p>
                  </a:txBody>
                  <a:tcPr marL="68580" marR="68580" marT="0" marB="0" anchor="ctr"/>
                </a:tc>
              </a:tr>
              <a:tr h="374199">
                <a:tc>
                  <a:txBody>
                    <a:bodyPr/>
                    <a:lstStyle/>
                    <a:p>
                      <a:pPr algn="ctr">
                        <a:lnSpc>
                          <a:spcPct val="115000"/>
                        </a:lnSpc>
                        <a:spcAft>
                          <a:spcPts val="0"/>
                        </a:spcAft>
                      </a:pPr>
                      <a:r>
                        <a:rPr lang="ru-RU" sz="1800" b="1"/>
                        <a:t>0,07-0,5</a:t>
                      </a:r>
                      <a:endParaRPr lang="ru-RU" sz="1800" b="1">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t>17-19</a:t>
                      </a:r>
                      <a:endParaRPr lang="ru-RU" sz="1800" b="1">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t>3,0-5,0</a:t>
                      </a:r>
                      <a:endParaRPr lang="ru-RU" sz="1800" b="1">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t>15-25</a:t>
                      </a:r>
                      <a:endParaRPr lang="ru-RU" sz="1800" b="1">
                        <a:latin typeface="Calibri"/>
                        <a:ea typeface="Calibri"/>
                        <a:cs typeface="Times New Roman"/>
                      </a:endParaRPr>
                    </a:p>
                  </a:txBody>
                  <a:tcPr marL="68580" marR="68580" marT="0" marB="0" anchor="ctr"/>
                </a:tc>
              </a:tr>
              <a:tr h="374199">
                <a:tc>
                  <a:txBody>
                    <a:bodyPr/>
                    <a:lstStyle/>
                    <a:p>
                      <a:pPr algn="ctr">
                        <a:lnSpc>
                          <a:spcPct val="115000"/>
                        </a:lnSpc>
                        <a:spcAft>
                          <a:spcPts val="0"/>
                        </a:spcAft>
                      </a:pPr>
                      <a:r>
                        <a:rPr lang="ru-RU" sz="1800" b="1"/>
                        <a:t>0,6-1,0</a:t>
                      </a:r>
                      <a:endParaRPr lang="ru-RU" sz="1800" b="1">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t>19-20</a:t>
                      </a:r>
                      <a:endParaRPr lang="ru-RU" sz="1800" b="1">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t>2</a:t>
                      </a:r>
                      <a:endParaRPr lang="ru-RU" sz="1800" b="1">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t>10</a:t>
                      </a:r>
                      <a:endParaRPr lang="ru-RU" sz="1800" b="1">
                        <a:latin typeface="Calibri"/>
                        <a:ea typeface="Calibri"/>
                        <a:cs typeface="Times New Roman"/>
                      </a:endParaRPr>
                    </a:p>
                  </a:txBody>
                  <a:tcPr marL="68580" marR="68580" marT="0" marB="0" anchor="ctr"/>
                </a:tc>
              </a:tr>
              <a:tr h="374199">
                <a:tc>
                  <a:txBody>
                    <a:bodyPr/>
                    <a:lstStyle/>
                    <a:p>
                      <a:pPr algn="ctr">
                        <a:lnSpc>
                          <a:spcPct val="115000"/>
                        </a:lnSpc>
                        <a:spcAft>
                          <a:spcPts val="0"/>
                        </a:spcAft>
                      </a:pPr>
                      <a:r>
                        <a:rPr lang="ru-RU" sz="1800" b="1"/>
                        <a:t>1,1-3,0</a:t>
                      </a:r>
                      <a:endParaRPr lang="ru-RU" sz="1800" b="1">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t>20-22</a:t>
                      </a:r>
                      <a:endParaRPr lang="ru-RU" sz="1800" b="1">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t>1</a:t>
                      </a:r>
                      <a:endParaRPr lang="ru-RU" sz="1800" b="1">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t>2,5</a:t>
                      </a:r>
                      <a:endParaRPr lang="ru-RU" sz="1800" b="1">
                        <a:latin typeface="Calibri"/>
                        <a:ea typeface="Calibri"/>
                        <a:cs typeface="Times New Roman"/>
                      </a:endParaRPr>
                    </a:p>
                  </a:txBody>
                  <a:tcPr marL="68580" marR="68580" marT="0" marB="0" anchor="ctr"/>
                </a:tc>
              </a:tr>
              <a:tr h="374199">
                <a:tc>
                  <a:txBody>
                    <a:bodyPr/>
                    <a:lstStyle/>
                    <a:p>
                      <a:pPr algn="ctr">
                        <a:lnSpc>
                          <a:spcPct val="115000"/>
                        </a:lnSpc>
                        <a:spcAft>
                          <a:spcPts val="0"/>
                        </a:spcAft>
                      </a:pPr>
                      <a:r>
                        <a:rPr lang="ru-RU" sz="1800" b="1"/>
                        <a:t>3,1-5,0</a:t>
                      </a:r>
                      <a:endParaRPr lang="ru-RU" sz="1800" b="1">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t>22-24</a:t>
                      </a:r>
                      <a:endParaRPr lang="ru-RU" sz="1800" b="1">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t>0,5-0,8</a:t>
                      </a:r>
                      <a:endParaRPr lang="ru-RU" sz="1800" b="1">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t>0,7-1,0</a:t>
                      </a:r>
                      <a:endParaRPr lang="ru-RU" sz="1800" b="1">
                        <a:latin typeface="Calibri"/>
                        <a:ea typeface="Calibri"/>
                        <a:cs typeface="Times New Roman"/>
                      </a:endParaRPr>
                    </a:p>
                  </a:txBody>
                  <a:tcPr marL="68580" marR="68580" marT="0" marB="0" anchor="ctr"/>
                </a:tc>
              </a:tr>
              <a:tr h="374199">
                <a:tc>
                  <a:txBody>
                    <a:bodyPr/>
                    <a:lstStyle/>
                    <a:p>
                      <a:pPr algn="ctr">
                        <a:lnSpc>
                          <a:spcPct val="115000"/>
                        </a:lnSpc>
                        <a:spcAft>
                          <a:spcPts val="0"/>
                        </a:spcAft>
                      </a:pPr>
                      <a:r>
                        <a:rPr lang="ru-RU" sz="1800" b="1"/>
                        <a:t>5,1-30,0</a:t>
                      </a:r>
                      <a:endParaRPr lang="ru-RU" sz="1800" b="1">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t>24-26</a:t>
                      </a:r>
                      <a:endParaRPr lang="ru-RU" sz="1800" b="1">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t>0,2-0,25</a:t>
                      </a:r>
                      <a:endParaRPr lang="ru-RU" sz="1800" b="1">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t>0,25-0,30</a:t>
                      </a:r>
                      <a:endParaRPr lang="ru-RU" sz="1800" b="1">
                        <a:latin typeface="Calibri"/>
                        <a:ea typeface="Calibri"/>
                        <a:cs typeface="Times New Roman"/>
                      </a:endParaRPr>
                    </a:p>
                  </a:txBody>
                  <a:tcPr marL="68580" marR="68580" marT="0" marB="0" anchor="ctr"/>
                </a:tc>
              </a:tr>
              <a:tr h="374199">
                <a:tc>
                  <a:txBody>
                    <a:bodyPr/>
                    <a:lstStyle/>
                    <a:p>
                      <a:pPr algn="ctr">
                        <a:lnSpc>
                          <a:spcPct val="115000"/>
                        </a:lnSpc>
                        <a:spcAft>
                          <a:spcPts val="0"/>
                        </a:spcAft>
                      </a:pPr>
                      <a:r>
                        <a:rPr lang="ru-RU" sz="1800" b="1" dirty="0"/>
                        <a:t>более 30,0</a:t>
                      </a:r>
                      <a:endParaRPr lang="ru-RU" sz="1800" b="1" dirty="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dirty="0"/>
                        <a:t>24-26</a:t>
                      </a:r>
                      <a:endParaRPr lang="ru-RU" sz="1800" b="1" dirty="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t>0,1-0,15</a:t>
                      </a:r>
                      <a:endParaRPr lang="ru-RU" sz="1800" b="1">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dirty="0"/>
                        <a:t>0,1-0,15</a:t>
                      </a:r>
                      <a:endParaRPr lang="ru-RU" sz="1800" b="1" dirty="0">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187364613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Заголовок 1"/>
          <p:cNvSpPr>
            <a:spLocks noGrp="1"/>
          </p:cNvSpPr>
          <p:nvPr>
            <p:ph type="title"/>
          </p:nvPr>
        </p:nvSpPr>
        <p:spPr>
          <a:xfrm>
            <a:off x="0" y="404664"/>
            <a:ext cx="8885238" cy="1155700"/>
          </a:xfrm>
          <a:solidFill>
            <a:schemeClr val="bg1"/>
          </a:solidFill>
        </p:spPr>
        <p:txBody>
          <a:bodyPr/>
          <a:lstStyle/>
          <a:p>
            <a:r>
              <a:rPr lang="ru-RU" altLang="ru-RU" b="1" dirty="0" smtClean="0"/>
              <a:t>Требования к качеству воды</a:t>
            </a:r>
          </a:p>
        </p:txBody>
      </p:sp>
      <p:graphicFrame>
        <p:nvGraphicFramePr>
          <p:cNvPr id="4" name="Содержимое 3"/>
          <p:cNvGraphicFramePr>
            <a:graphicFrameLocks noGrp="1"/>
          </p:cNvGraphicFramePr>
          <p:nvPr>
            <p:ph idx="1"/>
            <p:extLst>
              <p:ext uri="{D42A27DB-BD31-4B8C-83A1-F6EECF244321}">
                <p14:modId xmlns:p14="http://schemas.microsoft.com/office/powerpoint/2010/main" val="2462034143"/>
              </p:ext>
            </p:extLst>
          </p:nvPr>
        </p:nvGraphicFramePr>
        <p:xfrm>
          <a:off x="971600" y="1700808"/>
          <a:ext cx="7454774" cy="4732020"/>
        </p:xfrm>
        <a:graphic>
          <a:graphicData uri="http://schemas.openxmlformats.org/drawingml/2006/table">
            <a:tbl>
              <a:tblPr>
                <a:tableStyleId>{284E427A-3D55-4303-BF80-6455036E1DE7}</a:tableStyleId>
              </a:tblPr>
              <a:tblGrid>
                <a:gridCol w="4190556"/>
                <a:gridCol w="3264218"/>
              </a:tblGrid>
              <a:tr h="0">
                <a:tc gridSpan="2">
                  <a:txBody>
                    <a:bodyPr/>
                    <a:lstStyle/>
                    <a:p>
                      <a:pPr algn="ctr">
                        <a:lnSpc>
                          <a:spcPct val="115000"/>
                        </a:lnSpc>
                        <a:spcAft>
                          <a:spcPts val="0"/>
                        </a:spcAft>
                      </a:pPr>
                      <a:r>
                        <a:rPr lang="en-US" sz="1800" b="1" dirty="0" err="1"/>
                        <a:t>Физико-химические</a:t>
                      </a:r>
                      <a:r>
                        <a:rPr lang="en-US" sz="1800" b="1" dirty="0"/>
                        <a:t> </a:t>
                      </a:r>
                      <a:r>
                        <a:rPr lang="ru-RU" sz="1800" b="1" dirty="0"/>
                        <a:t>нормативные показатели</a:t>
                      </a:r>
                      <a:endParaRPr lang="ru-RU" sz="1800" b="1" dirty="0">
                        <a:latin typeface="+mj-lt"/>
                        <a:ea typeface="Calibri"/>
                        <a:cs typeface="Times New Roman"/>
                      </a:endParaRPr>
                    </a:p>
                  </a:txBody>
                  <a:tcPr marL="68580" marR="68580" marT="0" marB="0"/>
                </a:tc>
                <a:tc hMerge="1">
                  <a:txBody>
                    <a:bodyPr/>
                    <a:lstStyle/>
                    <a:p>
                      <a:endParaRPr lang="ru-RU"/>
                    </a:p>
                  </a:txBody>
                  <a:tcPr/>
                </a:tc>
              </a:tr>
              <a:tr h="0">
                <a:tc>
                  <a:txBody>
                    <a:bodyPr/>
                    <a:lstStyle/>
                    <a:p>
                      <a:pPr algn="ctr">
                        <a:lnSpc>
                          <a:spcPct val="115000"/>
                        </a:lnSpc>
                        <a:spcAft>
                          <a:spcPts val="0"/>
                        </a:spcAft>
                      </a:pPr>
                      <a:r>
                        <a:rPr lang="ru-RU" sz="1800" b="1" dirty="0"/>
                        <a:t>Кислород, мг/л</a:t>
                      </a:r>
                      <a:endParaRPr lang="ru-RU" sz="1800" b="1" dirty="0">
                        <a:latin typeface="+mj-lt"/>
                        <a:ea typeface="Calibri"/>
                        <a:cs typeface="Times New Roman"/>
                      </a:endParaRPr>
                    </a:p>
                  </a:txBody>
                  <a:tcPr marL="68580" marR="68580" marT="0" marB="0"/>
                </a:tc>
                <a:tc>
                  <a:txBody>
                    <a:bodyPr/>
                    <a:lstStyle/>
                    <a:p>
                      <a:pPr algn="ctr">
                        <a:lnSpc>
                          <a:spcPct val="115000"/>
                        </a:lnSpc>
                        <a:spcAft>
                          <a:spcPts val="0"/>
                        </a:spcAft>
                      </a:pPr>
                      <a:r>
                        <a:rPr lang="ru-RU" sz="1800" b="1"/>
                        <a:t>7-9</a:t>
                      </a:r>
                      <a:endParaRPr lang="ru-RU" sz="1800" b="1">
                        <a:latin typeface="+mj-lt"/>
                        <a:ea typeface="Calibri"/>
                        <a:cs typeface="Times New Roman"/>
                      </a:endParaRPr>
                    </a:p>
                  </a:txBody>
                  <a:tcPr marL="68580" marR="68580" marT="0" marB="0"/>
                </a:tc>
              </a:tr>
              <a:tr h="0">
                <a:tc>
                  <a:txBody>
                    <a:bodyPr/>
                    <a:lstStyle/>
                    <a:p>
                      <a:pPr algn="ctr">
                        <a:lnSpc>
                          <a:spcPct val="115000"/>
                        </a:lnSpc>
                        <a:spcAft>
                          <a:spcPts val="0"/>
                        </a:spcAft>
                      </a:pPr>
                      <a:r>
                        <a:rPr lang="ru-RU" sz="1800" b="1" dirty="0"/>
                        <a:t>Свободная кислота, мг/л</a:t>
                      </a:r>
                      <a:endParaRPr lang="ru-RU" sz="1800" b="1" dirty="0">
                        <a:latin typeface="+mj-lt"/>
                        <a:ea typeface="Calibri"/>
                        <a:cs typeface="Times New Roman"/>
                      </a:endParaRPr>
                    </a:p>
                  </a:txBody>
                  <a:tcPr marL="68580" marR="68580" marT="0" marB="0"/>
                </a:tc>
                <a:tc>
                  <a:txBody>
                    <a:bodyPr/>
                    <a:lstStyle/>
                    <a:p>
                      <a:pPr algn="ctr">
                        <a:lnSpc>
                          <a:spcPct val="115000"/>
                        </a:lnSpc>
                        <a:spcAft>
                          <a:spcPts val="0"/>
                        </a:spcAft>
                      </a:pPr>
                      <a:r>
                        <a:rPr lang="ru-RU" sz="1800" b="1"/>
                        <a:t>До 5</a:t>
                      </a:r>
                      <a:endParaRPr lang="ru-RU" sz="1800" b="1">
                        <a:latin typeface="+mj-lt"/>
                        <a:ea typeface="Calibri"/>
                        <a:cs typeface="Times New Roman"/>
                      </a:endParaRPr>
                    </a:p>
                  </a:txBody>
                  <a:tcPr marL="68580" marR="68580" marT="0" marB="0"/>
                </a:tc>
              </a:tr>
              <a:tr h="0">
                <a:tc>
                  <a:txBody>
                    <a:bodyPr/>
                    <a:lstStyle/>
                    <a:p>
                      <a:pPr algn="ctr">
                        <a:lnSpc>
                          <a:spcPct val="115000"/>
                        </a:lnSpc>
                        <a:spcAft>
                          <a:spcPts val="0"/>
                        </a:spcAft>
                      </a:pPr>
                      <a:r>
                        <a:rPr lang="ru-RU" sz="1800" b="1" dirty="0" err="1"/>
                        <a:t>рН</a:t>
                      </a:r>
                      <a:endParaRPr lang="ru-RU" sz="1800" b="1" dirty="0">
                        <a:latin typeface="+mj-lt"/>
                        <a:ea typeface="Calibri"/>
                        <a:cs typeface="Times New Roman"/>
                      </a:endParaRPr>
                    </a:p>
                  </a:txBody>
                  <a:tcPr marL="68580" marR="68580" marT="0" marB="0"/>
                </a:tc>
                <a:tc>
                  <a:txBody>
                    <a:bodyPr/>
                    <a:lstStyle/>
                    <a:p>
                      <a:pPr algn="ctr">
                        <a:lnSpc>
                          <a:spcPct val="115000"/>
                        </a:lnSpc>
                        <a:spcAft>
                          <a:spcPts val="0"/>
                        </a:spcAft>
                      </a:pPr>
                      <a:r>
                        <a:rPr lang="ru-RU" sz="1800" b="1" dirty="0" smtClean="0"/>
                        <a:t>7,0</a:t>
                      </a:r>
                      <a:r>
                        <a:rPr lang="ru-RU" sz="1800" b="1" baseline="0" dirty="0" smtClean="0"/>
                        <a:t> – 7,5</a:t>
                      </a:r>
                      <a:endParaRPr lang="ru-RU" sz="1800" b="1" dirty="0">
                        <a:latin typeface="+mj-lt"/>
                        <a:ea typeface="Calibri"/>
                        <a:cs typeface="Times New Roman"/>
                      </a:endParaRPr>
                    </a:p>
                  </a:txBody>
                  <a:tcPr marL="68580" marR="68580" marT="0" marB="0"/>
                </a:tc>
              </a:tr>
              <a:tr h="0">
                <a:tc>
                  <a:txBody>
                    <a:bodyPr/>
                    <a:lstStyle/>
                    <a:p>
                      <a:pPr algn="ctr">
                        <a:lnSpc>
                          <a:spcPct val="115000"/>
                        </a:lnSpc>
                        <a:spcAft>
                          <a:spcPts val="0"/>
                        </a:spcAft>
                      </a:pPr>
                      <a:r>
                        <a:rPr lang="ru-RU" sz="1800" b="1" dirty="0" smtClean="0"/>
                        <a:t>Окисляемость </a:t>
                      </a:r>
                      <a:r>
                        <a:rPr lang="ru-RU" sz="1800" b="1" dirty="0" err="1" smtClean="0"/>
                        <a:t>перманганатная</a:t>
                      </a:r>
                      <a:r>
                        <a:rPr lang="ru-RU" sz="1800" b="1" baseline="0" dirty="0" smtClean="0"/>
                        <a:t> </a:t>
                      </a:r>
                      <a:r>
                        <a:rPr lang="ru-RU" sz="1800" b="1" dirty="0" smtClean="0"/>
                        <a:t>, мг/л</a:t>
                      </a:r>
                      <a:endParaRPr lang="ru-RU" sz="1800" b="1" dirty="0">
                        <a:latin typeface="+mj-lt"/>
                        <a:ea typeface="Calibri"/>
                        <a:cs typeface="Times New Roman"/>
                      </a:endParaRPr>
                    </a:p>
                  </a:txBody>
                  <a:tcPr marL="68580" marR="68580" marT="0" marB="0"/>
                </a:tc>
                <a:tc>
                  <a:txBody>
                    <a:bodyPr/>
                    <a:lstStyle/>
                    <a:p>
                      <a:pPr algn="ctr">
                        <a:lnSpc>
                          <a:spcPct val="115000"/>
                        </a:lnSpc>
                        <a:spcAft>
                          <a:spcPts val="0"/>
                        </a:spcAft>
                      </a:pPr>
                      <a:r>
                        <a:rPr lang="ru-RU" sz="1800" b="1" dirty="0" smtClean="0"/>
                        <a:t>10</a:t>
                      </a:r>
                      <a:endParaRPr lang="ru-RU" sz="1800" b="1" dirty="0">
                        <a:latin typeface="+mj-lt"/>
                        <a:ea typeface="Calibri"/>
                        <a:cs typeface="Times New Roman"/>
                      </a:endParaRPr>
                    </a:p>
                  </a:txBody>
                  <a:tcPr marL="68580" marR="68580" marT="0" marB="0"/>
                </a:tc>
              </a:tr>
              <a:tr h="0">
                <a:tc>
                  <a:txBody>
                    <a:bodyPr/>
                    <a:lstStyle/>
                    <a:p>
                      <a:pPr algn="ctr">
                        <a:lnSpc>
                          <a:spcPct val="115000"/>
                        </a:lnSpc>
                        <a:spcAft>
                          <a:spcPts val="0"/>
                        </a:spcAft>
                      </a:pPr>
                      <a:r>
                        <a:rPr lang="ru-RU" sz="1800" b="1" dirty="0" smtClean="0"/>
                        <a:t>Окисляемость </a:t>
                      </a:r>
                      <a:r>
                        <a:rPr lang="ru-RU" sz="1800" b="1" dirty="0" err="1" smtClean="0"/>
                        <a:t>бихроматная</a:t>
                      </a:r>
                      <a:r>
                        <a:rPr lang="ru-RU" sz="1800" b="1" dirty="0" smtClean="0"/>
                        <a:t>, мг/л</a:t>
                      </a:r>
                      <a:endParaRPr lang="ru-RU" sz="1800" b="1" dirty="0">
                        <a:latin typeface="+mj-lt"/>
                        <a:ea typeface="Calibri"/>
                        <a:cs typeface="Times New Roman"/>
                      </a:endParaRPr>
                    </a:p>
                  </a:txBody>
                  <a:tcPr marL="68580" marR="68580" marT="0" marB="0"/>
                </a:tc>
                <a:tc>
                  <a:txBody>
                    <a:bodyPr/>
                    <a:lstStyle/>
                    <a:p>
                      <a:pPr algn="ctr">
                        <a:lnSpc>
                          <a:spcPct val="115000"/>
                        </a:lnSpc>
                        <a:spcAft>
                          <a:spcPts val="0"/>
                        </a:spcAft>
                      </a:pPr>
                      <a:r>
                        <a:rPr lang="ru-RU" sz="1800" b="1" dirty="0" smtClean="0"/>
                        <a:t>20</a:t>
                      </a:r>
                      <a:endParaRPr lang="ru-RU" sz="1800" b="1" dirty="0">
                        <a:latin typeface="+mj-lt"/>
                        <a:ea typeface="Calibri"/>
                        <a:cs typeface="Times New Roman"/>
                      </a:endParaRPr>
                    </a:p>
                  </a:txBody>
                  <a:tcPr marL="68580" marR="68580" marT="0" marB="0"/>
                </a:tc>
              </a:tr>
              <a:tr h="0">
                <a:tc>
                  <a:txBody>
                    <a:bodyPr/>
                    <a:lstStyle/>
                    <a:p>
                      <a:pPr algn="ctr">
                        <a:lnSpc>
                          <a:spcPct val="115000"/>
                        </a:lnSpc>
                        <a:spcAft>
                          <a:spcPts val="0"/>
                        </a:spcAft>
                      </a:pPr>
                      <a:r>
                        <a:rPr lang="ru-RU" sz="1800" b="1" dirty="0" smtClean="0"/>
                        <a:t>Азот аммиака,</a:t>
                      </a:r>
                      <a:r>
                        <a:rPr lang="ru-RU" sz="1800" b="1" baseline="0" dirty="0" smtClean="0"/>
                        <a:t> мг/л</a:t>
                      </a:r>
                      <a:endParaRPr lang="ru-RU" sz="1800" b="1" dirty="0">
                        <a:latin typeface="+mj-lt"/>
                        <a:ea typeface="Calibri"/>
                        <a:cs typeface="Times New Roman"/>
                      </a:endParaRPr>
                    </a:p>
                  </a:txBody>
                  <a:tcPr marL="68580" marR="68580" marT="0" marB="0"/>
                </a:tc>
                <a:tc>
                  <a:txBody>
                    <a:bodyPr/>
                    <a:lstStyle/>
                    <a:p>
                      <a:pPr algn="ctr">
                        <a:lnSpc>
                          <a:spcPct val="115000"/>
                        </a:lnSpc>
                        <a:spcAft>
                          <a:spcPts val="0"/>
                        </a:spcAft>
                      </a:pPr>
                      <a:r>
                        <a:rPr lang="ru-RU" sz="1800" b="1" dirty="0" smtClean="0"/>
                        <a:t>0,5</a:t>
                      </a:r>
                      <a:endParaRPr lang="ru-RU" sz="1800" b="1" dirty="0">
                        <a:latin typeface="+mj-lt"/>
                        <a:ea typeface="Calibri"/>
                        <a:cs typeface="Times New Roman"/>
                      </a:endParaRPr>
                    </a:p>
                  </a:txBody>
                  <a:tcPr marL="68580" marR="68580" marT="0" marB="0"/>
                </a:tc>
              </a:tr>
              <a:tr h="0">
                <a:tc>
                  <a:txBody>
                    <a:bodyPr/>
                    <a:lstStyle/>
                    <a:p>
                      <a:pPr algn="ctr">
                        <a:lnSpc>
                          <a:spcPct val="115000"/>
                        </a:lnSpc>
                        <a:spcAft>
                          <a:spcPts val="0"/>
                        </a:spcAft>
                      </a:pPr>
                      <a:r>
                        <a:rPr lang="ru-RU" sz="1800" b="1" dirty="0" smtClean="0"/>
                        <a:t>Азот нитритов, мг/л</a:t>
                      </a:r>
                      <a:endParaRPr lang="ru-RU" sz="1800" b="1" dirty="0">
                        <a:latin typeface="+mj-lt"/>
                        <a:ea typeface="Calibri"/>
                        <a:cs typeface="Times New Roman"/>
                      </a:endParaRPr>
                    </a:p>
                  </a:txBody>
                  <a:tcPr marL="68580" marR="68580" marT="0" marB="0"/>
                </a:tc>
                <a:tc>
                  <a:txBody>
                    <a:bodyPr/>
                    <a:lstStyle/>
                    <a:p>
                      <a:pPr algn="ctr">
                        <a:lnSpc>
                          <a:spcPct val="115000"/>
                        </a:lnSpc>
                        <a:spcAft>
                          <a:spcPts val="0"/>
                        </a:spcAft>
                      </a:pPr>
                      <a:r>
                        <a:rPr lang="ru-RU" sz="1800" b="1" dirty="0" smtClean="0"/>
                        <a:t>0,01</a:t>
                      </a:r>
                      <a:endParaRPr lang="ru-RU" sz="1800" b="1" dirty="0">
                        <a:latin typeface="+mj-lt"/>
                        <a:ea typeface="Calibri"/>
                        <a:cs typeface="Times New Roman"/>
                      </a:endParaRPr>
                    </a:p>
                  </a:txBody>
                  <a:tcPr marL="68580" marR="68580" marT="0" marB="0"/>
                </a:tc>
              </a:tr>
              <a:tr h="0">
                <a:tc>
                  <a:txBody>
                    <a:bodyPr/>
                    <a:lstStyle/>
                    <a:p>
                      <a:pPr algn="ctr">
                        <a:lnSpc>
                          <a:spcPct val="115000"/>
                        </a:lnSpc>
                        <a:spcAft>
                          <a:spcPts val="0"/>
                        </a:spcAft>
                      </a:pPr>
                      <a:r>
                        <a:rPr lang="ru-RU" sz="1800" b="1" dirty="0" smtClean="0"/>
                        <a:t>Азот</a:t>
                      </a:r>
                      <a:r>
                        <a:rPr lang="ru-RU" sz="1800" b="1" baseline="0" dirty="0" smtClean="0"/>
                        <a:t> нитратов, мг/л</a:t>
                      </a:r>
                      <a:endParaRPr lang="ru-RU" sz="1800" b="1" dirty="0">
                        <a:latin typeface="+mj-lt"/>
                        <a:ea typeface="Calibri"/>
                        <a:cs typeface="Times New Roman"/>
                      </a:endParaRPr>
                    </a:p>
                  </a:txBody>
                  <a:tcPr marL="68580" marR="68580" marT="0" marB="0"/>
                </a:tc>
                <a:tc>
                  <a:txBody>
                    <a:bodyPr/>
                    <a:lstStyle/>
                    <a:p>
                      <a:pPr algn="ctr">
                        <a:lnSpc>
                          <a:spcPct val="115000"/>
                        </a:lnSpc>
                        <a:spcAft>
                          <a:spcPts val="0"/>
                        </a:spcAft>
                      </a:pPr>
                      <a:r>
                        <a:rPr lang="ru-RU" sz="1800" b="1" dirty="0" smtClean="0"/>
                        <a:t>5</a:t>
                      </a:r>
                      <a:endParaRPr lang="ru-RU" sz="1800" b="1" dirty="0">
                        <a:latin typeface="+mj-lt"/>
                        <a:ea typeface="Calibri"/>
                        <a:cs typeface="Times New Roman"/>
                      </a:endParaRPr>
                    </a:p>
                  </a:txBody>
                  <a:tcPr marL="68580" marR="68580" marT="0" marB="0"/>
                </a:tc>
              </a:tr>
              <a:tr h="0">
                <a:tc>
                  <a:txBody>
                    <a:bodyPr/>
                    <a:lstStyle/>
                    <a:p>
                      <a:pPr algn="ctr">
                        <a:lnSpc>
                          <a:spcPct val="115000"/>
                        </a:lnSpc>
                        <a:spcAft>
                          <a:spcPts val="0"/>
                        </a:spcAft>
                      </a:pPr>
                      <a:r>
                        <a:rPr lang="ru-RU" sz="1800" b="1" dirty="0"/>
                        <a:t>Минерализация воды, г/л</a:t>
                      </a:r>
                      <a:endParaRPr lang="ru-RU" sz="1800" b="1" dirty="0">
                        <a:latin typeface="+mj-lt"/>
                        <a:ea typeface="Calibri"/>
                        <a:cs typeface="Times New Roman"/>
                      </a:endParaRPr>
                    </a:p>
                  </a:txBody>
                  <a:tcPr marL="68580" marR="68580" marT="0" marB="0"/>
                </a:tc>
                <a:tc>
                  <a:txBody>
                    <a:bodyPr/>
                    <a:lstStyle/>
                    <a:p>
                      <a:pPr algn="ctr">
                        <a:lnSpc>
                          <a:spcPct val="115000"/>
                        </a:lnSpc>
                        <a:spcAft>
                          <a:spcPts val="0"/>
                        </a:spcAft>
                      </a:pPr>
                      <a:r>
                        <a:rPr lang="ru-RU" sz="1800" b="1" dirty="0"/>
                        <a:t>0,4 – </a:t>
                      </a:r>
                      <a:r>
                        <a:rPr lang="ru-RU" sz="1800" b="1" dirty="0" smtClean="0"/>
                        <a:t>0,9</a:t>
                      </a:r>
                      <a:endParaRPr lang="ru-RU" sz="1800" b="1" dirty="0" smtClean="0">
                        <a:latin typeface="+mj-lt"/>
                        <a:ea typeface="Calibri"/>
                        <a:cs typeface="Times New Roman"/>
                      </a:endParaRPr>
                    </a:p>
                  </a:txBody>
                  <a:tcPr marL="68580" marR="68580" marT="0" marB="0"/>
                </a:tc>
              </a:tr>
              <a:tr h="0">
                <a:tc>
                  <a:txBody>
                    <a:bodyPr/>
                    <a:lstStyle/>
                    <a:p>
                      <a:pPr algn="ctr">
                        <a:lnSpc>
                          <a:spcPct val="115000"/>
                        </a:lnSpc>
                        <a:spcAft>
                          <a:spcPts val="0"/>
                        </a:spcAft>
                      </a:pPr>
                      <a:r>
                        <a:rPr lang="ru-RU" sz="1800" b="1" dirty="0"/>
                        <a:t>Железо (общее), мг/л</a:t>
                      </a:r>
                      <a:endParaRPr lang="ru-RU" sz="1800" b="1" dirty="0">
                        <a:latin typeface="+mj-lt"/>
                        <a:ea typeface="Calibri"/>
                        <a:cs typeface="Times New Roman"/>
                      </a:endParaRPr>
                    </a:p>
                  </a:txBody>
                  <a:tcPr marL="68580" marR="68580" marT="0" marB="0"/>
                </a:tc>
                <a:tc>
                  <a:txBody>
                    <a:bodyPr/>
                    <a:lstStyle/>
                    <a:p>
                      <a:pPr algn="ctr">
                        <a:lnSpc>
                          <a:spcPct val="115000"/>
                        </a:lnSpc>
                        <a:spcAft>
                          <a:spcPts val="0"/>
                        </a:spcAft>
                      </a:pPr>
                      <a:r>
                        <a:rPr lang="ru-RU" sz="1800" b="1" dirty="0"/>
                        <a:t>До 0,4</a:t>
                      </a:r>
                      <a:endParaRPr lang="ru-RU" sz="1800" b="1" dirty="0">
                        <a:latin typeface="+mj-lt"/>
                        <a:ea typeface="Calibri"/>
                        <a:cs typeface="Times New Roman"/>
                      </a:endParaRPr>
                    </a:p>
                  </a:txBody>
                  <a:tcPr marL="68580" marR="68580" marT="0" marB="0"/>
                </a:tc>
              </a:tr>
              <a:tr h="0">
                <a:tc>
                  <a:txBody>
                    <a:bodyPr/>
                    <a:lstStyle/>
                    <a:p>
                      <a:pPr algn="ctr">
                        <a:lnSpc>
                          <a:spcPct val="115000"/>
                        </a:lnSpc>
                        <a:spcAft>
                          <a:spcPts val="0"/>
                        </a:spcAft>
                      </a:pPr>
                      <a:r>
                        <a:rPr lang="ru-RU" sz="1800" b="1" dirty="0"/>
                        <a:t>Температура воды </a:t>
                      </a:r>
                      <a:endParaRPr lang="ru-RU" sz="1800" b="1" dirty="0">
                        <a:latin typeface="+mj-lt"/>
                        <a:ea typeface="Calibri"/>
                        <a:cs typeface="Times New Roman"/>
                      </a:endParaRPr>
                    </a:p>
                  </a:txBody>
                  <a:tcPr marL="68580" marR="68580" marT="0" marB="0"/>
                </a:tc>
                <a:tc>
                  <a:txBody>
                    <a:bodyPr/>
                    <a:lstStyle/>
                    <a:p>
                      <a:pPr algn="ctr">
                        <a:lnSpc>
                          <a:spcPct val="115000"/>
                        </a:lnSpc>
                        <a:spcAft>
                          <a:spcPts val="0"/>
                        </a:spcAft>
                      </a:pPr>
                      <a:r>
                        <a:rPr lang="ru-RU" sz="1800" b="1" dirty="0"/>
                        <a:t>16 - 25</a:t>
                      </a:r>
                      <a:endParaRPr lang="ru-RU" sz="1800" b="1" dirty="0">
                        <a:latin typeface="+mj-lt"/>
                        <a:ea typeface="Calibri"/>
                        <a:cs typeface="Times New Roman"/>
                      </a:endParaRPr>
                    </a:p>
                  </a:txBody>
                  <a:tcPr marL="68580" marR="68580" marT="0" marB="0"/>
                </a:tc>
              </a:tr>
              <a:tr h="0">
                <a:tc>
                  <a:txBody>
                    <a:bodyPr/>
                    <a:lstStyle/>
                    <a:p>
                      <a:pPr algn="ctr">
                        <a:lnSpc>
                          <a:spcPct val="115000"/>
                        </a:lnSpc>
                        <a:spcAft>
                          <a:spcPts val="0"/>
                        </a:spcAft>
                      </a:pPr>
                      <a:r>
                        <a:rPr lang="ru-RU" sz="1800" b="1" dirty="0" smtClean="0"/>
                        <a:t>БПК 5, мг/л</a:t>
                      </a:r>
                      <a:endParaRPr lang="ru-RU" sz="1800" b="1" dirty="0">
                        <a:latin typeface="+mj-lt"/>
                        <a:ea typeface="Calibri"/>
                        <a:cs typeface="Times New Roman"/>
                      </a:endParaRPr>
                    </a:p>
                  </a:txBody>
                  <a:tcPr marL="68580" marR="68580" marT="0" marB="0"/>
                </a:tc>
                <a:tc>
                  <a:txBody>
                    <a:bodyPr/>
                    <a:lstStyle/>
                    <a:p>
                      <a:pPr algn="ctr">
                        <a:lnSpc>
                          <a:spcPct val="115000"/>
                        </a:lnSpc>
                        <a:spcAft>
                          <a:spcPts val="0"/>
                        </a:spcAft>
                      </a:pPr>
                      <a:r>
                        <a:rPr lang="ru-RU" sz="1800" b="1" dirty="0" smtClean="0"/>
                        <a:t>До</a:t>
                      </a:r>
                      <a:r>
                        <a:rPr lang="ru-RU" sz="1800" b="1" baseline="0" dirty="0" smtClean="0"/>
                        <a:t> 2,5</a:t>
                      </a:r>
                      <a:endParaRPr lang="ru-RU" sz="1800" b="1" dirty="0">
                        <a:latin typeface="+mj-lt"/>
                        <a:ea typeface="Calibri"/>
                        <a:cs typeface="Times New Roman"/>
                      </a:endParaRPr>
                    </a:p>
                  </a:txBody>
                  <a:tcPr marL="68580" marR="68580" marT="0" marB="0"/>
                </a:tc>
              </a:tr>
              <a:tr h="0">
                <a:tc>
                  <a:txBody>
                    <a:bodyPr/>
                    <a:lstStyle/>
                    <a:p>
                      <a:pPr algn="ctr">
                        <a:lnSpc>
                          <a:spcPct val="115000"/>
                        </a:lnSpc>
                        <a:spcAft>
                          <a:spcPts val="0"/>
                        </a:spcAft>
                      </a:pPr>
                      <a:r>
                        <a:rPr lang="ru-RU" sz="1800" b="1" dirty="0"/>
                        <a:t>Глубина, м</a:t>
                      </a:r>
                      <a:endParaRPr lang="ru-RU" sz="1800" b="1" dirty="0">
                        <a:latin typeface="+mj-lt"/>
                        <a:ea typeface="Calibri"/>
                        <a:cs typeface="Times New Roman"/>
                      </a:endParaRPr>
                    </a:p>
                  </a:txBody>
                  <a:tcPr marL="68580" marR="68580" marT="0" marB="0"/>
                </a:tc>
                <a:tc>
                  <a:txBody>
                    <a:bodyPr/>
                    <a:lstStyle/>
                    <a:p>
                      <a:pPr algn="ctr">
                        <a:lnSpc>
                          <a:spcPct val="115000"/>
                        </a:lnSpc>
                        <a:spcAft>
                          <a:spcPts val="0"/>
                        </a:spcAft>
                      </a:pPr>
                      <a:r>
                        <a:rPr lang="ru-RU" sz="1800" b="1" dirty="0"/>
                        <a:t>1,5 - 2</a:t>
                      </a:r>
                      <a:endParaRPr lang="ru-RU" sz="1800" b="1" dirty="0">
                        <a:latin typeface="+mj-lt"/>
                        <a:ea typeface="Calibri"/>
                        <a:cs typeface="Times New Roman"/>
                      </a:endParaRPr>
                    </a:p>
                  </a:txBody>
                  <a:tcPr marL="68580" marR="68580" marT="0" marB="0"/>
                </a:tc>
              </a:tr>
              <a:tr h="0">
                <a:tc>
                  <a:txBody>
                    <a:bodyPr/>
                    <a:lstStyle/>
                    <a:p>
                      <a:pPr algn="ctr">
                        <a:lnSpc>
                          <a:spcPct val="115000"/>
                        </a:lnSpc>
                        <a:spcAft>
                          <a:spcPts val="0"/>
                        </a:spcAft>
                      </a:pPr>
                      <a:r>
                        <a:rPr lang="ru-RU" sz="1800" b="1" dirty="0"/>
                        <a:t>Состояние ложа</a:t>
                      </a:r>
                      <a:endParaRPr lang="ru-RU" sz="1800" b="1" dirty="0">
                        <a:latin typeface="+mj-lt"/>
                        <a:ea typeface="Calibri"/>
                        <a:cs typeface="Times New Roman"/>
                      </a:endParaRPr>
                    </a:p>
                  </a:txBody>
                  <a:tcPr marL="68580" marR="68580" marT="0" marB="0"/>
                </a:tc>
                <a:tc>
                  <a:txBody>
                    <a:bodyPr/>
                    <a:lstStyle/>
                    <a:p>
                      <a:pPr algn="ctr">
                        <a:lnSpc>
                          <a:spcPct val="115000"/>
                        </a:lnSpc>
                        <a:spcAft>
                          <a:spcPts val="0"/>
                        </a:spcAft>
                      </a:pPr>
                      <a:r>
                        <a:rPr lang="ru-RU" sz="1800" b="1" dirty="0"/>
                        <a:t>Без растительности плотное</a:t>
                      </a:r>
                      <a:endParaRPr lang="ru-RU" sz="1800" b="1" dirty="0">
                        <a:latin typeface="+mj-lt"/>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290260672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990656" cy="1470025"/>
          </a:xfrm>
        </p:spPr>
        <p:txBody>
          <a:bodyPr>
            <a:noAutofit/>
          </a:bodyPr>
          <a:lstStyle/>
          <a:p>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r>
              <a:rPr lang="ru-RU" b="1" dirty="0" smtClean="0">
                <a:latin typeface="Times New Roman" panose="02020603050405020304" pitchFamily="18" charset="0"/>
                <a:cs typeface="Times New Roman" panose="02020603050405020304" pitchFamily="18" charset="0"/>
              </a:rPr>
              <a:t>4. Выращивание рыбы в установках замкнутого водоснабжения (УЗВ).</a:t>
            </a:r>
            <a:br>
              <a:rPr lang="ru-RU" b="1" dirty="0" smtClean="0">
                <a:latin typeface="Times New Roman" panose="02020603050405020304" pitchFamily="18" charset="0"/>
                <a:cs typeface="Times New Roman" panose="02020603050405020304" pitchFamily="18" charset="0"/>
              </a:rPr>
            </a:br>
            <a:endParaRPr lang="ru-RU"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126010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normAutofit fontScale="70000" lnSpcReduction="20000"/>
          </a:bodyPr>
          <a:lstStyle/>
          <a:p>
            <a:pPr marL="514350" indent="-514350" eaLnBrk="1" fontAlgn="auto" hangingPunct="1">
              <a:spcAft>
                <a:spcPts val="0"/>
              </a:spcAft>
              <a:buClr>
                <a:schemeClr val="accent3"/>
              </a:buClr>
              <a:buFont typeface="+mj-lt"/>
              <a:buAutoNum type="arabicPeriod"/>
              <a:defRPr/>
            </a:pPr>
            <a:r>
              <a:rPr lang="ru-RU" dirty="0" smtClean="0"/>
              <a:t>Возможность выращивания любого вида гидробионтов в любом месте</a:t>
            </a:r>
          </a:p>
          <a:p>
            <a:pPr marL="514350" indent="-514350" eaLnBrk="1" fontAlgn="auto" hangingPunct="1">
              <a:spcAft>
                <a:spcPts val="0"/>
              </a:spcAft>
              <a:buClr>
                <a:schemeClr val="accent3"/>
              </a:buClr>
              <a:buFont typeface="+mj-lt"/>
              <a:buAutoNum type="arabicPeriod"/>
              <a:defRPr/>
            </a:pPr>
            <a:r>
              <a:rPr lang="ru-RU" dirty="0" smtClean="0"/>
              <a:t>Уменьшение расхода комбикорма на 1 кг прироста рыбы</a:t>
            </a:r>
          </a:p>
          <a:p>
            <a:pPr marL="514350" indent="-514350" eaLnBrk="1" fontAlgn="auto" hangingPunct="1">
              <a:spcAft>
                <a:spcPts val="0"/>
              </a:spcAft>
              <a:buClr>
                <a:schemeClr val="accent3"/>
              </a:buClr>
              <a:buFont typeface="+mj-lt"/>
              <a:buAutoNum type="arabicPeriod"/>
              <a:defRPr/>
            </a:pPr>
            <a:r>
              <a:rPr lang="ru-RU" dirty="0" smtClean="0"/>
              <a:t>Возможность объединения с выращиванием растений в интегрированной установке</a:t>
            </a:r>
          </a:p>
          <a:p>
            <a:pPr marL="514350" indent="-514350" eaLnBrk="1" fontAlgn="auto" hangingPunct="1">
              <a:spcAft>
                <a:spcPts val="0"/>
              </a:spcAft>
              <a:buClr>
                <a:schemeClr val="accent3"/>
              </a:buClr>
              <a:buFont typeface="+mj-lt"/>
              <a:buAutoNum type="arabicPeriod"/>
              <a:defRPr/>
            </a:pPr>
            <a:r>
              <a:rPr lang="ru-RU" dirty="0" smtClean="0"/>
              <a:t>Минимальное потребление воды</a:t>
            </a:r>
          </a:p>
          <a:p>
            <a:pPr marL="514350" indent="-514350" eaLnBrk="1" fontAlgn="auto" hangingPunct="1">
              <a:spcAft>
                <a:spcPts val="0"/>
              </a:spcAft>
              <a:buClr>
                <a:schemeClr val="accent3"/>
              </a:buClr>
              <a:buFont typeface="+mj-lt"/>
              <a:buAutoNum type="arabicPeriod"/>
              <a:defRPr/>
            </a:pPr>
            <a:r>
              <a:rPr lang="ru-RU" dirty="0" smtClean="0"/>
              <a:t>Возможность выращивания экологически чистых продуктов</a:t>
            </a:r>
          </a:p>
          <a:p>
            <a:pPr marL="514350" indent="-514350" eaLnBrk="1" fontAlgn="auto" hangingPunct="1">
              <a:spcAft>
                <a:spcPts val="0"/>
              </a:spcAft>
              <a:buClr>
                <a:schemeClr val="accent3"/>
              </a:buClr>
              <a:buFont typeface="+mj-lt"/>
              <a:buAutoNum type="arabicPeriod"/>
              <a:defRPr/>
            </a:pPr>
            <a:r>
              <a:rPr lang="ru-RU" dirty="0" smtClean="0"/>
              <a:t>Возможность выращивания здоровой рыбы</a:t>
            </a:r>
          </a:p>
          <a:p>
            <a:pPr marL="514350" indent="-514350" eaLnBrk="1" fontAlgn="auto" hangingPunct="1">
              <a:spcAft>
                <a:spcPts val="0"/>
              </a:spcAft>
              <a:buClr>
                <a:schemeClr val="accent3"/>
              </a:buClr>
              <a:buFont typeface="+mj-lt"/>
              <a:buAutoNum type="arabicPeriod"/>
              <a:defRPr/>
            </a:pPr>
            <a:r>
              <a:rPr lang="ru-RU" dirty="0" smtClean="0"/>
              <a:t>Возможность подержания оптимальных параметров воды для данного гидробионта</a:t>
            </a:r>
          </a:p>
          <a:p>
            <a:pPr marL="514350" indent="-514350" eaLnBrk="1" fontAlgn="auto" hangingPunct="1">
              <a:spcAft>
                <a:spcPts val="0"/>
              </a:spcAft>
              <a:buClr>
                <a:schemeClr val="accent3"/>
              </a:buClr>
              <a:buFont typeface="+mj-lt"/>
              <a:buAutoNum type="arabicPeriod"/>
              <a:defRPr/>
            </a:pPr>
            <a:r>
              <a:rPr lang="ru-RU" dirty="0" smtClean="0"/>
              <a:t>Высокая урожайность</a:t>
            </a:r>
          </a:p>
          <a:p>
            <a:pPr marL="274320" indent="-274320" eaLnBrk="1" fontAlgn="auto" hangingPunct="1">
              <a:spcAft>
                <a:spcPts val="0"/>
              </a:spcAft>
              <a:buClr>
                <a:schemeClr val="accent3"/>
              </a:buClr>
              <a:buFont typeface="Wingdings 2"/>
              <a:buChar char=""/>
              <a:defRPr/>
            </a:pPr>
            <a:endParaRPr lang="ru-RU" dirty="0"/>
          </a:p>
        </p:txBody>
      </p:sp>
      <p:sp>
        <p:nvSpPr>
          <p:cNvPr id="361473" name="Rectangle 1"/>
          <p:cNvSpPr>
            <a:spLocks noChangeArrowheads="1"/>
          </p:cNvSpPr>
          <p:nvPr/>
        </p:nvSpPr>
        <p:spPr bwMode="auto">
          <a:xfrm>
            <a:off x="1357313" y="642938"/>
            <a:ext cx="6686550" cy="769937"/>
          </a:xfrm>
          <a:prstGeom prst="rect">
            <a:avLst/>
          </a:prstGeom>
          <a:noFill/>
          <a:ln w="9525">
            <a:noFill/>
            <a:miter lim="800000"/>
            <a:headEnd/>
            <a:tailEnd/>
          </a:ln>
          <a:effectLst/>
        </p:spPr>
        <p:txBody>
          <a:bodyPr wrap="none" anchor="ctr">
            <a:spAutoFit/>
          </a:bodyPr>
          <a:lstStyle/>
          <a:p>
            <a:pPr marL="514350" indent="-514350" algn="ctr">
              <a:lnSpc>
                <a:spcPct val="90000"/>
              </a:lnSpc>
              <a:spcBef>
                <a:spcPct val="20000"/>
              </a:spcBef>
              <a:buClr>
                <a:schemeClr val="accent3"/>
              </a:buClr>
              <a:buSzPct val="95000"/>
              <a:defRPr/>
            </a:pPr>
            <a:r>
              <a:rPr lang="ru-RU" sz="2200" b="1" dirty="0">
                <a:latin typeface="+mn-lt"/>
                <a:cs typeface="+mn-cs"/>
              </a:rPr>
              <a:t>ПРЕИМУЩЕСТВА УСТАНОВОК ЗАМКНУТОГО </a:t>
            </a:r>
          </a:p>
          <a:p>
            <a:pPr marL="514350" indent="-514350" algn="ctr">
              <a:lnSpc>
                <a:spcPct val="90000"/>
              </a:lnSpc>
              <a:spcBef>
                <a:spcPct val="20000"/>
              </a:spcBef>
              <a:buClr>
                <a:schemeClr val="accent3"/>
              </a:buClr>
              <a:buSzPct val="95000"/>
              <a:defRPr/>
            </a:pPr>
            <a:r>
              <a:rPr lang="ru-RU" sz="2200" b="1" dirty="0">
                <a:latin typeface="+mn-lt"/>
                <a:cs typeface="+mn-cs"/>
              </a:rPr>
              <a:t>ВОДОСНАБЖЕНИЯ</a:t>
            </a:r>
          </a:p>
        </p:txBody>
      </p:sp>
    </p:spTree>
    <p:extLst>
      <p:ext uri="{BB962C8B-B14F-4D97-AF65-F5344CB8AC3E}">
        <p14:creationId xmlns:p14="http://schemas.microsoft.com/office/powerpoint/2010/main" val="417509905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Grp="1" noChangeAspect="1" noChangeArrowheads="1"/>
          </p:cNvPicPr>
          <p:nvPr>
            <p:ph idx="1"/>
          </p:nvPr>
        </p:nvPicPr>
        <p:blipFill>
          <a:blip r:embed="rId2"/>
          <a:srcRect/>
          <a:stretch>
            <a:fillRect/>
          </a:stretch>
        </p:blipFill>
        <p:spPr>
          <a:xfrm>
            <a:off x="457200" y="2051050"/>
            <a:ext cx="8229600" cy="4157663"/>
          </a:xfrm>
        </p:spPr>
      </p:pic>
      <p:sp>
        <p:nvSpPr>
          <p:cNvPr id="5" name="Заголовок 1"/>
          <p:cNvSpPr>
            <a:spLocks noGrp="1"/>
          </p:cNvSpPr>
          <p:nvPr>
            <p:ph type="title"/>
          </p:nvPr>
        </p:nvSpPr>
        <p:spPr/>
        <p:txBody>
          <a:bodyPr>
            <a:noAutofit/>
          </a:bodyPr>
          <a:lstStyle/>
          <a:p>
            <a:pPr algn="ctr">
              <a:defRPr/>
            </a:pPr>
            <a:r>
              <a:rPr lang="ru-RU" sz="3600" dirty="0">
                <a:effectLst>
                  <a:outerShdw blurRad="38100" dist="38100" dir="2700000" algn="tl">
                    <a:srgbClr val="000000">
                      <a:alpha val="43137"/>
                    </a:srgbClr>
                  </a:outerShdw>
                </a:effectLst>
              </a:rPr>
              <a:t>Некоторые параметры, влияющие на рост</a:t>
            </a:r>
            <a:br>
              <a:rPr lang="ru-RU" sz="3600" dirty="0">
                <a:effectLst>
                  <a:outerShdw blurRad="38100" dist="38100" dir="2700000" algn="tl">
                    <a:srgbClr val="000000">
                      <a:alpha val="43137"/>
                    </a:srgbClr>
                  </a:outerShdw>
                </a:effectLst>
              </a:rPr>
            </a:br>
            <a:r>
              <a:rPr lang="ru-RU" sz="3600" dirty="0">
                <a:effectLst>
                  <a:outerShdw blurRad="38100" dist="38100" dir="2700000" algn="tl">
                    <a:srgbClr val="000000">
                      <a:alpha val="43137"/>
                    </a:srgbClr>
                  </a:outerShdw>
                </a:effectLst>
              </a:rPr>
              <a:t>и здоровье рыб</a:t>
            </a:r>
          </a:p>
        </p:txBody>
      </p:sp>
    </p:spTree>
    <p:extLst>
      <p:ext uri="{BB962C8B-B14F-4D97-AF65-F5344CB8AC3E}">
        <p14:creationId xmlns:p14="http://schemas.microsoft.com/office/powerpoint/2010/main" val="161954714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1" name="Oval 39"/>
          <p:cNvSpPr>
            <a:spLocks noChangeArrowheads="1"/>
          </p:cNvSpPr>
          <p:nvPr/>
        </p:nvSpPr>
        <p:spPr bwMode="auto">
          <a:xfrm flipV="1">
            <a:off x="7929563" y="4714875"/>
            <a:ext cx="252412" cy="252413"/>
          </a:xfrm>
          <a:prstGeom prst="ellipse">
            <a:avLst/>
          </a:prstGeom>
          <a:solidFill>
            <a:srgbClr val="61FBE1">
              <a:alpha val="50195"/>
            </a:srgbClr>
          </a:solidFill>
          <a:ln w="9525">
            <a:solidFill>
              <a:schemeClr val="tx1"/>
            </a:solidFill>
            <a:round/>
            <a:headEnd/>
            <a:tailEnd/>
          </a:ln>
        </p:spPr>
        <p:txBody>
          <a:bodyPr wrap="none" anchor="ctr"/>
          <a:lstStyle/>
          <a:p>
            <a:endParaRPr lang="ru-RU">
              <a:latin typeface="Calibri" pitchFamily="34" charset="0"/>
            </a:endParaRPr>
          </a:p>
        </p:txBody>
      </p:sp>
      <p:sp>
        <p:nvSpPr>
          <p:cNvPr id="8230" name="Oval 38"/>
          <p:cNvSpPr>
            <a:spLocks noChangeArrowheads="1"/>
          </p:cNvSpPr>
          <p:nvPr/>
        </p:nvSpPr>
        <p:spPr bwMode="auto">
          <a:xfrm>
            <a:off x="5857875" y="3714750"/>
            <a:ext cx="144463" cy="144463"/>
          </a:xfrm>
          <a:prstGeom prst="ellipse">
            <a:avLst/>
          </a:prstGeom>
          <a:solidFill>
            <a:srgbClr val="FFC000">
              <a:alpha val="50195"/>
            </a:srgbClr>
          </a:solidFill>
          <a:ln w="9525">
            <a:solidFill>
              <a:schemeClr val="tx1"/>
            </a:solidFill>
            <a:round/>
            <a:headEnd/>
            <a:tailEnd/>
          </a:ln>
        </p:spPr>
        <p:txBody>
          <a:bodyPr wrap="none" anchor="ctr"/>
          <a:lstStyle/>
          <a:p>
            <a:endParaRPr lang="ru-RU">
              <a:latin typeface="Calibri" pitchFamily="34" charset="0"/>
            </a:endParaRPr>
          </a:p>
        </p:txBody>
      </p:sp>
      <p:sp>
        <p:nvSpPr>
          <p:cNvPr id="8223" name="Oval 31"/>
          <p:cNvSpPr>
            <a:spLocks noChangeArrowheads="1"/>
          </p:cNvSpPr>
          <p:nvPr/>
        </p:nvSpPr>
        <p:spPr bwMode="auto">
          <a:xfrm>
            <a:off x="6500813" y="3643313"/>
            <a:ext cx="144462" cy="142875"/>
          </a:xfrm>
          <a:prstGeom prst="ellipse">
            <a:avLst/>
          </a:prstGeom>
          <a:solidFill>
            <a:srgbClr val="00B0F0">
              <a:alpha val="58823"/>
            </a:srgbClr>
          </a:solidFill>
          <a:ln w="9525">
            <a:solidFill>
              <a:schemeClr val="tx1"/>
            </a:solidFill>
            <a:round/>
            <a:headEnd/>
            <a:tailEnd/>
          </a:ln>
        </p:spPr>
        <p:txBody>
          <a:bodyPr wrap="none" anchor="ctr"/>
          <a:lstStyle/>
          <a:p>
            <a:endParaRPr lang="ru-RU">
              <a:latin typeface="Calibri" pitchFamily="34" charset="0"/>
            </a:endParaRPr>
          </a:p>
        </p:txBody>
      </p:sp>
      <p:sp>
        <p:nvSpPr>
          <p:cNvPr id="8222" name="Oval 30"/>
          <p:cNvSpPr>
            <a:spLocks noChangeArrowheads="1"/>
          </p:cNvSpPr>
          <p:nvPr/>
        </p:nvSpPr>
        <p:spPr bwMode="auto">
          <a:xfrm>
            <a:off x="4714875" y="5143500"/>
            <a:ext cx="252413" cy="252413"/>
          </a:xfrm>
          <a:prstGeom prst="ellipse">
            <a:avLst/>
          </a:prstGeom>
          <a:solidFill>
            <a:srgbClr val="00B0F0">
              <a:alpha val="58823"/>
            </a:srgbClr>
          </a:solidFill>
          <a:ln w="9525">
            <a:solidFill>
              <a:schemeClr val="tx1"/>
            </a:solidFill>
            <a:round/>
            <a:headEnd/>
            <a:tailEnd/>
          </a:ln>
        </p:spPr>
        <p:txBody>
          <a:bodyPr wrap="none" anchor="ctr"/>
          <a:lstStyle/>
          <a:p>
            <a:endParaRPr lang="ru-RU">
              <a:latin typeface="Calibri" pitchFamily="34" charset="0"/>
            </a:endParaRPr>
          </a:p>
        </p:txBody>
      </p:sp>
      <p:sp>
        <p:nvSpPr>
          <p:cNvPr id="8205" name="Oval 13"/>
          <p:cNvSpPr>
            <a:spLocks noChangeArrowheads="1"/>
          </p:cNvSpPr>
          <p:nvPr/>
        </p:nvSpPr>
        <p:spPr bwMode="auto">
          <a:xfrm>
            <a:off x="5715000" y="5643563"/>
            <a:ext cx="144463" cy="142875"/>
          </a:xfrm>
          <a:prstGeom prst="ellipse">
            <a:avLst/>
          </a:prstGeom>
          <a:solidFill>
            <a:srgbClr val="FFC000">
              <a:alpha val="58823"/>
            </a:srgbClr>
          </a:solidFill>
          <a:ln w="9525">
            <a:solidFill>
              <a:srgbClr val="FFC000"/>
            </a:solidFill>
            <a:round/>
            <a:headEnd/>
            <a:tailEnd/>
          </a:ln>
        </p:spPr>
        <p:txBody>
          <a:bodyPr wrap="none" anchor="ctr"/>
          <a:lstStyle/>
          <a:p>
            <a:endParaRPr lang="ru-RU">
              <a:latin typeface="Calibri" pitchFamily="34" charset="0"/>
            </a:endParaRPr>
          </a:p>
        </p:txBody>
      </p:sp>
      <p:sp>
        <p:nvSpPr>
          <p:cNvPr id="8196" name="Oval 4"/>
          <p:cNvSpPr>
            <a:spLocks noChangeArrowheads="1"/>
          </p:cNvSpPr>
          <p:nvPr/>
        </p:nvSpPr>
        <p:spPr bwMode="auto">
          <a:xfrm flipH="1" flipV="1">
            <a:off x="2357438" y="2357438"/>
            <a:ext cx="252412" cy="252412"/>
          </a:xfrm>
          <a:prstGeom prst="ellipse">
            <a:avLst/>
          </a:prstGeom>
          <a:solidFill>
            <a:srgbClr val="3504E8"/>
          </a:solidFill>
          <a:ln w="9525">
            <a:solidFill>
              <a:schemeClr val="tx1"/>
            </a:solidFill>
            <a:round/>
            <a:headEnd/>
            <a:tailEnd/>
          </a:ln>
        </p:spPr>
        <p:txBody>
          <a:bodyPr wrap="none" anchor="ctr"/>
          <a:lstStyle/>
          <a:p>
            <a:endParaRPr lang="ru-RU">
              <a:latin typeface="Calibri" pitchFamily="34" charset="0"/>
            </a:endParaRPr>
          </a:p>
        </p:txBody>
      </p:sp>
      <p:sp>
        <p:nvSpPr>
          <p:cNvPr id="8203" name="Oval 11"/>
          <p:cNvSpPr>
            <a:spLocks noChangeArrowheads="1"/>
          </p:cNvSpPr>
          <p:nvPr/>
        </p:nvSpPr>
        <p:spPr bwMode="auto">
          <a:xfrm>
            <a:off x="4000500" y="5143500"/>
            <a:ext cx="252413" cy="252413"/>
          </a:xfrm>
          <a:prstGeom prst="ellipse">
            <a:avLst/>
          </a:prstGeom>
          <a:solidFill>
            <a:srgbClr val="00CCFF">
              <a:alpha val="54117"/>
            </a:srgbClr>
          </a:solidFill>
          <a:ln w="9525">
            <a:solidFill>
              <a:schemeClr val="tx1"/>
            </a:solidFill>
            <a:round/>
            <a:headEnd/>
            <a:tailEnd/>
          </a:ln>
        </p:spPr>
        <p:txBody>
          <a:bodyPr wrap="none" anchor="ctr"/>
          <a:lstStyle/>
          <a:p>
            <a:endParaRPr lang="ru-RU">
              <a:latin typeface="Calibri" pitchFamily="34" charset="0"/>
            </a:endParaRPr>
          </a:p>
        </p:txBody>
      </p:sp>
      <p:sp>
        <p:nvSpPr>
          <p:cNvPr id="8202" name="Oval 10"/>
          <p:cNvSpPr>
            <a:spLocks noChangeArrowheads="1"/>
          </p:cNvSpPr>
          <p:nvPr/>
        </p:nvSpPr>
        <p:spPr bwMode="auto">
          <a:xfrm rot="-188561">
            <a:off x="7932738" y="4932363"/>
            <a:ext cx="144462" cy="142875"/>
          </a:xfrm>
          <a:prstGeom prst="ellipse">
            <a:avLst/>
          </a:prstGeom>
          <a:solidFill>
            <a:srgbClr val="00CCFF">
              <a:alpha val="56078"/>
            </a:srgbClr>
          </a:solidFill>
          <a:ln w="9525">
            <a:solidFill>
              <a:schemeClr val="tx1"/>
            </a:solidFill>
            <a:round/>
            <a:headEnd/>
            <a:tailEnd/>
          </a:ln>
        </p:spPr>
        <p:txBody>
          <a:bodyPr wrap="none" anchor="ctr"/>
          <a:lstStyle/>
          <a:p>
            <a:endParaRPr lang="ru-RU">
              <a:latin typeface="Calibri" pitchFamily="34" charset="0"/>
            </a:endParaRPr>
          </a:p>
        </p:txBody>
      </p:sp>
      <p:sp>
        <p:nvSpPr>
          <p:cNvPr id="8198" name="Oval 6" descr="50%"/>
          <p:cNvSpPr>
            <a:spLocks noChangeArrowheads="1"/>
          </p:cNvSpPr>
          <p:nvPr/>
        </p:nvSpPr>
        <p:spPr bwMode="auto">
          <a:xfrm rot="21411439" flipV="1">
            <a:off x="1792288" y="3006725"/>
            <a:ext cx="252412" cy="252413"/>
          </a:xfrm>
          <a:prstGeom prst="ellipse">
            <a:avLst/>
          </a:prstGeom>
          <a:pattFill prst="pct50">
            <a:fgClr>
              <a:srgbClr val="808000">
                <a:alpha val="58038"/>
              </a:srgbClr>
            </a:fgClr>
            <a:bgClr>
              <a:srgbClr val="4B4B00">
                <a:alpha val="58038"/>
              </a:srgbClr>
            </a:bgClr>
          </a:pattFill>
          <a:ln w="9525">
            <a:solidFill>
              <a:schemeClr val="tx1"/>
            </a:solidFill>
            <a:round/>
            <a:headEnd/>
            <a:tailEnd/>
          </a:ln>
        </p:spPr>
        <p:txBody>
          <a:bodyPr wrap="none" anchor="ctr"/>
          <a:lstStyle/>
          <a:p>
            <a:endParaRPr lang="ru-RU">
              <a:latin typeface="Calibri" pitchFamily="34" charset="0"/>
            </a:endParaRPr>
          </a:p>
        </p:txBody>
      </p:sp>
      <p:sp>
        <p:nvSpPr>
          <p:cNvPr id="8199" name="Oval 7">
            <a:hlinkClick r:id="rId3" action="ppaction://hlinksldjump"/>
          </p:cNvPr>
          <p:cNvSpPr>
            <a:spLocks noChangeArrowheads="1"/>
          </p:cNvSpPr>
          <p:nvPr/>
        </p:nvSpPr>
        <p:spPr bwMode="auto">
          <a:xfrm>
            <a:off x="357188" y="2143125"/>
            <a:ext cx="3714750" cy="1643063"/>
          </a:xfrm>
          <a:prstGeom prst="ellipse">
            <a:avLst/>
          </a:prstGeom>
          <a:gradFill rotWithShape="1">
            <a:gsLst>
              <a:gs pos="0">
                <a:srgbClr val="3504E8"/>
              </a:gs>
              <a:gs pos="100000">
                <a:srgbClr val="808000"/>
              </a:gs>
            </a:gsLst>
            <a:lin ang="5400000" scaled="1"/>
          </a:gradFill>
          <a:ln w="9525">
            <a:solidFill>
              <a:schemeClr val="tx1"/>
            </a:solidFill>
            <a:round/>
            <a:headEnd/>
            <a:tailEnd/>
          </a:ln>
        </p:spPr>
        <p:txBody>
          <a:bodyPr wrap="none" anchor="ctr"/>
          <a:lstStyle/>
          <a:p>
            <a:pPr algn="ctr"/>
            <a:r>
              <a:rPr lang="ru-RU" sz="1400" b="1">
                <a:latin typeface="Calibri" pitchFamily="34" charset="0"/>
              </a:rPr>
              <a:t>Рыбоводная емкость</a:t>
            </a:r>
            <a:endParaRPr lang="de-DE" sz="1400" b="1">
              <a:latin typeface="Calibri" pitchFamily="34" charset="0"/>
            </a:endParaRPr>
          </a:p>
        </p:txBody>
      </p:sp>
      <p:sp>
        <p:nvSpPr>
          <p:cNvPr id="75788" name="Line 15"/>
          <p:cNvSpPr>
            <a:spLocks noChangeShapeType="1"/>
          </p:cNvSpPr>
          <p:nvPr/>
        </p:nvSpPr>
        <p:spPr bwMode="auto">
          <a:xfrm flipH="1">
            <a:off x="1214438" y="3643313"/>
            <a:ext cx="428625" cy="857250"/>
          </a:xfrm>
          <a:prstGeom prst="line">
            <a:avLst/>
          </a:prstGeom>
          <a:noFill/>
          <a:ln w="101600">
            <a:solidFill>
              <a:srgbClr val="808000"/>
            </a:solidFill>
            <a:round/>
            <a:headEnd/>
            <a:tailEnd type="stealth" w="sm" len="lg"/>
          </a:ln>
        </p:spPr>
        <p:txBody>
          <a:bodyPr/>
          <a:lstStyle/>
          <a:p>
            <a:endParaRPr lang="ru-RU"/>
          </a:p>
        </p:txBody>
      </p:sp>
      <p:sp>
        <p:nvSpPr>
          <p:cNvPr id="20492" name="AutoShape 5">
            <a:hlinkClick r:id="rId4" action="ppaction://hlinksldjump"/>
          </p:cNvPr>
          <p:cNvSpPr>
            <a:spLocks noChangeArrowheads="1"/>
          </p:cNvSpPr>
          <p:nvPr/>
        </p:nvSpPr>
        <p:spPr bwMode="auto">
          <a:xfrm>
            <a:off x="7715250" y="2643188"/>
            <a:ext cx="719138" cy="936625"/>
          </a:xfrm>
          <a:prstGeom prst="triangle">
            <a:avLst>
              <a:gd name="adj" fmla="val 50000"/>
            </a:avLst>
          </a:prstGeom>
          <a:solidFill>
            <a:srgbClr val="00B0F0"/>
          </a:solidFill>
          <a:ln w="9525">
            <a:solidFill>
              <a:srgbClr val="00B0F0"/>
            </a:solidFill>
            <a:miter lim="800000"/>
            <a:headEnd/>
            <a:tailEnd/>
          </a:ln>
        </p:spPr>
        <p:txBody>
          <a:bodyPr wrap="none" anchor="ctr"/>
          <a:lstStyle/>
          <a:p>
            <a:pPr algn="ctr"/>
            <a:r>
              <a:rPr lang="de-DE" sz="1400" b="1">
                <a:latin typeface="Calibri" pitchFamily="34" charset="0"/>
              </a:rPr>
              <a:t>O</a:t>
            </a:r>
            <a:r>
              <a:rPr lang="de-DE" sz="1400" b="1" baseline="-20000">
                <a:latin typeface="Calibri" pitchFamily="34" charset="0"/>
              </a:rPr>
              <a:t>2</a:t>
            </a:r>
          </a:p>
        </p:txBody>
      </p:sp>
      <p:sp>
        <p:nvSpPr>
          <p:cNvPr id="75790" name="Line 16"/>
          <p:cNvSpPr>
            <a:spLocks noChangeShapeType="1"/>
          </p:cNvSpPr>
          <p:nvPr/>
        </p:nvSpPr>
        <p:spPr bwMode="auto">
          <a:xfrm>
            <a:off x="5000625" y="5072063"/>
            <a:ext cx="2571750" cy="46037"/>
          </a:xfrm>
          <a:prstGeom prst="line">
            <a:avLst/>
          </a:prstGeom>
          <a:noFill/>
          <a:ln w="101600">
            <a:solidFill>
              <a:srgbClr val="00B0F0"/>
            </a:solidFill>
            <a:round/>
            <a:headEnd/>
            <a:tailEnd type="stealth" w="sm" len="lg"/>
          </a:ln>
        </p:spPr>
        <p:txBody>
          <a:bodyPr/>
          <a:lstStyle/>
          <a:p>
            <a:endParaRPr lang="ru-RU"/>
          </a:p>
        </p:txBody>
      </p:sp>
      <p:cxnSp>
        <p:nvCxnSpPr>
          <p:cNvPr id="75791" name="AutoShape 20"/>
          <p:cNvCxnSpPr>
            <a:cxnSpLocks noChangeShapeType="1"/>
            <a:stCxn id="20492" idx="0"/>
            <a:endCxn id="8199" idx="0"/>
          </p:cNvCxnSpPr>
          <p:nvPr/>
        </p:nvCxnSpPr>
        <p:spPr bwMode="auto">
          <a:xfrm rot="16200000" flipV="1">
            <a:off x="4895056" y="-537368"/>
            <a:ext cx="500063" cy="5861050"/>
          </a:xfrm>
          <a:prstGeom prst="bentConnector3">
            <a:avLst>
              <a:gd name="adj1" fmla="val 145713"/>
            </a:avLst>
          </a:prstGeom>
          <a:noFill/>
          <a:ln w="101600">
            <a:solidFill>
              <a:srgbClr val="0000FF"/>
            </a:solidFill>
            <a:miter lim="800000"/>
            <a:headEnd/>
            <a:tailEnd type="stealth" w="sm" len="lg"/>
          </a:ln>
        </p:spPr>
      </p:cxnSp>
      <p:cxnSp>
        <p:nvCxnSpPr>
          <p:cNvPr id="75792" name="AutoShape 21"/>
          <p:cNvCxnSpPr>
            <a:cxnSpLocks noChangeShapeType="1"/>
            <a:endCxn id="8206" idx="1"/>
          </p:cNvCxnSpPr>
          <p:nvPr/>
        </p:nvCxnSpPr>
        <p:spPr bwMode="auto">
          <a:xfrm rot="5400000" flipH="1" flipV="1">
            <a:off x="4947444" y="4090194"/>
            <a:ext cx="1177925" cy="500063"/>
          </a:xfrm>
          <a:prstGeom prst="bentConnector2">
            <a:avLst/>
          </a:prstGeom>
          <a:noFill/>
          <a:ln w="76200">
            <a:solidFill>
              <a:srgbClr val="FFCD2F"/>
            </a:solidFill>
            <a:miter lim="800000"/>
            <a:headEnd/>
            <a:tailEnd type="stealth" w="med" len="lg"/>
          </a:ln>
        </p:spPr>
      </p:cxnSp>
      <p:cxnSp>
        <p:nvCxnSpPr>
          <p:cNvPr id="75793" name="AutoShape 23"/>
          <p:cNvCxnSpPr>
            <a:cxnSpLocks noChangeShapeType="1"/>
            <a:endCxn id="20503" idx="2"/>
          </p:cNvCxnSpPr>
          <p:nvPr/>
        </p:nvCxnSpPr>
        <p:spPr bwMode="auto">
          <a:xfrm rot="10800000">
            <a:off x="4500563" y="5429250"/>
            <a:ext cx="1071562" cy="254000"/>
          </a:xfrm>
          <a:prstGeom prst="bentConnector2">
            <a:avLst/>
          </a:prstGeom>
          <a:noFill/>
          <a:ln w="50800">
            <a:solidFill>
              <a:srgbClr val="FFC000"/>
            </a:solidFill>
            <a:miter lim="800000"/>
            <a:headEnd type="stealth" w="med" len="lg"/>
            <a:tailEnd type="none" w="med" len="lg"/>
          </a:ln>
        </p:spPr>
      </p:cxnSp>
      <p:sp>
        <p:nvSpPr>
          <p:cNvPr id="8229" name="Text Box 37"/>
          <p:cNvSpPr txBox="1">
            <a:spLocks noChangeArrowheads="1"/>
          </p:cNvSpPr>
          <p:nvPr/>
        </p:nvSpPr>
        <p:spPr bwMode="auto">
          <a:xfrm>
            <a:off x="1500188" y="928688"/>
            <a:ext cx="6811962" cy="830262"/>
          </a:xfrm>
          <a:prstGeom prst="rect">
            <a:avLst/>
          </a:prstGeom>
          <a:noFill/>
          <a:ln w="9525">
            <a:noFill/>
            <a:miter lim="800000"/>
            <a:headEnd/>
            <a:tailEnd/>
          </a:ln>
        </p:spPr>
        <p:txBody>
          <a:bodyPr wrap="none">
            <a:spAutoFit/>
          </a:bodyPr>
          <a:lstStyle/>
          <a:p>
            <a:pPr algn="ctr"/>
            <a:r>
              <a:rPr lang="ru-RU" sz="2400" b="1">
                <a:latin typeface="Calibri" pitchFamily="34" charset="0"/>
              </a:rPr>
              <a:t>Интерактивная модель процессов происходящих</a:t>
            </a:r>
          </a:p>
          <a:p>
            <a:pPr algn="ctr"/>
            <a:r>
              <a:rPr lang="ru-RU" sz="2400" b="1">
                <a:latin typeface="Calibri" pitchFamily="34" charset="0"/>
              </a:rPr>
              <a:t>в УЗВ</a:t>
            </a:r>
            <a:endParaRPr lang="de-DE" sz="2400" b="1">
              <a:latin typeface="Calibri" pitchFamily="34" charset="0"/>
            </a:endParaRPr>
          </a:p>
        </p:txBody>
      </p:sp>
      <p:sp>
        <p:nvSpPr>
          <p:cNvPr id="8200" name="Oval 8"/>
          <p:cNvSpPr>
            <a:spLocks noChangeArrowheads="1"/>
          </p:cNvSpPr>
          <p:nvPr/>
        </p:nvSpPr>
        <p:spPr bwMode="auto">
          <a:xfrm>
            <a:off x="2000250" y="5072063"/>
            <a:ext cx="252413" cy="252412"/>
          </a:xfrm>
          <a:prstGeom prst="ellipse">
            <a:avLst/>
          </a:prstGeom>
          <a:solidFill>
            <a:srgbClr val="99CC00">
              <a:alpha val="50195"/>
            </a:srgbClr>
          </a:solidFill>
          <a:ln w="9525">
            <a:solidFill>
              <a:srgbClr val="61FBE1"/>
            </a:solidFill>
            <a:round/>
            <a:headEnd/>
            <a:tailEnd/>
          </a:ln>
        </p:spPr>
        <p:txBody>
          <a:bodyPr wrap="none" anchor="ctr"/>
          <a:lstStyle/>
          <a:p>
            <a:endParaRPr lang="ru-RU">
              <a:latin typeface="Calibri" pitchFamily="34" charset="0"/>
            </a:endParaRPr>
          </a:p>
        </p:txBody>
      </p:sp>
      <p:sp>
        <p:nvSpPr>
          <p:cNvPr id="75796" name="Line 44"/>
          <p:cNvSpPr>
            <a:spLocks noChangeShapeType="1"/>
          </p:cNvSpPr>
          <p:nvPr/>
        </p:nvSpPr>
        <p:spPr bwMode="auto">
          <a:xfrm>
            <a:off x="1357313" y="5214938"/>
            <a:ext cx="642937" cy="46037"/>
          </a:xfrm>
          <a:prstGeom prst="line">
            <a:avLst/>
          </a:prstGeom>
          <a:noFill/>
          <a:ln w="101600">
            <a:solidFill>
              <a:srgbClr val="92D050"/>
            </a:solidFill>
            <a:round/>
            <a:headEnd/>
            <a:tailEnd type="stealth" w="med" len="lg"/>
          </a:ln>
        </p:spPr>
        <p:txBody>
          <a:bodyPr/>
          <a:lstStyle/>
          <a:p>
            <a:endParaRPr lang="ru-RU"/>
          </a:p>
        </p:txBody>
      </p:sp>
      <p:sp>
        <p:nvSpPr>
          <p:cNvPr id="8209" name="Rectangle 17" descr="Vertikal dunkel">
            <a:hlinkClick r:id="rId5" action="ppaction://hlinksldjump"/>
          </p:cNvPr>
          <p:cNvSpPr>
            <a:spLocks noChangeArrowheads="1"/>
          </p:cNvSpPr>
          <p:nvPr/>
        </p:nvSpPr>
        <p:spPr bwMode="auto">
          <a:xfrm>
            <a:off x="2000250" y="4572000"/>
            <a:ext cx="1571625" cy="868363"/>
          </a:xfrm>
          <a:prstGeom prst="rect">
            <a:avLst/>
          </a:prstGeom>
          <a:pattFill prst="dkVert">
            <a:fgClr>
              <a:schemeClr val="accent1"/>
            </a:fgClr>
            <a:bgClr>
              <a:schemeClr val="bg1"/>
            </a:bgClr>
          </a:pattFill>
          <a:ln w="9525">
            <a:solidFill>
              <a:schemeClr val="tx1"/>
            </a:solidFill>
            <a:miter lim="800000"/>
            <a:headEnd/>
            <a:tailEnd/>
          </a:ln>
        </p:spPr>
        <p:txBody>
          <a:bodyPr wrap="none" anchor="ctr"/>
          <a:lstStyle/>
          <a:p>
            <a:pPr algn="ctr"/>
            <a:r>
              <a:rPr lang="de-DE" sz="1400" b="1">
                <a:latin typeface="Calibri" pitchFamily="34" charset="0"/>
              </a:rPr>
              <a:t>NH</a:t>
            </a:r>
            <a:r>
              <a:rPr lang="de-DE" sz="1400" b="1" baseline="-25000">
                <a:latin typeface="Calibri" pitchFamily="34" charset="0"/>
              </a:rPr>
              <a:t>4</a:t>
            </a:r>
            <a:r>
              <a:rPr lang="de-DE" sz="1400" b="1">
                <a:latin typeface="Calibri" pitchFamily="34" charset="0"/>
              </a:rPr>
              <a:t>-</a:t>
            </a:r>
            <a:r>
              <a:rPr lang="ru-RU" sz="1400" b="1">
                <a:latin typeface="Calibri" pitchFamily="34" charset="0"/>
              </a:rPr>
              <a:t>фильтр</a:t>
            </a:r>
            <a:endParaRPr lang="de-DE" sz="1400" b="1">
              <a:latin typeface="Calibri" pitchFamily="34" charset="0"/>
            </a:endParaRPr>
          </a:p>
        </p:txBody>
      </p:sp>
      <p:sp>
        <p:nvSpPr>
          <p:cNvPr id="20502" name="Rectangle 35">
            <a:hlinkClick r:id="rId4" action="ppaction://hlinksldjump"/>
          </p:cNvPr>
          <p:cNvSpPr>
            <a:spLocks noChangeArrowheads="1"/>
          </p:cNvSpPr>
          <p:nvPr/>
        </p:nvSpPr>
        <p:spPr bwMode="auto">
          <a:xfrm>
            <a:off x="5572125" y="5214938"/>
            <a:ext cx="1223963" cy="792162"/>
          </a:xfrm>
          <a:prstGeom prst="rect">
            <a:avLst/>
          </a:prstGeom>
          <a:solidFill>
            <a:srgbClr val="FFCC99"/>
          </a:solidFill>
          <a:ln w="9525">
            <a:solidFill>
              <a:schemeClr val="tx1"/>
            </a:solidFill>
            <a:miter lim="800000"/>
            <a:headEnd/>
            <a:tailEnd/>
          </a:ln>
        </p:spPr>
        <p:txBody>
          <a:bodyPr wrap="none" anchor="ctr"/>
          <a:lstStyle/>
          <a:p>
            <a:pPr algn="ctr"/>
            <a:r>
              <a:rPr lang="de-DE" sz="1400" b="1">
                <a:latin typeface="Calibri" pitchFamily="34" charset="0"/>
              </a:rPr>
              <a:t>NO</a:t>
            </a:r>
            <a:r>
              <a:rPr lang="de-DE" sz="1400" b="1" baseline="-25000">
                <a:latin typeface="Calibri" pitchFamily="34" charset="0"/>
              </a:rPr>
              <a:t>3</a:t>
            </a:r>
            <a:r>
              <a:rPr lang="de-DE" sz="1400" b="1">
                <a:latin typeface="Calibri" pitchFamily="34" charset="0"/>
              </a:rPr>
              <a:t>-</a:t>
            </a:r>
            <a:r>
              <a:rPr lang="ru-RU" sz="1400" b="1">
                <a:latin typeface="Calibri" pitchFamily="34" charset="0"/>
              </a:rPr>
              <a:t>фильтр</a:t>
            </a:r>
            <a:endParaRPr lang="de-DE" sz="1400" b="1">
              <a:latin typeface="Calibri" pitchFamily="34" charset="0"/>
            </a:endParaRPr>
          </a:p>
        </p:txBody>
      </p:sp>
      <p:sp>
        <p:nvSpPr>
          <p:cNvPr id="20503" name="Rectangle 32" descr="Große Schachfelder">
            <a:hlinkClick r:id="rId6" action="ppaction://hlinksldjump"/>
          </p:cNvPr>
          <p:cNvSpPr>
            <a:spLocks noChangeArrowheads="1"/>
          </p:cNvSpPr>
          <p:nvPr/>
        </p:nvSpPr>
        <p:spPr bwMode="auto">
          <a:xfrm>
            <a:off x="4000500" y="4572000"/>
            <a:ext cx="1000125" cy="857250"/>
          </a:xfrm>
          <a:prstGeom prst="rect">
            <a:avLst/>
          </a:prstGeom>
          <a:pattFill prst="lgCheck">
            <a:fgClr>
              <a:schemeClr val="accent1"/>
            </a:fgClr>
            <a:bgClr>
              <a:schemeClr val="bg1"/>
            </a:bgClr>
          </a:pattFill>
          <a:ln w="9525">
            <a:solidFill>
              <a:schemeClr val="tx1"/>
            </a:solidFill>
            <a:miter lim="800000"/>
            <a:headEnd/>
            <a:tailEnd/>
          </a:ln>
        </p:spPr>
        <p:txBody>
          <a:bodyPr wrap="none" anchor="ctr"/>
          <a:lstStyle/>
          <a:p>
            <a:pPr algn="ctr"/>
            <a:r>
              <a:rPr lang="de-DE" sz="1400" b="1">
                <a:latin typeface="Calibri" pitchFamily="34" charset="0"/>
              </a:rPr>
              <a:t>CO</a:t>
            </a:r>
            <a:r>
              <a:rPr lang="de-DE" sz="1400" b="1" baseline="-25000">
                <a:latin typeface="Calibri" pitchFamily="34" charset="0"/>
              </a:rPr>
              <a:t>2</a:t>
            </a:r>
            <a:r>
              <a:rPr lang="de-DE" sz="1400" b="1">
                <a:latin typeface="Calibri" pitchFamily="34" charset="0"/>
              </a:rPr>
              <a:t>-</a:t>
            </a:r>
            <a:r>
              <a:rPr lang="ru-RU" sz="1400" b="1">
                <a:latin typeface="Calibri" pitchFamily="34" charset="0"/>
              </a:rPr>
              <a:t>фильтр</a:t>
            </a:r>
            <a:endParaRPr lang="de-DE" sz="1400" b="1">
              <a:latin typeface="Calibri" pitchFamily="34" charset="0"/>
            </a:endParaRPr>
          </a:p>
        </p:txBody>
      </p:sp>
      <p:sp>
        <p:nvSpPr>
          <p:cNvPr id="8226" name="Oval 34" descr="Konturierte Raute">
            <a:hlinkClick r:id="rId7" action="ppaction://hlinksldjump"/>
          </p:cNvPr>
          <p:cNvSpPr>
            <a:spLocks noChangeArrowheads="1"/>
          </p:cNvSpPr>
          <p:nvPr/>
        </p:nvSpPr>
        <p:spPr bwMode="auto">
          <a:xfrm>
            <a:off x="571500" y="4429125"/>
            <a:ext cx="935038" cy="936625"/>
          </a:xfrm>
          <a:prstGeom prst="ellipse">
            <a:avLst/>
          </a:prstGeom>
          <a:pattFill prst="openDmnd">
            <a:fgClr>
              <a:schemeClr val="accent1"/>
            </a:fgClr>
            <a:bgClr>
              <a:schemeClr val="bg1"/>
            </a:bgClr>
          </a:pattFill>
          <a:ln w="9525">
            <a:solidFill>
              <a:schemeClr val="tx1"/>
            </a:solidFill>
            <a:round/>
            <a:headEnd/>
            <a:tailEnd/>
          </a:ln>
        </p:spPr>
        <p:txBody>
          <a:bodyPr wrap="none" anchor="ctr"/>
          <a:lstStyle/>
          <a:p>
            <a:pPr algn="ctr"/>
            <a:r>
              <a:rPr lang="ru-RU" sz="1400" b="1">
                <a:latin typeface="Calibri" pitchFamily="34" charset="0"/>
              </a:rPr>
              <a:t>Мех.</a:t>
            </a:r>
          </a:p>
          <a:p>
            <a:pPr algn="ctr"/>
            <a:r>
              <a:rPr lang="ru-RU" sz="1400" b="1">
                <a:latin typeface="Calibri" pitchFamily="34" charset="0"/>
              </a:rPr>
              <a:t>фильтр</a:t>
            </a:r>
            <a:endParaRPr lang="de-DE" sz="1400" b="1">
              <a:latin typeface="Calibri" pitchFamily="34" charset="0"/>
            </a:endParaRPr>
          </a:p>
        </p:txBody>
      </p:sp>
      <p:sp>
        <p:nvSpPr>
          <p:cNvPr id="8206" name="AutoShape 14">
            <a:hlinkClick r:id="rId5" action="ppaction://hlinksldjump"/>
          </p:cNvPr>
          <p:cNvSpPr>
            <a:spLocks noChangeArrowheads="1"/>
          </p:cNvSpPr>
          <p:nvPr/>
        </p:nvSpPr>
        <p:spPr bwMode="auto">
          <a:xfrm>
            <a:off x="5786438" y="3429000"/>
            <a:ext cx="862012" cy="642938"/>
          </a:xfrm>
          <a:prstGeom prst="plus">
            <a:avLst>
              <a:gd name="adj" fmla="val 25000"/>
            </a:avLst>
          </a:prstGeom>
          <a:solidFill>
            <a:srgbClr val="FF66CC"/>
          </a:solidFill>
          <a:ln w="9525">
            <a:solidFill>
              <a:schemeClr val="tx1"/>
            </a:solidFill>
            <a:miter lim="800000"/>
            <a:headEnd/>
            <a:tailEnd/>
          </a:ln>
        </p:spPr>
        <p:txBody>
          <a:bodyPr wrap="none" anchor="ctr"/>
          <a:lstStyle/>
          <a:p>
            <a:pPr algn="ctr"/>
            <a:r>
              <a:rPr lang="ru-RU" sz="1400" b="1">
                <a:latin typeface="Calibri" pitchFamily="34" charset="0"/>
              </a:rPr>
              <a:t>УФ</a:t>
            </a:r>
            <a:endParaRPr lang="de-DE" sz="1400" b="1">
              <a:latin typeface="Calibri" pitchFamily="34" charset="0"/>
            </a:endParaRPr>
          </a:p>
        </p:txBody>
      </p:sp>
      <p:sp>
        <p:nvSpPr>
          <p:cNvPr id="100" name="Rectangle 32" descr="Große Schachfelder">
            <a:hlinkClick r:id="rId6" action="ppaction://hlinksldjump"/>
          </p:cNvPr>
          <p:cNvSpPr>
            <a:spLocks noChangeArrowheads="1"/>
          </p:cNvSpPr>
          <p:nvPr/>
        </p:nvSpPr>
        <p:spPr bwMode="auto">
          <a:xfrm>
            <a:off x="7500938" y="4429125"/>
            <a:ext cx="1008062" cy="857250"/>
          </a:xfrm>
          <a:prstGeom prst="rect">
            <a:avLst/>
          </a:prstGeom>
          <a:pattFill prst="lgCheck">
            <a:fgClr>
              <a:schemeClr val="accent1"/>
            </a:fgClr>
            <a:bgClr>
              <a:schemeClr val="bg1"/>
            </a:bgClr>
          </a:pattFill>
          <a:ln w="9525">
            <a:solidFill>
              <a:schemeClr val="tx1"/>
            </a:solidFill>
            <a:miter lim="800000"/>
            <a:headEnd/>
            <a:tailEnd/>
          </a:ln>
        </p:spPr>
        <p:txBody>
          <a:bodyPr wrap="none" anchor="ctr"/>
          <a:lstStyle/>
          <a:p>
            <a:pPr algn="ctr"/>
            <a:r>
              <a:rPr lang="ru-RU" sz="1400" b="1">
                <a:latin typeface="Calibri" pitchFamily="34" charset="0"/>
              </a:rPr>
              <a:t>насос</a:t>
            </a:r>
            <a:endParaRPr lang="de-DE" sz="1400" b="1">
              <a:latin typeface="Calibri" pitchFamily="34" charset="0"/>
            </a:endParaRPr>
          </a:p>
        </p:txBody>
      </p:sp>
      <p:cxnSp>
        <p:nvCxnSpPr>
          <p:cNvPr id="75803" name="AutoShape 23"/>
          <p:cNvCxnSpPr>
            <a:cxnSpLocks noChangeShapeType="1"/>
            <a:stCxn id="100" idx="2"/>
            <a:endCxn id="20502" idx="3"/>
          </p:cNvCxnSpPr>
          <p:nvPr/>
        </p:nvCxnSpPr>
        <p:spPr bwMode="auto">
          <a:xfrm rot="5400000">
            <a:off x="7238207" y="4844256"/>
            <a:ext cx="325438" cy="1209675"/>
          </a:xfrm>
          <a:prstGeom prst="bentConnector2">
            <a:avLst/>
          </a:prstGeom>
          <a:noFill/>
          <a:ln w="63500">
            <a:solidFill>
              <a:srgbClr val="00FFFF"/>
            </a:solidFill>
            <a:miter lim="800000"/>
            <a:headEnd type="stealth" w="med" len="lg"/>
            <a:tailEnd type="none" w="sm" len="lg"/>
          </a:ln>
        </p:spPr>
      </p:cxnSp>
      <p:cxnSp>
        <p:nvCxnSpPr>
          <p:cNvPr id="75804" name="Gewinkelte Verbindung 169"/>
          <p:cNvCxnSpPr>
            <a:cxnSpLocks noChangeShapeType="1"/>
            <a:stCxn id="8206" idx="3"/>
            <a:endCxn id="100" idx="1"/>
          </p:cNvCxnSpPr>
          <p:nvPr/>
        </p:nvCxnSpPr>
        <p:spPr bwMode="auto">
          <a:xfrm>
            <a:off x="6648450" y="3751263"/>
            <a:ext cx="852488" cy="1106487"/>
          </a:xfrm>
          <a:prstGeom prst="bentConnector3">
            <a:avLst>
              <a:gd name="adj1" fmla="val 50000"/>
            </a:avLst>
          </a:prstGeom>
          <a:noFill/>
          <a:ln w="76200" algn="ctr">
            <a:solidFill>
              <a:srgbClr val="00B0F0"/>
            </a:solidFill>
            <a:round/>
            <a:headEnd type="none" w="med" len="lg"/>
            <a:tailEnd type="stealth" w="sm" len="lg"/>
          </a:ln>
        </p:spPr>
      </p:cxnSp>
      <p:sp>
        <p:nvSpPr>
          <p:cNvPr id="75805" name="Line 44"/>
          <p:cNvSpPr>
            <a:spLocks noChangeShapeType="1"/>
          </p:cNvSpPr>
          <p:nvPr/>
        </p:nvSpPr>
        <p:spPr bwMode="auto">
          <a:xfrm>
            <a:off x="3500438" y="5286375"/>
            <a:ext cx="576262" cy="0"/>
          </a:xfrm>
          <a:prstGeom prst="line">
            <a:avLst/>
          </a:prstGeom>
          <a:noFill/>
          <a:ln w="101600">
            <a:solidFill>
              <a:srgbClr val="00FFFF"/>
            </a:solidFill>
            <a:round/>
            <a:headEnd/>
            <a:tailEnd type="stealth" w="med" len="lg"/>
          </a:ln>
        </p:spPr>
        <p:txBody>
          <a:bodyPr/>
          <a:lstStyle/>
          <a:p>
            <a:endParaRPr lang="ru-RU"/>
          </a:p>
        </p:txBody>
      </p:sp>
      <p:cxnSp>
        <p:nvCxnSpPr>
          <p:cNvPr id="75806" name="Gerade Verbindung mit Pfeil 189"/>
          <p:cNvCxnSpPr>
            <a:cxnSpLocks noChangeShapeType="1"/>
            <a:stCxn id="100" idx="0"/>
            <a:endCxn id="20492" idx="3"/>
          </p:cNvCxnSpPr>
          <p:nvPr/>
        </p:nvCxnSpPr>
        <p:spPr bwMode="auto">
          <a:xfrm rot="5400000" flipH="1" flipV="1">
            <a:off x="7616032" y="3969544"/>
            <a:ext cx="849312" cy="69850"/>
          </a:xfrm>
          <a:prstGeom prst="straightConnector1">
            <a:avLst/>
          </a:prstGeom>
          <a:noFill/>
          <a:ln w="101600" algn="ctr">
            <a:solidFill>
              <a:srgbClr val="61FBE1"/>
            </a:solidFill>
            <a:round/>
            <a:headEnd type="none" w="med" len="lg"/>
            <a:tailEnd type="stealth" w="med" len="lg"/>
          </a:ln>
        </p:spPr>
      </p:cxnSp>
    </p:spTree>
    <p:extLst>
      <p:ext uri="{BB962C8B-B14F-4D97-AF65-F5344CB8AC3E}">
        <p14:creationId xmlns:p14="http://schemas.microsoft.com/office/powerpoint/2010/main" val="1492889892"/>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10" repeatCount="indefinite" autoRev="1" fill="hold" nodeType="clickEffect">
                                  <p:stCondLst>
                                    <p:cond delay="0"/>
                                  </p:stCondLst>
                                  <p:childTnLst>
                                    <p:animClr clrSpc="hsl" dir="ccw">
                                      <p:cBhvr override="childStyle">
                                        <p:cTn id="6" dur="2000" fill="hold"/>
                                        <p:tgtEl>
                                          <p:spTgt spid="8229">
                                            <p:txEl>
                                              <p:pRg st="0" end="0"/>
                                            </p:txEl>
                                          </p:spTgt>
                                        </p:tgtEl>
                                        <p:attrNameLst>
                                          <p:attrName>style.color</p:attrName>
                                        </p:attrNameLst>
                                      </p:cBhvr>
                                      <p:to>
                                        <a:srgbClr val="FF330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10" repeatCount="indefinite" autoRev="1" fill="hold" nodeType="clickEffect">
                                  <p:stCondLst>
                                    <p:cond delay="0"/>
                                  </p:stCondLst>
                                  <p:childTnLst>
                                    <p:animClr clrSpc="hsl" dir="ccw">
                                      <p:cBhvr override="childStyle">
                                        <p:cTn id="10" dur="2000" fill="hold"/>
                                        <p:tgtEl>
                                          <p:spTgt spid="8229">
                                            <p:txEl>
                                              <p:pRg st="1" end="1"/>
                                            </p:txEl>
                                          </p:spTgt>
                                        </p:tgtEl>
                                        <p:attrNameLst>
                                          <p:attrName>style.color</p:attrName>
                                        </p:attrNameLst>
                                      </p:cBhvr>
                                      <p:to>
                                        <a:srgbClr val="FF3300"/>
                                      </p:to>
                                    </p:animClr>
                                  </p:childTnLst>
                                </p:cTn>
                              </p:par>
                            </p:childTnLst>
                          </p:cTn>
                        </p:par>
                      </p:childTnLst>
                    </p:cTn>
                  </p:par>
                  <p:par>
                    <p:cTn id="11" fill="hold">
                      <p:stCondLst>
                        <p:cond delay="indefinite"/>
                      </p:stCondLst>
                      <p:childTnLst>
                        <p:par>
                          <p:cTn id="12" fill="hold">
                            <p:stCondLst>
                              <p:cond delay="0"/>
                            </p:stCondLst>
                            <p:childTnLst>
                              <p:par>
                                <p:cTn id="13" presetID="1" presetClass="emph" presetSubtype="6" repeatCount="indefinite" autoRev="1" fill="hold" nodeType="clickEffect">
                                  <p:stCondLst>
                                    <p:cond delay="0"/>
                                  </p:stCondLst>
                                  <p:childTnLst>
                                    <p:animClr clrSpc="hsl" dir="cw">
                                      <p:cBhvr>
                                        <p:cTn id="14" dur="2000" fill="hold"/>
                                        <p:tgtEl>
                                          <p:spTgt spid="8199"/>
                                        </p:tgtEl>
                                        <p:attrNameLst>
                                          <p:attrName>fillcolor</p:attrName>
                                        </p:attrNameLst>
                                      </p:cBhvr>
                                      <p:to>
                                        <a:srgbClr val="829472"/>
                                      </p:to>
                                    </p:animClr>
                                    <p:set>
                                      <p:cBhvr>
                                        <p:cTn id="15" dur="2000" fill="hold"/>
                                        <p:tgtEl>
                                          <p:spTgt spid="8199"/>
                                        </p:tgtEl>
                                        <p:attrNameLst>
                                          <p:attrName>fill.type</p:attrName>
                                        </p:attrNameLst>
                                      </p:cBhvr>
                                      <p:to>
                                        <p:strVal val="solid"/>
                                      </p:to>
                                    </p:set>
                                    <p:set>
                                      <p:cBhvr>
                                        <p:cTn id="16" dur="2000" fill="hold"/>
                                        <p:tgtEl>
                                          <p:spTgt spid="8199"/>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0" presetClass="path" presetSubtype="0" repeatCount="indefinite" accel="50000" decel="50000" fill="hold" grpId="0" nodeType="clickEffect">
                                  <p:stCondLst>
                                    <p:cond delay="500"/>
                                  </p:stCondLst>
                                  <p:childTnLst>
                                    <p:animMotion origin="layout" path="M -0.02465 0.07477 L -0.07986 0.21135 " pathEditMode="relative" rAng="0" ptsTypes="AA">
                                      <p:cBhvr>
                                        <p:cTn id="20" dur="1000" fill="hold"/>
                                        <p:tgtEl>
                                          <p:spTgt spid="8198"/>
                                        </p:tgtEl>
                                        <p:attrNameLst>
                                          <p:attrName>ppt_x</p:attrName>
                                          <p:attrName>ppt_y</p:attrName>
                                        </p:attrNameLst>
                                      </p:cBhvr>
                                      <p:rCtr x="-28" y="68"/>
                                    </p:animMotion>
                                  </p:childTnLst>
                                </p:cTn>
                              </p:par>
                            </p:childTnLst>
                          </p:cTn>
                        </p:par>
                      </p:childTnLst>
                    </p:cTn>
                  </p:par>
                  <p:par>
                    <p:cTn id="21" fill="hold">
                      <p:stCondLst>
                        <p:cond delay="indefinite"/>
                      </p:stCondLst>
                      <p:childTnLst>
                        <p:par>
                          <p:cTn id="22" fill="hold">
                            <p:stCondLst>
                              <p:cond delay="0"/>
                            </p:stCondLst>
                            <p:childTnLst>
                              <p:par>
                                <p:cTn id="23" presetID="8" presetClass="emph" presetSubtype="0" repeatCount="indefinite" fill="hold" grpId="0" nodeType="clickEffect">
                                  <p:stCondLst>
                                    <p:cond delay="0"/>
                                  </p:stCondLst>
                                  <p:childTnLst>
                                    <p:animRot by="21600000">
                                      <p:cBhvr>
                                        <p:cTn id="24" dur="2000" fill="hold"/>
                                        <p:tgtEl>
                                          <p:spTgt spid="8226"/>
                                        </p:tgtEl>
                                        <p:attrNameLst>
                                          <p:attrName>r</p:attrName>
                                        </p:attrNameLst>
                                      </p:cBhvr>
                                    </p:animRot>
                                  </p:childTnLst>
                                </p:cTn>
                              </p:par>
                              <p:par>
                                <p:cTn id="25" presetID="0" presetClass="path" presetSubtype="0" repeatCount="indefinite" accel="50000" decel="50000" fill="hold" grpId="0" nodeType="withEffect">
                                  <p:stCondLst>
                                    <p:cond delay="0"/>
                                  </p:stCondLst>
                                  <p:childTnLst>
                                    <p:animMotion origin="layout" path="M -0.08108 0.00208 L -0.00226 0.00208 " pathEditMode="relative" rAng="0" ptsTypes="AA">
                                      <p:cBhvr>
                                        <p:cTn id="26" dur="2000" fill="hold"/>
                                        <p:tgtEl>
                                          <p:spTgt spid="8200"/>
                                        </p:tgtEl>
                                        <p:attrNameLst>
                                          <p:attrName>ppt_x</p:attrName>
                                          <p:attrName>ppt_y</p:attrName>
                                        </p:attrNameLst>
                                      </p:cBhvr>
                                      <p:rCtr x="39" y="0"/>
                                    </p:animMotion>
                                  </p:childTnLst>
                                </p:cTn>
                              </p:par>
                            </p:childTnLst>
                          </p:cTn>
                        </p:par>
                      </p:childTnLst>
                    </p:cTn>
                  </p:par>
                  <p:par>
                    <p:cTn id="27" fill="hold">
                      <p:stCondLst>
                        <p:cond delay="indefinite"/>
                      </p:stCondLst>
                      <p:childTnLst>
                        <p:par>
                          <p:cTn id="28" fill="hold">
                            <p:stCondLst>
                              <p:cond delay="0"/>
                            </p:stCondLst>
                            <p:childTnLst>
                              <p:par>
                                <p:cTn id="29" presetID="25" presetClass="emph" presetSubtype="0" repeatCount="indefinite" fill="hold" grpId="0" nodeType="clickEffect">
                                  <p:stCondLst>
                                    <p:cond delay="0"/>
                                  </p:stCondLst>
                                  <p:iterate type="lt">
                                    <p:tmPct val="0"/>
                                  </p:iterate>
                                  <p:childTnLst>
                                    <p:animClr clrSpc="hsl" dir="cw">
                                      <p:cBhvr override="childStyle">
                                        <p:cTn id="30" dur="500" fill="hold"/>
                                        <p:tgtEl>
                                          <p:spTgt spid="8209"/>
                                        </p:tgtEl>
                                        <p:attrNameLst>
                                          <p:attrName>style.color</p:attrName>
                                        </p:attrNameLst>
                                      </p:cBhvr>
                                      <p:by>
                                        <p:hsl h="0" s="-70588" l="0"/>
                                      </p:by>
                                    </p:animClr>
                                    <p:animClr clrSpc="hsl" dir="cw">
                                      <p:cBhvr>
                                        <p:cTn id="31" dur="500" fill="hold"/>
                                        <p:tgtEl>
                                          <p:spTgt spid="8209"/>
                                        </p:tgtEl>
                                        <p:attrNameLst>
                                          <p:attrName>fillcolor</p:attrName>
                                        </p:attrNameLst>
                                      </p:cBhvr>
                                      <p:by>
                                        <p:hsl h="0" s="-70588" l="0"/>
                                      </p:by>
                                    </p:animClr>
                                    <p:animClr clrSpc="hsl" dir="cw">
                                      <p:cBhvr>
                                        <p:cTn id="32" dur="500" fill="hold"/>
                                        <p:tgtEl>
                                          <p:spTgt spid="8209"/>
                                        </p:tgtEl>
                                        <p:attrNameLst>
                                          <p:attrName>stroke.color</p:attrName>
                                        </p:attrNameLst>
                                      </p:cBhvr>
                                      <p:by>
                                        <p:hsl h="0" s="-70588" l="0"/>
                                      </p:by>
                                    </p:animClr>
                                    <p:set>
                                      <p:cBhvr>
                                        <p:cTn id="33" dur="500" fill="hold"/>
                                        <p:tgtEl>
                                          <p:spTgt spid="8209"/>
                                        </p:tgtEl>
                                        <p:attrNameLst>
                                          <p:attrName>fill.type</p:attrName>
                                        </p:attrNameLst>
                                      </p:cBhvr>
                                      <p:to>
                                        <p:strVal val="solid"/>
                                      </p:to>
                                    </p:set>
                                  </p:childTnLst>
                                </p:cTn>
                              </p:par>
                              <p:par>
                                <p:cTn id="34" presetID="0" presetClass="path" presetSubtype="0" repeatCount="indefinite" accel="50000" decel="50000" fill="hold" grpId="0" nodeType="withEffect">
                                  <p:stCondLst>
                                    <p:cond delay="0"/>
                                  </p:stCondLst>
                                  <p:childTnLst>
                                    <p:animMotion origin="layout" path="M -0.08333 -2.22222E-6 L 1.11111E-6 -2.22222E-6 " pathEditMode="relative" rAng="0" ptsTypes="AA">
                                      <p:cBhvr>
                                        <p:cTn id="35" dur="2000" fill="hold"/>
                                        <p:tgtEl>
                                          <p:spTgt spid="8203"/>
                                        </p:tgtEl>
                                        <p:attrNameLst>
                                          <p:attrName>ppt_x</p:attrName>
                                          <p:attrName>ppt_y</p:attrName>
                                        </p:attrNameLst>
                                      </p:cBhvr>
                                      <p:rCtr x="42" y="0"/>
                                    </p:animMotion>
                                  </p:childTnLst>
                                </p:cTn>
                              </p:par>
                            </p:childTnLst>
                          </p:cTn>
                        </p:par>
                      </p:childTnLst>
                    </p:cTn>
                  </p:par>
                  <p:par>
                    <p:cTn id="36" fill="hold">
                      <p:stCondLst>
                        <p:cond delay="indefinite"/>
                      </p:stCondLst>
                      <p:childTnLst>
                        <p:par>
                          <p:cTn id="37" fill="hold">
                            <p:stCondLst>
                              <p:cond delay="0"/>
                            </p:stCondLst>
                            <p:childTnLst>
                              <p:par>
                                <p:cTn id="38" presetID="30" presetClass="emph" presetSubtype="0" repeatCount="indefinite" fill="hold" grpId="0" nodeType="clickEffect">
                                  <p:stCondLst>
                                    <p:cond delay="0"/>
                                  </p:stCondLst>
                                  <p:childTnLst>
                                    <p:animClr clrSpc="hsl" dir="cw">
                                      <p:cBhvr override="childStyle">
                                        <p:cTn id="39" dur="500" fill="hold"/>
                                        <p:tgtEl>
                                          <p:spTgt spid="20503"/>
                                        </p:tgtEl>
                                        <p:attrNameLst>
                                          <p:attrName>style.color</p:attrName>
                                        </p:attrNameLst>
                                      </p:cBhvr>
                                      <p:by>
                                        <p:hsl h="0" s="12549" l="25098"/>
                                      </p:by>
                                    </p:animClr>
                                    <p:animClr clrSpc="hsl" dir="cw">
                                      <p:cBhvr>
                                        <p:cTn id="40" dur="500" fill="hold"/>
                                        <p:tgtEl>
                                          <p:spTgt spid="20503"/>
                                        </p:tgtEl>
                                        <p:attrNameLst>
                                          <p:attrName>fillcolor</p:attrName>
                                        </p:attrNameLst>
                                      </p:cBhvr>
                                      <p:by>
                                        <p:hsl h="0" s="12549" l="25098"/>
                                      </p:by>
                                    </p:animClr>
                                    <p:animClr clrSpc="hsl" dir="cw">
                                      <p:cBhvr>
                                        <p:cTn id="41" dur="500" fill="hold"/>
                                        <p:tgtEl>
                                          <p:spTgt spid="20503"/>
                                        </p:tgtEl>
                                        <p:attrNameLst>
                                          <p:attrName>stroke.color</p:attrName>
                                        </p:attrNameLst>
                                      </p:cBhvr>
                                      <p:by>
                                        <p:hsl h="0" s="12549" l="25098"/>
                                      </p:by>
                                    </p:animClr>
                                    <p:set>
                                      <p:cBhvr>
                                        <p:cTn id="42" dur="500" fill="hold"/>
                                        <p:tgtEl>
                                          <p:spTgt spid="20503"/>
                                        </p:tgtEl>
                                        <p:attrNameLst>
                                          <p:attrName>fill.type</p:attrName>
                                        </p:attrNameLst>
                                      </p:cBhvr>
                                      <p:to>
                                        <p:strVal val="solid"/>
                                      </p:to>
                                    </p:set>
                                  </p:childTnLst>
                                </p:cTn>
                              </p:par>
                              <p:par>
                                <p:cTn id="43" presetID="0" presetClass="path" presetSubtype="0" repeatCount="indefinite" accel="50000" decel="50000" fill="hold" grpId="0" nodeType="withEffect">
                                  <p:stCondLst>
                                    <p:cond delay="0"/>
                                  </p:stCondLst>
                                  <p:childTnLst>
                                    <p:animMotion origin="layout" path="M -0.03715 -0.03125 L 0.30139 -0.02685 " pathEditMode="relative" rAng="0" ptsTypes="AA">
                                      <p:cBhvr>
                                        <p:cTn id="44" dur="2000" fill="hold"/>
                                        <p:tgtEl>
                                          <p:spTgt spid="8222"/>
                                        </p:tgtEl>
                                        <p:attrNameLst>
                                          <p:attrName>ppt_x</p:attrName>
                                          <p:attrName>ppt_y</p:attrName>
                                        </p:attrNameLst>
                                      </p:cBhvr>
                                      <p:rCtr x="169" y="2"/>
                                    </p:animMotion>
                                  </p:childTnLst>
                                </p:cTn>
                              </p:par>
                            </p:childTnLst>
                          </p:cTn>
                        </p:par>
                      </p:childTnLst>
                    </p:cTn>
                  </p:par>
                  <p:par>
                    <p:cTn id="45" fill="hold">
                      <p:stCondLst>
                        <p:cond delay="indefinite"/>
                      </p:stCondLst>
                      <p:childTnLst>
                        <p:par>
                          <p:cTn id="46" fill="hold">
                            <p:stCondLst>
                              <p:cond delay="0"/>
                            </p:stCondLst>
                            <p:childTnLst>
                              <p:par>
                                <p:cTn id="47" presetID="27" presetClass="emph" presetSubtype="0" repeatCount="indefinite" fill="hold" grpId="0" nodeType="clickEffect">
                                  <p:stCondLst>
                                    <p:cond delay="0"/>
                                  </p:stCondLst>
                                  <p:childTnLst>
                                    <p:animClr clrSpc="rgb" dir="cw">
                                      <p:cBhvr override="childStyle">
                                        <p:cTn id="48" dur="250" autoRev="1" fill="hold"/>
                                        <p:tgtEl>
                                          <p:spTgt spid="8206"/>
                                        </p:tgtEl>
                                        <p:attrNameLst>
                                          <p:attrName>style.color</p:attrName>
                                        </p:attrNameLst>
                                      </p:cBhvr>
                                      <p:to>
                                        <a:srgbClr val="D492CF"/>
                                      </p:to>
                                    </p:animClr>
                                    <p:animClr clrSpc="rgb" dir="cw">
                                      <p:cBhvr>
                                        <p:cTn id="49" dur="250" autoRev="1" fill="hold"/>
                                        <p:tgtEl>
                                          <p:spTgt spid="8206"/>
                                        </p:tgtEl>
                                        <p:attrNameLst>
                                          <p:attrName>fillcolor</p:attrName>
                                        </p:attrNameLst>
                                      </p:cBhvr>
                                      <p:to>
                                        <a:srgbClr val="D492CF"/>
                                      </p:to>
                                    </p:animClr>
                                    <p:set>
                                      <p:cBhvr>
                                        <p:cTn id="50" dur="250" autoRev="1" fill="hold"/>
                                        <p:tgtEl>
                                          <p:spTgt spid="8206"/>
                                        </p:tgtEl>
                                        <p:attrNameLst>
                                          <p:attrName>fill.type</p:attrName>
                                        </p:attrNameLst>
                                      </p:cBhvr>
                                      <p:to>
                                        <p:strVal val="solid"/>
                                      </p:to>
                                    </p:set>
                                    <p:set>
                                      <p:cBhvr>
                                        <p:cTn id="51" dur="250" autoRev="1" fill="hold"/>
                                        <p:tgtEl>
                                          <p:spTgt spid="8206"/>
                                        </p:tgtEl>
                                        <p:attrNameLst>
                                          <p:attrName>fill.on</p:attrName>
                                        </p:attrNameLst>
                                      </p:cBhvr>
                                      <p:to>
                                        <p:strVal val="true"/>
                                      </p:to>
                                    </p:set>
                                  </p:childTnLst>
                                </p:cTn>
                              </p:par>
                              <p:par>
                                <p:cTn id="52" presetID="0" presetClass="path" presetSubtype="0" repeatCount="indefinite" accel="50000" decel="50000" fill="hold" grpId="0" nodeType="withEffect">
                                  <p:stCondLst>
                                    <p:cond delay="0"/>
                                  </p:stCondLst>
                                  <p:childTnLst>
                                    <p:animMotion origin="layout" path="M -0.06962 0.17894 L -0.06962 0.06273 L -0.06945 0.0007 L 2.5E-6 -3.33333E-6 " pathEditMode="relative" rAng="0" ptsTypes="AAAA">
                                      <p:cBhvr>
                                        <p:cTn id="53" dur="2000" fill="hold"/>
                                        <p:tgtEl>
                                          <p:spTgt spid="8230"/>
                                        </p:tgtEl>
                                        <p:attrNameLst>
                                          <p:attrName>ppt_x</p:attrName>
                                          <p:attrName>ppt_y</p:attrName>
                                        </p:attrNameLst>
                                      </p:cBhvr>
                                      <p:rCtr x="35" y="-90"/>
                                    </p:animMotion>
                                  </p:childTnLst>
                                </p:cTn>
                              </p:par>
                            </p:childTnLst>
                          </p:cTn>
                        </p:par>
                        <p:par>
                          <p:cTn id="54" fill="hold">
                            <p:stCondLst>
                              <p:cond delay="2000"/>
                            </p:stCondLst>
                            <p:childTnLst>
                              <p:par>
                                <p:cTn id="55" presetID="0" presetClass="path" presetSubtype="0" repeatCount="indefinite" accel="50000" decel="50000" fill="hold" grpId="0" nodeType="afterEffect">
                                  <p:stCondLst>
                                    <p:cond delay="0"/>
                                  </p:stCondLst>
                                  <p:childTnLst>
                                    <p:animMotion origin="layout" path="M 0.11563 0.17083 L 0.05625 0.16666 L 0.05417 -0.00139 L 1.11022E-16 3.33333E-6 " pathEditMode="relative" rAng="0" ptsTypes="AAAA">
                                      <p:cBhvr>
                                        <p:cTn id="56" dur="2000" spd="-100000" fill="hold"/>
                                        <p:tgtEl>
                                          <p:spTgt spid="8223"/>
                                        </p:tgtEl>
                                        <p:attrNameLst>
                                          <p:attrName>ppt_x</p:attrName>
                                          <p:attrName>ppt_y</p:attrName>
                                        </p:attrNameLst>
                                      </p:cBhvr>
                                      <p:rCtr x="-58" y="-86"/>
                                    </p:animMotion>
                                  </p:childTnLst>
                                </p:cTn>
                              </p:par>
                            </p:childTnLst>
                          </p:cTn>
                        </p:par>
                      </p:childTnLst>
                    </p:cTn>
                  </p:par>
                  <p:par>
                    <p:cTn id="57" fill="hold">
                      <p:stCondLst>
                        <p:cond delay="indefinite"/>
                      </p:stCondLst>
                      <p:childTnLst>
                        <p:par>
                          <p:cTn id="58" fill="hold">
                            <p:stCondLst>
                              <p:cond delay="0"/>
                            </p:stCondLst>
                            <p:childTnLst>
                              <p:par>
                                <p:cTn id="59" presetID="6" presetClass="emph" presetSubtype="0" repeatCount="indefinite" fill="hold" grpId="0" nodeType="clickEffect">
                                  <p:stCondLst>
                                    <p:cond delay="0"/>
                                  </p:stCondLst>
                                  <p:childTnLst>
                                    <p:animScale>
                                      <p:cBhvr>
                                        <p:cTn id="60" dur="1000" fill="hold"/>
                                        <p:tgtEl>
                                          <p:spTgt spid="100"/>
                                        </p:tgtEl>
                                      </p:cBhvr>
                                      <p:by x="150000" y="150000"/>
                                    </p:animScale>
                                  </p:childTnLst>
                                </p:cTn>
                              </p:par>
                            </p:childTnLst>
                          </p:cTn>
                        </p:par>
                        <p:par>
                          <p:cTn id="61" fill="hold">
                            <p:stCondLst>
                              <p:cond delay="1000"/>
                            </p:stCondLst>
                            <p:childTnLst>
                              <p:par>
                                <p:cTn id="62" presetID="0" presetClass="path" presetSubtype="0" repeatCount="indefinite" accel="50000" decel="50000" fill="hold" grpId="0" nodeType="afterEffect">
                                  <p:stCondLst>
                                    <p:cond delay="0"/>
                                  </p:stCondLst>
                                  <p:childTnLst>
                                    <p:animMotion origin="layout" path="M -1.38889E-6 -7.40741E-7 L -1.38889E-6 -0.17245 L -1.38889E-6 -0.28495 " pathEditMode="relative" rAng="0" ptsTypes="AAA">
                                      <p:cBhvr>
                                        <p:cTn id="63" dur="2000" fill="hold"/>
                                        <p:tgtEl>
                                          <p:spTgt spid="8231"/>
                                        </p:tgtEl>
                                        <p:attrNameLst>
                                          <p:attrName>ppt_x</p:attrName>
                                          <p:attrName>ppt_y</p:attrName>
                                        </p:attrNameLst>
                                      </p:cBhvr>
                                      <p:rCtr x="0" y="-143"/>
                                    </p:animMotion>
                                  </p:childTnLst>
                                </p:cTn>
                              </p:par>
                            </p:childTnLst>
                          </p:cTn>
                        </p:par>
                      </p:childTnLst>
                    </p:cTn>
                  </p:par>
                  <p:par>
                    <p:cTn id="64" fill="hold">
                      <p:stCondLst>
                        <p:cond delay="indefinite"/>
                      </p:stCondLst>
                      <p:childTnLst>
                        <p:par>
                          <p:cTn id="65" fill="hold">
                            <p:stCondLst>
                              <p:cond delay="0"/>
                            </p:stCondLst>
                            <p:childTnLst>
                              <p:par>
                                <p:cTn id="66" presetID="26" presetClass="emph" presetSubtype="0" repeatCount="indefinite" fill="remove" grpId="0" nodeType="clickEffect">
                                  <p:stCondLst>
                                    <p:cond delay="0"/>
                                  </p:stCondLst>
                                  <p:childTnLst>
                                    <p:animEffect transition="out" filter="fade">
                                      <p:cBhvr>
                                        <p:cTn id="67" dur="700" tmFilter="0, 0; .2, .5; .8, .5; 1, 0"/>
                                        <p:tgtEl>
                                          <p:spTgt spid="20492"/>
                                        </p:tgtEl>
                                      </p:cBhvr>
                                    </p:animEffect>
                                    <p:animScale>
                                      <p:cBhvr>
                                        <p:cTn id="68" dur="350" autoRev="1" fill="hold"/>
                                        <p:tgtEl>
                                          <p:spTgt spid="20492"/>
                                        </p:tgtEl>
                                      </p:cBhvr>
                                      <p:by x="105000" y="105000"/>
                                    </p:animScale>
                                  </p:childTnLst>
                                </p:cTn>
                              </p:par>
                              <p:par>
                                <p:cTn id="69" presetID="0" presetClass="path" presetSubtype="0" repeatCount="indefinite" accel="50000" decel="50000" fill="hold" grpId="0" nodeType="withEffect">
                                  <p:stCondLst>
                                    <p:cond delay="0"/>
                                  </p:stCondLst>
                                  <p:childTnLst>
                                    <p:animMotion origin="layout" path="M 0.60938 0.05874 L 0.61355 -0.08256 L -0.03854 -0.08256 L -0.03854 -0.03677 L -0.03888 -0.00787 " pathEditMode="relative" rAng="0" ptsTypes="AAAAA">
                                      <p:cBhvr>
                                        <p:cTn id="70" dur="2000" fill="hold"/>
                                        <p:tgtEl>
                                          <p:spTgt spid="8196"/>
                                        </p:tgtEl>
                                        <p:attrNameLst>
                                          <p:attrName>ppt_x</p:attrName>
                                          <p:attrName>ppt_y</p:attrName>
                                        </p:attrNameLst>
                                      </p:cBhvr>
                                      <p:rCtr x="-322" y="-71"/>
                                    </p:animMotion>
                                  </p:childTnLst>
                                </p:cTn>
                              </p:par>
                            </p:childTnLst>
                          </p:cTn>
                        </p:par>
                      </p:childTnLst>
                    </p:cTn>
                  </p:par>
                  <p:par>
                    <p:cTn id="71" fill="hold">
                      <p:stCondLst>
                        <p:cond delay="indefinite"/>
                      </p:stCondLst>
                      <p:childTnLst>
                        <p:par>
                          <p:cTn id="72" fill="hold">
                            <p:stCondLst>
                              <p:cond delay="0"/>
                            </p:stCondLst>
                            <p:childTnLst>
                              <p:par>
                                <p:cTn id="73" presetID="19" presetClass="emph" presetSubtype="0" repeatCount="indefinite" fill="hold" grpId="0" nodeType="clickEffect">
                                  <p:stCondLst>
                                    <p:cond delay="0"/>
                                  </p:stCondLst>
                                  <p:childTnLst>
                                    <p:animClr clrSpc="rgb" dir="cw">
                                      <p:cBhvr override="childStyle">
                                        <p:cTn id="74" dur="3000" fill="hold"/>
                                        <p:tgtEl>
                                          <p:spTgt spid="20502"/>
                                        </p:tgtEl>
                                        <p:attrNameLst>
                                          <p:attrName>style.color</p:attrName>
                                        </p:attrNameLst>
                                      </p:cBhvr>
                                      <p:to>
                                        <a:schemeClr val="accent1"/>
                                      </p:to>
                                    </p:animClr>
                                    <p:animClr clrSpc="rgb" dir="cw">
                                      <p:cBhvr>
                                        <p:cTn id="75" dur="3000" fill="hold"/>
                                        <p:tgtEl>
                                          <p:spTgt spid="20502"/>
                                        </p:tgtEl>
                                        <p:attrNameLst>
                                          <p:attrName>fillcolor</p:attrName>
                                        </p:attrNameLst>
                                      </p:cBhvr>
                                      <p:to>
                                        <a:schemeClr val="accent1"/>
                                      </p:to>
                                    </p:animClr>
                                    <p:set>
                                      <p:cBhvr>
                                        <p:cTn id="76" dur="3000" fill="hold"/>
                                        <p:tgtEl>
                                          <p:spTgt spid="20502"/>
                                        </p:tgtEl>
                                        <p:attrNameLst>
                                          <p:attrName>fill.type</p:attrName>
                                        </p:attrNameLst>
                                      </p:cBhvr>
                                      <p:to>
                                        <p:strVal val="solid"/>
                                      </p:to>
                                    </p:set>
                                    <p:set>
                                      <p:cBhvr>
                                        <p:cTn id="77" dur="3000" fill="hold"/>
                                        <p:tgtEl>
                                          <p:spTgt spid="20502"/>
                                        </p:tgtEl>
                                        <p:attrNameLst>
                                          <p:attrName>fill.on</p:attrName>
                                        </p:attrNameLst>
                                      </p:cBhvr>
                                      <p:to>
                                        <p:strVal val="true"/>
                                      </p:to>
                                    </p:set>
                                  </p:childTnLst>
                                </p:cTn>
                              </p:par>
                              <p:par>
                                <p:cTn id="78" presetID="0" presetClass="path" presetSubtype="0" repeatCount="indefinite" accel="50000" decel="50000" fill="hold" grpId="0" nodeType="withEffect">
                                  <p:stCondLst>
                                    <p:cond delay="0"/>
                                  </p:stCondLst>
                                  <p:childTnLst>
                                    <p:animMotion origin="layout" path="M 4.72222E-6 9.25069E-8 L -0.13994 0.00324 L -0.14063 -0.09621 " pathEditMode="relative" rAng="0" ptsTypes="AAA">
                                      <p:cBhvr>
                                        <p:cTn id="79" dur="3000" spd="-100000" fill="hold"/>
                                        <p:tgtEl>
                                          <p:spTgt spid="8205"/>
                                        </p:tgtEl>
                                        <p:attrNameLst>
                                          <p:attrName>ppt_x</p:attrName>
                                          <p:attrName>ppt_y</p:attrName>
                                        </p:attrNameLst>
                                      </p:cBhvr>
                                      <p:rCtr x="-70" y="-46"/>
                                    </p:animMotion>
                                  </p:childTnLst>
                                </p:cTn>
                              </p:par>
                            </p:childTnLst>
                          </p:cTn>
                        </p:par>
                        <p:par>
                          <p:cTn id="80" fill="hold">
                            <p:stCondLst>
                              <p:cond delay="3000"/>
                            </p:stCondLst>
                            <p:childTnLst>
                              <p:par>
                                <p:cTn id="81" presetID="0" presetClass="path" presetSubtype="0" repeatCount="indefinite" accel="50000" decel="50000" fill="hold" nodeType="afterEffect">
                                  <p:stCondLst>
                                    <p:cond delay="0"/>
                                  </p:stCondLst>
                                  <p:childTnLst>
                                    <p:animMotion origin="layout" path="M -0.1441 0.08843 L -0.00347 0.08843 L -0.00122 0.06806 L 2.77778E-6 3.7037E-7 " pathEditMode="relative" rAng="0" ptsTypes="AAAA">
                                      <p:cBhvr>
                                        <p:cTn id="82" dur="3000" fill="hold"/>
                                        <p:tgtEl>
                                          <p:spTgt spid="8202"/>
                                        </p:tgtEl>
                                        <p:attrNameLst>
                                          <p:attrName>ppt_x</p:attrName>
                                          <p:attrName>ppt_y</p:attrName>
                                        </p:attrNameLst>
                                      </p:cBhvr>
                                      <p:rCtr x="72" y="-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1" grpId="0" animBg="1"/>
      <p:bldP spid="8230" grpId="0" animBg="1"/>
      <p:bldP spid="8223" grpId="0" animBg="1"/>
      <p:bldP spid="8222" grpId="0" animBg="1"/>
      <p:bldP spid="8205" grpId="0" animBg="1"/>
      <p:bldP spid="8196" grpId="0" animBg="1"/>
      <p:bldP spid="8203" grpId="0" animBg="1"/>
      <p:bldP spid="8198" grpId="0" animBg="1"/>
      <p:bldP spid="20492" grpId="0" animBg="1"/>
      <p:bldP spid="8200" grpId="0" animBg="1"/>
      <p:bldP spid="8209" grpId="0" animBg="1"/>
      <p:bldP spid="20502" grpId="0" animBg="1"/>
      <p:bldP spid="20503" grpId="0" animBg="1"/>
      <p:bldP spid="8226" grpId="0" animBg="1"/>
      <p:bldP spid="8206" grpId="0" animBg="1"/>
      <p:bldP spid="10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329963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Grp="1" noChangeAspect="1" noChangeArrowheads="1"/>
          </p:cNvPicPr>
          <p:nvPr>
            <p:ph idx="1"/>
          </p:nvPr>
        </p:nvPicPr>
        <p:blipFill>
          <a:blip r:embed="rId2"/>
          <a:srcRect/>
          <a:stretch>
            <a:fillRect/>
          </a:stretch>
        </p:blipFill>
        <p:spPr>
          <a:xfrm>
            <a:off x="615950" y="1935163"/>
            <a:ext cx="7912100" cy="4389437"/>
          </a:xfrm>
        </p:spPr>
      </p:pic>
      <p:sp>
        <p:nvSpPr>
          <p:cNvPr id="5" name="Заголовок 1"/>
          <p:cNvSpPr>
            <a:spLocks noGrp="1"/>
          </p:cNvSpPr>
          <p:nvPr>
            <p:ph type="title"/>
          </p:nvPr>
        </p:nvSpPr>
        <p:spPr/>
        <p:txBody>
          <a:bodyPr/>
          <a:lstStyle/>
          <a:p>
            <a:pPr>
              <a:defRPr/>
            </a:pPr>
            <a:r>
              <a:rPr lang="ru-RU" dirty="0">
                <a:effectLst>
                  <a:outerShdw blurRad="38100" dist="38100" dir="2700000" algn="tl">
                    <a:srgbClr val="000000">
                      <a:alpha val="43137"/>
                    </a:srgbClr>
                  </a:outerShdw>
                </a:effectLst>
              </a:rPr>
              <a:t>Изображение принципа УЗВ</a:t>
            </a:r>
          </a:p>
        </p:txBody>
      </p:sp>
    </p:spTree>
    <p:extLst>
      <p:ext uri="{BB962C8B-B14F-4D97-AF65-F5344CB8AC3E}">
        <p14:creationId xmlns:p14="http://schemas.microsoft.com/office/powerpoint/2010/main" val="118999380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1844824"/>
            <a:ext cx="6512511" cy="2232248"/>
          </a:xfrm>
        </p:spPr>
        <p:txBody>
          <a:bodyPr/>
          <a:lstStyle/>
          <a:p>
            <a:pPr marL="0" indent="0" algn="ctr">
              <a:buNone/>
            </a:pPr>
            <a:r>
              <a:rPr lang="ru-RU" dirty="0" smtClean="0">
                <a:solidFill>
                  <a:schemeClr val="tx1"/>
                </a:solidFill>
                <a:effectLst/>
                <a:latin typeface="Times New Roman" panose="02020603050405020304" pitchFamily="18" charset="0"/>
                <a:cs typeface="Times New Roman" panose="02020603050405020304" pitchFamily="18" charset="0"/>
              </a:rPr>
              <a:t>РЫБОВОДНЫЕ </a:t>
            </a:r>
            <a:r>
              <a:rPr lang="ru-RU" dirty="0">
                <a:solidFill>
                  <a:schemeClr val="tx1"/>
                </a:solidFill>
                <a:effectLst/>
                <a:latin typeface="Times New Roman" panose="02020603050405020304" pitchFamily="18" charset="0"/>
                <a:cs typeface="Times New Roman" panose="02020603050405020304" pitchFamily="18" charset="0"/>
              </a:rPr>
              <a:t>ЕМКОСТИ</a:t>
            </a:r>
          </a:p>
        </p:txBody>
      </p:sp>
    </p:spTree>
    <p:extLst>
      <p:ext uri="{BB962C8B-B14F-4D97-AF65-F5344CB8AC3E}">
        <p14:creationId xmlns:p14="http://schemas.microsoft.com/office/powerpoint/2010/main" val="343108076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Объект 5" descr="F:\Hs,jdjlcndj\Пискикультура 2\circle2200_1.jpg"/>
          <p:cNvPicPr>
            <a:picLocks noGrp="1"/>
          </p:cNvPicPr>
          <p:nvPr>
            <p:ph sz="quarter" idx="4294967295"/>
          </p:nvPr>
        </p:nvPicPr>
        <p:blipFill>
          <a:blip r:embed="rId2"/>
          <a:srcRect/>
          <a:stretch>
            <a:fillRect/>
          </a:stretch>
        </p:blipFill>
        <p:spPr bwMode="auto">
          <a:xfrm>
            <a:off x="5364088" y="734591"/>
            <a:ext cx="3234240" cy="2879725"/>
          </a:xfrm>
          <a:prstGeom prst="rect">
            <a:avLst/>
          </a:prstGeom>
          <a:noFill/>
          <a:ln w="9525">
            <a:noFill/>
            <a:miter lim="800000"/>
            <a:headEnd/>
            <a:tailEnd/>
          </a:ln>
        </p:spPr>
      </p:pic>
      <p:pic>
        <p:nvPicPr>
          <p:cNvPr id="4" name="Рисунок 3" descr="F:\Hs,jdjlcndj\Пискикультура 2\tank4x1_2.jpg"/>
          <p:cNvPicPr/>
          <p:nvPr/>
        </p:nvPicPr>
        <p:blipFill>
          <a:blip r:embed="rId3"/>
          <a:srcRect/>
          <a:stretch>
            <a:fillRect/>
          </a:stretch>
        </p:blipFill>
        <p:spPr bwMode="auto">
          <a:xfrm>
            <a:off x="1318396" y="620688"/>
            <a:ext cx="2402752" cy="3281660"/>
          </a:xfrm>
          <a:prstGeom prst="rect">
            <a:avLst/>
          </a:prstGeom>
          <a:noFill/>
          <a:ln w="9525">
            <a:noFill/>
            <a:miter lim="800000"/>
            <a:headEnd/>
            <a:tailEnd/>
          </a:ln>
        </p:spPr>
      </p:pic>
      <p:pic>
        <p:nvPicPr>
          <p:cNvPr id="5" name="Рисунок 4" descr="F:\Hs,jdjlcndj\Пискикультура 2\tank4000x2000_1 ново.jpg"/>
          <p:cNvPicPr/>
          <p:nvPr/>
        </p:nvPicPr>
        <p:blipFill>
          <a:blip r:embed="rId4" cstate="print"/>
          <a:srcRect/>
          <a:stretch>
            <a:fillRect/>
          </a:stretch>
        </p:blipFill>
        <p:spPr bwMode="auto">
          <a:xfrm>
            <a:off x="2519772" y="4149080"/>
            <a:ext cx="3816424" cy="2304256"/>
          </a:xfrm>
          <a:prstGeom prst="rect">
            <a:avLst/>
          </a:prstGeom>
          <a:noFill/>
          <a:ln w="9525">
            <a:noFill/>
            <a:miter lim="800000"/>
            <a:headEnd/>
            <a:tailEnd/>
          </a:ln>
        </p:spPr>
      </p:pic>
    </p:spTree>
    <p:extLst>
      <p:ext uri="{BB962C8B-B14F-4D97-AF65-F5344CB8AC3E}">
        <p14:creationId xmlns:p14="http://schemas.microsoft.com/office/powerpoint/2010/main" val="369900942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C:\Documents and Settings\xXx\Рабочий стол\Untitled-14.jpg"/>
          <p:cNvPicPr>
            <a:picLocks noGrp="1" noChangeAspect="1" noChangeArrowheads="1"/>
          </p:cNvPicPr>
          <p:nvPr>
            <p:ph idx="1"/>
          </p:nvPr>
        </p:nvPicPr>
        <p:blipFill>
          <a:blip r:embed="rId3"/>
          <a:srcRect/>
          <a:stretch>
            <a:fillRect/>
          </a:stretch>
        </p:blipFill>
        <p:spPr>
          <a:xfrm>
            <a:off x="765175" y="357188"/>
            <a:ext cx="7613650" cy="5768975"/>
          </a:xfrm>
        </p:spPr>
      </p:pic>
    </p:spTree>
    <p:extLst>
      <p:ext uri="{BB962C8B-B14F-4D97-AF65-F5344CB8AC3E}">
        <p14:creationId xmlns:p14="http://schemas.microsoft.com/office/powerpoint/2010/main" val="278955563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Содержимое 3" descr="Образц бас 3.jpg"/>
          <p:cNvPicPr>
            <a:picLocks noGrp="1" noChangeAspect="1"/>
          </p:cNvPicPr>
          <p:nvPr>
            <p:ph idx="1"/>
          </p:nvPr>
        </p:nvPicPr>
        <p:blipFill>
          <a:blip r:embed="rId3"/>
          <a:srcRect/>
          <a:stretch>
            <a:fillRect/>
          </a:stretch>
        </p:blipFill>
        <p:spPr>
          <a:xfrm>
            <a:off x="2052638" y="2039938"/>
            <a:ext cx="5038725" cy="4181475"/>
          </a:xfrm>
        </p:spPr>
      </p:pic>
      <p:sp>
        <p:nvSpPr>
          <p:cNvPr id="5" name="TextBox 4"/>
          <p:cNvSpPr txBox="1"/>
          <p:nvPr/>
        </p:nvSpPr>
        <p:spPr>
          <a:xfrm>
            <a:off x="714375" y="5500688"/>
            <a:ext cx="7715250" cy="708025"/>
          </a:xfrm>
          <a:prstGeom prst="rect">
            <a:avLst/>
          </a:prstGeom>
          <a:noFill/>
        </p:spPr>
        <p:txBody>
          <a:bodyPr>
            <a:spAutoFit/>
          </a:bodyPr>
          <a:lstStyle/>
          <a:p>
            <a:pPr algn="ctr" fontAlgn="auto">
              <a:spcBef>
                <a:spcPts val="0"/>
              </a:spcBef>
              <a:spcAft>
                <a:spcPts val="0"/>
              </a:spcAft>
              <a:defRPr/>
            </a:pPr>
            <a:r>
              <a:rPr lang="ru-RU" sz="2000" dirty="0">
                <a:solidFill>
                  <a:srgbClr val="C00000"/>
                </a:solidFill>
                <a:latin typeface="+mn-lt"/>
                <a:cs typeface="+mn-cs"/>
              </a:rPr>
              <a:t>Объем – </a:t>
            </a:r>
            <a:r>
              <a:rPr lang="ru-RU" sz="2000" b="1" dirty="0">
                <a:solidFill>
                  <a:srgbClr val="C00000"/>
                </a:solidFill>
                <a:latin typeface="+mn-lt"/>
                <a:cs typeface="+mn-cs"/>
              </a:rPr>
              <a:t>4,0м</a:t>
            </a:r>
            <a:r>
              <a:rPr lang="ru-RU" sz="2000" b="1" baseline="30000" dirty="0">
                <a:solidFill>
                  <a:srgbClr val="C00000"/>
                </a:solidFill>
                <a:latin typeface="+mn-lt"/>
                <a:cs typeface="+mn-cs"/>
              </a:rPr>
              <a:t>3</a:t>
            </a:r>
            <a:r>
              <a:rPr lang="ru-RU" sz="2000" dirty="0">
                <a:solidFill>
                  <a:srgbClr val="C00000"/>
                </a:solidFill>
                <a:latin typeface="+mn-lt"/>
                <a:cs typeface="+mn-cs"/>
              </a:rPr>
              <a:t> ,  габариты - </a:t>
            </a:r>
            <a:r>
              <a:rPr lang="ru-RU" sz="2000" b="1" dirty="0">
                <a:solidFill>
                  <a:srgbClr val="C00000"/>
                </a:solidFill>
                <a:latin typeface="+mn-lt"/>
                <a:cs typeface="+mn-cs"/>
              </a:rPr>
              <a:t>2,4 </a:t>
            </a:r>
            <a:r>
              <a:rPr lang="ru-RU" sz="2000" b="1" dirty="0" err="1">
                <a:solidFill>
                  <a:srgbClr val="C00000"/>
                </a:solidFill>
                <a:latin typeface="+mn-lt"/>
                <a:cs typeface="+mn-cs"/>
              </a:rPr>
              <a:t>х</a:t>
            </a:r>
            <a:r>
              <a:rPr lang="ru-RU" sz="2000" b="1" dirty="0">
                <a:solidFill>
                  <a:srgbClr val="C00000"/>
                </a:solidFill>
                <a:latin typeface="+mn-lt"/>
                <a:cs typeface="+mn-cs"/>
              </a:rPr>
              <a:t> 2,4 </a:t>
            </a:r>
            <a:r>
              <a:rPr lang="ru-RU" sz="2000" b="1" dirty="0" err="1">
                <a:solidFill>
                  <a:srgbClr val="C00000"/>
                </a:solidFill>
                <a:latin typeface="+mn-lt"/>
                <a:cs typeface="+mn-cs"/>
              </a:rPr>
              <a:t>х</a:t>
            </a:r>
            <a:r>
              <a:rPr lang="ru-RU" sz="2000" b="1" dirty="0">
                <a:solidFill>
                  <a:srgbClr val="C00000"/>
                </a:solidFill>
                <a:latin typeface="+mn-lt"/>
                <a:cs typeface="+mn-cs"/>
              </a:rPr>
              <a:t> 1,2м</a:t>
            </a:r>
            <a:r>
              <a:rPr lang="ru-RU" sz="2000" dirty="0">
                <a:solidFill>
                  <a:srgbClr val="C00000"/>
                </a:solidFill>
                <a:latin typeface="+mn-lt"/>
                <a:cs typeface="+mn-cs"/>
              </a:rPr>
              <a:t>,  </a:t>
            </a:r>
          </a:p>
          <a:p>
            <a:pPr algn="ctr" fontAlgn="auto">
              <a:spcBef>
                <a:spcPts val="0"/>
              </a:spcBef>
              <a:spcAft>
                <a:spcPts val="0"/>
              </a:spcAft>
              <a:defRPr/>
            </a:pPr>
            <a:r>
              <a:rPr lang="ru-RU" sz="2000" dirty="0">
                <a:solidFill>
                  <a:srgbClr val="C00000"/>
                </a:solidFill>
                <a:latin typeface="+mn-lt"/>
                <a:cs typeface="+mn-cs"/>
              </a:rPr>
              <a:t>число  секций -</a:t>
            </a:r>
            <a:r>
              <a:rPr lang="ru-RU" sz="2000" dirty="0">
                <a:solidFill>
                  <a:schemeClr val="accent6">
                    <a:lumMod val="75000"/>
                  </a:schemeClr>
                </a:solidFill>
                <a:latin typeface="+mn-lt"/>
                <a:cs typeface="+mn-cs"/>
              </a:rPr>
              <a:t> </a:t>
            </a:r>
            <a:r>
              <a:rPr lang="ru-RU" sz="2000" b="1" dirty="0">
                <a:solidFill>
                  <a:srgbClr val="C00000"/>
                </a:solidFill>
                <a:latin typeface="+mn-lt"/>
                <a:cs typeface="+mn-cs"/>
              </a:rPr>
              <a:t>4</a:t>
            </a:r>
            <a:r>
              <a:rPr lang="ru-RU" dirty="0">
                <a:latin typeface="+mn-lt"/>
                <a:cs typeface="+mn-cs"/>
              </a:rPr>
              <a:t>  </a:t>
            </a:r>
          </a:p>
        </p:txBody>
      </p:sp>
      <p:grpSp>
        <p:nvGrpSpPr>
          <p:cNvPr id="136196" name="Group 2"/>
          <p:cNvGrpSpPr>
            <a:grpSpLocks/>
          </p:cNvGrpSpPr>
          <p:nvPr/>
        </p:nvGrpSpPr>
        <p:grpSpPr bwMode="auto">
          <a:xfrm>
            <a:off x="5572125" y="5857875"/>
            <a:ext cx="360363" cy="360363"/>
            <a:chOff x="4847" y="2409"/>
            <a:chExt cx="567" cy="567"/>
          </a:xfrm>
        </p:grpSpPr>
        <p:grpSp>
          <p:nvGrpSpPr>
            <p:cNvPr id="136198" name="Group 3"/>
            <p:cNvGrpSpPr>
              <a:grpSpLocks/>
            </p:cNvGrpSpPr>
            <p:nvPr/>
          </p:nvGrpSpPr>
          <p:grpSpPr bwMode="auto">
            <a:xfrm>
              <a:off x="4847" y="2409"/>
              <a:ext cx="567" cy="567"/>
              <a:chOff x="4230" y="7815"/>
              <a:chExt cx="1474" cy="1474"/>
            </a:xfrm>
          </p:grpSpPr>
          <p:sp>
            <p:nvSpPr>
              <p:cNvPr id="136200" name="AutoShape 4"/>
              <p:cNvSpPr>
                <a:spLocks noChangeArrowheads="1"/>
              </p:cNvSpPr>
              <p:nvPr/>
            </p:nvSpPr>
            <p:spPr bwMode="auto">
              <a:xfrm>
                <a:off x="4230" y="7815"/>
                <a:ext cx="1474" cy="1474"/>
              </a:xfrm>
              <a:prstGeom prst="roundRect">
                <a:avLst>
                  <a:gd name="adj" fmla="val 16667"/>
                </a:avLst>
              </a:prstGeom>
              <a:solidFill>
                <a:srgbClr val="00CCFF"/>
              </a:solidFill>
              <a:ln w="38100" cmpd="dbl">
                <a:solidFill>
                  <a:srgbClr val="000000"/>
                </a:solidFill>
                <a:round/>
                <a:headEnd/>
                <a:tailEnd/>
              </a:ln>
            </p:spPr>
            <p:txBody>
              <a:bodyPr/>
              <a:lstStyle/>
              <a:p>
                <a:endParaRPr lang="ru-RU">
                  <a:latin typeface="Calibri" pitchFamily="34" charset="0"/>
                </a:endParaRPr>
              </a:p>
            </p:txBody>
          </p:sp>
          <p:cxnSp>
            <p:nvCxnSpPr>
              <p:cNvPr id="136201" name="AutoShape 5"/>
              <p:cNvCxnSpPr>
                <a:cxnSpLocks noChangeShapeType="1"/>
              </p:cNvCxnSpPr>
              <p:nvPr/>
            </p:nvCxnSpPr>
            <p:spPr bwMode="auto">
              <a:xfrm>
                <a:off x="4965" y="7815"/>
                <a:ext cx="0" cy="1474"/>
              </a:xfrm>
              <a:prstGeom prst="straightConnector1">
                <a:avLst/>
              </a:prstGeom>
              <a:noFill/>
              <a:ln w="9525">
                <a:solidFill>
                  <a:srgbClr val="000000"/>
                </a:solidFill>
                <a:round/>
                <a:headEnd/>
                <a:tailEnd/>
              </a:ln>
            </p:spPr>
          </p:cxnSp>
          <p:cxnSp>
            <p:nvCxnSpPr>
              <p:cNvPr id="136202" name="AutoShape 6"/>
              <p:cNvCxnSpPr>
                <a:cxnSpLocks noChangeShapeType="1"/>
              </p:cNvCxnSpPr>
              <p:nvPr/>
            </p:nvCxnSpPr>
            <p:spPr bwMode="auto">
              <a:xfrm>
                <a:off x="4230" y="8550"/>
                <a:ext cx="1474" cy="0"/>
              </a:xfrm>
              <a:prstGeom prst="straightConnector1">
                <a:avLst/>
              </a:prstGeom>
              <a:noFill/>
              <a:ln w="9525">
                <a:solidFill>
                  <a:srgbClr val="000000"/>
                </a:solidFill>
                <a:round/>
                <a:headEnd/>
                <a:tailEnd/>
              </a:ln>
            </p:spPr>
          </p:cxnSp>
        </p:grpSp>
        <p:sp>
          <p:nvSpPr>
            <p:cNvPr id="136199" name="Rectangle 7"/>
            <p:cNvSpPr>
              <a:spLocks noChangeArrowheads="1"/>
            </p:cNvSpPr>
            <p:nvPr/>
          </p:nvSpPr>
          <p:spPr bwMode="auto">
            <a:xfrm>
              <a:off x="5026" y="2588"/>
              <a:ext cx="75" cy="75"/>
            </a:xfrm>
            <a:prstGeom prst="rect">
              <a:avLst/>
            </a:prstGeom>
            <a:solidFill>
              <a:srgbClr val="00CCFF"/>
            </a:solidFill>
            <a:ln w="9525">
              <a:solidFill>
                <a:srgbClr val="000000"/>
              </a:solidFill>
              <a:miter lim="800000"/>
              <a:headEnd/>
              <a:tailEnd/>
            </a:ln>
          </p:spPr>
          <p:txBody>
            <a:bodyPr/>
            <a:lstStyle/>
            <a:p>
              <a:endParaRPr lang="ru-RU">
                <a:latin typeface="Calibri" pitchFamily="34" charset="0"/>
              </a:endParaRPr>
            </a:p>
          </p:txBody>
        </p:sp>
      </p:grpSp>
      <p:sp>
        <p:nvSpPr>
          <p:cNvPr id="136197" name="Заголовок 10"/>
          <p:cNvSpPr>
            <a:spLocks noGrp="1"/>
          </p:cNvSpPr>
          <p:nvPr>
            <p:ph type="title"/>
          </p:nvPr>
        </p:nvSpPr>
        <p:spPr/>
        <p:txBody>
          <a:bodyPr/>
          <a:lstStyle/>
          <a:p>
            <a:endParaRPr lang="ru-RU" smtClean="0"/>
          </a:p>
        </p:txBody>
      </p:sp>
    </p:spTree>
    <p:extLst>
      <p:ext uri="{BB962C8B-B14F-4D97-AF65-F5344CB8AC3E}">
        <p14:creationId xmlns:p14="http://schemas.microsoft.com/office/powerpoint/2010/main" val="98819987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Содержимое 3" descr="Образц бас 3.jpg"/>
          <p:cNvPicPr>
            <a:picLocks noGrp="1" noChangeAspect="1"/>
          </p:cNvPicPr>
          <p:nvPr>
            <p:ph idx="1"/>
          </p:nvPr>
        </p:nvPicPr>
        <p:blipFill>
          <a:blip r:embed="rId3">
            <a:lum bright="-8000" contrast="10000"/>
          </a:blip>
          <a:srcRect/>
          <a:stretch>
            <a:fillRect/>
          </a:stretch>
        </p:blipFill>
        <p:spPr>
          <a:xfrm>
            <a:off x="971550" y="2176463"/>
            <a:ext cx="7200900" cy="3905250"/>
          </a:xfrm>
        </p:spPr>
      </p:pic>
      <p:sp>
        <p:nvSpPr>
          <p:cNvPr id="5" name="TextBox 4"/>
          <p:cNvSpPr txBox="1"/>
          <p:nvPr/>
        </p:nvSpPr>
        <p:spPr>
          <a:xfrm>
            <a:off x="714375" y="5500688"/>
            <a:ext cx="7715250" cy="708025"/>
          </a:xfrm>
          <a:prstGeom prst="rect">
            <a:avLst/>
          </a:prstGeom>
          <a:noFill/>
        </p:spPr>
        <p:txBody>
          <a:bodyPr>
            <a:spAutoFit/>
          </a:bodyPr>
          <a:lstStyle/>
          <a:p>
            <a:pPr algn="ctr" fontAlgn="auto">
              <a:spcBef>
                <a:spcPts val="0"/>
              </a:spcBef>
              <a:spcAft>
                <a:spcPts val="0"/>
              </a:spcAft>
              <a:defRPr/>
            </a:pPr>
            <a:r>
              <a:rPr lang="ru-RU" sz="2000" dirty="0">
                <a:solidFill>
                  <a:srgbClr val="C00000"/>
                </a:solidFill>
                <a:latin typeface="+mn-lt"/>
                <a:cs typeface="+mn-cs"/>
              </a:rPr>
              <a:t>Объем – </a:t>
            </a:r>
            <a:r>
              <a:rPr lang="ru-RU" sz="2000" b="1" dirty="0">
                <a:solidFill>
                  <a:srgbClr val="C00000"/>
                </a:solidFill>
                <a:latin typeface="+mn-lt"/>
                <a:cs typeface="+mn-cs"/>
              </a:rPr>
              <a:t>9,6м</a:t>
            </a:r>
            <a:r>
              <a:rPr lang="ru-RU" sz="2000" b="1" baseline="30000" dirty="0">
                <a:solidFill>
                  <a:srgbClr val="C00000"/>
                </a:solidFill>
                <a:latin typeface="+mn-lt"/>
                <a:cs typeface="+mn-cs"/>
              </a:rPr>
              <a:t>3</a:t>
            </a:r>
            <a:r>
              <a:rPr lang="ru-RU" sz="2000" dirty="0">
                <a:solidFill>
                  <a:srgbClr val="C00000"/>
                </a:solidFill>
                <a:latin typeface="+mn-lt"/>
                <a:cs typeface="+mn-cs"/>
              </a:rPr>
              <a:t> ,  габариты – </a:t>
            </a:r>
            <a:r>
              <a:rPr lang="ru-RU" sz="2000" b="1" dirty="0">
                <a:solidFill>
                  <a:srgbClr val="C00000"/>
                </a:solidFill>
                <a:latin typeface="+mn-lt"/>
                <a:cs typeface="+mn-cs"/>
              </a:rPr>
              <a:t>3,5 </a:t>
            </a:r>
            <a:r>
              <a:rPr lang="ru-RU" sz="2000" b="1" dirty="0" err="1">
                <a:solidFill>
                  <a:srgbClr val="C00000"/>
                </a:solidFill>
                <a:latin typeface="+mn-lt"/>
                <a:cs typeface="+mn-cs"/>
              </a:rPr>
              <a:t>х</a:t>
            </a:r>
            <a:r>
              <a:rPr lang="ru-RU" sz="2000" b="1" dirty="0">
                <a:solidFill>
                  <a:srgbClr val="C00000"/>
                </a:solidFill>
                <a:latin typeface="+mn-lt"/>
                <a:cs typeface="+mn-cs"/>
              </a:rPr>
              <a:t> 3,5 </a:t>
            </a:r>
            <a:r>
              <a:rPr lang="ru-RU" sz="2000" b="1" dirty="0" err="1">
                <a:solidFill>
                  <a:srgbClr val="C00000"/>
                </a:solidFill>
                <a:latin typeface="+mn-lt"/>
                <a:cs typeface="+mn-cs"/>
              </a:rPr>
              <a:t>х</a:t>
            </a:r>
            <a:r>
              <a:rPr lang="ru-RU" sz="2000" b="1" dirty="0">
                <a:solidFill>
                  <a:srgbClr val="C00000"/>
                </a:solidFill>
                <a:latin typeface="+mn-lt"/>
                <a:cs typeface="+mn-cs"/>
              </a:rPr>
              <a:t> 1,2м</a:t>
            </a:r>
            <a:r>
              <a:rPr lang="ru-RU" sz="2000" dirty="0">
                <a:solidFill>
                  <a:srgbClr val="C00000"/>
                </a:solidFill>
                <a:latin typeface="+mn-lt"/>
                <a:cs typeface="+mn-cs"/>
              </a:rPr>
              <a:t>,  </a:t>
            </a:r>
          </a:p>
          <a:p>
            <a:pPr algn="ctr" fontAlgn="auto">
              <a:spcBef>
                <a:spcPts val="0"/>
              </a:spcBef>
              <a:spcAft>
                <a:spcPts val="0"/>
              </a:spcAft>
              <a:defRPr/>
            </a:pPr>
            <a:r>
              <a:rPr lang="ru-RU" sz="2000" dirty="0">
                <a:solidFill>
                  <a:srgbClr val="C00000"/>
                </a:solidFill>
                <a:latin typeface="+mn-lt"/>
                <a:cs typeface="+mn-cs"/>
              </a:rPr>
              <a:t>число  секций -</a:t>
            </a:r>
            <a:r>
              <a:rPr lang="ru-RU" sz="2000" dirty="0">
                <a:solidFill>
                  <a:schemeClr val="accent6">
                    <a:lumMod val="75000"/>
                  </a:schemeClr>
                </a:solidFill>
                <a:latin typeface="+mn-lt"/>
                <a:cs typeface="+mn-cs"/>
              </a:rPr>
              <a:t> </a:t>
            </a:r>
            <a:r>
              <a:rPr lang="ru-RU" sz="2000" b="1" dirty="0">
                <a:solidFill>
                  <a:srgbClr val="C00000"/>
                </a:solidFill>
                <a:latin typeface="+mn-lt"/>
                <a:cs typeface="+mn-cs"/>
              </a:rPr>
              <a:t>9</a:t>
            </a:r>
            <a:r>
              <a:rPr lang="ru-RU" dirty="0">
                <a:latin typeface="+mn-lt"/>
                <a:cs typeface="+mn-cs"/>
              </a:rPr>
              <a:t>  </a:t>
            </a:r>
          </a:p>
        </p:txBody>
      </p:sp>
      <p:grpSp>
        <p:nvGrpSpPr>
          <p:cNvPr id="137220" name="Группа 18"/>
          <p:cNvGrpSpPr>
            <a:grpSpLocks/>
          </p:cNvGrpSpPr>
          <p:nvPr/>
        </p:nvGrpSpPr>
        <p:grpSpPr bwMode="auto">
          <a:xfrm>
            <a:off x="5627688" y="5843588"/>
            <a:ext cx="539750" cy="539750"/>
            <a:chOff x="5627688" y="5844290"/>
            <a:chExt cx="539750" cy="539750"/>
          </a:xfrm>
        </p:grpSpPr>
        <p:grpSp>
          <p:nvGrpSpPr>
            <p:cNvPr id="137222" name="Group 2"/>
            <p:cNvGrpSpPr>
              <a:grpSpLocks/>
            </p:cNvGrpSpPr>
            <p:nvPr/>
          </p:nvGrpSpPr>
          <p:grpSpPr bwMode="auto">
            <a:xfrm>
              <a:off x="5627688" y="5844290"/>
              <a:ext cx="539750" cy="539750"/>
              <a:chOff x="4543" y="3927"/>
              <a:chExt cx="794" cy="731"/>
            </a:xfrm>
          </p:grpSpPr>
          <p:sp>
            <p:nvSpPr>
              <p:cNvPr id="137224" name="AutoShape 3"/>
              <p:cNvSpPr>
                <a:spLocks noChangeArrowheads="1"/>
              </p:cNvSpPr>
              <p:nvPr/>
            </p:nvSpPr>
            <p:spPr bwMode="auto">
              <a:xfrm>
                <a:off x="4562" y="3930"/>
                <a:ext cx="775" cy="721"/>
              </a:xfrm>
              <a:prstGeom prst="roundRect">
                <a:avLst>
                  <a:gd name="adj" fmla="val 16667"/>
                </a:avLst>
              </a:prstGeom>
              <a:solidFill>
                <a:srgbClr val="99CCFF"/>
              </a:solidFill>
              <a:ln w="38100" cmpd="dbl">
                <a:solidFill>
                  <a:srgbClr val="000000"/>
                </a:solidFill>
                <a:round/>
                <a:headEnd/>
                <a:tailEnd/>
              </a:ln>
            </p:spPr>
            <p:txBody>
              <a:bodyPr/>
              <a:lstStyle/>
              <a:p>
                <a:endParaRPr lang="ru-RU">
                  <a:latin typeface="Calibri" pitchFamily="34" charset="0"/>
                </a:endParaRPr>
              </a:p>
            </p:txBody>
          </p:sp>
          <p:cxnSp>
            <p:nvCxnSpPr>
              <p:cNvPr id="137225" name="AutoShape 4"/>
              <p:cNvCxnSpPr>
                <a:cxnSpLocks noChangeShapeType="1"/>
              </p:cNvCxnSpPr>
              <p:nvPr/>
            </p:nvCxnSpPr>
            <p:spPr bwMode="auto">
              <a:xfrm>
                <a:off x="4560" y="4205"/>
                <a:ext cx="732" cy="0"/>
              </a:xfrm>
              <a:prstGeom prst="straightConnector1">
                <a:avLst/>
              </a:prstGeom>
              <a:noFill/>
              <a:ln w="9525">
                <a:solidFill>
                  <a:srgbClr val="000000"/>
                </a:solidFill>
                <a:round/>
                <a:headEnd/>
                <a:tailEnd/>
              </a:ln>
            </p:spPr>
          </p:cxnSp>
          <p:cxnSp>
            <p:nvCxnSpPr>
              <p:cNvPr id="137226" name="AutoShape 5"/>
              <p:cNvCxnSpPr>
                <a:cxnSpLocks noChangeShapeType="1"/>
              </p:cNvCxnSpPr>
              <p:nvPr/>
            </p:nvCxnSpPr>
            <p:spPr bwMode="auto">
              <a:xfrm>
                <a:off x="4543" y="4406"/>
                <a:ext cx="732" cy="0"/>
              </a:xfrm>
              <a:prstGeom prst="straightConnector1">
                <a:avLst/>
              </a:prstGeom>
              <a:noFill/>
              <a:ln w="9525">
                <a:solidFill>
                  <a:srgbClr val="000000"/>
                </a:solidFill>
                <a:round/>
                <a:headEnd/>
                <a:tailEnd/>
              </a:ln>
            </p:spPr>
          </p:cxnSp>
          <p:cxnSp>
            <p:nvCxnSpPr>
              <p:cNvPr id="137227" name="AutoShape 6"/>
              <p:cNvCxnSpPr>
                <a:cxnSpLocks noChangeShapeType="1"/>
              </p:cNvCxnSpPr>
              <p:nvPr/>
            </p:nvCxnSpPr>
            <p:spPr bwMode="auto">
              <a:xfrm>
                <a:off x="4837" y="3937"/>
                <a:ext cx="0" cy="721"/>
              </a:xfrm>
              <a:prstGeom prst="straightConnector1">
                <a:avLst/>
              </a:prstGeom>
              <a:noFill/>
              <a:ln w="9525">
                <a:solidFill>
                  <a:srgbClr val="000000"/>
                </a:solidFill>
                <a:round/>
                <a:headEnd/>
                <a:tailEnd/>
              </a:ln>
            </p:spPr>
          </p:cxnSp>
          <p:cxnSp>
            <p:nvCxnSpPr>
              <p:cNvPr id="137228" name="AutoShape 7"/>
              <p:cNvCxnSpPr>
                <a:cxnSpLocks noChangeShapeType="1"/>
              </p:cNvCxnSpPr>
              <p:nvPr/>
            </p:nvCxnSpPr>
            <p:spPr bwMode="auto">
              <a:xfrm>
                <a:off x="5063" y="3927"/>
                <a:ext cx="0" cy="721"/>
              </a:xfrm>
              <a:prstGeom prst="straightConnector1">
                <a:avLst/>
              </a:prstGeom>
              <a:noFill/>
              <a:ln w="9525">
                <a:solidFill>
                  <a:srgbClr val="000000"/>
                </a:solidFill>
                <a:round/>
                <a:headEnd/>
                <a:tailEnd/>
              </a:ln>
            </p:spPr>
          </p:cxnSp>
          <p:sp>
            <p:nvSpPr>
              <p:cNvPr id="137229" name="Rectangle 8"/>
              <p:cNvSpPr>
                <a:spLocks noChangeArrowheads="1"/>
              </p:cNvSpPr>
              <p:nvPr/>
            </p:nvSpPr>
            <p:spPr bwMode="auto">
              <a:xfrm>
                <a:off x="4732" y="4106"/>
                <a:ext cx="72" cy="71"/>
              </a:xfrm>
              <a:prstGeom prst="rect">
                <a:avLst/>
              </a:prstGeom>
              <a:solidFill>
                <a:srgbClr val="99CCFF"/>
              </a:solidFill>
              <a:ln w="9525">
                <a:solidFill>
                  <a:srgbClr val="000000"/>
                </a:solidFill>
                <a:miter lim="800000"/>
                <a:headEnd/>
                <a:tailEnd/>
              </a:ln>
            </p:spPr>
            <p:txBody>
              <a:bodyPr/>
              <a:lstStyle/>
              <a:p>
                <a:endParaRPr lang="ru-RU">
                  <a:latin typeface="Calibri" pitchFamily="34" charset="0"/>
                </a:endParaRPr>
              </a:p>
            </p:txBody>
          </p:sp>
        </p:grpSp>
        <p:sp>
          <p:nvSpPr>
            <p:cNvPr id="18" name="Блок-схема: узел 17"/>
            <p:cNvSpPr/>
            <p:nvPr/>
          </p:nvSpPr>
          <p:spPr>
            <a:xfrm>
              <a:off x="5857875" y="6087177"/>
              <a:ext cx="96838" cy="96838"/>
            </a:xfrm>
            <a:prstGeom prst="flowChartConnector">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grpSp>
      <p:sp>
        <p:nvSpPr>
          <p:cNvPr id="137221" name="Заголовок 13"/>
          <p:cNvSpPr>
            <a:spLocks noGrp="1"/>
          </p:cNvSpPr>
          <p:nvPr>
            <p:ph type="title"/>
          </p:nvPr>
        </p:nvSpPr>
        <p:spPr/>
        <p:txBody>
          <a:bodyPr/>
          <a:lstStyle/>
          <a:p>
            <a:endParaRPr lang="ru-RU" smtClean="0"/>
          </a:p>
        </p:txBody>
      </p:sp>
    </p:spTree>
    <p:extLst>
      <p:ext uri="{BB962C8B-B14F-4D97-AF65-F5344CB8AC3E}">
        <p14:creationId xmlns:p14="http://schemas.microsoft.com/office/powerpoint/2010/main" val="371730861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Содержимое 3" descr="Образц бас 3.jpg"/>
          <p:cNvPicPr>
            <a:picLocks noGrp="1" noChangeAspect="1"/>
          </p:cNvPicPr>
          <p:nvPr>
            <p:ph idx="1"/>
          </p:nvPr>
        </p:nvPicPr>
        <p:blipFill>
          <a:blip r:embed="rId3">
            <a:lum bright="-6000" contrast="10000"/>
          </a:blip>
          <a:srcRect/>
          <a:stretch>
            <a:fillRect/>
          </a:stretch>
        </p:blipFill>
        <p:spPr>
          <a:xfrm>
            <a:off x="457200" y="2497138"/>
            <a:ext cx="8229600" cy="3265487"/>
          </a:xfrm>
        </p:spPr>
      </p:pic>
      <p:sp>
        <p:nvSpPr>
          <p:cNvPr id="5" name="TextBox 4"/>
          <p:cNvSpPr txBox="1"/>
          <p:nvPr/>
        </p:nvSpPr>
        <p:spPr>
          <a:xfrm>
            <a:off x="714375" y="4786313"/>
            <a:ext cx="7715250" cy="708025"/>
          </a:xfrm>
          <a:prstGeom prst="rect">
            <a:avLst/>
          </a:prstGeom>
          <a:noFill/>
        </p:spPr>
        <p:txBody>
          <a:bodyPr>
            <a:spAutoFit/>
          </a:bodyPr>
          <a:lstStyle/>
          <a:p>
            <a:pPr algn="ctr" fontAlgn="auto">
              <a:spcBef>
                <a:spcPts val="0"/>
              </a:spcBef>
              <a:spcAft>
                <a:spcPts val="0"/>
              </a:spcAft>
              <a:defRPr/>
            </a:pPr>
            <a:r>
              <a:rPr lang="ru-RU" sz="2000" dirty="0">
                <a:solidFill>
                  <a:srgbClr val="C00000"/>
                </a:solidFill>
                <a:latin typeface="+mn-lt"/>
                <a:cs typeface="+mn-cs"/>
              </a:rPr>
              <a:t>Объем – </a:t>
            </a:r>
            <a:r>
              <a:rPr lang="ru-RU" sz="2000" b="1" dirty="0">
                <a:solidFill>
                  <a:srgbClr val="C00000"/>
                </a:solidFill>
                <a:latin typeface="+mn-lt"/>
                <a:cs typeface="+mn-cs"/>
              </a:rPr>
              <a:t>8,5м</a:t>
            </a:r>
            <a:r>
              <a:rPr lang="ru-RU" sz="2000" b="1" baseline="30000" dirty="0">
                <a:solidFill>
                  <a:srgbClr val="C00000"/>
                </a:solidFill>
                <a:latin typeface="+mn-lt"/>
                <a:cs typeface="+mn-cs"/>
              </a:rPr>
              <a:t>3</a:t>
            </a:r>
            <a:r>
              <a:rPr lang="ru-RU" sz="2000" dirty="0">
                <a:solidFill>
                  <a:srgbClr val="C00000"/>
                </a:solidFill>
                <a:latin typeface="+mn-lt"/>
                <a:cs typeface="+mn-cs"/>
              </a:rPr>
              <a:t> ,  габариты – </a:t>
            </a:r>
            <a:r>
              <a:rPr lang="ru-RU" sz="2000" b="1" dirty="0">
                <a:solidFill>
                  <a:srgbClr val="C00000"/>
                </a:solidFill>
                <a:latin typeface="+mn-lt"/>
                <a:cs typeface="+mn-cs"/>
              </a:rPr>
              <a:t>2,4 </a:t>
            </a:r>
            <a:r>
              <a:rPr lang="ru-RU" sz="2000" b="1" dirty="0" err="1">
                <a:solidFill>
                  <a:srgbClr val="C00000"/>
                </a:solidFill>
                <a:latin typeface="+mn-lt"/>
                <a:cs typeface="+mn-cs"/>
              </a:rPr>
              <a:t>х</a:t>
            </a:r>
            <a:r>
              <a:rPr lang="ru-RU" sz="2000" b="1" dirty="0">
                <a:solidFill>
                  <a:srgbClr val="C00000"/>
                </a:solidFill>
                <a:latin typeface="+mn-lt"/>
                <a:cs typeface="+mn-cs"/>
              </a:rPr>
              <a:t> 4,5 </a:t>
            </a:r>
            <a:r>
              <a:rPr lang="ru-RU" sz="2000" b="1" dirty="0" err="1">
                <a:solidFill>
                  <a:srgbClr val="C00000"/>
                </a:solidFill>
                <a:latin typeface="+mn-lt"/>
                <a:cs typeface="+mn-cs"/>
              </a:rPr>
              <a:t>х</a:t>
            </a:r>
            <a:r>
              <a:rPr lang="ru-RU" sz="2000" b="1" dirty="0">
                <a:solidFill>
                  <a:srgbClr val="C00000"/>
                </a:solidFill>
                <a:latin typeface="+mn-lt"/>
                <a:cs typeface="+mn-cs"/>
              </a:rPr>
              <a:t> 1,2м</a:t>
            </a:r>
            <a:r>
              <a:rPr lang="ru-RU" sz="2000" dirty="0">
                <a:solidFill>
                  <a:srgbClr val="C00000"/>
                </a:solidFill>
                <a:latin typeface="+mn-lt"/>
                <a:cs typeface="+mn-cs"/>
              </a:rPr>
              <a:t>,  </a:t>
            </a:r>
          </a:p>
          <a:p>
            <a:pPr algn="ctr" fontAlgn="auto">
              <a:spcBef>
                <a:spcPts val="0"/>
              </a:spcBef>
              <a:spcAft>
                <a:spcPts val="0"/>
              </a:spcAft>
              <a:defRPr/>
            </a:pPr>
            <a:r>
              <a:rPr lang="ru-RU" sz="2000" dirty="0">
                <a:solidFill>
                  <a:srgbClr val="C00000"/>
                </a:solidFill>
                <a:latin typeface="+mn-lt"/>
                <a:cs typeface="+mn-cs"/>
              </a:rPr>
              <a:t>число  секций -</a:t>
            </a:r>
            <a:r>
              <a:rPr lang="ru-RU" sz="2000" dirty="0">
                <a:solidFill>
                  <a:schemeClr val="accent6">
                    <a:lumMod val="75000"/>
                  </a:schemeClr>
                </a:solidFill>
                <a:latin typeface="+mn-lt"/>
                <a:cs typeface="+mn-cs"/>
              </a:rPr>
              <a:t> </a:t>
            </a:r>
            <a:r>
              <a:rPr lang="ru-RU" sz="2000" b="1" dirty="0">
                <a:solidFill>
                  <a:srgbClr val="C00000"/>
                </a:solidFill>
                <a:latin typeface="+mn-lt"/>
                <a:cs typeface="+mn-cs"/>
              </a:rPr>
              <a:t>8</a:t>
            </a:r>
            <a:r>
              <a:rPr lang="ru-RU" dirty="0">
                <a:latin typeface="+mn-lt"/>
                <a:cs typeface="+mn-cs"/>
              </a:rPr>
              <a:t>  </a:t>
            </a:r>
          </a:p>
        </p:txBody>
      </p:sp>
      <p:grpSp>
        <p:nvGrpSpPr>
          <p:cNvPr id="138244" name="Группа 19"/>
          <p:cNvGrpSpPr>
            <a:grpSpLocks/>
          </p:cNvGrpSpPr>
          <p:nvPr/>
        </p:nvGrpSpPr>
        <p:grpSpPr bwMode="auto">
          <a:xfrm>
            <a:off x="5572125" y="5143500"/>
            <a:ext cx="719138" cy="360363"/>
            <a:chOff x="5643570" y="5929330"/>
            <a:chExt cx="719138" cy="360363"/>
          </a:xfrm>
        </p:grpSpPr>
        <p:sp>
          <p:nvSpPr>
            <p:cNvPr id="138246" name="AutoShape 3"/>
            <p:cNvSpPr>
              <a:spLocks noChangeAspect="1" noChangeArrowheads="1"/>
            </p:cNvSpPr>
            <p:nvPr/>
          </p:nvSpPr>
          <p:spPr bwMode="auto">
            <a:xfrm>
              <a:off x="5643570" y="5930334"/>
              <a:ext cx="712592" cy="356348"/>
            </a:xfrm>
            <a:prstGeom prst="roundRect">
              <a:avLst>
                <a:gd name="adj" fmla="val 16667"/>
              </a:avLst>
            </a:prstGeom>
            <a:solidFill>
              <a:srgbClr val="99CCFF"/>
            </a:solidFill>
            <a:ln w="38100" cmpd="dbl">
              <a:solidFill>
                <a:srgbClr val="000000"/>
              </a:solidFill>
              <a:round/>
              <a:headEnd/>
              <a:tailEnd/>
            </a:ln>
          </p:spPr>
          <p:txBody>
            <a:bodyPr/>
            <a:lstStyle/>
            <a:p>
              <a:endParaRPr lang="ru-RU">
                <a:latin typeface="Calibri" pitchFamily="34" charset="0"/>
              </a:endParaRPr>
            </a:p>
          </p:txBody>
        </p:sp>
        <p:grpSp>
          <p:nvGrpSpPr>
            <p:cNvPr id="138247" name="Group 4"/>
            <p:cNvGrpSpPr>
              <a:grpSpLocks/>
            </p:cNvGrpSpPr>
            <p:nvPr/>
          </p:nvGrpSpPr>
          <p:grpSpPr bwMode="auto">
            <a:xfrm>
              <a:off x="5663676" y="5929330"/>
              <a:ext cx="699032" cy="360363"/>
              <a:chOff x="4622" y="5277"/>
              <a:chExt cx="1495" cy="1077"/>
            </a:xfrm>
          </p:grpSpPr>
          <p:cxnSp>
            <p:nvCxnSpPr>
              <p:cNvPr id="138248" name="AutoShape 5"/>
              <p:cNvCxnSpPr>
                <a:cxnSpLocks noChangeAspect="1" noChangeShapeType="1"/>
              </p:cNvCxnSpPr>
              <p:nvPr/>
            </p:nvCxnSpPr>
            <p:spPr bwMode="auto">
              <a:xfrm>
                <a:off x="4622" y="5814"/>
                <a:ext cx="1495" cy="0"/>
              </a:xfrm>
              <a:prstGeom prst="straightConnector1">
                <a:avLst/>
              </a:prstGeom>
              <a:noFill/>
              <a:ln w="9525">
                <a:solidFill>
                  <a:srgbClr val="000000"/>
                </a:solidFill>
                <a:round/>
                <a:headEnd/>
                <a:tailEnd/>
              </a:ln>
            </p:spPr>
          </p:cxnSp>
          <p:cxnSp>
            <p:nvCxnSpPr>
              <p:cNvPr id="138249" name="AutoShape 6"/>
              <p:cNvCxnSpPr>
                <a:cxnSpLocks noChangeAspect="1" noChangeShapeType="1"/>
              </p:cNvCxnSpPr>
              <p:nvPr/>
            </p:nvCxnSpPr>
            <p:spPr bwMode="auto">
              <a:xfrm>
                <a:off x="5351" y="5278"/>
                <a:ext cx="0" cy="1066"/>
              </a:xfrm>
              <a:prstGeom prst="straightConnector1">
                <a:avLst/>
              </a:prstGeom>
              <a:noFill/>
              <a:ln w="9525">
                <a:solidFill>
                  <a:srgbClr val="000000"/>
                </a:solidFill>
                <a:round/>
                <a:headEnd/>
                <a:tailEnd/>
              </a:ln>
            </p:spPr>
          </p:cxnSp>
          <p:cxnSp>
            <p:nvCxnSpPr>
              <p:cNvPr id="138250" name="AutoShape 7"/>
              <p:cNvCxnSpPr>
                <a:cxnSpLocks noChangeAspect="1" noChangeShapeType="1"/>
              </p:cNvCxnSpPr>
              <p:nvPr/>
            </p:nvCxnSpPr>
            <p:spPr bwMode="auto">
              <a:xfrm>
                <a:off x="5714" y="5289"/>
                <a:ext cx="0" cy="1065"/>
              </a:xfrm>
              <a:prstGeom prst="straightConnector1">
                <a:avLst/>
              </a:prstGeom>
              <a:noFill/>
              <a:ln w="9525">
                <a:solidFill>
                  <a:srgbClr val="000000"/>
                </a:solidFill>
                <a:round/>
                <a:headEnd/>
                <a:tailEnd/>
              </a:ln>
            </p:spPr>
          </p:cxnSp>
          <p:cxnSp>
            <p:nvCxnSpPr>
              <p:cNvPr id="138251" name="AutoShape 8"/>
              <p:cNvCxnSpPr>
                <a:cxnSpLocks noChangeAspect="1" noChangeShapeType="1"/>
              </p:cNvCxnSpPr>
              <p:nvPr/>
            </p:nvCxnSpPr>
            <p:spPr bwMode="auto">
              <a:xfrm>
                <a:off x="4978" y="5277"/>
                <a:ext cx="0" cy="1065"/>
              </a:xfrm>
              <a:prstGeom prst="straightConnector1">
                <a:avLst/>
              </a:prstGeom>
              <a:noFill/>
              <a:ln w="9525">
                <a:solidFill>
                  <a:srgbClr val="000000"/>
                </a:solidFill>
                <a:round/>
                <a:headEnd/>
                <a:tailEnd/>
              </a:ln>
            </p:spPr>
          </p:cxnSp>
          <p:sp>
            <p:nvSpPr>
              <p:cNvPr id="138252" name="Rectangle 9"/>
              <p:cNvSpPr>
                <a:spLocks noChangeAspect="1" noChangeArrowheads="1"/>
              </p:cNvSpPr>
              <p:nvPr/>
            </p:nvSpPr>
            <p:spPr bwMode="auto">
              <a:xfrm>
                <a:off x="4807" y="5603"/>
                <a:ext cx="114" cy="141"/>
              </a:xfrm>
              <a:prstGeom prst="rect">
                <a:avLst/>
              </a:prstGeom>
              <a:solidFill>
                <a:srgbClr val="99CCFF"/>
              </a:solidFill>
              <a:ln w="9525">
                <a:solidFill>
                  <a:srgbClr val="000000"/>
                </a:solidFill>
                <a:miter lim="800000"/>
                <a:headEnd/>
                <a:tailEnd/>
              </a:ln>
            </p:spPr>
            <p:txBody>
              <a:bodyPr/>
              <a:lstStyle/>
              <a:p>
                <a:endParaRPr lang="ru-RU">
                  <a:latin typeface="Calibri" pitchFamily="34" charset="0"/>
                </a:endParaRPr>
              </a:p>
            </p:txBody>
          </p:sp>
        </p:grpSp>
      </p:grpSp>
      <p:sp>
        <p:nvSpPr>
          <p:cNvPr id="138245" name="Заголовок 12"/>
          <p:cNvSpPr>
            <a:spLocks noGrp="1"/>
          </p:cNvSpPr>
          <p:nvPr>
            <p:ph type="title"/>
          </p:nvPr>
        </p:nvSpPr>
        <p:spPr/>
        <p:txBody>
          <a:bodyPr/>
          <a:lstStyle/>
          <a:p>
            <a:endParaRPr lang="ru-RU" smtClean="0"/>
          </a:p>
        </p:txBody>
      </p:sp>
    </p:spTree>
    <p:extLst>
      <p:ext uri="{BB962C8B-B14F-4D97-AF65-F5344CB8AC3E}">
        <p14:creationId xmlns:p14="http://schemas.microsoft.com/office/powerpoint/2010/main" val="382618418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rmAutofit fontScale="90000"/>
          </a:bodyPr>
          <a:lstStyle/>
          <a:p>
            <a:pPr eaLnBrk="1" fontAlgn="auto" hangingPunct="1">
              <a:spcAft>
                <a:spcPts val="0"/>
              </a:spcAft>
              <a:defRPr/>
            </a:pPr>
            <a:r>
              <a:rPr lang="ru-RU" dirty="0" smtClean="0">
                <a:solidFill>
                  <a:srgbClr val="0070C0"/>
                </a:solidFill>
              </a:rPr>
              <a:t>Внутренняя конструкция </a:t>
            </a:r>
            <a:br>
              <a:rPr lang="ru-RU" dirty="0" smtClean="0">
                <a:solidFill>
                  <a:srgbClr val="0070C0"/>
                </a:solidFill>
              </a:rPr>
            </a:br>
            <a:r>
              <a:rPr lang="ru-RU" dirty="0" smtClean="0">
                <a:solidFill>
                  <a:srgbClr val="0070C0"/>
                </a:solidFill>
              </a:rPr>
              <a:t>и уклоны дна бассейнов</a:t>
            </a:r>
            <a:endParaRPr lang="ru-RU" dirty="0">
              <a:solidFill>
                <a:srgbClr val="0070C0"/>
              </a:solidFill>
            </a:endParaRPr>
          </a:p>
        </p:txBody>
      </p:sp>
      <p:pic>
        <p:nvPicPr>
          <p:cNvPr id="139267" name="Содержимое 3" descr="Бас 3х3 2секц+ВА кор2.jpg"/>
          <p:cNvPicPr>
            <a:picLocks noGrp="1" noChangeAspect="1"/>
          </p:cNvPicPr>
          <p:nvPr>
            <p:ph idx="1"/>
          </p:nvPr>
        </p:nvPicPr>
        <p:blipFill>
          <a:blip r:embed="rId3">
            <a:lum bright="-6000" contrast="12000"/>
          </a:blip>
          <a:srcRect/>
          <a:stretch>
            <a:fillRect/>
          </a:stretch>
        </p:blipFill>
        <p:spPr>
          <a:xfrm>
            <a:off x="1911350" y="1935163"/>
            <a:ext cx="5321300" cy="4389437"/>
          </a:xfrm>
        </p:spPr>
      </p:pic>
    </p:spTree>
    <p:extLst>
      <p:ext uri="{BB962C8B-B14F-4D97-AF65-F5344CB8AC3E}">
        <p14:creationId xmlns:p14="http://schemas.microsoft.com/office/powerpoint/2010/main" val="92005434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Заголовок 1"/>
          <p:cNvSpPr>
            <a:spLocks noGrp="1"/>
          </p:cNvSpPr>
          <p:nvPr>
            <p:ph type="title"/>
          </p:nvPr>
        </p:nvSpPr>
        <p:spPr/>
        <p:txBody>
          <a:bodyPr/>
          <a:lstStyle/>
          <a:p>
            <a:pPr eaLnBrk="1" hangingPunct="1"/>
            <a:r>
              <a:rPr lang="ru-RU" b="1" smtClean="0">
                <a:solidFill>
                  <a:srgbClr val="00B050"/>
                </a:solidFill>
              </a:rPr>
              <a:t>Сборка бассейна.   </a:t>
            </a:r>
            <a:r>
              <a:rPr lang="ru-RU" sz="3600" i="1" smtClean="0"/>
              <a:t>Шаг 1-2</a:t>
            </a:r>
          </a:p>
        </p:txBody>
      </p:sp>
      <p:pic>
        <p:nvPicPr>
          <p:cNvPr id="140291" name="Содержимое 3" descr="Шаг сборки 1.jpg"/>
          <p:cNvPicPr>
            <a:picLocks noGrp="1" noChangeAspect="1"/>
          </p:cNvPicPr>
          <p:nvPr>
            <p:ph idx="1"/>
          </p:nvPr>
        </p:nvPicPr>
        <p:blipFill>
          <a:blip r:embed="rId3">
            <a:lum bright="-6000" contrast="10000"/>
          </a:blip>
          <a:srcRect/>
          <a:stretch>
            <a:fillRect/>
          </a:stretch>
        </p:blipFill>
        <p:spPr>
          <a:xfrm>
            <a:off x="1135063" y="1935163"/>
            <a:ext cx="6873875" cy="4389437"/>
          </a:xfrm>
        </p:spPr>
      </p:pic>
    </p:spTree>
    <p:extLst>
      <p:ext uri="{BB962C8B-B14F-4D97-AF65-F5344CB8AC3E}">
        <p14:creationId xmlns:p14="http://schemas.microsoft.com/office/powerpoint/2010/main" val="12831857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Заголовок 1"/>
          <p:cNvSpPr>
            <a:spLocks noGrp="1"/>
          </p:cNvSpPr>
          <p:nvPr>
            <p:ph type="title"/>
          </p:nvPr>
        </p:nvSpPr>
        <p:spPr/>
        <p:txBody>
          <a:bodyPr/>
          <a:lstStyle/>
          <a:p>
            <a:pPr eaLnBrk="1" hangingPunct="1"/>
            <a:r>
              <a:rPr lang="ru-RU" b="1" smtClean="0">
                <a:solidFill>
                  <a:srgbClr val="00B050"/>
                </a:solidFill>
              </a:rPr>
              <a:t>Сборка бассейна.   </a:t>
            </a:r>
            <a:r>
              <a:rPr lang="ru-RU" sz="3600" i="1" smtClean="0"/>
              <a:t>Шаг 3-4</a:t>
            </a:r>
            <a:endParaRPr lang="ru-RU" i="1" smtClean="0"/>
          </a:p>
        </p:txBody>
      </p:sp>
      <p:pic>
        <p:nvPicPr>
          <p:cNvPr id="141315" name="Содержимое 3" descr="Шаг сборки 2.jpg"/>
          <p:cNvPicPr>
            <a:picLocks noGrp="1" noChangeAspect="1"/>
          </p:cNvPicPr>
          <p:nvPr>
            <p:ph idx="1"/>
          </p:nvPr>
        </p:nvPicPr>
        <p:blipFill>
          <a:blip r:embed="rId3"/>
          <a:srcRect/>
          <a:stretch>
            <a:fillRect/>
          </a:stretch>
        </p:blipFill>
        <p:spPr>
          <a:xfrm>
            <a:off x="1135063" y="1935163"/>
            <a:ext cx="6873875" cy="4389437"/>
          </a:xfrm>
        </p:spPr>
      </p:pic>
    </p:spTree>
    <p:extLst>
      <p:ext uri="{BB962C8B-B14F-4D97-AF65-F5344CB8AC3E}">
        <p14:creationId xmlns:p14="http://schemas.microsoft.com/office/powerpoint/2010/main" val="37444949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93254" y="2662439"/>
            <a:ext cx="8136904" cy="954107"/>
          </a:xfrm>
          <a:prstGeom prst="rect">
            <a:avLst/>
          </a:prstGeom>
        </p:spPr>
        <p:txBody>
          <a:bodyPr wrap="square">
            <a:spAutoFit/>
          </a:bodyPr>
          <a:lstStyle/>
          <a:p>
            <a:pPr algn="ctr"/>
            <a:r>
              <a:rPr lang="ru-RU" sz="2800" b="1" dirty="0" smtClean="0">
                <a:latin typeface="Times New Roman" panose="02020603050405020304" pitchFamily="18" charset="0"/>
                <a:cs typeface="Times New Roman" panose="02020603050405020304" pitchFamily="18" charset="0"/>
              </a:rPr>
              <a:t>Факторы </a:t>
            </a:r>
            <a:r>
              <a:rPr lang="ru-RU" sz="2800" b="1" dirty="0">
                <a:latin typeface="Times New Roman" panose="02020603050405020304" pitchFamily="18" charset="0"/>
                <a:cs typeface="Times New Roman" panose="02020603050405020304" pitchFamily="18" charset="0"/>
              </a:rPr>
              <a:t>регулирующие потенциально возможную скорость роста форели</a:t>
            </a:r>
          </a:p>
        </p:txBody>
      </p:sp>
    </p:spTree>
    <p:extLst>
      <p:ext uri="{BB962C8B-B14F-4D97-AF65-F5344CB8AC3E}">
        <p14:creationId xmlns:p14="http://schemas.microsoft.com/office/powerpoint/2010/main" val="2097210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Заголовок 1"/>
          <p:cNvSpPr>
            <a:spLocks noGrp="1"/>
          </p:cNvSpPr>
          <p:nvPr>
            <p:ph type="title"/>
          </p:nvPr>
        </p:nvSpPr>
        <p:spPr/>
        <p:txBody>
          <a:bodyPr/>
          <a:lstStyle/>
          <a:p>
            <a:pPr eaLnBrk="1" hangingPunct="1"/>
            <a:r>
              <a:rPr lang="ru-RU" b="1" smtClean="0">
                <a:solidFill>
                  <a:srgbClr val="00B050"/>
                </a:solidFill>
              </a:rPr>
              <a:t>Сборка бассейна.   </a:t>
            </a:r>
            <a:r>
              <a:rPr lang="ru-RU" sz="3600" i="1" smtClean="0"/>
              <a:t>Шаг 5-6</a:t>
            </a:r>
            <a:endParaRPr lang="ru-RU" i="1" smtClean="0"/>
          </a:p>
        </p:txBody>
      </p:sp>
      <p:pic>
        <p:nvPicPr>
          <p:cNvPr id="142339" name="Содержимое 3" descr="Шаг сборки 3.jpg"/>
          <p:cNvPicPr>
            <a:picLocks noGrp="1" noChangeAspect="1"/>
          </p:cNvPicPr>
          <p:nvPr>
            <p:ph idx="1"/>
          </p:nvPr>
        </p:nvPicPr>
        <p:blipFill>
          <a:blip r:embed="rId3"/>
          <a:srcRect/>
          <a:stretch>
            <a:fillRect/>
          </a:stretch>
        </p:blipFill>
        <p:spPr>
          <a:xfrm>
            <a:off x="1135063" y="1935163"/>
            <a:ext cx="6873875" cy="4389437"/>
          </a:xfrm>
        </p:spPr>
      </p:pic>
    </p:spTree>
    <p:extLst>
      <p:ext uri="{BB962C8B-B14F-4D97-AF65-F5344CB8AC3E}">
        <p14:creationId xmlns:p14="http://schemas.microsoft.com/office/powerpoint/2010/main" val="370140701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Заголовок 1"/>
          <p:cNvSpPr>
            <a:spLocks noGrp="1"/>
          </p:cNvSpPr>
          <p:nvPr>
            <p:ph type="title"/>
          </p:nvPr>
        </p:nvSpPr>
        <p:spPr/>
        <p:txBody>
          <a:bodyPr/>
          <a:lstStyle/>
          <a:p>
            <a:pPr eaLnBrk="1" hangingPunct="1"/>
            <a:r>
              <a:rPr lang="ru-RU" b="1" smtClean="0">
                <a:solidFill>
                  <a:srgbClr val="00B050"/>
                </a:solidFill>
              </a:rPr>
              <a:t>Сборка бассейна.   </a:t>
            </a:r>
            <a:r>
              <a:rPr lang="ru-RU" sz="3600" i="1" smtClean="0"/>
              <a:t>Шаг 7-8</a:t>
            </a:r>
            <a:endParaRPr lang="ru-RU" i="1" smtClean="0"/>
          </a:p>
        </p:txBody>
      </p:sp>
      <p:pic>
        <p:nvPicPr>
          <p:cNvPr id="143363" name="Содержимое 3" descr="Шаг сборки 4 копия.jpg"/>
          <p:cNvPicPr>
            <a:picLocks noGrp="1" noChangeAspect="1"/>
          </p:cNvPicPr>
          <p:nvPr>
            <p:ph idx="1"/>
          </p:nvPr>
        </p:nvPicPr>
        <p:blipFill>
          <a:blip r:embed="rId3">
            <a:lum bright="-8000"/>
          </a:blip>
          <a:srcRect/>
          <a:stretch>
            <a:fillRect/>
          </a:stretch>
        </p:blipFill>
        <p:spPr>
          <a:xfrm>
            <a:off x="1135063" y="1935163"/>
            <a:ext cx="6873875" cy="4389437"/>
          </a:xfrm>
        </p:spPr>
      </p:pic>
    </p:spTree>
    <p:extLst>
      <p:ext uri="{BB962C8B-B14F-4D97-AF65-F5344CB8AC3E}">
        <p14:creationId xmlns:p14="http://schemas.microsoft.com/office/powerpoint/2010/main" val="293277407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850"/>
            <a:ext cx="8229600" cy="1143000"/>
          </a:xfrm>
        </p:spPr>
        <p:txBody>
          <a:bodyPr rtlCol="0">
            <a:noAutofit/>
          </a:bodyPr>
          <a:lstStyle/>
          <a:p>
            <a:pPr eaLnBrk="1" fontAlgn="auto" hangingPunct="1">
              <a:spcAft>
                <a:spcPts val="0"/>
              </a:spcAft>
              <a:defRPr/>
            </a:pPr>
            <a:r>
              <a:rPr lang="ru-RU" sz="3600" b="1" dirty="0" smtClean="0">
                <a:solidFill>
                  <a:schemeClr val="accent5">
                    <a:lumMod val="50000"/>
                  </a:schemeClr>
                </a:solidFill>
              </a:rPr>
              <a:t>ЕМКОСТИ  ДЛЯ  ПЕРЕДЕРЖКИ </a:t>
            </a:r>
            <a:br>
              <a:rPr lang="ru-RU" sz="3600" b="1" dirty="0" smtClean="0">
                <a:solidFill>
                  <a:schemeClr val="accent5">
                    <a:lumMod val="50000"/>
                  </a:schemeClr>
                </a:solidFill>
              </a:rPr>
            </a:br>
            <a:r>
              <a:rPr lang="ru-RU" sz="3600" b="1" dirty="0" smtClean="0">
                <a:solidFill>
                  <a:schemeClr val="accent5">
                    <a:lumMod val="50000"/>
                  </a:schemeClr>
                </a:solidFill>
              </a:rPr>
              <a:t>И  ОБРАБОТКИ</a:t>
            </a:r>
            <a:endParaRPr lang="ru-RU" sz="3600" b="1" dirty="0">
              <a:solidFill>
                <a:schemeClr val="accent5">
                  <a:lumMod val="50000"/>
                </a:schemeClr>
              </a:solidFill>
            </a:endParaRPr>
          </a:p>
        </p:txBody>
      </p:sp>
      <p:pic>
        <p:nvPicPr>
          <p:cNvPr id="144387" name="Содержимое 5" descr="Поддон Е-м.jpg"/>
          <p:cNvPicPr>
            <a:picLocks noGrp="1" noChangeAspect="1"/>
          </p:cNvPicPr>
          <p:nvPr>
            <p:ph sz="half" idx="1"/>
          </p:nvPr>
        </p:nvPicPr>
        <p:blipFill>
          <a:blip r:embed="rId3">
            <a:lum bright="-16000" contrast="20000"/>
          </a:blip>
          <a:srcRect/>
          <a:stretch>
            <a:fillRect/>
          </a:stretch>
        </p:blipFill>
        <p:spPr>
          <a:xfrm>
            <a:off x="428625" y="3214688"/>
            <a:ext cx="2190750" cy="1646237"/>
          </a:xfrm>
        </p:spPr>
      </p:pic>
      <p:sp>
        <p:nvSpPr>
          <p:cNvPr id="144388" name="TextBox 9"/>
          <p:cNvSpPr txBox="1">
            <a:spLocks noChangeArrowheads="1"/>
          </p:cNvSpPr>
          <p:nvPr/>
        </p:nvSpPr>
        <p:spPr bwMode="auto">
          <a:xfrm>
            <a:off x="571500" y="2714625"/>
            <a:ext cx="1785938" cy="369888"/>
          </a:xfrm>
          <a:prstGeom prst="rect">
            <a:avLst/>
          </a:prstGeom>
          <a:noFill/>
          <a:ln w="9525">
            <a:noFill/>
            <a:miter lim="800000"/>
            <a:headEnd/>
            <a:tailEnd/>
          </a:ln>
        </p:spPr>
        <p:txBody>
          <a:bodyPr>
            <a:spAutoFit/>
          </a:bodyPr>
          <a:lstStyle/>
          <a:p>
            <a:pPr algn="ctr"/>
            <a:r>
              <a:rPr lang="ru-RU">
                <a:solidFill>
                  <a:srgbClr val="0070C0"/>
                </a:solidFill>
                <a:latin typeface="Calibri" pitchFamily="34" charset="0"/>
              </a:rPr>
              <a:t>Поддон мелкий</a:t>
            </a:r>
          </a:p>
        </p:txBody>
      </p:sp>
      <p:sp>
        <p:nvSpPr>
          <p:cNvPr id="144389" name="TextBox 17"/>
          <p:cNvSpPr txBox="1">
            <a:spLocks noChangeArrowheads="1"/>
          </p:cNvSpPr>
          <p:nvPr/>
        </p:nvSpPr>
        <p:spPr bwMode="auto">
          <a:xfrm>
            <a:off x="357188" y="4857750"/>
            <a:ext cx="2286000" cy="677863"/>
          </a:xfrm>
          <a:prstGeom prst="rect">
            <a:avLst/>
          </a:prstGeom>
          <a:noFill/>
          <a:ln w="9525">
            <a:noFill/>
            <a:miter lim="800000"/>
            <a:headEnd/>
            <a:tailEnd/>
          </a:ln>
        </p:spPr>
        <p:txBody>
          <a:bodyPr>
            <a:spAutoFit/>
          </a:bodyPr>
          <a:lstStyle/>
          <a:p>
            <a:pPr algn="ctr"/>
            <a:r>
              <a:rPr lang="en-US" sz="2000" b="1">
                <a:latin typeface="Calibri" pitchFamily="34" charset="0"/>
              </a:rPr>
              <a:t>V</a:t>
            </a:r>
            <a:r>
              <a:rPr lang="uk-UA" sz="2000">
                <a:latin typeface="Calibri" pitchFamily="34" charset="0"/>
              </a:rPr>
              <a:t>=</a:t>
            </a:r>
            <a:r>
              <a:rPr lang="uk-UA" sz="2000" b="1">
                <a:latin typeface="Calibri" pitchFamily="34" charset="0"/>
              </a:rPr>
              <a:t>80л</a:t>
            </a:r>
            <a:endParaRPr lang="ru-RU" sz="2000">
              <a:latin typeface="Calibri" pitchFamily="34" charset="0"/>
            </a:endParaRPr>
          </a:p>
          <a:p>
            <a:pPr algn="ctr"/>
            <a:r>
              <a:rPr lang="uk-UA">
                <a:latin typeface="Calibri" pitchFamily="34" charset="0"/>
              </a:rPr>
              <a:t>0,9 х 0,9 х 0,3/0,12м. </a:t>
            </a:r>
            <a:endParaRPr lang="ru-RU">
              <a:latin typeface="Calibri" pitchFamily="34" charset="0"/>
            </a:endParaRPr>
          </a:p>
        </p:txBody>
      </p:sp>
    </p:spTree>
    <p:extLst>
      <p:ext uri="{BB962C8B-B14F-4D97-AF65-F5344CB8AC3E}">
        <p14:creationId xmlns:p14="http://schemas.microsoft.com/office/powerpoint/2010/main" val="344099140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850"/>
            <a:ext cx="8229600" cy="1143000"/>
          </a:xfrm>
        </p:spPr>
        <p:txBody>
          <a:bodyPr rtlCol="0">
            <a:noAutofit/>
          </a:bodyPr>
          <a:lstStyle/>
          <a:p>
            <a:pPr eaLnBrk="1" fontAlgn="auto" hangingPunct="1">
              <a:spcAft>
                <a:spcPts val="0"/>
              </a:spcAft>
              <a:defRPr/>
            </a:pPr>
            <a:r>
              <a:rPr lang="ru-RU" sz="3600" b="1" dirty="0" smtClean="0">
                <a:solidFill>
                  <a:schemeClr val="accent5">
                    <a:lumMod val="50000"/>
                  </a:schemeClr>
                </a:solidFill>
              </a:rPr>
              <a:t>ЕМКОСТИ  ДЛЯ  ПЕРЕДЕРЖКИ </a:t>
            </a:r>
            <a:br>
              <a:rPr lang="ru-RU" sz="3600" b="1" dirty="0" smtClean="0">
                <a:solidFill>
                  <a:schemeClr val="accent5">
                    <a:lumMod val="50000"/>
                  </a:schemeClr>
                </a:solidFill>
              </a:rPr>
            </a:br>
            <a:r>
              <a:rPr lang="ru-RU" sz="3600" b="1" dirty="0" smtClean="0">
                <a:solidFill>
                  <a:schemeClr val="accent5">
                    <a:lumMod val="50000"/>
                  </a:schemeClr>
                </a:solidFill>
              </a:rPr>
              <a:t>И  ОБРАБОТКИ</a:t>
            </a:r>
            <a:endParaRPr lang="ru-RU" sz="3600" b="1" dirty="0">
              <a:solidFill>
                <a:schemeClr val="accent5">
                  <a:lumMod val="50000"/>
                </a:schemeClr>
              </a:solidFill>
            </a:endParaRPr>
          </a:p>
        </p:txBody>
      </p:sp>
      <p:pic>
        <p:nvPicPr>
          <p:cNvPr id="145411" name="Содержимое 5" descr="Поддон Е-м.jpg"/>
          <p:cNvPicPr>
            <a:picLocks noGrp="1" noChangeAspect="1"/>
          </p:cNvPicPr>
          <p:nvPr>
            <p:ph sz="half" idx="1"/>
          </p:nvPr>
        </p:nvPicPr>
        <p:blipFill>
          <a:blip r:embed="rId3">
            <a:lum bright="-16000" contrast="20000"/>
          </a:blip>
          <a:srcRect/>
          <a:stretch>
            <a:fillRect/>
          </a:stretch>
        </p:blipFill>
        <p:spPr>
          <a:xfrm>
            <a:off x="428625" y="3214688"/>
            <a:ext cx="2190750" cy="1646237"/>
          </a:xfrm>
        </p:spPr>
      </p:pic>
      <p:pic>
        <p:nvPicPr>
          <p:cNvPr id="145412" name="Рисунок 3" descr="Бас мал-чел.jpg"/>
          <p:cNvPicPr>
            <a:picLocks noChangeAspect="1"/>
          </p:cNvPicPr>
          <p:nvPr/>
        </p:nvPicPr>
        <p:blipFill>
          <a:blip r:embed="rId4">
            <a:lum bright="-6000" contrast="10000"/>
          </a:blip>
          <a:srcRect/>
          <a:stretch>
            <a:fillRect/>
          </a:stretch>
        </p:blipFill>
        <p:spPr bwMode="auto">
          <a:xfrm>
            <a:off x="2643188" y="2328863"/>
            <a:ext cx="1766887" cy="2528887"/>
          </a:xfrm>
          <a:prstGeom prst="rect">
            <a:avLst/>
          </a:prstGeom>
          <a:noFill/>
          <a:ln w="9525">
            <a:noFill/>
            <a:miter lim="800000"/>
            <a:headEnd/>
            <a:tailEnd/>
          </a:ln>
        </p:spPr>
      </p:pic>
      <p:sp>
        <p:nvSpPr>
          <p:cNvPr id="145413" name="TextBox 9"/>
          <p:cNvSpPr txBox="1">
            <a:spLocks noChangeArrowheads="1"/>
          </p:cNvSpPr>
          <p:nvPr/>
        </p:nvSpPr>
        <p:spPr bwMode="auto">
          <a:xfrm>
            <a:off x="571500" y="2714625"/>
            <a:ext cx="1785938" cy="369888"/>
          </a:xfrm>
          <a:prstGeom prst="rect">
            <a:avLst/>
          </a:prstGeom>
          <a:noFill/>
          <a:ln w="9525">
            <a:noFill/>
            <a:miter lim="800000"/>
            <a:headEnd/>
            <a:tailEnd/>
          </a:ln>
        </p:spPr>
        <p:txBody>
          <a:bodyPr>
            <a:spAutoFit/>
          </a:bodyPr>
          <a:lstStyle/>
          <a:p>
            <a:pPr algn="ctr"/>
            <a:r>
              <a:rPr lang="ru-RU">
                <a:solidFill>
                  <a:srgbClr val="0070C0"/>
                </a:solidFill>
                <a:latin typeface="Calibri" pitchFamily="34" charset="0"/>
              </a:rPr>
              <a:t>Поддон мелкий</a:t>
            </a:r>
          </a:p>
        </p:txBody>
      </p:sp>
      <p:sp>
        <p:nvSpPr>
          <p:cNvPr id="145414" name="TextBox 10"/>
          <p:cNvSpPr txBox="1">
            <a:spLocks noChangeArrowheads="1"/>
          </p:cNvSpPr>
          <p:nvPr/>
        </p:nvSpPr>
        <p:spPr bwMode="auto">
          <a:xfrm flipH="1">
            <a:off x="2643188" y="1643063"/>
            <a:ext cx="1785937" cy="646112"/>
          </a:xfrm>
          <a:prstGeom prst="rect">
            <a:avLst/>
          </a:prstGeom>
          <a:noFill/>
          <a:ln w="9525">
            <a:noFill/>
            <a:miter lim="800000"/>
            <a:headEnd/>
            <a:tailEnd/>
          </a:ln>
        </p:spPr>
        <p:txBody>
          <a:bodyPr>
            <a:spAutoFit/>
          </a:bodyPr>
          <a:lstStyle/>
          <a:p>
            <a:pPr algn="ctr"/>
            <a:r>
              <a:rPr lang="ru-RU">
                <a:solidFill>
                  <a:srgbClr val="0070C0"/>
                </a:solidFill>
                <a:latin typeface="Calibri" pitchFamily="34" charset="0"/>
              </a:rPr>
              <a:t>Бассейн малый</a:t>
            </a:r>
          </a:p>
          <a:p>
            <a:pPr algn="ctr"/>
            <a:r>
              <a:rPr lang="ru-RU">
                <a:solidFill>
                  <a:srgbClr val="0070C0"/>
                </a:solidFill>
                <a:latin typeface="Calibri" pitchFamily="34" charset="0"/>
              </a:rPr>
              <a:t>«Пруд-М»</a:t>
            </a:r>
          </a:p>
        </p:txBody>
      </p:sp>
      <p:sp>
        <p:nvSpPr>
          <p:cNvPr id="145415" name="TextBox 16"/>
          <p:cNvSpPr txBox="1">
            <a:spLocks noChangeArrowheads="1"/>
          </p:cNvSpPr>
          <p:nvPr/>
        </p:nvSpPr>
        <p:spPr bwMode="auto">
          <a:xfrm>
            <a:off x="2714625" y="4857750"/>
            <a:ext cx="1643063" cy="677863"/>
          </a:xfrm>
          <a:prstGeom prst="rect">
            <a:avLst/>
          </a:prstGeom>
          <a:noFill/>
          <a:ln w="9525">
            <a:noFill/>
            <a:miter lim="800000"/>
            <a:headEnd/>
            <a:tailEnd/>
          </a:ln>
        </p:spPr>
        <p:txBody>
          <a:bodyPr>
            <a:spAutoFit/>
          </a:bodyPr>
          <a:lstStyle/>
          <a:p>
            <a:pPr algn="ctr"/>
            <a:r>
              <a:rPr lang="en-US" sz="2000" b="1">
                <a:latin typeface="Calibri" pitchFamily="34" charset="0"/>
              </a:rPr>
              <a:t>V</a:t>
            </a:r>
            <a:r>
              <a:rPr lang="ru-RU" sz="2000" b="1">
                <a:latin typeface="Calibri" pitchFamily="34" charset="0"/>
              </a:rPr>
              <a:t>=</a:t>
            </a:r>
            <a:r>
              <a:rPr lang="uk-UA" sz="2000" b="1">
                <a:latin typeface="Calibri" pitchFamily="34" charset="0"/>
              </a:rPr>
              <a:t>0,43</a:t>
            </a:r>
            <a:r>
              <a:rPr lang="uk-UA" sz="2000" b="1" i="1">
                <a:latin typeface="Calibri" pitchFamily="34" charset="0"/>
              </a:rPr>
              <a:t> </a:t>
            </a:r>
            <a:r>
              <a:rPr lang="uk-UA" sz="2000" b="1">
                <a:latin typeface="Calibri" pitchFamily="34" charset="0"/>
              </a:rPr>
              <a:t>м</a:t>
            </a:r>
            <a:r>
              <a:rPr lang="uk-UA" sz="2000" b="1" baseline="30000">
                <a:latin typeface="Calibri" pitchFamily="34" charset="0"/>
              </a:rPr>
              <a:t>3</a:t>
            </a:r>
            <a:endParaRPr lang="ru-RU" sz="2000">
              <a:latin typeface="Calibri" pitchFamily="34" charset="0"/>
            </a:endParaRPr>
          </a:p>
          <a:p>
            <a:pPr algn="ctr"/>
            <a:r>
              <a:rPr lang="uk-UA">
                <a:latin typeface="Calibri" pitchFamily="34" charset="0"/>
              </a:rPr>
              <a:t>1,0 х 1,0 х 0,7м</a:t>
            </a:r>
            <a:endParaRPr lang="ru-RU">
              <a:latin typeface="Calibri" pitchFamily="34" charset="0"/>
            </a:endParaRPr>
          </a:p>
        </p:txBody>
      </p:sp>
      <p:sp>
        <p:nvSpPr>
          <p:cNvPr id="145416" name="TextBox 17"/>
          <p:cNvSpPr txBox="1">
            <a:spLocks noChangeArrowheads="1"/>
          </p:cNvSpPr>
          <p:nvPr/>
        </p:nvSpPr>
        <p:spPr bwMode="auto">
          <a:xfrm>
            <a:off x="357188" y="4857750"/>
            <a:ext cx="2286000" cy="677863"/>
          </a:xfrm>
          <a:prstGeom prst="rect">
            <a:avLst/>
          </a:prstGeom>
          <a:noFill/>
          <a:ln w="9525">
            <a:noFill/>
            <a:miter lim="800000"/>
            <a:headEnd/>
            <a:tailEnd/>
          </a:ln>
        </p:spPr>
        <p:txBody>
          <a:bodyPr>
            <a:spAutoFit/>
          </a:bodyPr>
          <a:lstStyle/>
          <a:p>
            <a:pPr algn="ctr"/>
            <a:r>
              <a:rPr lang="en-US" sz="2000" b="1">
                <a:latin typeface="Calibri" pitchFamily="34" charset="0"/>
              </a:rPr>
              <a:t>V</a:t>
            </a:r>
            <a:r>
              <a:rPr lang="uk-UA" sz="2000">
                <a:latin typeface="Calibri" pitchFamily="34" charset="0"/>
              </a:rPr>
              <a:t>=</a:t>
            </a:r>
            <a:r>
              <a:rPr lang="uk-UA" sz="2000" b="1">
                <a:latin typeface="Calibri" pitchFamily="34" charset="0"/>
              </a:rPr>
              <a:t>80л</a:t>
            </a:r>
            <a:endParaRPr lang="ru-RU" sz="2000">
              <a:latin typeface="Calibri" pitchFamily="34" charset="0"/>
            </a:endParaRPr>
          </a:p>
          <a:p>
            <a:pPr algn="ctr"/>
            <a:r>
              <a:rPr lang="uk-UA">
                <a:latin typeface="Calibri" pitchFamily="34" charset="0"/>
              </a:rPr>
              <a:t>0,9 х 0,9 х 0,3/0,12м. </a:t>
            </a:r>
            <a:endParaRPr lang="ru-RU">
              <a:latin typeface="Calibri" pitchFamily="34" charset="0"/>
            </a:endParaRPr>
          </a:p>
        </p:txBody>
      </p:sp>
    </p:spTree>
    <p:extLst>
      <p:ext uri="{BB962C8B-B14F-4D97-AF65-F5344CB8AC3E}">
        <p14:creationId xmlns:p14="http://schemas.microsoft.com/office/powerpoint/2010/main" val="127773223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850"/>
            <a:ext cx="8229600" cy="1143000"/>
          </a:xfrm>
        </p:spPr>
        <p:txBody>
          <a:bodyPr rtlCol="0">
            <a:noAutofit/>
          </a:bodyPr>
          <a:lstStyle/>
          <a:p>
            <a:pPr eaLnBrk="1" fontAlgn="auto" hangingPunct="1">
              <a:spcAft>
                <a:spcPts val="0"/>
              </a:spcAft>
              <a:defRPr/>
            </a:pPr>
            <a:r>
              <a:rPr lang="ru-RU" sz="3600" b="1" dirty="0" smtClean="0">
                <a:solidFill>
                  <a:schemeClr val="accent5">
                    <a:lumMod val="50000"/>
                  </a:schemeClr>
                </a:solidFill>
              </a:rPr>
              <a:t>ЕМКОСТИ  ДЛЯ  ПЕРЕДЕРЖКИ </a:t>
            </a:r>
            <a:br>
              <a:rPr lang="ru-RU" sz="3600" b="1" dirty="0" smtClean="0">
                <a:solidFill>
                  <a:schemeClr val="accent5">
                    <a:lumMod val="50000"/>
                  </a:schemeClr>
                </a:solidFill>
              </a:rPr>
            </a:br>
            <a:r>
              <a:rPr lang="ru-RU" sz="3600" b="1" dirty="0" smtClean="0">
                <a:solidFill>
                  <a:schemeClr val="accent5">
                    <a:lumMod val="50000"/>
                  </a:schemeClr>
                </a:solidFill>
              </a:rPr>
              <a:t>И  ОБРАБОТКИ</a:t>
            </a:r>
            <a:endParaRPr lang="ru-RU" sz="3600" b="1" dirty="0">
              <a:solidFill>
                <a:schemeClr val="accent5">
                  <a:lumMod val="50000"/>
                </a:schemeClr>
              </a:solidFill>
            </a:endParaRPr>
          </a:p>
        </p:txBody>
      </p:sp>
      <p:pic>
        <p:nvPicPr>
          <p:cNvPr id="146435" name="Содержимое 5" descr="Поддон Е-м.jpg"/>
          <p:cNvPicPr>
            <a:picLocks noGrp="1" noChangeAspect="1"/>
          </p:cNvPicPr>
          <p:nvPr>
            <p:ph sz="half" idx="1"/>
          </p:nvPr>
        </p:nvPicPr>
        <p:blipFill>
          <a:blip r:embed="rId3">
            <a:lum bright="-16000" contrast="20000"/>
          </a:blip>
          <a:srcRect/>
          <a:stretch>
            <a:fillRect/>
          </a:stretch>
        </p:blipFill>
        <p:spPr>
          <a:xfrm>
            <a:off x="428625" y="3214688"/>
            <a:ext cx="2190750" cy="1646237"/>
          </a:xfrm>
        </p:spPr>
      </p:pic>
      <p:pic>
        <p:nvPicPr>
          <p:cNvPr id="146436" name="Рисунок 3" descr="Бас мал-чел.jpg"/>
          <p:cNvPicPr>
            <a:picLocks noChangeAspect="1"/>
          </p:cNvPicPr>
          <p:nvPr/>
        </p:nvPicPr>
        <p:blipFill>
          <a:blip r:embed="rId4">
            <a:lum bright="-6000" contrast="10000"/>
          </a:blip>
          <a:srcRect/>
          <a:stretch>
            <a:fillRect/>
          </a:stretch>
        </p:blipFill>
        <p:spPr bwMode="auto">
          <a:xfrm>
            <a:off x="2643188" y="2328863"/>
            <a:ext cx="1766887" cy="2528887"/>
          </a:xfrm>
          <a:prstGeom prst="rect">
            <a:avLst/>
          </a:prstGeom>
          <a:noFill/>
          <a:ln w="9525">
            <a:noFill/>
            <a:miter lim="800000"/>
            <a:headEnd/>
            <a:tailEnd/>
          </a:ln>
        </p:spPr>
      </p:pic>
      <p:pic>
        <p:nvPicPr>
          <p:cNvPr id="146437" name="Рисунок 5" descr="Передн кор 2.jpg"/>
          <p:cNvPicPr>
            <a:picLocks noChangeAspect="1"/>
          </p:cNvPicPr>
          <p:nvPr/>
        </p:nvPicPr>
        <p:blipFill>
          <a:blip r:embed="rId5">
            <a:lum bright="-6000" contrast="8000"/>
          </a:blip>
          <a:srcRect/>
          <a:stretch>
            <a:fillRect/>
          </a:stretch>
        </p:blipFill>
        <p:spPr bwMode="auto">
          <a:xfrm>
            <a:off x="4429125" y="2714625"/>
            <a:ext cx="1866900" cy="2143125"/>
          </a:xfrm>
          <a:prstGeom prst="rect">
            <a:avLst/>
          </a:prstGeom>
          <a:noFill/>
          <a:ln w="9525">
            <a:noFill/>
            <a:miter lim="800000"/>
            <a:headEnd/>
            <a:tailEnd/>
          </a:ln>
        </p:spPr>
      </p:pic>
      <p:sp>
        <p:nvSpPr>
          <p:cNvPr id="146438" name="TextBox 9"/>
          <p:cNvSpPr txBox="1">
            <a:spLocks noChangeArrowheads="1"/>
          </p:cNvSpPr>
          <p:nvPr/>
        </p:nvSpPr>
        <p:spPr bwMode="auto">
          <a:xfrm>
            <a:off x="571500" y="2714625"/>
            <a:ext cx="1785938" cy="369888"/>
          </a:xfrm>
          <a:prstGeom prst="rect">
            <a:avLst/>
          </a:prstGeom>
          <a:noFill/>
          <a:ln w="9525">
            <a:noFill/>
            <a:miter lim="800000"/>
            <a:headEnd/>
            <a:tailEnd/>
          </a:ln>
        </p:spPr>
        <p:txBody>
          <a:bodyPr>
            <a:spAutoFit/>
          </a:bodyPr>
          <a:lstStyle/>
          <a:p>
            <a:pPr algn="ctr"/>
            <a:r>
              <a:rPr lang="ru-RU">
                <a:solidFill>
                  <a:srgbClr val="0070C0"/>
                </a:solidFill>
                <a:latin typeface="Calibri" pitchFamily="34" charset="0"/>
              </a:rPr>
              <a:t>Поддон мелкий</a:t>
            </a:r>
          </a:p>
        </p:txBody>
      </p:sp>
      <p:sp>
        <p:nvSpPr>
          <p:cNvPr id="146439" name="TextBox 10"/>
          <p:cNvSpPr txBox="1">
            <a:spLocks noChangeArrowheads="1"/>
          </p:cNvSpPr>
          <p:nvPr/>
        </p:nvSpPr>
        <p:spPr bwMode="auto">
          <a:xfrm flipH="1">
            <a:off x="2643188" y="1643063"/>
            <a:ext cx="1785937" cy="646112"/>
          </a:xfrm>
          <a:prstGeom prst="rect">
            <a:avLst/>
          </a:prstGeom>
          <a:noFill/>
          <a:ln w="9525">
            <a:noFill/>
            <a:miter lim="800000"/>
            <a:headEnd/>
            <a:tailEnd/>
          </a:ln>
        </p:spPr>
        <p:txBody>
          <a:bodyPr>
            <a:spAutoFit/>
          </a:bodyPr>
          <a:lstStyle/>
          <a:p>
            <a:pPr algn="ctr"/>
            <a:r>
              <a:rPr lang="ru-RU">
                <a:solidFill>
                  <a:srgbClr val="0070C0"/>
                </a:solidFill>
                <a:latin typeface="Calibri" pitchFamily="34" charset="0"/>
              </a:rPr>
              <a:t>Бассейн малый</a:t>
            </a:r>
          </a:p>
          <a:p>
            <a:pPr algn="ctr"/>
            <a:r>
              <a:rPr lang="ru-RU">
                <a:solidFill>
                  <a:srgbClr val="0070C0"/>
                </a:solidFill>
                <a:latin typeface="Calibri" pitchFamily="34" charset="0"/>
              </a:rPr>
              <a:t>«Пруд-М»</a:t>
            </a:r>
          </a:p>
        </p:txBody>
      </p:sp>
      <p:sp>
        <p:nvSpPr>
          <p:cNvPr id="146440" name="TextBox 11"/>
          <p:cNvSpPr txBox="1">
            <a:spLocks noChangeArrowheads="1"/>
          </p:cNvSpPr>
          <p:nvPr/>
        </p:nvSpPr>
        <p:spPr bwMode="auto">
          <a:xfrm>
            <a:off x="4429125" y="2286000"/>
            <a:ext cx="1928813" cy="369888"/>
          </a:xfrm>
          <a:prstGeom prst="rect">
            <a:avLst/>
          </a:prstGeom>
          <a:noFill/>
          <a:ln w="9525">
            <a:noFill/>
            <a:miter lim="800000"/>
            <a:headEnd/>
            <a:tailEnd/>
          </a:ln>
        </p:spPr>
        <p:txBody>
          <a:bodyPr>
            <a:spAutoFit/>
          </a:bodyPr>
          <a:lstStyle/>
          <a:p>
            <a:pPr algn="ctr"/>
            <a:r>
              <a:rPr lang="ru-RU">
                <a:solidFill>
                  <a:srgbClr val="0070C0"/>
                </a:solidFill>
                <a:latin typeface="Calibri" pitchFamily="34" charset="0"/>
              </a:rPr>
              <a:t>Ёмкость «Короб»</a:t>
            </a:r>
          </a:p>
        </p:txBody>
      </p:sp>
      <p:sp>
        <p:nvSpPr>
          <p:cNvPr id="146441" name="Rectangle 3"/>
          <p:cNvSpPr>
            <a:spLocks noChangeArrowheads="1"/>
          </p:cNvSpPr>
          <p:nvPr/>
        </p:nvSpPr>
        <p:spPr bwMode="auto">
          <a:xfrm>
            <a:off x="4500563" y="4857750"/>
            <a:ext cx="1785937" cy="862013"/>
          </a:xfrm>
          <a:prstGeom prst="rect">
            <a:avLst/>
          </a:prstGeom>
          <a:noFill/>
          <a:ln w="9525">
            <a:noFill/>
            <a:miter lim="800000"/>
            <a:headEnd/>
            <a:tailEnd/>
          </a:ln>
        </p:spPr>
        <p:txBody>
          <a:bodyPr anchor="ctr">
            <a:spAutoFit/>
          </a:bodyPr>
          <a:lstStyle/>
          <a:p>
            <a:pPr algn="ctr"/>
            <a:r>
              <a:rPr lang="en-US" sz="2000" b="1">
                <a:latin typeface="Calibri" pitchFamily="34" charset="0"/>
                <a:cs typeface="Times New Roman" pitchFamily="18" charset="0"/>
              </a:rPr>
              <a:t>V</a:t>
            </a:r>
            <a:r>
              <a:rPr lang="ru-RU" sz="2000" b="1">
                <a:latin typeface="Calibri" pitchFamily="34" charset="0"/>
                <a:cs typeface="Times New Roman" pitchFamily="18" charset="0"/>
              </a:rPr>
              <a:t>=</a:t>
            </a:r>
            <a:r>
              <a:rPr lang="uk-UA" sz="2000" b="1">
                <a:latin typeface="Calibri" pitchFamily="34" charset="0"/>
                <a:cs typeface="Times New Roman" pitchFamily="18" charset="0"/>
              </a:rPr>
              <a:t>0,75</a:t>
            </a:r>
            <a:r>
              <a:rPr lang="uk-UA" sz="2000" b="1" i="1">
                <a:latin typeface="Calibri" pitchFamily="34" charset="0"/>
                <a:cs typeface="Times New Roman" pitchFamily="18" charset="0"/>
              </a:rPr>
              <a:t> м</a:t>
            </a:r>
            <a:r>
              <a:rPr lang="uk-UA" sz="2000" b="1" i="1" baseline="30000">
                <a:latin typeface="Calibri" pitchFamily="34" charset="0"/>
                <a:cs typeface="Times New Roman" pitchFamily="18" charset="0"/>
              </a:rPr>
              <a:t>3</a:t>
            </a:r>
            <a:endParaRPr lang="ru-RU" sz="2000">
              <a:latin typeface="Calibri" pitchFamily="34" charset="0"/>
              <a:cs typeface="Times New Roman" pitchFamily="18" charset="0"/>
            </a:endParaRPr>
          </a:p>
          <a:p>
            <a:pPr algn="ctr" eaLnBrk="0" hangingPunct="0"/>
            <a:r>
              <a:rPr lang="uk-UA">
                <a:latin typeface="Calibri" pitchFamily="34" charset="0"/>
                <a:cs typeface="Times New Roman" pitchFamily="18" charset="0"/>
              </a:rPr>
              <a:t>1,5х0,85х0,75м</a:t>
            </a:r>
          </a:p>
          <a:p>
            <a:pPr algn="ctr" eaLnBrk="0" hangingPunct="0"/>
            <a:r>
              <a:rPr lang="ru-RU" sz="1200" b="1" i="1">
                <a:solidFill>
                  <a:srgbClr val="C00000"/>
                </a:solidFill>
                <a:latin typeface="Calibri" pitchFamily="34" charset="0"/>
                <a:cs typeface="Times New Roman" pitchFamily="18" charset="0"/>
              </a:rPr>
              <a:t>Вариант: с крышками</a:t>
            </a:r>
          </a:p>
        </p:txBody>
      </p:sp>
      <p:sp>
        <p:nvSpPr>
          <p:cNvPr id="146442" name="TextBox 16"/>
          <p:cNvSpPr txBox="1">
            <a:spLocks noChangeArrowheads="1"/>
          </p:cNvSpPr>
          <p:nvPr/>
        </p:nvSpPr>
        <p:spPr bwMode="auto">
          <a:xfrm>
            <a:off x="2714625" y="4857750"/>
            <a:ext cx="1643063" cy="677863"/>
          </a:xfrm>
          <a:prstGeom prst="rect">
            <a:avLst/>
          </a:prstGeom>
          <a:noFill/>
          <a:ln w="9525">
            <a:noFill/>
            <a:miter lim="800000"/>
            <a:headEnd/>
            <a:tailEnd/>
          </a:ln>
        </p:spPr>
        <p:txBody>
          <a:bodyPr>
            <a:spAutoFit/>
          </a:bodyPr>
          <a:lstStyle/>
          <a:p>
            <a:pPr algn="ctr"/>
            <a:r>
              <a:rPr lang="en-US" sz="2000" b="1">
                <a:latin typeface="Calibri" pitchFamily="34" charset="0"/>
              </a:rPr>
              <a:t>V</a:t>
            </a:r>
            <a:r>
              <a:rPr lang="ru-RU" sz="2000" b="1">
                <a:latin typeface="Calibri" pitchFamily="34" charset="0"/>
              </a:rPr>
              <a:t>=</a:t>
            </a:r>
            <a:r>
              <a:rPr lang="uk-UA" sz="2000" b="1">
                <a:latin typeface="Calibri" pitchFamily="34" charset="0"/>
              </a:rPr>
              <a:t>0,43</a:t>
            </a:r>
            <a:r>
              <a:rPr lang="uk-UA" sz="2000" b="1" i="1">
                <a:latin typeface="Calibri" pitchFamily="34" charset="0"/>
              </a:rPr>
              <a:t> </a:t>
            </a:r>
            <a:r>
              <a:rPr lang="uk-UA" sz="2000" b="1">
                <a:latin typeface="Calibri" pitchFamily="34" charset="0"/>
              </a:rPr>
              <a:t>м</a:t>
            </a:r>
            <a:r>
              <a:rPr lang="uk-UA" sz="2000" b="1" baseline="30000">
                <a:latin typeface="Calibri" pitchFamily="34" charset="0"/>
              </a:rPr>
              <a:t>3</a:t>
            </a:r>
            <a:endParaRPr lang="ru-RU" sz="2000">
              <a:latin typeface="Calibri" pitchFamily="34" charset="0"/>
            </a:endParaRPr>
          </a:p>
          <a:p>
            <a:pPr algn="ctr"/>
            <a:r>
              <a:rPr lang="uk-UA">
                <a:latin typeface="Calibri" pitchFamily="34" charset="0"/>
              </a:rPr>
              <a:t>1,0 х 1,0 х 0,7м</a:t>
            </a:r>
            <a:endParaRPr lang="ru-RU">
              <a:latin typeface="Calibri" pitchFamily="34" charset="0"/>
            </a:endParaRPr>
          </a:p>
        </p:txBody>
      </p:sp>
      <p:sp>
        <p:nvSpPr>
          <p:cNvPr id="146443" name="TextBox 17"/>
          <p:cNvSpPr txBox="1">
            <a:spLocks noChangeArrowheads="1"/>
          </p:cNvSpPr>
          <p:nvPr/>
        </p:nvSpPr>
        <p:spPr bwMode="auto">
          <a:xfrm>
            <a:off x="357188" y="4857750"/>
            <a:ext cx="2286000" cy="677863"/>
          </a:xfrm>
          <a:prstGeom prst="rect">
            <a:avLst/>
          </a:prstGeom>
          <a:noFill/>
          <a:ln w="9525">
            <a:noFill/>
            <a:miter lim="800000"/>
            <a:headEnd/>
            <a:tailEnd/>
          </a:ln>
        </p:spPr>
        <p:txBody>
          <a:bodyPr>
            <a:spAutoFit/>
          </a:bodyPr>
          <a:lstStyle/>
          <a:p>
            <a:pPr algn="ctr"/>
            <a:r>
              <a:rPr lang="en-US" sz="2000" b="1">
                <a:latin typeface="Calibri" pitchFamily="34" charset="0"/>
              </a:rPr>
              <a:t>V</a:t>
            </a:r>
            <a:r>
              <a:rPr lang="uk-UA" sz="2000">
                <a:latin typeface="Calibri" pitchFamily="34" charset="0"/>
              </a:rPr>
              <a:t>=</a:t>
            </a:r>
            <a:r>
              <a:rPr lang="uk-UA" sz="2000" b="1">
                <a:latin typeface="Calibri" pitchFamily="34" charset="0"/>
              </a:rPr>
              <a:t>80л</a:t>
            </a:r>
            <a:endParaRPr lang="ru-RU" sz="2000">
              <a:latin typeface="Calibri" pitchFamily="34" charset="0"/>
            </a:endParaRPr>
          </a:p>
          <a:p>
            <a:pPr algn="ctr"/>
            <a:r>
              <a:rPr lang="uk-UA">
                <a:latin typeface="Calibri" pitchFamily="34" charset="0"/>
              </a:rPr>
              <a:t>0,9 х 0,9 х 0,3/0,12м. </a:t>
            </a:r>
            <a:endParaRPr lang="ru-RU">
              <a:latin typeface="Calibri" pitchFamily="34" charset="0"/>
            </a:endParaRPr>
          </a:p>
        </p:txBody>
      </p:sp>
    </p:spTree>
    <p:extLst>
      <p:ext uri="{BB962C8B-B14F-4D97-AF65-F5344CB8AC3E}">
        <p14:creationId xmlns:p14="http://schemas.microsoft.com/office/powerpoint/2010/main" val="424615741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850"/>
            <a:ext cx="8229600" cy="1143000"/>
          </a:xfrm>
        </p:spPr>
        <p:txBody>
          <a:bodyPr rtlCol="0">
            <a:noAutofit/>
          </a:bodyPr>
          <a:lstStyle/>
          <a:p>
            <a:pPr eaLnBrk="1" fontAlgn="auto" hangingPunct="1">
              <a:spcAft>
                <a:spcPts val="0"/>
              </a:spcAft>
              <a:defRPr/>
            </a:pPr>
            <a:r>
              <a:rPr lang="ru-RU" sz="3600" b="1" dirty="0" smtClean="0">
                <a:solidFill>
                  <a:schemeClr val="accent5">
                    <a:lumMod val="50000"/>
                  </a:schemeClr>
                </a:solidFill>
              </a:rPr>
              <a:t>ЕМКОСТИ  ДЛЯ  ПЕРЕДЕРЖКИ </a:t>
            </a:r>
            <a:br>
              <a:rPr lang="ru-RU" sz="3600" b="1" dirty="0" smtClean="0">
                <a:solidFill>
                  <a:schemeClr val="accent5">
                    <a:lumMod val="50000"/>
                  </a:schemeClr>
                </a:solidFill>
              </a:rPr>
            </a:br>
            <a:r>
              <a:rPr lang="ru-RU" sz="3600" b="1" dirty="0" smtClean="0">
                <a:solidFill>
                  <a:schemeClr val="accent5">
                    <a:lumMod val="50000"/>
                  </a:schemeClr>
                </a:solidFill>
              </a:rPr>
              <a:t>И  ОБРАБОТКИ</a:t>
            </a:r>
            <a:endParaRPr lang="ru-RU" sz="3600" b="1" dirty="0">
              <a:solidFill>
                <a:schemeClr val="accent5">
                  <a:lumMod val="50000"/>
                </a:schemeClr>
              </a:solidFill>
            </a:endParaRPr>
          </a:p>
        </p:txBody>
      </p:sp>
      <p:pic>
        <p:nvPicPr>
          <p:cNvPr id="147459" name="Содержимое 5" descr="Поддон Е-м.jpg"/>
          <p:cNvPicPr>
            <a:picLocks noGrp="1" noChangeAspect="1"/>
          </p:cNvPicPr>
          <p:nvPr>
            <p:ph sz="half" idx="1"/>
          </p:nvPr>
        </p:nvPicPr>
        <p:blipFill>
          <a:blip r:embed="rId3">
            <a:lum bright="-16000" contrast="20000"/>
          </a:blip>
          <a:srcRect/>
          <a:stretch>
            <a:fillRect/>
          </a:stretch>
        </p:blipFill>
        <p:spPr>
          <a:xfrm>
            <a:off x="428625" y="3214688"/>
            <a:ext cx="2190750" cy="1646237"/>
          </a:xfrm>
        </p:spPr>
      </p:pic>
      <p:pic>
        <p:nvPicPr>
          <p:cNvPr id="147460" name="Рисунок 3" descr="Бас мал-чел.jpg"/>
          <p:cNvPicPr>
            <a:picLocks noChangeAspect="1"/>
          </p:cNvPicPr>
          <p:nvPr/>
        </p:nvPicPr>
        <p:blipFill>
          <a:blip r:embed="rId4">
            <a:lum bright="-6000" contrast="10000"/>
          </a:blip>
          <a:srcRect/>
          <a:stretch>
            <a:fillRect/>
          </a:stretch>
        </p:blipFill>
        <p:spPr bwMode="auto">
          <a:xfrm>
            <a:off x="2643188" y="2328863"/>
            <a:ext cx="1766887" cy="2528887"/>
          </a:xfrm>
          <a:prstGeom prst="rect">
            <a:avLst/>
          </a:prstGeom>
          <a:noFill/>
          <a:ln w="9525">
            <a:noFill/>
            <a:miter lim="800000"/>
            <a:headEnd/>
            <a:tailEnd/>
          </a:ln>
        </p:spPr>
      </p:pic>
      <p:pic>
        <p:nvPicPr>
          <p:cNvPr id="147461" name="Рисунок 5" descr="Передн кор 2.jpg"/>
          <p:cNvPicPr>
            <a:picLocks noChangeAspect="1"/>
          </p:cNvPicPr>
          <p:nvPr/>
        </p:nvPicPr>
        <p:blipFill>
          <a:blip r:embed="rId5">
            <a:lum bright="-6000" contrast="8000"/>
          </a:blip>
          <a:srcRect/>
          <a:stretch>
            <a:fillRect/>
          </a:stretch>
        </p:blipFill>
        <p:spPr bwMode="auto">
          <a:xfrm>
            <a:off x="4429125" y="2714625"/>
            <a:ext cx="1866900" cy="2143125"/>
          </a:xfrm>
          <a:prstGeom prst="rect">
            <a:avLst/>
          </a:prstGeom>
          <a:noFill/>
          <a:ln w="9525">
            <a:noFill/>
            <a:miter lim="800000"/>
            <a:headEnd/>
            <a:tailEnd/>
          </a:ln>
        </p:spPr>
      </p:pic>
      <p:pic>
        <p:nvPicPr>
          <p:cNvPr id="147462" name="Рисунок 8" descr="Акв бол-сбок.jpg"/>
          <p:cNvPicPr>
            <a:picLocks noChangeAspect="1"/>
          </p:cNvPicPr>
          <p:nvPr/>
        </p:nvPicPr>
        <p:blipFill>
          <a:blip r:embed="rId6"/>
          <a:srcRect/>
          <a:stretch>
            <a:fillRect/>
          </a:stretch>
        </p:blipFill>
        <p:spPr bwMode="auto">
          <a:xfrm>
            <a:off x="6357938" y="2771775"/>
            <a:ext cx="2528887" cy="2085975"/>
          </a:xfrm>
          <a:prstGeom prst="rect">
            <a:avLst/>
          </a:prstGeom>
          <a:noFill/>
          <a:ln w="9525">
            <a:noFill/>
            <a:miter lim="800000"/>
            <a:headEnd/>
            <a:tailEnd/>
          </a:ln>
        </p:spPr>
      </p:pic>
      <p:sp>
        <p:nvSpPr>
          <p:cNvPr id="147463" name="TextBox 9"/>
          <p:cNvSpPr txBox="1">
            <a:spLocks noChangeArrowheads="1"/>
          </p:cNvSpPr>
          <p:nvPr/>
        </p:nvSpPr>
        <p:spPr bwMode="auto">
          <a:xfrm>
            <a:off x="571500" y="2714625"/>
            <a:ext cx="1785938" cy="369888"/>
          </a:xfrm>
          <a:prstGeom prst="rect">
            <a:avLst/>
          </a:prstGeom>
          <a:noFill/>
          <a:ln w="9525">
            <a:noFill/>
            <a:miter lim="800000"/>
            <a:headEnd/>
            <a:tailEnd/>
          </a:ln>
        </p:spPr>
        <p:txBody>
          <a:bodyPr>
            <a:spAutoFit/>
          </a:bodyPr>
          <a:lstStyle/>
          <a:p>
            <a:pPr algn="ctr"/>
            <a:r>
              <a:rPr lang="ru-RU">
                <a:solidFill>
                  <a:srgbClr val="0070C0"/>
                </a:solidFill>
                <a:latin typeface="Calibri" pitchFamily="34" charset="0"/>
              </a:rPr>
              <a:t>Поддон мелкий</a:t>
            </a:r>
          </a:p>
        </p:txBody>
      </p:sp>
      <p:sp>
        <p:nvSpPr>
          <p:cNvPr id="147464" name="TextBox 10"/>
          <p:cNvSpPr txBox="1">
            <a:spLocks noChangeArrowheads="1"/>
          </p:cNvSpPr>
          <p:nvPr/>
        </p:nvSpPr>
        <p:spPr bwMode="auto">
          <a:xfrm flipH="1">
            <a:off x="2643188" y="1643063"/>
            <a:ext cx="1785937" cy="646112"/>
          </a:xfrm>
          <a:prstGeom prst="rect">
            <a:avLst/>
          </a:prstGeom>
          <a:noFill/>
          <a:ln w="9525">
            <a:noFill/>
            <a:miter lim="800000"/>
            <a:headEnd/>
            <a:tailEnd/>
          </a:ln>
        </p:spPr>
        <p:txBody>
          <a:bodyPr>
            <a:spAutoFit/>
          </a:bodyPr>
          <a:lstStyle/>
          <a:p>
            <a:pPr algn="ctr"/>
            <a:r>
              <a:rPr lang="ru-RU">
                <a:solidFill>
                  <a:srgbClr val="0070C0"/>
                </a:solidFill>
                <a:latin typeface="Calibri" pitchFamily="34" charset="0"/>
              </a:rPr>
              <a:t>Бассейн малый</a:t>
            </a:r>
          </a:p>
          <a:p>
            <a:pPr algn="ctr"/>
            <a:r>
              <a:rPr lang="ru-RU">
                <a:solidFill>
                  <a:srgbClr val="0070C0"/>
                </a:solidFill>
                <a:latin typeface="Calibri" pitchFamily="34" charset="0"/>
              </a:rPr>
              <a:t>«Пруд-М»</a:t>
            </a:r>
          </a:p>
        </p:txBody>
      </p:sp>
      <p:sp>
        <p:nvSpPr>
          <p:cNvPr id="147465" name="TextBox 11"/>
          <p:cNvSpPr txBox="1">
            <a:spLocks noChangeArrowheads="1"/>
          </p:cNvSpPr>
          <p:nvPr/>
        </p:nvSpPr>
        <p:spPr bwMode="auto">
          <a:xfrm>
            <a:off x="4429125" y="2286000"/>
            <a:ext cx="1928813" cy="369888"/>
          </a:xfrm>
          <a:prstGeom prst="rect">
            <a:avLst/>
          </a:prstGeom>
          <a:noFill/>
          <a:ln w="9525">
            <a:noFill/>
            <a:miter lim="800000"/>
            <a:headEnd/>
            <a:tailEnd/>
          </a:ln>
        </p:spPr>
        <p:txBody>
          <a:bodyPr>
            <a:spAutoFit/>
          </a:bodyPr>
          <a:lstStyle/>
          <a:p>
            <a:pPr algn="ctr"/>
            <a:r>
              <a:rPr lang="ru-RU">
                <a:solidFill>
                  <a:srgbClr val="0070C0"/>
                </a:solidFill>
                <a:latin typeface="Calibri" pitchFamily="34" charset="0"/>
              </a:rPr>
              <a:t>Ёмкость «Короб»</a:t>
            </a:r>
          </a:p>
        </p:txBody>
      </p:sp>
      <p:sp>
        <p:nvSpPr>
          <p:cNvPr id="147466" name="TextBox 12"/>
          <p:cNvSpPr txBox="1">
            <a:spLocks noChangeArrowheads="1"/>
          </p:cNvSpPr>
          <p:nvPr/>
        </p:nvSpPr>
        <p:spPr bwMode="auto">
          <a:xfrm>
            <a:off x="6429375" y="2071688"/>
            <a:ext cx="2286000" cy="646112"/>
          </a:xfrm>
          <a:prstGeom prst="rect">
            <a:avLst/>
          </a:prstGeom>
          <a:noFill/>
          <a:ln w="9525">
            <a:noFill/>
            <a:miter lim="800000"/>
            <a:headEnd/>
            <a:tailEnd/>
          </a:ln>
        </p:spPr>
        <p:txBody>
          <a:bodyPr>
            <a:spAutoFit/>
          </a:bodyPr>
          <a:lstStyle/>
          <a:p>
            <a:pPr algn="ctr"/>
            <a:r>
              <a:rPr lang="ru-RU">
                <a:solidFill>
                  <a:srgbClr val="0070C0"/>
                </a:solidFill>
                <a:latin typeface="Calibri" pitchFamily="34" charset="0"/>
              </a:rPr>
              <a:t>Бассейн передержки «Пруд»</a:t>
            </a:r>
          </a:p>
        </p:txBody>
      </p:sp>
      <p:sp>
        <p:nvSpPr>
          <p:cNvPr id="147467" name="TextBox 13"/>
          <p:cNvSpPr txBox="1">
            <a:spLocks noChangeArrowheads="1"/>
          </p:cNvSpPr>
          <p:nvPr/>
        </p:nvSpPr>
        <p:spPr bwMode="auto">
          <a:xfrm>
            <a:off x="6643688" y="4857750"/>
            <a:ext cx="1928812" cy="677863"/>
          </a:xfrm>
          <a:prstGeom prst="rect">
            <a:avLst/>
          </a:prstGeom>
          <a:noFill/>
          <a:ln w="9525">
            <a:noFill/>
            <a:miter lim="800000"/>
            <a:headEnd/>
            <a:tailEnd/>
          </a:ln>
        </p:spPr>
        <p:txBody>
          <a:bodyPr>
            <a:spAutoFit/>
          </a:bodyPr>
          <a:lstStyle/>
          <a:p>
            <a:pPr algn="ctr"/>
            <a:r>
              <a:rPr lang="en-US" sz="2000" b="1">
                <a:latin typeface="Calibri" pitchFamily="34" charset="0"/>
              </a:rPr>
              <a:t>V</a:t>
            </a:r>
            <a:r>
              <a:rPr lang="uk-UA" sz="2000" b="1">
                <a:latin typeface="Calibri" pitchFamily="34" charset="0"/>
              </a:rPr>
              <a:t>=1,1</a:t>
            </a:r>
            <a:r>
              <a:rPr lang="uk-UA" sz="2000" b="1" i="1">
                <a:latin typeface="Calibri" pitchFamily="34" charset="0"/>
              </a:rPr>
              <a:t> м</a:t>
            </a:r>
            <a:r>
              <a:rPr lang="uk-UA" sz="2000" b="1" i="1" baseline="30000">
                <a:latin typeface="Calibri" pitchFamily="34" charset="0"/>
              </a:rPr>
              <a:t>3</a:t>
            </a:r>
          </a:p>
          <a:p>
            <a:pPr algn="ctr"/>
            <a:r>
              <a:rPr lang="uk-UA">
                <a:latin typeface="Calibri" pitchFamily="34" charset="0"/>
              </a:rPr>
              <a:t>1,2 х 1,2 х 1,15м</a:t>
            </a:r>
            <a:endParaRPr lang="ru-RU">
              <a:latin typeface="Calibri" pitchFamily="34" charset="0"/>
            </a:endParaRPr>
          </a:p>
        </p:txBody>
      </p:sp>
      <p:sp>
        <p:nvSpPr>
          <p:cNvPr id="147468" name="Rectangle 3"/>
          <p:cNvSpPr>
            <a:spLocks noChangeArrowheads="1"/>
          </p:cNvSpPr>
          <p:nvPr/>
        </p:nvSpPr>
        <p:spPr bwMode="auto">
          <a:xfrm>
            <a:off x="4500563" y="4857750"/>
            <a:ext cx="1785937" cy="862013"/>
          </a:xfrm>
          <a:prstGeom prst="rect">
            <a:avLst/>
          </a:prstGeom>
          <a:noFill/>
          <a:ln w="9525">
            <a:noFill/>
            <a:miter lim="800000"/>
            <a:headEnd/>
            <a:tailEnd/>
          </a:ln>
        </p:spPr>
        <p:txBody>
          <a:bodyPr anchor="ctr">
            <a:spAutoFit/>
          </a:bodyPr>
          <a:lstStyle/>
          <a:p>
            <a:pPr algn="ctr"/>
            <a:r>
              <a:rPr lang="en-US" sz="2000" b="1">
                <a:latin typeface="Calibri" pitchFamily="34" charset="0"/>
                <a:cs typeface="Times New Roman" pitchFamily="18" charset="0"/>
              </a:rPr>
              <a:t>V</a:t>
            </a:r>
            <a:r>
              <a:rPr lang="ru-RU" sz="2000" b="1">
                <a:latin typeface="Calibri" pitchFamily="34" charset="0"/>
                <a:cs typeface="Times New Roman" pitchFamily="18" charset="0"/>
              </a:rPr>
              <a:t>=</a:t>
            </a:r>
            <a:r>
              <a:rPr lang="uk-UA" sz="2000" b="1">
                <a:latin typeface="Calibri" pitchFamily="34" charset="0"/>
                <a:cs typeface="Times New Roman" pitchFamily="18" charset="0"/>
              </a:rPr>
              <a:t>0,75</a:t>
            </a:r>
            <a:r>
              <a:rPr lang="uk-UA" sz="2000" b="1" i="1">
                <a:latin typeface="Calibri" pitchFamily="34" charset="0"/>
                <a:cs typeface="Times New Roman" pitchFamily="18" charset="0"/>
              </a:rPr>
              <a:t> м</a:t>
            </a:r>
            <a:r>
              <a:rPr lang="uk-UA" sz="2000" b="1" i="1" baseline="30000">
                <a:latin typeface="Calibri" pitchFamily="34" charset="0"/>
                <a:cs typeface="Times New Roman" pitchFamily="18" charset="0"/>
              </a:rPr>
              <a:t>3</a:t>
            </a:r>
            <a:endParaRPr lang="ru-RU" sz="2000">
              <a:latin typeface="Calibri" pitchFamily="34" charset="0"/>
              <a:cs typeface="Times New Roman" pitchFamily="18" charset="0"/>
            </a:endParaRPr>
          </a:p>
          <a:p>
            <a:pPr algn="ctr" eaLnBrk="0" hangingPunct="0"/>
            <a:r>
              <a:rPr lang="uk-UA">
                <a:latin typeface="Calibri" pitchFamily="34" charset="0"/>
                <a:cs typeface="Times New Roman" pitchFamily="18" charset="0"/>
              </a:rPr>
              <a:t>1,5х0,85х0,75м</a:t>
            </a:r>
          </a:p>
          <a:p>
            <a:pPr algn="ctr" eaLnBrk="0" hangingPunct="0"/>
            <a:r>
              <a:rPr lang="ru-RU" sz="1200" b="1" i="1">
                <a:solidFill>
                  <a:srgbClr val="C00000"/>
                </a:solidFill>
                <a:latin typeface="Calibri" pitchFamily="34" charset="0"/>
                <a:cs typeface="Times New Roman" pitchFamily="18" charset="0"/>
              </a:rPr>
              <a:t>Вариант: с крышками</a:t>
            </a:r>
          </a:p>
        </p:txBody>
      </p:sp>
      <p:sp>
        <p:nvSpPr>
          <p:cNvPr id="147469" name="TextBox 16"/>
          <p:cNvSpPr txBox="1">
            <a:spLocks noChangeArrowheads="1"/>
          </p:cNvSpPr>
          <p:nvPr/>
        </p:nvSpPr>
        <p:spPr bwMode="auto">
          <a:xfrm>
            <a:off x="2714625" y="4857750"/>
            <a:ext cx="1643063" cy="677863"/>
          </a:xfrm>
          <a:prstGeom prst="rect">
            <a:avLst/>
          </a:prstGeom>
          <a:noFill/>
          <a:ln w="9525">
            <a:noFill/>
            <a:miter lim="800000"/>
            <a:headEnd/>
            <a:tailEnd/>
          </a:ln>
        </p:spPr>
        <p:txBody>
          <a:bodyPr>
            <a:spAutoFit/>
          </a:bodyPr>
          <a:lstStyle/>
          <a:p>
            <a:pPr algn="ctr"/>
            <a:r>
              <a:rPr lang="en-US" sz="2000" b="1">
                <a:latin typeface="Calibri" pitchFamily="34" charset="0"/>
              </a:rPr>
              <a:t>V</a:t>
            </a:r>
            <a:r>
              <a:rPr lang="ru-RU" sz="2000" b="1">
                <a:latin typeface="Calibri" pitchFamily="34" charset="0"/>
              </a:rPr>
              <a:t>=</a:t>
            </a:r>
            <a:r>
              <a:rPr lang="uk-UA" sz="2000" b="1">
                <a:latin typeface="Calibri" pitchFamily="34" charset="0"/>
              </a:rPr>
              <a:t>0,43</a:t>
            </a:r>
            <a:r>
              <a:rPr lang="uk-UA" sz="2000" b="1" i="1">
                <a:latin typeface="Calibri" pitchFamily="34" charset="0"/>
              </a:rPr>
              <a:t> </a:t>
            </a:r>
            <a:r>
              <a:rPr lang="uk-UA" sz="2000" b="1">
                <a:latin typeface="Calibri" pitchFamily="34" charset="0"/>
              </a:rPr>
              <a:t>м</a:t>
            </a:r>
            <a:r>
              <a:rPr lang="uk-UA" sz="2000" b="1" baseline="30000">
                <a:latin typeface="Calibri" pitchFamily="34" charset="0"/>
              </a:rPr>
              <a:t>3</a:t>
            </a:r>
            <a:endParaRPr lang="ru-RU" sz="2000">
              <a:latin typeface="Calibri" pitchFamily="34" charset="0"/>
            </a:endParaRPr>
          </a:p>
          <a:p>
            <a:pPr algn="ctr"/>
            <a:r>
              <a:rPr lang="uk-UA">
                <a:latin typeface="Calibri" pitchFamily="34" charset="0"/>
              </a:rPr>
              <a:t>1,0 х 1,0 х 0,7м</a:t>
            </a:r>
            <a:endParaRPr lang="ru-RU">
              <a:latin typeface="Calibri" pitchFamily="34" charset="0"/>
            </a:endParaRPr>
          </a:p>
        </p:txBody>
      </p:sp>
      <p:sp>
        <p:nvSpPr>
          <p:cNvPr id="147470" name="TextBox 17"/>
          <p:cNvSpPr txBox="1">
            <a:spLocks noChangeArrowheads="1"/>
          </p:cNvSpPr>
          <p:nvPr/>
        </p:nvSpPr>
        <p:spPr bwMode="auto">
          <a:xfrm>
            <a:off x="357188" y="4857750"/>
            <a:ext cx="2286000" cy="677863"/>
          </a:xfrm>
          <a:prstGeom prst="rect">
            <a:avLst/>
          </a:prstGeom>
          <a:noFill/>
          <a:ln w="9525">
            <a:noFill/>
            <a:miter lim="800000"/>
            <a:headEnd/>
            <a:tailEnd/>
          </a:ln>
        </p:spPr>
        <p:txBody>
          <a:bodyPr>
            <a:spAutoFit/>
          </a:bodyPr>
          <a:lstStyle/>
          <a:p>
            <a:pPr algn="ctr"/>
            <a:r>
              <a:rPr lang="en-US" sz="2000" b="1">
                <a:latin typeface="Calibri" pitchFamily="34" charset="0"/>
              </a:rPr>
              <a:t>V</a:t>
            </a:r>
            <a:r>
              <a:rPr lang="uk-UA" sz="2000">
                <a:latin typeface="Calibri" pitchFamily="34" charset="0"/>
              </a:rPr>
              <a:t>=</a:t>
            </a:r>
            <a:r>
              <a:rPr lang="uk-UA" sz="2000" b="1">
                <a:latin typeface="Calibri" pitchFamily="34" charset="0"/>
              </a:rPr>
              <a:t>80л</a:t>
            </a:r>
            <a:endParaRPr lang="ru-RU" sz="2000">
              <a:latin typeface="Calibri" pitchFamily="34" charset="0"/>
            </a:endParaRPr>
          </a:p>
          <a:p>
            <a:pPr algn="ctr"/>
            <a:r>
              <a:rPr lang="uk-UA">
                <a:latin typeface="Calibri" pitchFamily="34" charset="0"/>
              </a:rPr>
              <a:t>0,9 х 0,9 х 0,3/0,12м. </a:t>
            </a:r>
            <a:endParaRPr lang="ru-RU">
              <a:latin typeface="Calibri" pitchFamily="34" charset="0"/>
            </a:endParaRPr>
          </a:p>
        </p:txBody>
      </p:sp>
    </p:spTree>
    <p:extLst>
      <p:ext uri="{BB962C8B-B14F-4D97-AF65-F5344CB8AC3E}">
        <p14:creationId xmlns:p14="http://schemas.microsoft.com/office/powerpoint/2010/main" val="242299769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850"/>
            <a:ext cx="8229600" cy="1143000"/>
          </a:xfrm>
        </p:spPr>
        <p:txBody>
          <a:bodyPr rtlCol="0">
            <a:normAutofit fontScale="90000"/>
          </a:bodyPr>
          <a:lstStyle/>
          <a:p>
            <a:pPr eaLnBrk="1" fontAlgn="auto" hangingPunct="1">
              <a:spcAft>
                <a:spcPts val="0"/>
              </a:spcAft>
              <a:defRPr/>
            </a:pPr>
            <a:r>
              <a:rPr lang="ru-RU" b="1" dirty="0" smtClean="0">
                <a:solidFill>
                  <a:srgbClr val="FFC000"/>
                </a:solidFill>
              </a:rPr>
              <a:t>БАССЕЙНЫ – АКВАРИУМЫ  ИССЛЕДОВАТЕЛЬСКИЕ</a:t>
            </a:r>
            <a:endParaRPr lang="ru-RU" b="1" dirty="0">
              <a:solidFill>
                <a:srgbClr val="FFC000"/>
              </a:solidFill>
            </a:endParaRPr>
          </a:p>
        </p:txBody>
      </p:sp>
      <p:pic>
        <p:nvPicPr>
          <p:cNvPr id="148483" name="Рисунок 4" descr="Акв мал 2окн 2кор.jpg"/>
          <p:cNvPicPr>
            <a:picLocks noChangeAspect="1"/>
          </p:cNvPicPr>
          <p:nvPr/>
        </p:nvPicPr>
        <p:blipFill>
          <a:blip r:embed="rId3">
            <a:lum bright="-8000" contrast="12000"/>
          </a:blip>
          <a:srcRect/>
          <a:stretch>
            <a:fillRect/>
          </a:stretch>
        </p:blipFill>
        <p:spPr bwMode="auto">
          <a:xfrm>
            <a:off x="357188" y="2928938"/>
            <a:ext cx="2324100" cy="1857375"/>
          </a:xfrm>
          <a:prstGeom prst="rect">
            <a:avLst/>
          </a:prstGeom>
          <a:noFill/>
          <a:ln w="9525">
            <a:noFill/>
            <a:miter lim="800000"/>
            <a:headEnd/>
            <a:tailEnd/>
          </a:ln>
        </p:spPr>
      </p:pic>
      <p:pic>
        <p:nvPicPr>
          <p:cNvPr id="148484" name="Рисунок 5" descr="Ж-г угол 2 кор.jpg"/>
          <p:cNvPicPr>
            <a:picLocks noChangeAspect="1"/>
          </p:cNvPicPr>
          <p:nvPr/>
        </p:nvPicPr>
        <p:blipFill>
          <a:blip r:embed="rId4">
            <a:lum bright="-8000" contrast="12000"/>
          </a:blip>
          <a:srcRect/>
          <a:stretch>
            <a:fillRect/>
          </a:stretch>
        </p:blipFill>
        <p:spPr bwMode="auto">
          <a:xfrm>
            <a:off x="2714625" y="2428875"/>
            <a:ext cx="2786063" cy="2357438"/>
          </a:xfrm>
          <a:prstGeom prst="rect">
            <a:avLst/>
          </a:prstGeom>
          <a:noFill/>
          <a:ln w="9525">
            <a:noFill/>
            <a:miter lim="800000"/>
            <a:headEnd/>
            <a:tailEnd/>
          </a:ln>
        </p:spPr>
      </p:pic>
      <p:pic>
        <p:nvPicPr>
          <p:cNvPr id="148485" name="Рисунок 6" descr="Прилавок 2 кор.jpg"/>
          <p:cNvPicPr>
            <a:picLocks noChangeAspect="1"/>
          </p:cNvPicPr>
          <p:nvPr/>
        </p:nvPicPr>
        <p:blipFill>
          <a:blip r:embed="rId5">
            <a:lum bright="-10000" contrast="12000"/>
          </a:blip>
          <a:srcRect/>
          <a:stretch>
            <a:fillRect/>
          </a:stretch>
        </p:blipFill>
        <p:spPr bwMode="auto">
          <a:xfrm>
            <a:off x="5572125" y="2500313"/>
            <a:ext cx="3289300" cy="2265362"/>
          </a:xfrm>
          <a:prstGeom prst="rect">
            <a:avLst/>
          </a:prstGeom>
          <a:noFill/>
          <a:ln w="9525">
            <a:noFill/>
            <a:miter lim="800000"/>
            <a:headEnd/>
            <a:tailEnd/>
          </a:ln>
        </p:spPr>
      </p:pic>
      <p:sp>
        <p:nvSpPr>
          <p:cNvPr id="148486" name="TextBox 7"/>
          <p:cNvSpPr txBox="1">
            <a:spLocks noChangeArrowheads="1"/>
          </p:cNvSpPr>
          <p:nvPr/>
        </p:nvSpPr>
        <p:spPr bwMode="auto">
          <a:xfrm>
            <a:off x="428625" y="1928813"/>
            <a:ext cx="2214563" cy="923925"/>
          </a:xfrm>
          <a:prstGeom prst="rect">
            <a:avLst/>
          </a:prstGeom>
          <a:noFill/>
          <a:ln w="9525">
            <a:noFill/>
            <a:miter lim="800000"/>
            <a:headEnd/>
            <a:tailEnd/>
          </a:ln>
        </p:spPr>
        <p:txBody>
          <a:bodyPr>
            <a:spAutoFit/>
          </a:bodyPr>
          <a:lstStyle/>
          <a:p>
            <a:pPr algn="ctr"/>
            <a:r>
              <a:rPr lang="ru-RU" b="1">
                <a:solidFill>
                  <a:srgbClr val="C00000"/>
                </a:solidFill>
                <a:latin typeface="Calibri" pitchFamily="34" charset="0"/>
              </a:rPr>
              <a:t>Бассейн-аквариум исследовательский, малый</a:t>
            </a:r>
          </a:p>
        </p:txBody>
      </p:sp>
      <p:sp>
        <p:nvSpPr>
          <p:cNvPr id="148487" name="TextBox 8"/>
          <p:cNvSpPr txBox="1">
            <a:spLocks noChangeArrowheads="1"/>
          </p:cNvSpPr>
          <p:nvPr/>
        </p:nvSpPr>
        <p:spPr bwMode="auto">
          <a:xfrm>
            <a:off x="3000375" y="1714500"/>
            <a:ext cx="2214563" cy="646113"/>
          </a:xfrm>
          <a:prstGeom prst="rect">
            <a:avLst/>
          </a:prstGeom>
          <a:noFill/>
          <a:ln w="9525">
            <a:noFill/>
            <a:miter lim="800000"/>
            <a:headEnd/>
            <a:tailEnd/>
          </a:ln>
        </p:spPr>
        <p:txBody>
          <a:bodyPr>
            <a:spAutoFit/>
          </a:bodyPr>
          <a:lstStyle/>
          <a:p>
            <a:pPr algn="ctr"/>
            <a:r>
              <a:rPr lang="ru-RU" b="1">
                <a:solidFill>
                  <a:srgbClr val="C00000"/>
                </a:solidFill>
                <a:latin typeface="Calibri" pitchFamily="34" charset="0"/>
              </a:rPr>
              <a:t>Бассейн-аквариум обзорный, большой</a:t>
            </a:r>
          </a:p>
        </p:txBody>
      </p:sp>
      <p:sp>
        <p:nvSpPr>
          <p:cNvPr id="148488" name="TextBox 9"/>
          <p:cNvSpPr txBox="1">
            <a:spLocks noChangeArrowheads="1"/>
          </p:cNvSpPr>
          <p:nvPr/>
        </p:nvSpPr>
        <p:spPr bwMode="auto">
          <a:xfrm>
            <a:off x="6000750" y="2071688"/>
            <a:ext cx="2439988" cy="369887"/>
          </a:xfrm>
          <a:prstGeom prst="rect">
            <a:avLst/>
          </a:prstGeom>
          <a:noFill/>
          <a:ln w="9525">
            <a:noFill/>
            <a:miter lim="800000"/>
            <a:headEnd/>
            <a:tailEnd/>
          </a:ln>
        </p:spPr>
        <p:txBody>
          <a:bodyPr wrap="none">
            <a:spAutoFit/>
          </a:bodyPr>
          <a:lstStyle/>
          <a:p>
            <a:pPr algn="ctr"/>
            <a:r>
              <a:rPr lang="ru-RU" b="1">
                <a:solidFill>
                  <a:srgbClr val="C00000"/>
                </a:solidFill>
                <a:latin typeface="Calibri" pitchFamily="34" charset="0"/>
              </a:rPr>
              <a:t>Контейнер  смотр</a:t>
            </a:r>
            <a:r>
              <a:rPr lang="ru-RU">
                <a:solidFill>
                  <a:srgbClr val="C00000"/>
                </a:solidFill>
                <a:latin typeface="Calibri" pitchFamily="34" charset="0"/>
              </a:rPr>
              <a:t>овой</a:t>
            </a:r>
          </a:p>
        </p:txBody>
      </p:sp>
      <p:sp>
        <p:nvSpPr>
          <p:cNvPr id="148489" name="TextBox 10"/>
          <p:cNvSpPr txBox="1">
            <a:spLocks noChangeArrowheads="1"/>
          </p:cNvSpPr>
          <p:nvPr/>
        </p:nvSpPr>
        <p:spPr bwMode="auto">
          <a:xfrm>
            <a:off x="2500313" y="5214938"/>
            <a:ext cx="3714750" cy="646112"/>
          </a:xfrm>
          <a:prstGeom prst="rect">
            <a:avLst/>
          </a:prstGeom>
          <a:noFill/>
          <a:ln w="9525">
            <a:noFill/>
            <a:miter lim="800000"/>
            <a:headEnd/>
            <a:tailEnd/>
          </a:ln>
        </p:spPr>
        <p:txBody>
          <a:bodyPr>
            <a:spAutoFit/>
          </a:bodyPr>
          <a:lstStyle/>
          <a:p>
            <a:pPr algn="ctr"/>
            <a:r>
              <a:rPr lang="ru-RU" b="1" i="1">
                <a:solidFill>
                  <a:srgbClr val="0070C0"/>
                </a:solidFill>
                <a:latin typeface="Calibri" pitchFamily="34" charset="0"/>
              </a:rPr>
              <a:t>Количество  окон  обзора: 1-3.</a:t>
            </a:r>
          </a:p>
          <a:p>
            <a:pPr algn="ctr"/>
            <a:r>
              <a:rPr lang="ru-RU" b="1" i="1">
                <a:solidFill>
                  <a:srgbClr val="0070C0"/>
                </a:solidFill>
                <a:latin typeface="Calibri" pitchFamily="34" charset="0"/>
              </a:rPr>
              <a:t>Толщина иллюминаторов 8-12мм</a:t>
            </a:r>
          </a:p>
        </p:txBody>
      </p:sp>
      <p:sp>
        <p:nvSpPr>
          <p:cNvPr id="148490" name="TextBox 11"/>
          <p:cNvSpPr txBox="1">
            <a:spLocks noChangeArrowheads="1"/>
          </p:cNvSpPr>
          <p:nvPr/>
        </p:nvSpPr>
        <p:spPr bwMode="auto">
          <a:xfrm>
            <a:off x="1000125" y="4786313"/>
            <a:ext cx="1071563" cy="369887"/>
          </a:xfrm>
          <a:prstGeom prst="rect">
            <a:avLst/>
          </a:prstGeom>
          <a:noFill/>
          <a:ln w="9525">
            <a:noFill/>
            <a:miter lim="800000"/>
            <a:headEnd/>
            <a:tailEnd/>
          </a:ln>
        </p:spPr>
        <p:txBody>
          <a:bodyPr>
            <a:spAutoFit/>
          </a:bodyPr>
          <a:lstStyle/>
          <a:p>
            <a:pPr algn="ctr"/>
            <a:r>
              <a:rPr lang="en-US" b="1">
                <a:latin typeface="Calibri" pitchFamily="34" charset="0"/>
              </a:rPr>
              <a:t>V</a:t>
            </a:r>
            <a:r>
              <a:rPr lang="ru-RU">
                <a:latin typeface="Calibri" pitchFamily="34" charset="0"/>
              </a:rPr>
              <a:t>=</a:t>
            </a:r>
            <a:r>
              <a:rPr lang="uk-UA">
                <a:latin typeface="Calibri" pitchFamily="34" charset="0"/>
              </a:rPr>
              <a:t>0,43м</a:t>
            </a:r>
            <a:r>
              <a:rPr lang="uk-UA" baseline="30000">
                <a:latin typeface="Calibri" pitchFamily="34" charset="0"/>
              </a:rPr>
              <a:t>3</a:t>
            </a:r>
            <a:endParaRPr lang="ru-RU">
              <a:latin typeface="Calibri" pitchFamily="34" charset="0"/>
            </a:endParaRPr>
          </a:p>
        </p:txBody>
      </p:sp>
      <p:sp>
        <p:nvSpPr>
          <p:cNvPr id="148491" name="TextBox 12"/>
          <p:cNvSpPr txBox="1">
            <a:spLocks noChangeArrowheads="1"/>
          </p:cNvSpPr>
          <p:nvPr/>
        </p:nvSpPr>
        <p:spPr bwMode="auto">
          <a:xfrm>
            <a:off x="3500438" y="4786313"/>
            <a:ext cx="1143000" cy="369887"/>
          </a:xfrm>
          <a:prstGeom prst="rect">
            <a:avLst/>
          </a:prstGeom>
          <a:noFill/>
          <a:ln w="9525">
            <a:noFill/>
            <a:miter lim="800000"/>
            <a:headEnd/>
            <a:tailEnd/>
          </a:ln>
        </p:spPr>
        <p:txBody>
          <a:bodyPr>
            <a:spAutoFit/>
          </a:bodyPr>
          <a:lstStyle/>
          <a:p>
            <a:pPr algn="ctr"/>
            <a:r>
              <a:rPr lang="en-US" b="1">
                <a:latin typeface="Calibri" pitchFamily="34" charset="0"/>
              </a:rPr>
              <a:t>V</a:t>
            </a:r>
            <a:r>
              <a:rPr lang="ru-RU">
                <a:latin typeface="Calibri" pitchFamily="34" charset="0"/>
              </a:rPr>
              <a:t>=</a:t>
            </a:r>
            <a:r>
              <a:rPr lang="uk-UA">
                <a:latin typeface="Calibri" pitchFamily="34" charset="0"/>
              </a:rPr>
              <a:t>1,13м</a:t>
            </a:r>
            <a:r>
              <a:rPr lang="uk-UA" baseline="30000">
                <a:latin typeface="Calibri" pitchFamily="34" charset="0"/>
              </a:rPr>
              <a:t>3</a:t>
            </a:r>
            <a:endParaRPr lang="ru-RU">
              <a:latin typeface="Calibri" pitchFamily="34" charset="0"/>
            </a:endParaRPr>
          </a:p>
        </p:txBody>
      </p:sp>
      <p:sp>
        <p:nvSpPr>
          <p:cNvPr id="148492" name="TextBox 13"/>
          <p:cNvSpPr txBox="1">
            <a:spLocks noChangeArrowheads="1"/>
          </p:cNvSpPr>
          <p:nvPr/>
        </p:nvSpPr>
        <p:spPr bwMode="auto">
          <a:xfrm>
            <a:off x="6500813" y="4786313"/>
            <a:ext cx="1285875" cy="369887"/>
          </a:xfrm>
          <a:prstGeom prst="rect">
            <a:avLst/>
          </a:prstGeom>
          <a:noFill/>
          <a:ln w="9525">
            <a:noFill/>
            <a:miter lim="800000"/>
            <a:headEnd/>
            <a:tailEnd/>
          </a:ln>
        </p:spPr>
        <p:txBody>
          <a:bodyPr>
            <a:spAutoFit/>
          </a:bodyPr>
          <a:lstStyle/>
          <a:p>
            <a:pPr algn="ctr"/>
            <a:r>
              <a:rPr lang="en-US" b="1">
                <a:latin typeface="Calibri" pitchFamily="34" charset="0"/>
              </a:rPr>
              <a:t>V</a:t>
            </a:r>
            <a:r>
              <a:rPr lang="ru-RU">
                <a:latin typeface="Calibri" pitchFamily="34" charset="0"/>
              </a:rPr>
              <a:t>=</a:t>
            </a:r>
            <a:r>
              <a:rPr lang="uk-UA" b="1">
                <a:latin typeface="Calibri" pitchFamily="34" charset="0"/>
              </a:rPr>
              <a:t>0,75</a:t>
            </a:r>
            <a:r>
              <a:rPr lang="uk-UA" b="1" i="1">
                <a:latin typeface="Calibri" pitchFamily="34" charset="0"/>
              </a:rPr>
              <a:t> м</a:t>
            </a:r>
            <a:r>
              <a:rPr lang="uk-UA" b="1" i="1" baseline="30000">
                <a:latin typeface="Calibri" pitchFamily="34" charset="0"/>
              </a:rPr>
              <a:t>3</a:t>
            </a:r>
            <a:endParaRPr lang="ru-RU">
              <a:latin typeface="Calibri" pitchFamily="34" charset="0"/>
            </a:endParaRPr>
          </a:p>
        </p:txBody>
      </p:sp>
    </p:spTree>
    <p:extLst>
      <p:ext uri="{BB962C8B-B14F-4D97-AF65-F5344CB8AC3E}">
        <p14:creationId xmlns:p14="http://schemas.microsoft.com/office/powerpoint/2010/main" val="360657726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88" y="142875"/>
            <a:ext cx="8229600" cy="500063"/>
          </a:xfrm>
        </p:spPr>
        <p:txBody>
          <a:bodyPr rtlCol="0">
            <a:normAutofit fontScale="90000"/>
          </a:bodyPr>
          <a:lstStyle/>
          <a:p>
            <a:pPr eaLnBrk="1" fontAlgn="auto" hangingPunct="1">
              <a:spcAft>
                <a:spcPts val="0"/>
              </a:spcAft>
              <a:defRPr/>
            </a:pPr>
            <a:r>
              <a:rPr lang="ru-RU" b="1" dirty="0" smtClean="0">
                <a:solidFill>
                  <a:srgbClr val="00B050"/>
                </a:solidFill>
              </a:rPr>
              <a:t>ЖИВОРЫБНЫЙ  ИЗОТЕРМИЧЕСКИЙ</a:t>
            </a:r>
            <a:endParaRPr lang="ru-RU" b="1" dirty="0">
              <a:solidFill>
                <a:srgbClr val="00B050"/>
              </a:solidFill>
            </a:endParaRPr>
          </a:p>
        </p:txBody>
      </p:sp>
      <p:pic>
        <p:nvPicPr>
          <p:cNvPr id="149507" name="Рисунок 6" descr="Лот нов_челов копия.jpg"/>
          <p:cNvPicPr>
            <a:picLocks noChangeAspect="1"/>
          </p:cNvPicPr>
          <p:nvPr/>
        </p:nvPicPr>
        <p:blipFill>
          <a:blip r:embed="rId3">
            <a:lum bright="-10000" contrast="14000"/>
          </a:blip>
          <a:srcRect/>
          <a:stretch>
            <a:fillRect/>
          </a:stretch>
        </p:blipFill>
        <p:spPr bwMode="auto">
          <a:xfrm>
            <a:off x="428625" y="1571625"/>
            <a:ext cx="2346325" cy="2428875"/>
          </a:xfrm>
          <a:prstGeom prst="rect">
            <a:avLst/>
          </a:prstGeom>
          <a:noFill/>
          <a:ln w="9525">
            <a:noFill/>
            <a:miter lim="800000"/>
            <a:headEnd/>
            <a:tailEnd/>
          </a:ln>
        </p:spPr>
      </p:pic>
      <p:pic>
        <p:nvPicPr>
          <p:cNvPr id="149508" name="Рисунок 7" descr="Два контейнер 2.jpg"/>
          <p:cNvPicPr>
            <a:picLocks noChangeAspect="1"/>
          </p:cNvPicPr>
          <p:nvPr/>
        </p:nvPicPr>
        <p:blipFill>
          <a:blip r:embed="rId4">
            <a:lum bright="-10000" contrast="14000"/>
          </a:blip>
          <a:srcRect/>
          <a:stretch>
            <a:fillRect/>
          </a:stretch>
        </p:blipFill>
        <p:spPr bwMode="auto">
          <a:xfrm>
            <a:off x="357188" y="4143375"/>
            <a:ext cx="2428875" cy="2116138"/>
          </a:xfrm>
          <a:prstGeom prst="rect">
            <a:avLst/>
          </a:prstGeom>
          <a:noFill/>
          <a:ln w="9525">
            <a:noFill/>
            <a:miter lim="800000"/>
            <a:headEnd/>
            <a:tailEnd/>
          </a:ln>
        </p:spPr>
      </p:pic>
      <p:sp>
        <p:nvSpPr>
          <p:cNvPr id="149509" name="TextBox 8"/>
          <p:cNvSpPr txBox="1">
            <a:spLocks noChangeArrowheads="1"/>
          </p:cNvSpPr>
          <p:nvPr/>
        </p:nvSpPr>
        <p:spPr bwMode="auto">
          <a:xfrm>
            <a:off x="6929438" y="2000250"/>
            <a:ext cx="2000250" cy="2586038"/>
          </a:xfrm>
          <a:prstGeom prst="rect">
            <a:avLst/>
          </a:prstGeom>
          <a:noFill/>
          <a:ln w="9525">
            <a:noFill/>
            <a:miter lim="800000"/>
            <a:headEnd/>
            <a:tailEnd/>
          </a:ln>
        </p:spPr>
        <p:txBody>
          <a:bodyPr>
            <a:spAutoFit/>
          </a:bodyPr>
          <a:lstStyle/>
          <a:p>
            <a:pPr algn="ctr"/>
            <a:r>
              <a:rPr lang="en-US" b="1">
                <a:latin typeface="Calibri" pitchFamily="34" charset="0"/>
              </a:rPr>
              <a:t>V</a:t>
            </a:r>
            <a:r>
              <a:rPr lang="ru-RU">
                <a:latin typeface="Calibri" pitchFamily="34" charset="0"/>
              </a:rPr>
              <a:t>=</a:t>
            </a:r>
            <a:r>
              <a:rPr lang="uk-UA">
                <a:latin typeface="Calibri" pitchFamily="34" charset="0"/>
              </a:rPr>
              <a:t>0,75м</a:t>
            </a:r>
            <a:r>
              <a:rPr lang="uk-UA" baseline="30000">
                <a:latin typeface="Calibri" pitchFamily="34" charset="0"/>
              </a:rPr>
              <a:t>3</a:t>
            </a:r>
            <a:r>
              <a:rPr lang="uk-UA">
                <a:latin typeface="Calibri" pitchFamily="34" charset="0"/>
              </a:rPr>
              <a:t> </a:t>
            </a:r>
            <a:endParaRPr lang="ru-RU">
              <a:latin typeface="Calibri" pitchFamily="34" charset="0"/>
            </a:endParaRPr>
          </a:p>
          <a:p>
            <a:pPr algn="ctr"/>
            <a:r>
              <a:rPr lang="ru-RU">
                <a:latin typeface="Calibri" pitchFamily="34" charset="0"/>
              </a:rPr>
              <a:t>1,5 х 0,9 х 0,9м</a:t>
            </a:r>
          </a:p>
          <a:p>
            <a:pPr algn="ctr"/>
            <a:r>
              <a:rPr lang="ru-RU">
                <a:solidFill>
                  <a:srgbClr val="C00000"/>
                </a:solidFill>
                <a:latin typeface="Calibri" pitchFamily="34" charset="0"/>
              </a:rPr>
              <a:t>Бортовой 12В компресор:</a:t>
            </a:r>
            <a:r>
              <a:rPr lang="ru-RU">
                <a:latin typeface="Calibri" pitchFamily="34" charset="0"/>
              </a:rPr>
              <a:t> </a:t>
            </a:r>
          </a:p>
          <a:p>
            <a:pPr algn="ctr"/>
            <a:r>
              <a:rPr lang="ru-RU" b="1">
                <a:latin typeface="Calibri" pitchFamily="34" charset="0"/>
              </a:rPr>
              <a:t>W</a:t>
            </a:r>
            <a:r>
              <a:rPr lang="ru-RU">
                <a:latin typeface="Calibri" pitchFamily="34" charset="0"/>
              </a:rPr>
              <a:t> =80÷105л/мин , Р=0,07÷0,1МРа</a:t>
            </a:r>
          </a:p>
          <a:p>
            <a:pPr algn="ctr"/>
            <a:r>
              <a:rPr lang="ru-RU">
                <a:latin typeface="Calibri" pitchFamily="34" charset="0"/>
              </a:rPr>
              <a:t>Двойные стенки + термоизоляция </a:t>
            </a:r>
            <a:r>
              <a:rPr lang="uk-UA">
                <a:latin typeface="Calibri" pitchFamily="34" charset="0"/>
              </a:rPr>
              <a:t>20мм</a:t>
            </a:r>
            <a:endParaRPr lang="ru-RU">
              <a:latin typeface="Calibri" pitchFamily="34" charset="0"/>
            </a:endParaRPr>
          </a:p>
        </p:txBody>
      </p:sp>
      <p:pic>
        <p:nvPicPr>
          <p:cNvPr id="149510" name="Рисунок 10" descr="Контейн констр.jpg"/>
          <p:cNvPicPr>
            <a:picLocks noChangeAspect="1"/>
          </p:cNvPicPr>
          <p:nvPr/>
        </p:nvPicPr>
        <p:blipFill>
          <a:blip r:embed="rId5">
            <a:lum bright="-10000" contrast="14000"/>
          </a:blip>
          <a:srcRect/>
          <a:stretch>
            <a:fillRect/>
          </a:stretch>
        </p:blipFill>
        <p:spPr bwMode="auto">
          <a:xfrm>
            <a:off x="2786063" y="1285875"/>
            <a:ext cx="4164012" cy="3643313"/>
          </a:xfrm>
          <a:prstGeom prst="rect">
            <a:avLst/>
          </a:prstGeom>
          <a:noFill/>
          <a:ln w="9525">
            <a:noFill/>
            <a:miter lim="800000"/>
            <a:headEnd/>
            <a:tailEnd/>
          </a:ln>
        </p:spPr>
      </p:pic>
      <p:sp>
        <p:nvSpPr>
          <p:cNvPr id="13" name="TextBox 12"/>
          <p:cNvSpPr txBox="1"/>
          <p:nvPr/>
        </p:nvSpPr>
        <p:spPr>
          <a:xfrm>
            <a:off x="6786563" y="5214938"/>
            <a:ext cx="2000250" cy="923925"/>
          </a:xfrm>
          <a:prstGeom prst="rect">
            <a:avLst/>
          </a:prstGeom>
          <a:noFill/>
        </p:spPr>
        <p:txBody>
          <a:bodyPr>
            <a:spAutoFit/>
          </a:bodyPr>
          <a:lstStyle/>
          <a:p>
            <a:pPr algn="ctr" fontAlgn="auto">
              <a:spcBef>
                <a:spcPts val="0"/>
              </a:spcBef>
              <a:spcAft>
                <a:spcPts val="0"/>
              </a:spcAft>
              <a:defRPr/>
            </a:pPr>
            <a:r>
              <a:rPr lang="ru-RU" b="1" i="1" dirty="0">
                <a:solidFill>
                  <a:schemeClr val="accent6">
                    <a:lumMod val="50000"/>
                  </a:schemeClr>
                </a:solidFill>
                <a:latin typeface="+mn-lt"/>
                <a:cs typeface="+mn-cs"/>
              </a:rPr>
              <a:t>Установка 2шт контейнеров </a:t>
            </a:r>
          </a:p>
          <a:p>
            <a:pPr algn="ctr" fontAlgn="auto">
              <a:spcBef>
                <a:spcPts val="0"/>
              </a:spcBef>
              <a:spcAft>
                <a:spcPts val="0"/>
              </a:spcAft>
              <a:defRPr/>
            </a:pPr>
            <a:r>
              <a:rPr lang="ru-RU" b="1" i="1" dirty="0">
                <a:solidFill>
                  <a:schemeClr val="accent6">
                    <a:lumMod val="50000"/>
                  </a:schemeClr>
                </a:solidFill>
                <a:latin typeface="+mn-lt"/>
                <a:cs typeface="+mn-cs"/>
              </a:rPr>
              <a:t>на </a:t>
            </a:r>
            <a:r>
              <a:rPr lang="ru-RU" b="1" i="1" dirty="0" err="1">
                <a:solidFill>
                  <a:schemeClr val="accent6">
                    <a:lumMod val="50000"/>
                  </a:schemeClr>
                </a:solidFill>
                <a:latin typeface="+mn-lt"/>
                <a:cs typeface="+mn-cs"/>
              </a:rPr>
              <a:t>ГАЗель</a:t>
            </a:r>
            <a:endParaRPr lang="ru-RU" b="1" i="1" dirty="0">
              <a:solidFill>
                <a:schemeClr val="accent6">
                  <a:lumMod val="50000"/>
                </a:schemeClr>
              </a:solidFill>
              <a:latin typeface="+mn-lt"/>
              <a:cs typeface="+mn-cs"/>
            </a:endParaRPr>
          </a:p>
        </p:txBody>
      </p:sp>
      <p:grpSp>
        <p:nvGrpSpPr>
          <p:cNvPr id="149512" name="Группа 15"/>
          <p:cNvGrpSpPr>
            <a:grpSpLocks/>
          </p:cNvGrpSpPr>
          <p:nvPr/>
        </p:nvGrpSpPr>
        <p:grpSpPr bwMode="auto">
          <a:xfrm>
            <a:off x="3071813" y="4929188"/>
            <a:ext cx="3716337" cy="1830387"/>
            <a:chOff x="3143240" y="4894006"/>
            <a:chExt cx="3716920" cy="1830996"/>
          </a:xfrm>
        </p:grpSpPr>
        <p:pic>
          <p:nvPicPr>
            <p:cNvPr id="149515" name="Рисунок 11" descr="Установ ГАЗель.jpg"/>
            <p:cNvPicPr>
              <a:picLocks noChangeAspect="1"/>
            </p:cNvPicPr>
            <p:nvPr/>
          </p:nvPicPr>
          <p:blipFill>
            <a:blip r:embed="rId6"/>
            <a:srcRect/>
            <a:stretch>
              <a:fillRect/>
            </a:stretch>
          </p:blipFill>
          <p:spPr bwMode="auto">
            <a:xfrm>
              <a:off x="3143240" y="4894006"/>
              <a:ext cx="3716920" cy="1830996"/>
            </a:xfrm>
            <a:prstGeom prst="rect">
              <a:avLst/>
            </a:prstGeom>
            <a:noFill/>
            <a:ln w="9525">
              <a:noFill/>
              <a:miter lim="800000"/>
              <a:headEnd/>
              <a:tailEnd/>
            </a:ln>
          </p:spPr>
        </p:pic>
        <p:sp>
          <p:nvSpPr>
            <p:cNvPr id="149516" name="TextBox 13"/>
            <p:cNvSpPr txBox="1">
              <a:spLocks noChangeArrowheads="1"/>
            </p:cNvSpPr>
            <p:nvPr/>
          </p:nvSpPr>
          <p:spPr bwMode="auto">
            <a:xfrm>
              <a:off x="6429388" y="5357826"/>
              <a:ext cx="428628" cy="200055"/>
            </a:xfrm>
            <a:prstGeom prst="rect">
              <a:avLst/>
            </a:prstGeom>
            <a:noFill/>
            <a:ln w="9525">
              <a:noFill/>
              <a:miter lim="800000"/>
              <a:headEnd/>
              <a:tailEnd/>
            </a:ln>
          </p:spPr>
          <p:txBody>
            <a:bodyPr>
              <a:spAutoFit/>
            </a:bodyPr>
            <a:lstStyle/>
            <a:p>
              <a:r>
                <a:rPr lang="ru-RU" sz="700" b="1">
                  <a:latin typeface="Calibri" pitchFamily="34" charset="0"/>
                </a:rPr>
                <a:t>зона</a:t>
              </a:r>
            </a:p>
          </p:txBody>
        </p:sp>
      </p:grpSp>
      <p:sp>
        <p:nvSpPr>
          <p:cNvPr id="149513" name="TextBox 14"/>
          <p:cNvSpPr txBox="1">
            <a:spLocks noChangeArrowheads="1"/>
          </p:cNvSpPr>
          <p:nvPr/>
        </p:nvSpPr>
        <p:spPr bwMode="auto">
          <a:xfrm>
            <a:off x="500063" y="500063"/>
            <a:ext cx="7786687" cy="708025"/>
          </a:xfrm>
          <a:prstGeom prst="rect">
            <a:avLst/>
          </a:prstGeom>
          <a:noFill/>
          <a:ln w="9525">
            <a:noFill/>
            <a:miter lim="800000"/>
            <a:headEnd/>
            <a:tailEnd/>
          </a:ln>
        </p:spPr>
        <p:txBody>
          <a:bodyPr>
            <a:spAutoFit/>
          </a:bodyPr>
          <a:lstStyle/>
          <a:p>
            <a:pPr algn="ctr"/>
            <a:r>
              <a:rPr lang="ru-RU" sz="4000" b="1">
                <a:solidFill>
                  <a:srgbClr val="00B050"/>
                </a:solidFill>
                <a:latin typeface="Calibri" pitchFamily="34" charset="0"/>
              </a:rPr>
              <a:t>ТРАНСПОРТНЫЙ  КОНТЕЙНЕР</a:t>
            </a:r>
            <a:endParaRPr lang="ru-RU" sz="4000">
              <a:latin typeface="Calibri" pitchFamily="34" charset="0"/>
            </a:endParaRPr>
          </a:p>
        </p:txBody>
      </p:sp>
      <p:sp>
        <p:nvSpPr>
          <p:cNvPr id="149514" name="TextBox 9"/>
          <p:cNvSpPr txBox="1">
            <a:spLocks noChangeArrowheads="1"/>
          </p:cNvSpPr>
          <p:nvPr/>
        </p:nvSpPr>
        <p:spPr bwMode="auto">
          <a:xfrm>
            <a:off x="2071688" y="1000125"/>
            <a:ext cx="5143500" cy="369888"/>
          </a:xfrm>
          <a:prstGeom prst="rect">
            <a:avLst/>
          </a:prstGeom>
          <a:noFill/>
          <a:ln w="9525">
            <a:noFill/>
            <a:miter lim="800000"/>
            <a:headEnd/>
            <a:tailEnd/>
          </a:ln>
        </p:spPr>
        <p:txBody>
          <a:bodyPr>
            <a:spAutoFit/>
          </a:bodyPr>
          <a:lstStyle/>
          <a:p>
            <a:pPr algn="ctr"/>
            <a:r>
              <a:rPr lang="ru-RU" b="1" i="1">
                <a:solidFill>
                  <a:srgbClr val="C00000"/>
                </a:solidFill>
                <a:latin typeface="Calibri" pitchFamily="34" charset="0"/>
              </a:rPr>
              <a:t>С АВТОНОМНЫМ БОРТОВЫМ КОМПРЕССОРОМ</a:t>
            </a:r>
            <a:endParaRPr lang="ru-RU">
              <a:latin typeface="Calibri" pitchFamily="34" charset="0"/>
            </a:endParaRPr>
          </a:p>
        </p:txBody>
      </p:sp>
    </p:spTree>
    <p:extLst>
      <p:ext uri="{BB962C8B-B14F-4D97-AF65-F5344CB8AC3E}">
        <p14:creationId xmlns:p14="http://schemas.microsoft.com/office/powerpoint/2010/main" val="364032780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ru-RU" sz="3200" b="1" dirty="0" smtClean="0">
                <a:effectLst>
                  <a:outerShdw blurRad="38100" dist="38100" dir="2700000" algn="tl">
                    <a:srgbClr val="000000">
                      <a:alpha val="43137"/>
                    </a:srgbClr>
                  </a:outerShdw>
                </a:effectLst>
              </a:rPr>
              <a:t>Различные конструкции бассейнов имеют</a:t>
            </a:r>
            <a:br>
              <a:rPr lang="ru-RU" sz="3200" b="1" dirty="0" smtClean="0">
                <a:effectLst>
                  <a:outerShdw blurRad="38100" dist="38100" dir="2700000" algn="tl">
                    <a:srgbClr val="000000">
                      <a:alpha val="43137"/>
                    </a:srgbClr>
                  </a:outerShdw>
                </a:effectLst>
              </a:rPr>
            </a:br>
            <a:r>
              <a:rPr lang="ru-RU" sz="3200" b="1" dirty="0" smtClean="0">
                <a:effectLst>
                  <a:outerShdw blurRad="38100" dist="38100" dir="2700000" algn="tl">
                    <a:srgbClr val="000000">
                      <a:alpha val="43137"/>
                    </a:srgbClr>
                  </a:outerShdw>
                </a:effectLst>
              </a:rPr>
              <a:t>различные свойства и преимущества</a:t>
            </a:r>
            <a:endParaRPr lang="ru-RU" sz="3200" b="1" dirty="0">
              <a:effectLst>
                <a:outerShdw blurRad="38100" dist="38100" dir="2700000" algn="tl">
                  <a:srgbClr val="000000">
                    <a:alpha val="43137"/>
                  </a:srgbClr>
                </a:outerShdw>
              </a:effectLst>
            </a:endParaRPr>
          </a:p>
        </p:txBody>
      </p:sp>
      <p:pic>
        <p:nvPicPr>
          <p:cNvPr id="150531" name="Picture 2"/>
          <p:cNvPicPr>
            <a:picLocks noGrp="1" noChangeAspect="1" noChangeArrowheads="1"/>
          </p:cNvPicPr>
          <p:nvPr>
            <p:ph idx="1"/>
          </p:nvPr>
        </p:nvPicPr>
        <p:blipFill>
          <a:blip r:embed="rId2"/>
          <a:srcRect/>
          <a:stretch>
            <a:fillRect/>
          </a:stretch>
        </p:blipFill>
        <p:spPr>
          <a:xfrm>
            <a:off x="914400" y="2335213"/>
            <a:ext cx="7315200" cy="3590925"/>
          </a:xfrm>
        </p:spPr>
      </p:pic>
    </p:spTree>
    <p:extLst>
      <p:ext uri="{BB962C8B-B14F-4D97-AF65-F5344CB8AC3E}">
        <p14:creationId xmlns:p14="http://schemas.microsoft.com/office/powerpoint/2010/main" val="164014360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p:cNvPicPr>
            <a:picLocks noGrp="1" noChangeAspect="1" noChangeArrowheads="1"/>
          </p:cNvPicPr>
          <p:nvPr>
            <p:ph idx="1"/>
          </p:nvPr>
        </p:nvPicPr>
        <p:blipFill>
          <a:blip r:embed="rId2"/>
          <a:srcRect/>
          <a:stretch>
            <a:fillRect/>
          </a:stretch>
        </p:blipFill>
        <p:spPr>
          <a:xfrm>
            <a:off x="1050925" y="1935163"/>
            <a:ext cx="7042150" cy="4389437"/>
          </a:xfrm>
        </p:spPr>
      </p:pic>
      <p:sp>
        <p:nvSpPr>
          <p:cNvPr id="5" name="Заголовок 1"/>
          <p:cNvSpPr>
            <a:spLocks noGrp="1"/>
          </p:cNvSpPr>
          <p:nvPr>
            <p:ph type="title"/>
          </p:nvPr>
        </p:nvSpPr>
        <p:spPr/>
        <p:txBody>
          <a:bodyPr>
            <a:normAutofit fontScale="90000"/>
          </a:bodyPr>
          <a:lstStyle/>
          <a:p>
            <a:pPr algn="ctr">
              <a:defRPr/>
            </a:pPr>
            <a:r>
              <a:rPr lang="ru-RU" b="1" dirty="0">
                <a:effectLst>
                  <a:outerShdw blurRad="38100" dist="38100" dir="2700000" algn="tl">
                    <a:srgbClr val="000000">
                      <a:alpha val="43137"/>
                    </a:srgbClr>
                  </a:outerShdw>
                </a:effectLst>
              </a:rPr>
              <a:t>Круглый, овальный и прямоугольный типы бассейнов</a:t>
            </a:r>
          </a:p>
        </p:txBody>
      </p:sp>
    </p:spTree>
    <p:extLst>
      <p:ext uri="{BB962C8B-B14F-4D97-AF65-F5344CB8AC3E}">
        <p14:creationId xmlns:p14="http://schemas.microsoft.com/office/powerpoint/2010/main" val="23150922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2489" y="908720"/>
            <a:ext cx="4932039" cy="314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5" y="2038962"/>
            <a:ext cx="4373017" cy="3910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29318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p:cNvPicPr>
            <a:picLocks noGrp="1" noChangeAspect="1" noChangeArrowheads="1"/>
          </p:cNvPicPr>
          <p:nvPr>
            <p:ph idx="1"/>
          </p:nvPr>
        </p:nvPicPr>
        <p:blipFill>
          <a:blip r:embed="rId2"/>
          <a:srcRect/>
          <a:stretch>
            <a:fillRect/>
          </a:stretch>
        </p:blipFill>
        <p:spPr>
          <a:xfrm>
            <a:off x="1525588" y="1935163"/>
            <a:ext cx="6092825" cy="4389437"/>
          </a:xfrm>
        </p:spPr>
      </p:pic>
      <p:sp>
        <p:nvSpPr>
          <p:cNvPr id="5" name="Заголовок 1"/>
          <p:cNvSpPr>
            <a:spLocks noGrp="1"/>
          </p:cNvSpPr>
          <p:nvPr>
            <p:ph type="title"/>
          </p:nvPr>
        </p:nvSpPr>
        <p:spPr/>
        <p:txBody>
          <a:bodyPr>
            <a:noAutofit/>
          </a:bodyPr>
          <a:lstStyle/>
          <a:p>
            <a:pPr algn="ctr">
              <a:defRPr/>
            </a:pPr>
            <a:r>
              <a:rPr lang="ru-RU" sz="2000" b="1" dirty="0">
                <a:effectLst>
                  <a:outerShdw blurRad="38100" dist="38100" dir="2700000" algn="tl">
                    <a:srgbClr val="000000">
                      <a:alpha val="43137"/>
                    </a:srgbClr>
                  </a:outerShdw>
                </a:effectLst>
              </a:rPr>
              <a:t>Пример </a:t>
            </a:r>
            <a:r>
              <a:rPr lang="ru-RU" sz="2000" b="1" dirty="0" err="1">
                <a:effectLst>
                  <a:outerShdw blurRad="38100" dist="38100" dir="2700000" algn="tl">
                    <a:srgbClr val="000000">
                      <a:alpha val="43137"/>
                    </a:srgbClr>
                  </a:outerShdw>
                </a:effectLst>
              </a:rPr>
              <a:t>восьми-угольной</a:t>
            </a:r>
            <a:r>
              <a:rPr lang="ru-RU" sz="2000" b="1" dirty="0">
                <a:effectLst>
                  <a:outerShdw blurRad="38100" dist="38100" dir="2700000" algn="tl">
                    <a:srgbClr val="000000">
                      <a:alpha val="43137"/>
                    </a:srgbClr>
                  </a:outerShdw>
                </a:effectLst>
              </a:rPr>
              <a:t> конструкции бассейнов</a:t>
            </a:r>
            <a:br>
              <a:rPr lang="ru-RU" sz="2000" b="1" dirty="0">
                <a:effectLst>
                  <a:outerShdw blurRad="38100" dist="38100" dir="2700000" algn="tl">
                    <a:srgbClr val="000000">
                      <a:alpha val="43137"/>
                    </a:srgbClr>
                  </a:outerShdw>
                </a:effectLst>
              </a:rPr>
            </a:br>
            <a:r>
              <a:rPr lang="ru-RU" sz="2000" b="1" dirty="0">
                <a:effectLst>
                  <a:outerShdw blurRad="38100" dist="38100" dir="2700000" algn="tl">
                    <a:srgbClr val="000000">
                      <a:alpha val="43137"/>
                    </a:srgbClr>
                  </a:outerShdw>
                </a:effectLst>
              </a:rPr>
              <a:t>УЗВ, экономящей место, но достигающей тех же положительных</a:t>
            </a:r>
            <a:br>
              <a:rPr lang="ru-RU" sz="2000" b="1" dirty="0">
                <a:effectLst>
                  <a:outerShdw blurRad="38100" dist="38100" dir="2700000" algn="tl">
                    <a:srgbClr val="000000">
                      <a:alpha val="43137"/>
                    </a:srgbClr>
                  </a:outerShdw>
                </a:effectLst>
              </a:rPr>
            </a:br>
            <a:r>
              <a:rPr lang="ru-RU" sz="2000" b="1" dirty="0">
                <a:effectLst>
                  <a:outerShdw blurRad="38100" dist="38100" dir="2700000" algn="tl">
                    <a:srgbClr val="000000">
                      <a:alpha val="43137"/>
                    </a:srgbClr>
                  </a:outerShdw>
                </a:effectLst>
              </a:rPr>
              <a:t>гидравлических эффектов, что и круглые бассейны</a:t>
            </a:r>
          </a:p>
        </p:txBody>
      </p:sp>
    </p:spTree>
    <p:extLst>
      <p:ext uri="{BB962C8B-B14F-4D97-AF65-F5344CB8AC3E}">
        <p14:creationId xmlns:p14="http://schemas.microsoft.com/office/powerpoint/2010/main" val="177932225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02" name="Date Placeholder 3"/>
          <p:cNvSpPr>
            <a:spLocks noGrp="1"/>
          </p:cNvSpPr>
          <p:nvPr>
            <p:ph type="dt" sz="quarter" idx="10"/>
          </p:nvPr>
        </p:nvSpPr>
        <p:spPr>
          <a:noFill/>
        </p:spPr>
        <p:txBody>
          <a:bodyPr/>
          <a:lstStyle/>
          <a:p>
            <a:fld id="{2AFFA322-1C2D-4FA6-80A2-7BF43C74E648}" type="datetime1">
              <a:rPr lang="en-US" altLang="en-US" smtClean="0">
                <a:latin typeface="Arial" charset="0"/>
                <a:cs typeface="Arial" charset="0"/>
              </a:rPr>
              <a:pPr/>
              <a:t>7/14/2024</a:t>
            </a:fld>
            <a:endParaRPr lang="en-US" altLang="en-US" smtClean="0">
              <a:latin typeface="Arial" charset="0"/>
              <a:cs typeface="Arial" charset="0"/>
            </a:endParaRPr>
          </a:p>
        </p:txBody>
      </p:sp>
      <p:sp>
        <p:nvSpPr>
          <p:cNvPr id="41987" name="AutoShape 2"/>
          <p:cNvSpPr>
            <a:spLocks noChangeArrowheads="1"/>
          </p:cNvSpPr>
          <p:nvPr/>
        </p:nvSpPr>
        <p:spPr bwMode="auto">
          <a:xfrm>
            <a:off x="295275" y="1670050"/>
            <a:ext cx="8148638" cy="4538663"/>
          </a:xfrm>
          <a:prstGeom prst="roundRect">
            <a:avLst>
              <a:gd name="adj" fmla="val 12495"/>
            </a:avLst>
          </a:prstGeom>
          <a:solidFill>
            <a:schemeClr val="bg1"/>
          </a:solidFill>
          <a:ln w="25400">
            <a:no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1988" name="Oval 3"/>
          <p:cNvSpPr>
            <a:spLocks noChangeArrowheads="1"/>
          </p:cNvSpPr>
          <p:nvPr/>
        </p:nvSpPr>
        <p:spPr bwMode="auto">
          <a:xfrm>
            <a:off x="628650" y="3886200"/>
            <a:ext cx="4546600" cy="1449388"/>
          </a:xfrm>
          <a:prstGeom prst="ellipse">
            <a:avLst/>
          </a:prstGeom>
          <a:noFill/>
          <a:ln w="25400">
            <a:solidFill>
              <a:srgbClr val="000000"/>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1989" name="Oval 4"/>
          <p:cNvSpPr>
            <a:spLocks noChangeArrowheads="1"/>
          </p:cNvSpPr>
          <p:nvPr/>
        </p:nvSpPr>
        <p:spPr bwMode="auto">
          <a:xfrm>
            <a:off x="628650" y="2128838"/>
            <a:ext cx="4546600" cy="1450975"/>
          </a:xfrm>
          <a:prstGeom prst="ellipse">
            <a:avLst/>
          </a:prstGeom>
          <a:noFill/>
          <a:ln w="25400">
            <a:solidFill>
              <a:srgbClr val="000000"/>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1990" name="Line 5"/>
          <p:cNvSpPr>
            <a:spLocks noChangeShapeType="1"/>
          </p:cNvSpPr>
          <p:nvPr/>
        </p:nvSpPr>
        <p:spPr bwMode="auto">
          <a:xfrm>
            <a:off x="5181600" y="2884488"/>
            <a:ext cx="0" cy="1744662"/>
          </a:xfrm>
          <a:prstGeom prst="line">
            <a:avLst/>
          </a:prstGeom>
          <a:noFill/>
          <a:ln w="25400">
            <a:solidFill>
              <a:srgbClr val="000000"/>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1991" name="Arc 6"/>
          <p:cNvSpPr>
            <a:spLocks/>
          </p:cNvSpPr>
          <p:nvPr/>
        </p:nvSpPr>
        <p:spPr bwMode="auto">
          <a:xfrm>
            <a:off x="630238" y="3863975"/>
            <a:ext cx="2336800" cy="712788"/>
          </a:xfrm>
          <a:custGeom>
            <a:avLst/>
            <a:gdLst>
              <a:gd name="T0" fmla="*/ 0 w 21600"/>
              <a:gd name="T1" fmla="*/ 2147483647 h 21599"/>
              <a:gd name="T2" fmla="*/ 2147483647 w 21600"/>
              <a:gd name="T3" fmla="*/ 0 h 21599"/>
              <a:gd name="T4" fmla="*/ 214748364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675"/>
                  <a:pt x="9662" y="6"/>
                  <a:pt x="21585" y="-1"/>
                </a:cubicBezTo>
              </a:path>
              <a:path w="21600" h="21599" stroke="0" extrusionOk="0">
                <a:moveTo>
                  <a:pt x="0" y="21599"/>
                </a:moveTo>
                <a:cubicBezTo>
                  <a:pt x="0" y="9675"/>
                  <a:pt x="9662" y="6"/>
                  <a:pt x="21585" y="-1"/>
                </a:cubicBezTo>
                <a:lnTo>
                  <a:pt x="21600" y="21599"/>
                </a:lnTo>
                <a:close/>
              </a:path>
            </a:pathLst>
          </a:custGeom>
          <a:solidFill>
            <a:schemeClr val="bg1"/>
          </a:solidFill>
          <a:ln w="25400" cap="rnd">
            <a:solidFill>
              <a:srgbClr val="000000"/>
            </a:solidFill>
            <a:prstDash val="dash"/>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1992" name="Arc 7"/>
          <p:cNvSpPr>
            <a:spLocks/>
          </p:cNvSpPr>
          <p:nvPr/>
        </p:nvSpPr>
        <p:spPr bwMode="auto">
          <a:xfrm>
            <a:off x="2851150" y="3863975"/>
            <a:ext cx="2312988" cy="736600"/>
          </a:xfrm>
          <a:custGeom>
            <a:avLst/>
            <a:gdLst>
              <a:gd name="T0" fmla="*/ 0 w 21614"/>
              <a:gd name="T1" fmla="*/ 45963909 h 21600"/>
              <a:gd name="T2" fmla="*/ 2147483647 w 21614"/>
              <a:gd name="T3" fmla="*/ 2147483647 h 21600"/>
              <a:gd name="T4" fmla="*/ 2147483647 w 21614"/>
              <a:gd name="T5" fmla="*/ 2147483647 h 21600"/>
              <a:gd name="T6" fmla="*/ 0 60000 65536"/>
              <a:gd name="T7" fmla="*/ 0 60000 65536"/>
              <a:gd name="T8" fmla="*/ 0 60000 65536"/>
              <a:gd name="T9" fmla="*/ 0 w 21614"/>
              <a:gd name="T10" fmla="*/ 0 h 21600"/>
              <a:gd name="T11" fmla="*/ 21614 w 21614"/>
              <a:gd name="T12" fmla="*/ 21600 h 21600"/>
            </a:gdLst>
            <a:ahLst/>
            <a:cxnLst>
              <a:cxn ang="T6">
                <a:pos x="T0" y="T1"/>
              </a:cxn>
              <a:cxn ang="T7">
                <a:pos x="T2" y="T3"/>
              </a:cxn>
              <a:cxn ang="T8">
                <a:pos x="T4" y="T5"/>
              </a:cxn>
            </a:cxnLst>
            <a:rect l="T9" t="T10" r="T11" b="T12"/>
            <a:pathLst>
              <a:path w="21614" h="21600" fill="none" extrusionOk="0">
                <a:moveTo>
                  <a:pt x="-1" y="0"/>
                </a:moveTo>
                <a:cubicBezTo>
                  <a:pt x="4" y="0"/>
                  <a:pt x="9" y="-1"/>
                  <a:pt x="14" y="0"/>
                </a:cubicBezTo>
                <a:cubicBezTo>
                  <a:pt x="11943" y="0"/>
                  <a:pt x="21614" y="9670"/>
                  <a:pt x="21614" y="21600"/>
                </a:cubicBezTo>
              </a:path>
              <a:path w="21614" h="21600" stroke="0" extrusionOk="0">
                <a:moveTo>
                  <a:pt x="-1" y="0"/>
                </a:moveTo>
                <a:cubicBezTo>
                  <a:pt x="4" y="0"/>
                  <a:pt x="9" y="-1"/>
                  <a:pt x="14" y="0"/>
                </a:cubicBezTo>
                <a:cubicBezTo>
                  <a:pt x="11943" y="0"/>
                  <a:pt x="21614" y="9670"/>
                  <a:pt x="21614" y="21600"/>
                </a:cubicBezTo>
                <a:lnTo>
                  <a:pt x="14" y="21600"/>
                </a:lnTo>
                <a:close/>
              </a:path>
            </a:pathLst>
          </a:custGeom>
          <a:solidFill>
            <a:schemeClr val="bg1"/>
          </a:solidFill>
          <a:ln w="25400" cap="rnd">
            <a:solidFill>
              <a:srgbClr val="000000"/>
            </a:solidFill>
            <a:prstDash val="dash"/>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1993" name="Oval 8"/>
          <p:cNvSpPr>
            <a:spLocks noChangeArrowheads="1"/>
          </p:cNvSpPr>
          <p:nvPr/>
        </p:nvSpPr>
        <p:spPr bwMode="auto">
          <a:xfrm>
            <a:off x="2609850" y="4451350"/>
            <a:ext cx="419100" cy="173038"/>
          </a:xfrm>
          <a:prstGeom prst="ellipse">
            <a:avLst/>
          </a:prstGeom>
          <a:noFill/>
          <a:ln w="25400">
            <a:solidFill>
              <a:srgbClr val="000000"/>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1994" name="Line 9"/>
          <p:cNvSpPr>
            <a:spLocks noChangeShapeType="1"/>
          </p:cNvSpPr>
          <p:nvPr/>
        </p:nvSpPr>
        <p:spPr bwMode="auto">
          <a:xfrm>
            <a:off x="622300" y="2867025"/>
            <a:ext cx="0" cy="1744663"/>
          </a:xfrm>
          <a:prstGeom prst="line">
            <a:avLst/>
          </a:prstGeom>
          <a:noFill/>
          <a:ln w="25400">
            <a:solidFill>
              <a:srgbClr val="000000"/>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1995" name="Line 10"/>
          <p:cNvSpPr>
            <a:spLocks noChangeShapeType="1"/>
          </p:cNvSpPr>
          <p:nvPr/>
        </p:nvSpPr>
        <p:spPr bwMode="auto">
          <a:xfrm>
            <a:off x="2609850" y="4530725"/>
            <a:ext cx="0" cy="935038"/>
          </a:xfrm>
          <a:prstGeom prst="line">
            <a:avLst/>
          </a:prstGeom>
          <a:noFill/>
          <a:ln w="12700">
            <a:solidFill>
              <a:srgbClr val="000000"/>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1996" name="Line 11"/>
          <p:cNvSpPr>
            <a:spLocks noChangeShapeType="1"/>
          </p:cNvSpPr>
          <p:nvPr/>
        </p:nvSpPr>
        <p:spPr bwMode="auto">
          <a:xfrm>
            <a:off x="3028950" y="4556125"/>
            <a:ext cx="0" cy="958850"/>
          </a:xfrm>
          <a:prstGeom prst="line">
            <a:avLst/>
          </a:prstGeom>
          <a:noFill/>
          <a:ln w="12700">
            <a:solidFill>
              <a:srgbClr val="000000"/>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1997" name="Arc 12"/>
          <p:cNvSpPr>
            <a:spLocks/>
          </p:cNvSpPr>
          <p:nvPr/>
        </p:nvSpPr>
        <p:spPr bwMode="auto">
          <a:xfrm>
            <a:off x="2617788" y="5446713"/>
            <a:ext cx="184150" cy="92075"/>
          </a:xfrm>
          <a:custGeom>
            <a:avLst/>
            <a:gdLst>
              <a:gd name="T0" fmla="*/ 1786917922 w 21600"/>
              <a:gd name="T1" fmla="*/ 30401389 h 21600"/>
              <a:gd name="T2" fmla="*/ 0 w 21600"/>
              <a:gd name="T3" fmla="*/ 0 h 21600"/>
              <a:gd name="T4" fmla="*/ 1786917922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000000"/>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1998" name="Arc 13"/>
          <p:cNvSpPr>
            <a:spLocks/>
          </p:cNvSpPr>
          <p:nvPr/>
        </p:nvSpPr>
        <p:spPr bwMode="auto">
          <a:xfrm>
            <a:off x="2813050" y="5483225"/>
            <a:ext cx="196850" cy="55563"/>
          </a:xfrm>
          <a:custGeom>
            <a:avLst/>
            <a:gdLst>
              <a:gd name="T0" fmla="*/ 2147483647 w 21600"/>
              <a:gd name="T1" fmla="*/ 0 h 21600"/>
              <a:gd name="T2" fmla="*/ 0 w 21600"/>
              <a:gd name="T3" fmla="*/ 2432833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rgbClr val="000000"/>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grpSp>
        <p:nvGrpSpPr>
          <p:cNvPr id="153615" name="Group 14"/>
          <p:cNvGrpSpPr>
            <a:grpSpLocks/>
          </p:cNvGrpSpPr>
          <p:nvPr/>
        </p:nvGrpSpPr>
        <p:grpSpPr bwMode="auto">
          <a:xfrm>
            <a:off x="2909888" y="1871663"/>
            <a:ext cx="361950" cy="430212"/>
            <a:chOff x="2565" y="1188"/>
            <a:chExt cx="228" cy="271"/>
          </a:xfrm>
          <a:solidFill>
            <a:schemeClr val="bg1"/>
          </a:solidFill>
        </p:grpSpPr>
        <p:sp>
          <p:nvSpPr>
            <p:cNvPr id="42044" name="Arc 15"/>
            <p:cNvSpPr>
              <a:spLocks/>
            </p:cNvSpPr>
            <p:nvPr/>
          </p:nvSpPr>
          <p:spPr bwMode="auto">
            <a:xfrm>
              <a:off x="2601" y="1308"/>
              <a:ext cx="188" cy="14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grpFill/>
            <a:ln w="12700" cap="rnd">
              <a:solidFill>
                <a:srgbClr val="000000"/>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2045" name="Oval 16"/>
            <p:cNvSpPr>
              <a:spLocks noChangeArrowheads="1"/>
            </p:cNvSpPr>
            <p:nvPr/>
          </p:nvSpPr>
          <p:spPr bwMode="auto">
            <a:xfrm>
              <a:off x="2637" y="1188"/>
              <a:ext cx="152" cy="62"/>
            </a:xfrm>
            <a:prstGeom prst="ellipse">
              <a:avLst/>
            </a:prstGeom>
            <a:grpFill/>
            <a:ln w="12700">
              <a:solidFill>
                <a:srgbClr val="000000"/>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grpSp>
          <p:nvGrpSpPr>
            <p:cNvPr id="153662" name="Group 17"/>
            <p:cNvGrpSpPr>
              <a:grpSpLocks/>
            </p:cNvGrpSpPr>
            <p:nvPr/>
          </p:nvGrpSpPr>
          <p:grpSpPr bwMode="auto">
            <a:xfrm>
              <a:off x="2565" y="1223"/>
              <a:ext cx="228" cy="236"/>
              <a:chOff x="2565" y="1223"/>
              <a:chExt cx="228" cy="236"/>
            </a:xfrm>
            <a:grpFill/>
          </p:grpSpPr>
          <p:sp>
            <p:nvSpPr>
              <p:cNvPr id="42047" name="Line 18"/>
              <p:cNvSpPr>
                <a:spLocks noChangeShapeType="1"/>
              </p:cNvSpPr>
              <p:nvPr/>
            </p:nvSpPr>
            <p:spPr bwMode="auto">
              <a:xfrm flipV="1">
                <a:off x="2793" y="1223"/>
                <a:ext cx="0" cy="85"/>
              </a:xfrm>
              <a:prstGeom prst="line">
                <a:avLst/>
              </a:prstGeom>
              <a:grpFill/>
              <a:ln w="12700">
                <a:solidFill>
                  <a:srgbClr val="000000"/>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2048" name="Line 19"/>
              <p:cNvSpPr>
                <a:spLocks noChangeShapeType="1"/>
              </p:cNvSpPr>
              <p:nvPr/>
            </p:nvSpPr>
            <p:spPr bwMode="auto">
              <a:xfrm>
                <a:off x="2633" y="1227"/>
                <a:ext cx="0" cy="77"/>
              </a:xfrm>
              <a:prstGeom prst="line">
                <a:avLst/>
              </a:prstGeom>
              <a:grpFill/>
              <a:ln w="12700">
                <a:solidFill>
                  <a:srgbClr val="000000"/>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2049" name="Oval 20"/>
              <p:cNvSpPr>
                <a:spLocks noChangeArrowheads="1"/>
              </p:cNvSpPr>
              <p:nvPr/>
            </p:nvSpPr>
            <p:spPr bwMode="auto">
              <a:xfrm>
                <a:off x="2565" y="1304"/>
                <a:ext cx="64" cy="155"/>
              </a:xfrm>
              <a:prstGeom prst="ellipse">
                <a:avLst/>
              </a:prstGeom>
              <a:grpFill/>
              <a:ln w="12700">
                <a:solidFill>
                  <a:srgbClr val="000000"/>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grpSp>
      </p:grpSp>
      <p:sp>
        <p:nvSpPr>
          <p:cNvPr id="179221" name="Rectangle 21"/>
          <p:cNvSpPr>
            <a:spLocks noGrp="1" noChangeArrowheads="1"/>
          </p:cNvSpPr>
          <p:nvPr>
            <p:ph type="title"/>
          </p:nvPr>
        </p:nvSpPr>
        <p:spPr>
          <a:xfrm>
            <a:off x="306388" y="352425"/>
            <a:ext cx="7772400" cy="1143000"/>
          </a:xfrm>
        </p:spPr>
        <p:txBody>
          <a:bodyPr>
            <a:normAutofit fontScale="90000"/>
          </a:bodyPr>
          <a:lstStyle/>
          <a:p>
            <a:pPr>
              <a:defRPr/>
            </a:pPr>
            <a:r>
              <a:rPr lang="en-US" altLang="en-US" sz="4800" smtClean="0">
                <a:latin typeface="Times New Roman" pitchFamily="18" charset="0"/>
              </a:rPr>
              <a:t>Water Circulation </a:t>
            </a:r>
            <a:br>
              <a:rPr lang="en-US" altLang="en-US" sz="4800" smtClean="0">
                <a:latin typeface="Times New Roman" pitchFamily="18" charset="0"/>
              </a:rPr>
            </a:br>
            <a:r>
              <a:rPr lang="en-US" altLang="en-US" sz="4800" smtClean="0">
                <a:latin typeface="Times New Roman" pitchFamily="18" charset="0"/>
              </a:rPr>
              <a:t>in Circular Flow Tanks</a:t>
            </a:r>
            <a:endParaRPr lang="en-US" altLang="en-US" smtClean="0"/>
          </a:p>
        </p:txBody>
      </p:sp>
      <p:grpSp>
        <p:nvGrpSpPr>
          <p:cNvPr id="4" name="Group 22"/>
          <p:cNvGrpSpPr>
            <a:grpSpLocks/>
          </p:cNvGrpSpPr>
          <p:nvPr/>
        </p:nvGrpSpPr>
        <p:grpSpPr bwMode="auto">
          <a:xfrm>
            <a:off x="2827338" y="5688013"/>
            <a:ext cx="2149475" cy="560387"/>
            <a:chOff x="2860" y="3593"/>
            <a:chExt cx="1354" cy="353"/>
          </a:xfrm>
        </p:grpSpPr>
        <p:sp>
          <p:nvSpPr>
            <p:cNvPr id="42042" name="Line 23"/>
            <p:cNvSpPr>
              <a:spLocks noChangeShapeType="1"/>
            </p:cNvSpPr>
            <p:nvPr/>
          </p:nvSpPr>
          <p:spPr bwMode="auto">
            <a:xfrm>
              <a:off x="2860" y="3617"/>
              <a:ext cx="0" cy="264"/>
            </a:xfrm>
            <a:prstGeom prst="line">
              <a:avLst/>
            </a:prstGeom>
            <a:noFill/>
            <a:ln w="50800">
              <a:solidFill>
                <a:srgbClr val="4C2E00"/>
              </a:solidFill>
              <a:round/>
              <a:headEnd/>
              <a:tailEnd type="triangle" w="med" len="med"/>
            </a:ln>
          </p:spPr>
          <p:txBody>
            <a:bodyPr wrap="none" anchor="ctr"/>
            <a:lstStyle/>
            <a:p>
              <a:pPr eaLnBrk="0" hangingPunct="0">
                <a:defRPr/>
              </a:pPr>
              <a:endParaRPr kumimoji="1" lang="ru-RU" sz="2400">
                <a:solidFill>
                  <a:srgbClr val="FFFFFF"/>
                </a:solidFill>
                <a:latin typeface="Times New Roman"/>
                <a:cs typeface="+mn-cs"/>
              </a:endParaRPr>
            </a:p>
          </p:txBody>
        </p:sp>
        <p:sp>
          <p:nvSpPr>
            <p:cNvPr id="42043" name="Rectangle 24"/>
            <p:cNvSpPr>
              <a:spLocks noChangeArrowheads="1"/>
            </p:cNvSpPr>
            <p:nvPr/>
          </p:nvSpPr>
          <p:spPr bwMode="auto">
            <a:xfrm>
              <a:off x="3081" y="3593"/>
              <a:ext cx="1133" cy="353"/>
            </a:xfrm>
            <a:prstGeom prst="rect">
              <a:avLst/>
            </a:prstGeom>
            <a:noFill/>
            <a:ln w="12700">
              <a:noFill/>
              <a:miter lim="800000"/>
              <a:headEnd/>
              <a:tailEnd/>
            </a:ln>
          </p:spPr>
          <p:txBody>
            <a:bodyPr wrap="none" lIns="90487" tIns="44450" rIns="90487" bIns="44450">
              <a:spAutoFit/>
            </a:bodyPr>
            <a:lstStyle/>
            <a:p>
              <a:pPr eaLnBrk="0" hangingPunct="0">
                <a:lnSpc>
                  <a:spcPct val="85000"/>
                </a:lnSpc>
                <a:defRPr/>
              </a:pPr>
              <a:r>
                <a:rPr kumimoji="1" lang="en-US" altLang="en-US" sz="3600" b="1">
                  <a:solidFill>
                    <a:srgbClr val="4C2E00"/>
                  </a:solidFill>
                  <a:latin typeface="Times New Roman"/>
                  <a:cs typeface="+mn-cs"/>
                </a:rPr>
                <a:t>Effluent</a:t>
              </a:r>
            </a:p>
          </p:txBody>
        </p:sp>
      </p:grpSp>
      <p:grpSp>
        <p:nvGrpSpPr>
          <p:cNvPr id="5" name="Group 25"/>
          <p:cNvGrpSpPr>
            <a:grpSpLocks/>
          </p:cNvGrpSpPr>
          <p:nvPr/>
        </p:nvGrpSpPr>
        <p:grpSpPr bwMode="auto">
          <a:xfrm>
            <a:off x="1062038" y="4011613"/>
            <a:ext cx="3836987" cy="1193800"/>
            <a:chOff x="1748" y="2610"/>
            <a:chExt cx="2417" cy="752"/>
          </a:xfrm>
        </p:grpSpPr>
        <p:sp>
          <p:nvSpPr>
            <p:cNvPr id="42038" name="Arc 26"/>
            <p:cNvSpPr>
              <a:spLocks/>
            </p:cNvSpPr>
            <p:nvPr/>
          </p:nvSpPr>
          <p:spPr bwMode="auto">
            <a:xfrm rot="10800000">
              <a:off x="2997" y="3090"/>
              <a:ext cx="1104" cy="27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677"/>
                    <a:pt x="9659" y="9"/>
                    <a:pt x="21580" y="-1"/>
                  </a:cubicBezTo>
                </a:path>
                <a:path w="21600" h="21599" stroke="0" extrusionOk="0">
                  <a:moveTo>
                    <a:pt x="0" y="21599"/>
                  </a:moveTo>
                  <a:cubicBezTo>
                    <a:pt x="0" y="9677"/>
                    <a:pt x="9659" y="9"/>
                    <a:pt x="21580" y="-1"/>
                  </a:cubicBezTo>
                  <a:lnTo>
                    <a:pt x="21600" y="21599"/>
                  </a:lnTo>
                  <a:close/>
                </a:path>
              </a:pathLst>
            </a:custGeom>
            <a:noFill/>
            <a:ln w="25400" cap="rnd">
              <a:solidFill>
                <a:srgbClr val="FC0128"/>
              </a:solidFill>
              <a:round/>
              <a:headEnd type="triangle" w="med" len="me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2039" name="Arc 27"/>
            <p:cNvSpPr>
              <a:spLocks/>
            </p:cNvSpPr>
            <p:nvPr/>
          </p:nvSpPr>
          <p:spPr bwMode="auto">
            <a:xfrm>
              <a:off x="1773" y="2610"/>
              <a:ext cx="1064" cy="24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677"/>
                    <a:pt x="9658" y="10"/>
                    <a:pt x="21579" y="-1"/>
                  </a:cubicBezTo>
                </a:path>
                <a:path w="21600" h="21599" stroke="0" extrusionOk="0">
                  <a:moveTo>
                    <a:pt x="0" y="21599"/>
                  </a:moveTo>
                  <a:cubicBezTo>
                    <a:pt x="0" y="9677"/>
                    <a:pt x="9658" y="10"/>
                    <a:pt x="21579" y="-1"/>
                  </a:cubicBezTo>
                  <a:lnTo>
                    <a:pt x="21600" y="21599"/>
                  </a:lnTo>
                  <a:close/>
                </a:path>
              </a:pathLst>
            </a:custGeom>
            <a:noFill/>
            <a:ln w="25400" cap="rnd">
              <a:solidFill>
                <a:srgbClr val="FC0128"/>
              </a:solidFill>
              <a:round/>
              <a:headEnd type="triangle" w="med" len="me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2040" name="Arc 28"/>
            <p:cNvSpPr>
              <a:spLocks/>
            </p:cNvSpPr>
            <p:nvPr/>
          </p:nvSpPr>
          <p:spPr bwMode="auto">
            <a:xfrm>
              <a:off x="3188" y="2634"/>
              <a:ext cx="977" cy="392"/>
            </a:xfrm>
            <a:custGeom>
              <a:avLst/>
              <a:gdLst>
                <a:gd name="T0" fmla="*/ 0 w 21622"/>
                <a:gd name="T1" fmla="*/ 0 h 21600"/>
                <a:gd name="T2" fmla="*/ 0 w 21622"/>
                <a:gd name="T3" fmla="*/ 0 h 21600"/>
                <a:gd name="T4" fmla="*/ 0 w 21622"/>
                <a:gd name="T5" fmla="*/ 0 h 21600"/>
                <a:gd name="T6" fmla="*/ 0 60000 65536"/>
                <a:gd name="T7" fmla="*/ 0 60000 65536"/>
                <a:gd name="T8" fmla="*/ 0 60000 65536"/>
                <a:gd name="T9" fmla="*/ 0 w 21622"/>
                <a:gd name="T10" fmla="*/ 0 h 21600"/>
                <a:gd name="T11" fmla="*/ 21622 w 21622"/>
                <a:gd name="T12" fmla="*/ 21600 h 21600"/>
              </a:gdLst>
              <a:ahLst/>
              <a:cxnLst>
                <a:cxn ang="T6">
                  <a:pos x="T0" y="T1"/>
                </a:cxn>
                <a:cxn ang="T7">
                  <a:pos x="T2" y="T3"/>
                </a:cxn>
                <a:cxn ang="T8">
                  <a:pos x="T4" y="T5"/>
                </a:cxn>
              </a:cxnLst>
              <a:rect l="T9" t="T10" r="T11" b="T12"/>
              <a:pathLst>
                <a:path w="21622" h="21600" fill="none" extrusionOk="0">
                  <a:moveTo>
                    <a:pt x="-1" y="0"/>
                  </a:moveTo>
                  <a:cubicBezTo>
                    <a:pt x="7" y="0"/>
                    <a:pt x="14" y="-1"/>
                    <a:pt x="22" y="0"/>
                  </a:cubicBezTo>
                  <a:cubicBezTo>
                    <a:pt x="11951" y="0"/>
                    <a:pt x="21622" y="9670"/>
                    <a:pt x="21622" y="21600"/>
                  </a:cubicBezTo>
                </a:path>
                <a:path w="21622" h="21600" stroke="0" extrusionOk="0">
                  <a:moveTo>
                    <a:pt x="-1" y="0"/>
                  </a:moveTo>
                  <a:cubicBezTo>
                    <a:pt x="7" y="0"/>
                    <a:pt x="14" y="-1"/>
                    <a:pt x="22" y="0"/>
                  </a:cubicBezTo>
                  <a:cubicBezTo>
                    <a:pt x="11951" y="0"/>
                    <a:pt x="21622" y="9670"/>
                    <a:pt x="21622" y="21600"/>
                  </a:cubicBezTo>
                  <a:lnTo>
                    <a:pt x="22" y="21600"/>
                  </a:lnTo>
                  <a:close/>
                </a:path>
              </a:pathLst>
            </a:custGeom>
            <a:noFill/>
            <a:ln w="25400" cap="rnd">
              <a:solidFill>
                <a:srgbClr val="FC0128"/>
              </a:solidFill>
              <a:round/>
              <a:headEnd type="triangle" w="med" len="me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2041" name="Arc 29"/>
            <p:cNvSpPr>
              <a:spLocks/>
            </p:cNvSpPr>
            <p:nvPr/>
          </p:nvSpPr>
          <p:spPr bwMode="auto">
            <a:xfrm rot="10800000">
              <a:off x="1748" y="2970"/>
              <a:ext cx="977" cy="392"/>
            </a:xfrm>
            <a:custGeom>
              <a:avLst/>
              <a:gdLst>
                <a:gd name="T0" fmla="*/ 0 w 21622"/>
                <a:gd name="T1" fmla="*/ 0 h 21600"/>
                <a:gd name="T2" fmla="*/ 0 w 21622"/>
                <a:gd name="T3" fmla="*/ 0 h 21600"/>
                <a:gd name="T4" fmla="*/ 0 w 21622"/>
                <a:gd name="T5" fmla="*/ 0 h 21600"/>
                <a:gd name="T6" fmla="*/ 0 60000 65536"/>
                <a:gd name="T7" fmla="*/ 0 60000 65536"/>
                <a:gd name="T8" fmla="*/ 0 60000 65536"/>
                <a:gd name="T9" fmla="*/ 0 w 21622"/>
                <a:gd name="T10" fmla="*/ 0 h 21600"/>
                <a:gd name="T11" fmla="*/ 21622 w 21622"/>
                <a:gd name="T12" fmla="*/ 21600 h 21600"/>
              </a:gdLst>
              <a:ahLst/>
              <a:cxnLst>
                <a:cxn ang="T6">
                  <a:pos x="T0" y="T1"/>
                </a:cxn>
                <a:cxn ang="T7">
                  <a:pos x="T2" y="T3"/>
                </a:cxn>
                <a:cxn ang="T8">
                  <a:pos x="T4" y="T5"/>
                </a:cxn>
              </a:cxnLst>
              <a:rect l="T9" t="T10" r="T11" b="T12"/>
              <a:pathLst>
                <a:path w="21622" h="21600" fill="none" extrusionOk="0">
                  <a:moveTo>
                    <a:pt x="-1" y="0"/>
                  </a:moveTo>
                  <a:cubicBezTo>
                    <a:pt x="7" y="0"/>
                    <a:pt x="14" y="-1"/>
                    <a:pt x="22" y="0"/>
                  </a:cubicBezTo>
                  <a:cubicBezTo>
                    <a:pt x="11951" y="0"/>
                    <a:pt x="21622" y="9670"/>
                    <a:pt x="21622" y="21600"/>
                  </a:cubicBezTo>
                </a:path>
                <a:path w="21622" h="21600" stroke="0" extrusionOk="0">
                  <a:moveTo>
                    <a:pt x="-1" y="0"/>
                  </a:moveTo>
                  <a:cubicBezTo>
                    <a:pt x="7" y="0"/>
                    <a:pt x="14" y="-1"/>
                    <a:pt x="22" y="0"/>
                  </a:cubicBezTo>
                  <a:cubicBezTo>
                    <a:pt x="11951" y="0"/>
                    <a:pt x="21622" y="9670"/>
                    <a:pt x="21622" y="21600"/>
                  </a:cubicBezTo>
                  <a:lnTo>
                    <a:pt x="22" y="21600"/>
                  </a:lnTo>
                  <a:close/>
                </a:path>
              </a:pathLst>
            </a:custGeom>
            <a:noFill/>
            <a:ln w="25400" cap="rnd">
              <a:solidFill>
                <a:srgbClr val="FC0128"/>
              </a:solidFill>
              <a:round/>
              <a:headEnd type="triangle" w="med" len="med"/>
              <a:tailEnd/>
            </a:ln>
          </p:spPr>
          <p:txBody>
            <a:bodyPr wrap="none" anchor="ctr"/>
            <a:lstStyle/>
            <a:p>
              <a:pPr eaLnBrk="0" hangingPunct="0">
                <a:defRPr/>
              </a:pPr>
              <a:endParaRPr kumimoji="1" lang="ru-RU" sz="2400">
                <a:solidFill>
                  <a:srgbClr val="FFFFFF"/>
                </a:solidFill>
                <a:latin typeface="Times New Roman"/>
                <a:cs typeface="+mn-cs"/>
              </a:endParaRPr>
            </a:p>
          </p:txBody>
        </p:sp>
      </p:grpSp>
      <p:grpSp>
        <p:nvGrpSpPr>
          <p:cNvPr id="6" name="Group 30"/>
          <p:cNvGrpSpPr>
            <a:grpSpLocks/>
          </p:cNvGrpSpPr>
          <p:nvPr/>
        </p:nvGrpSpPr>
        <p:grpSpPr bwMode="auto">
          <a:xfrm>
            <a:off x="2806700" y="4213225"/>
            <a:ext cx="1357313" cy="1065213"/>
            <a:chOff x="2621" y="2666"/>
            <a:chExt cx="855" cy="671"/>
          </a:xfrm>
        </p:grpSpPr>
        <p:sp>
          <p:nvSpPr>
            <p:cNvPr id="42034" name="Arc 31"/>
            <p:cNvSpPr>
              <a:spLocks/>
            </p:cNvSpPr>
            <p:nvPr/>
          </p:nvSpPr>
          <p:spPr bwMode="auto">
            <a:xfrm>
              <a:off x="2772" y="2921"/>
              <a:ext cx="704" cy="4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5400" cap="rnd">
              <a:solidFill>
                <a:srgbClr val="4C2E00"/>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2035" name="Arc 32"/>
            <p:cNvSpPr>
              <a:spLocks/>
            </p:cNvSpPr>
            <p:nvPr/>
          </p:nvSpPr>
          <p:spPr bwMode="auto">
            <a:xfrm>
              <a:off x="2932" y="2666"/>
              <a:ext cx="544" cy="26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rgbClr val="4C2E00"/>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2036" name="Arc 33"/>
            <p:cNvSpPr>
              <a:spLocks/>
            </p:cNvSpPr>
            <p:nvPr/>
          </p:nvSpPr>
          <p:spPr bwMode="auto">
            <a:xfrm>
              <a:off x="2621" y="2666"/>
              <a:ext cx="320" cy="144"/>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695"/>
                    <a:pt x="9629" y="36"/>
                    <a:pt x="21532" y="-1"/>
                  </a:cubicBezTo>
                </a:path>
                <a:path w="21600" h="21599" stroke="0" extrusionOk="0">
                  <a:moveTo>
                    <a:pt x="0" y="21599"/>
                  </a:moveTo>
                  <a:cubicBezTo>
                    <a:pt x="0" y="9695"/>
                    <a:pt x="9629" y="36"/>
                    <a:pt x="21532" y="-1"/>
                  </a:cubicBezTo>
                  <a:lnTo>
                    <a:pt x="21600" y="21599"/>
                  </a:lnTo>
                  <a:close/>
                </a:path>
              </a:pathLst>
            </a:custGeom>
            <a:noFill/>
            <a:ln w="25400" cap="rnd">
              <a:solidFill>
                <a:srgbClr val="4C2E00"/>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2037" name="Arc 34"/>
            <p:cNvSpPr>
              <a:spLocks/>
            </p:cNvSpPr>
            <p:nvPr/>
          </p:nvSpPr>
          <p:spPr bwMode="auto">
            <a:xfrm>
              <a:off x="2621" y="2809"/>
              <a:ext cx="112" cy="12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25400" cap="rnd">
              <a:solidFill>
                <a:srgbClr val="4C2E00"/>
              </a:solidFill>
              <a:round/>
              <a:headEnd type="triangle" w="med" len="med"/>
              <a:tailEnd/>
            </a:ln>
          </p:spPr>
          <p:txBody>
            <a:bodyPr wrap="none" anchor="ctr"/>
            <a:lstStyle/>
            <a:p>
              <a:pPr eaLnBrk="0" hangingPunct="0">
                <a:defRPr/>
              </a:pPr>
              <a:endParaRPr kumimoji="1" lang="ru-RU" sz="2400">
                <a:solidFill>
                  <a:srgbClr val="FFFFFF"/>
                </a:solidFill>
                <a:latin typeface="Times New Roman"/>
                <a:cs typeface="+mn-cs"/>
              </a:endParaRPr>
            </a:p>
          </p:txBody>
        </p:sp>
      </p:grpSp>
      <p:grpSp>
        <p:nvGrpSpPr>
          <p:cNvPr id="7" name="Group 35"/>
          <p:cNvGrpSpPr>
            <a:grpSpLocks/>
          </p:cNvGrpSpPr>
          <p:nvPr/>
        </p:nvGrpSpPr>
        <p:grpSpPr bwMode="auto">
          <a:xfrm>
            <a:off x="815975" y="3194050"/>
            <a:ext cx="4084638" cy="1633538"/>
            <a:chOff x="1593" y="2022"/>
            <a:chExt cx="2573" cy="1029"/>
          </a:xfrm>
          <a:solidFill>
            <a:schemeClr val="bg1"/>
          </a:solidFill>
        </p:grpSpPr>
        <p:grpSp>
          <p:nvGrpSpPr>
            <p:cNvPr id="153632" name="Group 36"/>
            <p:cNvGrpSpPr>
              <a:grpSpLocks/>
            </p:cNvGrpSpPr>
            <p:nvPr/>
          </p:nvGrpSpPr>
          <p:grpSpPr bwMode="auto">
            <a:xfrm>
              <a:off x="1593" y="2051"/>
              <a:ext cx="1056" cy="1000"/>
              <a:chOff x="1593" y="2051"/>
              <a:chExt cx="1056" cy="1000"/>
            </a:xfrm>
            <a:grpFill/>
          </p:grpSpPr>
          <p:sp>
            <p:nvSpPr>
              <p:cNvPr id="42026" name="Arc 37"/>
              <p:cNvSpPr>
                <a:spLocks/>
              </p:cNvSpPr>
              <p:nvPr/>
            </p:nvSpPr>
            <p:spPr bwMode="auto">
              <a:xfrm>
                <a:off x="2465" y="2743"/>
                <a:ext cx="184" cy="30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grpFill/>
              <a:ln w="25400" cap="rnd">
                <a:solidFill>
                  <a:srgbClr val="00AE00"/>
                </a:solidFill>
                <a:round/>
                <a:headEnd type="triangle" w="med" len="me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2027" name="Line 38"/>
              <p:cNvSpPr>
                <a:spLocks noChangeShapeType="1"/>
              </p:cNvSpPr>
              <p:nvPr/>
            </p:nvSpPr>
            <p:spPr bwMode="auto">
              <a:xfrm flipH="1">
                <a:off x="1869" y="3051"/>
                <a:ext cx="604" cy="0"/>
              </a:xfrm>
              <a:prstGeom prst="line">
                <a:avLst/>
              </a:prstGeom>
              <a:grpFill/>
              <a:ln w="25400">
                <a:solidFill>
                  <a:srgbClr val="00AE00"/>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2028" name="Arc 39"/>
              <p:cNvSpPr>
                <a:spLocks/>
              </p:cNvSpPr>
              <p:nvPr/>
            </p:nvSpPr>
            <p:spPr bwMode="auto">
              <a:xfrm rot="5400000">
                <a:off x="1661" y="2807"/>
                <a:ext cx="184" cy="30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grpFill/>
              <a:ln w="25400" cap="rnd">
                <a:solidFill>
                  <a:srgbClr val="00AE00"/>
                </a:solidFill>
                <a:round/>
                <a:headEnd type="triangle" w="med" len="me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2029" name="Line 40"/>
              <p:cNvSpPr>
                <a:spLocks noChangeShapeType="1"/>
              </p:cNvSpPr>
              <p:nvPr/>
            </p:nvSpPr>
            <p:spPr bwMode="auto">
              <a:xfrm flipV="1">
                <a:off x="1605" y="2343"/>
                <a:ext cx="0" cy="524"/>
              </a:xfrm>
              <a:prstGeom prst="line">
                <a:avLst/>
              </a:prstGeom>
              <a:grpFill/>
              <a:ln w="25400">
                <a:solidFill>
                  <a:srgbClr val="00AE00"/>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2030" name="Arc 41"/>
              <p:cNvSpPr>
                <a:spLocks/>
              </p:cNvSpPr>
              <p:nvPr/>
            </p:nvSpPr>
            <p:spPr bwMode="auto">
              <a:xfrm rot="10800000">
                <a:off x="1593" y="2051"/>
                <a:ext cx="184" cy="30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grpFill/>
              <a:ln w="25400" cap="rnd">
                <a:solidFill>
                  <a:srgbClr val="00AE00"/>
                </a:solidFill>
                <a:round/>
                <a:headEnd type="triangle" w="med" len="me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2031" name="Line 42"/>
              <p:cNvSpPr>
                <a:spLocks noChangeShapeType="1"/>
              </p:cNvSpPr>
              <p:nvPr/>
            </p:nvSpPr>
            <p:spPr bwMode="auto">
              <a:xfrm>
                <a:off x="1789" y="2059"/>
                <a:ext cx="552" cy="0"/>
              </a:xfrm>
              <a:prstGeom prst="line">
                <a:avLst/>
              </a:prstGeom>
              <a:grpFill/>
              <a:ln w="25400">
                <a:solidFill>
                  <a:srgbClr val="00AE00"/>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2032" name="Arc 43"/>
              <p:cNvSpPr>
                <a:spLocks/>
              </p:cNvSpPr>
              <p:nvPr/>
            </p:nvSpPr>
            <p:spPr bwMode="auto">
              <a:xfrm rot="-5400000">
                <a:off x="2401" y="1991"/>
                <a:ext cx="184" cy="30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grpFill/>
              <a:ln w="25400" cap="rnd">
                <a:solidFill>
                  <a:srgbClr val="00AE00"/>
                </a:solidFill>
                <a:round/>
                <a:headEnd type="triangle" w="med" len="me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2033" name="Line 44"/>
              <p:cNvSpPr>
                <a:spLocks noChangeShapeType="1"/>
              </p:cNvSpPr>
              <p:nvPr/>
            </p:nvSpPr>
            <p:spPr bwMode="auto">
              <a:xfrm>
                <a:off x="2649" y="2235"/>
                <a:ext cx="0" cy="552"/>
              </a:xfrm>
              <a:prstGeom prst="line">
                <a:avLst/>
              </a:prstGeom>
              <a:grpFill/>
              <a:ln w="25400">
                <a:solidFill>
                  <a:srgbClr val="00AE00"/>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grpSp>
        <p:grpSp>
          <p:nvGrpSpPr>
            <p:cNvPr id="153633" name="Group 45"/>
            <p:cNvGrpSpPr>
              <a:grpSpLocks/>
            </p:cNvGrpSpPr>
            <p:nvPr/>
          </p:nvGrpSpPr>
          <p:grpSpPr bwMode="auto">
            <a:xfrm>
              <a:off x="3109" y="2022"/>
              <a:ext cx="1057" cy="1004"/>
              <a:chOff x="3060" y="1680"/>
              <a:chExt cx="1057" cy="1004"/>
            </a:xfrm>
            <a:grpFill/>
          </p:grpSpPr>
          <p:sp>
            <p:nvSpPr>
              <p:cNvPr id="42018" name="Arc 46"/>
              <p:cNvSpPr>
                <a:spLocks/>
              </p:cNvSpPr>
              <p:nvPr/>
            </p:nvSpPr>
            <p:spPr bwMode="auto">
              <a:xfrm>
                <a:off x="3061" y="2376"/>
                <a:ext cx="184" cy="30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grpFill/>
              <a:ln w="25400" cap="rnd">
                <a:solidFill>
                  <a:srgbClr val="00AE00"/>
                </a:solidFill>
                <a:round/>
                <a:headEnd/>
                <a:tailEnd type="triangle" w="med" len="med"/>
              </a:ln>
            </p:spPr>
            <p:txBody>
              <a:bodyPr wrap="none" anchor="ctr"/>
              <a:lstStyle/>
              <a:p>
                <a:pPr eaLnBrk="0" hangingPunct="0">
                  <a:defRPr/>
                </a:pPr>
                <a:endParaRPr kumimoji="1" lang="ru-RU" sz="2400">
                  <a:solidFill>
                    <a:srgbClr val="FFFFFF"/>
                  </a:solidFill>
                  <a:latin typeface="Times New Roman"/>
                  <a:cs typeface="+mn-cs"/>
                </a:endParaRPr>
              </a:p>
            </p:txBody>
          </p:sp>
          <p:sp>
            <p:nvSpPr>
              <p:cNvPr id="42019" name="Line 47"/>
              <p:cNvSpPr>
                <a:spLocks noChangeShapeType="1"/>
              </p:cNvSpPr>
              <p:nvPr/>
            </p:nvSpPr>
            <p:spPr bwMode="auto">
              <a:xfrm>
                <a:off x="3244" y="2684"/>
                <a:ext cx="588" cy="0"/>
              </a:xfrm>
              <a:prstGeom prst="line">
                <a:avLst/>
              </a:prstGeom>
              <a:grpFill/>
              <a:ln w="25400">
                <a:solidFill>
                  <a:srgbClr val="00AE00"/>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2020" name="Arc 48"/>
              <p:cNvSpPr>
                <a:spLocks/>
              </p:cNvSpPr>
              <p:nvPr/>
            </p:nvSpPr>
            <p:spPr bwMode="auto">
              <a:xfrm rot="-5400000">
                <a:off x="3865" y="2440"/>
                <a:ext cx="184" cy="30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grpFill/>
              <a:ln w="25400" cap="rnd">
                <a:solidFill>
                  <a:srgbClr val="00AE00"/>
                </a:solidFill>
                <a:round/>
                <a:headEnd/>
                <a:tailEnd type="triangle" w="med" len="med"/>
              </a:ln>
            </p:spPr>
            <p:txBody>
              <a:bodyPr wrap="none" anchor="ctr"/>
              <a:lstStyle/>
              <a:p>
                <a:pPr eaLnBrk="0" hangingPunct="0">
                  <a:defRPr/>
                </a:pPr>
                <a:endParaRPr kumimoji="1" lang="ru-RU" sz="2400">
                  <a:solidFill>
                    <a:srgbClr val="FFFFFF"/>
                  </a:solidFill>
                  <a:latin typeface="Times New Roman"/>
                  <a:cs typeface="+mn-cs"/>
                </a:endParaRPr>
              </a:p>
            </p:txBody>
          </p:sp>
          <p:sp>
            <p:nvSpPr>
              <p:cNvPr id="42021" name="Line 49"/>
              <p:cNvSpPr>
                <a:spLocks noChangeShapeType="1"/>
              </p:cNvSpPr>
              <p:nvPr/>
            </p:nvSpPr>
            <p:spPr bwMode="auto">
              <a:xfrm flipV="1">
                <a:off x="4104" y="1976"/>
                <a:ext cx="0" cy="524"/>
              </a:xfrm>
              <a:prstGeom prst="line">
                <a:avLst/>
              </a:prstGeom>
              <a:grpFill/>
              <a:ln w="25400">
                <a:solidFill>
                  <a:srgbClr val="00AE00"/>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2022" name="Arc 50"/>
              <p:cNvSpPr>
                <a:spLocks/>
              </p:cNvSpPr>
              <p:nvPr/>
            </p:nvSpPr>
            <p:spPr bwMode="auto">
              <a:xfrm rot="10800000">
                <a:off x="3933" y="1684"/>
                <a:ext cx="184" cy="30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grpFill/>
              <a:ln w="25400" cap="rnd">
                <a:solidFill>
                  <a:srgbClr val="00AE00"/>
                </a:solidFill>
                <a:round/>
                <a:headEnd/>
                <a:tailEnd type="triangle" w="med" len="med"/>
              </a:ln>
            </p:spPr>
            <p:txBody>
              <a:bodyPr wrap="none" anchor="ctr"/>
              <a:lstStyle/>
              <a:p>
                <a:pPr eaLnBrk="0" hangingPunct="0">
                  <a:defRPr/>
                </a:pPr>
                <a:endParaRPr kumimoji="1" lang="ru-RU" sz="2400">
                  <a:solidFill>
                    <a:srgbClr val="FFFFFF"/>
                  </a:solidFill>
                  <a:latin typeface="Times New Roman"/>
                  <a:cs typeface="+mn-cs"/>
                </a:endParaRPr>
              </a:p>
            </p:txBody>
          </p:sp>
          <p:sp>
            <p:nvSpPr>
              <p:cNvPr id="42023" name="Line 51"/>
              <p:cNvSpPr>
                <a:spLocks noChangeShapeType="1"/>
              </p:cNvSpPr>
              <p:nvPr/>
            </p:nvSpPr>
            <p:spPr bwMode="auto">
              <a:xfrm flipH="1">
                <a:off x="3360" y="1692"/>
                <a:ext cx="568" cy="0"/>
              </a:xfrm>
              <a:prstGeom prst="line">
                <a:avLst/>
              </a:prstGeom>
              <a:grpFill/>
              <a:ln w="25400">
                <a:solidFill>
                  <a:srgbClr val="00AE00"/>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2024" name="Arc 52"/>
              <p:cNvSpPr>
                <a:spLocks/>
              </p:cNvSpPr>
              <p:nvPr/>
            </p:nvSpPr>
            <p:spPr bwMode="auto">
              <a:xfrm rot="5400000">
                <a:off x="3121" y="1620"/>
                <a:ext cx="184" cy="30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grpFill/>
              <a:ln w="25400" cap="rnd">
                <a:solidFill>
                  <a:srgbClr val="00AE00"/>
                </a:solidFill>
                <a:round/>
                <a:headEnd/>
                <a:tailEnd type="triangle" w="med" len="med"/>
              </a:ln>
            </p:spPr>
            <p:txBody>
              <a:bodyPr wrap="none" anchor="ctr"/>
              <a:lstStyle/>
              <a:p>
                <a:pPr eaLnBrk="0" hangingPunct="0">
                  <a:defRPr/>
                </a:pPr>
                <a:endParaRPr kumimoji="1" lang="ru-RU" sz="2400">
                  <a:solidFill>
                    <a:srgbClr val="FFFFFF"/>
                  </a:solidFill>
                  <a:latin typeface="Times New Roman"/>
                  <a:cs typeface="+mn-cs"/>
                </a:endParaRPr>
              </a:p>
            </p:txBody>
          </p:sp>
          <p:sp>
            <p:nvSpPr>
              <p:cNvPr id="42025" name="Line 53"/>
              <p:cNvSpPr>
                <a:spLocks noChangeShapeType="1"/>
              </p:cNvSpPr>
              <p:nvPr/>
            </p:nvSpPr>
            <p:spPr bwMode="auto">
              <a:xfrm>
                <a:off x="3060" y="1868"/>
                <a:ext cx="0" cy="552"/>
              </a:xfrm>
              <a:prstGeom prst="line">
                <a:avLst/>
              </a:prstGeom>
              <a:grpFill/>
              <a:ln w="25400">
                <a:solidFill>
                  <a:srgbClr val="00AE00"/>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grpSp>
      </p:grpSp>
      <p:sp>
        <p:nvSpPr>
          <p:cNvPr id="42005" name="Rectangle 54"/>
          <p:cNvSpPr>
            <a:spLocks noChangeArrowheads="1"/>
          </p:cNvSpPr>
          <p:nvPr/>
        </p:nvSpPr>
        <p:spPr bwMode="auto">
          <a:xfrm>
            <a:off x="2316163" y="2603500"/>
            <a:ext cx="1327150" cy="461963"/>
          </a:xfrm>
          <a:prstGeom prst="rect">
            <a:avLst/>
          </a:prstGeom>
          <a:noFill/>
          <a:ln w="50800">
            <a:noFill/>
            <a:miter lim="800000"/>
            <a:headEnd/>
            <a:tailEnd/>
          </a:ln>
        </p:spPr>
        <p:txBody>
          <a:bodyPr wrap="none">
            <a:spAutoFit/>
          </a:bodyPr>
          <a:lstStyle/>
          <a:p>
            <a:pPr eaLnBrk="0" hangingPunct="0">
              <a:defRPr/>
            </a:pPr>
            <a:r>
              <a:rPr kumimoji="1" lang="en-US" altLang="en-US" sz="2400">
                <a:solidFill>
                  <a:srgbClr val="0000FF"/>
                </a:solidFill>
                <a:latin typeface="Times New Roman"/>
                <a:cs typeface="+mn-cs"/>
              </a:rPr>
              <a:t>Diameter</a:t>
            </a:r>
            <a:endParaRPr kumimoji="1" lang="en-US" sz="2400">
              <a:solidFill>
                <a:srgbClr val="0000FF"/>
              </a:solidFill>
              <a:latin typeface="Times New Roman"/>
              <a:cs typeface="+mn-cs"/>
            </a:endParaRPr>
          </a:p>
        </p:txBody>
      </p:sp>
      <p:sp>
        <p:nvSpPr>
          <p:cNvPr id="42006" name="Line 55"/>
          <p:cNvSpPr>
            <a:spLocks noChangeShapeType="1"/>
          </p:cNvSpPr>
          <p:nvPr/>
        </p:nvSpPr>
        <p:spPr bwMode="auto">
          <a:xfrm>
            <a:off x="3598863" y="2859088"/>
            <a:ext cx="1568450" cy="0"/>
          </a:xfrm>
          <a:prstGeom prst="line">
            <a:avLst/>
          </a:prstGeom>
          <a:noFill/>
          <a:ln w="28575">
            <a:solidFill>
              <a:schemeClr val="bg1"/>
            </a:solidFill>
            <a:round/>
            <a:headEnd/>
            <a:tailEnd type="arrow" w="med" len="med"/>
          </a:ln>
        </p:spPr>
        <p:txBody>
          <a:bodyPr/>
          <a:lstStyle/>
          <a:p>
            <a:pPr eaLnBrk="0" hangingPunct="0">
              <a:defRPr/>
            </a:pPr>
            <a:endParaRPr kumimoji="1" lang="ru-RU" sz="2400">
              <a:solidFill>
                <a:srgbClr val="FFFFFF"/>
              </a:solidFill>
              <a:latin typeface="Times New Roman"/>
              <a:cs typeface="+mn-cs"/>
            </a:endParaRPr>
          </a:p>
        </p:txBody>
      </p:sp>
      <p:sp>
        <p:nvSpPr>
          <p:cNvPr id="42007" name="Line 56"/>
          <p:cNvSpPr>
            <a:spLocks noChangeShapeType="1"/>
          </p:cNvSpPr>
          <p:nvPr/>
        </p:nvSpPr>
        <p:spPr bwMode="auto">
          <a:xfrm>
            <a:off x="703263" y="2865438"/>
            <a:ext cx="1568450" cy="0"/>
          </a:xfrm>
          <a:prstGeom prst="line">
            <a:avLst/>
          </a:prstGeom>
          <a:noFill/>
          <a:ln w="28575">
            <a:solidFill>
              <a:schemeClr val="bg1"/>
            </a:solidFill>
            <a:round/>
            <a:headEnd type="arrow" w="med" len="med"/>
            <a:tailEnd/>
          </a:ln>
        </p:spPr>
        <p:txBody>
          <a:bodyPr/>
          <a:lstStyle/>
          <a:p>
            <a:pPr eaLnBrk="0" hangingPunct="0">
              <a:defRPr/>
            </a:pPr>
            <a:endParaRPr kumimoji="1" lang="ru-RU" sz="2400">
              <a:solidFill>
                <a:srgbClr val="FFFFFF"/>
              </a:solidFill>
              <a:latin typeface="Times New Roman"/>
              <a:cs typeface="+mn-cs"/>
            </a:endParaRPr>
          </a:p>
        </p:txBody>
      </p:sp>
      <p:sp>
        <p:nvSpPr>
          <p:cNvPr id="42008" name="Line 57"/>
          <p:cNvSpPr>
            <a:spLocks noChangeShapeType="1"/>
          </p:cNvSpPr>
          <p:nvPr/>
        </p:nvSpPr>
        <p:spPr bwMode="auto">
          <a:xfrm>
            <a:off x="5600700" y="3916363"/>
            <a:ext cx="0" cy="812800"/>
          </a:xfrm>
          <a:prstGeom prst="line">
            <a:avLst/>
          </a:prstGeom>
          <a:noFill/>
          <a:ln w="28575">
            <a:solidFill>
              <a:schemeClr val="bg1"/>
            </a:solidFill>
            <a:round/>
            <a:headEnd/>
            <a:tailEnd type="arrow" w="med" len="med"/>
          </a:ln>
        </p:spPr>
        <p:txBody>
          <a:bodyPr/>
          <a:lstStyle/>
          <a:p>
            <a:pPr eaLnBrk="0" hangingPunct="0">
              <a:defRPr/>
            </a:pPr>
            <a:endParaRPr kumimoji="1" lang="ru-RU" sz="2400">
              <a:solidFill>
                <a:srgbClr val="FFFFFF"/>
              </a:solidFill>
              <a:latin typeface="Times New Roman"/>
              <a:cs typeface="+mn-cs"/>
            </a:endParaRPr>
          </a:p>
        </p:txBody>
      </p:sp>
      <p:sp>
        <p:nvSpPr>
          <p:cNvPr id="42009" name="Line 58"/>
          <p:cNvSpPr>
            <a:spLocks noChangeShapeType="1"/>
          </p:cNvSpPr>
          <p:nvPr/>
        </p:nvSpPr>
        <p:spPr bwMode="auto">
          <a:xfrm>
            <a:off x="5592763" y="2690813"/>
            <a:ext cx="0" cy="812800"/>
          </a:xfrm>
          <a:prstGeom prst="line">
            <a:avLst/>
          </a:prstGeom>
          <a:noFill/>
          <a:ln w="28575">
            <a:solidFill>
              <a:schemeClr val="bg1"/>
            </a:solidFill>
            <a:round/>
            <a:headEnd type="arrow" w="med" len="med"/>
            <a:tailEnd/>
          </a:ln>
        </p:spPr>
        <p:txBody>
          <a:bodyPr/>
          <a:lstStyle/>
          <a:p>
            <a:pPr eaLnBrk="0" hangingPunct="0">
              <a:defRPr/>
            </a:pPr>
            <a:endParaRPr kumimoji="1" lang="ru-RU" sz="2400">
              <a:solidFill>
                <a:srgbClr val="FFFFFF"/>
              </a:solidFill>
              <a:latin typeface="Times New Roman"/>
              <a:cs typeface="+mn-cs"/>
            </a:endParaRPr>
          </a:p>
        </p:txBody>
      </p:sp>
      <p:sp>
        <p:nvSpPr>
          <p:cNvPr id="42010" name="Rectangle 59"/>
          <p:cNvSpPr>
            <a:spLocks noChangeArrowheads="1"/>
          </p:cNvSpPr>
          <p:nvPr/>
        </p:nvSpPr>
        <p:spPr bwMode="auto">
          <a:xfrm>
            <a:off x="5180013" y="3408363"/>
            <a:ext cx="936625" cy="461962"/>
          </a:xfrm>
          <a:prstGeom prst="rect">
            <a:avLst/>
          </a:prstGeom>
          <a:noFill/>
          <a:ln w="50800">
            <a:noFill/>
            <a:miter lim="800000"/>
            <a:headEnd/>
            <a:tailEnd/>
          </a:ln>
        </p:spPr>
        <p:txBody>
          <a:bodyPr wrap="none">
            <a:spAutoFit/>
          </a:bodyPr>
          <a:lstStyle/>
          <a:p>
            <a:pPr eaLnBrk="0" hangingPunct="0">
              <a:defRPr/>
            </a:pPr>
            <a:r>
              <a:rPr kumimoji="1" lang="en-US" altLang="en-US" sz="2400">
                <a:solidFill>
                  <a:srgbClr val="0000FF"/>
                </a:solidFill>
                <a:latin typeface="Times New Roman"/>
                <a:cs typeface="+mn-cs"/>
              </a:rPr>
              <a:t>Depth</a:t>
            </a:r>
            <a:endParaRPr kumimoji="1" lang="en-US" sz="2400">
              <a:solidFill>
                <a:srgbClr val="0000FF"/>
              </a:solidFill>
              <a:latin typeface="Times New Roman"/>
              <a:cs typeface="+mn-cs"/>
            </a:endParaRPr>
          </a:p>
        </p:txBody>
      </p:sp>
      <p:sp>
        <p:nvSpPr>
          <p:cNvPr id="42011" name="Rectangle 60"/>
          <p:cNvSpPr>
            <a:spLocks noChangeArrowheads="1"/>
          </p:cNvSpPr>
          <p:nvPr/>
        </p:nvSpPr>
        <p:spPr bwMode="auto">
          <a:xfrm>
            <a:off x="5949950" y="2132013"/>
            <a:ext cx="2395538" cy="3046412"/>
          </a:xfrm>
          <a:prstGeom prst="rect">
            <a:avLst/>
          </a:prstGeom>
          <a:noFill/>
          <a:ln w="50800">
            <a:noFill/>
            <a:miter lim="800000"/>
            <a:headEnd/>
            <a:tailEnd/>
          </a:ln>
        </p:spPr>
        <p:txBody>
          <a:bodyPr wrap="none">
            <a:spAutoFit/>
          </a:bodyPr>
          <a:lstStyle/>
          <a:p>
            <a:pPr eaLnBrk="0" hangingPunct="0">
              <a:defRPr/>
            </a:pPr>
            <a:r>
              <a:rPr kumimoji="1" lang="en-US" altLang="en-US" sz="2400">
                <a:solidFill>
                  <a:srgbClr val="0000FF"/>
                </a:solidFill>
                <a:latin typeface="Times New Roman"/>
                <a:cs typeface="+mn-cs"/>
              </a:rPr>
              <a:t>Ideal </a:t>
            </a:r>
          </a:p>
          <a:p>
            <a:pPr eaLnBrk="0" hangingPunct="0">
              <a:defRPr/>
            </a:pPr>
            <a:r>
              <a:rPr kumimoji="1" lang="en-US" sz="2400">
                <a:solidFill>
                  <a:srgbClr val="0000FF"/>
                </a:solidFill>
                <a:latin typeface="Times New Roman"/>
                <a:cs typeface="+mn-cs"/>
              </a:rPr>
              <a:t>Diameter : Depth </a:t>
            </a:r>
          </a:p>
          <a:p>
            <a:pPr eaLnBrk="0" hangingPunct="0">
              <a:defRPr/>
            </a:pPr>
            <a:r>
              <a:rPr kumimoji="1" lang="en-US" sz="2400">
                <a:solidFill>
                  <a:srgbClr val="0000FF"/>
                </a:solidFill>
                <a:latin typeface="Times New Roman"/>
                <a:cs typeface="+mn-cs"/>
              </a:rPr>
              <a:t>Ratio = 3:1</a:t>
            </a:r>
          </a:p>
          <a:p>
            <a:pPr eaLnBrk="0" hangingPunct="0">
              <a:defRPr/>
            </a:pPr>
            <a:endParaRPr kumimoji="1" lang="en-US" sz="2400">
              <a:solidFill>
                <a:srgbClr val="0000FF"/>
              </a:solidFill>
              <a:latin typeface="Times New Roman"/>
              <a:cs typeface="+mn-cs"/>
            </a:endParaRPr>
          </a:p>
          <a:p>
            <a:pPr eaLnBrk="0" hangingPunct="0">
              <a:defRPr/>
            </a:pPr>
            <a:endParaRPr kumimoji="1" lang="en-US" sz="2400">
              <a:solidFill>
                <a:srgbClr val="0000FF"/>
              </a:solidFill>
              <a:latin typeface="Times New Roman"/>
              <a:cs typeface="+mn-cs"/>
            </a:endParaRPr>
          </a:p>
          <a:p>
            <a:pPr eaLnBrk="0" hangingPunct="0">
              <a:defRPr/>
            </a:pPr>
            <a:endParaRPr kumimoji="1" lang="en-US" sz="2400">
              <a:solidFill>
                <a:srgbClr val="0000FF"/>
              </a:solidFill>
              <a:latin typeface="Times New Roman"/>
              <a:cs typeface="+mn-cs"/>
            </a:endParaRPr>
          </a:p>
          <a:p>
            <a:pPr eaLnBrk="0" hangingPunct="0">
              <a:defRPr/>
            </a:pPr>
            <a:r>
              <a:rPr kumimoji="1" lang="en-US" sz="2400">
                <a:solidFill>
                  <a:srgbClr val="0000FF"/>
                </a:solidFill>
                <a:latin typeface="Times New Roman"/>
                <a:cs typeface="+mn-cs"/>
              </a:rPr>
              <a:t>Be careful above </a:t>
            </a:r>
          </a:p>
          <a:p>
            <a:pPr eaLnBrk="0" hangingPunct="0">
              <a:defRPr/>
            </a:pPr>
            <a:r>
              <a:rPr kumimoji="1" lang="en-US" sz="2400">
                <a:solidFill>
                  <a:srgbClr val="0000FF"/>
                </a:solidFill>
                <a:latin typeface="Times New Roman"/>
                <a:cs typeface="+mn-cs"/>
              </a:rPr>
              <a:t>4.5 : 1</a:t>
            </a:r>
          </a:p>
        </p:txBody>
      </p:sp>
      <p:sp>
        <p:nvSpPr>
          <p:cNvPr id="42012" name="Arc 61"/>
          <p:cNvSpPr>
            <a:spLocks/>
          </p:cNvSpPr>
          <p:nvPr/>
        </p:nvSpPr>
        <p:spPr bwMode="auto">
          <a:xfrm>
            <a:off x="738188" y="2189163"/>
            <a:ext cx="2159000" cy="635000"/>
          </a:xfrm>
          <a:custGeom>
            <a:avLst/>
            <a:gdLst>
              <a:gd name="T0" fmla="*/ 0 w 21600"/>
              <a:gd name="T1" fmla="*/ 2147483647 h 21599"/>
              <a:gd name="T2" fmla="*/ 2147483647 w 21600"/>
              <a:gd name="T3" fmla="*/ 0 h 21599"/>
              <a:gd name="T4" fmla="*/ 214748364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675"/>
                  <a:pt x="9661" y="7"/>
                  <a:pt x="21584" y="-1"/>
                </a:cubicBezTo>
              </a:path>
              <a:path w="21600" h="21599" stroke="0" extrusionOk="0">
                <a:moveTo>
                  <a:pt x="0" y="21599"/>
                </a:moveTo>
                <a:cubicBezTo>
                  <a:pt x="0" y="9675"/>
                  <a:pt x="9661" y="7"/>
                  <a:pt x="21584" y="-1"/>
                </a:cubicBezTo>
                <a:lnTo>
                  <a:pt x="21600" y="21599"/>
                </a:lnTo>
                <a:close/>
              </a:path>
            </a:pathLst>
          </a:custGeom>
          <a:noFill/>
          <a:ln w="25400" cap="rnd">
            <a:solidFill>
              <a:schemeClr val="bg1"/>
            </a:solidFill>
            <a:round/>
            <a:headEnd type="triangle" w="med" len="me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2013" name="Rectangle 62"/>
          <p:cNvSpPr>
            <a:spLocks noChangeArrowheads="1"/>
          </p:cNvSpPr>
          <p:nvPr/>
        </p:nvSpPr>
        <p:spPr bwMode="auto">
          <a:xfrm>
            <a:off x="1217613" y="1793875"/>
            <a:ext cx="1038225" cy="403225"/>
          </a:xfrm>
          <a:prstGeom prst="rect">
            <a:avLst/>
          </a:prstGeom>
          <a:noFill/>
          <a:ln w="12700">
            <a:noFill/>
            <a:miter lim="800000"/>
            <a:headEnd/>
            <a:tailEnd/>
          </a:ln>
        </p:spPr>
        <p:txBody>
          <a:bodyPr wrap="none" lIns="90487" tIns="44450" rIns="90487" bIns="44450">
            <a:spAutoFit/>
          </a:bodyPr>
          <a:lstStyle/>
          <a:p>
            <a:pPr eaLnBrk="0" hangingPunct="0">
              <a:lnSpc>
                <a:spcPct val="85000"/>
              </a:lnSpc>
              <a:defRPr/>
            </a:pPr>
            <a:r>
              <a:rPr kumimoji="1" lang="en-US" altLang="en-US" sz="2400" b="1">
                <a:solidFill>
                  <a:srgbClr val="0000FF"/>
                </a:solidFill>
                <a:latin typeface="Times New Roman"/>
                <a:cs typeface="+mn-cs"/>
              </a:rPr>
              <a:t>Inflow</a:t>
            </a:r>
          </a:p>
        </p:txBody>
      </p:sp>
      <p:sp>
        <p:nvSpPr>
          <p:cNvPr id="42014" name="Rectangle 63"/>
          <p:cNvSpPr>
            <a:spLocks noChangeArrowheads="1"/>
          </p:cNvSpPr>
          <p:nvPr/>
        </p:nvSpPr>
        <p:spPr bwMode="auto">
          <a:xfrm>
            <a:off x="3389313" y="3122613"/>
            <a:ext cx="1431925" cy="830262"/>
          </a:xfrm>
          <a:prstGeom prst="rect">
            <a:avLst/>
          </a:prstGeom>
          <a:noFill/>
          <a:ln w="50800">
            <a:noFill/>
            <a:miter lim="800000"/>
            <a:headEnd/>
            <a:tailEnd/>
          </a:ln>
        </p:spPr>
        <p:txBody>
          <a:bodyPr wrap="none">
            <a:spAutoFit/>
          </a:bodyPr>
          <a:lstStyle/>
          <a:p>
            <a:pPr eaLnBrk="0" hangingPunct="0">
              <a:defRPr/>
            </a:pPr>
            <a:r>
              <a:rPr kumimoji="1" lang="en-US" altLang="en-US" sz="2400">
                <a:solidFill>
                  <a:srgbClr val="0000FF"/>
                </a:solidFill>
                <a:latin typeface="Times New Roman"/>
                <a:cs typeface="+mn-cs"/>
              </a:rPr>
              <a:t>secondary</a:t>
            </a:r>
          </a:p>
          <a:p>
            <a:pPr eaLnBrk="0" hangingPunct="0">
              <a:defRPr/>
            </a:pPr>
            <a:r>
              <a:rPr kumimoji="1" lang="en-US" sz="2400">
                <a:solidFill>
                  <a:srgbClr val="0000FF"/>
                </a:solidFill>
                <a:latin typeface="Times New Roman"/>
                <a:cs typeface="+mn-cs"/>
              </a:rPr>
              <a:t>rotation</a:t>
            </a:r>
          </a:p>
        </p:txBody>
      </p:sp>
      <p:sp>
        <p:nvSpPr>
          <p:cNvPr id="42015" name="Rectangle 64"/>
          <p:cNvSpPr>
            <a:spLocks noChangeArrowheads="1"/>
          </p:cNvSpPr>
          <p:nvPr/>
        </p:nvSpPr>
        <p:spPr bwMode="auto">
          <a:xfrm>
            <a:off x="931863" y="3141663"/>
            <a:ext cx="1431925" cy="830262"/>
          </a:xfrm>
          <a:prstGeom prst="rect">
            <a:avLst/>
          </a:prstGeom>
          <a:noFill/>
          <a:ln w="50800">
            <a:noFill/>
            <a:miter lim="800000"/>
            <a:headEnd/>
            <a:tailEnd/>
          </a:ln>
        </p:spPr>
        <p:txBody>
          <a:bodyPr wrap="none">
            <a:spAutoFit/>
          </a:bodyPr>
          <a:lstStyle/>
          <a:p>
            <a:pPr eaLnBrk="0" hangingPunct="0">
              <a:defRPr/>
            </a:pPr>
            <a:r>
              <a:rPr kumimoji="1" lang="en-US" altLang="en-US" sz="2400">
                <a:solidFill>
                  <a:srgbClr val="0000FF"/>
                </a:solidFill>
                <a:latin typeface="Times New Roman"/>
                <a:cs typeface="+mn-cs"/>
              </a:rPr>
              <a:t>secondary</a:t>
            </a:r>
          </a:p>
          <a:p>
            <a:pPr eaLnBrk="0" hangingPunct="0">
              <a:defRPr/>
            </a:pPr>
            <a:r>
              <a:rPr kumimoji="1" lang="en-US" sz="2400">
                <a:solidFill>
                  <a:srgbClr val="0000FF"/>
                </a:solidFill>
                <a:latin typeface="Times New Roman"/>
                <a:cs typeface="+mn-cs"/>
              </a:rPr>
              <a:t>rotation</a:t>
            </a:r>
          </a:p>
        </p:txBody>
      </p:sp>
    </p:spTree>
    <p:extLst>
      <p:ext uri="{BB962C8B-B14F-4D97-AF65-F5344CB8AC3E}">
        <p14:creationId xmlns:p14="http://schemas.microsoft.com/office/powerpoint/2010/main" val="4148476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9221"/>
                                        </p:tgtEl>
                                        <p:attrNameLst>
                                          <p:attrName>style.visibility</p:attrName>
                                        </p:attrNameLst>
                                      </p:cBhvr>
                                      <p:to>
                                        <p:strVal val="visible"/>
                                      </p:to>
                                    </p:set>
                                    <p:anim calcmode="lin" valueType="num">
                                      <p:cBhvr additive="base">
                                        <p:cTn id="7" dur="500" fill="hold"/>
                                        <p:tgtEl>
                                          <p:spTgt spid="179221"/>
                                        </p:tgtEl>
                                        <p:attrNameLst>
                                          <p:attrName>ppt_x</p:attrName>
                                        </p:attrNameLst>
                                      </p:cBhvr>
                                      <p:tavLst>
                                        <p:tav tm="0">
                                          <p:val>
                                            <p:strVal val="0-#ppt_w/2"/>
                                          </p:val>
                                        </p:tav>
                                        <p:tav tm="100000">
                                          <p:val>
                                            <p:strVal val="#ppt_x"/>
                                          </p:val>
                                        </p:tav>
                                      </p:tavLst>
                                    </p:anim>
                                    <p:anim calcmode="lin" valueType="num">
                                      <p:cBhvr additive="base">
                                        <p:cTn id="8" dur="500" fill="hold"/>
                                        <p:tgtEl>
                                          <p:spTgt spid="1792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0-#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0-#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0-#ppt_w/2"/>
                                          </p:val>
                                        </p:tav>
                                        <p:tav tm="100000">
                                          <p:val>
                                            <p:strVal val="#ppt_x"/>
                                          </p:val>
                                        </p:tav>
                                      </p:tavLst>
                                    </p:anim>
                                    <p:anim calcmode="lin" valueType="num">
                                      <p:cBhvr additive="base">
                                        <p:cTn id="31"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21" grpId="0"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4626" name="Date Placeholder 3"/>
          <p:cNvSpPr>
            <a:spLocks noGrp="1"/>
          </p:cNvSpPr>
          <p:nvPr>
            <p:ph type="dt" sz="quarter" idx="10"/>
          </p:nvPr>
        </p:nvSpPr>
        <p:spPr>
          <a:noFill/>
        </p:spPr>
        <p:txBody>
          <a:bodyPr/>
          <a:lstStyle/>
          <a:p>
            <a:fld id="{5AE6DC23-68BE-4AD5-80A6-E56E19166DA9}" type="datetime1">
              <a:rPr lang="en-US" altLang="en-US" smtClean="0">
                <a:latin typeface="Arial" charset="0"/>
                <a:cs typeface="Arial" charset="0"/>
              </a:rPr>
              <a:pPr/>
              <a:t>7/14/2024</a:t>
            </a:fld>
            <a:endParaRPr lang="en-US" altLang="en-US" smtClean="0">
              <a:latin typeface="Arial" charset="0"/>
              <a:cs typeface="Arial" charset="0"/>
            </a:endParaRPr>
          </a:p>
        </p:txBody>
      </p:sp>
      <p:sp>
        <p:nvSpPr>
          <p:cNvPr id="191490" name="Rectangle 2"/>
          <p:cNvSpPr>
            <a:spLocks noGrp="1" noChangeArrowheads="1"/>
          </p:cNvSpPr>
          <p:nvPr>
            <p:ph type="title"/>
          </p:nvPr>
        </p:nvSpPr>
        <p:spPr>
          <a:xfrm>
            <a:off x="306388" y="352425"/>
            <a:ext cx="8442325" cy="1143000"/>
          </a:xfrm>
        </p:spPr>
        <p:txBody>
          <a:bodyPr>
            <a:normAutofit fontScale="90000"/>
          </a:bodyPr>
          <a:lstStyle/>
          <a:p>
            <a:pPr>
              <a:defRPr/>
            </a:pPr>
            <a:r>
              <a:rPr lang="en-US" altLang="en-US" sz="4800" smtClean="0">
                <a:latin typeface="Times New Roman" pitchFamily="18" charset="0"/>
              </a:rPr>
              <a:t>Vertical Manifolds &amp; Double Drains</a:t>
            </a:r>
            <a:br>
              <a:rPr lang="en-US" altLang="en-US" sz="4800" smtClean="0">
                <a:latin typeface="Times New Roman" pitchFamily="18" charset="0"/>
              </a:rPr>
            </a:br>
            <a:endParaRPr lang="en-US" altLang="en-US" smtClean="0"/>
          </a:p>
        </p:txBody>
      </p:sp>
      <p:sp>
        <p:nvSpPr>
          <p:cNvPr id="46084" name="AutoShape 3"/>
          <p:cNvSpPr>
            <a:spLocks noChangeArrowheads="1"/>
          </p:cNvSpPr>
          <p:nvPr/>
        </p:nvSpPr>
        <p:spPr bwMode="auto">
          <a:xfrm>
            <a:off x="512763" y="1609725"/>
            <a:ext cx="8191500" cy="4524375"/>
          </a:xfrm>
          <a:prstGeom prst="roundRect">
            <a:avLst>
              <a:gd name="adj" fmla="val 12495"/>
            </a:avLst>
          </a:prstGeom>
          <a:solidFill>
            <a:schemeClr val="bg1"/>
          </a:solidFill>
          <a:ln w="25400">
            <a:no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6085" name="Line 4"/>
          <p:cNvSpPr>
            <a:spLocks noChangeShapeType="1"/>
          </p:cNvSpPr>
          <p:nvPr/>
        </p:nvSpPr>
        <p:spPr bwMode="auto">
          <a:xfrm>
            <a:off x="5568950" y="5172075"/>
            <a:ext cx="323850" cy="88900"/>
          </a:xfrm>
          <a:prstGeom prst="line">
            <a:avLst/>
          </a:prstGeom>
          <a:noFill/>
          <a:ln w="50800">
            <a:solidFill>
              <a:srgbClr val="4C2E00"/>
            </a:solidFill>
            <a:round/>
            <a:headEnd/>
            <a:tailEnd type="triangle" w="med" len="med"/>
          </a:ln>
        </p:spPr>
        <p:txBody>
          <a:bodyPr wrap="none" anchor="ctr"/>
          <a:lstStyle/>
          <a:p>
            <a:pPr eaLnBrk="0" hangingPunct="0">
              <a:defRPr/>
            </a:pPr>
            <a:endParaRPr kumimoji="1" lang="ru-RU" sz="2400">
              <a:solidFill>
                <a:srgbClr val="FFFFFF"/>
              </a:solidFill>
              <a:latin typeface="Times New Roman"/>
              <a:cs typeface="+mn-cs"/>
            </a:endParaRPr>
          </a:p>
        </p:txBody>
      </p:sp>
      <p:sp>
        <p:nvSpPr>
          <p:cNvPr id="46086" name="Rectangle 5"/>
          <p:cNvSpPr>
            <a:spLocks noChangeArrowheads="1"/>
          </p:cNvSpPr>
          <p:nvPr/>
        </p:nvSpPr>
        <p:spPr bwMode="auto">
          <a:xfrm>
            <a:off x="4210050" y="5383213"/>
            <a:ext cx="1851025" cy="560387"/>
          </a:xfrm>
          <a:prstGeom prst="rect">
            <a:avLst/>
          </a:prstGeom>
          <a:noFill/>
          <a:ln w="12700">
            <a:noFill/>
            <a:miter lim="800000"/>
            <a:headEnd/>
            <a:tailEnd/>
          </a:ln>
        </p:spPr>
        <p:txBody>
          <a:bodyPr wrap="none" lIns="90487" tIns="44450" rIns="90487" bIns="44450">
            <a:spAutoFit/>
          </a:bodyPr>
          <a:lstStyle/>
          <a:p>
            <a:pPr eaLnBrk="0" hangingPunct="0">
              <a:lnSpc>
                <a:spcPct val="85000"/>
              </a:lnSpc>
              <a:defRPr/>
            </a:pPr>
            <a:r>
              <a:rPr kumimoji="1" lang="en-US" altLang="en-US" b="1">
                <a:solidFill>
                  <a:srgbClr val="4C2E00"/>
                </a:solidFill>
                <a:latin typeface="Times New Roman"/>
                <a:cs typeface="+mn-cs"/>
              </a:rPr>
              <a:t>Settleable Solids </a:t>
            </a:r>
          </a:p>
          <a:p>
            <a:pPr eaLnBrk="0" hangingPunct="0">
              <a:lnSpc>
                <a:spcPct val="85000"/>
              </a:lnSpc>
              <a:defRPr/>
            </a:pPr>
            <a:r>
              <a:rPr kumimoji="1" lang="en-US" altLang="en-US" b="1">
                <a:solidFill>
                  <a:srgbClr val="4C2E00"/>
                </a:solidFill>
                <a:latin typeface="Times New Roman"/>
                <a:cs typeface="+mn-cs"/>
              </a:rPr>
              <a:t>Effluent</a:t>
            </a:r>
          </a:p>
        </p:txBody>
      </p:sp>
      <p:sp>
        <p:nvSpPr>
          <p:cNvPr id="46087" name="Arc 6"/>
          <p:cNvSpPr>
            <a:spLocks/>
          </p:cNvSpPr>
          <p:nvPr/>
        </p:nvSpPr>
        <p:spPr bwMode="auto">
          <a:xfrm>
            <a:off x="5851525" y="3036888"/>
            <a:ext cx="317500" cy="2413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FFFF"/>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088" name="Oval 8"/>
          <p:cNvSpPr>
            <a:spLocks noChangeArrowheads="1"/>
          </p:cNvSpPr>
          <p:nvPr/>
        </p:nvSpPr>
        <p:spPr bwMode="auto">
          <a:xfrm>
            <a:off x="1635125" y="3786188"/>
            <a:ext cx="4584700" cy="1524000"/>
          </a:xfrm>
          <a:prstGeom prst="ellipse">
            <a:avLst/>
          </a:prstGeom>
          <a:noFill/>
          <a:ln w="25400">
            <a:solidFill>
              <a:srgbClr val="000000"/>
            </a:solidFill>
            <a:round/>
            <a:headEnd/>
            <a:tailEnd/>
          </a:ln>
        </p:spPr>
        <p:txBody>
          <a:bodyPr/>
          <a:lstStyle/>
          <a:p>
            <a:pPr eaLnBrk="0" hangingPunct="0">
              <a:defRPr/>
            </a:pPr>
            <a:endParaRPr kumimoji="1" lang="ru-RU" sz="2400">
              <a:solidFill>
                <a:srgbClr val="FFFFFF"/>
              </a:solidFill>
              <a:latin typeface="Times New Roman"/>
              <a:cs typeface="+mn-cs"/>
            </a:endParaRPr>
          </a:p>
        </p:txBody>
      </p:sp>
      <p:grpSp>
        <p:nvGrpSpPr>
          <p:cNvPr id="154633" name="Group 9"/>
          <p:cNvGrpSpPr>
            <a:grpSpLocks/>
          </p:cNvGrpSpPr>
          <p:nvPr/>
        </p:nvGrpSpPr>
        <p:grpSpPr bwMode="auto">
          <a:xfrm>
            <a:off x="1635125" y="3748088"/>
            <a:ext cx="2349500" cy="762000"/>
            <a:chOff x="1030" y="2361"/>
            <a:chExt cx="1480" cy="480"/>
          </a:xfrm>
        </p:grpSpPr>
        <p:sp>
          <p:nvSpPr>
            <p:cNvPr id="46185" name="Freeform 10"/>
            <p:cNvSpPr>
              <a:spLocks/>
            </p:cNvSpPr>
            <p:nvPr/>
          </p:nvSpPr>
          <p:spPr bwMode="auto">
            <a:xfrm>
              <a:off x="1038" y="2369"/>
              <a:ext cx="1464" cy="464"/>
            </a:xfrm>
            <a:custGeom>
              <a:avLst/>
              <a:gdLst>
                <a:gd name="T0" fmla="*/ 0 w 1464"/>
                <a:gd name="T1" fmla="*/ 464 h 464"/>
                <a:gd name="T2" fmla="*/ 0 w 1464"/>
                <a:gd name="T3" fmla="*/ 440 h 464"/>
                <a:gd name="T4" fmla="*/ 8 w 1464"/>
                <a:gd name="T5" fmla="*/ 416 h 464"/>
                <a:gd name="T6" fmla="*/ 16 w 1464"/>
                <a:gd name="T7" fmla="*/ 392 h 464"/>
                <a:gd name="T8" fmla="*/ 24 w 1464"/>
                <a:gd name="T9" fmla="*/ 368 h 464"/>
                <a:gd name="T10" fmla="*/ 40 w 1464"/>
                <a:gd name="T11" fmla="*/ 344 h 464"/>
                <a:gd name="T12" fmla="*/ 64 w 1464"/>
                <a:gd name="T13" fmla="*/ 328 h 464"/>
                <a:gd name="T14" fmla="*/ 88 w 1464"/>
                <a:gd name="T15" fmla="*/ 304 h 464"/>
                <a:gd name="T16" fmla="*/ 112 w 1464"/>
                <a:gd name="T17" fmla="*/ 280 h 464"/>
                <a:gd name="T18" fmla="*/ 144 w 1464"/>
                <a:gd name="T19" fmla="*/ 264 h 464"/>
                <a:gd name="T20" fmla="*/ 176 w 1464"/>
                <a:gd name="T21" fmla="*/ 240 h 464"/>
                <a:gd name="T22" fmla="*/ 208 w 1464"/>
                <a:gd name="T23" fmla="*/ 224 h 464"/>
                <a:gd name="T24" fmla="*/ 248 w 1464"/>
                <a:gd name="T25" fmla="*/ 208 h 464"/>
                <a:gd name="T26" fmla="*/ 288 w 1464"/>
                <a:gd name="T27" fmla="*/ 184 h 464"/>
                <a:gd name="T28" fmla="*/ 336 w 1464"/>
                <a:gd name="T29" fmla="*/ 168 h 464"/>
                <a:gd name="T30" fmla="*/ 376 w 1464"/>
                <a:gd name="T31" fmla="*/ 152 h 464"/>
                <a:gd name="T32" fmla="*/ 424 w 1464"/>
                <a:gd name="T33" fmla="*/ 136 h 464"/>
                <a:gd name="T34" fmla="*/ 480 w 1464"/>
                <a:gd name="T35" fmla="*/ 120 h 464"/>
                <a:gd name="T36" fmla="*/ 528 w 1464"/>
                <a:gd name="T37" fmla="*/ 104 h 464"/>
                <a:gd name="T38" fmla="*/ 584 w 1464"/>
                <a:gd name="T39" fmla="*/ 96 h 464"/>
                <a:gd name="T40" fmla="*/ 648 w 1464"/>
                <a:gd name="T41" fmla="*/ 80 h 464"/>
                <a:gd name="T42" fmla="*/ 704 w 1464"/>
                <a:gd name="T43" fmla="*/ 64 h 464"/>
                <a:gd name="T44" fmla="*/ 768 w 1464"/>
                <a:gd name="T45" fmla="*/ 56 h 464"/>
                <a:gd name="T46" fmla="*/ 832 w 1464"/>
                <a:gd name="T47" fmla="*/ 48 h 464"/>
                <a:gd name="T48" fmla="*/ 896 w 1464"/>
                <a:gd name="T49" fmla="*/ 40 h 464"/>
                <a:gd name="T50" fmla="*/ 960 w 1464"/>
                <a:gd name="T51" fmla="*/ 32 h 464"/>
                <a:gd name="T52" fmla="*/ 1032 w 1464"/>
                <a:gd name="T53" fmla="*/ 24 h 464"/>
                <a:gd name="T54" fmla="*/ 1096 w 1464"/>
                <a:gd name="T55" fmla="*/ 16 h 464"/>
                <a:gd name="T56" fmla="*/ 1168 w 1464"/>
                <a:gd name="T57" fmla="*/ 8 h 464"/>
                <a:gd name="T58" fmla="*/ 1240 w 1464"/>
                <a:gd name="T59" fmla="*/ 8 h 464"/>
                <a:gd name="T60" fmla="*/ 1320 w 1464"/>
                <a:gd name="T61" fmla="*/ 0 h 464"/>
                <a:gd name="T62" fmla="*/ 1392 w 1464"/>
                <a:gd name="T63" fmla="*/ 0 h 464"/>
                <a:gd name="T64" fmla="*/ 1464 w 1464"/>
                <a:gd name="T65" fmla="*/ 0 h 464"/>
                <a:gd name="T66" fmla="*/ 1464 w 1464"/>
                <a:gd name="T67" fmla="*/ 464 h 464"/>
                <a:gd name="T68" fmla="*/ 0 w 1464"/>
                <a:gd name="T69" fmla="*/ 464 h 4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64"/>
                <a:gd name="T106" fmla="*/ 0 h 464"/>
                <a:gd name="T107" fmla="*/ 1464 w 1464"/>
                <a:gd name="T108" fmla="*/ 464 h 46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64" h="464">
                  <a:moveTo>
                    <a:pt x="0" y="464"/>
                  </a:moveTo>
                  <a:lnTo>
                    <a:pt x="0" y="440"/>
                  </a:lnTo>
                  <a:lnTo>
                    <a:pt x="8" y="416"/>
                  </a:lnTo>
                  <a:lnTo>
                    <a:pt x="16" y="392"/>
                  </a:lnTo>
                  <a:lnTo>
                    <a:pt x="24" y="368"/>
                  </a:lnTo>
                  <a:lnTo>
                    <a:pt x="40" y="344"/>
                  </a:lnTo>
                  <a:lnTo>
                    <a:pt x="64" y="328"/>
                  </a:lnTo>
                  <a:lnTo>
                    <a:pt x="88" y="304"/>
                  </a:lnTo>
                  <a:lnTo>
                    <a:pt x="112" y="280"/>
                  </a:lnTo>
                  <a:lnTo>
                    <a:pt x="144" y="264"/>
                  </a:lnTo>
                  <a:lnTo>
                    <a:pt x="176" y="240"/>
                  </a:lnTo>
                  <a:lnTo>
                    <a:pt x="208" y="224"/>
                  </a:lnTo>
                  <a:lnTo>
                    <a:pt x="248" y="208"/>
                  </a:lnTo>
                  <a:lnTo>
                    <a:pt x="288" y="184"/>
                  </a:lnTo>
                  <a:lnTo>
                    <a:pt x="336" y="168"/>
                  </a:lnTo>
                  <a:lnTo>
                    <a:pt x="376" y="152"/>
                  </a:lnTo>
                  <a:lnTo>
                    <a:pt x="424" y="136"/>
                  </a:lnTo>
                  <a:lnTo>
                    <a:pt x="480" y="120"/>
                  </a:lnTo>
                  <a:lnTo>
                    <a:pt x="528" y="104"/>
                  </a:lnTo>
                  <a:lnTo>
                    <a:pt x="584" y="96"/>
                  </a:lnTo>
                  <a:lnTo>
                    <a:pt x="648" y="80"/>
                  </a:lnTo>
                  <a:lnTo>
                    <a:pt x="704" y="64"/>
                  </a:lnTo>
                  <a:lnTo>
                    <a:pt x="768" y="56"/>
                  </a:lnTo>
                  <a:lnTo>
                    <a:pt x="832" y="48"/>
                  </a:lnTo>
                  <a:lnTo>
                    <a:pt x="896" y="40"/>
                  </a:lnTo>
                  <a:lnTo>
                    <a:pt x="960" y="32"/>
                  </a:lnTo>
                  <a:lnTo>
                    <a:pt x="1032" y="24"/>
                  </a:lnTo>
                  <a:lnTo>
                    <a:pt x="1096" y="16"/>
                  </a:lnTo>
                  <a:lnTo>
                    <a:pt x="1168" y="8"/>
                  </a:lnTo>
                  <a:lnTo>
                    <a:pt x="1240" y="8"/>
                  </a:lnTo>
                  <a:lnTo>
                    <a:pt x="1320" y="0"/>
                  </a:lnTo>
                  <a:lnTo>
                    <a:pt x="1392" y="0"/>
                  </a:lnTo>
                  <a:lnTo>
                    <a:pt x="1464" y="0"/>
                  </a:lnTo>
                  <a:lnTo>
                    <a:pt x="1464" y="464"/>
                  </a:lnTo>
                  <a:lnTo>
                    <a:pt x="0" y="464"/>
                  </a:lnTo>
                  <a:close/>
                </a:path>
              </a:pathLst>
            </a:custGeom>
            <a:solidFill>
              <a:srgbClr val="FFFFFF"/>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186" name="Freeform 11"/>
            <p:cNvSpPr>
              <a:spLocks/>
            </p:cNvSpPr>
            <p:nvPr/>
          </p:nvSpPr>
          <p:spPr bwMode="auto">
            <a:xfrm>
              <a:off x="1030" y="2761"/>
              <a:ext cx="24" cy="80"/>
            </a:xfrm>
            <a:custGeom>
              <a:avLst/>
              <a:gdLst>
                <a:gd name="T0" fmla="*/ 0 w 24"/>
                <a:gd name="T1" fmla="*/ 72 h 80"/>
                <a:gd name="T2" fmla="*/ 0 w 24"/>
                <a:gd name="T3" fmla="*/ 72 h 80"/>
                <a:gd name="T4" fmla="*/ 0 w 24"/>
                <a:gd name="T5" fmla="*/ 80 h 80"/>
                <a:gd name="T6" fmla="*/ 0 w 24"/>
                <a:gd name="T7" fmla="*/ 80 h 80"/>
                <a:gd name="T8" fmla="*/ 8 w 24"/>
                <a:gd name="T9" fmla="*/ 80 h 80"/>
                <a:gd name="T10" fmla="*/ 8 w 24"/>
                <a:gd name="T11" fmla="*/ 80 h 80"/>
                <a:gd name="T12" fmla="*/ 8 w 24"/>
                <a:gd name="T13" fmla="*/ 80 h 80"/>
                <a:gd name="T14" fmla="*/ 16 w 24"/>
                <a:gd name="T15" fmla="*/ 72 h 80"/>
                <a:gd name="T16" fmla="*/ 16 w 24"/>
                <a:gd name="T17" fmla="*/ 72 h 80"/>
                <a:gd name="T18" fmla="*/ 16 w 24"/>
                <a:gd name="T19" fmla="*/ 48 h 80"/>
                <a:gd name="T20" fmla="*/ 16 w 24"/>
                <a:gd name="T21" fmla="*/ 24 h 80"/>
                <a:gd name="T22" fmla="*/ 24 w 24"/>
                <a:gd name="T23" fmla="*/ 16 h 80"/>
                <a:gd name="T24" fmla="*/ 24 w 24"/>
                <a:gd name="T25" fmla="*/ 8 h 80"/>
                <a:gd name="T26" fmla="*/ 24 w 24"/>
                <a:gd name="T27" fmla="*/ 8 h 80"/>
                <a:gd name="T28" fmla="*/ 24 w 24"/>
                <a:gd name="T29" fmla="*/ 8 h 80"/>
                <a:gd name="T30" fmla="*/ 24 w 24"/>
                <a:gd name="T31" fmla="*/ 0 h 80"/>
                <a:gd name="T32" fmla="*/ 16 w 24"/>
                <a:gd name="T33" fmla="*/ 0 h 80"/>
                <a:gd name="T34" fmla="*/ 16 w 24"/>
                <a:gd name="T35" fmla="*/ 0 h 80"/>
                <a:gd name="T36" fmla="*/ 16 w 24"/>
                <a:gd name="T37" fmla="*/ 8 h 80"/>
                <a:gd name="T38" fmla="*/ 8 w 24"/>
                <a:gd name="T39" fmla="*/ 8 h 80"/>
                <a:gd name="T40" fmla="*/ 8 w 24"/>
                <a:gd name="T41" fmla="*/ 24 h 80"/>
                <a:gd name="T42" fmla="*/ 0 w 24"/>
                <a:gd name="T43" fmla="*/ 48 h 80"/>
                <a:gd name="T44" fmla="*/ 0 w 24"/>
                <a:gd name="T45" fmla="*/ 48 h 80"/>
                <a:gd name="T46" fmla="*/ 0 w 24"/>
                <a:gd name="T47" fmla="*/ 48 h 80"/>
                <a:gd name="T48" fmla="*/ 0 w 24"/>
                <a:gd name="T49" fmla="*/ 72 h 8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
                <a:gd name="T76" fmla="*/ 0 h 80"/>
                <a:gd name="T77" fmla="*/ 24 w 24"/>
                <a:gd name="T78" fmla="*/ 80 h 8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 h="80">
                  <a:moveTo>
                    <a:pt x="0" y="72"/>
                  </a:moveTo>
                  <a:lnTo>
                    <a:pt x="0" y="72"/>
                  </a:lnTo>
                  <a:lnTo>
                    <a:pt x="0" y="80"/>
                  </a:lnTo>
                  <a:lnTo>
                    <a:pt x="8" y="80"/>
                  </a:lnTo>
                  <a:lnTo>
                    <a:pt x="16" y="72"/>
                  </a:lnTo>
                  <a:lnTo>
                    <a:pt x="16" y="48"/>
                  </a:lnTo>
                  <a:lnTo>
                    <a:pt x="16" y="24"/>
                  </a:lnTo>
                  <a:lnTo>
                    <a:pt x="24" y="16"/>
                  </a:lnTo>
                  <a:lnTo>
                    <a:pt x="24" y="8"/>
                  </a:lnTo>
                  <a:lnTo>
                    <a:pt x="24" y="0"/>
                  </a:lnTo>
                  <a:lnTo>
                    <a:pt x="16" y="0"/>
                  </a:lnTo>
                  <a:lnTo>
                    <a:pt x="16" y="8"/>
                  </a:lnTo>
                  <a:lnTo>
                    <a:pt x="8" y="8"/>
                  </a:lnTo>
                  <a:lnTo>
                    <a:pt x="8" y="24"/>
                  </a:lnTo>
                  <a:lnTo>
                    <a:pt x="0" y="48"/>
                  </a:lnTo>
                  <a:lnTo>
                    <a:pt x="0" y="72"/>
                  </a:lnTo>
                  <a:close/>
                </a:path>
              </a:pathLst>
            </a:custGeom>
            <a:solidFill>
              <a:srgbClr val="000000"/>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187" name="Freeform 12"/>
            <p:cNvSpPr>
              <a:spLocks/>
            </p:cNvSpPr>
            <p:nvPr/>
          </p:nvSpPr>
          <p:spPr bwMode="auto">
            <a:xfrm>
              <a:off x="1062" y="2673"/>
              <a:ext cx="64" cy="64"/>
            </a:xfrm>
            <a:custGeom>
              <a:avLst/>
              <a:gdLst>
                <a:gd name="T0" fmla="*/ 8 w 64"/>
                <a:gd name="T1" fmla="*/ 48 h 64"/>
                <a:gd name="T2" fmla="*/ 0 w 64"/>
                <a:gd name="T3" fmla="*/ 56 h 64"/>
                <a:gd name="T4" fmla="*/ 0 w 64"/>
                <a:gd name="T5" fmla="*/ 56 h 64"/>
                <a:gd name="T6" fmla="*/ 0 w 64"/>
                <a:gd name="T7" fmla="*/ 56 h 64"/>
                <a:gd name="T8" fmla="*/ 8 w 64"/>
                <a:gd name="T9" fmla="*/ 64 h 64"/>
                <a:gd name="T10" fmla="*/ 8 w 64"/>
                <a:gd name="T11" fmla="*/ 64 h 64"/>
                <a:gd name="T12" fmla="*/ 8 w 64"/>
                <a:gd name="T13" fmla="*/ 64 h 64"/>
                <a:gd name="T14" fmla="*/ 16 w 64"/>
                <a:gd name="T15" fmla="*/ 64 h 64"/>
                <a:gd name="T16" fmla="*/ 16 w 64"/>
                <a:gd name="T17" fmla="*/ 64 h 64"/>
                <a:gd name="T18" fmla="*/ 24 w 64"/>
                <a:gd name="T19" fmla="*/ 48 h 64"/>
                <a:gd name="T20" fmla="*/ 48 w 64"/>
                <a:gd name="T21" fmla="*/ 24 h 64"/>
                <a:gd name="T22" fmla="*/ 56 w 64"/>
                <a:gd name="T23" fmla="*/ 16 h 64"/>
                <a:gd name="T24" fmla="*/ 64 w 64"/>
                <a:gd name="T25" fmla="*/ 8 h 64"/>
                <a:gd name="T26" fmla="*/ 64 w 64"/>
                <a:gd name="T27" fmla="*/ 8 h 64"/>
                <a:gd name="T28" fmla="*/ 64 w 64"/>
                <a:gd name="T29" fmla="*/ 8 h 64"/>
                <a:gd name="T30" fmla="*/ 56 w 64"/>
                <a:gd name="T31" fmla="*/ 0 h 64"/>
                <a:gd name="T32" fmla="*/ 56 w 64"/>
                <a:gd name="T33" fmla="*/ 0 h 64"/>
                <a:gd name="T34" fmla="*/ 56 w 64"/>
                <a:gd name="T35" fmla="*/ 0 h 64"/>
                <a:gd name="T36" fmla="*/ 48 w 64"/>
                <a:gd name="T37" fmla="*/ 0 h 64"/>
                <a:gd name="T38" fmla="*/ 48 w 64"/>
                <a:gd name="T39" fmla="*/ 0 h 64"/>
                <a:gd name="T40" fmla="*/ 32 w 64"/>
                <a:gd name="T41" fmla="*/ 16 h 64"/>
                <a:gd name="T42" fmla="*/ 16 w 64"/>
                <a:gd name="T43" fmla="*/ 40 h 64"/>
                <a:gd name="T44" fmla="*/ 8 w 64"/>
                <a:gd name="T45" fmla="*/ 48 h 6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4"/>
                <a:gd name="T70" fmla="*/ 0 h 64"/>
                <a:gd name="T71" fmla="*/ 64 w 64"/>
                <a:gd name="T72" fmla="*/ 64 h 6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4" h="64">
                  <a:moveTo>
                    <a:pt x="8" y="48"/>
                  </a:moveTo>
                  <a:lnTo>
                    <a:pt x="0" y="56"/>
                  </a:lnTo>
                  <a:lnTo>
                    <a:pt x="8" y="64"/>
                  </a:lnTo>
                  <a:lnTo>
                    <a:pt x="16" y="64"/>
                  </a:lnTo>
                  <a:lnTo>
                    <a:pt x="24" y="48"/>
                  </a:lnTo>
                  <a:lnTo>
                    <a:pt x="48" y="24"/>
                  </a:lnTo>
                  <a:lnTo>
                    <a:pt x="56" y="16"/>
                  </a:lnTo>
                  <a:lnTo>
                    <a:pt x="64" y="8"/>
                  </a:lnTo>
                  <a:lnTo>
                    <a:pt x="56" y="0"/>
                  </a:lnTo>
                  <a:lnTo>
                    <a:pt x="48" y="0"/>
                  </a:lnTo>
                  <a:lnTo>
                    <a:pt x="32" y="16"/>
                  </a:lnTo>
                  <a:lnTo>
                    <a:pt x="16" y="40"/>
                  </a:lnTo>
                  <a:lnTo>
                    <a:pt x="8" y="48"/>
                  </a:lnTo>
                  <a:close/>
                </a:path>
              </a:pathLst>
            </a:custGeom>
            <a:solidFill>
              <a:srgbClr val="000000"/>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188" name="Freeform 13"/>
            <p:cNvSpPr>
              <a:spLocks/>
            </p:cNvSpPr>
            <p:nvPr/>
          </p:nvSpPr>
          <p:spPr bwMode="auto">
            <a:xfrm>
              <a:off x="1142" y="2609"/>
              <a:ext cx="72" cy="48"/>
            </a:xfrm>
            <a:custGeom>
              <a:avLst/>
              <a:gdLst>
                <a:gd name="T0" fmla="*/ 8 w 72"/>
                <a:gd name="T1" fmla="*/ 32 h 48"/>
                <a:gd name="T2" fmla="*/ 8 w 72"/>
                <a:gd name="T3" fmla="*/ 40 h 48"/>
                <a:gd name="T4" fmla="*/ 0 w 72"/>
                <a:gd name="T5" fmla="*/ 40 h 48"/>
                <a:gd name="T6" fmla="*/ 0 w 72"/>
                <a:gd name="T7" fmla="*/ 40 h 48"/>
                <a:gd name="T8" fmla="*/ 0 w 72"/>
                <a:gd name="T9" fmla="*/ 48 h 48"/>
                <a:gd name="T10" fmla="*/ 8 w 72"/>
                <a:gd name="T11" fmla="*/ 48 h 48"/>
                <a:gd name="T12" fmla="*/ 8 w 72"/>
                <a:gd name="T13" fmla="*/ 48 h 48"/>
                <a:gd name="T14" fmla="*/ 8 w 72"/>
                <a:gd name="T15" fmla="*/ 48 h 48"/>
                <a:gd name="T16" fmla="*/ 16 w 72"/>
                <a:gd name="T17" fmla="*/ 48 h 48"/>
                <a:gd name="T18" fmla="*/ 40 w 72"/>
                <a:gd name="T19" fmla="*/ 32 h 48"/>
                <a:gd name="T20" fmla="*/ 64 w 72"/>
                <a:gd name="T21" fmla="*/ 16 h 48"/>
                <a:gd name="T22" fmla="*/ 72 w 72"/>
                <a:gd name="T23" fmla="*/ 16 h 48"/>
                <a:gd name="T24" fmla="*/ 72 w 72"/>
                <a:gd name="T25" fmla="*/ 8 h 48"/>
                <a:gd name="T26" fmla="*/ 72 w 72"/>
                <a:gd name="T27" fmla="*/ 8 h 48"/>
                <a:gd name="T28" fmla="*/ 72 w 72"/>
                <a:gd name="T29" fmla="*/ 0 h 48"/>
                <a:gd name="T30" fmla="*/ 72 w 72"/>
                <a:gd name="T31" fmla="*/ 0 h 48"/>
                <a:gd name="T32" fmla="*/ 64 w 72"/>
                <a:gd name="T33" fmla="*/ 0 h 48"/>
                <a:gd name="T34" fmla="*/ 64 w 72"/>
                <a:gd name="T35" fmla="*/ 0 h 48"/>
                <a:gd name="T36" fmla="*/ 64 w 72"/>
                <a:gd name="T37" fmla="*/ 0 h 48"/>
                <a:gd name="T38" fmla="*/ 32 w 72"/>
                <a:gd name="T39" fmla="*/ 16 h 48"/>
                <a:gd name="T40" fmla="*/ 8 w 72"/>
                <a:gd name="T41" fmla="*/ 32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2"/>
                <a:gd name="T64" fmla="*/ 0 h 48"/>
                <a:gd name="T65" fmla="*/ 72 w 72"/>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2" h="48">
                  <a:moveTo>
                    <a:pt x="8" y="32"/>
                  </a:moveTo>
                  <a:lnTo>
                    <a:pt x="8" y="40"/>
                  </a:lnTo>
                  <a:lnTo>
                    <a:pt x="0" y="40"/>
                  </a:lnTo>
                  <a:lnTo>
                    <a:pt x="0" y="48"/>
                  </a:lnTo>
                  <a:lnTo>
                    <a:pt x="8" y="48"/>
                  </a:lnTo>
                  <a:lnTo>
                    <a:pt x="16" y="48"/>
                  </a:lnTo>
                  <a:lnTo>
                    <a:pt x="40" y="32"/>
                  </a:lnTo>
                  <a:lnTo>
                    <a:pt x="64" y="16"/>
                  </a:lnTo>
                  <a:lnTo>
                    <a:pt x="72" y="16"/>
                  </a:lnTo>
                  <a:lnTo>
                    <a:pt x="72" y="8"/>
                  </a:lnTo>
                  <a:lnTo>
                    <a:pt x="72" y="0"/>
                  </a:lnTo>
                  <a:lnTo>
                    <a:pt x="64" y="0"/>
                  </a:lnTo>
                  <a:lnTo>
                    <a:pt x="32" y="16"/>
                  </a:lnTo>
                  <a:lnTo>
                    <a:pt x="8" y="32"/>
                  </a:lnTo>
                  <a:close/>
                </a:path>
              </a:pathLst>
            </a:custGeom>
            <a:solidFill>
              <a:srgbClr val="000000"/>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189" name="Freeform 14"/>
            <p:cNvSpPr>
              <a:spLocks/>
            </p:cNvSpPr>
            <p:nvPr/>
          </p:nvSpPr>
          <p:spPr bwMode="auto">
            <a:xfrm>
              <a:off x="1238" y="2553"/>
              <a:ext cx="72" cy="48"/>
            </a:xfrm>
            <a:custGeom>
              <a:avLst/>
              <a:gdLst>
                <a:gd name="T0" fmla="*/ 8 w 72"/>
                <a:gd name="T1" fmla="*/ 32 h 48"/>
                <a:gd name="T2" fmla="*/ 0 w 72"/>
                <a:gd name="T3" fmla="*/ 32 h 48"/>
                <a:gd name="T4" fmla="*/ 0 w 72"/>
                <a:gd name="T5" fmla="*/ 40 h 48"/>
                <a:gd name="T6" fmla="*/ 0 w 72"/>
                <a:gd name="T7" fmla="*/ 40 h 48"/>
                <a:gd name="T8" fmla="*/ 0 w 72"/>
                <a:gd name="T9" fmla="*/ 40 h 48"/>
                <a:gd name="T10" fmla="*/ 0 w 72"/>
                <a:gd name="T11" fmla="*/ 48 h 48"/>
                <a:gd name="T12" fmla="*/ 8 w 72"/>
                <a:gd name="T13" fmla="*/ 48 h 48"/>
                <a:gd name="T14" fmla="*/ 8 w 72"/>
                <a:gd name="T15" fmla="*/ 48 h 48"/>
                <a:gd name="T16" fmla="*/ 16 w 72"/>
                <a:gd name="T17" fmla="*/ 48 h 48"/>
                <a:gd name="T18" fmla="*/ 16 w 72"/>
                <a:gd name="T19" fmla="*/ 48 h 48"/>
                <a:gd name="T20" fmla="*/ 48 w 72"/>
                <a:gd name="T21" fmla="*/ 24 h 48"/>
                <a:gd name="T22" fmla="*/ 72 w 72"/>
                <a:gd name="T23" fmla="*/ 16 h 48"/>
                <a:gd name="T24" fmla="*/ 72 w 72"/>
                <a:gd name="T25" fmla="*/ 16 h 48"/>
                <a:gd name="T26" fmla="*/ 72 w 72"/>
                <a:gd name="T27" fmla="*/ 16 h 48"/>
                <a:gd name="T28" fmla="*/ 72 w 72"/>
                <a:gd name="T29" fmla="*/ 16 h 48"/>
                <a:gd name="T30" fmla="*/ 72 w 72"/>
                <a:gd name="T31" fmla="*/ 8 h 48"/>
                <a:gd name="T32" fmla="*/ 72 w 72"/>
                <a:gd name="T33" fmla="*/ 8 h 48"/>
                <a:gd name="T34" fmla="*/ 72 w 72"/>
                <a:gd name="T35" fmla="*/ 8 h 48"/>
                <a:gd name="T36" fmla="*/ 64 w 72"/>
                <a:gd name="T37" fmla="*/ 0 h 48"/>
                <a:gd name="T38" fmla="*/ 64 w 72"/>
                <a:gd name="T39" fmla="*/ 8 h 48"/>
                <a:gd name="T40" fmla="*/ 48 w 72"/>
                <a:gd name="T41" fmla="*/ 16 h 48"/>
                <a:gd name="T42" fmla="*/ 8 w 72"/>
                <a:gd name="T43" fmla="*/ 32 h 48"/>
                <a:gd name="T44" fmla="*/ 8 w 72"/>
                <a:gd name="T45" fmla="*/ 32 h 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2"/>
                <a:gd name="T70" fmla="*/ 0 h 48"/>
                <a:gd name="T71" fmla="*/ 72 w 72"/>
                <a:gd name="T72" fmla="*/ 48 h 4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2" h="48">
                  <a:moveTo>
                    <a:pt x="8" y="32"/>
                  </a:moveTo>
                  <a:lnTo>
                    <a:pt x="0" y="32"/>
                  </a:lnTo>
                  <a:lnTo>
                    <a:pt x="0" y="40"/>
                  </a:lnTo>
                  <a:lnTo>
                    <a:pt x="0" y="48"/>
                  </a:lnTo>
                  <a:lnTo>
                    <a:pt x="8" y="48"/>
                  </a:lnTo>
                  <a:lnTo>
                    <a:pt x="16" y="48"/>
                  </a:lnTo>
                  <a:lnTo>
                    <a:pt x="48" y="24"/>
                  </a:lnTo>
                  <a:lnTo>
                    <a:pt x="72" y="16"/>
                  </a:lnTo>
                  <a:lnTo>
                    <a:pt x="72" y="8"/>
                  </a:lnTo>
                  <a:lnTo>
                    <a:pt x="64" y="0"/>
                  </a:lnTo>
                  <a:lnTo>
                    <a:pt x="64" y="8"/>
                  </a:lnTo>
                  <a:lnTo>
                    <a:pt x="48" y="16"/>
                  </a:lnTo>
                  <a:lnTo>
                    <a:pt x="8" y="32"/>
                  </a:lnTo>
                  <a:close/>
                </a:path>
              </a:pathLst>
            </a:custGeom>
            <a:solidFill>
              <a:srgbClr val="000000"/>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190" name="Freeform 15"/>
            <p:cNvSpPr>
              <a:spLocks/>
            </p:cNvSpPr>
            <p:nvPr/>
          </p:nvSpPr>
          <p:spPr bwMode="auto">
            <a:xfrm>
              <a:off x="1342" y="2513"/>
              <a:ext cx="72" cy="40"/>
            </a:xfrm>
            <a:custGeom>
              <a:avLst/>
              <a:gdLst>
                <a:gd name="T0" fmla="*/ 8 w 72"/>
                <a:gd name="T1" fmla="*/ 24 h 40"/>
                <a:gd name="T2" fmla="*/ 0 w 72"/>
                <a:gd name="T3" fmla="*/ 24 h 40"/>
                <a:gd name="T4" fmla="*/ 0 w 72"/>
                <a:gd name="T5" fmla="*/ 32 h 40"/>
                <a:gd name="T6" fmla="*/ 0 w 72"/>
                <a:gd name="T7" fmla="*/ 32 h 40"/>
                <a:gd name="T8" fmla="*/ 0 w 72"/>
                <a:gd name="T9" fmla="*/ 40 h 40"/>
                <a:gd name="T10" fmla="*/ 0 w 72"/>
                <a:gd name="T11" fmla="*/ 40 h 40"/>
                <a:gd name="T12" fmla="*/ 0 w 72"/>
                <a:gd name="T13" fmla="*/ 40 h 40"/>
                <a:gd name="T14" fmla="*/ 8 w 72"/>
                <a:gd name="T15" fmla="*/ 40 h 40"/>
                <a:gd name="T16" fmla="*/ 8 w 72"/>
                <a:gd name="T17" fmla="*/ 40 h 40"/>
                <a:gd name="T18" fmla="*/ 32 w 72"/>
                <a:gd name="T19" fmla="*/ 32 h 40"/>
                <a:gd name="T20" fmla="*/ 72 w 72"/>
                <a:gd name="T21" fmla="*/ 16 h 40"/>
                <a:gd name="T22" fmla="*/ 72 w 72"/>
                <a:gd name="T23" fmla="*/ 16 h 40"/>
                <a:gd name="T24" fmla="*/ 72 w 72"/>
                <a:gd name="T25" fmla="*/ 16 h 40"/>
                <a:gd name="T26" fmla="*/ 72 w 72"/>
                <a:gd name="T27" fmla="*/ 8 h 40"/>
                <a:gd name="T28" fmla="*/ 72 w 72"/>
                <a:gd name="T29" fmla="*/ 8 h 40"/>
                <a:gd name="T30" fmla="*/ 72 w 72"/>
                <a:gd name="T31" fmla="*/ 8 h 40"/>
                <a:gd name="T32" fmla="*/ 72 w 72"/>
                <a:gd name="T33" fmla="*/ 0 h 40"/>
                <a:gd name="T34" fmla="*/ 64 w 72"/>
                <a:gd name="T35" fmla="*/ 0 h 40"/>
                <a:gd name="T36" fmla="*/ 64 w 72"/>
                <a:gd name="T37" fmla="*/ 0 h 40"/>
                <a:gd name="T38" fmla="*/ 24 w 72"/>
                <a:gd name="T39" fmla="*/ 16 h 40"/>
                <a:gd name="T40" fmla="*/ 8 w 72"/>
                <a:gd name="T41" fmla="*/ 24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2"/>
                <a:gd name="T64" fmla="*/ 0 h 40"/>
                <a:gd name="T65" fmla="*/ 72 w 72"/>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2" h="40">
                  <a:moveTo>
                    <a:pt x="8" y="24"/>
                  </a:moveTo>
                  <a:lnTo>
                    <a:pt x="0" y="24"/>
                  </a:lnTo>
                  <a:lnTo>
                    <a:pt x="0" y="32"/>
                  </a:lnTo>
                  <a:lnTo>
                    <a:pt x="0" y="40"/>
                  </a:lnTo>
                  <a:lnTo>
                    <a:pt x="8" y="40"/>
                  </a:lnTo>
                  <a:lnTo>
                    <a:pt x="32" y="32"/>
                  </a:lnTo>
                  <a:lnTo>
                    <a:pt x="72" y="16"/>
                  </a:lnTo>
                  <a:lnTo>
                    <a:pt x="72" y="8"/>
                  </a:lnTo>
                  <a:lnTo>
                    <a:pt x="72" y="0"/>
                  </a:lnTo>
                  <a:lnTo>
                    <a:pt x="64" y="0"/>
                  </a:lnTo>
                  <a:lnTo>
                    <a:pt x="24" y="16"/>
                  </a:lnTo>
                  <a:lnTo>
                    <a:pt x="8" y="24"/>
                  </a:lnTo>
                  <a:close/>
                </a:path>
              </a:pathLst>
            </a:custGeom>
            <a:solidFill>
              <a:srgbClr val="000000"/>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191" name="Freeform 16"/>
            <p:cNvSpPr>
              <a:spLocks/>
            </p:cNvSpPr>
            <p:nvPr/>
          </p:nvSpPr>
          <p:spPr bwMode="auto">
            <a:xfrm>
              <a:off x="1446" y="2481"/>
              <a:ext cx="80" cy="32"/>
            </a:xfrm>
            <a:custGeom>
              <a:avLst/>
              <a:gdLst>
                <a:gd name="T0" fmla="*/ 8 w 80"/>
                <a:gd name="T1" fmla="*/ 16 h 32"/>
                <a:gd name="T2" fmla="*/ 0 w 80"/>
                <a:gd name="T3" fmla="*/ 24 h 32"/>
                <a:gd name="T4" fmla="*/ 0 w 80"/>
                <a:gd name="T5" fmla="*/ 24 h 32"/>
                <a:gd name="T6" fmla="*/ 0 w 80"/>
                <a:gd name="T7" fmla="*/ 24 h 32"/>
                <a:gd name="T8" fmla="*/ 0 w 80"/>
                <a:gd name="T9" fmla="*/ 32 h 32"/>
                <a:gd name="T10" fmla="*/ 0 w 80"/>
                <a:gd name="T11" fmla="*/ 32 h 32"/>
                <a:gd name="T12" fmla="*/ 8 w 80"/>
                <a:gd name="T13" fmla="*/ 32 h 32"/>
                <a:gd name="T14" fmla="*/ 8 w 80"/>
                <a:gd name="T15" fmla="*/ 32 h 32"/>
                <a:gd name="T16" fmla="*/ 8 w 80"/>
                <a:gd name="T17" fmla="*/ 32 h 32"/>
                <a:gd name="T18" fmla="*/ 24 w 80"/>
                <a:gd name="T19" fmla="*/ 32 h 32"/>
                <a:gd name="T20" fmla="*/ 72 w 80"/>
                <a:gd name="T21" fmla="*/ 16 h 32"/>
                <a:gd name="T22" fmla="*/ 72 w 80"/>
                <a:gd name="T23" fmla="*/ 16 h 32"/>
                <a:gd name="T24" fmla="*/ 80 w 80"/>
                <a:gd name="T25" fmla="*/ 8 h 32"/>
                <a:gd name="T26" fmla="*/ 80 w 80"/>
                <a:gd name="T27" fmla="*/ 8 h 32"/>
                <a:gd name="T28" fmla="*/ 80 w 80"/>
                <a:gd name="T29" fmla="*/ 8 h 32"/>
                <a:gd name="T30" fmla="*/ 72 w 80"/>
                <a:gd name="T31" fmla="*/ 0 h 32"/>
                <a:gd name="T32" fmla="*/ 72 w 80"/>
                <a:gd name="T33" fmla="*/ 0 h 32"/>
                <a:gd name="T34" fmla="*/ 72 w 80"/>
                <a:gd name="T35" fmla="*/ 0 h 32"/>
                <a:gd name="T36" fmla="*/ 64 w 80"/>
                <a:gd name="T37" fmla="*/ 0 h 32"/>
                <a:gd name="T38" fmla="*/ 16 w 80"/>
                <a:gd name="T39" fmla="*/ 16 h 32"/>
                <a:gd name="T40" fmla="*/ 8 w 8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0"/>
                <a:gd name="T64" fmla="*/ 0 h 32"/>
                <a:gd name="T65" fmla="*/ 80 w 80"/>
                <a:gd name="T66" fmla="*/ 32 h 3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0" h="32">
                  <a:moveTo>
                    <a:pt x="8" y="16"/>
                  </a:moveTo>
                  <a:lnTo>
                    <a:pt x="0" y="24"/>
                  </a:lnTo>
                  <a:lnTo>
                    <a:pt x="0" y="32"/>
                  </a:lnTo>
                  <a:lnTo>
                    <a:pt x="8" y="32"/>
                  </a:lnTo>
                  <a:lnTo>
                    <a:pt x="24" y="32"/>
                  </a:lnTo>
                  <a:lnTo>
                    <a:pt x="72" y="16"/>
                  </a:lnTo>
                  <a:lnTo>
                    <a:pt x="80" y="8"/>
                  </a:lnTo>
                  <a:lnTo>
                    <a:pt x="72" y="0"/>
                  </a:lnTo>
                  <a:lnTo>
                    <a:pt x="64" y="0"/>
                  </a:lnTo>
                  <a:lnTo>
                    <a:pt x="16" y="16"/>
                  </a:lnTo>
                  <a:lnTo>
                    <a:pt x="8" y="16"/>
                  </a:lnTo>
                  <a:close/>
                </a:path>
              </a:pathLst>
            </a:custGeom>
            <a:solidFill>
              <a:srgbClr val="000000"/>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192" name="Freeform 17"/>
            <p:cNvSpPr>
              <a:spLocks/>
            </p:cNvSpPr>
            <p:nvPr/>
          </p:nvSpPr>
          <p:spPr bwMode="auto">
            <a:xfrm>
              <a:off x="1550" y="2457"/>
              <a:ext cx="80" cy="32"/>
            </a:xfrm>
            <a:custGeom>
              <a:avLst/>
              <a:gdLst>
                <a:gd name="T0" fmla="*/ 8 w 80"/>
                <a:gd name="T1" fmla="*/ 16 h 32"/>
                <a:gd name="T2" fmla="*/ 8 w 80"/>
                <a:gd name="T3" fmla="*/ 16 h 32"/>
                <a:gd name="T4" fmla="*/ 8 w 80"/>
                <a:gd name="T5" fmla="*/ 16 h 32"/>
                <a:gd name="T6" fmla="*/ 0 w 80"/>
                <a:gd name="T7" fmla="*/ 24 h 32"/>
                <a:gd name="T8" fmla="*/ 8 w 80"/>
                <a:gd name="T9" fmla="*/ 24 h 32"/>
                <a:gd name="T10" fmla="*/ 8 w 80"/>
                <a:gd name="T11" fmla="*/ 24 h 32"/>
                <a:gd name="T12" fmla="*/ 8 w 80"/>
                <a:gd name="T13" fmla="*/ 24 h 32"/>
                <a:gd name="T14" fmla="*/ 8 w 80"/>
                <a:gd name="T15" fmla="*/ 32 h 32"/>
                <a:gd name="T16" fmla="*/ 16 w 80"/>
                <a:gd name="T17" fmla="*/ 24 h 32"/>
                <a:gd name="T18" fmla="*/ 24 w 80"/>
                <a:gd name="T19" fmla="*/ 24 h 32"/>
                <a:gd name="T20" fmla="*/ 80 w 80"/>
                <a:gd name="T21" fmla="*/ 16 h 32"/>
                <a:gd name="T22" fmla="*/ 80 w 80"/>
                <a:gd name="T23" fmla="*/ 8 h 32"/>
                <a:gd name="T24" fmla="*/ 80 w 80"/>
                <a:gd name="T25" fmla="*/ 8 h 32"/>
                <a:gd name="T26" fmla="*/ 80 w 80"/>
                <a:gd name="T27" fmla="*/ 8 h 32"/>
                <a:gd name="T28" fmla="*/ 80 w 80"/>
                <a:gd name="T29" fmla="*/ 0 h 32"/>
                <a:gd name="T30" fmla="*/ 80 w 80"/>
                <a:gd name="T31" fmla="*/ 0 h 32"/>
                <a:gd name="T32" fmla="*/ 80 w 80"/>
                <a:gd name="T33" fmla="*/ 0 h 32"/>
                <a:gd name="T34" fmla="*/ 72 w 80"/>
                <a:gd name="T35" fmla="*/ 0 h 32"/>
                <a:gd name="T36" fmla="*/ 72 w 80"/>
                <a:gd name="T37" fmla="*/ 0 h 32"/>
                <a:gd name="T38" fmla="*/ 16 w 80"/>
                <a:gd name="T39" fmla="*/ 8 h 32"/>
                <a:gd name="T40" fmla="*/ 8 w 8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0"/>
                <a:gd name="T64" fmla="*/ 0 h 32"/>
                <a:gd name="T65" fmla="*/ 80 w 80"/>
                <a:gd name="T66" fmla="*/ 32 h 3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0" h="32">
                  <a:moveTo>
                    <a:pt x="8" y="16"/>
                  </a:moveTo>
                  <a:lnTo>
                    <a:pt x="8" y="16"/>
                  </a:lnTo>
                  <a:lnTo>
                    <a:pt x="0" y="24"/>
                  </a:lnTo>
                  <a:lnTo>
                    <a:pt x="8" y="24"/>
                  </a:lnTo>
                  <a:lnTo>
                    <a:pt x="8" y="32"/>
                  </a:lnTo>
                  <a:lnTo>
                    <a:pt x="16" y="24"/>
                  </a:lnTo>
                  <a:lnTo>
                    <a:pt x="24" y="24"/>
                  </a:lnTo>
                  <a:lnTo>
                    <a:pt x="80" y="16"/>
                  </a:lnTo>
                  <a:lnTo>
                    <a:pt x="80" y="8"/>
                  </a:lnTo>
                  <a:lnTo>
                    <a:pt x="80" y="0"/>
                  </a:lnTo>
                  <a:lnTo>
                    <a:pt x="72" y="0"/>
                  </a:lnTo>
                  <a:lnTo>
                    <a:pt x="16" y="8"/>
                  </a:lnTo>
                  <a:lnTo>
                    <a:pt x="8" y="16"/>
                  </a:lnTo>
                  <a:close/>
                </a:path>
              </a:pathLst>
            </a:custGeom>
            <a:solidFill>
              <a:srgbClr val="000000"/>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193" name="Freeform 18"/>
            <p:cNvSpPr>
              <a:spLocks/>
            </p:cNvSpPr>
            <p:nvPr/>
          </p:nvSpPr>
          <p:spPr bwMode="auto">
            <a:xfrm>
              <a:off x="1662" y="2433"/>
              <a:ext cx="80" cy="24"/>
            </a:xfrm>
            <a:custGeom>
              <a:avLst/>
              <a:gdLst>
                <a:gd name="T0" fmla="*/ 8 w 80"/>
                <a:gd name="T1" fmla="*/ 8 h 24"/>
                <a:gd name="T2" fmla="*/ 0 w 80"/>
                <a:gd name="T3" fmla="*/ 16 h 24"/>
                <a:gd name="T4" fmla="*/ 0 w 80"/>
                <a:gd name="T5" fmla="*/ 16 h 24"/>
                <a:gd name="T6" fmla="*/ 0 w 80"/>
                <a:gd name="T7" fmla="*/ 16 h 24"/>
                <a:gd name="T8" fmla="*/ 0 w 80"/>
                <a:gd name="T9" fmla="*/ 24 h 24"/>
                <a:gd name="T10" fmla="*/ 0 w 80"/>
                <a:gd name="T11" fmla="*/ 24 h 24"/>
                <a:gd name="T12" fmla="*/ 8 w 80"/>
                <a:gd name="T13" fmla="*/ 24 h 24"/>
                <a:gd name="T14" fmla="*/ 8 w 80"/>
                <a:gd name="T15" fmla="*/ 24 h 24"/>
                <a:gd name="T16" fmla="*/ 8 w 80"/>
                <a:gd name="T17" fmla="*/ 24 h 24"/>
                <a:gd name="T18" fmla="*/ 24 w 80"/>
                <a:gd name="T19" fmla="*/ 24 h 24"/>
                <a:gd name="T20" fmla="*/ 72 w 80"/>
                <a:gd name="T21" fmla="*/ 16 h 24"/>
                <a:gd name="T22" fmla="*/ 80 w 80"/>
                <a:gd name="T23" fmla="*/ 8 h 24"/>
                <a:gd name="T24" fmla="*/ 80 w 80"/>
                <a:gd name="T25" fmla="*/ 8 h 24"/>
                <a:gd name="T26" fmla="*/ 80 w 80"/>
                <a:gd name="T27" fmla="*/ 8 h 24"/>
                <a:gd name="T28" fmla="*/ 80 w 80"/>
                <a:gd name="T29" fmla="*/ 0 h 24"/>
                <a:gd name="T30" fmla="*/ 80 w 80"/>
                <a:gd name="T31" fmla="*/ 0 h 24"/>
                <a:gd name="T32" fmla="*/ 72 w 80"/>
                <a:gd name="T33" fmla="*/ 0 h 24"/>
                <a:gd name="T34" fmla="*/ 72 w 80"/>
                <a:gd name="T35" fmla="*/ 0 h 24"/>
                <a:gd name="T36" fmla="*/ 72 w 80"/>
                <a:gd name="T37" fmla="*/ 0 h 24"/>
                <a:gd name="T38" fmla="*/ 16 w 80"/>
                <a:gd name="T39" fmla="*/ 8 h 24"/>
                <a:gd name="T40" fmla="*/ 8 w 80"/>
                <a:gd name="T41" fmla="*/ 8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0"/>
                <a:gd name="T64" fmla="*/ 0 h 24"/>
                <a:gd name="T65" fmla="*/ 80 w 80"/>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0" h="24">
                  <a:moveTo>
                    <a:pt x="8" y="8"/>
                  </a:moveTo>
                  <a:lnTo>
                    <a:pt x="0" y="16"/>
                  </a:lnTo>
                  <a:lnTo>
                    <a:pt x="0" y="24"/>
                  </a:lnTo>
                  <a:lnTo>
                    <a:pt x="8" y="24"/>
                  </a:lnTo>
                  <a:lnTo>
                    <a:pt x="24" y="24"/>
                  </a:lnTo>
                  <a:lnTo>
                    <a:pt x="72" y="16"/>
                  </a:lnTo>
                  <a:lnTo>
                    <a:pt x="80" y="8"/>
                  </a:lnTo>
                  <a:lnTo>
                    <a:pt x="80" y="0"/>
                  </a:lnTo>
                  <a:lnTo>
                    <a:pt x="72" y="0"/>
                  </a:lnTo>
                  <a:lnTo>
                    <a:pt x="16" y="8"/>
                  </a:lnTo>
                  <a:lnTo>
                    <a:pt x="8" y="8"/>
                  </a:lnTo>
                  <a:close/>
                </a:path>
              </a:pathLst>
            </a:custGeom>
            <a:solidFill>
              <a:srgbClr val="000000"/>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194" name="Freeform 19"/>
            <p:cNvSpPr>
              <a:spLocks/>
            </p:cNvSpPr>
            <p:nvPr/>
          </p:nvSpPr>
          <p:spPr bwMode="auto">
            <a:xfrm>
              <a:off x="1774" y="2409"/>
              <a:ext cx="80" cy="32"/>
            </a:xfrm>
            <a:custGeom>
              <a:avLst/>
              <a:gdLst>
                <a:gd name="T0" fmla="*/ 8 w 80"/>
                <a:gd name="T1" fmla="*/ 16 h 32"/>
                <a:gd name="T2" fmla="*/ 0 w 80"/>
                <a:gd name="T3" fmla="*/ 16 h 32"/>
                <a:gd name="T4" fmla="*/ 0 w 80"/>
                <a:gd name="T5" fmla="*/ 16 h 32"/>
                <a:gd name="T6" fmla="*/ 0 w 80"/>
                <a:gd name="T7" fmla="*/ 16 h 32"/>
                <a:gd name="T8" fmla="*/ 0 w 80"/>
                <a:gd name="T9" fmla="*/ 24 h 32"/>
                <a:gd name="T10" fmla="*/ 0 w 80"/>
                <a:gd name="T11" fmla="*/ 24 h 32"/>
                <a:gd name="T12" fmla="*/ 0 w 80"/>
                <a:gd name="T13" fmla="*/ 24 h 32"/>
                <a:gd name="T14" fmla="*/ 0 w 80"/>
                <a:gd name="T15" fmla="*/ 32 h 32"/>
                <a:gd name="T16" fmla="*/ 8 w 80"/>
                <a:gd name="T17" fmla="*/ 32 h 32"/>
                <a:gd name="T18" fmla="*/ 32 w 80"/>
                <a:gd name="T19" fmla="*/ 24 h 32"/>
                <a:gd name="T20" fmla="*/ 72 w 80"/>
                <a:gd name="T21" fmla="*/ 16 h 32"/>
                <a:gd name="T22" fmla="*/ 72 w 80"/>
                <a:gd name="T23" fmla="*/ 16 h 32"/>
                <a:gd name="T24" fmla="*/ 72 w 80"/>
                <a:gd name="T25" fmla="*/ 16 h 32"/>
                <a:gd name="T26" fmla="*/ 80 w 80"/>
                <a:gd name="T27" fmla="*/ 16 h 32"/>
                <a:gd name="T28" fmla="*/ 80 w 80"/>
                <a:gd name="T29" fmla="*/ 8 h 32"/>
                <a:gd name="T30" fmla="*/ 80 w 80"/>
                <a:gd name="T31" fmla="*/ 8 h 32"/>
                <a:gd name="T32" fmla="*/ 72 w 80"/>
                <a:gd name="T33" fmla="*/ 8 h 32"/>
                <a:gd name="T34" fmla="*/ 72 w 80"/>
                <a:gd name="T35" fmla="*/ 0 h 32"/>
                <a:gd name="T36" fmla="*/ 72 w 80"/>
                <a:gd name="T37" fmla="*/ 0 h 32"/>
                <a:gd name="T38" fmla="*/ 32 w 80"/>
                <a:gd name="T39" fmla="*/ 8 h 32"/>
                <a:gd name="T40" fmla="*/ 8 w 8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0"/>
                <a:gd name="T64" fmla="*/ 0 h 32"/>
                <a:gd name="T65" fmla="*/ 80 w 80"/>
                <a:gd name="T66" fmla="*/ 32 h 3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0" h="32">
                  <a:moveTo>
                    <a:pt x="8" y="16"/>
                  </a:moveTo>
                  <a:lnTo>
                    <a:pt x="0" y="16"/>
                  </a:lnTo>
                  <a:lnTo>
                    <a:pt x="0" y="24"/>
                  </a:lnTo>
                  <a:lnTo>
                    <a:pt x="0" y="32"/>
                  </a:lnTo>
                  <a:lnTo>
                    <a:pt x="8" y="32"/>
                  </a:lnTo>
                  <a:lnTo>
                    <a:pt x="32" y="24"/>
                  </a:lnTo>
                  <a:lnTo>
                    <a:pt x="72" y="16"/>
                  </a:lnTo>
                  <a:lnTo>
                    <a:pt x="80" y="16"/>
                  </a:lnTo>
                  <a:lnTo>
                    <a:pt x="80" y="8"/>
                  </a:lnTo>
                  <a:lnTo>
                    <a:pt x="72" y="8"/>
                  </a:lnTo>
                  <a:lnTo>
                    <a:pt x="72" y="0"/>
                  </a:lnTo>
                  <a:lnTo>
                    <a:pt x="32" y="8"/>
                  </a:lnTo>
                  <a:lnTo>
                    <a:pt x="8" y="16"/>
                  </a:lnTo>
                  <a:close/>
                </a:path>
              </a:pathLst>
            </a:custGeom>
            <a:solidFill>
              <a:srgbClr val="000000"/>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195" name="Freeform 20"/>
            <p:cNvSpPr>
              <a:spLocks/>
            </p:cNvSpPr>
            <p:nvPr/>
          </p:nvSpPr>
          <p:spPr bwMode="auto">
            <a:xfrm>
              <a:off x="1886" y="2393"/>
              <a:ext cx="72" cy="24"/>
            </a:xfrm>
            <a:custGeom>
              <a:avLst/>
              <a:gdLst>
                <a:gd name="T0" fmla="*/ 8 w 72"/>
                <a:gd name="T1" fmla="*/ 8 h 24"/>
                <a:gd name="T2" fmla="*/ 0 w 72"/>
                <a:gd name="T3" fmla="*/ 8 h 24"/>
                <a:gd name="T4" fmla="*/ 0 w 72"/>
                <a:gd name="T5" fmla="*/ 16 h 24"/>
                <a:gd name="T6" fmla="*/ 0 w 72"/>
                <a:gd name="T7" fmla="*/ 16 h 24"/>
                <a:gd name="T8" fmla="*/ 0 w 72"/>
                <a:gd name="T9" fmla="*/ 16 h 24"/>
                <a:gd name="T10" fmla="*/ 0 w 72"/>
                <a:gd name="T11" fmla="*/ 24 h 24"/>
                <a:gd name="T12" fmla="*/ 0 w 72"/>
                <a:gd name="T13" fmla="*/ 24 h 24"/>
                <a:gd name="T14" fmla="*/ 0 w 72"/>
                <a:gd name="T15" fmla="*/ 24 h 24"/>
                <a:gd name="T16" fmla="*/ 8 w 72"/>
                <a:gd name="T17" fmla="*/ 24 h 24"/>
                <a:gd name="T18" fmla="*/ 48 w 72"/>
                <a:gd name="T19" fmla="*/ 24 h 24"/>
                <a:gd name="T20" fmla="*/ 64 w 72"/>
                <a:gd name="T21" fmla="*/ 16 h 24"/>
                <a:gd name="T22" fmla="*/ 72 w 72"/>
                <a:gd name="T23" fmla="*/ 16 h 24"/>
                <a:gd name="T24" fmla="*/ 72 w 72"/>
                <a:gd name="T25" fmla="*/ 16 h 24"/>
                <a:gd name="T26" fmla="*/ 72 w 72"/>
                <a:gd name="T27" fmla="*/ 16 h 24"/>
                <a:gd name="T28" fmla="*/ 72 w 72"/>
                <a:gd name="T29" fmla="*/ 8 h 24"/>
                <a:gd name="T30" fmla="*/ 72 w 72"/>
                <a:gd name="T31" fmla="*/ 8 h 24"/>
                <a:gd name="T32" fmla="*/ 72 w 72"/>
                <a:gd name="T33" fmla="*/ 8 h 24"/>
                <a:gd name="T34" fmla="*/ 72 w 72"/>
                <a:gd name="T35" fmla="*/ 0 h 24"/>
                <a:gd name="T36" fmla="*/ 64 w 72"/>
                <a:gd name="T37" fmla="*/ 0 h 24"/>
                <a:gd name="T38" fmla="*/ 48 w 72"/>
                <a:gd name="T39" fmla="*/ 8 h 24"/>
                <a:gd name="T40" fmla="*/ 8 w 72"/>
                <a:gd name="T41" fmla="*/ 8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2"/>
                <a:gd name="T64" fmla="*/ 0 h 24"/>
                <a:gd name="T65" fmla="*/ 72 w 72"/>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2" h="24">
                  <a:moveTo>
                    <a:pt x="8" y="8"/>
                  </a:moveTo>
                  <a:lnTo>
                    <a:pt x="0" y="8"/>
                  </a:lnTo>
                  <a:lnTo>
                    <a:pt x="0" y="16"/>
                  </a:lnTo>
                  <a:lnTo>
                    <a:pt x="0" y="24"/>
                  </a:lnTo>
                  <a:lnTo>
                    <a:pt x="8" y="24"/>
                  </a:lnTo>
                  <a:lnTo>
                    <a:pt x="48" y="24"/>
                  </a:lnTo>
                  <a:lnTo>
                    <a:pt x="64" y="16"/>
                  </a:lnTo>
                  <a:lnTo>
                    <a:pt x="72" y="16"/>
                  </a:lnTo>
                  <a:lnTo>
                    <a:pt x="72" y="8"/>
                  </a:lnTo>
                  <a:lnTo>
                    <a:pt x="72" y="0"/>
                  </a:lnTo>
                  <a:lnTo>
                    <a:pt x="64" y="0"/>
                  </a:lnTo>
                  <a:lnTo>
                    <a:pt x="48" y="8"/>
                  </a:lnTo>
                  <a:lnTo>
                    <a:pt x="8" y="8"/>
                  </a:lnTo>
                  <a:close/>
                </a:path>
              </a:pathLst>
            </a:custGeom>
            <a:solidFill>
              <a:srgbClr val="000000"/>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196" name="Freeform 21"/>
            <p:cNvSpPr>
              <a:spLocks/>
            </p:cNvSpPr>
            <p:nvPr/>
          </p:nvSpPr>
          <p:spPr bwMode="auto">
            <a:xfrm>
              <a:off x="1990" y="2385"/>
              <a:ext cx="80" cy="24"/>
            </a:xfrm>
            <a:custGeom>
              <a:avLst/>
              <a:gdLst>
                <a:gd name="T0" fmla="*/ 8 w 80"/>
                <a:gd name="T1" fmla="*/ 8 h 24"/>
                <a:gd name="T2" fmla="*/ 8 w 80"/>
                <a:gd name="T3" fmla="*/ 8 h 24"/>
                <a:gd name="T4" fmla="*/ 8 w 80"/>
                <a:gd name="T5" fmla="*/ 8 h 24"/>
                <a:gd name="T6" fmla="*/ 0 w 80"/>
                <a:gd name="T7" fmla="*/ 8 h 24"/>
                <a:gd name="T8" fmla="*/ 0 w 80"/>
                <a:gd name="T9" fmla="*/ 16 h 24"/>
                <a:gd name="T10" fmla="*/ 0 w 80"/>
                <a:gd name="T11" fmla="*/ 16 h 24"/>
                <a:gd name="T12" fmla="*/ 8 w 80"/>
                <a:gd name="T13" fmla="*/ 16 h 24"/>
                <a:gd name="T14" fmla="*/ 8 w 80"/>
                <a:gd name="T15" fmla="*/ 24 h 24"/>
                <a:gd name="T16" fmla="*/ 8 w 80"/>
                <a:gd name="T17" fmla="*/ 24 h 24"/>
                <a:gd name="T18" fmla="*/ 72 w 80"/>
                <a:gd name="T19" fmla="*/ 16 h 24"/>
                <a:gd name="T20" fmla="*/ 80 w 80"/>
                <a:gd name="T21" fmla="*/ 16 h 24"/>
                <a:gd name="T22" fmla="*/ 80 w 80"/>
                <a:gd name="T23" fmla="*/ 8 h 24"/>
                <a:gd name="T24" fmla="*/ 80 w 80"/>
                <a:gd name="T25" fmla="*/ 8 h 24"/>
                <a:gd name="T26" fmla="*/ 80 w 80"/>
                <a:gd name="T27" fmla="*/ 8 h 24"/>
                <a:gd name="T28" fmla="*/ 80 w 80"/>
                <a:gd name="T29" fmla="*/ 0 h 24"/>
                <a:gd name="T30" fmla="*/ 80 w 80"/>
                <a:gd name="T31" fmla="*/ 0 h 24"/>
                <a:gd name="T32" fmla="*/ 80 w 80"/>
                <a:gd name="T33" fmla="*/ 0 h 24"/>
                <a:gd name="T34" fmla="*/ 72 w 80"/>
                <a:gd name="T35" fmla="*/ 0 h 24"/>
                <a:gd name="T36" fmla="*/ 8 w 80"/>
                <a:gd name="T37" fmla="*/ 8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0"/>
                <a:gd name="T58" fmla="*/ 0 h 24"/>
                <a:gd name="T59" fmla="*/ 80 w 80"/>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0" h="24">
                  <a:moveTo>
                    <a:pt x="8" y="8"/>
                  </a:moveTo>
                  <a:lnTo>
                    <a:pt x="8" y="8"/>
                  </a:lnTo>
                  <a:lnTo>
                    <a:pt x="0" y="8"/>
                  </a:lnTo>
                  <a:lnTo>
                    <a:pt x="0" y="16"/>
                  </a:lnTo>
                  <a:lnTo>
                    <a:pt x="8" y="16"/>
                  </a:lnTo>
                  <a:lnTo>
                    <a:pt x="8" y="24"/>
                  </a:lnTo>
                  <a:lnTo>
                    <a:pt x="72" y="16"/>
                  </a:lnTo>
                  <a:lnTo>
                    <a:pt x="80" y="16"/>
                  </a:lnTo>
                  <a:lnTo>
                    <a:pt x="80" y="8"/>
                  </a:lnTo>
                  <a:lnTo>
                    <a:pt x="80" y="0"/>
                  </a:lnTo>
                  <a:lnTo>
                    <a:pt x="72" y="0"/>
                  </a:lnTo>
                  <a:lnTo>
                    <a:pt x="8" y="8"/>
                  </a:lnTo>
                  <a:close/>
                </a:path>
              </a:pathLst>
            </a:custGeom>
            <a:solidFill>
              <a:srgbClr val="000000"/>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197" name="Freeform 22"/>
            <p:cNvSpPr>
              <a:spLocks/>
            </p:cNvSpPr>
            <p:nvPr/>
          </p:nvSpPr>
          <p:spPr bwMode="auto">
            <a:xfrm>
              <a:off x="2102" y="2377"/>
              <a:ext cx="80" cy="16"/>
            </a:xfrm>
            <a:custGeom>
              <a:avLst/>
              <a:gdLst>
                <a:gd name="T0" fmla="*/ 8 w 80"/>
                <a:gd name="T1" fmla="*/ 0 h 16"/>
                <a:gd name="T2" fmla="*/ 8 w 80"/>
                <a:gd name="T3" fmla="*/ 0 h 16"/>
                <a:gd name="T4" fmla="*/ 8 w 80"/>
                <a:gd name="T5" fmla="*/ 0 h 16"/>
                <a:gd name="T6" fmla="*/ 0 w 80"/>
                <a:gd name="T7" fmla="*/ 8 h 16"/>
                <a:gd name="T8" fmla="*/ 0 w 80"/>
                <a:gd name="T9" fmla="*/ 8 h 16"/>
                <a:gd name="T10" fmla="*/ 0 w 80"/>
                <a:gd name="T11" fmla="*/ 16 h 16"/>
                <a:gd name="T12" fmla="*/ 8 w 80"/>
                <a:gd name="T13" fmla="*/ 16 h 16"/>
                <a:gd name="T14" fmla="*/ 8 w 80"/>
                <a:gd name="T15" fmla="*/ 16 h 16"/>
                <a:gd name="T16" fmla="*/ 8 w 80"/>
                <a:gd name="T17" fmla="*/ 16 h 16"/>
                <a:gd name="T18" fmla="*/ 32 w 80"/>
                <a:gd name="T19" fmla="*/ 16 h 16"/>
                <a:gd name="T20" fmla="*/ 72 w 80"/>
                <a:gd name="T21" fmla="*/ 16 h 16"/>
                <a:gd name="T22" fmla="*/ 80 w 80"/>
                <a:gd name="T23" fmla="*/ 8 h 16"/>
                <a:gd name="T24" fmla="*/ 80 w 80"/>
                <a:gd name="T25" fmla="*/ 8 h 16"/>
                <a:gd name="T26" fmla="*/ 80 w 80"/>
                <a:gd name="T27" fmla="*/ 8 h 16"/>
                <a:gd name="T28" fmla="*/ 80 w 80"/>
                <a:gd name="T29" fmla="*/ 8 h 16"/>
                <a:gd name="T30" fmla="*/ 80 w 80"/>
                <a:gd name="T31" fmla="*/ 0 h 16"/>
                <a:gd name="T32" fmla="*/ 80 w 80"/>
                <a:gd name="T33" fmla="*/ 0 h 16"/>
                <a:gd name="T34" fmla="*/ 80 w 80"/>
                <a:gd name="T35" fmla="*/ 0 h 16"/>
                <a:gd name="T36" fmla="*/ 72 w 80"/>
                <a:gd name="T37" fmla="*/ 0 h 16"/>
                <a:gd name="T38" fmla="*/ 32 w 80"/>
                <a:gd name="T39" fmla="*/ 0 h 16"/>
                <a:gd name="T40" fmla="*/ 8 w 80"/>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0"/>
                <a:gd name="T64" fmla="*/ 0 h 16"/>
                <a:gd name="T65" fmla="*/ 80 w 80"/>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0" h="16">
                  <a:moveTo>
                    <a:pt x="8" y="0"/>
                  </a:moveTo>
                  <a:lnTo>
                    <a:pt x="8" y="0"/>
                  </a:lnTo>
                  <a:lnTo>
                    <a:pt x="0" y="8"/>
                  </a:lnTo>
                  <a:lnTo>
                    <a:pt x="0" y="16"/>
                  </a:lnTo>
                  <a:lnTo>
                    <a:pt x="8" y="16"/>
                  </a:lnTo>
                  <a:lnTo>
                    <a:pt x="32" y="16"/>
                  </a:lnTo>
                  <a:lnTo>
                    <a:pt x="72" y="16"/>
                  </a:lnTo>
                  <a:lnTo>
                    <a:pt x="80" y="8"/>
                  </a:lnTo>
                  <a:lnTo>
                    <a:pt x="80" y="0"/>
                  </a:lnTo>
                  <a:lnTo>
                    <a:pt x="72" y="0"/>
                  </a:lnTo>
                  <a:lnTo>
                    <a:pt x="32" y="0"/>
                  </a:lnTo>
                  <a:lnTo>
                    <a:pt x="8" y="0"/>
                  </a:lnTo>
                  <a:close/>
                </a:path>
              </a:pathLst>
            </a:custGeom>
            <a:solidFill>
              <a:srgbClr val="000000"/>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198" name="Freeform 23"/>
            <p:cNvSpPr>
              <a:spLocks/>
            </p:cNvSpPr>
            <p:nvPr/>
          </p:nvSpPr>
          <p:spPr bwMode="auto">
            <a:xfrm>
              <a:off x="2214" y="2369"/>
              <a:ext cx="80" cy="16"/>
            </a:xfrm>
            <a:custGeom>
              <a:avLst/>
              <a:gdLst>
                <a:gd name="T0" fmla="*/ 8 w 80"/>
                <a:gd name="T1" fmla="*/ 0 h 16"/>
                <a:gd name="T2" fmla="*/ 8 w 80"/>
                <a:gd name="T3" fmla="*/ 0 h 16"/>
                <a:gd name="T4" fmla="*/ 8 w 80"/>
                <a:gd name="T5" fmla="*/ 0 h 16"/>
                <a:gd name="T6" fmla="*/ 0 w 80"/>
                <a:gd name="T7" fmla="*/ 8 h 16"/>
                <a:gd name="T8" fmla="*/ 0 w 80"/>
                <a:gd name="T9" fmla="*/ 8 h 16"/>
                <a:gd name="T10" fmla="*/ 0 w 80"/>
                <a:gd name="T11" fmla="*/ 16 h 16"/>
                <a:gd name="T12" fmla="*/ 8 w 80"/>
                <a:gd name="T13" fmla="*/ 16 h 16"/>
                <a:gd name="T14" fmla="*/ 8 w 80"/>
                <a:gd name="T15" fmla="*/ 16 h 16"/>
                <a:gd name="T16" fmla="*/ 8 w 80"/>
                <a:gd name="T17" fmla="*/ 16 h 16"/>
                <a:gd name="T18" fmla="*/ 64 w 80"/>
                <a:gd name="T19" fmla="*/ 16 h 16"/>
                <a:gd name="T20" fmla="*/ 72 w 80"/>
                <a:gd name="T21" fmla="*/ 16 h 16"/>
                <a:gd name="T22" fmla="*/ 80 w 80"/>
                <a:gd name="T23" fmla="*/ 16 h 16"/>
                <a:gd name="T24" fmla="*/ 80 w 80"/>
                <a:gd name="T25" fmla="*/ 8 h 16"/>
                <a:gd name="T26" fmla="*/ 80 w 80"/>
                <a:gd name="T27" fmla="*/ 8 h 16"/>
                <a:gd name="T28" fmla="*/ 80 w 80"/>
                <a:gd name="T29" fmla="*/ 8 h 16"/>
                <a:gd name="T30" fmla="*/ 80 w 80"/>
                <a:gd name="T31" fmla="*/ 0 h 16"/>
                <a:gd name="T32" fmla="*/ 80 w 80"/>
                <a:gd name="T33" fmla="*/ 0 h 16"/>
                <a:gd name="T34" fmla="*/ 80 w 80"/>
                <a:gd name="T35" fmla="*/ 0 h 16"/>
                <a:gd name="T36" fmla="*/ 72 w 80"/>
                <a:gd name="T37" fmla="*/ 0 h 16"/>
                <a:gd name="T38" fmla="*/ 64 w 80"/>
                <a:gd name="T39" fmla="*/ 0 h 16"/>
                <a:gd name="T40" fmla="*/ 8 w 80"/>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0"/>
                <a:gd name="T64" fmla="*/ 0 h 16"/>
                <a:gd name="T65" fmla="*/ 80 w 80"/>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0" h="16">
                  <a:moveTo>
                    <a:pt x="8" y="0"/>
                  </a:moveTo>
                  <a:lnTo>
                    <a:pt x="8" y="0"/>
                  </a:lnTo>
                  <a:lnTo>
                    <a:pt x="0" y="8"/>
                  </a:lnTo>
                  <a:lnTo>
                    <a:pt x="0" y="16"/>
                  </a:lnTo>
                  <a:lnTo>
                    <a:pt x="8" y="16"/>
                  </a:lnTo>
                  <a:lnTo>
                    <a:pt x="64" y="16"/>
                  </a:lnTo>
                  <a:lnTo>
                    <a:pt x="72" y="16"/>
                  </a:lnTo>
                  <a:lnTo>
                    <a:pt x="80" y="16"/>
                  </a:lnTo>
                  <a:lnTo>
                    <a:pt x="80" y="8"/>
                  </a:lnTo>
                  <a:lnTo>
                    <a:pt x="80" y="0"/>
                  </a:lnTo>
                  <a:lnTo>
                    <a:pt x="72" y="0"/>
                  </a:lnTo>
                  <a:lnTo>
                    <a:pt x="64" y="0"/>
                  </a:lnTo>
                  <a:lnTo>
                    <a:pt x="8" y="0"/>
                  </a:lnTo>
                  <a:close/>
                </a:path>
              </a:pathLst>
            </a:custGeom>
            <a:solidFill>
              <a:srgbClr val="000000"/>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199" name="Freeform 24"/>
            <p:cNvSpPr>
              <a:spLocks/>
            </p:cNvSpPr>
            <p:nvPr/>
          </p:nvSpPr>
          <p:spPr bwMode="auto">
            <a:xfrm>
              <a:off x="2326" y="2361"/>
              <a:ext cx="80" cy="16"/>
            </a:xfrm>
            <a:custGeom>
              <a:avLst/>
              <a:gdLst>
                <a:gd name="T0" fmla="*/ 8 w 80"/>
                <a:gd name="T1" fmla="*/ 0 h 16"/>
                <a:gd name="T2" fmla="*/ 8 w 80"/>
                <a:gd name="T3" fmla="*/ 8 h 16"/>
                <a:gd name="T4" fmla="*/ 8 w 80"/>
                <a:gd name="T5" fmla="*/ 8 h 16"/>
                <a:gd name="T6" fmla="*/ 0 w 80"/>
                <a:gd name="T7" fmla="*/ 8 h 16"/>
                <a:gd name="T8" fmla="*/ 0 w 80"/>
                <a:gd name="T9" fmla="*/ 8 h 16"/>
                <a:gd name="T10" fmla="*/ 0 w 80"/>
                <a:gd name="T11" fmla="*/ 16 h 16"/>
                <a:gd name="T12" fmla="*/ 8 w 80"/>
                <a:gd name="T13" fmla="*/ 16 h 16"/>
                <a:gd name="T14" fmla="*/ 8 w 80"/>
                <a:gd name="T15" fmla="*/ 16 h 16"/>
                <a:gd name="T16" fmla="*/ 8 w 80"/>
                <a:gd name="T17" fmla="*/ 16 h 16"/>
                <a:gd name="T18" fmla="*/ 32 w 80"/>
                <a:gd name="T19" fmla="*/ 16 h 16"/>
                <a:gd name="T20" fmla="*/ 72 w 80"/>
                <a:gd name="T21" fmla="*/ 16 h 16"/>
                <a:gd name="T22" fmla="*/ 80 w 80"/>
                <a:gd name="T23" fmla="*/ 16 h 16"/>
                <a:gd name="T24" fmla="*/ 80 w 80"/>
                <a:gd name="T25" fmla="*/ 16 h 16"/>
                <a:gd name="T26" fmla="*/ 80 w 80"/>
                <a:gd name="T27" fmla="*/ 16 h 16"/>
                <a:gd name="T28" fmla="*/ 80 w 80"/>
                <a:gd name="T29" fmla="*/ 8 h 16"/>
                <a:gd name="T30" fmla="*/ 80 w 80"/>
                <a:gd name="T31" fmla="*/ 8 h 16"/>
                <a:gd name="T32" fmla="*/ 80 w 80"/>
                <a:gd name="T33" fmla="*/ 8 h 16"/>
                <a:gd name="T34" fmla="*/ 80 w 80"/>
                <a:gd name="T35" fmla="*/ 0 h 16"/>
                <a:gd name="T36" fmla="*/ 72 w 80"/>
                <a:gd name="T37" fmla="*/ 0 h 16"/>
                <a:gd name="T38" fmla="*/ 32 w 80"/>
                <a:gd name="T39" fmla="*/ 0 h 16"/>
                <a:gd name="T40" fmla="*/ 8 w 80"/>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0"/>
                <a:gd name="T64" fmla="*/ 0 h 16"/>
                <a:gd name="T65" fmla="*/ 80 w 80"/>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0" h="16">
                  <a:moveTo>
                    <a:pt x="8" y="0"/>
                  </a:moveTo>
                  <a:lnTo>
                    <a:pt x="8" y="8"/>
                  </a:lnTo>
                  <a:lnTo>
                    <a:pt x="0" y="8"/>
                  </a:lnTo>
                  <a:lnTo>
                    <a:pt x="0" y="16"/>
                  </a:lnTo>
                  <a:lnTo>
                    <a:pt x="8" y="16"/>
                  </a:lnTo>
                  <a:lnTo>
                    <a:pt x="32" y="16"/>
                  </a:lnTo>
                  <a:lnTo>
                    <a:pt x="72" y="16"/>
                  </a:lnTo>
                  <a:lnTo>
                    <a:pt x="80" y="16"/>
                  </a:lnTo>
                  <a:lnTo>
                    <a:pt x="80" y="8"/>
                  </a:lnTo>
                  <a:lnTo>
                    <a:pt x="80" y="0"/>
                  </a:lnTo>
                  <a:lnTo>
                    <a:pt x="72" y="0"/>
                  </a:lnTo>
                  <a:lnTo>
                    <a:pt x="32" y="0"/>
                  </a:lnTo>
                  <a:lnTo>
                    <a:pt x="8" y="0"/>
                  </a:lnTo>
                  <a:close/>
                </a:path>
              </a:pathLst>
            </a:custGeom>
            <a:solidFill>
              <a:srgbClr val="000000"/>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200" name="Freeform 25"/>
            <p:cNvSpPr>
              <a:spLocks/>
            </p:cNvSpPr>
            <p:nvPr/>
          </p:nvSpPr>
          <p:spPr bwMode="auto">
            <a:xfrm>
              <a:off x="2438" y="2361"/>
              <a:ext cx="72" cy="16"/>
            </a:xfrm>
            <a:custGeom>
              <a:avLst/>
              <a:gdLst>
                <a:gd name="T0" fmla="*/ 8 w 72"/>
                <a:gd name="T1" fmla="*/ 0 h 16"/>
                <a:gd name="T2" fmla="*/ 8 w 72"/>
                <a:gd name="T3" fmla="*/ 0 h 16"/>
                <a:gd name="T4" fmla="*/ 8 w 72"/>
                <a:gd name="T5" fmla="*/ 0 h 16"/>
                <a:gd name="T6" fmla="*/ 0 w 72"/>
                <a:gd name="T7" fmla="*/ 8 h 16"/>
                <a:gd name="T8" fmla="*/ 0 w 72"/>
                <a:gd name="T9" fmla="*/ 8 h 16"/>
                <a:gd name="T10" fmla="*/ 0 w 72"/>
                <a:gd name="T11" fmla="*/ 16 h 16"/>
                <a:gd name="T12" fmla="*/ 8 w 72"/>
                <a:gd name="T13" fmla="*/ 16 h 16"/>
                <a:gd name="T14" fmla="*/ 8 w 72"/>
                <a:gd name="T15" fmla="*/ 16 h 16"/>
                <a:gd name="T16" fmla="*/ 8 w 72"/>
                <a:gd name="T17" fmla="*/ 16 h 16"/>
                <a:gd name="T18" fmla="*/ 64 w 72"/>
                <a:gd name="T19" fmla="*/ 16 h 16"/>
                <a:gd name="T20" fmla="*/ 72 w 72"/>
                <a:gd name="T21" fmla="*/ 16 h 16"/>
                <a:gd name="T22" fmla="*/ 72 w 72"/>
                <a:gd name="T23" fmla="*/ 16 h 16"/>
                <a:gd name="T24" fmla="*/ 72 w 72"/>
                <a:gd name="T25" fmla="*/ 8 h 16"/>
                <a:gd name="T26" fmla="*/ 72 w 72"/>
                <a:gd name="T27" fmla="*/ 8 h 16"/>
                <a:gd name="T28" fmla="*/ 72 w 72"/>
                <a:gd name="T29" fmla="*/ 8 h 16"/>
                <a:gd name="T30" fmla="*/ 72 w 72"/>
                <a:gd name="T31" fmla="*/ 0 h 16"/>
                <a:gd name="T32" fmla="*/ 72 w 72"/>
                <a:gd name="T33" fmla="*/ 0 h 16"/>
                <a:gd name="T34" fmla="*/ 64 w 72"/>
                <a:gd name="T35" fmla="*/ 0 h 16"/>
                <a:gd name="T36" fmla="*/ 8 w 72"/>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16"/>
                <a:gd name="T59" fmla="*/ 72 w 72"/>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16">
                  <a:moveTo>
                    <a:pt x="8" y="0"/>
                  </a:moveTo>
                  <a:lnTo>
                    <a:pt x="8" y="0"/>
                  </a:lnTo>
                  <a:lnTo>
                    <a:pt x="0" y="8"/>
                  </a:lnTo>
                  <a:lnTo>
                    <a:pt x="0" y="16"/>
                  </a:lnTo>
                  <a:lnTo>
                    <a:pt x="8" y="16"/>
                  </a:lnTo>
                  <a:lnTo>
                    <a:pt x="64" y="16"/>
                  </a:lnTo>
                  <a:lnTo>
                    <a:pt x="72" y="16"/>
                  </a:lnTo>
                  <a:lnTo>
                    <a:pt x="72" y="8"/>
                  </a:lnTo>
                  <a:lnTo>
                    <a:pt x="72" y="0"/>
                  </a:lnTo>
                  <a:lnTo>
                    <a:pt x="64" y="0"/>
                  </a:lnTo>
                  <a:lnTo>
                    <a:pt x="8" y="0"/>
                  </a:lnTo>
                  <a:close/>
                </a:path>
              </a:pathLst>
            </a:custGeom>
            <a:solidFill>
              <a:srgbClr val="000000"/>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grpSp>
      <p:grpSp>
        <p:nvGrpSpPr>
          <p:cNvPr id="154634" name="Group 26"/>
          <p:cNvGrpSpPr>
            <a:grpSpLocks/>
          </p:cNvGrpSpPr>
          <p:nvPr/>
        </p:nvGrpSpPr>
        <p:grpSpPr bwMode="auto">
          <a:xfrm>
            <a:off x="3844925" y="3748088"/>
            <a:ext cx="2311400" cy="609600"/>
            <a:chOff x="2422" y="2361"/>
            <a:chExt cx="1456" cy="384"/>
          </a:xfrm>
        </p:grpSpPr>
        <p:sp>
          <p:nvSpPr>
            <p:cNvPr id="46169" name="Freeform 27"/>
            <p:cNvSpPr>
              <a:spLocks/>
            </p:cNvSpPr>
            <p:nvPr/>
          </p:nvSpPr>
          <p:spPr bwMode="auto">
            <a:xfrm>
              <a:off x="2422" y="2361"/>
              <a:ext cx="1448" cy="376"/>
            </a:xfrm>
            <a:custGeom>
              <a:avLst/>
              <a:gdLst>
                <a:gd name="T0" fmla="*/ 0 w 1448"/>
                <a:gd name="T1" fmla="*/ 0 h 376"/>
                <a:gd name="T2" fmla="*/ 0 w 1448"/>
                <a:gd name="T3" fmla="*/ 0 h 376"/>
                <a:gd name="T4" fmla="*/ 0 w 1448"/>
                <a:gd name="T5" fmla="*/ 0 h 376"/>
                <a:gd name="T6" fmla="*/ 80 w 1448"/>
                <a:gd name="T7" fmla="*/ 0 h 376"/>
                <a:gd name="T8" fmla="*/ 152 w 1448"/>
                <a:gd name="T9" fmla="*/ 0 h 376"/>
                <a:gd name="T10" fmla="*/ 224 w 1448"/>
                <a:gd name="T11" fmla="*/ 8 h 376"/>
                <a:gd name="T12" fmla="*/ 296 w 1448"/>
                <a:gd name="T13" fmla="*/ 8 h 376"/>
                <a:gd name="T14" fmla="*/ 368 w 1448"/>
                <a:gd name="T15" fmla="*/ 16 h 376"/>
                <a:gd name="T16" fmla="*/ 440 w 1448"/>
                <a:gd name="T17" fmla="*/ 24 h 376"/>
                <a:gd name="T18" fmla="*/ 504 w 1448"/>
                <a:gd name="T19" fmla="*/ 32 h 376"/>
                <a:gd name="T20" fmla="*/ 568 w 1448"/>
                <a:gd name="T21" fmla="*/ 32 h 376"/>
                <a:gd name="T22" fmla="*/ 632 w 1448"/>
                <a:gd name="T23" fmla="*/ 40 h 376"/>
                <a:gd name="T24" fmla="*/ 696 w 1448"/>
                <a:gd name="T25" fmla="*/ 48 h 376"/>
                <a:gd name="T26" fmla="*/ 752 w 1448"/>
                <a:gd name="T27" fmla="*/ 56 h 376"/>
                <a:gd name="T28" fmla="*/ 808 w 1448"/>
                <a:gd name="T29" fmla="*/ 64 h 376"/>
                <a:gd name="T30" fmla="*/ 864 w 1448"/>
                <a:gd name="T31" fmla="*/ 80 h 376"/>
                <a:gd name="T32" fmla="*/ 920 w 1448"/>
                <a:gd name="T33" fmla="*/ 88 h 376"/>
                <a:gd name="T34" fmla="*/ 976 w 1448"/>
                <a:gd name="T35" fmla="*/ 104 h 376"/>
                <a:gd name="T36" fmla="*/ 1024 w 1448"/>
                <a:gd name="T37" fmla="*/ 112 h 376"/>
                <a:gd name="T38" fmla="*/ 1072 w 1448"/>
                <a:gd name="T39" fmla="*/ 128 h 376"/>
                <a:gd name="T40" fmla="*/ 1120 w 1448"/>
                <a:gd name="T41" fmla="*/ 144 h 376"/>
                <a:gd name="T42" fmla="*/ 1160 w 1448"/>
                <a:gd name="T43" fmla="*/ 152 h 376"/>
                <a:gd name="T44" fmla="*/ 1200 w 1448"/>
                <a:gd name="T45" fmla="*/ 168 h 376"/>
                <a:gd name="T46" fmla="*/ 1240 w 1448"/>
                <a:gd name="T47" fmla="*/ 184 h 376"/>
                <a:gd name="T48" fmla="*/ 1272 w 1448"/>
                <a:gd name="T49" fmla="*/ 192 h 376"/>
                <a:gd name="T50" fmla="*/ 1304 w 1448"/>
                <a:gd name="T51" fmla="*/ 216 h 376"/>
                <a:gd name="T52" fmla="*/ 1336 w 1448"/>
                <a:gd name="T53" fmla="*/ 232 h 376"/>
                <a:gd name="T54" fmla="*/ 1360 w 1448"/>
                <a:gd name="T55" fmla="*/ 248 h 376"/>
                <a:gd name="T56" fmla="*/ 1384 w 1448"/>
                <a:gd name="T57" fmla="*/ 264 h 376"/>
                <a:gd name="T58" fmla="*/ 1408 w 1448"/>
                <a:gd name="T59" fmla="*/ 280 h 376"/>
                <a:gd name="T60" fmla="*/ 1424 w 1448"/>
                <a:gd name="T61" fmla="*/ 304 h 376"/>
                <a:gd name="T62" fmla="*/ 1432 w 1448"/>
                <a:gd name="T63" fmla="*/ 320 h 376"/>
                <a:gd name="T64" fmla="*/ 1440 w 1448"/>
                <a:gd name="T65" fmla="*/ 336 h 376"/>
                <a:gd name="T66" fmla="*/ 1448 w 1448"/>
                <a:gd name="T67" fmla="*/ 360 h 376"/>
                <a:gd name="T68" fmla="*/ 1448 w 1448"/>
                <a:gd name="T69" fmla="*/ 376 h 376"/>
                <a:gd name="T70" fmla="*/ 0 w 1448"/>
                <a:gd name="T71" fmla="*/ 376 h 376"/>
                <a:gd name="T72" fmla="*/ 0 w 1448"/>
                <a:gd name="T73" fmla="*/ 0 h 3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48"/>
                <a:gd name="T112" fmla="*/ 0 h 376"/>
                <a:gd name="T113" fmla="*/ 1448 w 1448"/>
                <a:gd name="T114" fmla="*/ 376 h 3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48" h="376">
                  <a:moveTo>
                    <a:pt x="0" y="0"/>
                  </a:moveTo>
                  <a:lnTo>
                    <a:pt x="0" y="0"/>
                  </a:lnTo>
                  <a:lnTo>
                    <a:pt x="80" y="0"/>
                  </a:lnTo>
                  <a:lnTo>
                    <a:pt x="152" y="0"/>
                  </a:lnTo>
                  <a:lnTo>
                    <a:pt x="224" y="8"/>
                  </a:lnTo>
                  <a:lnTo>
                    <a:pt x="296" y="8"/>
                  </a:lnTo>
                  <a:lnTo>
                    <a:pt x="368" y="16"/>
                  </a:lnTo>
                  <a:lnTo>
                    <a:pt x="440" y="24"/>
                  </a:lnTo>
                  <a:lnTo>
                    <a:pt x="504" y="32"/>
                  </a:lnTo>
                  <a:lnTo>
                    <a:pt x="568" y="32"/>
                  </a:lnTo>
                  <a:lnTo>
                    <a:pt x="632" y="40"/>
                  </a:lnTo>
                  <a:lnTo>
                    <a:pt x="696" y="48"/>
                  </a:lnTo>
                  <a:lnTo>
                    <a:pt x="752" y="56"/>
                  </a:lnTo>
                  <a:lnTo>
                    <a:pt x="808" y="64"/>
                  </a:lnTo>
                  <a:lnTo>
                    <a:pt x="864" y="80"/>
                  </a:lnTo>
                  <a:lnTo>
                    <a:pt x="920" y="88"/>
                  </a:lnTo>
                  <a:lnTo>
                    <a:pt x="976" y="104"/>
                  </a:lnTo>
                  <a:lnTo>
                    <a:pt x="1024" y="112"/>
                  </a:lnTo>
                  <a:lnTo>
                    <a:pt x="1072" y="128"/>
                  </a:lnTo>
                  <a:lnTo>
                    <a:pt x="1120" y="144"/>
                  </a:lnTo>
                  <a:lnTo>
                    <a:pt x="1160" y="152"/>
                  </a:lnTo>
                  <a:lnTo>
                    <a:pt x="1200" y="168"/>
                  </a:lnTo>
                  <a:lnTo>
                    <a:pt x="1240" y="184"/>
                  </a:lnTo>
                  <a:lnTo>
                    <a:pt x="1272" y="192"/>
                  </a:lnTo>
                  <a:lnTo>
                    <a:pt x="1304" y="216"/>
                  </a:lnTo>
                  <a:lnTo>
                    <a:pt x="1336" y="232"/>
                  </a:lnTo>
                  <a:lnTo>
                    <a:pt x="1360" y="248"/>
                  </a:lnTo>
                  <a:lnTo>
                    <a:pt x="1384" y="264"/>
                  </a:lnTo>
                  <a:lnTo>
                    <a:pt x="1408" y="280"/>
                  </a:lnTo>
                  <a:lnTo>
                    <a:pt x="1424" y="304"/>
                  </a:lnTo>
                  <a:lnTo>
                    <a:pt x="1432" y="320"/>
                  </a:lnTo>
                  <a:lnTo>
                    <a:pt x="1440" y="336"/>
                  </a:lnTo>
                  <a:lnTo>
                    <a:pt x="1448" y="360"/>
                  </a:lnTo>
                  <a:lnTo>
                    <a:pt x="1448" y="376"/>
                  </a:lnTo>
                  <a:lnTo>
                    <a:pt x="0" y="376"/>
                  </a:lnTo>
                  <a:lnTo>
                    <a:pt x="0" y="0"/>
                  </a:lnTo>
                  <a:close/>
                </a:path>
              </a:pathLst>
            </a:custGeom>
            <a:solidFill>
              <a:srgbClr val="FFFFFF"/>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170" name="Freeform 28"/>
            <p:cNvSpPr>
              <a:spLocks/>
            </p:cNvSpPr>
            <p:nvPr/>
          </p:nvSpPr>
          <p:spPr bwMode="auto">
            <a:xfrm>
              <a:off x="2422" y="2361"/>
              <a:ext cx="80" cy="16"/>
            </a:xfrm>
            <a:custGeom>
              <a:avLst/>
              <a:gdLst>
                <a:gd name="T0" fmla="*/ 8 w 80"/>
                <a:gd name="T1" fmla="*/ 0 h 16"/>
                <a:gd name="T2" fmla="*/ 8 w 80"/>
                <a:gd name="T3" fmla="*/ 0 h 16"/>
                <a:gd name="T4" fmla="*/ 8 w 80"/>
                <a:gd name="T5" fmla="*/ 0 h 16"/>
                <a:gd name="T6" fmla="*/ 0 w 80"/>
                <a:gd name="T7" fmla="*/ 8 h 16"/>
                <a:gd name="T8" fmla="*/ 0 w 80"/>
                <a:gd name="T9" fmla="*/ 8 h 16"/>
                <a:gd name="T10" fmla="*/ 0 w 80"/>
                <a:gd name="T11" fmla="*/ 8 h 16"/>
                <a:gd name="T12" fmla="*/ 8 w 80"/>
                <a:gd name="T13" fmla="*/ 16 h 16"/>
                <a:gd name="T14" fmla="*/ 8 w 80"/>
                <a:gd name="T15" fmla="*/ 16 h 16"/>
                <a:gd name="T16" fmla="*/ 8 w 80"/>
                <a:gd name="T17" fmla="*/ 16 h 16"/>
                <a:gd name="T18" fmla="*/ 8 w 80"/>
                <a:gd name="T19" fmla="*/ 16 h 16"/>
                <a:gd name="T20" fmla="*/ 8 w 80"/>
                <a:gd name="T21" fmla="*/ 16 h 16"/>
                <a:gd name="T22" fmla="*/ 72 w 80"/>
                <a:gd name="T23" fmla="*/ 16 h 16"/>
                <a:gd name="T24" fmla="*/ 80 w 80"/>
                <a:gd name="T25" fmla="*/ 16 h 16"/>
                <a:gd name="T26" fmla="*/ 80 w 80"/>
                <a:gd name="T27" fmla="*/ 16 h 16"/>
                <a:gd name="T28" fmla="*/ 80 w 80"/>
                <a:gd name="T29" fmla="*/ 16 h 16"/>
                <a:gd name="T30" fmla="*/ 80 w 80"/>
                <a:gd name="T31" fmla="*/ 8 h 16"/>
                <a:gd name="T32" fmla="*/ 80 w 80"/>
                <a:gd name="T33" fmla="*/ 8 h 16"/>
                <a:gd name="T34" fmla="*/ 80 w 80"/>
                <a:gd name="T35" fmla="*/ 0 h 16"/>
                <a:gd name="T36" fmla="*/ 80 w 80"/>
                <a:gd name="T37" fmla="*/ 0 h 16"/>
                <a:gd name="T38" fmla="*/ 72 w 80"/>
                <a:gd name="T39" fmla="*/ 0 h 16"/>
                <a:gd name="T40" fmla="*/ 8 w 80"/>
                <a:gd name="T41" fmla="*/ 0 h 16"/>
                <a:gd name="T42" fmla="*/ 8 w 80"/>
                <a:gd name="T43" fmla="*/ 0 h 16"/>
                <a:gd name="T44" fmla="*/ 8 w 80"/>
                <a:gd name="T45" fmla="*/ 0 h 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0"/>
                <a:gd name="T70" fmla="*/ 0 h 16"/>
                <a:gd name="T71" fmla="*/ 80 w 80"/>
                <a:gd name="T72" fmla="*/ 16 h 1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0" h="16">
                  <a:moveTo>
                    <a:pt x="8" y="0"/>
                  </a:moveTo>
                  <a:lnTo>
                    <a:pt x="8" y="0"/>
                  </a:lnTo>
                  <a:lnTo>
                    <a:pt x="0" y="8"/>
                  </a:lnTo>
                  <a:lnTo>
                    <a:pt x="8" y="16"/>
                  </a:lnTo>
                  <a:lnTo>
                    <a:pt x="72" y="16"/>
                  </a:lnTo>
                  <a:lnTo>
                    <a:pt x="80" y="16"/>
                  </a:lnTo>
                  <a:lnTo>
                    <a:pt x="80" y="8"/>
                  </a:lnTo>
                  <a:lnTo>
                    <a:pt x="80" y="0"/>
                  </a:lnTo>
                  <a:lnTo>
                    <a:pt x="72" y="0"/>
                  </a:lnTo>
                  <a:lnTo>
                    <a:pt x="8" y="0"/>
                  </a:lnTo>
                  <a:close/>
                </a:path>
              </a:pathLst>
            </a:custGeom>
            <a:solidFill>
              <a:srgbClr val="000000"/>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171" name="Freeform 29"/>
            <p:cNvSpPr>
              <a:spLocks/>
            </p:cNvSpPr>
            <p:nvPr/>
          </p:nvSpPr>
          <p:spPr bwMode="auto">
            <a:xfrm>
              <a:off x="2526" y="2361"/>
              <a:ext cx="80" cy="24"/>
            </a:xfrm>
            <a:custGeom>
              <a:avLst/>
              <a:gdLst>
                <a:gd name="T0" fmla="*/ 8 w 80"/>
                <a:gd name="T1" fmla="*/ 0 h 24"/>
                <a:gd name="T2" fmla="*/ 8 w 80"/>
                <a:gd name="T3" fmla="*/ 0 h 24"/>
                <a:gd name="T4" fmla="*/ 8 w 80"/>
                <a:gd name="T5" fmla="*/ 8 h 24"/>
                <a:gd name="T6" fmla="*/ 0 w 80"/>
                <a:gd name="T7" fmla="*/ 8 h 24"/>
                <a:gd name="T8" fmla="*/ 0 w 80"/>
                <a:gd name="T9" fmla="*/ 8 h 24"/>
                <a:gd name="T10" fmla="*/ 0 w 80"/>
                <a:gd name="T11" fmla="*/ 16 h 24"/>
                <a:gd name="T12" fmla="*/ 8 w 80"/>
                <a:gd name="T13" fmla="*/ 16 h 24"/>
                <a:gd name="T14" fmla="*/ 8 w 80"/>
                <a:gd name="T15" fmla="*/ 16 h 24"/>
                <a:gd name="T16" fmla="*/ 8 w 80"/>
                <a:gd name="T17" fmla="*/ 16 h 24"/>
                <a:gd name="T18" fmla="*/ 48 w 80"/>
                <a:gd name="T19" fmla="*/ 16 h 24"/>
                <a:gd name="T20" fmla="*/ 72 w 80"/>
                <a:gd name="T21" fmla="*/ 24 h 24"/>
                <a:gd name="T22" fmla="*/ 80 w 80"/>
                <a:gd name="T23" fmla="*/ 16 h 24"/>
                <a:gd name="T24" fmla="*/ 80 w 80"/>
                <a:gd name="T25" fmla="*/ 16 h 24"/>
                <a:gd name="T26" fmla="*/ 80 w 80"/>
                <a:gd name="T27" fmla="*/ 16 h 24"/>
                <a:gd name="T28" fmla="*/ 80 w 80"/>
                <a:gd name="T29" fmla="*/ 16 h 24"/>
                <a:gd name="T30" fmla="*/ 80 w 80"/>
                <a:gd name="T31" fmla="*/ 8 h 24"/>
                <a:gd name="T32" fmla="*/ 80 w 80"/>
                <a:gd name="T33" fmla="*/ 8 h 24"/>
                <a:gd name="T34" fmla="*/ 80 w 80"/>
                <a:gd name="T35" fmla="*/ 8 h 24"/>
                <a:gd name="T36" fmla="*/ 72 w 80"/>
                <a:gd name="T37" fmla="*/ 8 h 24"/>
                <a:gd name="T38" fmla="*/ 48 w 80"/>
                <a:gd name="T39" fmla="*/ 0 h 24"/>
                <a:gd name="T40" fmla="*/ 8 w 80"/>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0"/>
                <a:gd name="T64" fmla="*/ 0 h 24"/>
                <a:gd name="T65" fmla="*/ 80 w 80"/>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0" h="24">
                  <a:moveTo>
                    <a:pt x="8" y="0"/>
                  </a:moveTo>
                  <a:lnTo>
                    <a:pt x="8" y="0"/>
                  </a:lnTo>
                  <a:lnTo>
                    <a:pt x="8" y="8"/>
                  </a:lnTo>
                  <a:lnTo>
                    <a:pt x="0" y="8"/>
                  </a:lnTo>
                  <a:lnTo>
                    <a:pt x="0" y="16"/>
                  </a:lnTo>
                  <a:lnTo>
                    <a:pt x="8" y="16"/>
                  </a:lnTo>
                  <a:lnTo>
                    <a:pt x="48" y="16"/>
                  </a:lnTo>
                  <a:lnTo>
                    <a:pt x="72" y="24"/>
                  </a:lnTo>
                  <a:lnTo>
                    <a:pt x="80" y="16"/>
                  </a:lnTo>
                  <a:lnTo>
                    <a:pt x="80" y="8"/>
                  </a:lnTo>
                  <a:lnTo>
                    <a:pt x="72" y="8"/>
                  </a:lnTo>
                  <a:lnTo>
                    <a:pt x="48" y="0"/>
                  </a:lnTo>
                  <a:lnTo>
                    <a:pt x="8" y="0"/>
                  </a:lnTo>
                  <a:close/>
                </a:path>
              </a:pathLst>
            </a:custGeom>
            <a:solidFill>
              <a:srgbClr val="000000"/>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172" name="Freeform 30"/>
            <p:cNvSpPr>
              <a:spLocks/>
            </p:cNvSpPr>
            <p:nvPr/>
          </p:nvSpPr>
          <p:spPr bwMode="auto">
            <a:xfrm>
              <a:off x="2638" y="2361"/>
              <a:ext cx="80" cy="16"/>
            </a:xfrm>
            <a:custGeom>
              <a:avLst/>
              <a:gdLst>
                <a:gd name="T0" fmla="*/ 8 w 80"/>
                <a:gd name="T1" fmla="*/ 0 h 16"/>
                <a:gd name="T2" fmla="*/ 8 w 80"/>
                <a:gd name="T3" fmla="*/ 0 h 16"/>
                <a:gd name="T4" fmla="*/ 8 w 80"/>
                <a:gd name="T5" fmla="*/ 0 h 16"/>
                <a:gd name="T6" fmla="*/ 0 w 80"/>
                <a:gd name="T7" fmla="*/ 0 h 16"/>
                <a:gd name="T8" fmla="*/ 0 w 80"/>
                <a:gd name="T9" fmla="*/ 8 h 16"/>
                <a:gd name="T10" fmla="*/ 0 w 80"/>
                <a:gd name="T11" fmla="*/ 8 h 16"/>
                <a:gd name="T12" fmla="*/ 8 w 80"/>
                <a:gd name="T13" fmla="*/ 16 h 16"/>
                <a:gd name="T14" fmla="*/ 8 w 80"/>
                <a:gd name="T15" fmla="*/ 16 h 16"/>
                <a:gd name="T16" fmla="*/ 8 w 80"/>
                <a:gd name="T17" fmla="*/ 16 h 16"/>
                <a:gd name="T18" fmla="*/ 72 w 80"/>
                <a:gd name="T19" fmla="*/ 16 h 16"/>
                <a:gd name="T20" fmla="*/ 80 w 80"/>
                <a:gd name="T21" fmla="*/ 16 h 16"/>
                <a:gd name="T22" fmla="*/ 80 w 80"/>
                <a:gd name="T23" fmla="*/ 16 h 16"/>
                <a:gd name="T24" fmla="*/ 80 w 80"/>
                <a:gd name="T25" fmla="*/ 16 h 16"/>
                <a:gd name="T26" fmla="*/ 80 w 80"/>
                <a:gd name="T27" fmla="*/ 8 h 16"/>
                <a:gd name="T28" fmla="*/ 80 w 80"/>
                <a:gd name="T29" fmla="*/ 8 h 16"/>
                <a:gd name="T30" fmla="*/ 80 w 80"/>
                <a:gd name="T31" fmla="*/ 8 h 16"/>
                <a:gd name="T32" fmla="*/ 80 w 80"/>
                <a:gd name="T33" fmla="*/ 0 h 16"/>
                <a:gd name="T34" fmla="*/ 72 w 80"/>
                <a:gd name="T35" fmla="*/ 0 h 16"/>
                <a:gd name="T36" fmla="*/ 8 w 80"/>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0"/>
                <a:gd name="T58" fmla="*/ 0 h 16"/>
                <a:gd name="T59" fmla="*/ 80 w 80"/>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0" h="16">
                  <a:moveTo>
                    <a:pt x="8" y="0"/>
                  </a:moveTo>
                  <a:lnTo>
                    <a:pt x="8" y="0"/>
                  </a:lnTo>
                  <a:lnTo>
                    <a:pt x="0" y="0"/>
                  </a:lnTo>
                  <a:lnTo>
                    <a:pt x="0" y="8"/>
                  </a:lnTo>
                  <a:lnTo>
                    <a:pt x="8" y="16"/>
                  </a:lnTo>
                  <a:lnTo>
                    <a:pt x="72" y="16"/>
                  </a:lnTo>
                  <a:lnTo>
                    <a:pt x="80" y="16"/>
                  </a:lnTo>
                  <a:lnTo>
                    <a:pt x="80" y="8"/>
                  </a:lnTo>
                  <a:lnTo>
                    <a:pt x="80" y="0"/>
                  </a:lnTo>
                  <a:lnTo>
                    <a:pt x="72" y="0"/>
                  </a:lnTo>
                  <a:lnTo>
                    <a:pt x="8" y="0"/>
                  </a:lnTo>
                  <a:close/>
                </a:path>
              </a:pathLst>
            </a:custGeom>
            <a:solidFill>
              <a:srgbClr val="000000"/>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173" name="Freeform 31"/>
            <p:cNvSpPr>
              <a:spLocks/>
            </p:cNvSpPr>
            <p:nvPr/>
          </p:nvSpPr>
          <p:spPr bwMode="auto">
            <a:xfrm>
              <a:off x="2750" y="2369"/>
              <a:ext cx="80" cy="16"/>
            </a:xfrm>
            <a:custGeom>
              <a:avLst/>
              <a:gdLst>
                <a:gd name="T0" fmla="*/ 8 w 80"/>
                <a:gd name="T1" fmla="*/ 0 h 16"/>
                <a:gd name="T2" fmla="*/ 8 w 80"/>
                <a:gd name="T3" fmla="*/ 0 h 16"/>
                <a:gd name="T4" fmla="*/ 8 w 80"/>
                <a:gd name="T5" fmla="*/ 0 h 16"/>
                <a:gd name="T6" fmla="*/ 0 w 80"/>
                <a:gd name="T7" fmla="*/ 0 h 16"/>
                <a:gd name="T8" fmla="*/ 0 w 80"/>
                <a:gd name="T9" fmla="*/ 8 h 16"/>
                <a:gd name="T10" fmla="*/ 0 w 80"/>
                <a:gd name="T11" fmla="*/ 8 h 16"/>
                <a:gd name="T12" fmla="*/ 8 w 80"/>
                <a:gd name="T13" fmla="*/ 8 h 16"/>
                <a:gd name="T14" fmla="*/ 8 w 80"/>
                <a:gd name="T15" fmla="*/ 16 h 16"/>
                <a:gd name="T16" fmla="*/ 8 w 80"/>
                <a:gd name="T17" fmla="*/ 16 h 16"/>
                <a:gd name="T18" fmla="*/ 40 w 80"/>
                <a:gd name="T19" fmla="*/ 16 h 16"/>
                <a:gd name="T20" fmla="*/ 72 w 80"/>
                <a:gd name="T21" fmla="*/ 16 h 16"/>
                <a:gd name="T22" fmla="*/ 80 w 80"/>
                <a:gd name="T23" fmla="*/ 16 h 16"/>
                <a:gd name="T24" fmla="*/ 80 w 80"/>
                <a:gd name="T25" fmla="*/ 16 h 16"/>
                <a:gd name="T26" fmla="*/ 80 w 80"/>
                <a:gd name="T27" fmla="*/ 16 h 16"/>
                <a:gd name="T28" fmla="*/ 80 w 80"/>
                <a:gd name="T29" fmla="*/ 8 h 16"/>
                <a:gd name="T30" fmla="*/ 80 w 80"/>
                <a:gd name="T31" fmla="*/ 8 h 16"/>
                <a:gd name="T32" fmla="*/ 80 w 80"/>
                <a:gd name="T33" fmla="*/ 8 h 16"/>
                <a:gd name="T34" fmla="*/ 80 w 80"/>
                <a:gd name="T35" fmla="*/ 0 h 16"/>
                <a:gd name="T36" fmla="*/ 72 w 80"/>
                <a:gd name="T37" fmla="*/ 0 h 16"/>
                <a:gd name="T38" fmla="*/ 40 w 80"/>
                <a:gd name="T39" fmla="*/ 0 h 16"/>
                <a:gd name="T40" fmla="*/ 8 w 80"/>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0"/>
                <a:gd name="T64" fmla="*/ 0 h 16"/>
                <a:gd name="T65" fmla="*/ 80 w 80"/>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0" h="16">
                  <a:moveTo>
                    <a:pt x="8" y="0"/>
                  </a:moveTo>
                  <a:lnTo>
                    <a:pt x="8" y="0"/>
                  </a:lnTo>
                  <a:lnTo>
                    <a:pt x="0" y="0"/>
                  </a:lnTo>
                  <a:lnTo>
                    <a:pt x="0" y="8"/>
                  </a:lnTo>
                  <a:lnTo>
                    <a:pt x="8" y="8"/>
                  </a:lnTo>
                  <a:lnTo>
                    <a:pt x="8" y="16"/>
                  </a:lnTo>
                  <a:lnTo>
                    <a:pt x="40" y="16"/>
                  </a:lnTo>
                  <a:lnTo>
                    <a:pt x="72" y="16"/>
                  </a:lnTo>
                  <a:lnTo>
                    <a:pt x="80" y="16"/>
                  </a:lnTo>
                  <a:lnTo>
                    <a:pt x="80" y="8"/>
                  </a:lnTo>
                  <a:lnTo>
                    <a:pt x="80" y="0"/>
                  </a:lnTo>
                  <a:lnTo>
                    <a:pt x="72" y="0"/>
                  </a:lnTo>
                  <a:lnTo>
                    <a:pt x="40" y="0"/>
                  </a:lnTo>
                  <a:lnTo>
                    <a:pt x="8" y="0"/>
                  </a:lnTo>
                  <a:close/>
                </a:path>
              </a:pathLst>
            </a:custGeom>
            <a:solidFill>
              <a:srgbClr val="000000"/>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174" name="Freeform 32"/>
            <p:cNvSpPr>
              <a:spLocks/>
            </p:cNvSpPr>
            <p:nvPr/>
          </p:nvSpPr>
          <p:spPr bwMode="auto">
            <a:xfrm>
              <a:off x="2862" y="2377"/>
              <a:ext cx="80" cy="24"/>
            </a:xfrm>
            <a:custGeom>
              <a:avLst/>
              <a:gdLst>
                <a:gd name="T0" fmla="*/ 8 w 80"/>
                <a:gd name="T1" fmla="*/ 0 h 24"/>
                <a:gd name="T2" fmla="*/ 8 w 80"/>
                <a:gd name="T3" fmla="*/ 0 h 24"/>
                <a:gd name="T4" fmla="*/ 8 w 80"/>
                <a:gd name="T5" fmla="*/ 0 h 24"/>
                <a:gd name="T6" fmla="*/ 0 w 80"/>
                <a:gd name="T7" fmla="*/ 8 h 24"/>
                <a:gd name="T8" fmla="*/ 0 w 80"/>
                <a:gd name="T9" fmla="*/ 8 h 24"/>
                <a:gd name="T10" fmla="*/ 0 w 80"/>
                <a:gd name="T11" fmla="*/ 8 h 24"/>
                <a:gd name="T12" fmla="*/ 8 w 80"/>
                <a:gd name="T13" fmla="*/ 16 h 24"/>
                <a:gd name="T14" fmla="*/ 8 w 80"/>
                <a:gd name="T15" fmla="*/ 16 h 24"/>
                <a:gd name="T16" fmla="*/ 8 w 80"/>
                <a:gd name="T17" fmla="*/ 16 h 24"/>
                <a:gd name="T18" fmla="*/ 64 w 80"/>
                <a:gd name="T19" fmla="*/ 24 h 24"/>
                <a:gd name="T20" fmla="*/ 72 w 80"/>
                <a:gd name="T21" fmla="*/ 24 h 24"/>
                <a:gd name="T22" fmla="*/ 80 w 80"/>
                <a:gd name="T23" fmla="*/ 24 h 24"/>
                <a:gd name="T24" fmla="*/ 80 w 80"/>
                <a:gd name="T25" fmla="*/ 24 h 24"/>
                <a:gd name="T26" fmla="*/ 80 w 80"/>
                <a:gd name="T27" fmla="*/ 16 h 24"/>
                <a:gd name="T28" fmla="*/ 80 w 80"/>
                <a:gd name="T29" fmla="*/ 16 h 24"/>
                <a:gd name="T30" fmla="*/ 80 w 80"/>
                <a:gd name="T31" fmla="*/ 8 h 24"/>
                <a:gd name="T32" fmla="*/ 80 w 80"/>
                <a:gd name="T33" fmla="*/ 8 h 24"/>
                <a:gd name="T34" fmla="*/ 80 w 80"/>
                <a:gd name="T35" fmla="*/ 8 h 24"/>
                <a:gd name="T36" fmla="*/ 72 w 80"/>
                <a:gd name="T37" fmla="*/ 8 h 24"/>
                <a:gd name="T38" fmla="*/ 64 w 80"/>
                <a:gd name="T39" fmla="*/ 8 h 24"/>
                <a:gd name="T40" fmla="*/ 8 w 80"/>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0"/>
                <a:gd name="T64" fmla="*/ 0 h 24"/>
                <a:gd name="T65" fmla="*/ 80 w 80"/>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0" h="24">
                  <a:moveTo>
                    <a:pt x="8" y="0"/>
                  </a:moveTo>
                  <a:lnTo>
                    <a:pt x="8" y="0"/>
                  </a:lnTo>
                  <a:lnTo>
                    <a:pt x="0" y="8"/>
                  </a:lnTo>
                  <a:lnTo>
                    <a:pt x="8" y="16"/>
                  </a:lnTo>
                  <a:lnTo>
                    <a:pt x="64" y="24"/>
                  </a:lnTo>
                  <a:lnTo>
                    <a:pt x="72" y="24"/>
                  </a:lnTo>
                  <a:lnTo>
                    <a:pt x="80" y="24"/>
                  </a:lnTo>
                  <a:lnTo>
                    <a:pt x="80" y="16"/>
                  </a:lnTo>
                  <a:lnTo>
                    <a:pt x="80" y="8"/>
                  </a:lnTo>
                  <a:lnTo>
                    <a:pt x="72" y="8"/>
                  </a:lnTo>
                  <a:lnTo>
                    <a:pt x="64" y="8"/>
                  </a:lnTo>
                  <a:lnTo>
                    <a:pt x="8" y="0"/>
                  </a:lnTo>
                  <a:close/>
                </a:path>
              </a:pathLst>
            </a:custGeom>
            <a:solidFill>
              <a:srgbClr val="000000"/>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175" name="Freeform 33"/>
            <p:cNvSpPr>
              <a:spLocks/>
            </p:cNvSpPr>
            <p:nvPr/>
          </p:nvSpPr>
          <p:spPr bwMode="auto">
            <a:xfrm>
              <a:off x="2974" y="2385"/>
              <a:ext cx="80" cy="24"/>
            </a:xfrm>
            <a:custGeom>
              <a:avLst/>
              <a:gdLst>
                <a:gd name="T0" fmla="*/ 8 w 80"/>
                <a:gd name="T1" fmla="*/ 0 h 24"/>
                <a:gd name="T2" fmla="*/ 8 w 80"/>
                <a:gd name="T3" fmla="*/ 0 h 24"/>
                <a:gd name="T4" fmla="*/ 0 w 80"/>
                <a:gd name="T5" fmla="*/ 0 h 24"/>
                <a:gd name="T6" fmla="*/ 0 w 80"/>
                <a:gd name="T7" fmla="*/ 0 h 24"/>
                <a:gd name="T8" fmla="*/ 0 w 80"/>
                <a:gd name="T9" fmla="*/ 8 h 24"/>
                <a:gd name="T10" fmla="*/ 0 w 80"/>
                <a:gd name="T11" fmla="*/ 8 h 24"/>
                <a:gd name="T12" fmla="*/ 0 w 80"/>
                <a:gd name="T13" fmla="*/ 8 h 24"/>
                <a:gd name="T14" fmla="*/ 8 w 80"/>
                <a:gd name="T15" fmla="*/ 16 h 24"/>
                <a:gd name="T16" fmla="*/ 8 w 80"/>
                <a:gd name="T17" fmla="*/ 16 h 24"/>
                <a:gd name="T18" fmla="*/ 16 w 80"/>
                <a:gd name="T19" fmla="*/ 16 h 24"/>
                <a:gd name="T20" fmla="*/ 72 w 80"/>
                <a:gd name="T21" fmla="*/ 24 h 24"/>
                <a:gd name="T22" fmla="*/ 72 w 80"/>
                <a:gd name="T23" fmla="*/ 24 h 24"/>
                <a:gd name="T24" fmla="*/ 80 w 80"/>
                <a:gd name="T25" fmla="*/ 24 h 24"/>
                <a:gd name="T26" fmla="*/ 80 w 80"/>
                <a:gd name="T27" fmla="*/ 16 h 24"/>
                <a:gd name="T28" fmla="*/ 80 w 80"/>
                <a:gd name="T29" fmla="*/ 16 h 24"/>
                <a:gd name="T30" fmla="*/ 80 w 80"/>
                <a:gd name="T31" fmla="*/ 8 h 24"/>
                <a:gd name="T32" fmla="*/ 80 w 80"/>
                <a:gd name="T33" fmla="*/ 8 h 24"/>
                <a:gd name="T34" fmla="*/ 72 w 80"/>
                <a:gd name="T35" fmla="*/ 8 h 24"/>
                <a:gd name="T36" fmla="*/ 72 w 80"/>
                <a:gd name="T37" fmla="*/ 8 h 24"/>
                <a:gd name="T38" fmla="*/ 16 w 80"/>
                <a:gd name="T39" fmla="*/ 0 h 24"/>
                <a:gd name="T40" fmla="*/ 8 w 80"/>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0"/>
                <a:gd name="T64" fmla="*/ 0 h 24"/>
                <a:gd name="T65" fmla="*/ 80 w 80"/>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0" h="24">
                  <a:moveTo>
                    <a:pt x="8" y="0"/>
                  </a:moveTo>
                  <a:lnTo>
                    <a:pt x="8" y="0"/>
                  </a:lnTo>
                  <a:lnTo>
                    <a:pt x="0" y="0"/>
                  </a:lnTo>
                  <a:lnTo>
                    <a:pt x="0" y="8"/>
                  </a:lnTo>
                  <a:lnTo>
                    <a:pt x="8" y="16"/>
                  </a:lnTo>
                  <a:lnTo>
                    <a:pt x="16" y="16"/>
                  </a:lnTo>
                  <a:lnTo>
                    <a:pt x="72" y="24"/>
                  </a:lnTo>
                  <a:lnTo>
                    <a:pt x="80" y="24"/>
                  </a:lnTo>
                  <a:lnTo>
                    <a:pt x="80" y="16"/>
                  </a:lnTo>
                  <a:lnTo>
                    <a:pt x="80" y="8"/>
                  </a:lnTo>
                  <a:lnTo>
                    <a:pt x="72" y="8"/>
                  </a:lnTo>
                  <a:lnTo>
                    <a:pt x="16" y="0"/>
                  </a:lnTo>
                  <a:lnTo>
                    <a:pt x="8" y="0"/>
                  </a:lnTo>
                  <a:close/>
                </a:path>
              </a:pathLst>
            </a:custGeom>
            <a:solidFill>
              <a:srgbClr val="000000"/>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176" name="Freeform 34"/>
            <p:cNvSpPr>
              <a:spLocks/>
            </p:cNvSpPr>
            <p:nvPr/>
          </p:nvSpPr>
          <p:spPr bwMode="auto">
            <a:xfrm>
              <a:off x="3086" y="2401"/>
              <a:ext cx="80" cy="24"/>
            </a:xfrm>
            <a:custGeom>
              <a:avLst/>
              <a:gdLst>
                <a:gd name="T0" fmla="*/ 8 w 80"/>
                <a:gd name="T1" fmla="*/ 0 h 24"/>
                <a:gd name="T2" fmla="*/ 8 w 80"/>
                <a:gd name="T3" fmla="*/ 0 h 24"/>
                <a:gd name="T4" fmla="*/ 0 w 80"/>
                <a:gd name="T5" fmla="*/ 0 h 24"/>
                <a:gd name="T6" fmla="*/ 0 w 80"/>
                <a:gd name="T7" fmla="*/ 0 h 24"/>
                <a:gd name="T8" fmla="*/ 0 w 80"/>
                <a:gd name="T9" fmla="*/ 8 h 24"/>
                <a:gd name="T10" fmla="*/ 0 w 80"/>
                <a:gd name="T11" fmla="*/ 8 h 24"/>
                <a:gd name="T12" fmla="*/ 0 w 80"/>
                <a:gd name="T13" fmla="*/ 16 h 24"/>
                <a:gd name="T14" fmla="*/ 8 w 80"/>
                <a:gd name="T15" fmla="*/ 16 h 24"/>
                <a:gd name="T16" fmla="*/ 8 w 80"/>
                <a:gd name="T17" fmla="*/ 16 h 24"/>
                <a:gd name="T18" fmla="*/ 32 w 80"/>
                <a:gd name="T19" fmla="*/ 16 h 24"/>
                <a:gd name="T20" fmla="*/ 72 w 80"/>
                <a:gd name="T21" fmla="*/ 24 h 24"/>
                <a:gd name="T22" fmla="*/ 72 w 80"/>
                <a:gd name="T23" fmla="*/ 24 h 24"/>
                <a:gd name="T24" fmla="*/ 80 w 80"/>
                <a:gd name="T25" fmla="*/ 24 h 24"/>
                <a:gd name="T26" fmla="*/ 80 w 80"/>
                <a:gd name="T27" fmla="*/ 24 h 24"/>
                <a:gd name="T28" fmla="*/ 80 w 80"/>
                <a:gd name="T29" fmla="*/ 16 h 24"/>
                <a:gd name="T30" fmla="*/ 80 w 80"/>
                <a:gd name="T31" fmla="*/ 16 h 24"/>
                <a:gd name="T32" fmla="*/ 80 w 80"/>
                <a:gd name="T33" fmla="*/ 16 h 24"/>
                <a:gd name="T34" fmla="*/ 72 w 80"/>
                <a:gd name="T35" fmla="*/ 8 h 24"/>
                <a:gd name="T36" fmla="*/ 72 w 80"/>
                <a:gd name="T37" fmla="*/ 8 h 24"/>
                <a:gd name="T38" fmla="*/ 32 w 80"/>
                <a:gd name="T39" fmla="*/ 0 h 24"/>
                <a:gd name="T40" fmla="*/ 8 w 80"/>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0"/>
                <a:gd name="T64" fmla="*/ 0 h 24"/>
                <a:gd name="T65" fmla="*/ 80 w 80"/>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0" h="24">
                  <a:moveTo>
                    <a:pt x="8" y="0"/>
                  </a:moveTo>
                  <a:lnTo>
                    <a:pt x="8" y="0"/>
                  </a:lnTo>
                  <a:lnTo>
                    <a:pt x="0" y="0"/>
                  </a:lnTo>
                  <a:lnTo>
                    <a:pt x="0" y="8"/>
                  </a:lnTo>
                  <a:lnTo>
                    <a:pt x="0" y="16"/>
                  </a:lnTo>
                  <a:lnTo>
                    <a:pt x="8" y="16"/>
                  </a:lnTo>
                  <a:lnTo>
                    <a:pt x="32" y="16"/>
                  </a:lnTo>
                  <a:lnTo>
                    <a:pt x="72" y="24"/>
                  </a:lnTo>
                  <a:lnTo>
                    <a:pt x="80" y="24"/>
                  </a:lnTo>
                  <a:lnTo>
                    <a:pt x="80" y="16"/>
                  </a:lnTo>
                  <a:lnTo>
                    <a:pt x="72" y="8"/>
                  </a:lnTo>
                  <a:lnTo>
                    <a:pt x="32" y="0"/>
                  </a:lnTo>
                  <a:lnTo>
                    <a:pt x="8" y="0"/>
                  </a:lnTo>
                  <a:close/>
                </a:path>
              </a:pathLst>
            </a:custGeom>
            <a:solidFill>
              <a:srgbClr val="000000"/>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177" name="Freeform 35"/>
            <p:cNvSpPr>
              <a:spLocks/>
            </p:cNvSpPr>
            <p:nvPr/>
          </p:nvSpPr>
          <p:spPr bwMode="auto">
            <a:xfrm>
              <a:off x="3190" y="2409"/>
              <a:ext cx="80" cy="32"/>
            </a:xfrm>
            <a:custGeom>
              <a:avLst/>
              <a:gdLst>
                <a:gd name="T0" fmla="*/ 8 w 80"/>
                <a:gd name="T1" fmla="*/ 0 h 32"/>
                <a:gd name="T2" fmla="*/ 8 w 80"/>
                <a:gd name="T3" fmla="*/ 0 h 32"/>
                <a:gd name="T4" fmla="*/ 0 w 80"/>
                <a:gd name="T5" fmla="*/ 0 h 32"/>
                <a:gd name="T6" fmla="*/ 0 w 80"/>
                <a:gd name="T7" fmla="*/ 8 h 32"/>
                <a:gd name="T8" fmla="*/ 0 w 80"/>
                <a:gd name="T9" fmla="*/ 8 h 32"/>
                <a:gd name="T10" fmla="*/ 0 w 80"/>
                <a:gd name="T11" fmla="*/ 8 h 32"/>
                <a:gd name="T12" fmla="*/ 0 w 80"/>
                <a:gd name="T13" fmla="*/ 16 h 32"/>
                <a:gd name="T14" fmla="*/ 0 w 80"/>
                <a:gd name="T15" fmla="*/ 16 h 32"/>
                <a:gd name="T16" fmla="*/ 0 w 80"/>
                <a:gd name="T17" fmla="*/ 16 h 32"/>
                <a:gd name="T18" fmla="*/ 40 w 80"/>
                <a:gd name="T19" fmla="*/ 24 h 32"/>
                <a:gd name="T20" fmla="*/ 64 w 80"/>
                <a:gd name="T21" fmla="*/ 32 h 32"/>
                <a:gd name="T22" fmla="*/ 72 w 80"/>
                <a:gd name="T23" fmla="*/ 32 h 32"/>
                <a:gd name="T24" fmla="*/ 72 w 80"/>
                <a:gd name="T25" fmla="*/ 32 h 32"/>
                <a:gd name="T26" fmla="*/ 72 w 80"/>
                <a:gd name="T27" fmla="*/ 32 h 32"/>
                <a:gd name="T28" fmla="*/ 72 w 80"/>
                <a:gd name="T29" fmla="*/ 32 h 32"/>
                <a:gd name="T30" fmla="*/ 80 w 80"/>
                <a:gd name="T31" fmla="*/ 24 h 32"/>
                <a:gd name="T32" fmla="*/ 72 w 80"/>
                <a:gd name="T33" fmla="*/ 24 h 32"/>
                <a:gd name="T34" fmla="*/ 72 w 80"/>
                <a:gd name="T35" fmla="*/ 16 h 32"/>
                <a:gd name="T36" fmla="*/ 72 w 80"/>
                <a:gd name="T37" fmla="*/ 16 h 32"/>
                <a:gd name="T38" fmla="*/ 48 w 80"/>
                <a:gd name="T39" fmla="*/ 8 h 32"/>
                <a:gd name="T40" fmla="*/ 8 w 80"/>
                <a:gd name="T41" fmla="*/ 0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0"/>
                <a:gd name="T64" fmla="*/ 0 h 32"/>
                <a:gd name="T65" fmla="*/ 80 w 80"/>
                <a:gd name="T66" fmla="*/ 32 h 3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0" h="32">
                  <a:moveTo>
                    <a:pt x="8" y="0"/>
                  </a:moveTo>
                  <a:lnTo>
                    <a:pt x="8" y="0"/>
                  </a:lnTo>
                  <a:lnTo>
                    <a:pt x="0" y="0"/>
                  </a:lnTo>
                  <a:lnTo>
                    <a:pt x="0" y="8"/>
                  </a:lnTo>
                  <a:lnTo>
                    <a:pt x="0" y="16"/>
                  </a:lnTo>
                  <a:lnTo>
                    <a:pt x="40" y="24"/>
                  </a:lnTo>
                  <a:lnTo>
                    <a:pt x="64" y="32"/>
                  </a:lnTo>
                  <a:lnTo>
                    <a:pt x="72" y="32"/>
                  </a:lnTo>
                  <a:lnTo>
                    <a:pt x="80" y="24"/>
                  </a:lnTo>
                  <a:lnTo>
                    <a:pt x="72" y="24"/>
                  </a:lnTo>
                  <a:lnTo>
                    <a:pt x="72" y="16"/>
                  </a:lnTo>
                  <a:lnTo>
                    <a:pt x="48" y="8"/>
                  </a:lnTo>
                  <a:lnTo>
                    <a:pt x="8" y="0"/>
                  </a:lnTo>
                  <a:close/>
                </a:path>
              </a:pathLst>
            </a:custGeom>
            <a:solidFill>
              <a:srgbClr val="000000"/>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178" name="Freeform 36"/>
            <p:cNvSpPr>
              <a:spLocks/>
            </p:cNvSpPr>
            <p:nvPr/>
          </p:nvSpPr>
          <p:spPr bwMode="auto">
            <a:xfrm>
              <a:off x="3294" y="2441"/>
              <a:ext cx="80" cy="24"/>
            </a:xfrm>
            <a:custGeom>
              <a:avLst/>
              <a:gdLst>
                <a:gd name="T0" fmla="*/ 16 w 80"/>
                <a:gd name="T1" fmla="*/ 0 h 24"/>
                <a:gd name="T2" fmla="*/ 8 w 80"/>
                <a:gd name="T3" fmla="*/ 0 h 24"/>
                <a:gd name="T4" fmla="*/ 8 w 80"/>
                <a:gd name="T5" fmla="*/ 0 h 24"/>
                <a:gd name="T6" fmla="*/ 8 w 80"/>
                <a:gd name="T7" fmla="*/ 0 h 24"/>
                <a:gd name="T8" fmla="*/ 0 w 80"/>
                <a:gd name="T9" fmla="*/ 0 h 24"/>
                <a:gd name="T10" fmla="*/ 0 w 80"/>
                <a:gd name="T11" fmla="*/ 8 h 24"/>
                <a:gd name="T12" fmla="*/ 0 w 80"/>
                <a:gd name="T13" fmla="*/ 8 h 24"/>
                <a:gd name="T14" fmla="*/ 8 w 80"/>
                <a:gd name="T15" fmla="*/ 8 h 24"/>
                <a:gd name="T16" fmla="*/ 8 w 80"/>
                <a:gd name="T17" fmla="*/ 8 h 24"/>
                <a:gd name="T18" fmla="*/ 48 w 80"/>
                <a:gd name="T19" fmla="*/ 24 h 24"/>
                <a:gd name="T20" fmla="*/ 72 w 80"/>
                <a:gd name="T21" fmla="*/ 24 h 24"/>
                <a:gd name="T22" fmla="*/ 72 w 80"/>
                <a:gd name="T23" fmla="*/ 24 h 24"/>
                <a:gd name="T24" fmla="*/ 72 w 80"/>
                <a:gd name="T25" fmla="*/ 24 h 24"/>
                <a:gd name="T26" fmla="*/ 80 w 80"/>
                <a:gd name="T27" fmla="*/ 24 h 24"/>
                <a:gd name="T28" fmla="*/ 80 w 80"/>
                <a:gd name="T29" fmla="*/ 24 h 24"/>
                <a:gd name="T30" fmla="*/ 80 w 80"/>
                <a:gd name="T31" fmla="*/ 16 h 24"/>
                <a:gd name="T32" fmla="*/ 80 w 80"/>
                <a:gd name="T33" fmla="*/ 16 h 24"/>
                <a:gd name="T34" fmla="*/ 80 w 80"/>
                <a:gd name="T35" fmla="*/ 16 h 24"/>
                <a:gd name="T36" fmla="*/ 72 w 80"/>
                <a:gd name="T37" fmla="*/ 16 h 24"/>
                <a:gd name="T38" fmla="*/ 48 w 80"/>
                <a:gd name="T39" fmla="*/ 8 h 24"/>
                <a:gd name="T40" fmla="*/ 16 w 80"/>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0"/>
                <a:gd name="T64" fmla="*/ 0 h 24"/>
                <a:gd name="T65" fmla="*/ 80 w 80"/>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0" h="24">
                  <a:moveTo>
                    <a:pt x="16" y="0"/>
                  </a:moveTo>
                  <a:lnTo>
                    <a:pt x="8" y="0"/>
                  </a:lnTo>
                  <a:lnTo>
                    <a:pt x="0" y="0"/>
                  </a:lnTo>
                  <a:lnTo>
                    <a:pt x="0" y="8"/>
                  </a:lnTo>
                  <a:lnTo>
                    <a:pt x="8" y="8"/>
                  </a:lnTo>
                  <a:lnTo>
                    <a:pt x="48" y="24"/>
                  </a:lnTo>
                  <a:lnTo>
                    <a:pt x="72" y="24"/>
                  </a:lnTo>
                  <a:lnTo>
                    <a:pt x="80" y="24"/>
                  </a:lnTo>
                  <a:lnTo>
                    <a:pt x="80" y="16"/>
                  </a:lnTo>
                  <a:lnTo>
                    <a:pt x="72" y="16"/>
                  </a:lnTo>
                  <a:lnTo>
                    <a:pt x="48" y="8"/>
                  </a:lnTo>
                  <a:lnTo>
                    <a:pt x="16" y="0"/>
                  </a:lnTo>
                  <a:close/>
                </a:path>
              </a:pathLst>
            </a:custGeom>
            <a:solidFill>
              <a:srgbClr val="000000"/>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179" name="Freeform 37"/>
            <p:cNvSpPr>
              <a:spLocks/>
            </p:cNvSpPr>
            <p:nvPr/>
          </p:nvSpPr>
          <p:spPr bwMode="auto">
            <a:xfrm>
              <a:off x="3406" y="2457"/>
              <a:ext cx="72" cy="32"/>
            </a:xfrm>
            <a:custGeom>
              <a:avLst/>
              <a:gdLst>
                <a:gd name="T0" fmla="*/ 8 w 72"/>
                <a:gd name="T1" fmla="*/ 0 h 32"/>
                <a:gd name="T2" fmla="*/ 8 w 72"/>
                <a:gd name="T3" fmla="*/ 0 h 32"/>
                <a:gd name="T4" fmla="*/ 0 w 72"/>
                <a:gd name="T5" fmla="*/ 0 h 32"/>
                <a:gd name="T6" fmla="*/ 0 w 72"/>
                <a:gd name="T7" fmla="*/ 0 h 32"/>
                <a:gd name="T8" fmla="*/ 0 w 72"/>
                <a:gd name="T9" fmla="*/ 8 h 32"/>
                <a:gd name="T10" fmla="*/ 0 w 72"/>
                <a:gd name="T11" fmla="*/ 8 h 32"/>
                <a:gd name="T12" fmla="*/ 0 w 72"/>
                <a:gd name="T13" fmla="*/ 16 h 32"/>
                <a:gd name="T14" fmla="*/ 0 w 72"/>
                <a:gd name="T15" fmla="*/ 16 h 32"/>
                <a:gd name="T16" fmla="*/ 0 w 72"/>
                <a:gd name="T17" fmla="*/ 16 h 32"/>
                <a:gd name="T18" fmla="*/ 40 w 72"/>
                <a:gd name="T19" fmla="*/ 24 h 32"/>
                <a:gd name="T20" fmla="*/ 64 w 72"/>
                <a:gd name="T21" fmla="*/ 32 h 32"/>
                <a:gd name="T22" fmla="*/ 64 w 72"/>
                <a:gd name="T23" fmla="*/ 32 h 32"/>
                <a:gd name="T24" fmla="*/ 72 w 72"/>
                <a:gd name="T25" fmla="*/ 32 h 32"/>
                <a:gd name="T26" fmla="*/ 72 w 72"/>
                <a:gd name="T27" fmla="*/ 32 h 32"/>
                <a:gd name="T28" fmla="*/ 72 w 72"/>
                <a:gd name="T29" fmla="*/ 32 h 32"/>
                <a:gd name="T30" fmla="*/ 72 w 72"/>
                <a:gd name="T31" fmla="*/ 32 h 32"/>
                <a:gd name="T32" fmla="*/ 72 w 72"/>
                <a:gd name="T33" fmla="*/ 24 h 32"/>
                <a:gd name="T34" fmla="*/ 72 w 72"/>
                <a:gd name="T35" fmla="*/ 24 h 32"/>
                <a:gd name="T36" fmla="*/ 72 w 72"/>
                <a:gd name="T37" fmla="*/ 24 h 32"/>
                <a:gd name="T38" fmla="*/ 40 w 72"/>
                <a:gd name="T39" fmla="*/ 16 h 32"/>
                <a:gd name="T40" fmla="*/ 8 w 72"/>
                <a:gd name="T41" fmla="*/ 0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2"/>
                <a:gd name="T64" fmla="*/ 0 h 32"/>
                <a:gd name="T65" fmla="*/ 72 w 72"/>
                <a:gd name="T66" fmla="*/ 32 h 3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2" h="32">
                  <a:moveTo>
                    <a:pt x="8" y="0"/>
                  </a:moveTo>
                  <a:lnTo>
                    <a:pt x="8" y="0"/>
                  </a:lnTo>
                  <a:lnTo>
                    <a:pt x="0" y="0"/>
                  </a:lnTo>
                  <a:lnTo>
                    <a:pt x="0" y="8"/>
                  </a:lnTo>
                  <a:lnTo>
                    <a:pt x="0" y="16"/>
                  </a:lnTo>
                  <a:lnTo>
                    <a:pt x="40" y="24"/>
                  </a:lnTo>
                  <a:lnTo>
                    <a:pt x="64" y="32"/>
                  </a:lnTo>
                  <a:lnTo>
                    <a:pt x="72" y="32"/>
                  </a:lnTo>
                  <a:lnTo>
                    <a:pt x="72" y="24"/>
                  </a:lnTo>
                  <a:lnTo>
                    <a:pt x="40" y="16"/>
                  </a:lnTo>
                  <a:lnTo>
                    <a:pt x="8" y="0"/>
                  </a:lnTo>
                  <a:close/>
                </a:path>
              </a:pathLst>
            </a:custGeom>
            <a:solidFill>
              <a:srgbClr val="000000"/>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180" name="Freeform 38"/>
            <p:cNvSpPr>
              <a:spLocks/>
            </p:cNvSpPr>
            <p:nvPr/>
          </p:nvSpPr>
          <p:spPr bwMode="auto">
            <a:xfrm>
              <a:off x="3510" y="2489"/>
              <a:ext cx="72" cy="32"/>
            </a:xfrm>
            <a:custGeom>
              <a:avLst/>
              <a:gdLst>
                <a:gd name="T0" fmla="*/ 8 w 72"/>
                <a:gd name="T1" fmla="*/ 0 h 32"/>
                <a:gd name="T2" fmla="*/ 8 w 72"/>
                <a:gd name="T3" fmla="*/ 0 h 32"/>
                <a:gd name="T4" fmla="*/ 8 w 72"/>
                <a:gd name="T5" fmla="*/ 0 h 32"/>
                <a:gd name="T6" fmla="*/ 0 w 72"/>
                <a:gd name="T7" fmla="*/ 0 h 32"/>
                <a:gd name="T8" fmla="*/ 0 w 72"/>
                <a:gd name="T9" fmla="*/ 0 h 32"/>
                <a:gd name="T10" fmla="*/ 0 w 72"/>
                <a:gd name="T11" fmla="*/ 8 h 32"/>
                <a:gd name="T12" fmla="*/ 0 w 72"/>
                <a:gd name="T13" fmla="*/ 8 h 32"/>
                <a:gd name="T14" fmla="*/ 0 w 72"/>
                <a:gd name="T15" fmla="*/ 8 h 32"/>
                <a:gd name="T16" fmla="*/ 8 w 72"/>
                <a:gd name="T17" fmla="*/ 16 h 32"/>
                <a:gd name="T18" fmla="*/ 24 w 72"/>
                <a:gd name="T19" fmla="*/ 24 h 32"/>
                <a:gd name="T20" fmla="*/ 64 w 72"/>
                <a:gd name="T21" fmla="*/ 32 h 32"/>
                <a:gd name="T22" fmla="*/ 64 w 72"/>
                <a:gd name="T23" fmla="*/ 32 h 32"/>
                <a:gd name="T24" fmla="*/ 72 w 72"/>
                <a:gd name="T25" fmla="*/ 32 h 32"/>
                <a:gd name="T26" fmla="*/ 72 w 72"/>
                <a:gd name="T27" fmla="*/ 32 h 32"/>
                <a:gd name="T28" fmla="*/ 72 w 72"/>
                <a:gd name="T29" fmla="*/ 32 h 32"/>
                <a:gd name="T30" fmla="*/ 72 w 72"/>
                <a:gd name="T31" fmla="*/ 32 h 32"/>
                <a:gd name="T32" fmla="*/ 72 w 72"/>
                <a:gd name="T33" fmla="*/ 24 h 32"/>
                <a:gd name="T34" fmla="*/ 72 w 72"/>
                <a:gd name="T35" fmla="*/ 24 h 32"/>
                <a:gd name="T36" fmla="*/ 72 w 72"/>
                <a:gd name="T37" fmla="*/ 24 h 32"/>
                <a:gd name="T38" fmla="*/ 32 w 72"/>
                <a:gd name="T39" fmla="*/ 8 h 32"/>
                <a:gd name="T40" fmla="*/ 8 w 72"/>
                <a:gd name="T41" fmla="*/ 0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2"/>
                <a:gd name="T64" fmla="*/ 0 h 32"/>
                <a:gd name="T65" fmla="*/ 72 w 72"/>
                <a:gd name="T66" fmla="*/ 32 h 3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2" h="32">
                  <a:moveTo>
                    <a:pt x="8" y="0"/>
                  </a:moveTo>
                  <a:lnTo>
                    <a:pt x="8" y="0"/>
                  </a:lnTo>
                  <a:lnTo>
                    <a:pt x="0" y="0"/>
                  </a:lnTo>
                  <a:lnTo>
                    <a:pt x="0" y="8"/>
                  </a:lnTo>
                  <a:lnTo>
                    <a:pt x="8" y="16"/>
                  </a:lnTo>
                  <a:lnTo>
                    <a:pt x="24" y="24"/>
                  </a:lnTo>
                  <a:lnTo>
                    <a:pt x="64" y="32"/>
                  </a:lnTo>
                  <a:lnTo>
                    <a:pt x="72" y="32"/>
                  </a:lnTo>
                  <a:lnTo>
                    <a:pt x="72" y="24"/>
                  </a:lnTo>
                  <a:lnTo>
                    <a:pt x="32" y="8"/>
                  </a:lnTo>
                  <a:lnTo>
                    <a:pt x="8" y="0"/>
                  </a:lnTo>
                  <a:close/>
                </a:path>
              </a:pathLst>
            </a:custGeom>
            <a:solidFill>
              <a:srgbClr val="000000"/>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181" name="Freeform 39"/>
            <p:cNvSpPr>
              <a:spLocks/>
            </p:cNvSpPr>
            <p:nvPr/>
          </p:nvSpPr>
          <p:spPr bwMode="auto">
            <a:xfrm>
              <a:off x="3614" y="2521"/>
              <a:ext cx="72" cy="40"/>
            </a:xfrm>
            <a:custGeom>
              <a:avLst/>
              <a:gdLst>
                <a:gd name="T0" fmla="*/ 8 w 72"/>
                <a:gd name="T1" fmla="*/ 0 h 40"/>
                <a:gd name="T2" fmla="*/ 8 w 72"/>
                <a:gd name="T3" fmla="*/ 0 h 40"/>
                <a:gd name="T4" fmla="*/ 0 w 72"/>
                <a:gd name="T5" fmla="*/ 0 h 40"/>
                <a:gd name="T6" fmla="*/ 0 w 72"/>
                <a:gd name="T7" fmla="*/ 8 h 40"/>
                <a:gd name="T8" fmla="*/ 0 w 72"/>
                <a:gd name="T9" fmla="*/ 8 h 40"/>
                <a:gd name="T10" fmla="*/ 0 w 72"/>
                <a:gd name="T11" fmla="*/ 8 h 40"/>
                <a:gd name="T12" fmla="*/ 0 w 72"/>
                <a:gd name="T13" fmla="*/ 16 h 40"/>
                <a:gd name="T14" fmla="*/ 0 w 72"/>
                <a:gd name="T15" fmla="*/ 16 h 40"/>
                <a:gd name="T16" fmla="*/ 0 w 72"/>
                <a:gd name="T17" fmla="*/ 16 h 40"/>
                <a:gd name="T18" fmla="*/ 8 w 72"/>
                <a:gd name="T19" fmla="*/ 16 h 40"/>
                <a:gd name="T20" fmla="*/ 48 w 72"/>
                <a:gd name="T21" fmla="*/ 32 h 40"/>
                <a:gd name="T22" fmla="*/ 64 w 72"/>
                <a:gd name="T23" fmla="*/ 40 h 40"/>
                <a:gd name="T24" fmla="*/ 64 w 72"/>
                <a:gd name="T25" fmla="*/ 40 h 40"/>
                <a:gd name="T26" fmla="*/ 64 w 72"/>
                <a:gd name="T27" fmla="*/ 40 h 40"/>
                <a:gd name="T28" fmla="*/ 72 w 72"/>
                <a:gd name="T29" fmla="*/ 40 h 40"/>
                <a:gd name="T30" fmla="*/ 72 w 72"/>
                <a:gd name="T31" fmla="*/ 32 h 40"/>
                <a:gd name="T32" fmla="*/ 72 w 72"/>
                <a:gd name="T33" fmla="*/ 32 h 40"/>
                <a:gd name="T34" fmla="*/ 72 w 72"/>
                <a:gd name="T35" fmla="*/ 32 h 40"/>
                <a:gd name="T36" fmla="*/ 72 w 72"/>
                <a:gd name="T37" fmla="*/ 32 h 40"/>
                <a:gd name="T38" fmla="*/ 64 w 72"/>
                <a:gd name="T39" fmla="*/ 32 h 40"/>
                <a:gd name="T40" fmla="*/ 48 w 72"/>
                <a:gd name="T41" fmla="*/ 24 h 40"/>
                <a:gd name="T42" fmla="*/ 16 w 72"/>
                <a:gd name="T43" fmla="*/ 0 h 40"/>
                <a:gd name="T44" fmla="*/ 8 w 72"/>
                <a:gd name="T45" fmla="*/ 0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2"/>
                <a:gd name="T70" fmla="*/ 0 h 40"/>
                <a:gd name="T71" fmla="*/ 72 w 72"/>
                <a:gd name="T72" fmla="*/ 40 h 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2" h="40">
                  <a:moveTo>
                    <a:pt x="8" y="0"/>
                  </a:moveTo>
                  <a:lnTo>
                    <a:pt x="8" y="0"/>
                  </a:lnTo>
                  <a:lnTo>
                    <a:pt x="0" y="0"/>
                  </a:lnTo>
                  <a:lnTo>
                    <a:pt x="0" y="8"/>
                  </a:lnTo>
                  <a:lnTo>
                    <a:pt x="0" y="16"/>
                  </a:lnTo>
                  <a:lnTo>
                    <a:pt x="8" y="16"/>
                  </a:lnTo>
                  <a:lnTo>
                    <a:pt x="48" y="32"/>
                  </a:lnTo>
                  <a:lnTo>
                    <a:pt x="64" y="40"/>
                  </a:lnTo>
                  <a:lnTo>
                    <a:pt x="72" y="40"/>
                  </a:lnTo>
                  <a:lnTo>
                    <a:pt x="72" y="32"/>
                  </a:lnTo>
                  <a:lnTo>
                    <a:pt x="64" y="32"/>
                  </a:lnTo>
                  <a:lnTo>
                    <a:pt x="48" y="24"/>
                  </a:lnTo>
                  <a:lnTo>
                    <a:pt x="16" y="0"/>
                  </a:lnTo>
                  <a:lnTo>
                    <a:pt x="8" y="0"/>
                  </a:lnTo>
                  <a:close/>
                </a:path>
              </a:pathLst>
            </a:custGeom>
            <a:solidFill>
              <a:srgbClr val="000000"/>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182" name="Freeform 40"/>
            <p:cNvSpPr>
              <a:spLocks/>
            </p:cNvSpPr>
            <p:nvPr/>
          </p:nvSpPr>
          <p:spPr bwMode="auto">
            <a:xfrm>
              <a:off x="3710" y="2561"/>
              <a:ext cx="64" cy="48"/>
            </a:xfrm>
            <a:custGeom>
              <a:avLst/>
              <a:gdLst>
                <a:gd name="T0" fmla="*/ 8 w 64"/>
                <a:gd name="T1" fmla="*/ 0 h 48"/>
                <a:gd name="T2" fmla="*/ 8 w 64"/>
                <a:gd name="T3" fmla="*/ 0 h 48"/>
                <a:gd name="T4" fmla="*/ 8 w 64"/>
                <a:gd name="T5" fmla="*/ 0 h 48"/>
                <a:gd name="T6" fmla="*/ 0 w 64"/>
                <a:gd name="T7" fmla="*/ 0 h 48"/>
                <a:gd name="T8" fmla="*/ 0 w 64"/>
                <a:gd name="T9" fmla="*/ 8 h 48"/>
                <a:gd name="T10" fmla="*/ 0 w 64"/>
                <a:gd name="T11" fmla="*/ 8 h 48"/>
                <a:gd name="T12" fmla="*/ 0 w 64"/>
                <a:gd name="T13" fmla="*/ 8 h 48"/>
                <a:gd name="T14" fmla="*/ 0 w 64"/>
                <a:gd name="T15" fmla="*/ 16 h 48"/>
                <a:gd name="T16" fmla="*/ 8 w 64"/>
                <a:gd name="T17" fmla="*/ 16 h 48"/>
                <a:gd name="T18" fmla="*/ 16 w 64"/>
                <a:gd name="T19" fmla="*/ 24 h 48"/>
                <a:gd name="T20" fmla="*/ 40 w 64"/>
                <a:gd name="T21" fmla="*/ 32 h 48"/>
                <a:gd name="T22" fmla="*/ 56 w 64"/>
                <a:gd name="T23" fmla="*/ 48 h 48"/>
                <a:gd name="T24" fmla="*/ 56 w 64"/>
                <a:gd name="T25" fmla="*/ 48 h 48"/>
                <a:gd name="T26" fmla="*/ 56 w 64"/>
                <a:gd name="T27" fmla="*/ 48 h 48"/>
                <a:gd name="T28" fmla="*/ 64 w 64"/>
                <a:gd name="T29" fmla="*/ 48 h 48"/>
                <a:gd name="T30" fmla="*/ 64 w 64"/>
                <a:gd name="T31" fmla="*/ 48 h 48"/>
                <a:gd name="T32" fmla="*/ 64 w 64"/>
                <a:gd name="T33" fmla="*/ 40 h 48"/>
                <a:gd name="T34" fmla="*/ 64 w 64"/>
                <a:gd name="T35" fmla="*/ 40 h 48"/>
                <a:gd name="T36" fmla="*/ 64 w 64"/>
                <a:gd name="T37" fmla="*/ 32 h 48"/>
                <a:gd name="T38" fmla="*/ 64 w 64"/>
                <a:gd name="T39" fmla="*/ 32 h 48"/>
                <a:gd name="T40" fmla="*/ 56 w 64"/>
                <a:gd name="T41" fmla="*/ 32 h 48"/>
                <a:gd name="T42" fmla="*/ 24 w 64"/>
                <a:gd name="T43" fmla="*/ 8 h 48"/>
                <a:gd name="T44" fmla="*/ 24 w 64"/>
                <a:gd name="T45" fmla="*/ 8 h 48"/>
                <a:gd name="T46" fmla="*/ 8 w 64"/>
                <a:gd name="T47" fmla="*/ 0 h 4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4"/>
                <a:gd name="T73" fmla="*/ 0 h 48"/>
                <a:gd name="T74" fmla="*/ 64 w 64"/>
                <a:gd name="T75" fmla="*/ 48 h 4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4" h="48">
                  <a:moveTo>
                    <a:pt x="8" y="0"/>
                  </a:moveTo>
                  <a:lnTo>
                    <a:pt x="8" y="0"/>
                  </a:lnTo>
                  <a:lnTo>
                    <a:pt x="0" y="0"/>
                  </a:lnTo>
                  <a:lnTo>
                    <a:pt x="0" y="8"/>
                  </a:lnTo>
                  <a:lnTo>
                    <a:pt x="0" y="16"/>
                  </a:lnTo>
                  <a:lnTo>
                    <a:pt x="8" y="16"/>
                  </a:lnTo>
                  <a:lnTo>
                    <a:pt x="16" y="24"/>
                  </a:lnTo>
                  <a:lnTo>
                    <a:pt x="40" y="32"/>
                  </a:lnTo>
                  <a:lnTo>
                    <a:pt x="56" y="48"/>
                  </a:lnTo>
                  <a:lnTo>
                    <a:pt x="64" y="48"/>
                  </a:lnTo>
                  <a:lnTo>
                    <a:pt x="64" y="40"/>
                  </a:lnTo>
                  <a:lnTo>
                    <a:pt x="64" y="32"/>
                  </a:lnTo>
                  <a:lnTo>
                    <a:pt x="56" y="32"/>
                  </a:lnTo>
                  <a:lnTo>
                    <a:pt x="24" y="8"/>
                  </a:lnTo>
                  <a:lnTo>
                    <a:pt x="8" y="0"/>
                  </a:lnTo>
                  <a:close/>
                </a:path>
              </a:pathLst>
            </a:custGeom>
            <a:solidFill>
              <a:srgbClr val="000000"/>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183" name="Freeform 41"/>
            <p:cNvSpPr>
              <a:spLocks/>
            </p:cNvSpPr>
            <p:nvPr/>
          </p:nvSpPr>
          <p:spPr bwMode="auto">
            <a:xfrm>
              <a:off x="3798" y="2617"/>
              <a:ext cx="56" cy="56"/>
            </a:xfrm>
            <a:custGeom>
              <a:avLst/>
              <a:gdLst>
                <a:gd name="T0" fmla="*/ 16 w 56"/>
                <a:gd name="T1" fmla="*/ 0 h 56"/>
                <a:gd name="T2" fmla="*/ 8 w 56"/>
                <a:gd name="T3" fmla="*/ 0 h 56"/>
                <a:gd name="T4" fmla="*/ 8 w 56"/>
                <a:gd name="T5" fmla="*/ 0 h 56"/>
                <a:gd name="T6" fmla="*/ 0 w 56"/>
                <a:gd name="T7" fmla="*/ 0 h 56"/>
                <a:gd name="T8" fmla="*/ 0 w 56"/>
                <a:gd name="T9" fmla="*/ 0 h 56"/>
                <a:gd name="T10" fmla="*/ 0 w 56"/>
                <a:gd name="T11" fmla="*/ 0 h 56"/>
                <a:gd name="T12" fmla="*/ 0 w 56"/>
                <a:gd name="T13" fmla="*/ 8 h 56"/>
                <a:gd name="T14" fmla="*/ 0 w 56"/>
                <a:gd name="T15" fmla="*/ 8 h 56"/>
                <a:gd name="T16" fmla="*/ 0 w 56"/>
                <a:gd name="T17" fmla="*/ 16 h 56"/>
                <a:gd name="T18" fmla="*/ 0 w 56"/>
                <a:gd name="T19" fmla="*/ 16 h 56"/>
                <a:gd name="T20" fmla="*/ 24 w 56"/>
                <a:gd name="T21" fmla="*/ 32 h 56"/>
                <a:gd name="T22" fmla="*/ 40 w 56"/>
                <a:gd name="T23" fmla="*/ 48 h 56"/>
                <a:gd name="T24" fmla="*/ 40 w 56"/>
                <a:gd name="T25" fmla="*/ 56 h 56"/>
                <a:gd name="T26" fmla="*/ 40 w 56"/>
                <a:gd name="T27" fmla="*/ 56 h 56"/>
                <a:gd name="T28" fmla="*/ 40 w 56"/>
                <a:gd name="T29" fmla="*/ 56 h 56"/>
                <a:gd name="T30" fmla="*/ 48 w 56"/>
                <a:gd name="T31" fmla="*/ 56 h 56"/>
                <a:gd name="T32" fmla="*/ 48 w 56"/>
                <a:gd name="T33" fmla="*/ 56 h 56"/>
                <a:gd name="T34" fmla="*/ 56 w 56"/>
                <a:gd name="T35" fmla="*/ 56 h 56"/>
                <a:gd name="T36" fmla="*/ 56 w 56"/>
                <a:gd name="T37" fmla="*/ 56 h 56"/>
                <a:gd name="T38" fmla="*/ 56 w 56"/>
                <a:gd name="T39" fmla="*/ 48 h 56"/>
                <a:gd name="T40" fmla="*/ 56 w 56"/>
                <a:gd name="T41" fmla="*/ 48 h 56"/>
                <a:gd name="T42" fmla="*/ 56 w 56"/>
                <a:gd name="T43" fmla="*/ 48 h 56"/>
                <a:gd name="T44" fmla="*/ 48 w 56"/>
                <a:gd name="T45" fmla="*/ 40 h 56"/>
                <a:gd name="T46" fmla="*/ 32 w 56"/>
                <a:gd name="T47" fmla="*/ 24 h 56"/>
                <a:gd name="T48" fmla="*/ 16 w 56"/>
                <a:gd name="T49" fmla="*/ 0 h 56"/>
                <a:gd name="T50" fmla="*/ 16 w 56"/>
                <a:gd name="T51" fmla="*/ 0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6"/>
                <a:gd name="T79" fmla="*/ 0 h 56"/>
                <a:gd name="T80" fmla="*/ 56 w 56"/>
                <a:gd name="T81" fmla="*/ 56 h 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6" h="56">
                  <a:moveTo>
                    <a:pt x="16" y="0"/>
                  </a:moveTo>
                  <a:lnTo>
                    <a:pt x="8" y="0"/>
                  </a:lnTo>
                  <a:lnTo>
                    <a:pt x="0" y="0"/>
                  </a:lnTo>
                  <a:lnTo>
                    <a:pt x="0" y="8"/>
                  </a:lnTo>
                  <a:lnTo>
                    <a:pt x="0" y="16"/>
                  </a:lnTo>
                  <a:lnTo>
                    <a:pt x="24" y="32"/>
                  </a:lnTo>
                  <a:lnTo>
                    <a:pt x="40" y="48"/>
                  </a:lnTo>
                  <a:lnTo>
                    <a:pt x="40" y="56"/>
                  </a:lnTo>
                  <a:lnTo>
                    <a:pt x="48" y="56"/>
                  </a:lnTo>
                  <a:lnTo>
                    <a:pt x="56" y="56"/>
                  </a:lnTo>
                  <a:lnTo>
                    <a:pt x="56" y="48"/>
                  </a:lnTo>
                  <a:lnTo>
                    <a:pt x="48" y="40"/>
                  </a:lnTo>
                  <a:lnTo>
                    <a:pt x="32" y="24"/>
                  </a:lnTo>
                  <a:lnTo>
                    <a:pt x="16" y="0"/>
                  </a:lnTo>
                  <a:close/>
                </a:path>
              </a:pathLst>
            </a:custGeom>
            <a:solidFill>
              <a:srgbClr val="000000"/>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184" name="Freeform 42"/>
            <p:cNvSpPr>
              <a:spLocks/>
            </p:cNvSpPr>
            <p:nvPr/>
          </p:nvSpPr>
          <p:spPr bwMode="auto">
            <a:xfrm>
              <a:off x="3854" y="2689"/>
              <a:ext cx="24" cy="56"/>
            </a:xfrm>
            <a:custGeom>
              <a:avLst/>
              <a:gdLst>
                <a:gd name="T0" fmla="*/ 16 w 24"/>
                <a:gd name="T1" fmla="*/ 0 h 56"/>
                <a:gd name="T2" fmla="*/ 16 w 24"/>
                <a:gd name="T3" fmla="*/ 0 h 56"/>
                <a:gd name="T4" fmla="*/ 16 w 24"/>
                <a:gd name="T5" fmla="*/ 0 h 56"/>
                <a:gd name="T6" fmla="*/ 8 w 24"/>
                <a:gd name="T7" fmla="*/ 0 h 56"/>
                <a:gd name="T8" fmla="*/ 8 w 24"/>
                <a:gd name="T9" fmla="*/ 0 h 56"/>
                <a:gd name="T10" fmla="*/ 8 w 24"/>
                <a:gd name="T11" fmla="*/ 0 h 56"/>
                <a:gd name="T12" fmla="*/ 0 w 24"/>
                <a:gd name="T13" fmla="*/ 0 h 56"/>
                <a:gd name="T14" fmla="*/ 0 w 24"/>
                <a:gd name="T15" fmla="*/ 8 h 56"/>
                <a:gd name="T16" fmla="*/ 0 w 24"/>
                <a:gd name="T17" fmla="*/ 8 h 56"/>
                <a:gd name="T18" fmla="*/ 0 w 24"/>
                <a:gd name="T19" fmla="*/ 8 h 56"/>
                <a:gd name="T20" fmla="*/ 8 w 24"/>
                <a:gd name="T21" fmla="*/ 32 h 56"/>
                <a:gd name="T22" fmla="*/ 8 w 24"/>
                <a:gd name="T23" fmla="*/ 48 h 56"/>
                <a:gd name="T24" fmla="*/ 8 w 24"/>
                <a:gd name="T25" fmla="*/ 48 h 56"/>
                <a:gd name="T26" fmla="*/ 16 w 24"/>
                <a:gd name="T27" fmla="*/ 56 h 56"/>
                <a:gd name="T28" fmla="*/ 16 w 24"/>
                <a:gd name="T29" fmla="*/ 56 h 56"/>
                <a:gd name="T30" fmla="*/ 16 w 24"/>
                <a:gd name="T31" fmla="*/ 56 h 56"/>
                <a:gd name="T32" fmla="*/ 24 w 24"/>
                <a:gd name="T33" fmla="*/ 56 h 56"/>
                <a:gd name="T34" fmla="*/ 24 w 24"/>
                <a:gd name="T35" fmla="*/ 56 h 56"/>
                <a:gd name="T36" fmla="*/ 24 w 24"/>
                <a:gd name="T37" fmla="*/ 48 h 56"/>
                <a:gd name="T38" fmla="*/ 24 w 24"/>
                <a:gd name="T39" fmla="*/ 48 h 56"/>
                <a:gd name="T40" fmla="*/ 24 w 24"/>
                <a:gd name="T41" fmla="*/ 32 h 56"/>
                <a:gd name="T42" fmla="*/ 24 w 24"/>
                <a:gd name="T43" fmla="*/ 32 h 56"/>
                <a:gd name="T44" fmla="*/ 16 w 24"/>
                <a:gd name="T45" fmla="*/ 0 h 56"/>
                <a:gd name="T46" fmla="*/ 16 w 24"/>
                <a:gd name="T47" fmla="*/ 0 h 5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
                <a:gd name="T73" fmla="*/ 0 h 56"/>
                <a:gd name="T74" fmla="*/ 24 w 24"/>
                <a:gd name="T75" fmla="*/ 56 h 5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 h="56">
                  <a:moveTo>
                    <a:pt x="16" y="0"/>
                  </a:moveTo>
                  <a:lnTo>
                    <a:pt x="16" y="0"/>
                  </a:lnTo>
                  <a:lnTo>
                    <a:pt x="8" y="0"/>
                  </a:lnTo>
                  <a:lnTo>
                    <a:pt x="0" y="0"/>
                  </a:lnTo>
                  <a:lnTo>
                    <a:pt x="0" y="8"/>
                  </a:lnTo>
                  <a:lnTo>
                    <a:pt x="8" y="32"/>
                  </a:lnTo>
                  <a:lnTo>
                    <a:pt x="8" y="48"/>
                  </a:lnTo>
                  <a:lnTo>
                    <a:pt x="16" y="56"/>
                  </a:lnTo>
                  <a:lnTo>
                    <a:pt x="24" y="56"/>
                  </a:lnTo>
                  <a:lnTo>
                    <a:pt x="24" y="48"/>
                  </a:lnTo>
                  <a:lnTo>
                    <a:pt x="24" y="32"/>
                  </a:lnTo>
                  <a:lnTo>
                    <a:pt x="16" y="0"/>
                  </a:lnTo>
                  <a:close/>
                </a:path>
              </a:pathLst>
            </a:custGeom>
            <a:solidFill>
              <a:srgbClr val="000000"/>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grpSp>
      <p:grpSp>
        <p:nvGrpSpPr>
          <p:cNvPr id="154635" name="Group 43"/>
          <p:cNvGrpSpPr>
            <a:grpSpLocks/>
          </p:cNvGrpSpPr>
          <p:nvPr/>
        </p:nvGrpSpPr>
        <p:grpSpPr bwMode="auto">
          <a:xfrm>
            <a:off x="4035425" y="4713288"/>
            <a:ext cx="1752600" cy="444500"/>
            <a:chOff x="2542" y="2969"/>
            <a:chExt cx="1104" cy="280"/>
          </a:xfrm>
        </p:grpSpPr>
        <p:sp>
          <p:nvSpPr>
            <p:cNvPr id="46167" name="Freeform 44"/>
            <p:cNvSpPr>
              <a:spLocks/>
            </p:cNvSpPr>
            <p:nvPr/>
          </p:nvSpPr>
          <p:spPr bwMode="auto">
            <a:xfrm>
              <a:off x="2542" y="3033"/>
              <a:ext cx="1072" cy="216"/>
            </a:xfrm>
            <a:custGeom>
              <a:avLst/>
              <a:gdLst>
                <a:gd name="T0" fmla="*/ 1072 w 1072"/>
                <a:gd name="T1" fmla="*/ 16 h 216"/>
                <a:gd name="T2" fmla="*/ 1072 w 1072"/>
                <a:gd name="T3" fmla="*/ 8 h 216"/>
                <a:gd name="T4" fmla="*/ 1064 w 1072"/>
                <a:gd name="T5" fmla="*/ 0 h 216"/>
                <a:gd name="T6" fmla="*/ 1056 w 1072"/>
                <a:gd name="T7" fmla="*/ 0 h 216"/>
                <a:gd name="T8" fmla="*/ 1048 w 1072"/>
                <a:gd name="T9" fmla="*/ 16 h 216"/>
                <a:gd name="T10" fmla="*/ 1032 w 1072"/>
                <a:gd name="T11" fmla="*/ 24 h 216"/>
                <a:gd name="T12" fmla="*/ 1000 w 1072"/>
                <a:gd name="T13" fmla="*/ 40 h 216"/>
                <a:gd name="T14" fmla="*/ 952 w 1072"/>
                <a:gd name="T15" fmla="*/ 64 h 216"/>
                <a:gd name="T16" fmla="*/ 912 w 1072"/>
                <a:gd name="T17" fmla="*/ 80 h 216"/>
                <a:gd name="T18" fmla="*/ 856 w 1072"/>
                <a:gd name="T19" fmla="*/ 96 h 216"/>
                <a:gd name="T20" fmla="*/ 800 w 1072"/>
                <a:gd name="T21" fmla="*/ 112 h 216"/>
                <a:gd name="T22" fmla="*/ 736 w 1072"/>
                <a:gd name="T23" fmla="*/ 128 h 216"/>
                <a:gd name="T24" fmla="*/ 672 w 1072"/>
                <a:gd name="T25" fmla="*/ 144 h 216"/>
                <a:gd name="T26" fmla="*/ 640 w 1072"/>
                <a:gd name="T27" fmla="*/ 152 h 216"/>
                <a:gd name="T28" fmla="*/ 528 w 1072"/>
                <a:gd name="T29" fmla="*/ 168 h 216"/>
                <a:gd name="T30" fmla="*/ 360 w 1072"/>
                <a:gd name="T31" fmla="*/ 184 h 216"/>
                <a:gd name="T32" fmla="*/ 192 w 1072"/>
                <a:gd name="T33" fmla="*/ 192 h 216"/>
                <a:gd name="T34" fmla="*/ 8 w 1072"/>
                <a:gd name="T35" fmla="*/ 200 h 216"/>
                <a:gd name="T36" fmla="*/ 0 w 1072"/>
                <a:gd name="T37" fmla="*/ 200 h 216"/>
                <a:gd name="T38" fmla="*/ 0 w 1072"/>
                <a:gd name="T39" fmla="*/ 208 h 216"/>
                <a:gd name="T40" fmla="*/ 0 w 1072"/>
                <a:gd name="T41" fmla="*/ 216 h 216"/>
                <a:gd name="T42" fmla="*/ 8 w 1072"/>
                <a:gd name="T43" fmla="*/ 216 h 216"/>
                <a:gd name="T44" fmla="*/ 192 w 1072"/>
                <a:gd name="T45" fmla="*/ 208 h 216"/>
                <a:gd name="T46" fmla="*/ 360 w 1072"/>
                <a:gd name="T47" fmla="*/ 200 h 216"/>
                <a:gd name="T48" fmla="*/ 528 w 1072"/>
                <a:gd name="T49" fmla="*/ 184 h 216"/>
                <a:gd name="T50" fmla="*/ 640 w 1072"/>
                <a:gd name="T51" fmla="*/ 168 h 216"/>
                <a:gd name="T52" fmla="*/ 672 w 1072"/>
                <a:gd name="T53" fmla="*/ 160 h 216"/>
                <a:gd name="T54" fmla="*/ 744 w 1072"/>
                <a:gd name="T55" fmla="*/ 144 h 216"/>
                <a:gd name="T56" fmla="*/ 800 w 1072"/>
                <a:gd name="T57" fmla="*/ 128 h 216"/>
                <a:gd name="T58" fmla="*/ 864 w 1072"/>
                <a:gd name="T59" fmla="*/ 112 h 216"/>
                <a:gd name="T60" fmla="*/ 912 w 1072"/>
                <a:gd name="T61" fmla="*/ 96 h 216"/>
                <a:gd name="T62" fmla="*/ 960 w 1072"/>
                <a:gd name="T63" fmla="*/ 80 h 216"/>
                <a:gd name="T64" fmla="*/ 1000 w 1072"/>
                <a:gd name="T65" fmla="*/ 56 h 216"/>
                <a:gd name="T66" fmla="*/ 1040 w 1072"/>
                <a:gd name="T67" fmla="*/ 40 h 216"/>
                <a:gd name="T68" fmla="*/ 1056 w 1072"/>
                <a:gd name="T69" fmla="*/ 24 h 21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72"/>
                <a:gd name="T106" fmla="*/ 0 h 216"/>
                <a:gd name="T107" fmla="*/ 1072 w 1072"/>
                <a:gd name="T108" fmla="*/ 216 h 21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72" h="216">
                  <a:moveTo>
                    <a:pt x="1072" y="16"/>
                  </a:moveTo>
                  <a:lnTo>
                    <a:pt x="1072" y="16"/>
                  </a:lnTo>
                  <a:lnTo>
                    <a:pt x="1072" y="8"/>
                  </a:lnTo>
                  <a:lnTo>
                    <a:pt x="1064" y="0"/>
                  </a:lnTo>
                  <a:lnTo>
                    <a:pt x="1056" y="0"/>
                  </a:lnTo>
                  <a:lnTo>
                    <a:pt x="1056" y="8"/>
                  </a:lnTo>
                  <a:lnTo>
                    <a:pt x="1048" y="16"/>
                  </a:lnTo>
                  <a:lnTo>
                    <a:pt x="1032" y="24"/>
                  </a:lnTo>
                  <a:lnTo>
                    <a:pt x="1016" y="32"/>
                  </a:lnTo>
                  <a:lnTo>
                    <a:pt x="1000" y="40"/>
                  </a:lnTo>
                  <a:lnTo>
                    <a:pt x="976" y="56"/>
                  </a:lnTo>
                  <a:lnTo>
                    <a:pt x="952" y="64"/>
                  </a:lnTo>
                  <a:lnTo>
                    <a:pt x="936" y="72"/>
                  </a:lnTo>
                  <a:lnTo>
                    <a:pt x="912" y="80"/>
                  </a:lnTo>
                  <a:lnTo>
                    <a:pt x="880" y="88"/>
                  </a:lnTo>
                  <a:lnTo>
                    <a:pt x="856" y="96"/>
                  </a:lnTo>
                  <a:lnTo>
                    <a:pt x="824" y="104"/>
                  </a:lnTo>
                  <a:lnTo>
                    <a:pt x="800" y="112"/>
                  </a:lnTo>
                  <a:lnTo>
                    <a:pt x="768" y="120"/>
                  </a:lnTo>
                  <a:lnTo>
                    <a:pt x="736" y="128"/>
                  </a:lnTo>
                  <a:lnTo>
                    <a:pt x="704" y="136"/>
                  </a:lnTo>
                  <a:lnTo>
                    <a:pt x="672" y="144"/>
                  </a:lnTo>
                  <a:lnTo>
                    <a:pt x="640" y="152"/>
                  </a:lnTo>
                  <a:lnTo>
                    <a:pt x="600" y="152"/>
                  </a:lnTo>
                  <a:lnTo>
                    <a:pt x="528" y="168"/>
                  </a:lnTo>
                  <a:lnTo>
                    <a:pt x="448" y="176"/>
                  </a:lnTo>
                  <a:lnTo>
                    <a:pt x="360" y="184"/>
                  </a:lnTo>
                  <a:lnTo>
                    <a:pt x="280" y="192"/>
                  </a:lnTo>
                  <a:lnTo>
                    <a:pt x="192" y="192"/>
                  </a:lnTo>
                  <a:lnTo>
                    <a:pt x="96" y="200"/>
                  </a:lnTo>
                  <a:lnTo>
                    <a:pt x="8" y="200"/>
                  </a:lnTo>
                  <a:lnTo>
                    <a:pt x="0" y="200"/>
                  </a:lnTo>
                  <a:lnTo>
                    <a:pt x="0" y="208"/>
                  </a:lnTo>
                  <a:lnTo>
                    <a:pt x="0" y="216"/>
                  </a:lnTo>
                  <a:lnTo>
                    <a:pt x="8" y="216"/>
                  </a:lnTo>
                  <a:lnTo>
                    <a:pt x="96" y="216"/>
                  </a:lnTo>
                  <a:lnTo>
                    <a:pt x="192" y="208"/>
                  </a:lnTo>
                  <a:lnTo>
                    <a:pt x="280" y="208"/>
                  </a:lnTo>
                  <a:lnTo>
                    <a:pt x="360" y="200"/>
                  </a:lnTo>
                  <a:lnTo>
                    <a:pt x="448" y="192"/>
                  </a:lnTo>
                  <a:lnTo>
                    <a:pt x="528" y="184"/>
                  </a:lnTo>
                  <a:lnTo>
                    <a:pt x="600" y="168"/>
                  </a:lnTo>
                  <a:lnTo>
                    <a:pt x="640" y="168"/>
                  </a:lnTo>
                  <a:lnTo>
                    <a:pt x="672" y="160"/>
                  </a:lnTo>
                  <a:lnTo>
                    <a:pt x="712" y="152"/>
                  </a:lnTo>
                  <a:lnTo>
                    <a:pt x="744" y="144"/>
                  </a:lnTo>
                  <a:lnTo>
                    <a:pt x="776" y="136"/>
                  </a:lnTo>
                  <a:lnTo>
                    <a:pt x="800" y="128"/>
                  </a:lnTo>
                  <a:lnTo>
                    <a:pt x="832" y="120"/>
                  </a:lnTo>
                  <a:lnTo>
                    <a:pt x="864" y="112"/>
                  </a:lnTo>
                  <a:lnTo>
                    <a:pt x="888" y="104"/>
                  </a:lnTo>
                  <a:lnTo>
                    <a:pt x="912" y="96"/>
                  </a:lnTo>
                  <a:lnTo>
                    <a:pt x="936" y="88"/>
                  </a:lnTo>
                  <a:lnTo>
                    <a:pt x="960" y="80"/>
                  </a:lnTo>
                  <a:lnTo>
                    <a:pt x="984" y="72"/>
                  </a:lnTo>
                  <a:lnTo>
                    <a:pt x="1000" y="56"/>
                  </a:lnTo>
                  <a:lnTo>
                    <a:pt x="1024" y="48"/>
                  </a:lnTo>
                  <a:lnTo>
                    <a:pt x="1040" y="40"/>
                  </a:lnTo>
                  <a:lnTo>
                    <a:pt x="1056" y="24"/>
                  </a:lnTo>
                  <a:lnTo>
                    <a:pt x="1072" y="16"/>
                  </a:lnTo>
                  <a:close/>
                </a:path>
              </a:pathLst>
            </a:custGeom>
            <a:solidFill>
              <a:srgbClr val="FF0033"/>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168" name="Freeform 45"/>
            <p:cNvSpPr>
              <a:spLocks/>
            </p:cNvSpPr>
            <p:nvPr/>
          </p:nvSpPr>
          <p:spPr bwMode="auto">
            <a:xfrm>
              <a:off x="3566" y="2969"/>
              <a:ext cx="80" cy="96"/>
            </a:xfrm>
            <a:custGeom>
              <a:avLst/>
              <a:gdLst>
                <a:gd name="T0" fmla="*/ 72 w 80"/>
                <a:gd name="T1" fmla="*/ 96 h 96"/>
                <a:gd name="T2" fmla="*/ 80 w 80"/>
                <a:gd name="T3" fmla="*/ 0 h 96"/>
                <a:gd name="T4" fmla="*/ 0 w 80"/>
                <a:gd name="T5" fmla="*/ 56 h 96"/>
                <a:gd name="T6" fmla="*/ 72 w 80"/>
                <a:gd name="T7" fmla="*/ 96 h 96"/>
                <a:gd name="T8" fmla="*/ 0 60000 65536"/>
                <a:gd name="T9" fmla="*/ 0 60000 65536"/>
                <a:gd name="T10" fmla="*/ 0 60000 65536"/>
                <a:gd name="T11" fmla="*/ 0 60000 65536"/>
                <a:gd name="T12" fmla="*/ 0 w 80"/>
                <a:gd name="T13" fmla="*/ 0 h 96"/>
                <a:gd name="T14" fmla="*/ 80 w 80"/>
                <a:gd name="T15" fmla="*/ 96 h 96"/>
              </a:gdLst>
              <a:ahLst/>
              <a:cxnLst>
                <a:cxn ang="T8">
                  <a:pos x="T0" y="T1"/>
                </a:cxn>
                <a:cxn ang="T9">
                  <a:pos x="T2" y="T3"/>
                </a:cxn>
                <a:cxn ang="T10">
                  <a:pos x="T4" y="T5"/>
                </a:cxn>
                <a:cxn ang="T11">
                  <a:pos x="T6" y="T7"/>
                </a:cxn>
              </a:cxnLst>
              <a:rect l="T12" t="T13" r="T14" b="T15"/>
              <a:pathLst>
                <a:path w="80" h="96">
                  <a:moveTo>
                    <a:pt x="72" y="96"/>
                  </a:moveTo>
                  <a:lnTo>
                    <a:pt x="80" y="0"/>
                  </a:lnTo>
                  <a:lnTo>
                    <a:pt x="0" y="56"/>
                  </a:lnTo>
                  <a:lnTo>
                    <a:pt x="72" y="96"/>
                  </a:lnTo>
                  <a:close/>
                </a:path>
              </a:pathLst>
            </a:custGeom>
            <a:solidFill>
              <a:srgbClr val="FF0033"/>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grpSp>
      <p:sp>
        <p:nvSpPr>
          <p:cNvPr id="46092" name="Rectangle 46"/>
          <p:cNvSpPr>
            <a:spLocks noChangeArrowheads="1"/>
          </p:cNvSpPr>
          <p:nvPr/>
        </p:nvSpPr>
        <p:spPr bwMode="auto">
          <a:xfrm>
            <a:off x="1622425" y="2732088"/>
            <a:ext cx="25400" cy="1803400"/>
          </a:xfrm>
          <a:prstGeom prst="rect">
            <a:avLst/>
          </a:prstGeom>
          <a:solidFill>
            <a:srgbClr val="000000"/>
          </a:solidFill>
          <a:ln w="9525">
            <a:noFill/>
            <a:miter lim="800000"/>
            <a:headEnd/>
            <a:tailEnd/>
          </a:ln>
        </p:spPr>
        <p:txBody>
          <a:bodyPr/>
          <a:lstStyle/>
          <a:p>
            <a:pPr eaLnBrk="0" hangingPunct="0">
              <a:defRPr/>
            </a:pPr>
            <a:endParaRPr kumimoji="1" lang="ru-RU" sz="2400">
              <a:solidFill>
                <a:srgbClr val="FFFFFF"/>
              </a:solidFill>
              <a:latin typeface="Times New Roman"/>
              <a:cs typeface="+mn-cs"/>
            </a:endParaRPr>
          </a:p>
        </p:txBody>
      </p:sp>
      <p:grpSp>
        <p:nvGrpSpPr>
          <p:cNvPr id="154637" name="Group 47"/>
          <p:cNvGrpSpPr>
            <a:grpSpLocks/>
          </p:cNvGrpSpPr>
          <p:nvPr/>
        </p:nvGrpSpPr>
        <p:grpSpPr bwMode="auto">
          <a:xfrm>
            <a:off x="2105025" y="3938588"/>
            <a:ext cx="1689100" cy="393700"/>
            <a:chOff x="1326" y="2481"/>
            <a:chExt cx="1064" cy="248"/>
          </a:xfrm>
        </p:grpSpPr>
        <p:sp>
          <p:nvSpPr>
            <p:cNvPr id="46165" name="Freeform 48"/>
            <p:cNvSpPr>
              <a:spLocks/>
            </p:cNvSpPr>
            <p:nvPr/>
          </p:nvSpPr>
          <p:spPr bwMode="auto">
            <a:xfrm>
              <a:off x="1358" y="2481"/>
              <a:ext cx="1032" cy="184"/>
            </a:xfrm>
            <a:custGeom>
              <a:avLst/>
              <a:gdLst>
                <a:gd name="T0" fmla="*/ 8 w 1032"/>
                <a:gd name="T1" fmla="*/ 176 h 184"/>
                <a:gd name="T2" fmla="*/ 8 w 1032"/>
                <a:gd name="T3" fmla="*/ 176 h 184"/>
                <a:gd name="T4" fmla="*/ 8 w 1032"/>
                <a:gd name="T5" fmla="*/ 184 h 184"/>
                <a:gd name="T6" fmla="*/ 16 w 1032"/>
                <a:gd name="T7" fmla="*/ 184 h 184"/>
                <a:gd name="T8" fmla="*/ 32 w 1032"/>
                <a:gd name="T9" fmla="*/ 176 h 184"/>
                <a:gd name="T10" fmla="*/ 40 w 1032"/>
                <a:gd name="T11" fmla="*/ 168 h 184"/>
                <a:gd name="T12" fmla="*/ 80 w 1032"/>
                <a:gd name="T13" fmla="*/ 152 h 184"/>
                <a:gd name="T14" fmla="*/ 120 w 1032"/>
                <a:gd name="T15" fmla="*/ 128 h 184"/>
                <a:gd name="T16" fmla="*/ 160 w 1032"/>
                <a:gd name="T17" fmla="*/ 120 h 184"/>
                <a:gd name="T18" fmla="*/ 216 w 1032"/>
                <a:gd name="T19" fmla="*/ 104 h 184"/>
                <a:gd name="T20" fmla="*/ 272 w 1032"/>
                <a:gd name="T21" fmla="*/ 88 h 184"/>
                <a:gd name="T22" fmla="*/ 328 w 1032"/>
                <a:gd name="T23" fmla="*/ 72 h 184"/>
                <a:gd name="T24" fmla="*/ 360 w 1032"/>
                <a:gd name="T25" fmla="*/ 72 h 184"/>
                <a:gd name="T26" fmla="*/ 424 w 1032"/>
                <a:gd name="T27" fmla="*/ 56 h 184"/>
                <a:gd name="T28" fmla="*/ 528 w 1032"/>
                <a:gd name="T29" fmla="*/ 40 h 184"/>
                <a:gd name="T30" fmla="*/ 688 w 1032"/>
                <a:gd name="T31" fmla="*/ 32 h 184"/>
                <a:gd name="T32" fmla="*/ 848 w 1032"/>
                <a:gd name="T33" fmla="*/ 16 h 184"/>
                <a:gd name="T34" fmla="*/ 1024 w 1032"/>
                <a:gd name="T35" fmla="*/ 16 h 184"/>
                <a:gd name="T36" fmla="*/ 1032 w 1032"/>
                <a:gd name="T37" fmla="*/ 16 h 184"/>
                <a:gd name="T38" fmla="*/ 1032 w 1032"/>
                <a:gd name="T39" fmla="*/ 8 h 184"/>
                <a:gd name="T40" fmla="*/ 1032 w 1032"/>
                <a:gd name="T41" fmla="*/ 0 h 184"/>
                <a:gd name="T42" fmla="*/ 1024 w 1032"/>
                <a:gd name="T43" fmla="*/ 0 h 184"/>
                <a:gd name="T44" fmla="*/ 848 w 1032"/>
                <a:gd name="T45" fmla="*/ 0 h 184"/>
                <a:gd name="T46" fmla="*/ 688 w 1032"/>
                <a:gd name="T47" fmla="*/ 16 h 184"/>
                <a:gd name="T48" fmla="*/ 528 w 1032"/>
                <a:gd name="T49" fmla="*/ 24 h 184"/>
                <a:gd name="T50" fmla="*/ 424 w 1032"/>
                <a:gd name="T51" fmla="*/ 40 h 184"/>
                <a:gd name="T52" fmla="*/ 360 w 1032"/>
                <a:gd name="T53" fmla="*/ 56 h 184"/>
                <a:gd name="T54" fmla="*/ 328 w 1032"/>
                <a:gd name="T55" fmla="*/ 56 h 184"/>
                <a:gd name="T56" fmla="*/ 264 w 1032"/>
                <a:gd name="T57" fmla="*/ 72 h 184"/>
                <a:gd name="T58" fmla="*/ 208 w 1032"/>
                <a:gd name="T59" fmla="*/ 88 h 184"/>
                <a:gd name="T60" fmla="*/ 160 w 1032"/>
                <a:gd name="T61" fmla="*/ 104 h 184"/>
                <a:gd name="T62" fmla="*/ 112 w 1032"/>
                <a:gd name="T63" fmla="*/ 120 h 184"/>
                <a:gd name="T64" fmla="*/ 72 w 1032"/>
                <a:gd name="T65" fmla="*/ 136 h 184"/>
                <a:gd name="T66" fmla="*/ 40 w 1032"/>
                <a:gd name="T67" fmla="*/ 152 h 184"/>
                <a:gd name="T68" fmla="*/ 16 w 1032"/>
                <a:gd name="T69" fmla="*/ 160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32"/>
                <a:gd name="T106" fmla="*/ 0 h 184"/>
                <a:gd name="T107" fmla="*/ 1032 w 1032"/>
                <a:gd name="T108" fmla="*/ 184 h 1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32" h="184">
                  <a:moveTo>
                    <a:pt x="8" y="168"/>
                  </a:moveTo>
                  <a:lnTo>
                    <a:pt x="8" y="176"/>
                  </a:lnTo>
                  <a:lnTo>
                    <a:pt x="0" y="176"/>
                  </a:lnTo>
                  <a:lnTo>
                    <a:pt x="8" y="176"/>
                  </a:lnTo>
                  <a:lnTo>
                    <a:pt x="8" y="184"/>
                  </a:lnTo>
                  <a:lnTo>
                    <a:pt x="16" y="184"/>
                  </a:lnTo>
                  <a:lnTo>
                    <a:pt x="32" y="176"/>
                  </a:lnTo>
                  <a:lnTo>
                    <a:pt x="40" y="168"/>
                  </a:lnTo>
                  <a:lnTo>
                    <a:pt x="56" y="160"/>
                  </a:lnTo>
                  <a:lnTo>
                    <a:pt x="80" y="152"/>
                  </a:lnTo>
                  <a:lnTo>
                    <a:pt x="96" y="136"/>
                  </a:lnTo>
                  <a:lnTo>
                    <a:pt x="120" y="128"/>
                  </a:lnTo>
                  <a:lnTo>
                    <a:pt x="136" y="120"/>
                  </a:lnTo>
                  <a:lnTo>
                    <a:pt x="160" y="120"/>
                  </a:lnTo>
                  <a:lnTo>
                    <a:pt x="192" y="112"/>
                  </a:lnTo>
                  <a:lnTo>
                    <a:pt x="216" y="104"/>
                  </a:lnTo>
                  <a:lnTo>
                    <a:pt x="240" y="96"/>
                  </a:lnTo>
                  <a:lnTo>
                    <a:pt x="272" y="88"/>
                  </a:lnTo>
                  <a:lnTo>
                    <a:pt x="296" y="80"/>
                  </a:lnTo>
                  <a:lnTo>
                    <a:pt x="328" y="72"/>
                  </a:lnTo>
                  <a:lnTo>
                    <a:pt x="360" y="72"/>
                  </a:lnTo>
                  <a:lnTo>
                    <a:pt x="392" y="64"/>
                  </a:lnTo>
                  <a:lnTo>
                    <a:pt x="424" y="56"/>
                  </a:lnTo>
                  <a:lnTo>
                    <a:pt x="464" y="56"/>
                  </a:lnTo>
                  <a:lnTo>
                    <a:pt x="528" y="40"/>
                  </a:lnTo>
                  <a:lnTo>
                    <a:pt x="608" y="32"/>
                  </a:lnTo>
                  <a:lnTo>
                    <a:pt x="688" y="32"/>
                  </a:lnTo>
                  <a:lnTo>
                    <a:pt x="768" y="24"/>
                  </a:lnTo>
                  <a:lnTo>
                    <a:pt x="848" y="16"/>
                  </a:lnTo>
                  <a:lnTo>
                    <a:pt x="936" y="16"/>
                  </a:lnTo>
                  <a:lnTo>
                    <a:pt x="1024" y="16"/>
                  </a:lnTo>
                  <a:lnTo>
                    <a:pt x="1032" y="16"/>
                  </a:lnTo>
                  <a:lnTo>
                    <a:pt x="1032" y="8"/>
                  </a:lnTo>
                  <a:lnTo>
                    <a:pt x="1032" y="0"/>
                  </a:lnTo>
                  <a:lnTo>
                    <a:pt x="1024" y="0"/>
                  </a:lnTo>
                  <a:lnTo>
                    <a:pt x="936" y="0"/>
                  </a:lnTo>
                  <a:lnTo>
                    <a:pt x="848" y="0"/>
                  </a:lnTo>
                  <a:lnTo>
                    <a:pt x="768" y="8"/>
                  </a:lnTo>
                  <a:lnTo>
                    <a:pt x="688" y="16"/>
                  </a:lnTo>
                  <a:lnTo>
                    <a:pt x="608" y="16"/>
                  </a:lnTo>
                  <a:lnTo>
                    <a:pt x="528" y="24"/>
                  </a:lnTo>
                  <a:lnTo>
                    <a:pt x="464" y="40"/>
                  </a:lnTo>
                  <a:lnTo>
                    <a:pt x="424" y="40"/>
                  </a:lnTo>
                  <a:lnTo>
                    <a:pt x="392" y="48"/>
                  </a:lnTo>
                  <a:lnTo>
                    <a:pt x="360" y="56"/>
                  </a:lnTo>
                  <a:lnTo>
                    <a:pt x="328" y="56"/>
                  </a:lnTo>
                  <a:lnTo>
                    <a:pt x="296" y="64"/>
                  </a:lnTo>
                  <a:lnTo>
                    <a:pt x="264" y="72"/>
                  </a:lnTo>
                  <a:lnTo>
                    <a:pt x="232" y="80"/>
                  </a:lnTo>
                  <a:lnTo>
                    <a:pt x="208" y="88"/>
                  </a:lnTo>
                  <a:lnTo>
                    <a:pt x="184" y="96"/>
                  </a:lnTo>
                  <a:lnTo>
                    <a:pt x="160" y="104"/>
                  </a:lnTo>
                  <a:lnTo>
                    <a:pt x="136" y="112"/>
                  </a:lnTo>
                  <a:lnTo>
                    <a:pt x="112" y="120"/>
                  </a:lnTo>
                  <a:lnTo>
                    <a:pt x="88" y="128"/>
                  </a:lnTo>
                  <a:lnTo>
                    <a:pt x="72" y="136"/>
                  </a:lnTo>
                  <a:lnTo>
                    <a:pt x="56" y="144"/>
                  </a:lnTo>
                  <a:lnTo>
                    <a:pt x="40" y="152"/>
                  </a:lnTo>
                  <a:lnTo>
                    <a:pt x="24" y="160"/>
                  </a:lnTo>
                  <a:lnTo>
                    <a:pt x="16" y="160"/>
                  </a:lnTo>
                  <a:lnTo>
                    <a:pt x="8" y="168"/>
                  </a:lnTo>
                  <a:close/>
                </a:path>
              </a:pathLst>
            </a:custGeom>
            <a:solidFill>
              <a:srgbClr val="FF0033"/>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166" name="Freeform 49"/>
            <p:cNvSpPr>
              <a:spLocks/>
            </p:cNvSpPr>
            <p:nvPr/>
          </p:nvSpPr>
          <p:spPr bwMode="auto">
            <a:xfrm>
              <a:off x="1326" y="2633"/>
              <a:ext cx="80" cy="96"/>
            </a:xfrm>
            <a:custGeom>
              <a:avLst/>
              <a:gdLst>
                <a:gd name="T0" fmla="*/ 8 w 80"/>
                <a:gd name="T1" fmla="*/ 0 h 96"/>
                <a:gd name="T2" fmla="*/ 0 w 80"/>
                <a:gd name="T3" fmla="*/ 96 h 96"/>
                <a:gd name="T4" fmla="*/ 80 w 80"/>
                <a:gd name="T5" fmla="*/ 48 h 96"/>
                <a:gd name="T6" fmla="*/ 8 w 80"/>
                <a:gd name="T7" fmla="*/ 0 h 96"/>
                <a:gd name="T8" fmla="*/ 0 60000 65536"/>
                <a:gd name="T9" fmla="*/ 0 60000 65536"/>
                <a:gd name="T10" fmla="*/ 0 60000 65536"/>
                <a:gd name="T11" fmla="*/ 0 60000 65536"/>
                <a:gd name="T12" fmla="*/ 0 w 80"/>
                <a:gd name="T13" fmla="*/ 0 h 96"/>
                <a:gd name="T14" fmla="*/ 80 w 80"/>
                <a:gd name="T15" fmla="*/ 96 h 96"/>
              </a:gdLst>
              <a:ahLst/>
              <a:cxnLst>
                <a:cxn ang="T8">
                  <a:pos x="T0" y="T1"/>
                </a:cxn>
                <a:cxn ang="T9">
                  <a:pos x="T2" y="T3"/>
                </a:cxn>
                <a:cxn ang="T10">
                  <a:pos x="T4" y="T5"/>
                </a:cxn>
                <a:cxn ang="T11">
                  <a:pos x="T6" y="T7"/>
                </a:cxn>
              </a:cxnLst>
              <a:rect l="T12" t="T13" r="T14" b="T15"/>
              <a:pathLst>
                <a:path w="80" h="96">
                  <a:moveTo>
                    <a:pt x="8" y="0"/>
                  </a:moveTo>
                  <a:lnTo>
                    <a:pt x="0" y="96"/>
                  </a:lnTo>
                  <a:lnTo>
                    <a:pt x="80" y="48"/>
                  </a:lnTo>
                  <a:lnTo>
                    <a:pt x="8" y="0"/>
                  </a:lnTo>
                  <a:close/>
                </a:path>
              </a:pathLst>
            </a:custGeom>
            <a:solidFill>
              <a:srgbClr val="FF0033"/>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grpSp>
      <p:grpSp>
        <p:nvGrpSpPr>
          <p:cNvPr id="154638" name="Group 50"/>
          <p:cNvGrpSpPr>
            <a:grpSpLocks/>
          </p:cNvGrpSpPr>
          <p:nvPr/>
        </p:nvGrpSpPr>
        <p:grpSpPr bwMode="auto">
          <a:xfrm>
            <a:off x="4340225" y="3925888"/>
            <a:ext cx="1562100" cy="698500"/>
            <a:chOff x="2734" y="2473"/>
            <a:chExt cx="984" cy="440"/>
          </a:xfrm>
        </p:grpSpPr>
        <p:sp>
          <p:nvSpPr>
            <p:cNvPr id="46163" name="Freeform 51"/>
            <p:cNvSpPr>
              <a:spLocks/>
            </p:cNvSpPr>
            <p:nvPr/>
          </p:nvSpPr>
          <p:spPr bwMode="auto">
            <a:xfrm>
              <a:off x="2814" y="2505"/>
              <a:ext cx="904" cy="408"/>
            </a:xfrm>
            <a:custGeom>
              <a:avLst/>
              <a:gdLst>
                <a:gd name="T0" fmla="*/ 8 w 904"/>
                <a:gd name="T1" fmla="*/ 0 h 408"/>
                <a:gd name="T2" fmla="*/ 0 w 904"/>
                <a:gd name="T3" fmla="*/ 8 h 408"/>
                <a:gd name="T4" fmla="*/ 0 w 904"/>
                <a:gd name="T5" fmla="*/ 8 h 408"/>
                <a:gd name="T6" fmla="*/ 8 w 904"/>
                <a:gd name="T7" fmla="*/ 16 h 408"/>
                <a:gd name="T8" fmla="*/ 104 w 904"/>
                <a:gd name="T9" fmla="*/ 24 h 408"/>
                <a:gd name="T10" fmla="*/ 280 w 904"/>
                <a:gd name="T11" fmla="*/ 40 h 408"/>
                <a:gd name="T12" fmla="*/ 360 w 904"/>
                <a:gd name="T13" fmla="*/ 56 h 408"/>
                <a:gd name="T14" fmla="*/ 400 w 904"/>
                <a:gd name="T15" fmla="*/ 64 h 408"/>
                <a:gd name="T16" fmla="*/ 472 w 904"/>
                <a:gd name="T17" fmla="*/ 80 h 408"/>
                <a:gd name="T18" fmla="*/ 544 w 904"/>
                <a:gd name="T19" fmla="*/ 104 h 408"/>
                <a:gd name="T20" fmla="*/ 608 w 904"/>
                <a:gd name="T21" fmla="*/ 128 h 408"/>
                <a:gd name="T22" fmla="*/ 664 w 904"/>
                <a:gd name="T23" fmla="*/ 152 h 408"/>
                <a:gd name="T24" fmla="*/ 720 w 904"/>
                <a:gd name="T25" fmla="*/ 184 h 408"/>
                <a:gd name="T26" fmla="*/ 768 w 904"/>
                <a:gd name="T27" fmla="*/ 208 h 408"/>
                <a:gd name="T28" fmla="*/ 784 w 904"/>
                <a:gd name="T29" fmla="*/ 224 h 408"/>
                <a:gd name="T30" fmla="*/ 824 w 904"/>
                <a:gd name="T31" fmla="*/ 256 h 408"/>
                <a:gd name="T32" fmla="*/ 856 w 904"/>
                <a:gd name="T33" fmla="*/ 296 h 408"/>
                <a:gd name="T34" fmla="*/ 872 w 904"/>
                <a:gd name="T35" fmla="*/ 328 h 408"/>
                <a:gd name="T36" fmla="*/ 888 w 904"/>
                <a:gd name="T37" fmla="*/ 368 h 408"/>
                <a:gd name="T38" fmla="*/ 888 w 904"/>
                <a:gd name="T39" fmla="*/ 384 h 408"/>
                <a:gd name="T40" fmla="*/ 888 w 904"/>
                <a:gd name="T41" fmla="*/ 400 h 408"/>
                <a:gd name="T42" fmla="*/ 896 w 904"/>
                <a:gd name="T43" fmla="*/ 408 h 408"/>
                <a:gd name="T44" fmla="*/ 904 w 904"/>
                <a:gd name="T45" fmla="*/ 408 h 408"/>
                <a:gd name="T46" fmla="*/ 904 w 904"/>
                <a:gd name="T47" fmla="*/ 400 h 408"/>
                <a:gd name="T48" fmla="*/ 904 w 904"/>
                <a:gd name="T49" fmla="*/ 384 h 408"/>
                <a:gd name="T50" fmla="*/ 904 w 904"/>
                <a:gd name="T51" fmla="*/ 360 h 408"/>
                <a:gd name="T52" fmla="*/ 888 w 904"/>
                <a:gd name="T53" fmla="*/ 320 h 408"/>
                <a:gd name="T54" fmla="*/ 880 w 904"/>
                <a:gd name="T55" fmla="*/ 304 h 408"/>
                <a:gd name="T56" fmla="*/ 848 w 904"/>
                <a:gd name="T57" fmla="*/ 264 h 408"/>
                <a:gd name="T58" fmla="*/ 816 w 904"/>
                <a:gd name="T59" fmla="*/ 232 h 408"/>
                <a:gd name="T60" fmla="*/ 776 w 904"/>
                <a:gd name="T61" fmla="*/ 200 h 408"/>
                <a:gd name="T62" fmla="*/ 752 w 904"/>
                <a:gd name="T63" fmla="*/ 184 h 408"/>
                <a:gd name="T64" fmla="*/ 704 w 904"/>
                <a:gd name="T65" fmla="*/ 152 h 408"/>
                <a:gd name="T66" fmla="*/ 648 w 904"/>
                <a:gd name="T67" fmla="*/ 128 h 408"/>
                <a:gd name="T68" fmla="*/ 584 w 904"/>
                <a:gd name="T69" fmla="*/ 104 h 408"/>
                <a:gd name="T70" fmla="*/ 512 w 904"/>
                <a:gd name="T71" fmla="*/ 80 h 408"/>
                <a:gd name="T72" fmla="*/ 440 w 904"/>
                <a:gd name="T73" fmla="*/ 56 h 408"/>
                <a:gd name="T74" fmla="*/ 360 w 904"/>
                <a:gd name="T75" fmla="*/ 40 h 408"/>
                <a:gd name="T76" fmla="*/ 320 w 904"/>
                <a:gd name="T77" fmla="*/ 32 h 408"/>
                <a:gd name="T78" fmla="*/ 192 w 904"/>
                <a:gd name="T79" fmla="*/ 16 h 408"/>
                <a:gd name="T80" fmla="*/ 8 w 904"/>
                <a:gd name="T81" fmla="*/ 0 h 40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04"/>
                <a:gd name="T124" fmla="*/ 0 h 408"/>
                <a:gd name="T125" fmla="*/ 904 w 904"/>
                <a:gd name="T126" fmla="*/ 408 h 40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04" h="408">
                  <a:moveTo>
                    <a:pt x="8" y="0"/>
                  </a:moveTo>
                  <a:lnTo>
                    <a:pt x="8" y="0"/>
                  </a:lnTo>
                  <a:lnTo>
                    <a:pt x="0" y="8"/>
                  </a:lnTo>
                  <a:lnTo>
                    <a:pt x="8" y="16"/>
                  </a:lnTo>
                  <a:lnTo>
                    <a:pt x="104" y="24"/>
                  </a:lnTo>
                  <a:lnTo>
                    <a:pt x="192" y="32"/>
                  </a:lnTo>
                  <a:lnTo>
                    <a:pt x="280" y="40"/>
                  </a:lnTo>
                  <a:lnTo>
                    <a:pt x="320" y="48"/>
                  </a:lnTo>
                  <a:lnTo>
                    <a:pt x="360" y="56"/>
                  </a:lnTo>
                  <a:lnTo>
                    <a:pt x="400" y="64"/>
                  </a:lnTo>
                  <a:lnTo>
                    <a:pt x="432" y="72"/>
                  </a:lnTo>
                  <a:lnTo>
                    <a:pt x="472" y="80"/>
                  </a:lnTo>
                  <a:lnTo>
                    <a:pt x="504" y="96"/>
                  </a:lnTo>
                  <a:lnTo>
                    <a:pt x="544" y="104"/>
                  </a:lnTo>
                  <a:lnTo>
                    <a:pt x="576" y="120"/>
                  </a:lnTo>
                  <a:lnTo>
                    <a:pt x="608" y="128"/>
                  </a:lnTo>
                  <a:lnTo>
                    <a:pt x="640" y="144"/>
                  </a:lnTo>
                  <a:lnTo>
                    <a:pt x="664" y="152"/>
                  </a:lnTo>
                  <a:lnTo>
                    <a:pt x="696" y="168"/>
                  </a:lnTo>
                  <a:lnTo>
                    <a:pt x="720" y="184"/>
                  </a:lnTo>
                  <a:lnTo>
                    <a:pt x="744" y="200"/>
                  </a:lnTo>
                  <a:lnTo>
                    <a:pt x="768" y="208"/>
                  </a:lnTo>
                  <a:lnTo>
                    <a:pt x="784" y="224"/>
                  </a:lnTo>
                  <a:lnTo>
                    <a:pt x="808" y="240"/>
                  </a:lnTo>
                  <a:lnTo>
                    <a:pt x="824" y="256"/>
                  </a:lnTo>
                  <a:lnTo>
                    <a:pt x="840" y="280"/>
                  </a:lnTo>
                  <a:lnTo>
                    <a:pt x="856" y="296"/>
                  </a:lnTo>
                  <a:lnTo>
                    <a:pt x="864" y="312"/>
                  </a:lnTo>
                  <a:lnTo>
                    <a:pt x="872" y="328"/>
                  </a:lnTo>
                  <a:lnTo>
                    <a:pt x="880" y="344"/>
                  </a:lnTo>
                  <a:lnTo>
                    <a:pt x="888" y="368"/>
                  </a:lnTo>
                  <a:lnTo>
                    <a:pt x="888" y="384"/>
                  </a:lnTo>
                  <a:lnTo>
                    <a:pt x="888" y="400"/>
                  </a:lnTo>
                  <a:lnTo>
                    <a:pt x="896" y="408"/>
                  </a:lnTo>
                  <a:lnTo>
                    <a:pt x="904" y="408"/>
                  </a:lnTo>
                  <a:lnTo>
                    <a:pt x="904" y="400"/>
                  </a:lnTo>
                  <a:lnTo>
                    <a:pt x="904" y="384"/>
                  </a:lnTo>
                  <a:lnTo>
                    <a:pt x="904" y="360"/>
                  </a:lnTo>
                  <a:lnTo>
                    <a:pt x="896" y="336"/>
                  </a:lnTo>
                  <a:lnTo>
                    <a:pt x="888" y="320"/>
                  </a:lnTo>
                  <a:lnTo>
                    <a:pt x="880" y="304"/>
                  </a:lnTo>
                  <a:lnTo>
                    <a:pt x="864" y="280"/>
                  </a:lnTo>
                  <a:lnTo>
                    <a:pt x="848" y="264"/>
                  </a:lnTo>
                  <a:lnTo>
                    <a:pt x="832" y="248"/>
                  </a:lnTo>
                  <a:lnTo>
                    <a:pt x="816" y="232"/>
                  </a:lnTo>
                  <a:lnTo>
                    <a:pt x="800" y="216"/>
                  </a:lnTo>
                  <a:lnTo>
                    <a:pt x="776" y="200"/>
                  </a:lnTo>
                  <a:lnTo>
                    <a:pt x="752" y="184"/>
                  </a:lnTo>
                  <a:lnTo>
                    <a:pt x="728" y="168"/>
                  </a:lnTo>
                  <a:lnTo>
                    <a:pt x="704" y="152"/>
                  </a:lnTo>
                  <a:lnTo>
                    <a:pt x="672" y="136"/>
                  </a:lnTo>
                  <a:lnTo>
                    <a:pt x="648" y="128"/>
                  </a:lnTo>
                  <a:lnTo>
                    <a:pt x="616" y="112"/>
                  </a:lnTo>
                  <a:lnTo>
                    <a:pt x="584" y="104"/>
                  </a:lnTo>
                  <a:lnTo>
                    <a:pt x="544" y="88"/>
                  </a:lnTo>
                  <a:lnTo>
                    <a:pt x="512" y="80"/>
                  </a:lnTo>
                  <a:lnTo>
                    <a:pt x="480" y="72"/>
                  </a:lnTo>
                  <a:lnTo>
                    <a:pt x="440" y="56"/>
                  </a:lnTo>
                  <a:lnTo>
                    <a:pt x="400" y="48"/>
                  </a:lnTo>
                  <a:lnTo>
                    <a:pt x="360" y="40"/>
                  </a:lnTo>
                  <a:lnTo>
                    <a:pt x="320" y="32"/>
                  </a:lnTo>
                  <a:lnTo>
                    <a:pt x="280" y="24"/>
                  </a:lnTo>
                  <a:lnTo>
                    <a:pt x="192" y="16"/>
                  </a:lnTo>
                  <a:lnTo>
                    <a:pt x="104" y="8"/>
                  </a:lnTo>
                  <a:lnTo>
                    <a:pt x="8" y="0"/>
                  </a:lnTo>
                  <a:close/>
                </a:path>
              </a:pathLst>
            </a:custGeom>
            <a:solidFill>
              <a:srgbClr val="FF0033"/>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164" name="Freeform 52"/>
            <p:cNvSpPr>
              <a:spLocks/>
            </p:cNvSpPr>
            <p:nvPr/>
          </p:nvSpPr>
          <p:spPr bwMode="auto">
            <a:xfrm>
              <a:off x="2734" y="2473"/>
              <a:ext cx="88" cy="88"/>
            </a:xfrm>
            <a:custGeom>
              <a:avLst/>
              <a:gdLst>
                <a:gd name="T0" fmla="*/ 88 w 88"/>
                <a:gd name="T1" fmla="*/ 0 h 88"/>
                <a:gd name="T2" fmla="*/ 0 w 88"/>
                <a:gd name="T3" fmla="*/ 40 h 88"/>
                <a:gd name="T4" fmla="*/ 88 w 88"/>
                <a:gd name="T5" fmla="*/ 88 h 88"/>
                <a:gd name="T6" fmla="*/ 88 w 88"/>
                <a:gd name="T7" fmla="*/ 0 h 88"/>
                <a:gd name="T8" fmla="*/ 0 60000 65536"/>
                <a:gd name="T9" fmla="*/ 0 60000 65536"/>
                <a:gd name="T10" fmla="*/ 0 60000 65536"/>
                <a:gd name="T11" fmla="*/ 0 60000 65536"/>
                <a:gd name="T12" fmla="*/ 0 w 88"/>
                <a:gd name="T13" fmla="*/ 0 h 88"/>
                <a:gd name="T14" fmla="*/ 88 w 88"/>
                <a:gd name="T15" fmla="*/ 88 h 88"/>
              </a:gdLst>
              <a:ahLst/>
              <a:cxnLst>
                <a:cxn ang="T8">
                  <a:pos x="T0" y="T1"/>
                </a:cxn>
                <a:cxn ang="T9">
                  <a:pos x="T2" y="T3"/>
                </a:cxn>
                <a:cxn ang="T10">
                  <a:pos x="T4" y="T5"/>
                </a:cxn>
                <a:cxn ang="T11">
                  <a:pos x="T6" y="T7"/>
                </a:cxn>
              </a:cxnLst>
              <a:rect l="T12" t="T13" r="T14" b="T15"/>
              <a:pathLst>
                <a:path w="88" h="88">
                  <a:moveTo>
                    <a:pt x="88" y="0"/>
                  </a:moveTo>
                  <a:lnTo>
                    <a:pt x="0" y="40"/>
                  </a:lnTo>
                  <a:lnTo>
                    <a:pt x="88" y="88"/>
                  </a:lnTo>
                  <a:lnTo>
                    <a:pt x="88" y="0"/>
                  </a:lnTo>
                  <a:close/>
                </a:path>
              </a:pathLst>
            </a:custGeom>
            <a:solidFill>
              <a:srgbClr val="FF0033"/>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grpSp>
      <p:grpSp>
        <p:nvGrpSpPr>
          <p:cNvPr id="154639" name="Group 53"/>
          <p:cNvGrpSpPr>
            <a:grpSpLocks/>
          </p:cNvGrpSpPr>
          <p:nvPr/>
        </p:nvGrpSpPr>
        <p:grpSpPr bwMode="auto">
          <a:xfrm>
            <a:off x="2041525" y="4510088"/>
            <a:ext cx="1562100" cy="698500"/>
            <a:chOff x="1286" y="2841"/>
            <a:chExt cx="984" cy="440"/>
          </a:xfrm>
        </p:grpSpPr>
        <p:sp>
          <p:nvSpPr>
            <p:cNvPr id="46161" name="Freeform 54"/>
            <p:cNvSpPr>
              <a:spLocks/>
            </p:cNvSpPr>
            <p:nvPr/>
          </p:nvSpPr>
          <p:spPr bwMode="auto">
            <a:xfrm>
              <a:off x="1286" y="2841"/>
              <a:ext cx="912" cy="408"/>
            </a:xfrm>
            <a:custGeom>
              <a:avLst/>
              <a:gdLst>
                <a:gd name="T0" fmla="*/ 904 w 912"/>
                <a:gd name="T1" fmla="*/ 408 h 408"/>
                <a:gd name="T2" fmla="*/ 912 w 912"/>
                <a:gd name="T3" fmla="*/ 400 h 408"/>
                <a:gd name="T4" fmla="*/ 912 w 912"/>
                <a:gd name="T5" fmla="*/ 392 h 408"/>
                <a:gd name="T6" fmla="*/ 904 w 912"/>
                <a:gd name="T7" fmla="*/ 392 h 408"/>
                <a:gd name="T8" fmla="*/ 808 w 912"/>
                <a:gd name="T9" fmla="*/ 384 h 408"/>
                <a:gd name="T10" fmla="*/ 632 w 912"/>
                <a:gd name="T11" fmla="*/ 368 h 408"/>
                <a:gd name="T12" fmla="*/ 552 w 912"/>
                <a:gd name="T13" fmla="*/ 352 h 408"/>
                <a:gd name="T14" fmla="*/ 520 w 912"/>
                <a:gd name="T15" fmla="*/ 344 h 408"/>
                <a:gd name="T16" fmla="*/ 440 w 912"/>
                <a:gd name="T17" fmla="*/ 320 h 408"/>
                <a:gd name="T18" fmla="*/ 368 w 912"/>
                <a:gd name="T19" fmla="*/ 304 h 408"/>
                <a:gd name="T20" fmla="*/ 304 w 912"/>
                <a:gd name="T21" fmla="*/ 280 h 408"/>
                <a:gd name="T22" fmla="*/ 240 w 912"/>
                <a:gd name="T23" fmla="*/ 248 h 408"/>
                <a:gd name="T24" fmla="*/ 192 w 912"/>
                <a:gd name="T25" fmla="*/ 224 h 408"/>
                <a:gd name="T26" fmla="*/ 144 w 912"/>
                <a:gd name="T27" fmla="*/ 192 h 408"/>
                <a:gd name="T28" fmla="*/ 104 w 912"/>
                <a:gd name="T29" fmla="*/ 160 h 408"/>
                <a:gd name="T30" fmla="*/ 72 w 912"/>
                <a:gd name="T31" fmla="*/ 128 h 408"/>
                <a:gd name="T32" fmla="*/ 48 w 912"/>
                <a:gd name="T33" fmla="*/ 96 h 408"/>
                <a:gd name="T34" fmla="*/ 32 w 912"/>
                <a:gd name="T35" fmla="*/ 64 h 408"/>
                <a:gd name="T36" fmla="*/ 24 w 912"/>
                <a:gd name="T37" fmla="*/ 40 h 408"/>
                <a:gd name="T38" fmla="*/ 16 w 912"/>
                <a:gd name="T39" fmla="*/ 8 h 408"/>
                <a:gd name="T40" fmla="*/ 16 w 912"/>
                <a:gd name="T41" fmla="*/ 0 h 408"/>
                <a:gd name="T42" fmla="*/ 8 w 912"/>
                <a:gd name="T43" fmla="*/ 0 h 408"/>
                <a:gd name="T44" fmla="*/ 8 w 912"/>
                <a:gd name="T45" fmla="*/ 0 h 408"/>
                <a:gd name="T46" fmla="*/ 0 w 912"/>
                <a:gd name="T47" fmla="*/ 8 h 408"/>
                <a:gd name="T48" fmla="*/ 8 w 912"/>
                <a:gd name="T49" fmla="*/ 48 h 408"/>
                <a:gd name="T50" fmla="*/ 16 w 912"/>
                <a:gd name="T51" fmla="*/ 64 h 408"/>
                <a:gd name="T52" fmla="*/ 32 w 912"/>
                <a:gd name="T53" fmla="*/ 104 h 408"/>
                <a:gd name="T54" fmla="*/ 48 w 912"/>
                <a:gd name="T55" fmla="*/ 120 h 408"/>
                <a:gd name="T56" fmla="*/ 72 w 912"/>
                <a:gd name="T57" fmla="*/ 160 h 408"/>
                <a:gd name="T58" fmla="*/ 112 w 912"/>
                <a:gd name="T59" fmla="*/ 192 h 408"/>
                <a:gd name="T60" fmla="*/ 136 w 912"/>
                <a:gd name="T61" fmla="*/ 208 h 408"/>
                <a:gd name="T62" fmla="*/ 184 w 912"/>
                <a:gd name="T63" fmla="*/ 240 h 408"/>
                <a:gd name="T64" fmla="*/ 240 w 912"/>
                <a:gd name="T65" fmla="*/ 264 h 408"/>
                <a:gd name="T66" fmla="*/ 296 w 912"/>
                <a:gd name="T67" fmla="*/ 296 h 408"/>
                <a:gd name="T68" fmla="*/ 360 w 912"/>
                <a:gd name="T69" fmla="*/ 320 h 408"/>
                <a:gd name="T70" fmla="*/ 432 w 912"/>
                <a:gd name="T71" fmla="*/ 336 h 408"/>
                <a:gd name="T72" fmla="*/ 512 w 912"/>
                <a:gd name="T73" fmla="*/ 360 h 408"/>
                <a:gd name="T74" fmla="*/ 552 w 912"/>
                <a:gd name="T75" fmla="*/ 368 h 408"/>
                <a:gd name="T76" fmla="*/ 632 w 912"/>
                <a:gd name="T77" fmla="*/ 384 h 408"/>
                <a:gd name="T78" fmla="*/ 808 w 912"/>
                <a:gd name="T79" fmla="*/ 400 h 40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12"/>
                <a:gd name="T121" fmla="*/ 0 h 408"/>
                <a:gd name="T122" fmla="*/ 912 w 912"/>
                <a:gd name="T123" fmla="*/ 408 h 40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12" h="408">
                  <a:moveTo>
                    <a:pt x="904" y="408"/>
                  </a:moveTo>
                  <a:lnTo>
                    <a:pt x="904" y="408"/>
                  </a:lnTo>
                  <a:lnTo>
                    <a:pt x="904" y="400"/>
                  </a:lnTo>
                  <a:lnTo>
                    <a:pt x="912" y="400"/>
                  </a:lnTo>
                  <a:lnTo>
                    <a:pt x="912" y="392"/>
                  </a:lnTo>
                  <a:lnTo>
                    <a:pt x="904" y="392"/>
                  </a:lnTo>
                  <a:lnTo>
                    <a:pt x="808" y="384"/>
                  </a:lnTo>
                  <a:lnTo>
                    <a:pt x="720" y="376"/>
                  </a:lnTo>
                  <a:lnTo>
                    <a:pt x="632" y="368"/>
                  </a:lnTo>
                  <a:lnTo>
                    <a:pt x="592" y="360"/>
                  </a:lnTo>
                  <a:lnTo>
                    <a:pt x="552" y="352"/>
                  </a:lnTo>
                  <a:lnTo>
                    <a:pt x="560" y="352"/>
                  </a:lnTo>
                  <a:lnTo>
                    <a:pt x="520" y="344"/>
                  </a:lnTo>
                  <a:lnTo>
                    <a:pt x="480" y="336"/>
                  </a:lnTo>
                  <a:lnTo>
                    <a:pt x="440" y="320"/>
                  </a:lnTo>
                  <a:lnTo>
                    <a:pt x="408" y="312"/>
                  </a:lnTo>
                  <a:lnTo>
                    <a:pt x="368" y="304"/>
                  </a:lnTo>
                  <a:lnTo>
                    <a:pt x="336" y="288"/>
                  </a:lnTo>
                  <a:lnTo>
                    <a:pt x="304" y="280"/>
                  </a:lnTo>
                  <a:lnTo>
                    <a:pt x="272" y="264"/>
                  </a:lnTo>
                  <a:lnTo>
                    <a:pt x="240" y="248"/>
                  </a:lnTo>
                  <a:lnTo>
                    <a:pt x="216" y="240"/>
                  </a:lnTo>
                  <a:lnTo>
                    <a:pt x="192" y="224"/>
                  </a:lnTo>
                  <a:lnTo>
                    <a:pt x="168" y="208"/>
                  </a:lnTo>
                  <a:lnTo>
                    <a:pt x="144" y="192"/>
                  </a:lnTo>
                  <a:lnTo>
                    <a:pt x="120" y="176"/>
                  </a:lnTo>
                  <a:lnTo>
                    <a:pt x="104" y="160"/>
                  </a:lnTo>
                  <a:lnTo>
                    <a:pt x="88" y="144"/>
                  </a:lnTo>
                  <a:lnTo>
                    <a:pt x="72" y="128"/>
                  </a:lnTo>
                  <a:lnTo>
                    <a:pt x="56" y="112"/>
                  </a:lnTo>
                  <a:lnTo>
                    <a:pt x="48" y="96"/>
                  </a:lnTo>
                  <a:lnTo>
                    <a:pt x="40" y="80"/>
                  </a:lnTo>
                  <a:lnTo>
                    <a:pt x="32" y="64"/>
                  </a:lnTo>
                  <a:lnTo>
                    <a:pt x="24" y="40"/>
                  </a:lnTo>
                  <a:lnTo>
                    <a:pt x="24" y="24"/>
                  </a:lnTo>
                  <a:lnTo>
                    <a:pt x="16" y="8"/>
                  </a:lnTo>
                  <a:lnTo>
                    <a:pt x="16" y="0"/>
                  </a:lnTo>
                  <a:lnTo>
                    <a:pt x="8" y="0"/>
                  </a:lnTo>
                  <a:lnTo>
                    <a:pt x="8" y="8"/>
                  </a:lnTo>
                  <a:lnTo>
                    <a:pt x="0" y="8"/>
                  </a:lnTo>
                  <a:lnTo>
                    <a:pt x="8" y="24"/>
                  </a:lnTo>
                  <a:lnTo>
                    <a:pt x="8" y="48"/>
                  </a:lnTo>
                  <a:lnTo>
                    <a:pt x="16" y="64"/>
                  </a:lnTo>
                  <a:lnTo>
                    <a:pt x="24" y="88"/>
                  </a:lnTo>
                  <a:lnTo>
                    <a:pt x="32" y="104"/>
                  </a:lnTo>
                  <a:lnTo>
                    <a:pt x="48" y="120"/>
                  </a:lnTo>
                  <a:lnTo>
                    <a:pt x="56" y="144"/>
                  </a:lnTo>
                  <a:lnTo>
                    <a:pt x="72" y="160"/>
                  </a:lnTo>
                  <a:lnTo>
                    <a:pt x="96" y="176"/>
                  </a:lnTo>
                  <a:lnTo>
                    <a:pt x="112" y="192"/>
                  </a:lnTo>
                  <a:lnTo>
                    <a:pt x="136" y="208"/>
                  </a:lnTo>
                  <a:lnTo>
                    <a:pt x="160" y="224"/>
                  </a:lnTo>
                  <a:lnTo>
                    <a:pt x="184" y="240"/>
                  </a:lnTo>
                  <a:lnTo>
                    <a:pt x="208" y="256"/>
                  </a:lnTo>
                  <a:lnTo>
                    <a:pt x="240" y="264"/>
                  </a:lnTo>
                  <a:lnTo>
                    <a:pt x="264" y="280"/>
                  </a:lnTo>
                  <a:lnTo>
                    <a:pt x="296" y="296"/>
                  </a:lnTo>
                  <a:lnTo>
                    <a:pt x="328" y="304"/>
                  </a:lnTo>
                  <a:lnTo>
                    <a:pt x="360" y="320"/>
                  </a:lnTo>
                  <a:lnTo>
                    <a:pt x="400" y="328"/>
                  </a:lnTo>
                  <a:lnTo>
                    <a:pt x="432" y="336"/>
                  </a:lnTo>
                  <a:lnTo>
                    <a:pt x="472" y="344"/>
                  </a:lnTo>
                  <a:lnTo>
                    <a:pt x="512" y="360"/>
                  </a:lnTo>
                  <a:lnTo>
                    <a:pt x="552" y="368"/>
                  </a:lnTo>
                  <a:lnTo>
                    <a:pt x="592" y="376"/>
                  </a:lnTo>
                  <a:lnTo>
                    <a:pt x="632" y="384"/>
                  </a:lnTo>
                  <a:lnTo>
                    <a:pt x="720" y="392"/>
                  </a:lnTo>
                  <a:lnTo>
                    <a:pt x="808" y="400"/>
                  </a:lnTo>
                  <a:lnTo>
                    <a:pt x="904" y="408"/>
                  </a:lnTo>
                  <a:close/>
                </a:path>
              </a:pathLst>
            </a:custGeom>
            <a:solidFill>
              <a:srgbClr val="FF0033"/>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162" name="Freeform 55"/>
            <p:cNvSpPr>
              <a:spLocks/>
            </p:cNvSpPr>
            <p:nvPr/>
          </p:nvSpPr>
          <p:spPr bwMode="auto">
            <a:xfrm>
              <a:off x="2182" y="3193"/>
              <a:ext cx="88" cy="88"/>
            </a:xfrm>
            <a:custGeom>
              <a:avLst/>
              <a:gdLst>
                <a:gd name="T0" fmla="*/ 0 w 88"/>
                <a:gd name="T1" fmla="*/ 88 h 88"/>
                <a:gd name="T2" fmla="*/ 88 w 88"/>
                <a:gd name="T3" fmla="*/ 48 h 88"/>
                <a:gd name="T4" fmla="*/ 8 w 88"/>
                <a:gd name="T5" fmla="*/ 0 h 88"/>
                <a:gd name="T6" fmla="*/ 0 w 88"/>
                <a:gd name="T7" fmla="*/ 88 h 88"/>
                <a:gd name="T8" fmla="*/ 0 60000 65536"/>
                <a:gd name="T9" fmla="*/ 0 60000 65536"/>
                <a:gd name="T10" fmla="*/ 0 60000 65536"/>
                <a:gd name="T11" fmla="*/ 0 60000 65536"/>
                <a:gd name="T12" fmla="*/ 0 w 88"/>
                <a:gd name="T13" fmla="*/ 0 h 88"/>
                <a:gd name="T14" fmla="*/ 88 w 88"/>
                <a:gd name="T15" fmla="*/ 88 h 88"/>
              </a:gdLst>
              <a:ahLst/>
              <a:cxnLst>
                <a:cxn ang="T8">
                  <a:pos x="T0" y="T1"/>
                </a:cxn>
                <a:cxn ang="T9">
                  <a:pos x="T2" y="T3"/>
                </a:cxn>
                <a:cxn ang="T10">
                  <a:pos x="T4" y="T5"/>
                </a:cxn>
                <a:cxn ang="T11">
                  <a:pos x="T6" y="T7"/>
                </a:cxn>
              </a:cxnLst>
              <a:rect l="T12" t="T13" r="T14" b="T15"/>
              <a:pathLst>
                <a:path w="88" h="88">
                  <a:moveTo>
                    <a:pt x="0" y="88"/>
                  </a:moveTo>
                  <a:lnTo>
                    <a:pt x="88" y="48"/>
                  </a:lnTo>
                  <a:lnTo>
                    <a:pt x="8" y="0"/>
                  </a:lnTo>
                  <a:lnTo>
                    <a:pt x="0" y="88"/>
                  </a:lnTo>
                  <a:close/>
                </a:path>
              </a:pathLst>
            </a:custGeom>
            <a:solidFill>
              <a:srgbClr val="FF0033"/>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grpSp>
      <p:sp>
        <p:nvSpPr>
          <p:cNvPr id="46096" name="Oval 56"/>
          <p:cNvSpPr>
            <a:spLocks noChangeArrowheads="1"/>
          </p:cNvSpPr>
          <p:nvPr/>
        </p:nvSpPr>
        <p:spPr bwMode="auto">
          <a:xfrm>
            <a:off x="3394075" y="4275138"/>
            <a:ext cx="863600" cy="381000"/>
          </a:xfrm>
          <a:prstGeom prst="ellipse">
            <a:avLst/>
          </a:prstGeom>
          <a:noFill/>
          <a:ln w="12700">
            <a:solidFill>
              <a:srgbClr val="000000"/>
            </a:solid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097" name="Freeform 57"/>
          <p:cNvSpPr>
            <a:spLocks/>
          </p:cNvSpPr>
          <p:nvPr/>
        </p:nvSpPr>
        <p:spPr bwMode="auto">
          <a:xfrm>
            <a:off x="3794125" y="4637088"/>
            <a:ext cx="457200" cy="190500"/>
          </a:xfrm>
          <a:custGeom>
            <a:avLst/>
            <a:gdLst>
              <a:gd name="T0" fmla="*/ 2147483647 w 288"/>
              <a:gd name="T1" fmla="*/ 0 h 120"/>
              <a:gd name="T2" fmla="*/ 2147483647 w 288"/>
              <a:gd name="T3" fmla="*/ 0 h 120"/>
              <a:gd name="T4" fmla="*/ 2147483647 w 288"/>
              <a:gd name="T5" fmla="*/ 0 h 120"/>
              <a:gd name="T6" fmla="*/ 2147483647 w 288"/>
              <a:gd name="T7" fmla="*/ 0 h 120"/>
              <a:gd name="T8" fmla="*/ 2147483647 w 288"/>
              <a:gd name="T9" fmla="*/ 0 h 120"/>
              <a:gd name="T10" fmla="*/ 2147483647 w 288"/>
              <a:gd name="T11" fmla="*/ 2147483647 h 120"/>
              <a:gd name="T12" fmla="*/ 2147483647 w 288"/>
              <a:gd name="T13" fmla="*/ 2147483647 h 120"/>
              <a:gd name="T14" fmla="*/ 2147483647 w 288"/>
              <a:gd name="T15" fmla="*/ 2147483647 h 120"/>
              <a:gd name="T16" fmla="*/ 2147483647 w 288"/>
              <a:gd name="T17" fmla="*/ 2147483647 h 120"/>
              <a:gd name="T18" fmla="*/ 2147483647 w 288"/>
              <a:gd name="T19" fmla="*/ 2147483647 h 120"/>
              <a:gd name="T20" fmla="*/ 2147483647 w 288"/>
              <a:gd name="T21" fmla="*/ 2147483647 h 120"/>
              <a:gd name="T22" fmla="*/ 2147483647 w 288"/>
              <a:gd name="T23" fmla="*/ 2147483647 h 120"/>
              <a:gd name="T24" fmla="*/ 2147483647 w 288"/>
              <a:gd name="T25" fmla="*/ 2147483647 h 120"/>
              <a:gd name="T26" fmla="*/ 2147483647 w 288"/>
              <a:gd name="T27" fmla="*/ 2147483647 h 120"/>
              <a:gd name="T28" fmla="*/ 2147483647 w 288"/>
              <a:gd name="T29" fmla="*/ 2147483647 h 120"/>
              <a:gd name="T30" fmla="*/ 2147483647 w 288"/>
              <a:gd name="T31" fmla="*/ 2147483647 h 120"/>
              <a:gd name="T32" fmla="*/ 2147483647 w 288"/>
              <a:gd name="T33" fmla="*/ 2147483647 h 120"/>
              <a:gd name="T34" fmla="*/ 2147483647 w 288"/>
              <a:gd name="T35" fmla="*/ 2147483647 h 120"/>
              <a:gd name="T36" fmla="*/ 2147483647 w 288"/>
              <a:gd name="T37" fmla="*/ 2147483647 h 120"/>
              <a:gd name="T38" fmla="*/ 2147483647 w 288"/>
              <a:gd name="T39" fmla="*/ 2147483647 h 120"/>
              <a:gd name="T40" fmla="*/ 2147483647 w 288"/>
              <a:gd name="T41" fmla="*/ 2147483647 h 120"/>
              <a:gd name="T42" fmla="*/ 2147483647 w 288"/>
              <a:gd name="T43" fmla="*/ 2147483647 h 120"/>
              <a:gd name="T44" fmla="*/ 2147483647 w 288"/>
              <a:gd name="T45" fmla="*/ 2147483647 h 120"/>
              <a:gd name="T46" fmla="*/ 0 w 288"/>
              <a:gd name="T47" fmla="*/ 2147483647 h 120"/>
              <a:gd name="T48" fmla="*/ 0 w 288"/>
              <a:gd name="T49" fmla="*/ 2147483647 h 120"/>
              <a:gd name="T50" fmla="*/ 0 w 288"/>
              <a:gd name="T51" fmla="*/ 2147483647 h 120"/>
              <a:gd name="T52" fmla="*/ 2147483647 w 288"/>
              <a:gd name="T53" fmla="*/ 2147483647 h 120"/>
              <a:gd name="T54" fmla="*/ 2147483647 w 288"/>
              <a:gd name="T55" fmla="*/ 2147483647 h 120"/>
              <a:gd name="T56" fmla="*/ 2147483647 w 288"/>
              <a:gd name="T57" fmla="*/ 2147483647 h 120"/>
              <a:gd name="T58" fmla="*/ 2147483647 w 288"/>
              <a:gd name="T59" fmla="*/ 2147483647 h 120"/>
              <a:gd name="T60" fmla="*/ 2147483647 w 288"/>
              <a:gd name="T61" fmla="*/ 2147483647 h 120"/>
              <a:gd name="T62" fmla="*/ 2147483647 w 288"/>
              <a:gd name="T63" fmla="*/ 2147483647 h 120"/>
              <a:gd name="T64" fmla="*/ 2147483647 w 288"/>
              <a:gd name="T65" fmla="*/ 2147483647 h 120"/>
              <a:gd name="T66" fmla="*/ 2147483647 w 288"/>
              <a:gd name="T67" fmla="*/ 2147483647 h 120"/>
              <a:gd name="T68" fmla="*/ 2147483647 w 288"/>
              <a:gd name="T69" fmla="*/ 2147483647 h 120"/>
              <a:gd name="T70" fmla="*/ 2147483647 w 288"/>
              <a:gd name="T71" fmla="*/ 2147483647 h 120"/>
              <a:gd name="T72" fmla="*/ 2147483647 w 288"/>
              <a:gd name="T73" fmla="*/ 2147483647 h 120"/>
              <a:gd name="T74" fmla="*/ 2147483647 w 288"/>
              <a:gd name="T75" fmla="*/ 2147483647 h 120"/>
              <a:gd name="T76" fmla="*/ 2147483647 w 288"/>
              <a:gd name="T77" fmla="*/ 2147483647 h 120"/>
              <a:gd name="T78" fmla="*/ 2147483647 w 288"/>
              <a:gd name="T79" fmla="*/ 2147483647 h 120"/>
              <a:gd name="T80" fmla="*/ 2147483647 w 288"/>
              <a:gd name="T81" fmla="*/ 2147483647 h 120"/>
              <a:gd name="T82" fmla="*/ 2147483647 w 288"/>
              <a:gd name="T83" fmla="*/ 2147483647 h 120"/>
              <a:gd name="T84" fmla="*/ 2147483647 w 288"/>
              <a:gd name="T85" fmla="*/ 2147483647 h 120"/>
              <a:gd name="T86" fmla="*/ 2147483647 w 288"/>
              <a:gd name="T87" fmla="*/ 2147483647 h 120"/>
              <a:gd name="T88" fmla="*/ 2147483647 w 288"/>
              <a:gd name="T89" fmla="*/ 2147483647 h 120"/>
              <a:gd name="T90" fmla="*/ 2147483647 w 288"/>
              <a:gd name="T91" fmla="*/ 0 h 12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88"/>
              <a:gd name="T139" fmla="*/ 0 h 120"/>
              <a:gd name="T140" fmla="*/ 288 w 288"/>
              <a:gd name="T141" fmla="*/ 120 h 12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88" h="120">
                <a:moveTo>
                  <a:pt x="288" y="0"/>
                </a:moveTo>
                <a:lnTo>
                  <a:pt x="288" y="0"/>
                </a:lnTo>
                <a:lnTo>
                  <a:pt x="280" y="0"/>
                </a:lnTo>
                <a:lnTo>
                  <a:pt x="280" y="16"/>
                </a:lnTo>
                <a:lnTo>
                  <a:pt x="280" y="24"/>
                </a:lnTo>
                <a:lnTo>
                  <a:pt x="272" y="32"/>
                </a:lnTo>
                <a:lnTo>
                  <a:pt x="264" y="40"/>
                </a:lnTo>
                <a:lnTo>
                  <a:pt x="248" y="56"/>
                </a:lnTo>
                <a:lnTo>
                  <a:pt x="240" y="64"/>
                </a:lnTo>
                <a:lnTo>
                  <a:pt x="216" y="72"/>
                </a:lnTo>
                <a:lnTo>
                  <a:pt x="200" y="80"/>
                </a:lnTo>
                <a:lnTo>
                  <a:pt x="184" y="88"/>
                </a:lnTo>
                <a:lnTo>
                  <a:pt x="160" y="88"/>
                </a:lnTo>
                <a:lnTo>
                  <a:pt x="144" y="96"/>
                </a:lnTo>
                <a:lnTo>
                  <a:pt x="112" y="104"/>
                </a:lnTo>
                <a:lnTo>
                  <a:pt x="88" y="104"/>
                </a:lnTo>
                <a:lnTo>
                  <a:pt x="64" y="104"/>
                </a:lnTo>
                <a:lnTo>
                  <a:pt x="32" y="112"/>
                </a:lnTo>
                <a:lnTo>
                  <a:pt x="8" y="112"/>
                </a:lnTo>
                <a:lnTo>
                  <a:pt x="0" y="112"/>
                </a:lnTo>
                <a:lnTo>
                  <a:pt x="0" y="120"/>
                </a:lnTo>
                <a:lnTo>
                  <a:pt x="8" y="120"/>
                </a:lnTo>
                <a:lnTo>
                  <a:pt x="32" y="120"/>
                </a:lnTo>
                <a:lnTo>
                  <a:pt x="64" y="112"/>
                </a:lnTo>
                <a:lnTo>
                  <a:pt x="88" y="112"/>
                </a:lnTo>
                <a:lnTo>
                  <a:pt x="112" y="112"/>
                </a:lnTo>
                <a:lnTo>
                  <a:pt x="144" y="104"/>
                </a:lnTo>
                <a:lnTo>
                  <a:pt x="160" y="96"/>
                </a:lnTo>
                <a:lnTo>
                  <a:pt x="184" y="96"/>
                </a:lnTo>
                <a:lnTo>
                  <a:pt x="208" y="88"/>
                </a:lnTo>
                <a:lnTo>
                  <a:pt x="224" y="80"/>
                </a:lnTo>
                <a:lnTo>
                  <a:pt x="240" y="64"/>
                </a:lnTo>
                <a:lnTo>
                  <a:pt x="256" y="56"/>
                </a:lnTo>
                <a:lnTo>
                  <a:pt x="264" y="48"/>
                </a:lnTo>
                <a:lnTo>
                  <a:pt x="280" y="40"/>
                </a:lnTo>
                <a:lnTo>
                  <a:pt x="288" y="24"/>
                </a:lnTo>
                <a:lnTo>
                  <a:pt x="288" y="16"/>
                </a:lnTo>
                <a:lnTo>
                  <a:pt x="288" y="0"/>
                </a:lnTo>
                <a:close/>
              </a:path>
            </a:pathLst>
          </a:custGeom>
          <a:solidFill>
            <a:srgbClr val="000000"/>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098" name="Freeform 58"/>
          <p:cNvSpPr>
            <a:spLocks/>
          </p:cNvSpPr>
          <p:nvPr/>
        </p:nvSpPr>
        <p:spPr bwMode="auto">
          <a:xfrm>
            <a:off x="3387725" y="4637088"/>
            <a:ext cx="457200" cy="190500"/>
          </a:xfrm>
          <a:custGeom>
            <a:avLst/>
            <a:gdLst>
              <a:gd name="T0" fmla="*/ 2147483647 w 288"/>
              <a:gd name="T1" fmla="*/ 2147483647 h 120"/>
              <a:gd name="T2" fmla="*/ 2147483647 w 288"/>
              <a:gd name="T3" fmla="*/ 2147483647 h 120"/>
              <a:gd name="T4" fmla="*/ 2147483647 w 288"/>
              <a:gd name="T5" fmla="*/ 2147483647 h 120"/>
              <a:gd name="T6" fmla="*/ 2147483647 w 288"/>
              <a:gd name="T7" fmla="*/ 2147483647 h 120"/>
              <a:gd name="T8" fmla="*/ 2147483647 w 288"/>
              <a:gd name="T9" fmla="*/ 2147483647 h 120"/>
              <a:gd name="T10" fmla="*/ 2147483647 w 288"/>
              <a:gd name="T11" fmla="*/ 2147483647 h 120"/>
              <a:gd name="T12" fmla="*/ 2147483647 w 288"/>
              <a:gd name="T13" fmla="*/ 2147483647 h 120"/>
              <a:gd name="T14" fmla="*/ 2147483647 w 288"/>
              <a:gd name="T15" fmla="*/ 2147483647 h 120"/>
              <a:gd name="T16" fmla="*/ 2147483647 w 288"/>
              <a:gd name="T17" fmla="*/ 2147483647 h 120"/>
              <a:gd name="T18" fmla="*/ 2147483647 w 288"/>
              <a:gd name="T19" fmla="*/ 2147483647 h 120"/>
              <a:gd name="T20" fmla="*/ 2147483647 w 288"/>
              <a:gd name="T21" fmla="*/ 2147483647 h 120"/>
              <a:gd name="T22" fmla="*/ 2147483647 w 288"/>
              <a:gd name="T23" fmla="*/ 2147483647 h 120"/>
              <a:gd name="T24" fmla="*/ 2147483647 w 288"/>
              <a:gd name="T25" fmla="*/ 2147483647 h 120"/>
              <a:gd name="T26" fmla="*/ 2147483647 w 288"/>
              <a:gd name="T27" fmla="*/ 2147483647 h 120"/>
              <a:gd name="T28" fmla="*/ 2147483647 w 288"/>
              <a:gd name="T29" fmla="*/ 2147483647 h 120"/>
              <a:gd name="T30" fmla="*/ 2147483647 w 288"/>
              <a:gd name="T31" fmla="*/ 2147483647 h 120"/>
              <a:gd name="T32" fmla="*/ 2147483647 w 288"/>
              <a:gd name="T33" fmla="*/ 2147483647 h 120"/>
              <a:gd name="T34" fmla="*/ 2147483647 w 288"/>
              <a:gd name="T35" fmla="*/ 2147483647 h 120"/>
              <a:gd name="T36" fmla="*/ 2147483647 w 288"/>
              <a:gd name="T37" fmla="*/ 2147483647 h 120"/>
              <a:gd name="T38" fmla="*/ 2147483647 w 288"/>
              <a:gd name="T39" fmla="*/ 2147483647 h 120"/>
              <a:gd name="T40" fmla="*/ 2147483647 w 288"/>
              <a:gd name="T41" fmla="*/ 2147483647 h 120"/>
              <a:gd name="T42" fmla="*/ 2147483647 w 288"/>
              <a:gd name="T43" fmla="*/ 2147483647 h 120"/>
              <a:gd name="T44" fmla="*/ 2147483647 w 288"/>
              <a:gd name="T45" fmla="*/ 0 h 120"/>
              <a:gd name="T46" fmla="*/ 2147483647 w 288"/>
              <a:gd name="T47" fmla="*/ 0 h 120"/>
              <a:gd name="T48" fmla="*/ 2147483647 w 288"/>
              <a:gd name="T49" fmla="*/ 0 h 120"/>
              <a:gd name="T50" fmla="*/ 2147483647 w 288"/>
              <a:gd name="T51" fmla="*/ 0 h 120"/>
              <a:gd name="T52" fmla="*/ 0 w 288"/>
              <a:gd name="T53" fmla="*/ 0 h 120"/>
              <a:gd name="T54" fmla="*/ 2147483647 w 288"/>
              <a:gd name="T55" fmla="*/ 2147483647 h 120"/>
              <a:gd name="T56" fmla="*/ 2147483647 w 288"/>
              <a:gd name="T57" fmla="*/ 2147483647 h 120"/>
              <a:gd name="T58" fmla="*/ 2147483647 w 288"/>
              <a:gd name="T59" fmla="*/ 2147483647 h 120"/>
              <a:gd name="T60" fmla="*/ 2147483647 w 288"/>
              <a:gd name="T61" fmla="*/ 2147483647 h 120"/>
              <a:gd name="T62" fmla="*/ 2147483647 w 288"/>
              <a:gd name="T63" fmla="*/ 2147483647 h 120"/>
              <a:gd name="T64" fmla="*/ 2147483647 w 288"/>
              <a:gd name="T65" fmla="*/ 2147483647 h 120"/>
              <a:gd name="T66" fmla="*/ 2147483647 w 288"/>
              <a:gd name="T67" fmla="*/ 2147483647 h 120"/>
              <a:gd name="T68" fmla="*/ 2147483647 w 288"/>
              <a:gd name="T69" fmla="*/ 2147483647 h 120"/>
              <a:gd name="T70" fmla="*/ 2147483647 w 288"/>
              <a:gd name="T71" fmla="*/ 2147483647 h 120"/>
              <a:gd name="T72" fmla="*/ 2147483647 w 288"/>
              <a:gd name="T73" fmla="*/ 2147483647 h 120"/>
              <a:gd name="T74" fmla="*/ 2147483647 w 288"/>
              <a:gd name="T75" fmla="*/ 2147483647 h 120"/>
              <a:gd name="T76" fmla="*/ 2147483647 w 288"/>
              <a:gd name="T77" fmla="*/ 2147483647 h 120"/>
              <a:gd name="T78" fmla="*/ 2147483647 w 288"/>
              <a:gd name="T79" fmla="*/ 2147483647 h 120"/>
              <a:gd name="T80" fmla="*/ 2147483647 w 288"/>
              <a:gd name="T81" fmla="*/ 2147483647 h 120"/>
              <a:gd name="T82" fmla="*/ 2147483647 w 288"/>
              <a:gd name="T83" fmla="*/ 2147483647 h 120"/>
              <a:gd name="T84" fmla="*/ 2147483647 w 288"/>
              <a:gd name="T85" fmla="*/ 2147483647 h 120"/>
              <a:gd name="T86" fmla="*/ 2147483647 w 288"/>
              <a:gd name="T87" fmla="*/ 2147483647 h 120"/>
              <a:gd name="T88" fmla="*/ 2147483647 w 288"/>
              <a:gd name="T89" fmla="*/ 2147483647 h 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88"/>
              <a:gd name="T136" fmla="*/ 0 h 120"/>
              <a:gd name="T137" fmla="*/ 288 w 288"/>
              <a:gd name="T138" fmla="*/ 120 h 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88" h="120">
                <a:moveTo>
                  <a:pt x="288" y="120"/>
                </a:moveTo>
                <a:lnTo>
                  <a:pt x="288" y="120"/>
                </a:lnTo>
                <a:lnTo>
                  <a:pt x="288" y="112"/>
                </a:lnTo>
                <a:lnTo>
                  <a:pt x="256" y="112"/>
                </a:lnTo>
                <a:lnTo>
                  <a:pt x="232" y="104"/>
                </a:lnTo>
                <a:lnTo>
                  <a:pt x="208" y="104"/>
                </a:lnTo>
                <a:lnTo>
                  <a:pt x="176" y="104"/>
                </a:lnTo>
                <a:lnTo>
                  <a:pt x="152" y="96"/>
                </a:lnTo>
                <a:lnTo>
                  <a:pt x="128" y="88"/>
                </a:lnTo>
                <a:lnTo>
                  <a:pt x="112" y="88"/>
                </a:lnTo>
                <a:lnTo>
                  <a:pt x="96" y="80"/>
                </a:lnTo>
                <a:lnTo>
                  <a:pt x="72" y="72"/>
                </a:lnTo>
                <a:lnTo>
                  <a:pt x="56" y="64"/>
                </a:lnTo>
                <a:lnTo>
                  <a:pt x="48" y="56"/>
                </a:lnTo>
                <a:lnTo>
                  <a:pt x="32" y="40"/>
                </a:lnTo>
                <a:lnTo>
                  <a:pt x="24" y="32"/>
                </a:lnTo>
                <a:lnTo>
                  <a:pt x="16" y="24"/>
                </a:lnTo>
                <a:lnTo>
                  <a:pt x="16" y="16"/>
                </a:lnTo>
                <a:lnTo>
                  <a:pt x="8" y="0"/>
                </a:lnTo>
                <a:lnTo>
                  <a:pt x="0" y="0"/>
                </a:lnTo>
                <a:lnTo>
                  <a:pt x="8" y="16"/>
                </a:lnTo>
                <a:lnTo>
                  <a:pt x="8" y="24"/>
                </a:lnTo>
                <a:lnTo>
                  <a:pt x="16" y="40"/>
                </a:lnTo>
                <a:lnTo>
                  <a:pt x="24" y="48"/>
                </a:lnTo>
                <a:lnTo>
                  <a:pt x="40" y="56"/>
                </a:lnTo>
                <a:lnTo>
                  <a:pt x="56" y="64"/>
                </a:lnTo>
                <a:lnTo>
                  <a:pt x="72" y="80"/>
                </a:lnTo>
                <a:lnTo>
                  <a:pt x="88" y="88"/>
                </a:lnTo>
                <a:lnTo>
                  <a:pt x="112" y="96"/>
                </a:lnTo>
                <a:lnTo>
                  <a:pt x="128" y="96"/>
                </a:lnTo>
                <a:lnTo>
                  <a:pt x="152" y="104"/>
                </a:lnTo>
                <a:lnTo>
                  <a:pt x="176" y="112"/>
                </a:lnTo>
                <a:lnTo>
                  <a:pt x="208" y="112"/>
                </a:lnTo>
                <a:lnTo>
                  <a:pt x="232" y="112"/>
                </a:lnTo>
                <a:lnTo>
                  <a:pt x="256" y="120"/>
                </a:lnTo>
                <a:lnTo>
                  <a:pt x="288" y="120"/>
                </a:lnTo>
                <a:close/>
              </a:path>
            </a:pathLst>
          </a:custGeom>
          <a:solidFill>
            <a:srgbClr val="000000"/>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099" name="Rectangle 59"/>
          <p:cNvSpPr>
            <a:spLocks noChangeArrowheads="1"/>
          </p:cNvSpPr>
          <p:nvPr/>
        </p:nvSpPr>
        <p:spPr bwMode="auto">
          <a:xfrm>
            <a:off x="4251325" y="4471988"/>
            <a:ext cx="12700" cy="177800"/>
          </a:xfrm>
          <a:prstGeom prst="rect">
            <a:avLst/>
          </a:prstGeom>
          <a:solidFill>
            <a:srgbClr val="000000"/>
          </a:solidFill>
          <a:ln w="9525">
            <a:noFill/>
            <a:miter lim="800000"/>
            <a:headEnd/>
            <a:tailEnd/>
          </a:ln>
        </p:spPr>
        <p:txBody>
          <a:bodyPr/>
          <a:lstStyle/>
          <a:p>
            <a:pPr eaLnBrk="0" hangingPunct="0">
              <a:defRPr/>
            </a:pPr>
            <a:endParaRPr kumimoji="1" lang="ru-RU" sz="2400">
              <a:solidFill>
                <a:srgbClr val="FFFFFF"/>
              </a:solidFill>
              <a:latin typeface="Times New Roman"/>
              <a:cs typeface="+mn-cs"/>
            </a:endParaRPr>
          </a:p>
        </p:txBody>
      </p:sp>
      <p:sp>
        <p:nvSpPr>
          <p:cNvPr id="46100" name="Rectangle 60"/>
          <p:cNvSpPr>
            <a:spLocks noChangeArrowheads="1"/>
          </p:cNvSpPr>
          <p:nvPr/>
        </p:nvSpPr>
        <p:spPr bwMode="auto">
          <a:xfrm>
            <a:off x="3387725" y="4459288"/>
            <a:ext cx="12700" cy="177800"/>
          </a:xfrm>
          <a:prstGeom prst="rect">
            <a:avLst/>
          </a:prstGeom>
          <a:solidFill>
            <a:srgbClr val="000000"/>
          </a:solidFill>
          <a:ln w="9525">
            <a:noFill/>
            <a:miter lim="800000"/>
            <a:headEnd/>
            <a:tailEnd/>
          </a:ln>
        </p:spPr>
        <p:txBody>
          <a:bodyPr/>
          <a:lstStyle/>
          <a:p>
            <a:pPr eaLnBrk="0" hangingPunct="0">
              <a:defRPr/>
            </a:pPr>
            <a:endParaRPr kumimoji="1" lang="ru-RU" sz="2400">
              <a:solidFill>
                <a:srgbClr val="FFFFFF"/>
              </a:solidFill>
              <a:latin typeface="Times New Roman"/>
              <a:cs typeface="+mn-cs"/>
            </a:endParaRPr>
          </a:p>
        </p:txBody>
      </p:sp>
      <p:sp>
        <p:nvSpPr>
          <p:cNvPr id="46101" name="Oval 61"/>
          <p:cNvSpPr>
            <a:spLocks noChangeArrowheads="1"/>
          </p:cNvSpPr>
          <p:nvPr/>
        </p:nvSpPr>
        <p:spPr bwMode="auto">
          <a:xfrm>
            <a:off x="4117975" y="4630738"/>
            <a:ext cx="76200" cy="88900"/>
          </a:xfrm>
          <a:prstGeom prst="ellipse">
            <a:avLst/>
          </a:prstGeom>
          <a:noFill/>
          <a:ln w="12700">
            <a:solidFill>
              <a:srgbClr val="000000"/>
            </a:solid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102" name="Freeform 62"/>
          <p:cNvSpPr>
            <a:spLocks/>
          </p:cNvSpPr>
          <p:nvPr/>
        </p:nvSpPr>
        <p:spPr bwMode="auto">
          <a:xfrm>
            <a:off x="4175125" y="4624388"/>
            <a:ext cx="1270000" cy="457200"/>
          </a:xfrm>
          <a:custGeom>
            <a:avLst/>
            <a:gdLst>
              <a:gd name="T0" fmla="*/ 0 w 800"/>
              <a:gd name="T1" fmla="*/ 0 h 288"/>
              <a:gd name="T2" fmla="*/ 0 w 800"/>
              <a:gd name="T3" fmla="*/ 2147483647 h 288"/>
              <a:gd name="T4" fmla="*/ 2147483647 w 800"/>
              <a:gd name="T5" fmla="*/ 2147483647 h 288"/>
              <a:gd name="T6" fmla="*/ 2147483647 w 800"/>
              <a:gd name="T7" fmla="*/ 2147483647 h 288"/>
              <a:gd name="T8" fmla="*/ 0 w 800"/>
              <a:gd name="T9" fmla="*/ 0 h 288"/>
              <a:gd name="T10" fmla="*/ 0 60000 65536"/>
              <a:gd name="T11" fmla="*/ 0 60000 65536"/>
              <a:gd name="T12" fmla="*/ 0 60000 65536"/>
              <a:gd name="T13" fmla="*/ 0 60000 65536"/>
              <a:gd name="T14" fmla="*/ 0 60000 65536"/>
              <a:gd name="T15" fmla="*/ 0 w 800"/>
              <a:gd name="T16" fmla="*/ 0 h 288"/>
              <a:gd name="T17" fmla="*/ 800 w 800"/>
              <a:gd name="T18" fmla="*/ 288 h 288"/>
            </a:gdLst>
            <a:ahLst/>
            <a:cxnLst>
              <a:cxn ang="T10">
                <a:pos x="T0" y="T1"/>
              </a:cxn>
              <a:cxn ang="T11">
                <a:pos x="T2" y="T3"/>
              </a:cxn>
              <a:cxn ang="T12">
                <a:pos x="T4" y="T5"/>
              </a:cxn>
              <a:cxn ang="T13">
                <a:pos x="T6" y="T7"/>
              </a:cxn>
              <a:cxn ang="T14">
                <a:pos x="T8" y="T9"/>
              </a:cxn>
            </a:cxnLst>
            <a:rect l="T15" t="T16" r="T17" b="T18"/>
            <a:pathLst>
              <a:path w="800" h="288">
                <a:moveTo>
                  <a:pt x="0" y="0"/>
                </a:moveTo>
                <a:lnTo>
                  <a:pt x="0" y="8"/>
                </a:lnTo>
                <a:lnTo>
                  <a:pt x="800" y="288"/>
                </a:lnTo>
                <a:lnTo>
                  <a:pt x="800" y="280"/>
                </a:lnTo>
                <a:lnTo>
                  <a:pt x="0" y="0"/>
                </a:lnTo>
                <a:close/>
              </a:path>
            </a:pathLst>
          </a:custGeom>
          <a:solidFill>
            <a:srgbClr val="000000"/>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103" name="Freeform 63"/>
          <p:cNvSpPr>
            <a:spLocks/>
          </p:cNvSpPr>
          <p:nvPr/>
        </p:nvSpPr>
        <p:spPr bwMode="auto">
          <a:xfrm>
            <a:off x="4137025" y="4700588"/>
            <a:ext cx="1206500" cy="431800"/>
          </a:xfrm>
          <a:custGeom>
            <a:avLst/>
            <a:gdLst>
              <a:gd name="T0" fmla="*/ 0 w 760"/>
              <a:gd name="T1" fmla="*/ 0 h 272"/>
              <a:gd name="T2" fmla="*/ 0 w 760"/>
              <a:gd name="T3" fmla="*/ 2147483647 h 272"/>
              <a:gd name="T4" fmla="*/ 2147483647 w 760"/>
              <a:gd name="T5" fmla="*/ 2147483647 h 272"/>
              <a:gd name="T6" fmla="*/ 2147483647 w 760"/>
              <a:gd name="T7" fmla="*/ 2147483647 h 272"/>
              <a:gd name="T8" fmla="*/ 0 w 760"/>
              <a:gd name="T9" fmla="*/ 0 h 272"/>
              <a:gd name="T10" fmla="*/ 0 60000 65536"/>
              <a:gd name="T11" fmla="*/ 0 60000 65536"/>
              <a:gd name="T12" fmla="*/ 0 60000 65536"/>
              <a:gd name="T13" fmla="*/ 0 60000 65536"/>
              <a:gd name="T14" fmla="*/ 0 60000 65536"/>
              <a:gd name="T15" fmla="*/ 0 w 760"/>
              <a:gd name="T16" fmla="*/ 0 h 272"/>
              <a:gd name="T17" fmla="*/ 760 w 760"/>
              <a:gd name="T18" fmla="*/ 272 h 272"/>
            </a:gdLst>
            <a:ahLst/>
            <a:cxnLst>
              <a:cxn ang="T10">
                <a:pos x="T0" y="T1"/>
              </a:cxn>
              <a:cxn ang="T11">
                <a:pos x="T2" y="T3"/>
              </a:cxn>
              <a:cxn ang="T12">
                <a:pos x="T4" y="T5"/>
              </a:cxn>
              <a:cxn ang="T13">
                <a:pos x="T6" y="T7"/>
              </a:cxn>
              <a:cxn ang="T14">
                <a:pos x="T8" y="T9"/>
              </a:cxn>
            </a:cxnLst>
            <a:rect l="T15" t="T16" r="T17" b="T18"/>
            <a:pathLst>
              <a:path w="760" h="272">
                <a:moveTo>
                  <a:pt x="0" y="0"/>
                </a:moveTo>
                <a:lnTo>
                  <a:pt x="0" y="8"/>
                </a:lnTo>
                <a:lnTo>
                  <a:pt x="760" y="272"/>
                </a:lnTo>
                <a:lnTo>
                  <a:pt x="760" y="264"/>
                </a:lnTo>
                <a:lnTo>
                  <a:pt x="0" y="0"/>
                </a:lnTo>
                <a:close/>
              </a:path>
            </a:pathLst>
          </a:custGeom>
          <a:solidFill>
            <a:srgbClr val="000000"/>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104" name="Oval 64"/>
          <p:cNvSpPr>
            <a:spLocks noChangeArrowheads="1"/>
          </p:cNvSpPr>
          <p:nvPr/>
        </p:nvSpPr>
        <p:spPr bwMode="auto">
          <a:xfrm>
            <a:off x="5464175" y="5100638"/>
            <a:ext cx="76200" cy="88900"/>
          </a:xfrm>
          <a:prstGeom prst="ellipse">
            <a:avLst/>
          </a:prstGeom>
          <a:noFill/>
          <a:ln w="12700">
            <a:solidFill>
              <a:srgbClr val="000000"/>
            </a:solid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105" name="Freeform 65"/>
          <p:cNvSpPr>
            <a:spLocks/>
          </p:cNvSpPr>
          <p:nvPr/>
        </p:nvSpPr>
        <p:spPr bwMode="auto">
          <a:xfrm>
            <a:off x="5343525" y="5132388"/>
            <a:ext cx="127000" cy="50800"/>
          </a:xfrm>
          <a:custGeom>
            <a:avLst/>
            <a:gdLst>
              <a:gd name="T0" fmla="*/ 0 w 80"/>
              <a:gd name="T1" fmla="*/ 0 h 32"/>
              <a:gd name="T2" fmla="*/ 0 w 80"/>
              <a:gd name="T3" fmla="*/ 2147483647 h 32"/>
              <a:gd name="T4" fmla="*/ 2147483647 w 80"/>
              <a:gd name="T5" fmla="*/ 2147483647 h 32"/>
              <a:gd name="T6" fmla="*/ 2147483647 w 80"/>
              <a:gd name="T7" fmla="*/ 2147483647 h 32"/>
              <a:gd name="T8" fmla="*/ 0 w 80"/>
              <a:gd name="T9" fmla="*/ 0 h 32"/>
              <a:gd name="T10" fmla="*/ 0 60000 65536"/>
              <a:gd name="T11" fmla="*/ 0 60000 65536"/>
              <a:gd name="T12" fmla="*/ 0 60000 65536"/>
              <a:gd name="T13" fmla="*/ 0 60000 65536"/>
              <a:gd name="T14" fmla="*/ 0 60000 65536"/>
              <a:gd name="T15" fmla="*/ 0 w 80"/>
              <a:gd name="T16" fmla="*/ 0 h 32"/>
              <a:gd name="T17" fmla="*/ 80 w 80"/>
              <a:gd name="T18" fmla="*/ 32 h 32"/>
            </a:gdLst>
            <a:ahLst/>
            <a:cxnLst>
              <a:cxn ang="T10">
                <a:pos x="T0" y="T1"/>
              </a:cxn>
              <a:cxn ang="T11">
                <a:pos x="T2" y="T3"/>
              </a:cxn>
              <a:cxn ang="T12">
                <a:pos x="T4" y="T5"/>
              </a:cxn>
              <a:cxn ang="T13">
                <a:pos x="T6" y="T7"/>
              </a:cxn>
              <a:cxn ang="T14">
                <a:pos x="T8" y="T9"/>
              </a:cxn>
            </a:cxnLst>
            <a:rect l="T15" t="T16" r="T17" b="T18"/>
            <a:pathLst>
              <a:path w="80" h="32">
                <a:moveTo>
                  <a:pt x="0" y="0"/>
                </a:moveTo>
                <a:lnTo>
                  <a:pt x="0" y="8"/>
                </a:lnTo>
                <a:lnTo>
                  <a:pt x="80" y="32"/>
                </a:lnTo>
                <a:lnTo>
                  <a:pt x="80" y="24"/>
                </a:lnTo>
                <a:lnTo>
                  <a:pt x="0" y="0"/>
                </a:lnTo>
                <a:close/>
              </a:path>
            </a:pathLst>
          </a:custGeom>
          <a:solidFill>
            <a:srgbClr val="000000"/>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106" name="Arc 66"/>
          <p:cNvSpPr>
            <a:spLocks/>
          </p:cNvSpPr>
          <p:nvPr/>
        </p:nvSpPr>
        <p:spPr bwMode="auto">
          <a:xfrm>
            <a:off x="3463925" y="4421188"/>
            <a:ext cx="355600" cy="171450"/>
          </a:xfrm>
          <a:custGeom>
            <a:avLst/>
            <a:gdLst>
              <a:gd name="T0" fmla="*/ 0 w 21599"/>
              <a:gd name="T1" fmla="*/ 673447990 h 21600"/>
              <a:gd name="T2" fmla="*/ 2147483647 w 21599"/>
              <a:gd name="T3" fmla="*/ 0 h 21600"/>
              <a:gd name="T4" fmla="*/ 2147483647 w 21599"/>
              <a:gd name="T5" fmla="*/ 680569132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0" y="21374"/>
                </a:moveTo>
                <a:cubicBezTo>
                  <a:pt x="124" y="9533"/>
                  <a:pt x="9757" y="0"/>
                  <a:pt x="21598" y="0"/>
                </a:cubicBezTo>
              </a:path>
              <a:path w="21599" h="21600" stroke="0" extrusionOk="0">
                <a:moveTo>
                  <a:pt x="0" y="21374"/>
                </a:moveTo>
                <a:cubicBezTo>
                  <a:pt x="124" y="9533"/>
                  <a:pt x="9757" y="0"/>
                  <a:pt x="21598" y="0"/>
                </a:cubicBezTo>
                <a:lnTo>
                  <a:pt x="21599" y="21600"/>
                </a:lnTo>
                <a:close/>
              </a:path>
            </a:pathLst>
          </a:custGeom>
          <a:solidFill>
            <a:srgbClr val="FFFFFF"/>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107" name="Arc 67"/>
          <p:cNvSpPr>
            <a:spLocks/>
          </p:cNvSpPr>
          <p:nvPr/>
        </p:nvSpPr>
        <p:spPr bwMode="auto">
          <a:xfrm>
            <a:off x="3470275" y="4427538"/>
            <a:ext cx="349250" cy="165100"/>
          </a:xfrm>
          <a:custGeom>
            <a:avLst/>
            <a:gdLst>
              <a:gd name="T0" fmla="*/ 0 w 21599"/>
              <a:gd name="T1" fmla="*/ 557506299 h 21600"/>
              <a:gd name="T2" fmla="*/ 2147483647 w 21599"/>
              <a:gd name="T3" fmla="*/ 0 h 21600"/>
              <a:gd name="T4" fmla="*/ 2147483647 w 21599"/>
              <a:gd name="T5" fmla="*/ 563534036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0" y="21369"/>
                </a:moveTo>
                <a:cubicBezTo>
                  <a:pt x="126" y="9530"/>
                  <a:pt x="9759" y="0"/>
                  <a:pt x="21598" y="0"/>
                </a:cubicBezTo>
              </a:path>
              <a:path w="21599" h="21600" stroke="0" extrusionOk="0">
                <a:moveTo>
                  <a:pt x="0" y="21369"/>
                </a:moveTo>
                <a:cubicBezTo>
                  <a:pt x="126" y="9530"/>
                  <a:pt x="9759" y="0"/>
                  <a:pt x="21598" y="0"/>
                </a:cubicBezTo>
                <a:lnTo>
                  <a:pt x="21599" y="21600"/>
                </a:lnTo>
                <a:close/>
              </a:path>
            </a:pathLst>
          </a:custGeom>
          <a:solidFill>
            <a:srgbClr val="FFFFFF"/>
          </a:solidFill>
          <a:ln w="12700">
            <a:solidFill>
              <a:srgbClr val="000000"/>
            </a:solid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108" name="Arc 68"/>
          <p:cNvSpPr>
            <a:spLocks/>
          </p:cNvSpPr>
          <p:nvPr/>
        </p:nvSpPr>
        <p:spPr bwMode="auto">
          <a:xfrm>
            <a:off x="3836988" y="4421188"/>
            <a:ext cx="338137" cy="152400"/>
          </a:xfrm>
          <a:custGeom>
            <a:avLst/>
            <a:gdLst>
              <a:gd name="T0" fmla="*/ 0 w 21709"/>
              <a:gd name="T1" fmla="*/ 0 h 21600"/>
              <a:gd name="T2" fmla="*/ 2147483647 w 21709"/>
              <a:gd name="T3" fmla="*/ 377667496 h 21600"/>
              <a:gd name="T4" fmla="*/ 181492546 w 21709"/>
              <a:gd name="T5" fmla="*/ 377667496 h 21600"/>
              <a:gd name="T6" fmla="*/ 0 60000 65536"/>
              <a:gd name="T7" fmla="*/ 0 60000 65536"/>
              <a:gd name="T8" fmla="*/ 0 60000 65536"/>
              <a:gd name="T9" fmla="*/ 0 w 21709"/>
              <a:gd name="T10" fmla="*/ 0 h 21600"/>
              <a:gd name="T11" fmla="*/ 21709 w 21709"/>
              <a:gd name="T12" fmla="*/ 21600 h 21600"/>
            </a:gdLst>
            <a:ahLst/>
            <a:cxnLst>
              <a:cxn ang="T6">
                <a:pos x="T0" y="T1"/>
              </a:cxn>
              <a:cxn ang="T7">
                <a:pos x="T2" y="T3"/>
              </a:cxn>
              <a:cxn ang="T8">
                <a:pos x="T4" y="T5"/>
              </a:cxn>
            </a:cxnLst>
            <a:rect l="T9" t="T10" r="T11" b="T12"/>
            <a:pathLst>
              <a:path w="21709" h="21600" fill="none" extrusionOk="0">
                <a:moveTo>
                  <a:pt x="0" y="0"/>
                </a:moveTo>
                <a:cubicBezTo>
                  <a:pt x="36" y="0"/>
                  <a:pt x="72" y="-1"/>
                  <a:pt x="109" y="0"/>
                </a:cubicBezTo>
                <a:cubicBezTo>
                  <a:pt x="12038" y="0"/>
                  <a:pt x="21709" y="9670"/>
                  <a:pt x="21709" y="21600"/>
                </a:cubicBezTo>
              </a:path>
              <a:path w="21709" h="21600" stroke="0" extrusionOk="0">
                <a:moveTo>
                  <a:pt x="0" y="0"/>
                </a:moveTo>
                <a:cubicBezTo>
                  <a:pt x="36" y="0"/>
                  <a:pt x="72" y="-1"/>
                  <a:pt x="109" y="0"/>
                </a:cubicBezTo>
                <a:cubicBezTo>
                  <a:pt x="12038" y="0"/>
                  <a:pt x="21709" y="9670"/>
                  <a:pt x="21709" y="21600"/>
                </a:cubicBezTo>
                <a:lnTo>
                  <a:pt x="109" y="21600"/>
                </a:lnTo>
                <a:close/>
              </a:path>
            </a:pathLst>
          </a:custGeom>
          <a:solidFill>
            <a:srgbClr val="FFFFFF"/>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109" name="Arc 69"/>
          <p:cNvSpPr>
            <a:spLocks/>
          </p:cNvSpPr>
          <p:nvPr/>
        </p:nvSpPr>
        <p:spPr bwMode="auto">
          <a:xfrm>
            <a:off x="3836988" y="4427538"/>
            <a:ext cx="331787" cy="146050"/>
          </a:xfrm>
          <a:custGeom>
            <a:avLst/>
            <a:gdLst>
              <a:gd name="T0" fmla="*/ 0 w 21706"/>
              <a:gd name="T1" fmla="*/ 0 h 21600"/>
              <a:gd name="T2" fmla="*/ 2147483647 w 21706"/>
              <a:gd name="T3" fmla="*/ 305275871 h 21600"/>
              <a:gd name="T4" fmla="*/ 158984853 w 21706"/>
              <a:gd name="T5" fmla="*/ 305275871 h 21600"/>
              <a:gd name="T6" fmla="*/ 0 60000 65536"/>
              <a:gd name="T7" fmla="*/ 0 60000 65536"/>
              <a:gd name="T8" fmla="*/ 0 60000 65536"/>
              <a:gd name="T9" fmla="*/ 0 w 21706"/>
              <a:gd name="T10" fmla="*/ 0 h 21600"/>
              <a:gd name="T11" fmla="*/ 21706 w 21706"/>
              <a:gd name="T12" fmla="*/ 21600 h 21600"/>
            </a:gdLst>
            <a:ahLst/>
            <a:cxnLst>
              <a:cxn ang="T6">
                <a:pos x="T0" y="T1"/>
              </a:cxn>
              <a:cxn ang="T7">
                <a:pos x="T2" y="T3"/>
              </a:cxn>
              <a:cxn ang="T8">
                <a:pos x="T4" y="T5"/>
              </a:cxn>
            </a:cxnLst>
            <a:rect l="T9" t="T10" r="T11" b="T12"/>
            <a:pathLst>
              <a:path w="21706" h="21600" fill="none" extrusionOk="0">
                <a:moveTo>
                  <a:pt x="0" y="0"/>
                </a:moveTo>
                <a:cubicBezTo>
                  <a:pt x="35" y="0"/>
                  <a:pt x="70" y="-1"/>
                  <a:pt x="106" y="0"/>
                </a:cubicBezTo>
                <a:cubicBezTo>
                  <a:pt x="12035" y="0"/>
                  <a:pt x="21706" y="9670"/>
                  <a:pt x="21706" y="21600"/>
                </a:cubicBezTo>
              </a:path>
              <a:path w="21706" h="21600" stroke="0" extrusionOk="0">
                <a:moveTo>
                  <a:pt x="0" y="0"/>
                </a:moveTo>
                <a:cubicBezTo>
                  <a:pt x="35" y="0"/>
                  <a:pt x="70" y="-1"/>
                  <a:pt x="106" y="0"/>
                </a:cubicBezTo>
                <a:cubicBezTo>
                  <a:pt x="12035" y="0"/>
                  <a:pt x="21706" y="9670"/>
                  <a:pt x="21706" y="21600"/>
                </a:cubicBezTo>
                <a:lnTo>
                  <a:pt x="106" y="21600"/>
                </a:lnTo>
                <a:close/>
              </a:path>
            </a:pathLst>
          </a:custGeom>
          <a:solidFill>
            <a:srgbClr val="FFFFFF"/>
          </a:solidFill>
          <a:ln w="12700">
            <a:solidFill>
              <a:srgbClr val="000000"/>
            </a:solid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110" name="Oval 86"/>
          <p:cNvSpPr>
            <a:spLocks noChangeArrowheads="1"/>
          </p:cNvSpPr>
          <p:nvPr/>
        </p:nvSpPr>
        <p:spPr bwMode="auto">
          <a:xfrm>
            <a:off x="1635125" y="1970088"/>
            <a:ext cx="4572000" cy="1524000"/>
          </a:xfrm>
          <a:prstGeom prst="ellipse">
            <a:avLst/>
          </a:prstGeom>
          <a:noFill/>
          <a:ln w="25400">
            <a:solidFill>
              <a:srgbClr val="000000"/>
            </a:solid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111" name="Oval 87"/>
          <p:cNvSpPr>
            <a:spLocks noChangeArrowheads="1"/>
          </p:cNvSpPr>
          <p:nvPr/>
        </p:nvSpPr>
        <p:spPr bwMode="auto">
          <a:xfrm>
            <a:off x="4022725" y="1754188"/>
            <a:ext cx="254000" cy="114300"/>
          </a:xfrm>
          <a:prstGeom prst="ellipse">
            <a:avLst/>
          </a:prstGeom>
          <a:solidFill>
            <a:srgbClr val="FFFFFF"/>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112" name="Oval 88"/>
          <p:cNvSpPr>
            <a:spLocks noChangeArrowheads="1"/>
          </p:cNvSpPr>
          <p:nvPr/>
        </p:nvSpPr>
        <p:spPr bwMode="auto">
          <a:xfrm>
            <a:off x="2797175" y="1849438"/>
            <a:ext cx="254000" cy="114300"/>
          </a:xfrm>
          <a:prstGeom prst="ellipse">
            <a:avLst/>
          </a:prstGeom>
          <a:noFill/>
          <a:ln w="25400">
            <a:solidFill>
              <a:srgbClr val="000000"/>
            </a:solid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6113" name="Oval 89"/>
          <p:cNvSpPr>
            <a:spLocks noChangeArrowheads="1"/>
          </p:cNvSpPr>
          <p:nvPr/>
        </p:nvSpPr>
        <p:spPr bwMode="auto">
          <a:xfrm>
            <a:off x="3908425" y="1944688"/>
            <a:ext cx="101600" cy="254000"/>
          </a:xfrm>
          <a:prstGeom prst="ellipse">
            <a:avLst/>
          </a:prstGeom>
          <a:solidFill>
            <a:srgbClr val="FFFFFF"/>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grpSp>
        <p:nvGrpSpPr>
          <p:cNvPr id="8" name="Group 91"/>
          <p:cNvGrpSpPr>
            <a:grpSpLocks/>
          </p:cNvGrpSpPr>
          <p:nvPr/>
        </p:nvGrpSpPr>
        <p:grpSpPr bwMode="auto">
          <a:xfrm>
            <a:off x="3354388" y="4062413"/>
            <a:ext cx="1357312" cy="1065212"/>
            <a:chOff x="2409" y="2682"/>
            <a:chExt cx="855" cy="671"/>
          </a:xfrm>
        </p:grpSpPr>
        <p:sp>
          <p:nvSpPr>
            <p:cNvPr id="46157" name="Arc 92"/>
            <p:cNvSpPr>
              <a:spLocks/>
            </p:cNvSpPr>
            <p:nvPr/>
          </p:nvSpPr>
          <p:spPr bwMode="auto">
            <a:xfrm>
              <a:off x="2560" y="2937"/>
              <a:ext cx="704" cy="4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5400" cap="rnd">
              <a:solidFill>
                <a:srgbClr val="4C2E00"/>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6158" name="Arc 93"/>
            <p:cNvSpPr>
              <a:spLocks/>
            </p:cNvSpPr>
            <p:nvPr/>
          </p:nvSpPr>
          <p:spPr bwMode="auto">
            <a:xfrm>
              <a:off x="2720" y="2682"/>
              <a:ext cx="544" cy="26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rgbClr val="4C2E00"/>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6159" name="Arc 94"/>
            <p:cNvSpPr>
              <a:spLocks/>
            </p:cNvSpPr>
            <p:nvPr/>
          </p:nvSpPr>
          <p:spPr bwMode="auto">
            <a:xfrm>
              <a:off x="2409" y="2682"/>
              <a:ext cx="320" cy="144"/>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695"/>
                    <a:pt x="9629" y="36"/>
                    <a:pt x="21532" y="-1"/>
                  </a:cubicBezTo>
                </a:path>
                <a:path w="21600" h="21599" stroke="0" extrusionOk="0">
                  <a:moveTo>
                    <a:pt x="0" y="21599"/>
                  </a:moveTo>
                  <a:cubicBezTo>
                    <a:pt x="0" y="9695"/>
                    <a:pt x="9629" y="36"/>
                    <a:pt x="21532" y="-1"/>
                  </a:cubicBezTo>
                  <a:lnTo>
                    <a:pt x="21600" y="21599"/>
                  </a:lnTo>
                  <a:close/>
                </a:path>
              </a:pathLst>
            </a:custGeom>
            <a:noFill/>
            <a:ln w="25400" cap="rnd">
              <a:solidFill>
                <a:srgbClr val="4C2E00"/>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6160" name="Arc 95"/>
            <p:cNvSpPr>
              <a:spLocks/>
            </p:cNvSpPr>
            <p:nvPr/>
          </p:nvSpPr>
          <p:spPr bwMode="auto">
            <a:xfrm>
              <a:off x="2409" y="2825"/>
              <a:ext cx="112" cy="12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25400" cap="rnd">
              <a:solidFill>
                <a:srgbClr val="4C2E00"/>
              </a:solidFill>
              <a:round/>
              <a:headEnd type="triangle" w="med" len="med"/>
              <a:tailEnd/>
            </a:ln>
          </p:spPr>
          <p:txBody>
            <a:bodyPr wrap="none" anchor="ctr"/>
            <a:lstStyle/>
            <a:p>
              <a:pPr eaLnBrk="0" hangingPunct="0">
                <a:defRPr/>
              </a:pPr>
              <a:endParaRPr kumimoji="1" lang="ru-RU" sz="2400">
                <a:solidFill>
                  <a:srgbClr val="FFFFFF"/>
                </a:solidFill>
                <a:latin typeface="Times New Roman"/>
                <a:cs typeface="+mn-cs"/>
              </a:endParaRPr>
            </a:p>
          </p:txBody>
        </p:sp>
      </p:grpSp>
      <p:sp>
        <p:nvSpPr>
          <p:cNvPr id="46115" name="Line 98"/>
          <p:cNvSpPr>
            <a:spLocks noChangeShapeType="1"/>
          </p:cNvSpPr>
          <p:nvPr/>
        </p:nvSpPr>
        <p:spPr bwMode="auto">
          <a:xfrm flipH="1">
            <a:off x="4025900" y="3119438"/>
            <a:ext cx="0" cy="2178050"/>
          </a:xfrm>
          <a:prstGeom prst="line">
            <a:avLst/>
          </a:prstGeom>
          <a:noFill/>
          <a:ln w="12700">
            <a:solidFill>
              <a:srgbClr val="000000"/>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6116" name="Arc 99"/>
          <p:cNvSpPr>
            <a:spLocks/>
          </p:cNvSpPr>
          <p:nvPr/>
        </p:nvSpPr>
        <p:spPr bwMode="auto">
          <a:xfrm>
            <a:off x="3614738" y="5272088"/>
            <a:ext cx="184150" cy="95250"/>
          </a:xfrm>
          <a:custGeom>
            <a:avLst/>
            <a:gdLst>
              <a:gd name="T0" fmla="*/ 1719768420 w 21600"/>
              <a:gd name="T1" fmla="*/ 36017178 h 21600"/>
              <a:gd name="T2" fmla="*/ 0 w 21600"/>
              <a:gd name="T3" fmla="*/ 0 h 21600"/>
              <a:gd name="T4" fmla="*/ 171976842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000000"/>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6117" name="Arc 100"/>
          <p:cNvSpPr>
            <a:spLocks/>
          </p:cNvSpPr>
          <p:nvPr/>
        </p:nvSpPr>
        <p:spPr bwMode="auto">
          <a:xfrm>
            <a:off x="3810000" y="5310188"/>
            <a:ext cx="196850" cy="57150"/>
          </a:xfrm>
          <a:custGeom>
            <a:avLst/>
            <a:gdLst>
              <a:gd name="T0" fmla="*/ 2147483647 w 21600"/>
              <a:gd name="T1" fmla="*/ 0 h 21600"/>
              <a:gd name="T2" fmla="*/ 0 w 21600"/>
              <a:gd name="T3" fmla="*/ 2800692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rgbClr val="000000"/>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6118" name="Oval 101"/>
          <p:cNvSpPr>
            <a:spLocks noChangeArrowheads="1"/>
          </p:cNvSpPr>
          <p:nvPr/>
        </p:nvSpPr>
        <p:spPr bwMode="auto">
          <a:xfrm>
            <a:off x="3600450" y="3030538"/>
            <a:ext cx="419100" cy="177800"/>
          </a:xfrm>
          <a:prstGeom prst="ellipse">
            <a:avLst/>
          </a:prstGeom>
          <a:noFill/>
          <a:ln w="25400">
            <a:solidFill>
              <a:srgbClr val="000000"/>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6119" name="Line 102"/>
          <p:cNvSpPr>
            <a:spLocks noChangeShapeType="1"/>
          </p:cNvSpPr>
          <p:nvPr/>
        </p:nvSpPr>
        <p:spPr bwMode="auto">
          <a:xfrm>
            <a:off x="3606800" y="3081338"/>
            <a:ext cx="0" cy="2178050"/>
          </a:xfrm>
          <a:prstGeom prst="line">
            <a:avLst/>
          </a:prstGeom>
          <a:noFill/>
          <a:ln w="12700">
            <a:solidFill>
              <a:srgbClr val="000000"/>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6120" name="Arc 103"/>
          <p:cNvSpPr>
            <a:spLocks/>
          </p:cNvSpPr>
          <p:nvPr/>
        </p:nvSpPr>
        <p:spPr bwMode="auto">
          <a:xfrm rot="-5400000">
            <a:off x="4092575" y="2932113"/>
            <a:ext cx="158750" cy="165100"/>
          </a:xfrm>
          <a:custGeom>
            <a:avLst/>
            <a:gdLst>
              <a:gd name="T0" fmla="*/ 463184002 w 21600"/>
              <a:gd name="T1" fmla="*/ 0 h 21600"/>
              <a:gd name="T2" fmla="*/ 0 w 21600"/>
              <a:gd name="T3" fmla="*/ 1015520084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5400" cap="rnd">
            <a:solidFill>
              <a:srgbClr val="00CC00"/>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grpSp>
        <p:nvGrpSpPr>
          <p:cNvPr id="154665" name="Group 104"/>
          <p:cNvGrpSpPr>
            <a:grpSpLocks/>
          </p:cNvGrpSpPr>
          <p:nvPr/>
        </p:nvGrpSpPr>
        <p:grpSpPr bwMode="auto">
          <a:xfrm>
            <a:off x="4262438" y="3951288"/>
            <a:ext cx="1166812" cy="495300"/>
            <a:chOff x="3153" y="2388"/>
            <a:chExt cx="735" cy="312"/>
          </a:xfrm>
        </p:grpSpPr>
        <p:sp>
          <p:nvSpPr>
            <p:cNvPr id="46155" name="Arc 105"/>
            <p:cNvSpPr>
              <a:spLocks/>
            </p:cNvSpPr>
            <p:nvPr/>
          </p:nvSpPr>
          <p:spPr bwMode="auto">
            <a:xfrm>
              <a:off x="3153" y="2388"/>
              <a:ext cx="184" cy="30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25400" cap="rnd">
              <a:solidFill>
                <a:srgbClr val="00CC00"/>
              </a:solidFill>
              <a:round/>
              <a:headEnd/>
              <a:tailEnd type="triangle" w="med" len="med"/>
            </a:ln>
          </p:spPr>
          <p:txBody>
            <a:bodyPr wrap="none" anchor="ctr"/>
            <a:lstStyle/>
            <a:p>
              <a:pPr eaLnBrk="0" hangingPunct="0">
                <a:defRPr/>
              </a:pPr>
              <a:endParaRPr kumimoji="1" lang="ru-RU" sz="2400">
                <a:solidFill>
                  <a:srgbClr val="FFFFFF"/>
                </a:solidFill>
                <a:latin typeface="Times New Roman"/>
                <a:cs typeface="+mn-cs"/>
              </a:endParaRPr>
            </a:p>
          </p:txBody>
        </p:sp>
        <p:sp>
          <p:nvSpPr>
            <p:cNvPr id="46156" name="Line 106"/>
            <p:cNvSpPr>
              <a:spLocks noChangeShapeType="1"/>
            </p:cNvSpPr>
            <p:nvPr/>
          </p:nvSpPr>
          <p:spPr bwMode="auto">
            <a:xfrm>
              <a:off x="3336" y="2700"/>
              <a:ext cx="552" cy="0"/>
            </a:xfrm>
            <a:prstGeom prst="line">
              <a:avLst/>
            </a:prstGeom>
            <a:noFill/>
            <a:ln w="25400">
              <a:solidFill>
                <a:srgbClr val="00CC00"/>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grpSp>
      <p:sp>
        <p:nvSpPr>
          <p:cNvPr id="46122" name="Line 107"/>
          <p:cNvSpPr>
            <a:spLocks noChangeShapeType="1"/>
          </p:cNvSpPr>
          <p:nvPr/>
        </p:nvSpPr>
        <p:spPr bwMode="auto">
          <a:xfrm>
            <a:off x="4260850" y="3100388"/>
            <a:ext cx="0" cy="895350"/>
          </a:xfrm>
          <a:prstGeom prst="line">
            <a:avLst/>
          </a:prstGeom>
          <a:noFill/>
          <a:ln w="25400">
            <a:solidFill>
              <a:srgbClr val="00CC00"/>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6123" name="Arc 108"/>
          <p:cNvSpPr>
            <a:spLocks/>
          </p:cNvSpPr>
          <p:nvPr/>
        </p:nvSpPr>
        <p:spPr bwMode="auto">
          <a:xfrm rot="10800000">
            <a:off x="3844925" y="2928938"/>
            <a:ext cx="263525" cy="282575"/>
          </a:xfrm>
          <a:custGeom>
            <a:avLst/>
            <a:gdLst>
              <a:gd name="T0" fmla="*/ 2147483647 w 21600"/>
              <a:gd name="T1" fmla="*/ 0 h 21600"/>
              <a:gd name="T2" fmla="*/ 0 w 21600"/>
              <a:gd name="T3" fmla="*/ 214748364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5400" cap="rnd">
            <a:solidFill>
              <a:srgbClr val="00CC00"/>
            </a:solidFill>
            <a:round/>
            <a:headEnd type="triangle" w="med" len="me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6124" name="Arc 109"/>
          <p:cNvSpPr>
            <a:spLocks/>
          </p:cNvSpPr>
          <p:nvPr/>
        </p:nvSpPr>
        <p:spPr bwMode="auto">
          <a:xfrm rot="5400000">
            <a:off x="4364038" y="2897188"/>
            <a:ext cx="292100" cy="482600"/>
          </a:xfrm>
          <a:custGeom>
            <a:avLst/>
            <a:gdLst>
              <a:gd name="T0" fmla="*/ 2147483647 w 21600"/>
              <a:gd name="T1" fmla="*/ 2147483647 h 21600"/>
              <a:gd name="T2" fmla="*/ 0 w 21600"/>
              <a:gd name="T3" fmla="*/ 0 h 21600"/>
              <a:gd name="T4" fmla="*/ 2147483647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25400" cap="rnd">
            <a:solidFill>
              <a:srgbClr val="00CC00"/>
            </a:solidFill>
            <a:round/>
            <a:headEnd/>
            <a:tailEnd type="triangle" w="med" len="med"/>
          </a:ln>
        </p:spPr>
        <p:txBody>
          <a:bodyPr wrap="none" anchor="ctr"/>
          <a:lstStyle/>
          <a:p>
            <a:pPr eaLnBrk="0" hangingPunct="0">
              <a:defRPr/>
            </a:pPr>
            <a:endParaRPr kumimoji="1" lang="ru-RU" sz="2400">
              <a:solidFill>
                <a:srgbClr val="FFFFFF"/>
              </a:solidFill>
              <a:latin typeface="Times New Roman"/>
              <a:cs typeface="+mn-cs"/>
            </a:endParaRPr>
          </a:p>
        </p:txBody>
      </p:sp>
      <p:grpSp>
        <p:nvGrpSpPr>
          <p:cNvPr id="154669" name="Group 110"/>
          <p:cNvGrpSpPr>
            <a:grpSpLocks/>
          </p:cNvGrpSpPr>
          <p:nvPr/>
        </p:nvGrpSpPr>
        <p:grpSpPr bwMode="auto">
          <a:xfrm>
            <a:off x="2181225" y="3938588"/>
            <a:ext cx="1181100" cy="495300"/>
            <a:chOff x="1802" y="2380"/>
            <a:chExt cx="744" cy="312"/>
          </a:xfrm>
        </p:grpSpPr>
        <p:sp>
          <p:nvSpPr>
            <p:cNvPr id="46153" name="Arc 111"/>
            <p:cNvSpPr>
              <a:spLocks/>
            </p:cNvSpPr>
            <p:nvPr/>
          </p:nvSpPr>
          <p:spPr bwMode="auto">
            <a:xfrm>
              <a:off x="2362" y="2380"/>
              <a:ext cx="184" cy="30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5400" cap="rnd">
              <a:solidFill>
                <a:srgbClr val="00CC00"/>
              </a:solidFill>
              <a:round/>
              <a:headEnd type="triangle" w="med" len="me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6154" name="Line 112"/>
            <p:cNvSpPr>
              <a:spLocks noChangeShapeType="1"/>
            </p:cNvSpPr>
            <p:nvPr/>
          </p:nvSpPr>
          <p:spPr bwMode="auto">
            <a:xfrm flipH="1">
              <a:off x="1802" y="2692"/>
              <a:ext cx="568" cy="0"/>
            </a:xfrm>
            <a:prstGeom prst="line">
              <a:avLst/>
            </a:prstGeom>
            <a:noFill/>
            <a:ln w="25400">
              <a:solidFill>
                <a:srgbClr val="00CC00"/>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grpSp>
      <p:sp>
        <p:nvSpPr>
          <p:cNvPr id="46126" name="Line 113"/>
          <p:cNvSpPr>
            <a:spLocks noChangeShapeType="1"/>
          </p:cNvSpPr>
          <p:nvPr/>
        </p:nvSpPr>
        <p:spPr bwMode="auto">
          <a:xfrm>
            <a:off x="3362325" y="3087688"/>
            <a:ext cx="0" cy="895350"/>
          </a:xfrm>
          <a:prstGeom prst="line">
            <a:avLst/>
          </a:prstGeom>
          <a:noFill/>
          <a:ln w="25400">
            <a:solidFill>
              <a:srgbClr val="00CC00"/>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6127" name="Arc 114"/>
          <p:cNvSpPr>
            <a:spLocks/>
          </p:cNvSpPr>
          <p:nvPr/>
        </p:nvSpPr>
        <p:spPr bwMode="auto">
          <a:xfrm rot="10800000">
            <a:off x="3516313" y="2916238"/>
            <a:ext cx="263525" cy="282575"/>
          </a:xfrm>
          <a:custGeom>
            <a:avLst/>
            <a:gdLst>
              <a:gd name="T0" fmla="*/ 2147483647 w 21600"/>
              <a:gd name="T1" fmla="*/ 2147483647 h 21600"/>
              <a:gd name="T2" fmla="*/ 0 w 21600"/>
              <a:gd name="T3" fmla="*/ 0 h 21600"/>
              <a:gd name="T4" fmla="*/ 2147483647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25400" cap="rnd">
            <a:solidFill>
              <a:srgbClr val="00CC00"/>
            </a:solidFill>
            <a:round/>
            <a:headEnd/>
            <a:tailEnd type="triangle" w="med" len="med"/>
          </a:ln>
        </p:spPr>
        <p:txBody>
          <a:bodyPr wrap="none" anchor="ctr"/>
          <a:lstStyle/>
          <a:p>
            <a:pPr eaLnBrk="0" hangingPunct="0">
              <a:defRPr/>
            </a:pPr>
            <a:endParaRPr kumimoji="1" lang="ru-RU" sz="2400">
              <a:solidFill>
                <a:srgbClr val="FFFFFF"/>
              </a:solidFill>
              <a:latin typeface="Times New Roman"/>
              <a:cs typeface="+mn-cs"/>
            </a:endParaRPr>
          </a:p>
        </p:txBody>
      </p:sp>
      <p:sp>
        <p:nvSpPr>
          <p:cNvPr id="46128" name="Arc 115"/>
          <p:cNvSpPr>
            <a:spLocks/>
          </p:cNvSpPr>
          <p:nvPr/>
        </p:nvSpPr>
        <p:spPr bwMode="auto">
          <a:xfrm rot="-5400000">
            <a:off x="2968625" y="2884488"/>
            <a:ext cx="292100" cy="482600"/>
          </a:xfrm>
          <a:custGeom>
            <a:avLst/>
            <a:gdLst>
              <a:gd name="T0" fmla="*/ 2147483647 w 21600"/>
              <a:gd name="T1" fmla="*/ 0 h 21600"/>
              <a:gd name="T2" fmla="*/ 0 w 21600"/>
              <a:gd name="T3" fmla="*/ 214748364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5400" cap="rnd">
            <a:solidFill>
              <a:srgbClr val="00CC00"/>
            </a:solidFill>
            <a:round/>
            <a:headEnd type="triangle" w="med" len="me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6129" name="Arc 116"/>
          <p:cNvSpPr>
            <a:spLocks/>
          </p:cNvSpPr>
          <p:nvPr/>
        </p:nvSpPr>
        <p:spPr bwMode="auto">
          <a:xfrm rot="5400000">
            <a:off x="3367088" y="2919413"/>
            <a:ext cx="158750" cy="165100"/>
          </a:xfrm>
          <a:custGeom>
            <a:avLst/>
            <a:gdLst>
              <a:gd name="T0" fmla="*/ 463184002 w 21600"/>
              <a:gd name="T1" fmla="*/ 1015520084 h 21600"/>
              <a:gd name="T2" fmla="*/ 0 w 21600"/>
              <a:gd name="T3" fmla="*/ 0 h 21600"/>
              <a:gd name="T4" fmla="*/ 463184002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25400" cap="rnd">
            <a:solidFill>
              <a:srgbClr val="00CC00"/>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6130" name="Line 117"/>
          <p:cNvSpPr>
            <a:spLocks noChangeShapeType="1"/>
          </p:cNvSpPr>
          <p:nvPr/>
        </p:nvSpPr>
        <p:spPr bwMode="auto">
          <a:xfrm>
            <a:off x="3048000" y="1917700"/>
            <a:ext cx="0" cy="1905000"/>
          </a:xfrm>
          <a:prstGeom prst="line">
            <a:avLst/>
          </a:prstGeom>
          <a:noFill/>
          <a:ln w="25400">
            <a:solidFill>
              <a:schemeClr val="bg2"/>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6131" name="Line 118"/>
          <p:cNvSpPr>
            <a:spLocks noChangeShapeType="1"/>
          </p:cNvSpPr>
          <p:nvPr/>
        </p:nvSpPr>
        <p:spPr bwMode="auto">
          <a:xfrm>
            <a:off x="2794000" y="1930400"/>
            <a:ext cx="0" cy="1905000"/>
          </a:xfrm>
          <a:prstGeom prst="line">
            <a:avLst/>
          </a:prstGeom>
          <a:noFill/>
          <a:ln w="25400">
            <a:solidFill>
              <a:schemeClr val="bg2"/>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6132" name="Arc 119"/>
          <p:cNvSpPr>
            <a:spLocks/>
          </p:cNvSpPr>
          <p:nvPr/>
        </p:nvSpPr>
        <p:spPr bwMode="auto">
          <a:xfrm>
            <a:off x="2790825" y="3811588"/>
            <a:ext cx="184150" cy="85725"/>
          </a:xfrm>
          <a:custGeom>
            <a:avLst/>
            <a:gdLst>
              <a:gd name="T0" fmla="*/ 978754332 w 21600"/>
              <a:gd name="T1" fmla="*/ 32070945 h 19492"/>
              <a:gd name="T2" fmla="*/ 0 w 21600"/>
              <a:gd name="T3" fmla="*/ 0 h 19492"/>
              <a:gd name="T4" fmla="*/ 1719768420 w 21600"/>
              <a:gd name="T5" fmla="*/ 0 h 19492"/>
              <a:gd name="T6" fmla="*/ 0 60000 65536"/>
              <a:gd name="T7" fmla="*/ 0 60000 65536"/>
              <a:gd name="T8" fmla="*/ 0 60000 65536"/>
              <a:gd name="T9" fmla="*/ 0 w 21600"/>
              <a:gd name="T10" fmla="*/ 0 h 19492"/>
              <a:gd name="T11" fmla="*/ 21600 w 21600"/>
              <a:gd name="T12" fmla="*/ 19492 h 19492"/>
            </a:gdLst>
            <a:ahLst/>
            <a:cxnLst>
              <a:cxn ang="T6">
                <a:pos x="T0" y="T1"/>
              </a:cxn>
              <a:cxn ang="T7">
                <a:pos x="T2" y="T3"/>
              </a:cxn>
              <a:cxn ang="T8">
                <a:pos x="T4" y="T5"/>
              </a:cxn>
            </a:cxnLst>
            <a:rect l="T9" t="T10" r="T11" b="T12"/>
            <a:pathLst>
              <a:path w="21600" h="19492" fill="none" extrusionOk="0">
                <a:moveTo>
                  <a:pt x="12292" y="19492"/>
                </a:moveTo>
                <a:cubicBezTo>
                  <a:pt x="4782" y="15905"/>
                  <a:pt x="0" y="8323"/>
                  <a:pt x="0" y="0"/>
                </a:cubicBezTo>
              </a:path>
              <a:path w="21600" h="19492" stroke="0" extrusionOk="0">
                <a:moveTo>
                  <a:pt x="12292" y="19492"/>
                </a:moveTo>
                <a:cubicBezTo>
                  <a:pt x="4782" y="15905"/>
                  <a:pt x="0" y="8323"/>
                  <a:pt x="0" y="0"/>
                </a:cubicBezTo>
                <a:lnTo>
                  <a:pt x="21600" y="0"/>
                </a:lnTo>
                <a:close/>
              </a:path>
            </a:pathLst>
          </a:custGeom>
          <a:noFill/>
          <a:ln w="22225" cap="rnd">
            <a:solidFill>
              <a:srgbClr val="000000"/>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6133" name="Arc 120"/>
          <p:cNvSpPr>
            <a:spLocks/>
          </p:cNvSpPr>
          <p:nvPr/>
        </p:nvSpPr>
        <p:spPr bwMode="auto">
          <a:xfrm>
            <a:off x="2844800" y="3849688"/>
            <a:ext cx="196850" cy="52387"/>
          </a:xfrm>
          <a:custGeom>
            <a:avLst/>
            <a:gdLst>
              <a:gd name="T0" fmla="*/ 2147483647 w 21600"/>
              <a:gd name="T1" fmla="*/ 0 h 19686"/>
              <a:gd name="T2" fmla="*/ 1025274439 w 21600"/>
              <a:gd name="T3" fmla="*/ 2627171 h 19686"/>
              <a:gd name="T4" fmla="*/ 0 w 21600"/>
              <a:gd name="T5" fmla="*/ 0 h 19686"/>
              <a:gd name="T6" fmla="*/ 0 60000 65536"/>
              <a:gd name="T7" fmla="*/ 0 60000 65536"/>
              <a:gd name="T8" fmla="*/ 0 60000 65536"/>
              <a:gd name="T9" fmla="*/ 0 w 21600"/>
              <a:gd name="T10" fmla="*/ 0 h 19686"/>
              <a:gd name="T11" fmla="*/ 21600 w 21600"/>
              <a:gd name="T12" fmla="*/ 19686 h 19686"/>
            </a:gdLst>
            <a:ahLst/>
            <a:cxnLst>
              <a:cxn ang="T6">
                <a:pos x="T0" y="T1"/>
              </a:cxn>
              <a:cxn ang="T7">
                <a:pos x="T2" y="T3"/>
              </a:cxn>
              <a:cxn ang="T8">
                <a:pos x="T4" y="T5"/>
              </a:cxn>
            </a:cxnLst>
            <a:rect l="T9" t="T10" r="T11" b="T12"/>
            <a:pathLst>
              <a:path w="21600" h="19686" fill="none" extrusionOk="0">
                <a:moveTo>
                  <a:pt x="21600" y="0"/>
                </a:moveTo>
                <a:cubicBezTo>
                  <a:pt x="21600" y="8489"/>
                  <a:pt x="16627" y="16191"/>
                  <a:pt x="8889" y="19685"/>
                </a:cubicBezTo>
              </a:path>
              <a:path w="21600" h="19686" stroke="0" extrusionOk="0">
                <a:moveTo>
                  <a:pt x="21600" y="0"/>
                </a:moveTo>
                <a:cubicBezTo>
                  <a:pt x="21600" y="8489"/>
                  <a:pt x="16627" y="16191"/>
                  <a:pt x="8889" y="19685"/>
                </a:cubicBezTo>
                <a:lnTo>
                  <a:pt x="0" y="0"/>
                </a:lnTo>
                <a:close/>
              </a:path>
            </a:pathLst>
          </a:custGeom>
          <a:noFill/>
          <a:ln w="22225" cap="rnd">
            <a:solidFill>
              <a:srgbClr val="000000"/>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6134" name="Oval 121"/>
          <p:cNvSpPr>
            <a:spLocks noChangeArrowheads="1"/>
          </p:cNvSpPr>
          <p:nvPr/>
        </p:nvSpPr>
        <p:spPr bwMode="auto">
          <a:xfrm>
            <a:off x="2844800" y="2171700"/>
            <a:ext cx="74613" cy="74613"/>
          </a:xfrm>
          <a:prstGeom prst="ellipse">
            <a:avLst/>
          </a:prstGeom>
          <a:solidFill>
            <a:schemeClr val="accent1"/>
          </a:solidFill>
          <a:ln w="12700">
            <a:solidFill>
              <a:schemeClr val="bg2"/>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6135" name="Oval 122"/>
          <p:cNvSpPr>
            <a:spLocks noChangeArrowheads="1"/>
          </p:cNvSpPr>
          <p:nvPr/>
        </p:nvSpPr>
        <p:spPr bwMode="auto">
          <a:xfrm>
            <a:off x="2844800" y="2374900"/>
            <a:ext cx="74613" cy="74613"/>
          </a:xfrm>
          <a:prstGeom prst="ellipse">
            <a:avLst/>
          </a:prstGeom>
          <a:solidFill>
            <a:schemeClr val="accent1"/>
          </a:solidFill>
          <a:ln w="12700">
            <a:solidFill>
              <a:schemeClr val="bg2"/>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6136" name="Oval 123"/>
          <p:cNvSpPr>
            <a:spLocks noChangeArrowheads="1"/>
          </p:cNvSpPr>
          <p:nvPr/>
        </p:nvSpPr>
        <p:spPr bwMode="auto">
          <a:xfrm>
            <a:off x="2844800" y="2578100"/>
            <a:ext cx="74613" cy="74613"/>
          </a:xfrm>
          <a:prstGeom prst="ellipse">
            <a:avLst/>
          </a:prstGeom>
          <a:solidFill>
            <a:schemeClr val="accent1"/>
          </a:solidFill>
          <a:ln w="12700">
            <a:solidFill>
              <a:schemeClr val="bg2"/>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6137" name="Oval 124"/>
          <p:cNvSpPr>
            <a:spLocks noChangeArrowheads="1"/>
          </p:cNvSpPr>
          <p:nvPr/>
        </p:nvSpPr>
        <p:spPr bwMode="auto">
          <a:xfrm>
            <a:off x="2844800" y="2781300"/>
            <a:ext cx="74613" cy="74613"/>
          </a:xfrm>
          <a:prstGeom prst="ellipse">
            <a:avLst/>
          </a:prstGeom>
          <a:solidFill>
            <a:schemeClr val="accent1"/>
          </a:solidFill>
          <a:ln w="12700">
            <a:solidFill>
              <a:schemeClr val="bg2"/>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6138" name="Oval 125"/>
          <p:cNvSpPr>
            <a:spLocks noChangeArrowheads="1"/>
          </p:cNvSpPr>
          <p:nvPr/>
        </p:nvSpPr>
        <p:spPr bwMode="auto">
          <a:xfrm>
            <a:off x="2844800" y="2984500"/>
            <a:ext cx="74613" cy="74613"/>
          </a:xfrm>
          <a:prstGeom prst="ellipse">
            <a:avLst/>
          </a:prstGeom>
          <a:solidFill>
            <a:schemeClr val="accent1"/>
          </a:solidFill>
          <a:ln w="12700">
            <a:solidFill>
              <a:schemeClr val="bg2"/>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6139" name="Oval 126"/>
          <p:cNvSpPr>
            <a:spLocks noChangeArrowheads="1"/>
          </p:cNvSpPr>
          <p:nvPr/>
        </p:nvSpPr>
        <p:spPr bwMode="auto">
          <a:xfrm>
            <a:off x="2844800" y="3187700"/>
            <a:ext cx="74613" cy="74613"/>
          </a:xfrm>
          <a:prstGeom prst="ellipse">
            <a:avLst/>
          </a:prstGeom>
          <a:solidFill>
            <a:schemeClr val="accent1"/>
          </a:solidFill>
          <a:ln w="12700">
            <a:solidFill>
              <a:schemeClr val="bg2"/>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6140" name="Oval 127"/>
          <p:cNvSpPr>
            <a:spLocks noChangeArrowheads="1"/>
          </p:cNvSpPr>
          <p:nvPr/>
        </p:nvSpPr>
        <p:spPr bwMode="auto">
          <a:xfrm>
            <a:off x="2844800" y="3390900"/>
            <a:ext cx="74613" cy="74613"/>
          </a:xfrm>
          <a:prstGeom prst="ellipse">
            <a:avLst/>
          </a:prstGeom>
          <a:solidFill>
            <a:schemeClr val="accent1"/>
          </a:solidFill>
          <a:ln w="12700">
            <a:solidFill>
              <a:schemeClr val="bg2"/>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6141" name="Oval 128"/>
          <p:cNvSpPr>
            <a:spLocks noChangeArrowheads="1"/>
          </p:cNvSpPr>
          <p:nvPr/>
        </p:nvSpPr>
        <p:spPr bwMode="auto">
          <a:xfrm>
            <a:off x="2844800" y="3594100"/>
            <a:ext cx="74613" cy="74613"/>
          </a:xfrm>
          <a:prstGeom prst="ellipse">
            <a:avLst/>
          </a:prstGeom>
          <a:solidFill>
            <a:schemeClr val="accent1"/>
          </a:solidFill>
          <a:ln w="12700">
            <a:solidFill>
              <a:schemeClr val="bg2"/>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6142" name="Line 129"/>
          <p:cNvSpPr>
            <a:spLocks noChangeShapeType="1"/>
          </p:cNvSpPr>
          <p:nvPr/>
        </p:nvSpPr>
        <p:spPr bwMode="auto">
          <a:xfrm flipH="1">
            <a:off x="2235200" y="2247900"/>
            <a:ext cx="558800" cy="254000"/>
          </a:xfrm>
          <a:prstGeom prst="line">
            <a:avLst/>
          </a:prstGeom>
          <a:noFill/>
          <a:ln w="22225">
            <a:solidFill>
              <a:schemeClr val="accent1"/>
            </a:solidFill>
            <a:round/>
            <a:headEnd/>
            <a:tailEnd type="triangle" w="med" len="med"/>
          </a:ln>
        </p:spPr>
        <p:txBody>
          <a:bodyPr wrap="none" anchor="ctr"/>
          <a:lstStyle/>
          <a:p>
            <a:pPr eaLnBrk="0" hangingPunct="0">
              <a:defRPr/>
            </a:pPr>
            <a:endParaRPr kumimoji="1" lang="ru-RU" sz="2400">
              <a:solidFill>
                <a:srgbClr val="FFFFFF"/>
              </a:solidFill>
              <a:latin typeface="Times New Roman"/>
              <a:cs typeface="+mn-cs"/>
            </a:endParaRPr>
          </a:p>
        </p:txBody>
      </p:sp>
      <p:sp>
        <p:nvSpPr>
          <p:cNvPr id="46143" name="Line 130"/>
          <p:cNvSpPr>
            <a:spLocks noChangeShapeType="1"/>
          </p:cNvSpPr>
          <p:nvPr/>
        </p:nvSpPr>
        <p:spPr bwMode="auto">
          <a:xfrm flipH="1">
            <a:off x="2260600" y="2451100"/>
            <a:ext cx="558800" cy="254000"/>
          </a:xfrm>
          <a:prstGeom prst="line">
            <a:avLst/>
          </a:prstGeom>
          <a:noFill/>
          <a:ln w="22225">
            <a:solidFill>
              <a:schemeClr val="accent1"/>
            </a:solidFill>
            <a:round/>
            <a:headEnd/>
            <a:tailEnd type="triangle" w="med" len="med"/>
          </a:ln>
        </p:spPr>
        <p:txBody>
          <a:bodyPr wrap="none" anchor="ctr"/>
          <a:lstStyle/>
          <a:p>
            <a:pPr eaLnBrk="0" hangingPunct="0">
              <a:defRPr/>
            </a:pPr>
            <a:endParaRPr kumimoji="1" lang="ru-RU" sz="2400">
              <a:solidFill>
                <a:srgbClr val="FFFFFF"/>
              </a:solidFill>
              <a:latin typeface="Times New Roman"/>
              <a:cs typeface="+mn-cs"/>
            </a:endParaRPr>
          </a:p>
        </p:txBody>
      </p:sp>
      <p:sp>
        <p:nvSpPr>
          <p:cNvPr id="46144" name="Line 131"/>
          <p:cNvSpPr>
            <a:spLocks noChangeShapeType="1"/>
          </p:cNvSpPr>
          <p:nvPr/>
        </p:nvSpPr>
        <p:spPr bwMode="auto">
          <a:xfrm flipH="1">
            <a:off x="2247900" y="2667000"/>
            <a:ext cx="558800" cy="254000"/>
          </a:xfrm>
          <a:prstGeom prst="line">
            <a:avLst/>
          </a:prstGeom>
          <a:noFill/>
          <a:ln w="22225">
            <a:solidFill>
              <a:schemeClr val="accent1"/>
            </a:solidFill>
            <a:round/>
            <a:headEnd/>
            <a:tailEnd type="triangle" w="med" len="med"/>
          </a:ln>
        </p:spPr>
        <p:txBody>
          <a:bodyPr wrap="none" anchor="ctr"/>
          <a:lstStyle/>
          <a:p>
            <a:pPr eaLnBrk="0" hangingPunct="0">
              <a:defRPr/>
            </a:pPr>
            <a:endParaRPr kumimoji="1" lang="ru-RU" sz="2400">
              <a:solidFill>
                <a:srgbClr val="FFFFFF"/>
              </a:solidFill>
              <a:latin typeface="Times New Roman"/>
              <a:cs typeface="+mn-cs"/>
            </a:endParaRPr>
          </a:p>
        </p:txBody>
      </p:sp>
      <p:sp>
        <p:nvSpPr>
          <p:cNvPr id="46145" name="Line 132"/>
          <p:cNvSpPr>
            <a:spLocks noChangeShapeType="1"/>
          </p:cNvSpPr>
          <p:nvPr/>
        </p:nvSpPr>
        <p:spPr bwMode="auto">
          <a:xfrm flipH="1">
            <a:off x="2235200" y="2882900"/>
            <a:ext cx="558800" cy="254000"/>
          </a:xfrm>
          <a:prstGeom prst="line">
            <a:avLst/>
          </a:prstGeom>
          <a:noFill/>
          <a:ln w="22225">
            <a:solidFill>
              <a:schemeClr val="accent1"/>
            </a:solidFill>
            <a:round/>
            <a:headEnd/>
            <a:tailEnd type="triangle" w="med" len="med"/>
          </a:ln>
        </p:spPr>
        <p:txBody>
          <a:bodyPr wrap="none" anchor="ctr"/>
          <a:lstStyle/>
          <a:p>
            <a:pPr eaLnBrk="0" hangingPunct="0">
              <a:defRPr/>
            </a:pPr>
            <a:endParaRPr kumimoji="1" lang="ru-RU" sz="2400">
              <a:solidFill>
                <a:srgbClr val="FFFFFF"/>
              </a:solidFill>
              <a:latin typeface="Times New Roman"/>
              <a:cs typeface="+mn-cs"/>
            </a:endParaRPr>
          </a:p>
        </p:txBody>
      </p:sp>
      <p:sp>
        <p:nvSpPr>
          <p:cNvPr id="46146" name="Line 133"/>
          <p:cNvSpPr>
            <a:spLocks noChangeShapeType="1"/>
          </p:cNvSpPr>
          <p:nvPr/>
        </p:nvSpPr>
        <p:spPr bwMode="auto">
          <a:xfrm flipH="1">
            <a:off x="2222500" y="3098800"/>
            <a:ext cx="558800" cy="254000"/>
          </a:xfrm>
          <a:prstGeom prst="line">
            <a:avLst/>
          </a:prstGeom>
          <a:noFill/>
          <a:ln w="22225">
            <a:solidFill>
              <a:schemeClr val="accent1"/>
            </a:solidFill>
            <a:round/>
            <a:headEnd/>
            <a:tailEnd type="triangle" w="med" len="med"/>
          </a:ln>
        </p:spPr>
        <p:txBody>
          <a:bodyPr wrap="none" anchor="ctr"/>
          <a:lstStyle/>
          <a:p>
            <a:pPr eaLnBrk="0" hangingPunct="0">
              <a:defRPr/>
            </a:pPr>
            <a:endParaRPr kumimoji="1" lang="ru-RU" sz="2400">
              <a:solidFill>
                <a:srgbClr val="FFFFFF"/>
              </a:solidFill>
              <a:latin typeface="Times New Roman"/>
              <a:cs typeface="+mn-cs"/>
            </a:endParaRPr>
          </a:p>
        </p:txBody>
      </p:sp>
      <p:sp>
        <p:nvSpPr>
          <p:cNvPr id="46147" name="Line 134"/>
          <p:cNvSpPr>
            <a:spLocks noChangeShapeType="1"/>
          </p:cNvSpPr>
          <p:nvPr/>
        </p:nvSpPr>
        <p:spPr bwMode="auto">
          <a:xfrm flipH="1">
            <a:off x="2222500" y="3289300"/>
            <a:ext cx="558800" cy="254000"/>
          </a:xfrm>
          <a:prstGeom prst="line">
            <a:avLst/>
          </a:prstGeom>
          <a:noFill/>
          <a:ln w="22225">
            <a:solidFill>
              <a:schemeClr val="accent1"/>
            </a:solidFill>
            <a:round/>
            <a:headEnd/>
            <a:tailEnd type="triangle" w="med" len="med"/>
          </a:ln>
        </p:spPr>
        <p:txBody>
          <a:bodyPr wrap="none" anchor="ctr"/>
          <a:lstStyle/>
          <a:p>
            <a:pPr eaLnBrk="0" hangingPunct="0">
              <a:defRPr/>
            </a:pPr>
            <a:endParaRPr kumimoji="1" lang="ru-RU" sz="2400">
              <a:solidFill>
                <a:srgbClr val="FFFFFF"/>
              </a:solidFill>
              <a:latin typeface="Times New Roman"/>
              <a:cs typeface="+mn-cs"/>
            </a:endParaRPr>
          </a:p>
        </p:txBody>
      </p:sp>
      <p:sp>
        <p:nvSpPr>
          <p:cNvPr id="46148" name="Line 135"/>
          <p:cNvSpPr>
            <a:spLocks noChangeShapeType="1"/>
          </p:cNvSpPr>
          <p:nvPr/>
        </p:nvSpPr>
        <p:spPr bwMode="auto">
          <a:xfrm flipH="1">
            <a:off x="2222500" y="3492500"/>
            <a:ext cx="558800" cy="254000"/>
          </a:xfrm>
          <a:prstGeom prst="line">
            <a:avLst/>
          </a:prstGeom>
          <a:noFill/>
          <a:ln w="22225">
            <a:solidFill>
              <a:schemeClr val="accent1"/>
            </a:solidFill>
            <a:round/>
            <a:headEnd/>
            <a:tailEnd type="triangle" w="med" len="med"/>
          </a:ln>
        </p:spPr>
        <p:txBody>
          <a:bodyPr wrap="none" anchor="ctr"/>
          <a:lstStyle/>
          <a:p>
            <a:pPr eaLnBrk="0" hangingPunct="0">
              <a:defRPr/>
            </a:pPr>
            <a:endParaRPr kumimoji="1" lang="ru-RU" sz="2400">
              <a:solidFill>
                <a:srgbClr val="FFFFFF"/>
              </a:solidFill>
              <a:latin typeface="Times New Roman"/>
              <a:cs typeface="+mn-cs"/>
            </a:endParaRPr>
          </a:p>
        </p:txBody>
      </p:sp>
      <p:sp>
        <p:nvSpPr>
          <p:cNvPr id="46149" name="Line 136"/>
          <p:cNvSpPr>
            <a:spLocks noChangeShapeType="1"/>
          </p:cNvSpPr>
          <p:nvPr/>
        </p:nvSpPr>
        <p:spPr bwMode="auto">
          <a:xfrm flipH="1">
            <a:off x="2222500" y="3695700"/>
            <a:ext cx="558800" cy="254000"/>
          </a:xfrm>
          <a:prstGeom prst="line">
            <a:avLst/>
          </a:prstGeom>
          <a:noFill/>
          <a:ln w="22225">
            <a:solidFill>
              <a:schemeClr val="accent1"/>
            </a:solidFill>
            <a:round/>
            <a:headEnd/>
            <a:tailEnd type="triangle" w="med" len="med"/>
          </a:ln>
        </p:spPr>
        <p:txBody>
          <a:bodyPr wrap="none" anchor="ctr"/>
          <a:lstStyle/>
          <a:p>
            <a:pPr eaLnBrk="0" hangingPunct="0">
              <a:defRPr/>
            </a:pPr>
            <a:endParaRPr kumimoji="1" lang="ru-RU" sz="2400">
              <a:solidFill>
                <a:srgbClr val="FFFFFF"/>
              </a:solidFill>
              <a:latin typeface="Times New Roman"/>
              <a:cs typeface="+mn-cs"/>
            </a:endParaRPr>
          </a:p>
        </p:txBody>
      </p:sp>
      <p:sp>
        <p:nvSpPr>
          <p:cNvPr id="46150" name="Rectangle 137"/>
          <p:cNvSpPr>
            <a:spLocks noChangeArrowheads="1"/>
          </p:cNvSpPr>
          <p:nvPr/>
        </p:nvSpPr>
        <p:spPr bwMode="auto">
          <a:xfrm>
            <a:off x="2282825" y="5235575"/>
            <a:ext cx="1304925" cy="795338"/>
          </a:xfrm>
          <a:prstGeom prst="rect">
            <a:avLst/>
          </a:prstGeom>
          <a:noFill/>
          <a:ln w="12700">
            <a:noFill/>
            <a:miter lim="800000"/>
            <a:headEnd/>
            <a:tailEnd/>
          </a:ln>
        </p:spPr>
        <p:txBody>
          <a:bodyPr wrap="none" lIns="90487" tIns="44450" rIns="90487" bIns="44450">
            <a:spAutoFit/>
          </a:bodyPr>
          <a:lstStyle/>
          <a:p>
            <a:pPr eaLnBrk="0" hangingPunct="0">
              <a:lnSpc>
                <a:spcPct val="85000"/>
              </a:lnSpc>
              <a:defRPr/>
            </a:pPr>
            <a:r>
              <a:rPr kumimoji="1" lang="en-US" altLang="en-US" b="1">
                <a:solidFill>
                  <a:srgbClr val="00CC00"/>
                </a:solidFill>
                <a:latin typeface="Times New Roman"/>
                <a:cs typeface="+mn-cs"/>
              </a:rPr>
              <a:t>Suspended </a:t>
            </a:r>
          </a:p>
          <a:p>
            <a:pPr eaLnBrk="0" hangingPunct="0">
              <a:lnSpc>
                <a:spcPct val="85000"/>
              </a:lnSpc>
              <a:defRPr/>
            </a:pPr>
            <a:r>
              <a:rPr kumimoji="1" lang="en-US" altLang="en-US" b="1">
                <a:solidFill>
                  <a:srgbClr val="00CC00"/>
                </a:solidFill>
                <a:latin typeface="Times New Roman"/>
                <a:cs typeface="+mn-cs"/>
              </a:rPr>
              <a:t>Solids </a:t>
            </a:r>
          </a:p>
          <a:p>
            <a:pPr eaLnBrk="0" hangingPunct="0">
              <a:lnSpc>
                <a:spcPct val="85000"/>
              </a:lnSpc>
              <a:defRPr/>
            </a:pPr>
            <a:r>
              <a:rPr kumimoji="1" lang="en-US" altLang="en-US" b="1">
                <a:solidFill>
                  <a:srgbClr val="00CC00"/>
                </a:solidFill>
                <a:latin typeface="Times New Roman"/>
                <a:cs typeface="+mn-cs"/>
              </a:rPr>
              <a:t>Effluent</a:t>
            </a:r>
            <a:endParaRPr kumimoji="1" lang="en-US" altLang="en-US" b="1">
              <a:solidFill>
                <a:srgbClr val="4C2E00"/>
              </a:solidFill>
              <a:latin typeface="Times New Roman"/>
              <a:cs typeface="+mn-cs"/>
            </a:endParaRPr>
          </a:p>
        </p:txBody>
      </p:sp>
      <p:sp>
        <p:nvSpPr>
          <p:cNvPr id="46151" name="Line 138"/>
          <p:cNvSpPr>
            <a:spLocks noChangeShapeType="1"/>
          </p:cNvSpPr>
          <p:nvPr/>
        </p:nvSpPr>
        <p:spPr bwMode="auto">
          <a:xfrm>
            <a:off x="3817938" y="5437188"/>
            <a:ext cx="0" cy="363537"/>
          </a:xfrm>
          <a:prstGeom prst="line">
            <a:avLst/>
          </a:prstGeom>
          <a:noFill/>
          <a:ln w="50800">
            <a:solidFill>
              <a:srgbClr val="00CC00"/>
            </a:solidFill>
            <a:round/>
            <a:headEnd/>
            <a:tailEnd type="triangle" w="med" len="med"/>
          </a:ln>
        </p:spPr>
        <p:txBody>
          <a:bodyPr wrap="none" anchor="ctr"/>
          <a:lstStyle/>
          <a:p>
            <a:pPr eaLnBrk="0" hangingPunct="0">
              <a:defRPr/>
            </a:pPr>
            <a:endParaRPr kumimoji="1" lang="ru-RU" sz="2400">
              <a:solidFill>
                <a:srgbClr val="FFFFFF"/>
              </a:solidFill>
              <a:latin typeface="Times New Roman"/>
              <a:cs typeface="+mn-cs"/>
            </a:endParaRPr>
          </a:p>
        </p:txBody>
      </p:sp>
      <p:sp>
        <p:nvSpPr>
          <p:cNvPr id="46152" name="Rectangle 139"/>
          <p:cNvSpPr>
            <a:spLocks noChangeArrowheads="1"/>
          </p:cNvSpPr>
          <p:nvPr/>
        </p:nvSpPr>
        <p:spPr bwMode="auto">
          <a:xfrm>
            <a:off x="6208713" y="2741613"/>
            <a:ext cx="25400" cy="1803400"/>
          </a:xfrm>
          <a:prstGeom prst="rect">
            <a:avLst/>
          </a:prstGeom>
          <a:solidFill>
            <a:srgbClr val="000000"/>
          </a:solidFill>
          <a:ln w="9525">
            <a:noFill/>
            <a:miter lim="800000"/>
            <a:headEnd/>
            <a:tailEnd/>
          </a:ln>
        </p:spPr>
        <p:txBody>
          <a:bodyPr/>
          <a:lstStyle/>
          <a:p>
            <a:pPr eaLnBrk="0" hangingPunct="0">
              <a:defRPr/>
            </a:pPr>
            <a:endParaRPr kumimoji="1" lang="ru-RU" sz="2400">
              <a:solidFill>
                <a:srgbClr val="FFFFFF"/>
              </a:solidFill>
              <a:latin typeface="Times New Roman"/>
              <a:cs typeface="+mn-cs"/>
            </a:endParaRPr>
          </a:p>
        </p:txBody>
      </p:sp>
    </p:spTree>
    <p:extLst>
      <p:ext uri="{BB962C8B-B14F-4D97-AF65-F5344CB8AC3E}">
        <p14:creationId xmlns:p14="http://schemas.microsoft.com/office/powerpoint/2010/main" val="8155022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5650" name="Date Placeholder 3"/>
          <p:cNvSpPr>
            <a:spLocks noGrp="1"/>
          </p:cNvSpPr>
          <p:nvPr>
            <p:ph type="dt" sz="quarter" idx="10"/>
          </p:nvPr>
        </p:nvSpPr>
        <p:spPr>
          <a:noFill/>
        </p:spPr>
        <p:txBody>
          <a:bodyPr/>
          <a:lstStyle/>
          <a:p>
            <a:fld id="{ADC1E70D-C231-48C6-9E87-EC77ABFDBF97}" type="datetime1">
              <a:rPr lang="en-US" altLang="en-US" smtClean="0">
                <a:latin typeface="Arial" charset="0"/>
                <a:cs typeface="Arial" charset="0"/>
              </a:rPr>
              <a:pPr/>
              <a:t>7/14/2024</a:t>
            </a:fld>
            <a:endParaRPr lang="en-US" altLang="en-US" smtClean="0">
              <a:latin typeface="Arial" charset="0"/>
              <a:cs typeface="Arial" charset="0"/>
            </a:endParaRPr>
          </a:p>
        </p:txBody>
      </p:sp>
      <p:sp>
        <p:nvSpPr>
          <p:cNvPr id="193538" name="Rectangle 2"/>
          <p:cNvSpPr>
            <a:spLocks noGrp="1" noChangeArrowheads="1"/>
          </p:cNvSpPr>
          <p:nvPr>
            <p:ph type="title"/>
          </p:nvPr>
        </p:nvSpPr>
        <p:spPr>
          <a:xfrm>
            <a:off x="230188" y="203200"/>
            <a:ext cx="8407400" cy="1143000"/>
          </a:xfrm>
        </p:spPr>
        <p:txBody>
          <a:bodyPr/>
          <a:lstStyle/>
          <a:p>
            <a:pPr>
              <a:defRPr/>
            </a:pPr>
            <a:r>
              <a:rPr lang="en-US" altLang="en-US" sz="4800" smtClean="0">
                <a:latin typeface="Times New Roman" pitchFamily="18" charset="0"/>
              </a:rPr>
              <a:t>Swirl Separator: Solids Settling</a:t>
            </a:r>
            <a:endParaRPr lang="en-US" altLang="en-US" smtClean="0"/>
          </a:p>
        </p:txBody>
      </p:sp>
      <p:sp>
        <p:nvSpPr>
          <p:cNvPr id="47108" name="AutoShape 3"/>
          <p:cNvSpPr>
            <a:spLocks noChangeArrowheads="1"/>
          </p:cNvSpPr>
          <p:nvPr/>
        </p:nvSpPr>
        <p:spPr bwMode="auto">
          <a:xfrm>
            <a:off x="461963" y="1660525"/>
            <a:ext cx="8394700" cy="4448175"/>
          </a:xfrm>
          <a:prstGeom prst="roundRect">
            <a:avLst>
              <a:gd name="adj" fmla="val 12495"/>
            </a:avLst>
          </a:prstGeom>
          <a:solidFill>
            <a:schemeClr val="bg1"/>
          </a:solidFill>
          <a:ln w="25400">
            <a:no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7109" name="Line 4"/>
          <p:cNvSpPr>
            <a:spLocks noChangeShapeType="1"/>
          </p:cNvSpPr>
          <p:nvPr/>
        </p:nvSpPr>
        <p:spPr bwMode="auto">
          <a:xfrm>
            <a:off x="3968750" y="4575175"/>
            <a:ext cx="666750" cy="241300"/>
          </a:xfrm>
          <a:prstGeom prst="line">
            <a:avLst/>
          </a:prstGeom>
          <a:noFill/>
          <a:ln w="50800">
            <a:solidFill>
              <a:srgbClr val="4C2E00"/>
            </a:solidFill>
            <a:round/>
            <a:headEnd/>
            <a:tailEnd type="triangle" w="med" len="med"/>
          </a:ln>
        </p:spPr>
        <p:txBody>
          <a:bodyPr wrap="none" anchor="ctr"/>
          <a:lstStyle/>
          <a:p>
            <a:pPr eaLnBrk="0" hangingPunct="0">
              <a:defRPr/>
            </a:pPr>
            <a:endParaRPr kumimoji="1" lang="ru-RU" sz="2400">
              <a:solidFill>
                <a:srgbClr val="FFFFFF"/>
              </a:solidFill>
              <a:latin typeface="Times New Roman"/>
              <a:cs typeface="+mn-cs"/>
            </a:endParaRPr>
          </a:p>
        </p:txBody>
      </p:sp>
      <p:grpSp>
        <p:nvGrpSpPr>
          <p:cNvPr id="155654" name="Group 5"/>
          <p:cNvGrpSpPr>
            <a:grpSpLocks/>
          </p:cNvGrpSpPr>
          <p:nvPr/>
        </p:nvGrpSpPr>
        <p:grpSpPr bwMode="auto">
          <a:xfrm>
            <a:off x="2547938" y="3729038"/>
            <a:ext cx="873125" cy="320675"/>
            <a:chOff x="1317" y="2349"/>
            <a:chExt cx="550" cy="202"/>
          </a:xfrm>
        </p:grpSpPr>
        <p:sp>
          <p:nvSpPr>
            <p:cNvPr id="47191" name="Arc 6"/>
            <p:cNvSpPr>
              <a:spLocks/>
            </p:cNvSpPr>
            <p:nvPr/>
          </p:nvSpPr>
          <p:spPr bwMode="auto">
            <a:xfrm>
              <a:off x="1517" y="2349"/>
              <a:ext cx="350" cy="2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rgbClr val="4C2E00"/>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7192" name="Arc 7"/>
            <p:cNvSpPr>
              <a:spLocks/>
            </p:cNvSpPr>
            <p:nvPr/>
          </p:nvSpPr>
          <p:spPr bwMode="auto">
            <a:xfrm>
              <a:off x="1317" y="2349"/>
              <a:ext cx="206" cy="11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695"/>
                    <a:pt x="9629" y="36"/>
                    <a:pt x="21532" y="-1"/>
                  </a:cubicBezTo>
                </a:path>
                <a:path w="21600" h="21599" stroke="0" extrusionOk="0">
                  <a:moveTo>
                    <a:pt x="0" y="21599"/>
                  </a:moveTo>
                  <a:cubicBezTo>
                    <a:pt x="0" y="9695"/>
                    <a:pt x="9629" y="36"/>
                    <a:pt x="21532" y="-1"/>
                  </a:cubicBezTo>
                  <a:lnTo>
                    <a:pt x="21600" y="21599"/>
                  </a:lnTo>
                  <a:close/>
                </a:path>
              </a:pathLst>
            </a:custGeom>
            <a:noFill/>
            <a:ln w="25400" cap="rnd">
              <a:solidFill>
                <a:srgbClr val="4C2E00"/>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grpSp>
      <p:sp>
        <p:nvSpPr>
          <p:cNvPr id="47111" name="Arc 8"/>
          <p:cNvSpPr>
            <a:spLocks/>
          </p:cNvSpPr>
          <p:nvPr/>
        </p:nvSpPr>
        <p:spPr bwMode="auto">
          <a:xfrm>
            <a:off x="2547938" y="3903663"/>
            <a:ext cx="114300" cy="144462"/>
          </a:xfrm>
          <a:custGeom>
            <a:avLst/>
            <a:gdLst>
              <a:gd name="T0" fmla="*/ 161505279 w 21600"/>
              <a:gd name="T1" fmla="*/ 289036576 h 21600"/>
              <a:gd name="T2" fmla="*/ 0 w 21600"/>
              <a:gd name="T3" fmla="*/ 0 h 21600"/>
              <a:gd name="T4" fmla="*/ 161505279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25400" cap="rnd">
            <a:solidFill>
              <a:srgbClr val="4C2E00"/>
            </a:solidFill>
            <a:round/>
            <a:headEnd type="triangle" w="med" len="me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7112" name="Freeform 9"/>
          <p:cNvSpPr>
            <a:spLocks/>
          </p:cNvSpPr>
          <p:nvPr/>
        </p:nvSpPr>
        <p:spPr bwMode="auto">
          <a:xfrm>
            <a:off x="4152900" y="2944813"/>
            <a:ext cx="204788" cy="185737"/>
          </a:xfrm>
          <a:custGeom>
            <a:avLst/>
            <a:gdLst>
              <a:gd name="T0" fmla="*/ 2147483647 w 25"/>
              <a:gd name="T1" fmla="*/ 2147483647 h 19"/>
              <a:gd name="T2" fmla="*/ 0 w 25"/>
              <a:gd name="T3" fmla="*/ 0 h 19"/>
              <a:gd name="T4" fmla="*/ 0 w 25"/>
              <a:gd name="T5" fmla="*/ 2147483647 h 19"/>
              <a:gd name="T6" fmla="*/ 2147483647 w 25"/>
              <a:gd name="T7" fmla="*/ 2147483647 h 19"/>
              <a:gd name="T8" fmla="*/ 0 60000 65536"/>
              <a:gd name="T9" fmla="*/ 0 60000 65536"/>
              <a:gd name="T10" fmla="*/ 0 60000 65536"/>
              <a:gd name="T11" fmla="*/ 0 60000 65536"/>
              <a:gd name="T12" fmla="*/ 0 w 25"/>
              <a:gd name="T13" fmla="*/ 0 h 19"/>
              <a:gd name="T14" fmla="*/ 25 w 25"/>
              <a:gd name="T15" fmla="*/ 19 h 19"/>
            </a:gdLst>
            <a:ahLst/>
            <a:cxnLst>
              <a:cxn ang="T8">
                <a:pos x="T0" y="T1"/>
              </a:cxn>
              <a:cxn ang="T9">
                <a:pos x="T2" y="T3"/>
              </a:cxn>
              <a:cxn ang="T10">
                <a:pos x="T4" y="T5"/>
              </a:cxn>
              <a:cxn ang="T11">
                <a:pos x="T6" y="T7"/>
              </a:cxn>
            </a:cxnLst>
            <a:rect l="T12" t="T13" r="T14" b="T15"/>
            <a:pathLst>
              <a:path w="25" h="19">
                <a:moveTo>
                  <a:pt x="25" y="19"/>
                </a:moveTo>
                <a:cubicBezTo>
                  <a:pt x="25" y="8"/>
                  <a:pt x="13" y="0"/>
                  <a:pt x="0" y="0"/>
                </a:cubicBezTo>
                <a:lnTo>
                  <a:pt x="0" y="19"/>
                </a:lnTo>
                <a:lnTo>
                  <a:pt x="25" y="19"/>
                </a:lnTo>
                <a:close/>
              </a:path>
            </a:pathLst>
          </a:custGeom>
          <a:no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7113" name="Arc 10"/>
          <p:cNvSpPr>
            <a:spLocks/>
          </p:cNvSpPr>
          <p:nvPr/>
        </p:nvSpPr>
        <p:spPr bwMode="auto">
          <a:xfrm>
            <a:off x="4154488" y="2952750"/>
            <a:ext cx="196850" cy="177800"/>
          </a:xfrm>
          <a:custGeom>
            <a:avLst/>
            <a:gdLst>
              <a:gd name="T0" fmla="*/ 0 w 21642"/>
              <a:gd name="T1" fmla="*/ 0 h 21600"/>
              <a:gd name="T2" fmla="*/ 2147483647 w 21642"/>
              <a:gd name="T3" fmla="*/ 816287934 h 21600"/>
              <a:gd name="T4" fmla="*/ 4793378 w 21642"/>
              <a:gd name="T5" fmla="*/ 816287934 h 21600"/>
              <a:gd name="T6" fmla="*/ 0 60000 65536"/>
              <a:gd name="T7" fmla="*/ 0 60000 65536"/>
              <a:gd name="T8" fmla="*/ 0 60000 65536"/>
              <a:gd name="T9" fmla="*/ 0 w 21642"/>
              <a:gd name="T10" fmla="*/ 0 h 21600"/>
              <a:gd name="T11" fmla="*/ 21642 w 21642"/>
              <a:gd name="T12" fmla="*/ 21600 h 21600"/>
            </a:gdLst>
            <a:ahLst/>
            <a:cxnLst>
              <a:cxn ang="T6">
                <a:pos x="T0" y="T1"/>
              </a:cxn>
              <a:cxn ang="T7">
                <a:pos x="T2" y="T3"/>
              </a:cxn>
              <a:cxn ang="T8">
                <a:pos x="T4" y="T5"/>
              </a:cxn>
            </a:cxnLst>
            <a:rect l="T9" t="T10" r="T11" b="T12"/>
            <a:pathLst>
              <a:path w="21642" h="21600" fill="none" extrusionOk="0">
                <a:moveTo>
                  <a:pt x="0" y="0"/>
                </a:moveTo>
                <a:cubicBezTo>
                  <a:pt x="14" y="0"/>
                  <a:pt x="28" y="-1"/>
                  <a:pt x="42" y="0"/>
                </a:cubicBezTo>
                <a:cubicBezTo>
                  <a:pt x="11971" y="0"/>
                  <a:pt x="21642" y="9670"/>
                  <a:pt x="21642" y="21600"/>
                </a:cubicBezTo>
              </a:path>
              <a:path w="21642" h="21600" stroke="0" extrusionOk="0">
                <a:moveTo>
                  <a:pt x="0" y="0"/>
                </a:moveTo>
                <a:cubicBezTo>
                  <a:pt x="14" y="0"/>
                  <a:pt x="28" y="-1"/>
                  <a:pt x="42" y="0"/>
                </a:cubicBezTo>
                <a:cubicBezTo>
                  <a:pt x="11971" y="0"/>
                  <a:pt x="21642" y="9670"/>
                  <a:pt x="21642" y="21600"/>
                </a:cubicBezTo>
                <a:lnTo>
                  <a:pt x="42" y="21600"/>
                </a:lnTo>
                <a:close/>
              </a:path>
            </a:pathLst>
          </a:custGeom>
          <a:noFill/>
          <a:ln w="15875">
            <a:solidFill>
              <a:srgbClr val="00EE00"/>
            </a:solid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7114" name="Oval 11"/>
          <p:cNvSpPr>
            <a:spLocks noChangeArrowheads="1"/>
          </p:cNvSpPr>
          <p:nvPr/>
        </p:nvSpPr>
        <p:spPr bwMode="auto">
          <a:xfrm>
            <a:off x="1443038" y="3516313"/>
            <a:ext cx="2938462" cy="1169987"/>
          </a:xfrm>
          <a:prstGeom prst="ellipse">
            <a:avLst/>
          </a:prstGeom>
          <a:noFill/>
          <a:ln w="15875">
            <a:solidFill>
              <a:srgbClr val="000000"/>
            </a:solid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7115" name="Rectangle 12"/>
          <p:cNvSpPr>
            <a:spLocks noChangeArrowheads="1"/>
          </p:cNvSpPr>
          <p:nvPr/>
        </p:nvSpPr>
        <p:spPr bwMode="auto">
          <a:xfrm>
            <a:off x="1435100" y="2711450"/>
            <a:ext cx="17463" cy="1379538"/>
          </a:xfrm>
          <a:prstGeom prst="rect">
            <a:avLst/>
          </a:prstGeom>
          <a:solidFill>
            <a:srgbClr val="000000"/>
          </a:solidFill>
          <a:ln w="9525">
            <a:noFill/>
            <a:miter lim="800000"/>
            <a:headEnd/>
            <a:tailEnd/>
          </a:ln>
        </p:spPr>
        <p:txBody>
          <a:bodyPr/>
          <a:lstStyle/>
          <a:p>
            <a:pPr eaLnBrk="0" hangingPunct="0">
              <a:defRPr/>
            </a:pPr>
            <a:endParaRPr kumimoji="1" lang="ru-RU" sz="2400">
              <a:solidFill>
                <a:srgbClr val="FFFFFF"/>
              </a:solidFill>
              <a:latin typeface="Times New Roman"/>
              <a:cs typeface="+mn-cs"/>
            </a:endParaRPr>
          </a:p>
        </p:txBody>
      </p:sp>
      <p:grpSp>
        <p:nvGrpSpPr>
          <p:cNvPr id="155660" name="Group 13"/>
          <p:cNvGrpSpPr>
            <a:grpSpLocks/>
          </p:cNvGrpSpPr>
          <p:nvPr/>
        </p:nvGrpSpPr>
        <p:grpSpPr bwMode="auto">
          <a:xfrm>
            <a:off x="1533525" y="2206625"/>
            <a:ext cx="1403350" cy="495300"/>
            <a:chOff x="678" y="1390"/>
            <a:chExt cx="884" cy="312"/>
          </a:xfrm>
        </p:grpSpPr>
        <p:sp>
          <p:nvSpPr>
            <p:cNvPr id="47189" name="Freeform 14"/>
            <p:cNvSpPr>
              <a:spLocks/>
            </p:cNvSpPr>
            <p:nvPr/>
          </p:nvSpPr>
          <p:spPr bwMode="auto">
            <a:xfrm>
              <a:off x="699" y="1390"/>
              <a:ext cx="863" cy="257"/>
            </a:xfrm>
            <a:custGeom>
              <a:avLst/>
              <a:gdLst>
                <a:gd name="T0" fmla="*/ 0 w 863"/>
                <a:gd name="T1" fmla="*/ 245 h 257"/>
                <a:gd name="T2" fmla="*/ 0 w 863"/>
                <a:gd name="T3" fmla="*/ 251 h 257"/>
                <a:gd name="T4" fmla="*/ 5 w 863"/>
                <a:gd name="T5" fmla="*/ 257 h 257"/>
                <a:gd name="T6" fmla="*/ 5 w 863"/>
                <a:gd name="T7" fmla="*/ 257 h 257"/>
                <a:gd name="T8" fmla="*/ 15 w 863"/>
                <a:gd name="T9" fmla="*/ 239 h 257"/>
                <a:gd name="T10" fmla="*/ 41 w 863"/>
                <a:gd name="T11" fmla="*/ 214 h 257"/>
                <a:gd name="T12" fmla="*/ 51 w 863"/>
                <a:gd name="T13" fmla="*/ 208 h 257"/>
                <a:gd name="T14" fmla="*/ 82 w 863"/>
                <a:gd name="T15" fmla="*/ 184 h 257"/>
                <a:gd name="T16" fmla="*/ 118 w 863"/>
                <a:gd name="T17" fmla="*/ 159 h 257"/>
                <a:gd name="T18" fmla="*/ 159 w 863"/>
                <a:gd name="T19" fmla="*/ 141 h 257"/>
                <a:gd name="T20" fmla="*/ 200 w 863"/>
                <a:gd name="T21" fmla="*/ 116 h 257"/>
                <a:gd name="T22" fmla="*/ 251 w 863"/>
                <a:gd name="T23" fmla="*/ 98 h 257"/>
                <a:gd name="T24" fmla="*/ 308 w 863"/>
                <a:gd name="T25" fmla="*/ 86 h 257"/>
                <a:gd name="T26" fmla="*/ 365 w 863"/>
                <a:gd name="T27" fmla="*/ 68 h 257"/>
                <a:gd name="T28" fmla="*/ 395 w 863"/>
                <a:gd name="T29" fmla="*/ 61 h 257"/>
                <a:gd name="T30" fmla="*/ 457 w 863"/>
                <a:gd name="T31" fmla="*/ 49 h 257"/>
                <a:gd name="T32" fmla="*/ 524 w 863"/>
                <a:gd name="T33" fmla="*/ 37 h 257"/>
                <a:gd name="T34" fmla="*/ 596 w 863"/>
                <a:gd name="T35" fmla="*/ 31 h 257"/>
                <a:gd name="T36" fmla="*/ 704 w 863"/>
                <a:gd name="T37" fmla="*/ 19 h 257"/>
                <a:gd name="T38" fmla="*/ 858 w 863"/>
                <a:gd name="T39" fmla="*/ 12 h 257"/>
                <a:gd name="T40" fmla="*/ 863 w 863"/>
                <a:gd name="T41" fmla="*/ 12 h 257"/>
                <a:gd name="T42" fmla="*/ 863 w 863"/>
                <a:gd name="T43" fmla="*/ 6 h 257"/>
                <a:gd name="T44" fmla="*/ 863 w 863"/>
                <a:gd name="T45" fmla="*/ 6 h 257"/>
                <a:gd name="T46" fmla="*/ 858 w 863"/>
                <a:gd name="T47" fmla="*/ 0 h 257"/>
                <a:gd name="T48" fmla="*/ 704 w 863"/>
                <a:gd name="T49" fmla="*/ 6 h 257"/>
                <a:gd name="T50" fmla="*/ 596 w 863"/>
                <a:gd name="T51" fmla="*/ 19 h 257"/>
                <a:gd name="T52" fmla="*/ 524 w 863"/>
                <a:gd name="T53" fmla="*/ 25 h 257"/>
                <a:gd name="T54" fmla="*/ 457 w 863"/>
                <a:gd name="T55" fmla="*/ 37 h 257"/>
                <a:gd name="T56" fmla="*/ 395 w 863"/>
                <a:gd name="T57" fmla="*/ 49 h 257"/>
                <a:gd name="T58" fmla="*/ 359 w 863"/>
                <a:gd name="T59" fmla="*/ 55 h 257"/>
                <a:gd name="T60" fmla="*/ 303 w 863"/>
                <a:gd name="T61" fmla="*/ 74 h 257"/>
                <a:gd name="T62" fmla="*/ 246 w 863"/>
                <a:gd name="T63" fmla="*/ 86 h 257"/>
                <a:gd name="T64" fmla="*/ 200 w 863"/>
                <a:gd name="T65" fmla="*/ 104 h 257"/>
                <a:gd name="T66" fmla="*/ 154 w 863"/>
                <a:gd name="T67" fmla="*/ 129 h 257"/>
                <a:gd name="T68" fmla="*/ 113 w 863"/>
                <a:gd name="T69" fmla="*/ 147 h 257"/>
                <a:gd name="T70" fmla="*/ 77 w 863"/>
                <a:gd name="T71" fmla="*/ 172 h 257"/>
                <a:gd name="T72" fmla="*/ 46 w 863"/>
                <a:gd name="T73" fmla="*/ 196 h 257"/>
                <a:gd name="T74" fmla="*/ 30 w 863"/>
                <a:gd name="T75" fmla="*/ 208 h 257"/>
                <a:gd name="T76" fmla="*/ 10 w 863"/>
                <a:gd name="T77" fmla="*/ 233 h 25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63"/>
                <a:gd name="T118" fmla="*/ 0 h 257"/>
                <a:gd name="T119" fmla="*/ 863 w 863"/>
                <a:gd name="T120" fmla="*/ 257 h 25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63" h="257">
                  <a:moveTo>
                    <a:pt x="0" y="245"/>
                  </a:moveTo>
                  <a:lnTo>
                    <a:pt x="0" y="245"/>
                  </a:lnTo>
                  <a:lnTo>
                    <a:pt x="0" y="251"/>
                  </a:lnTo>
                  <a:lnTo>
                    <a:pt x="0" y="257"/>
                  </a:lnTo>
                  <a:lnTo>
                    <a:pt x="5" y="257"/>
                  </a:lnTo>
                  <a:lnTo>
                    <a:pt x="10" y="257"/>
                  </a:lnTo>
                  <a:lnTo>
                    <a:pt x="15" y="239"/>
                  </a:lnTo>
                  <a:lnTo>
                    <a:pt x="25" y="227"/>
                  </a:lnTo>
                  <a:lnTo>
                    <a:pt x="41" y="214"/>
                  </a:lnTo>
                  <a:lnTo>
                    <a:pt x="51" y="208"/>
                  </a:lnTo>
                  <a:lnTo>
                    <a:pt x="66" y="196"/>
                  </a:lnTo>
                  <a:lnTo>
                    <a:pt x="82" y="184"/>
                  </a:lnTo>
                  <a:lnTo>
                    <a:pt x="97" y="172"/>
                  </a:lnTo>
                  <a:lnTo>
                    <a:pt x="118" y="159"/>
                  </a:lnTo>
                  <a:lnTo>
                    <a:pt x="133" y="147"/>
                  </a:lnTo>
                  <a:lnTo>
                    <a:pt x="159" y="141"/>
                  </a:lnTo>
                  <a:lnTo>
                    <a:pt x="179" y="129"/>
                  </a:lnTo>
                  <a:lnTo>
                    <a:pt x="200" y="116"/>
                  </a:lnTo>
                  <a:lnTo>
                    <a:pt x="226" y="110"/>
                  </a:lnTo>
                  <a:lnTo>
                    <a:pt x="251" y="98"/>
                  </a:lnTo>
                  <a:lnTo>
                    <a:pt x="277" y="92"/>
                  </a:lnTo>
                  <a:lnTo>
                    <a:pt x="308" y="86"/>
                  </a:lnTo>
                  <a:lnTo>
                    <a:pt x="334" y="74"/>
                  </a:lnTo>
                  <a:lnTo>
                    <a:pt x="365" y="68"/>
                  </a:lnTo>
                  <a:lnTo>
                    <a:pt x="395" y="61"/>
                  </a:lnTo>
                  <a:lnTo>
                    <a:pt x="426" y="55"/>
                  </a:lnTo>
                  <a:lnTo>
                    <a:pt x="457" y="49"/>
                  </a:lnTo>
                  <a:lnTo>
                    <a:pt x="493" y="43"/>
                  </a:lnTo>
                  <a:lnTo>
                    <a:pt x="524" y="37"/>
                  </a:lnTo>
                  <a:lnTo>
                    <a:pt x="560" y="31"/>
                  </a:lnTo>
                  <a:lnTo>
                    <a:pt x="596" y="31"/>
                  </a:lnTo>
                  <a:lnTo>
                    <a:pt x="632" y="25"/>
                  </a:lnTo>
                  <a:lnTo>
                    <a:pt x="704" y="19"/>
                  </a:lnTo>
                  <a:lnTo>
                    <a:pt x="781" y="12"/>
                  </a:lnTo>
                  <a:lnTo>
                    <a:pt x="858" y="12"/>
                  </a:lnTo>
                  <a:lnTo>
                    <a:pt x="863" y="12"/>
                  </a:lnTo>
                  <a:lnTo>
                    <a:pt x="863" y="6"/>
                  </a:lnTo>
                  <a:lnTo>
                    <a:pt x="863" y="0"/>
                  </a:lnTo>
                  <a:lnTo>
                    <a:pt x="858" y="0"/>
                  </a:lnTo>
                  <a:lnTo>
                    <a:pt x="781" y="0"/>
                  </a:lnTo>
                  <a:lnTo>
                    <a:pt x="704" y="6"/>
                  </a:lnTo>
                  <a:lnTo>
                    <a:pt x="632" y="12"/>
                  </a:lnTo>
                  <a:lnTo>
                    <a:pt x="596" y="19"/>
                  </a:lnTo>
                  <a:lnTo>
                    <a:pt x="560" y="19"/>
                  </a:lnTo>
                  <a:lnTo>
                    <a:pt x="524" y="25"/>
                  </a:lnTo>
                  <a:lnTo>
                    <a:pt x="493" y="31"/>
                  </a:lnTo>
                  <a:lnTo>
                    <a:pt x="457" y="37"/>
                  </a:lnTo>
                  <a:lnTo>
                    <a:pt x="426" y="43"/>
                  </a:lnTo>
                  <a:lnTo>
                    <a:pt x="395" y="49"/>
                  </a:lnTo>
                  <a:lnTo>
                    <a:pt x="365" y="55"/>
                  </a:lnTo>
                  <a:lnTo>
                    <a:pt x="359" y="55"/>
                  </a:lnTo>
                  <a:lnTo>
                    <a:pt x="334" y="61"/>
                  </a:lnTo>
                  <a:lnTo>
                    <a:pt x="303" y="74"/>
                  </a:lnTo>
                  <a:lnTo>
                    <a:pt x="277" y="80"/>
                  </a:lnTo>
                  <a:lnTo>
                    <a:pt x="246" y="86"/>
                  </a:lnTo>
                  <a:lnTo>
                    <a:pt x="221" y="98"/>
                  </a:lnTo>
                  <a:lnTo>
                    <a:pt x="200" y="104"/>
                  </a:lnTo>
                  <a:lnTo>
                    <a:pt x="174" y="116"/>
                  </a:lnTo>
                  <a:lnTo>
                    <a:pt x="154" y="129"/>
                  </a:lnTo>
                  <a:lnTo>
                    <a:pt x="133" y="135"/>
                  </a:lnTo>
                  <a:lnTo>
                    <a:pt x="113" y="147"/>
                  </a:lnTo>
                  <a:lnTo>
                    <a:pt x="92" y="159"/>
                  </a:lnTo>
                  <a:lnTo>
                    <a:pt x="77" y="172"/>
                  </a:lnTo>
                  <a:lnTo>
                    <a:pt x="61" y="184"/>
                  </a:lnTo>
                  <a:lnTo>
                    <a:pt x="46" y="196"/>
                  </a:lnTo>
                  <a:lnTo>
                    <a:pt x="30" y="208"/>
                  </a:lnTo>
                  <a:lnTo>
                    <a:pt x="20" y="221"/>
                  </a:lnTo>
                  <a:lnTo>
                    <a:pt x="10" y="233"/>
                  </a:lnTo>
                  <a:lnTo>
                    <a:pt x="0" y="245"/>
                  </a:lnTo>
                  <a:close/>
                </a:path>
              </a:pathLst>
            </a:custGeom>
            <a:solidFill>
              <a:srgbClr val="0000FF"/>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7190" name="Freeform 15"/>
            <p:cNvSpPr>
              <a:spLocks/>
            </p:cNvSpPr>
            <p:nvPr/>
          </p:nvSpPr>
          <p:spPr bwMode="auto">
            <a:xfrm>
              <a:off x="678" y="1629"/>
              <a:ext cx="51" cy="73"/>
            </a:xfrm>
            <a:custGeom>
              <a:avLst/>
              <a:gdLst>
                <a:gd name="T0" fmla="*/ 0 w 51"/>
                <a:gd name="T1" fmla="*/ 0 h 73"/>
                <a:gd name="T2" fmla="*/ 5 w 51"/>
                <a:gd name="T3" fmla="*/ 73 h 73"/>
                <a:gd name="T4" fmla="*/ 51 w 51"/>
                <a:gd name="T5" fmla="*/ 18 h 73"/>
                <a:gd name="T6" fmla="*/ 0 w 51"/>
                <a:gd name="T7" fmla="*/ 0 h 73"/>
                <a:gd name="T8" fmla="*/ 0 60000 65536"/>
                <a:gd name="T9" fmla="*/ 0 60000 65536"/>
                <a:gd name="T10" fmla="*/ 0 60000 65536"/>
                <a:gd name="T11" fmla="*/ 0 60000 65536"/>
                <a:gd name="T12" fmla="*/ 0 w 51"/>
                <a:gd name="T13" fmla="*/ 0 h 73"/>
                <a:gd name="T14" fmla="*/ 51 w 51"/>
                <a:gd name="T15" fmla="*/ 73 h 73"/>
              </a:gdLst>
              <a:ahLst/>
              <a:cxnLst>
                <a:cxn ang="T8">
                  <a:pos x="T0" y="T1"/>
                </a:cxn>
                <a:cxn ang="T9">
                  <a:pos x="T2" y="T3"/>
                </a:cxn>
                <a:cxn ang="T10">
                  <a:pos x="T4" y="T5"/>
                </a:cxn>
                <a:cxn ang="T11">
                  <a:pos x="T6" y="T7"/>
                </a:cxn>
              </a:cxnLst>
              <a:rect l="T12" t="T13" r="T14" b="T15"/>
              <a:pathLst>
                <a:path w="51" h="73">
                  <a:moveTo>
                    <a:pt x="0" y="0"/>
                  </a:moveTo>
                  <a:lnTo>
                    <a:pt x="5" y="73"/>
                  </a:lnTo>
                  <a:lnTo>
                    <a:pt x="51" y="18"/>
                  </a:lnTo>
                  <a:lnTo>
                    <a:pt x="0" y="0"/>
                  </a:lnTo>
                  <a:close/>
                </a:path>
              </a:pathLst>
            </a:custGeom>
            <a:solidFill>
              <a:srgbClr val="0000FF"/>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grpSp>
      <p:sp>
        <p:nvSpPr>
          <p:cNvPr id="47117" name="Oval 16"/>
          <p:cNvSpPr>
            <a:spLocks noChangeArrowheads="1"/>
          </p:cNvSpPr>
          <p:nvPr/>
        </p:nvSpPr>
        <p:spPr bwMode="auto">
          <a:xfrm>
            <a:off x="2573338" y="3890963"/>
            <a:ext cx="557212" cy="295275"/>
          </a:xfrm>
          <a:prstGeom prst="ellipse">
            <a:avLst/>
          </a:prstGeom>
          <a:noFill/>
          <a:ln w="7938">
            <a:solidFill>
              <a:srgbClr val="000000"/>
            </a:solid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7118" name="Freeform 17"/>
          <p:cNvSpPr>
            <a:spLocks/>
          </p:cNvSpPr>
          <p:nvPr/>
        </p:nvSpPr>
        <p:spPr bwMode="auto">
          <a:xfrm>
            <a:off x="2830513" y="4168775"/>
            <a:ext cx="295275" cy="146050"/>
          </a:xfrm>
          <a:custGeom>
            <a:avLst/>
            <a:gdLst>
              <a:gd name="T0" fmla="*/ 2147483647 w 186"/>
              <a:gd name="T1" fmla="*/ 0 h 92"/>
              <a:gd name="T2" fmla="*/ 2147483647 w 186"/>
              <a:gd name="T3" fmla="*/ 0 h 92"/>
              <a:gd name="T4" fmla="*/ 2147483647 w 186"/>
              <a:gd name="T5" fmla="*/ 0 h 92"/>
              <a:gd name="T6" fmla="*/ 2147483647 w 186"/>
              <a:gd name="T7" fmla="*/ 0 h 92"/>
              <a:gd name="T8" fmla="*/ 2147483647 w 186"/>
              <a:gd name="T9" fmla="*/ 0 h 92"/>
              <a:gd name="T10" fmla="*/ 2147483647 w 186"/>
              <a:gd name="T11" fmla="*/ 2147483647 h 92"/>
              <a:gd name="T12" fmla="*/ 2147483647 w 186"/>
              <a:gd name="T13" fmla="*/ 2147483647 h 92"/>
              <a:gd name="T14" fmla="*/ 2147483647 w 186"/>
              <a:gd name="T15" fmla="*/ 2147483647 h 92"/>
              <a:gd name="T16" fmla="*/ 2147483647 w 186"/>
              <a:gd name="T17" fmla="*/ 2147483647 h 92"/>
              <a:gd name="T18" fmla="*/ 2147483647 w 186"/>
              <a:gd name="T19" fmla="*/ 2147483647 h 92"/>
              <a:gd name="T20" fmla="*/ 2147483647 w 186"/>
              <a:gd name="T21" fmla="*/ 2147483647 h 92"/>
              <a:gd name="T22" fmla="*/ 2147483647 w 186"/>
              <a:gd name="T23" fmla="*/ 2147483647 h 92"/>
              <a:gd name="T24" fmla="*/ 2147483647 w 186"/>
              <a:gd name="T25" fmla="*/ 2147483647 h 92"/>
              <a:gd name="T26" fmla="*/ 2147483647 w 186"/>
              <a:gd name="T27" fmla="*/ 2147483647 h 92"/>
              <a:gd name="T28" fmla="*/ 2147483647 w 186"/>
              <a:gd name="T29" fmla="*/ 2147483647 h 92"/>
              <a:gd name="T30" fmla="*/ 2147483647 w 186"/>
              <a:gd name="T31" fmla="*/ 2147483647 h 92"/>
              <a:gd name="T32" fmla="*/ 2147483647 w 186"/>
              <a:gd name="T33" fmla="*/ 2147483647 h 92"/>
              <a:gd name="T34" fmla="*/ 2147483647 w 186"/>
              <a:gd name="T35" fmla="*/ 2147483647 h 92"/>
              <a:gd name="T36" fmla="*/ 2147483647 w 186"/>
              <a:gd name="T37" fmla="*/ 2147483647 h 92"/>
              <a:gd name="T38" fmla="*/ 2147483647 w 186"/>
              <a:gd name="T39" fmla="*/ 2147483647 h 92"/>
              <a:gd name="T40" fmla="*/ 2147483647 w 186"/>
              <a:gd name="T41" fmla="*/ 2147483647 h 92"/>
              <a:gd name="T42" fmla="*/ 2147483647 w 186"/>
              <a:gd name="T43" fmla="*/ 2147483647 h 92"/>
              <a:gd name="T44" fmla="*/ 2147483647 w 186"/>
              <a:gd name="T45" fmla="*/ 2147483647 h 92"/>
              <a:gd name="T46" fmla="*/ 0 w 186"/>
              <a:gd name="T47" fmla="*/ 2147483647 h 92"/>
              <a:gd name="T48" fmla="*/ 0 w 186"/>
              <a:gd name="T49" fmla="*/ 2147483647 h 92"/>
              <a:gd name="T50" fmla="*/ 0 w 186"/>
              <a:gd name="T51" fmla="*/ 2147483647 h 92"/>
              <a:gd name="T52" fmla="*/ 2147483647 w 186"/>
              <a:gd name="T53" fmla="*/ 2147483647 h 92"/>
              <a:gd name="T54" fmla="*/ 2147483647 w 186"/>
              <a:gd name="T55" fmla="*/ 2147483647 h 92"/>
              <a:gd name="T56" fmla="*/ 2147483647 w 186"/>
              <a:gd name="T57" fmla="*/ 2147483647 h 92"/>
              <a:gd name="T58" fmla="*/ 2147483647 w 186"/>
              <a:gd name="T59" fmla="*/ 2147483647 h 92"/>
              <a:gd name="T60" fmla="*/ 2147483647 w 186"/>
              <a:gd name="T61" fmla="*/ 2147483647 h 92"/>
              <a:gd name="T62" fmla="*/ 2147483647 w 186"/>
              <a:gd name="T63" fmla="*/ 2147483647 h 92"/>
              <a:gd name="T64" fmla="*/ 2147483647 w 186"/>
              <a:gd name="T65" fmla="*/ 2147483647 h 92"/>
              <a:gd name="T66" fmla="*/ 2147483647 w 186"/>
              <a:gd name="T67" fmla="*/ 2147483647 h 92"/>
              <a:gd name="T68" fmla="*/ 2147483647 w 186"/>
              <a:gd name="T69" fmla="*/ 2147483647 h 92"/>
              <a:gd name="T70" fmla="*/ 2147483647 w 186"/>
              <a:gd name="T71" fmla="*/ 2147483647 h 92"/>
              <a:gd name="T72" fmla="*/ 2147483647 w 186"/>
              <a:gd name="T73" fmla="*/ 2147483647 h 92"/>
              <a:gd name="T74" fmla="*/ 2147483647 w 186"/>
              <a:gd name="T75" fmla="*/ 2147483647 h 92"/>
              <a:gd name="T76" fmla="*/ 2147483647 w 186"/>
              <a:gd name="T77" fmla="*/ 2147483647 h 92"/>
              <a:gd name="T78" fmla="*/ 2147483647 w 186"/>
              <a:gd name="T79" fmla="*/ 2147483647 h 92"/>
              <a:gd name="T80" fmla="*/ 2147483647 w 186"/>
              <a:gd name="T81" fmla="*/ 2147483647 h 92"/>
              <a:gd name="T82" fmla="*/ 2147483647 w 186"/>
              <a:gd name="T83" fmla="*/ 2147483647 h 92"/>
              <a:gd name="T84" fmla="*/ 2147483647 w 186"/>
              <a:gd name="T85" fmla="*/ 2147483647 h 92"/>
              <a:gd name="T86" fmla="*/ 2147483647 w 186"/>
              <a:gd name="T87" fmla="*/ 2147483647 h 92"/>
              <a:gd name="T88" fmla="*/ 2147483647 w 186"/>
              <a:gd name="T89" fmla="*/ 2147483647 h 92"/>
              <a:gd name="T90" fmla="*/ 2147483647 w 186"/>
              <a:gd name="T91" fmla="*/ 0 h 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6"/>
              <a:gd name="T139" fmla="*/ 0 h 92"/>
              <a:gd name="T140" fmla="*/ 186 w 186"/>
              <a:gd name="T141" fmla="*/ 92 h 9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6" h="92">
                <a:moveTo>
                  <a:pt x="186" y="0"/>
                </a:moveTo>
                <a:lnTo>
                  <a:pt x="186" y="0"/>
                </a:lnTo>
                <a:lnTo>
                  <a:pt x="180" y="0"/>
                </a:lnTo>
                <a:lnTo>
                  <a:pt x="180" y="13"/>
                </a:lnTo>
                <a:lnTo>
                  <a:pt x="180" y="19"/>
                </a:lnTo>
                <a:lnTo>
                  <a:pt x="175" y="25"/>
                </a:lnTo>
                <a:lnTo>
                  <a:pt x="170" y="31"/>
                </a:lnTo>
                <a:lnTo>
                  <a:pt x="160" y="43"/>
                </a:lnTo>
                <a:lnTo>
                  <a:pt x="155" y="49"/>
                </a:lnTo>
                <a:lnTo>
                  <a:pt x="139" y="55"/>
                </a:lnTo>
                <a:lnTo>
                  <a:pt x="129" y="62"/>
                </a:lnTo>
                <a:lnTo>
                  <a:pt x="119" y="68"/>
                </a:lnTo>
                <a:lnTo>
                  <a:pt x="103" y="68"/>
                </a:lnTo>
                <a:lnTo>
                  <a:pt x="93" y="74"/>
                </a:lnTo>
                <a:lnTo>
                  <a:pt x="72" y="80"/>
                </a:lnTo>
                <a:lnTo>
                  <a:pt x="57" y="80"/>
                </a:lnTo>
                <a:lnTo>
                  <a:pt x="42" y="80"/>
                </a:lnTo>
                <a:lnTo>
                  <a:pt x="21" y="86"/>
                </a:lnTo>
                <a:lnTo>
                  <a:pt x="6" y="86"/>
                </a:lnTo>
                <a:lnTo>
                  <a:pt x="0" y="86"/>
                </a:lnTo>
                <a:lnTo>
                  <a:pt x="0" y="92"/>
                </a:lnTo>
                <a:lnTo>
                  <a:pt x="6" y="92"/>
                </a:lnTo>
                <a:lnTo>
                  <a:pt x="21" y="92"/>
                </a:lnTo>
                <a:lnTo>
                  <a:pt x="42" y="86"/>
                </a:lnTo>
                <a:lnTo>
                  <a:pt x="57" y="86"/>
                </a:lnTo>
                <a:lnTo>
                  <a:pt x="72" y="86"/>
                </a:lnTo>
                <a:lnTo>
                  <a:pt x="93" y="80"/>
                </a:lnTo>
                <a:lnTo>
                  <a:pt x="103" y="74"/>
                </a:lnTo>
                <a:lnTo>
                  <a:pt x="119" y="74"/>
                </a:lnTo>
                <a:lnTo>
                  <a:pt x="134" y="68"/>
                </a:lnTo>
                <a:lnTo>
                  <a:pt x="144" y="62"/>
                </a:lnTo>
                <a:lnTo>
                  <a:pt x="155" y="49"/>
                </a:lnTo>
                <a:lnTo>
                  <a:pt x="165" y="43"/>
                </a:lnTo>
                <a:lnTo>
                  <a:pt x="170" y="37"/>
                </a:lnTo>
                <a:lnTo>
                  <a:pt x="180" y="31"/>
                </a:lnTo>
                <a:lnTo>
                  <a:pt x="186" y="19"/>
                </a:lnTo>
                <a:lnTo>
                  <a:pt x="186" y="13"/>
                </a:lnTo>
                <a:lnTo>
                  <a:pt x="186" y="0"/>
                </a:lnTo>
                <a:close/>
              </a:path>
            </a:pathLst>
          </a:custGeom>
          <a:solidFill>
            <a:srgbClr val="000000"/>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7119" name="Freeform 18"/>
          <p:cNvSpPr>
            <a:spLocks/>
          </p:cNvSpPr>
          <p:nvPr/>
        </p:nvSpPr>
        <p:spPr bwMode="auto">
          <a:xfrm>
            <a:off x="2570163" y="4168775"/>
            <a:ext cx="293687" cy="146050"/>
          </a:xfrm>
          <a:custGeom>
            <a:avLst/>
            <a:gdLst>
              <a:gd name="T0" fmla="*/ 2147483647 w 185"/>
              <a:gd name="T1" fmla="*/ 2147483647 h 92"/>
              <a:gd name="T2" fmla="*/ 2147483647 w 185"/>
              <a:gd name="T3" fmla="*/ 2147483647 h 92"/>
              <a:gd name="T4" fmla="*/ 2147483647 w 185"/>
              <a:gd name="T5" fmla="*/ 2147483647 h 92"/>
              <a:gd name="T6" fmla="*/ 2147483647 w 185"/>
              <a:gd name="T7" fmla="*/ 2147483647 h 92"/>
              <a:gd name="T8" fmla="*/ 2147483647 w 185"/>
              <a:gd name="T9" fmla="*/ 2147483647 h 92"/>
              <a:gd name="T10" fmla="*/ 2147483647 w 185"/>
              <a:gd name="T11" fmla="*/ 2147483647 h 92"/>
              <a:gd name="T12" fmla="*/ 2147483647 w 185"/>
              <a:gd name="T13" fmla="*/ 2147483647 h 92"/>
              <a:gd name="T14" fmla="*/ 2147483647 w 185"/>
              <a:gd name="T15" fmla="*/ 2147483647 h 92"/>
              <a:gd name="T16" fmla="*/ 2147483647 w 185"/>
              <a:gd name="T17" fmla="*/ 2147483647 h 92"/>
              <a:gd name="T18" fmla="*/ 2147483647 w 185"/>
              <a:gd name="T19" fmla="*/ 2147483647 h 92"/>
              <a:gd name="T20" fmla="*/ 2147483647 w 185"/>
              <a:gd name="T21" fmla="*/ 2147483647 h 92"/>
              <a:gd name="T22" fmla="*/ 2147483647 w 185"/>
              <a:gd name="T23" fmla="*/ 2147483647 h 92"/>
              <a:gd name="T24" fmla="*/ 2147483647 w 185"/>
              <a:gd name="T25" fmla="*/ 2147483647 h 92"/>
              <a:gd name="T26" fmla="*/ 2147483647 w 185"/>
              <a:gd name="T27" fmla="*/ 2147483647 h 92"/>
              <a:gd name="T28" fmla="*/ 2147483647 w 185"/>
              <a:gd name="T29" fmla="*/ 2147483647 h 92"/>
              <a:gd name="T30" fmla="*/ 2147483647 w 185"/>
              <a:gd name="T31" fmla="*/ 2147483647 h 92"/>
              <a:gd name="T32" fmla="*/ 2147483647 w 185"/>
              <a:gd name="T33" fmla="*/ 2147483647 h 92"/>
              <a:gd name="T34" fmla="*/ 2147483647 w 185"/>
              <a:gd name="T35" fmla="*/ 2147483647 h 92"/>
              <a:gd name="T36" fmla="*/ 2147483647 w 185"/>
              <a:gd name="T37" fmla="*/ 2147483647 h 92"/>
              <a:gd name="T38" fmla="*/ 2147483647 w 185"/>
              <a:gd name="T39" fmla="*/ 2147483647 h 92"/>
              <a:gd name="T40" fmla="*/ 2147483647 w 185"/>
              <a:gd name="T41" fmla="*/ 2147483647 h 92"/>
              <a:gd name="T42" fmla="*/ 2147483647 w 185"/>
              <a:gd name="T43" fmla="*/ 2147483647 h 92"/>
              <a:gd name="T44" fmla="*/ 2147483647 w 185"/>
              <a:gd name="T45" fmla="*/ 0 h 92"/>
              <a:gd name="T46" fmla="*/ 2147483647 w 185"/>
              <a:gd name="T47" fmla="*/ 0 h 92"/>
              <a:gd name="T48" fmla="*/ 2147483647 w 185"/>
              <a:gd name="T49" fmla="*/ 0 h 92"/>
              <a:gd name="T50" fmla="*/ 2147483647 w 185"/>
              <a:gd name="T51" fmla="*/ 0 h 92"/>
              <a:gd name="T52" fmla="*/ 0 w 185"/>
              <a:gd name="T53" fmla="*/ 0 h 92"/>
              <a:gd name="T54" fmla="*/ 2147483647 w 185"/>
              <a:gd name="T55" fmla="*/ 2147483647 h 92"/>
              <a:gd name="T56" fmla="*/ 2147483647 w 185"/>
              <a:gd name="T57" fmla="*/ 2147483647 h 92"/>
              <a:gd name="T58" fmla="*/ 2147483647 w 185"/>
              <a:gd name="T59" fmla="*/ 2147483647 h 92"/>
              <a:gd name="T60" fmla="*/ 2147483647 w 185"/>
              <a:gd name="T61" fmla="*/ 2147483647 h 92"/>
              <a:gd name="T62" fmla="*/ 2147483647 w 185"/>
              <a:gd name="T63" fmla="*/ 2147483647 h 92"/>
              <a:gd name="T64" fmla="*/ 2147483647 w 185"/>
              <a:gd name="T65" fmla="*/ 2147483647 h 92"/>
              <a:gd name="T66" fmla="*/ 2147483647 w 185"/>
              <a:gd name="T67" fmla="*/ 2147483647 h 92"/>
              <a:gd name="T68" fmla="*/ 2147483647 w 185"/>
              <a:gd name="T69" fmla="*/ 2147483647 h 92"/>
              <a:gd name="T70" fmla="*/ 2147483647 w 185"/>
              <a:gd name="T71" fmla="*/ 2147483647 h 92"/>
              <a:gd name="T72" fmla="*/ 2147483647 w 185"/>
              <a:gd name="T73" fmla="*/ 2147483647 h 92"/>
              <a:gd name="T74" fmla="*/ 2147483647 w 185"/>
              <a:gd name="T75" fmla="*/ 2147483647 h 92"/>
              <a:gd name="T76" fmla="*/ 2147483647 w 185"/>
              <a:gd name="T77" fmla="*/ 2147483647 h 92"/>
              <a:gd name="T78" fmla="*/ 2147483647 w 185"/>
              <a:gd name="T79" fmla="*/ 2147483647 h 92"/>
              <a:gd name="T80" fmla="*/ 2147483647 w 185"/>
              <a:gd name="T81" fmla="*/ 2147483647 h 92"/>
              <a:gd name="T82" fmla="*/ 2147483647 w 185"/>
              <a:gd name="T83" fmla="*/ 2147483647 h 92"/>
              <a:gd name="T84" fmla="*/ 2147483647 w 185"/>
              <a:gd name="T85" fmla="*/ 2147483647 h 92"/>
              <a:gd name="T86" fmla="*/ 2147483647 w 185"/>
              <a:gd name="T87" fmla="*/ 2147483647 h 92"/>
              <a:gd name="T88" fmla="*/ 2147483647 w 185"/>
              <a:gd name="T89" fmla="*/ 2147483647 h 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5"/>
              <a:gd name="T136" fmla="*/ 0 h 92"/>
              <a:gd name="T137" fmla="*/ 185 w 185"/>
              <a:gd name="T138" fmla="*/ 92 h 9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5" h="92">
                <a:moveTo>
                  <a:pt x="185" y="92"/>
                </a:moveTo>
                <a:lnTo>
                  <a:pt x="185" y="92"/>
                </a:lnTo>
                <a:lnTo>
                  <a:pt x="185" y="86"/>
                </a:lnTo>
                <a:lnTo>
                  <a:pt x="164" y="86"/>
                </a:lnTo>
                <a:lnTo>
                  <a:pt x="149" y="80"/>
                </a:lnTo>
                <a:lnTo>
                  <a:pt x="134" y="80"/>
                </a:lnTo>
                <a:lnTo>
                  <a:pt x="113" y="80"/>
                </a:lnTo>
                <a:lnTo>
                  <a:pt x="98" y="74"/>
                </a:lnTo>
                <a:lnTo>
                  <a:pt x="82" y="68"/>
                </a:lnTo>
                <a:lnTo>
                  <a:pt x="72" y="68"/>
                </a:lnTo>
                <a:lnTo>
                  <a:pt x="62" y="62"/>
                </a:lnTo>
                <a:lnTo>
                  <a:pt x="46" y="55"/>
                </a:lnTo>
                <a:lnTo>
                  <a:pt x="36" y="49"/>
                </a:lnTo>
                <a:lnTo>
                  <a:pt x="31" y="43"/>
                </a:lnTo>
                <a:lnTo>
                  <a:pt x="21" y="31"/>
                </a:lnTo>
                <a:lnTo>
                  <a:pt x="15" y="25"/>
                </a:lnTo>
                <a:lnTo>
                  <a:pt x="10" y="19"/>
                </a:lnTo>
                <a:lnTo>
                  <a:pt x="10" y="13"/>
                </a:lnTo>
                <a:lnTo>
                  <a:pt x="5" y="0"/>
                </a:lnTo>
                <a:lnTo>
                  <a:pt x="0" y="0"/>
                </a:lnTo>
                <a:lnTo>
                  <a:pt x="5" y="13"/>
                </a:lnTo>
                <a:lnTo>
                  <a:pt x="5" y="19"/>
                </a:lnTo>
                <a:lnTo>
                  <a:pt x="10" y="31"/>
                </a:lnTo>
                <a:lnTo>
                  <a:pt x="15" y="37"/>
                </a:lnTo>
                <a:lnTo>
                  <a:pt x="26" y="43"/>
                </a:lnTo>
                <a:lnTo>
                  <a:pt x="36" y="49"/>
                </a:lnTo>
                <a:lnTo>
                  <a:pt x="46" y="62"/>
                </a:lnTo>
                <a:lnTo>
                  <a:pt x="56" y="68"/>
                </a:lnTo>
                <a:lnTo>
                  <a:pt x="72" y="74"/>
                </a:lnTo>
                <a:lnTo>
                  <a:pt x="82" y="74"/>
                </a:lnTo>
                <a:lnTo>
                  <a:pt x="98" y="80"/>
                </a:lnTo>
                <a:lnTo>
                  <a:pt x="113" y="86"/>
                </a:lnTo>
                <a:lnTo>
                  <a:pt x="134" y="86"/>
                </a:lnTo>
                <a:lnTo>
                  <a:pt x="149" y="86"/>
                </a:lnTo>
                <a:lnTo>
                  <a:pt x="164" y="92"/>
                </a:lnTo>
                <a:lnTo>
                  <a:pt x="185" y="92"/>
                </a:lnTo>
                <a:close/>
              </a:path>
            </a:pathLst>
          </a:custGeom>
          <a:solidFill>
            <a:srgbClr val="000000"/>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7120" name="Rectangle 19"/>
          <p:cNvSpPr>
            <a:spLocks noChangeArrowheads="1"/>
          </p:cNvSpPr>
          <p:nvPr/>
        </p:nvSpPr>
        <p:spPr bwMode="auto">
          <a:xfrm>
            <a:off x="3125788" y="4043363"/>
            <a:ext cx="7937" cy="134937"/>
          </a:xfrm>
          <a:prstGeom prst="rect">
            <a:avLst/>
          </a:prstGeom>
          <a:solidFill>
            <a:srgbClr val="000000"/>
          </a:solidFill>
          <a:ln w="9525">
            <a:noFill/>
            <a:miter lim="800000"/>
            <a:headEnd/>
            <a:tailEnd/>
          </a:ln>
        </p:spPr>
        <p:txBody>
          <a:bodyPr/>
          <a:lstStyle/>
          <a:p>
            <a:pPr eaLnBrk="0" hangingPunct="0">
              <a:defRPr/>
            </a:pPr>
            <a:endParaRPr kumimoji="1" lang="ru-RU" sz="2400">
              <a:solidFill>
                <a:srgbClr val="FFFFFF"/>
              </a:solidFill>
              <a:latin typeface="Times New Roman"/>
              <a:cs typeface="+mn-cs"/>
            </a:endParaRPr>
          </a:p>
        </p:txBody>
      </p:sp>
      <p:sp>
        <p:nvSpPr>
          <p:cNvPr id="47121" name="Rectangle 20"/>
          <p:cNvSpPr>
            <a:spLocks noChangeArrowheads="1"/>
          </p:cNvSpPr>
          <p:nvPr/>
        </p:nvSpPr>
        <p:spPr bwMode="auto">
          <a:xfrm>
            <a:off x="2570163" y="4033838"/>
            <a:ext cx="7937" cy="134937"/>
          </a:xfrm>
          <a:prstGeom prst="rect">
            <a:avLst/>
          </a:prstGeom>
          <a:solidFill>
            <a:srgbClr val="000000"/>
          </a:solidFill>
          <a:ln w="9525">
            <a:noFill/>
            <a:miter lim="800000"/>
            <a:headEnd/>
            <a:tailEnd/>
          </a:ln>
        </p:spPr>
        <p:txBody>
          <a:bodyPr/>
          <a:lstStyle/>
          <a:p>
            <a:pPr eaLnBrk="0" hangingPunct="0">
              <a:defRPr/>
            </a:pPr>
            <a:endParaRPr kumimoji="1" lang="ru-RU" sz="2400">
              <a:solidFill>
                <a:srgbClr val="FFFFFF"/>
              </a:solidFill>
              <a:latin typeface="Times New Roman"/>
              <a:cs typeface="+mn-cs"/>
            </a:endParaRPr>
          </a:p>
        </p:txBody>
      </p:sp>
      <p:sp>
        <p:nvSpPr>
          <p:cNvPr id="47122" name="Oval 21"/>
          <p:cNvSpPr>
            <a:spLocks noChangeArrowheads="1"/>
          </p:cNvSpPr>
          <p:nvPr/>
        </p:nvSpPr>
        <p:spPr bwMode="auto">
          <a:xfrm>
            <a:off x="3038475" y="4162425"/>
            <a:ext cx="50800" cy="71438"/>
          </a:xfrm>
          <a:prstGeom prst="ellipse">
            <a:avLst/>
          </a:prstGeom>
          <a:noFill/>
          <a:ln w="7938">
            <a:solidFill>
              <a:srgbClr val="000000"/>
            </a:solid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7123" name="Freeform 22"/>
          <p:cNvSpPr>
            <a:spLocks/>
          </p:cNvSpPr>
          <p:nvPr/>
        </p:nvSpPr>
        <p:spPr bwMode="auto">
          <a:xfrm>
            <a:off x="3076575" y="4159250"/>
            <a:ext cx="815975" cy="349250"/>
          </a:xfrm>
          <a:custGeom>
            <a:avLst/>
            <a:gdLst>
              <a:gd name="T0" fmla="*/ 0 w 514"/>
              <a:gd name="T1" fmla="*/ 0 h 220"/>
              <a:gd name="T2" fmla="*/ 0 w 514"/>
              <a:gd name="T3" fmla="*/ 2147483647 h 220"/>
              <a:gd name="T4" fmla="*/ 2147483647 w 514"/>
              <a:gd name="T5" fmla="*/ 2147483647 h 220"/>
              <a:gd name="T6" fmla="*/ 2147483647 w 514"/>
              <a:gd name="T7" fmla="*/ 2147483647 h 220"/>
              <a:gd name="T8" fmla="*/ 0 w 514"/>
              <a:gd name="T9" fmla="*/ 0 h 220"/>
              <a:gd name="T10" fmla="*/ 0 60000 65536"/>
              <a:gd name="T11" fmla="*/ 0 60000 65536"/>
              <a:gd name="T12" fmla="*/ 0 60000 65536"/>
              <a:gd name="T13" fmla="*/ 0 60000 65536"/>
              <a:gd name="T14" fmla="*/ 0 60000 65536"/>
              <a:gd name="T15" fmla="*/ 0 w 514"/>
              <a:gd name="T16" fmla="*/ 0 h 220"/>
              <a:gd name="T17" fmla="*/ 514 w 514"/>
              <a:gd name="T18" fmla="*/ 220 h 220"/>
            </a:gdLst>
            <a:ahLst/>
            <a:cxnLst>
              <a:cxn ang="T10">
                <a:pos x="T0" y="T1"/>
              </a:cxn>
              <a:cxn ang="T11">
                <a:pos x="T2" y="T3"/>
              </a:cxn>
              <a:cxn ang="T12">
                <a:pos x="T4" y="T5"/>
              </a:cxn>
              <a:cxn ang="T13">
                <a:pos x="T6" y="T7"/>
              </a:cxn>
              <a:cxn ang="T14">
                <a:pos x="T8" y="T9"/>
              </a:cxn>
            </a:cxnLst>
            <a:rect l="T15" t="T16" r="T17" b="T18"/>
            <a:pathLst>
              <a:path w="514" h="220">
                <a:moveTo>
                  <a:pt x="0" y="0"/>
                </a:moveTo>
                <a:lnTo>
                  <a:pt x="0" y="6"/>
                </a:lnTo>
                <a:lnTo>
                  <a:pt x="514" y="220"/>
                </a:lnTo>
                <a:lnTo>
                  <a:pt x="514" y="214"/>
                </a:lnTo>
                <a:lnTo>
                  <a:pt x="0" y="0"/>
                </a:lnTo>
                <a:close/>
              </a:path>
            </a:pathLst>
          </a:custGeom>
          <a:solidFill>
            <a:srgbClr val="000000"/>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7124" name="Freeform 23"/>
          <p:cNvSpPr>
            <a:spLocks/>
          </p:cNvSpPr>
          <p:nvPr/>
        </p:nvSpPr>
        <p:spPr bwMode="auto">
          <a:xfrm>
            <a:off x="3051175" y="4217988"/>
            <a:ext cx="776288" cy="330200"/>
          </a:xfrm>
          <a:custGeom>
            <a:avLst/>
            <a:gdLst>
              <a:gd name="T0" fmla="*/ 0 w 489"/>
              <a:gd name="T1" fmla="*/ 0 h 208"/>
              <a:gd name="T2" fmla="*/ 0 w 489"/>
              <a:gd name="T3" fmla="*/ 2147483647 h 208"/>
              <a:gd name="T4" fmla="*/ 2147483647 w 489"/>
              <a:gd name="T5" fmla="*/ 2147483647 h 208"/>
              <a:gd name="T6" fmla="*/ 2147483647 w 489"/>
              <a:gd name="T7" fmla="*/ 2147483647 h 208"/>
              <a:gd name="T8" fmla="*/ 0 w 489"/>
              <a:gd name="T9" fmla="*/ 0 h 208"/>
              <a:gd name="T10" fmla="*/ 0 60000 65536"/>
              <a:gd name="T11" fmla="*/ 0 60000 65536"/>
              <a:gd name="T12" fmla="*/ 0 60000 65536"/>
              <a:gd name="T13" fmla="*/ 0 60000 65536"/>
              <a:gd name="T14" fmla="*/ 0 60000 65536"/>
              <a:gd name="T15" fmla="*/ 0 w 489"/>
              <a:gd name="T16" fmla="*/ 0 h 208"/>
              <a:gd name="T17" fmla="*/ 489 w 489"/>
              <a:gd name="T18" fmla="*/ 208 h 208"/>
            </a:gdLst>
            <a:ahLst/>
            <a:cxnLst>
              <a:cxn ang="T10">
                <a:pos x="T0" y="T1"/>
              </a:cxn>
              <a:cxn ang="T11">
                <a:pos x="T2" y="T3"/>
              </a:cxn>
              <a:cxn ang="T12">
                <a:pos x="T4" y="T5"/>
              </a:cxn>
              <a:cxn ang="T13">
                <a:pos x="T6" y="T7"/>
              </a:cxn>
              <a:cxn ang="T14">
                <a:pos x="T8" y="T9"/>
              </a:cxn>
            </a:cxnLst>
            <a:rect l="T15" t="T16" r="T17" b="T18"/>
            <a:pathLst>
              <a:path w="489" h="208">
                <a:moveTo>
                  <a:pt x="0" y="0"/>
                </a:moveTo>
                <a:lnTo>
                  <a:pt x="0" y="6"/>
                </a:lnTo>
                <a:lnTo>
                  <a:pt x="489" y="208"/>
                </a:lnTo>
                <a:lnTo>
                  <a:pt x="489" y="202"/>
                </a:lnTo>
                <a:lnTo>
                  <a:pt x="0" y="0"/>
                </a:lnTo>
                <a:close/>
              </a:path>
            </a:pathLst>
          </a:custGeom>
          <a:solidFill>
            <a:srgbClr val="000000"/>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7125" name="Oval 24"/>
          <p:cNvSpPr>
            <a:spLocks noChangeArrowheads="1"/>
          </p:cNvSpPr>
          <p:nvPr/>
        </p:nvSpPr>
        <p:spPr bwMode="auto">
          <a:xfrm>
            <a:off x="3903663" y="4522788"/>
            <a:ext cx="50800" cy="71437"/>
          </a:xfrm>
          <a:prstGeom prst="ellipse">
            <a:avLst/>
          </a:prstGeom>
          <a:noFill/>
          <a:ln w="7938">
            <a:solidFill>
              <a:srgbClr val="000000"/>
            </a:solid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7126" name="Freeform 25"/>
          <p:cNvSpPr>
            <a:spLocks/>
          </p:cNvSpPr>
          <p:nvPr/>
        </p:nvSpPr>
        <p:spPr bwMode="auto">
          <a:xfrm>
            <a:off x="3827463" y="4548188"/>
            <a:ext cx="80962" cy="38100"/>
          </a:xfrm>
          <a:custGeom>
            <a:avLst/>
            <a:gdLst>
              <a:gd name="T0" fmla="*/ 0 w 51"/>
              <a:gd name="T1" fmla="*/ 0 h 24"/>
              <a:gd name="T2" fmla="*/ 0 w 51"/>
              <a:gd name="T3" fmla="*/ 2147483647 h 24"/>
              <a:gd name="T4" fmla="*/ 2147483647 w 51"/>
              <a:gd name="T5" fmla="*/ 2147483647 h 24"/>
              <a:gd name="T6" fmla="*/ 2147483647 w 51"/>
              <a:gd name="T7" fmla="*/ 2147483647 h 24"/>
              <a:gd name="T8" fmla="*/ 0 w 51"/>
              <a:gd name="T9" fmla="*/ 0 h 24"/>
              <a:gd name="T10" fmla="*/ 0 60000 65536"/>
              <a:gd name="T11" fmla="*/ 0 60000 65536"/>
              <a:gd name="T12" fmla="*/ 0 60000 65536"/>
              <a:gd name="T13" fmla="*/ 0 60000 65536"/>
              <a:gd name="T14" fmla="*/ 0 60000 65536"/>
              <a:gd name="T15" fmla="*/ 0 w 51"/>
              <a:gd name="T16" fmla="*/ 0 h 24"/>
              <a:gd name="T17" fmla="*/ 51 w 51"/>
              <a:gd name="T18" fmla="*/ 24 h 24"/>
            </a:gdLst>
            <a:ahLst/>
            <a:cxnLst>
              <a:cxn ang="T10">
                <a:pos x="T0" y="T1"/>
              </a:cxn>
              <a:cxn ang="T11">
                <a:pos x="T2" y="T3"/>
              </a:cxn>
              <a:cxn ang="T12">
                <a:pos x="T4" y="T5"/>
              </a:cxn>
              <a:cxn ang="T13">
                <a:pos x="T6" y="T7"/>
              </a:cxn>
              <a:cxn ang="T14">
                <a:pos x="T8" y="T9"/>
              </a:cxn>
            </a:cxnLst>
            <a:rect l="T15" t="T16" r="T17" b="T18"/>
            <a:pathLst>
              <a:path w="51" h="24">
                <a:moveTo>
                  <a:pt x="0" y="0"/>
                </a:moveTo>
                <a:lnTo>
                  <a:pt x="0" y="6"/>
                </a:lnTo>
                <a:lnTo>
                  <a:pt x="51" y="24"/>
                </a:lnTo>
                <a:lnTo>
                  <a:pt x="51" y="18"/>
                </a:lnTo>
                <a:lnTo>
                  <a:pt x="0" y="0"/>
                </a:lnTo>
                <a:close/>
              </a:path>
            </a:pathLst>
          </a:custGeom>
          <a:solidFill>
            <a:srgbClr val="000000"/>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7127" name="Freeform 26"/>
          <p:cNvSpPr>
            <a:spLocks/>
          </p:cNvSpPr>
          <p:nvPr/>
        </p:nvSpPr>
        <p:spPr bwMode="auto">
          <a:xfrm>
            <a:off x="2619375" y="4003675"/>
            <a:ext cx="228600" cy="127000"/>
          </a:xfrm>
          <a:custGeom>
            <a:avLst/>
            <a:gdLst>
              <a:gd name="T0" fmla="*/ 2147483647 w 28"/>
              <a:gd name="T1" fmla="*/ 0 h 13"/>
              <a:gd name="T2" fmla="*/ 0 w 28"/>
              <a:gd name="T3" fmla="*/ 2147483647 h 13"/>
              <a:gd name="T4" fmla="*/ 2147483647 w 28"/>
              <a:gd name="T5" fmla="*/ 2147483647 h 13"/>
              <a:gd name="T6" fmla="*/ 2147483647 w 28"/>
              <a:gd name="T7" fmla="*/ 0 h 13"/>
              <a:gd name="T8" fmla="*/ 0 60000 65536"/>
              <a:gd name="T9" fmla="*/ 0 60000 65536"/>
              <a:gd name="T10" fmla="*/ 0 60000 65536"/>
              <a:gd name="T11" fmla="*/ 0 60000 65536"/>
              <a:gd name="T12" fmla="*/ 0 w 28"/>
              <a:gd name="T13" fmla="*/ 0 h 13"/>
              <a:gd name="T14" fmla="*/ 28 w 28"/>
              <a:gd name="T15" fmla="*/ 13 h 13"/>
            </a:gdLst>
            <a:ahLst/>
            <a:cxnLst>
              <a:cxn ang="T8">
                <a:pos x="T0" y="T1"/>
              </a:cxn>
              <a:cxn ang="T9">
                <a:pos x="T2" y="T3"/>
              </a:cxn>
              <a:cxn ang="T10">
                <a:pos x="T4" y="T5"/>
              </a:cxn>
              <a:cxn ang="T11">
                <a:pos x="T6" y="T7"/>
              </a:cxn>
            </a:cxnLst>
            <a:rect l="T12" t="T13" r="T14" b="T15"/>
            <a:pathLst>
              <a:path w="28" h="13">
                <a:moveTo>
                  <a:pt x="27" y="0"/>
                </a:moveTo>
                <a:cubicBezTo>
                  <a:pt x="12" y="0"/>
                  <a:pt x="0" y="5"/>
                  <a:pt x="0" y="13"/>
                </a:cubicBezTo>
                <a:lnTo>
                  <a:pt x="28" y="13"/>
                </a:lnTo>
                <a:lnTo>
                  <a:pt x="27" y="0"/>
                </a:lnTo>
                <a:close/>
              </a:path>
            </a:pathLst>
          </a:custGeom>
          <a:no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7128" name="Arc 27"/>
          <p:cNvSpPr>
            <a:spLocks/>
          </p:cNvSpPr>
          <p:nvPr/>
        </p:nvSpPr>
        <p:spPr bwMode="auto">
          <a:xfrm>
            <a:off x="2622550" y="4006850"/>
            <a:ext cx="225425" cy="128588"/>
          </a:xfrm>
          <a:custGeom>
            <a:avLst/>
            <a:gdLst>
              <a:gd name="T0" fmla="*/ 0 w 21599"/>
              <a:gd name="T1" fmla="*/ 159837541 h 21600"/>
              <a:gd name="T2" fmla="*/ 2147483647 w 21599"/>
              <a:gd name="T3" fmla="*/ 0 h 21600"/>
              <a:gd name="T4" fmla="*/ 2147483647 w 21599"/>
              <a:gd name="T5" fmla="*/ 161505279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0" y="21377"/>
                </a:moveTo>
                <a:cubicBezTo>
                  <a:pt x="122" y="9535"/>
                  <a:pt x="9756" y="0"/>
                  <a:pt x="21598" y="0"/>
                </a:cubicBezTo>
              </a:path>
              <a:path w="21599" h="21600" stroke="0" extrusionOk="0">
                <a:moveTo>
                  <a:pt x="0" y="21377"/>
                </a:moveTo>
                <a:cubicBezTo>
                  <a:pt x="122" y="9535"/>
                  <a:pt x="9756" y="0"/>
                  <a:pt x="21598" y="0"/>
                </a:cubicBezTo>
                <a:lnTo>
                  <a:pt x="21599" y="21600"/>
                </a:lnTo>
                <a:close/>
              </a:path>
            </a:pathLst>
          </a:custGeom>
          <a:noFill/>
          <a:ln w="7938">
            <a:solidFill>
              <a:srgbClr val="000000"/>
            </a:solid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7129" name="Freeform 28"/>
          <p:cNvSpPr>
            <a:spLocks/>
          </p:cNvSpPr>
          <p:nvPr/>
        </p:nvSpPr>
        <p:spPr bwMode="auto">
          <a:xfrm>
            <a:off x="2855913" y="3994150"/>
            <a:ext cx="220662" cy="127000"/>
          </a:xfrm>
          <a:custGeom>
            <a:avLst/>
            <a:gdLst>
              <a:gd name="T0" fmla="*/ 2147483647 w 27"/>
              <a:gd name="T1" fmla="*/ 2147483647 h 13"/>
              <a:gd name="T2" fmla="*/ 0 w 27"/>
              <a:gd name="T3" fmla="*/ 2147483647 h 13"/>
              <a:gd name="T4" fmla="*/ 0 w 27"/>
              <a:gd name="T5" fmla="*/ 2147483647 h 13"/>
              <a:gd name="T6" fmla="*/ 0 w 27"/>
              <a:gd name="T7" fmla="*/ 2147483647 h 13"/>
              <a:gd name="T8" fmla="*/ 2147483647 w 27"/>
              <a:gd name="T9" fmla="*/ 2147483647 h 13"/>
              <a:gd name="T10" fmla="*/ 0 60000 65536"/>
              <a:gd name="T11" fmla="*/ 0 60000 65536"/>
              <a:gd name="T12" fmla="*/ 0 60000 65536"/>
              <a:gd name="T13" fmla="*/ 0 60000 65536"/>
              <a:gd name="T14" fmla="*/ 0 60000 65536"/>
              <a:gd name="T15" fmla="*/ 0 w 27"/>
              <a:gd name="T16" fmla="*/ 0 h 13"/>
              <a:gd name="T17" fmla="*/ 27 w 27"/>
              <a:gd name="T18" fmla="*/ 13 h 13"/>
            </a:gdLst>
            <a:ahLst/>
            <a:cxnLst>
              <a:cxn ang="T10">
                <a:pos x="T0" y="T1"/>
              </a:cxn>
              <a:cxn ang="T11">
                <a:pos x="T2" y="T3"/>
              </a:cxn>
              <a:cxn ang="T12">
                <a:pos x="T4" y="T5"/>
              </a:cxn>
              <a:cxn ang="T13">
                <a:pos x="T6" y="T7"/>
              </a:cxn>
              <a:cxn ang="T14">
                <a:pos x="T8" y="T9"/>
              </a:cxn>
            </a:cxnLst>
            <a:rect l="T15" t="T16" r="T17" b="T18"/>
            <a:pathLst>
              <a:path w="27" h="13">
                <a:moveTo>
                  <a:pt x="27" y="13"/>
                </a:moveTo>
                <a:cubicBezTo>
                  <a:pt x="27" y="6"/>
                  <a:pt x="15" y="1"/>
                  <a:pt x="0" y="1"/>
                </a:cubicBezTo>
                <a:cubicBezTo>
                  <a:pt x="0" y="0"/>
                  <a:pt x="0" y="1"/>
                  <a:pt x="0" y="1"/>
                </a:cubicBezTo>
                <a:lnTo>
                  <a:pt x="0" y="13"/>
                </a:lnTo>
                <a:lnTo>
                  <a:pt x="27" y="13"/>
                </a:lnTo>
                <a:close/>
              </a:path>
            </a:pathLst>
          </a:custGeom>
          <a:no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7130" name="Arc 29"/>
          <p:cNvSpPr>
            <a:spLocks/>
          </p:cNvSpPr>
          <p:nvPr/>
        </p:nvSpPr>
        <p:spPr bwMode="auto">
          <a:xfrm>
            <a:off x="2859088" y="4006850"/>
            <a:ext cx="214312" cy="114300"/>
          </a:xfrm>
          <a:custGeom>
            <a:avLst/>
            <a:gdLst>
              <a:gd name="T0" fmla="*/ 0 w 21725"/>
              <a:gd name="T1" fmla="*/ 0 h 21600"/>
              <a:gd name="T2" fmla="*/ 2147483647 w 21725"/>
              <a:gd name="T3" fmla="*/ 89622217 h 21600"/>
              <a:gd name="T4" fmla="*/ 21124805 w 21725"/>
              <a:gd name="T5" fmla="*/ 89622217 h 21600"/>
              <a:gd name="T6" fmla="*/ 0 60000 65536"/>
              <a:gd name="T7" fmla="*/ 0 60000 65536"/>
              <a:gd name="T8" fmla="*/ 0 60000 65536"/>
              <a:gd name="T9" fmla="*/ 0 w 21725"/>
              <a:gd name="T10" fmla="*/ 0 h 21600"/>
              <a:gd name="T11" fmla="*/ 21725 w 21725"/>
              <a:gd name="T12" fmla="*/ 21600 h 21600"/>
            </a:gdLst>
            <a:ahLst/>
            <a:cxnLst>
              <a:cxn ang="T6">
                <a:pos x="T0" y="T1"/>
              </a:cxn>
              <a:cxn ang="T7">
                <a:pos x="T2" y="T3"/>
              </a:cxn>
              <a:cxn ang="T8">
                <a:pos x="T4" y="T5"/>
              </a:cxn>
            </a:cxnLst>
            <a:rect l="T9" t="T10" r="T11" b="T12"/>
            <a:pathLst>
              <a:path w="21725" h="21600" fill="none" extrusionOk="0">
                <a:moveTo>
                  <a:pt x="0" y="0"/>
                </a:moveTo>
                <a:cubicBezTo>
                  <a:pt x="41" y="0"/>
                  <a:pt x="83" y="-1"/>
                  <a:pt x="125" y="0"/>
                </a:cubicBezTo>
                <a:cubicBezTo>
                  <a:pt x="12054" y="0"/>
                  <a:pt x="21725" y="9670"/>
                  <a:pt x="21725" y="21600"/>
                </a:cubicBezTo>
              </a:path>
              <a:path w="21725" h="21600" stroke="0" extrusionOk="0">
                <a:moveTo>
                  <a:pt x="0" y="0"/>
                </a:moveTo>
                <a:cubicBezTo>
                  <a:pt x="41" y="0"/>
                  <a:pt x="83" y="-1"/>
                  <a:pt x="125" y="0"/>
                </a:cubicBezTo>
                <a:cubicBezTo>
                  <a:pt x="12054" y="0"/>
                  <a:pt x="21725" y="9670"/>
                  <a:pt x="21725" y="21600"/>
                </a:cubicBezTo>
                <a:lnTo>
                  <a:pt x="125" y="21600"/>
                </a:lnTo>
                <a:close/>
              </a:path>
            </a:pathLst>
          </a:custGeom>
          <a:noFill/>
          <a:ln w="7938">
            <a:solidFill>
              <a:srgbClr val="000000"/>
            </a:solid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7131" name="Line 30"/>
          <p:cNvSpPr>
            <a:spLocks noChangeShapeType="1"/>
          </p:cNvSpPr>
          <p:nvPr/>
        </p:nvSpPr>
        <p:spPr bwMode="auto">
          <a:xfrm flipH="1">
            <a:off x="4381500" y="2798763"/>
            <a:ext cx="188913" cy="1587"/>
          </a:xfrm>
          <a:prstGeom prst="line">
            <a:avLst/>
          </a:prstGeom>
          <a:noFill/>
          <a:ln w="15875">
            <a:solidFill>
              <a:srgbClr val="00EE00"/>
            </a:solid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7132" name="Line 31"/>
          <p:cNvSpPr>
            <a:spLocks noChangeShapeType="1"/>
          </p:cNvSpPr>
          <p:nvPr/>
        </p:nvSpPr>
        <p:spPr bwMode="auto">
          <a:xfrm>
            <a:off x="4570413" y="2809875"/>
            <a:ext cx="1587" cy="446088"/>
          </a:xfrm>
          <a:prstGeom prst="line">
            <a:avLst/>
          </a:prstGeom>
          <a:noFill/>
          <a:ln w="15875">
            <a:solidFill>
              <a:srgbClr val="00EE00"/>
            </a:solid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7133" name="Line 32"/>
          <p:cNvSpPr>
            <a:spLocks noChangeShapeType="1"/>
          </p:cNvSpPr>
          <p:nvPr/>
        </p:nvSpPr>
        <p:spPr bwMode="auto">
          <a:xfrm>
            <a:off x="4186238" y="3041650"/>
            <a:ext cx="1587" cy="447675"/>
          </a:xfrm>
          <a:prstGeom prst="line">
            <a:avLst/>
          </a:prstGeom>
          <a:noFill/>
          <a:ln w="15875">
            <a:solidFill>
              <a:srgbClr val="00EE00"/>
            </a:solid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7134" name="Line 33"/>
          <p:cNvSpPr>
            <a:spLocks noChangeShapeType="1"/>
          </p:cNvSpPr>
          <p:nvPr/>
        </p:nvSpPr>
        <p:spPr bwMode="auto">
          <a:xfrm flipH="1">
            <a:off x="4381500" y="2809875"/>
            <a:ext cx="188913" cy="222250"/>
          </a:xfrm>
          <a:prstGeom prst="line">
            <a:avLst/>
          </a:prstGeom>
          <a:noFill/>
          <a:ln w="15875">
            <a:solidFill>
              <a:srgbClr val="00EE00"/>
            </a:solid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7135" name="Line 34"/>
          <p:cNvSpPr>
            <a:spLocks noChangeShapeType="1"/>
          </p:cNvSpPr>
          <p:nvPr/>
        </p:nvSpPr>
        <p:spPr bwMode="auto">
          <a:xfrm>
            <a:off x="4381500" y="3032125"/>
            <a:ext cx="1588" cy="447675"/>
          </a:xfrm>
          <a:prstGeom prst="line">
            <a:avLst/>
          </a:prstGeom>
          <a:noFill/>
          <a:ln w="15875">
            <a:solidFill>
              <a:srgbClr val="00EE00"/>
            </a:solid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7136" name="Line 35"/>
          <p:cNvSpPr>
            <a:spLocks noChangeShapeType="1"/>
          </p:cNvSpPr>
          <p:nvPr/>
        </p:nvSpPr>
        <p:spPr bwMode="auto">
          <a:xfrm flipH="1">
            <a:off x="4381500" y="3246438"/>
            <a:ext cx="188913" cy="223837"/>
          </a:xfrm>
          <a:prstGeom prst="line">
            <a:avLst/>
          </a:prstGeom>
          <a:noFill/>
          <a:ln w="15875">
            <a:solidFill>
              <a:srgbClr val="00EE00"/>
            </a:solid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7137" name="Line 36"/>
          <p:cNvSpPr>
            <a:spLocks noChangeShapeType="1"/>
          </p:cNvSpPr>
          <p:nvPr/>
        </p:nvSpPr>
        <p:spPr bwMode="auto">
          <a:xfrm flipH="1">
            <a:off x="4194175" y="3479800"/>
            <a:ext cx="187325" cy="1588"/>
          </a:xfrm>
          <a:prstGeom prst="line">
            <a:avLst/>
          </a:prstGeom>
          <a:noFill/>
          <a:ln w="15875">
            <a:solidFill>
              <a:srgbClr val="00EE00"/>
            </a:solid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7138" name="Line 37"/>
          <p:cNvSpPr>
            <a:spLocks noChangeShapeType="1"/>
          </p:cNvSpPr>
          <p:nvPr/>
        </p:nvSpPr>
        <p:spPr bwMode="auto">
          <a:xfrm flipH="1">
            <a:off x="4186238" y="3032125"/>
            <a:ext cx="187325" cy="1588"/>
          </a:xfrm>
          <a:prstGeom prst="line">
            <a:avLst/>
          </a:prstGeom>
          <a:noFill/>
          <a:ln w="15875">
            <a:solidFill>
              <a:srgbClr val="00EE00"/>
            </a:solid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7139" name="Line 38"/>
          <p:cNvSpPr>
            <a:spLocks noChangeShapeType="1"/>
          </p:cNvSpPr>
          <p:nvPr/>
        </p:nvSpPr>
        <p:spPr bwMode="auto">
          <a:xfrm>
            <a:off x="4471988" y="3362325"/>
            <a:ext cx="1587" cy="660400"/>
          </a:xfrm>
          <a:prstGeom prst="line">
            <a:avLst/>
          </a:prstGeom>
          <a:noFill/>
          <a:ln w="15875">
            <a:solidFill>
              <a:srgbClr val="00EE00"/>
            </a:solid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7140" name="Line 39"/>
          <p:cNvSpPr>
            <a:spLocks noChangeShapeType="1"/>
          </p:cNvSpPr>
          <p:nvPr/>
        </p:nvSpPr>
        <p:spPr bwMode="auto">
          <a:xfrm>
            <a:off x="4341813" y="3489325"/>
            <a:ext cx="1587" cy="514350"/>
          </a:xfrm>
          <a:prstGeom prst="line">
            <a:avLst/>
          </a:prstGeom>
          <a:noFill/>
          <a:ln w="15875">
            <a:solidFill>
              <a:srgbClr val="00EE00"/>
            </a:solid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7141" name="Oval 40"/>
          <p:cNvSpPr>
            <a:spLocks noChangeArrowheads="1"/>
          </p:cNvSpPr>
          <p:nvPr/>
        </p:nvSpPr>
        <p:spPr bwMode="auto">
          <a:xfrm>
            <a:off x="4352925" y="3979863"/>
            <a:ext cx="123825" cy="61912"/>
          </a:xfrm>
          <a:prstGeom prst="ellipse">
            <a:avLst/>
          </a:prstGeom>
          <a:solidFill>
            <a:srgbClr val="FFFFFF"/>
          </a:solidFill>
          <a:ln w="15875">
            <a:solidFill>
              <a:srgbClr val="00EE00"/>
            </a:solidFill>
            <a:round/>
            <a:headEnd/>
            <a:tailEnd/>
          </a:ln>
        </p:spPr>
        <p:txBody>
          <a:bodyPr/>
          <a:lstStyle/>
          <a:p>
            <a:pPr eaLnBrk="0" hangingPunct="0">
              <a:defRPr/>
            </a:pPr>
            <a:endParaRPr kumimoji="1" lang="ru-RU" sz="2400">
              <a:solidFill>
                <a:srgbClr val="FFFFFF"/>
              </a:solidFill>
              <a:latin typeface="Times New Roman"/>
              <a:cs typeface="+mn-cs"/>
            </a:endParaRPr>
          </a:p>
        </p:txBody>
      </p:sp>
      <p:grpSp>
        <p:nvGrpSpPr>
          <p:cNvPr id="155686" name="Group 41"/>
          <p:cNvGrpSpPr>
            <a:grpSpLocks/>
          </p:cNvGrpSpPr>
          <p:nvPr/>
        </p:nvGrpSpPr>
        <p:grpSpPr bwMode="auto">
          <a:xfrm>
            <a:off x="4300538" y="3100388"/>
            <a:ext cx="80962" cy="136525"/>
            <a:chOff x="2421" y="1953"/>
            <a:chExt cx="51" cy="86"/>
          </a:xfrm>
        </p:grpSpPr>
        <p:sp>
          <p:nvSpPr>
            <p:cNvPr id="47187" name="Freeform 42"/>
            <p:cNvSpPr>
              <a:spLocks/>
            </p:cNvSpPr>
            <p:nvPr/>
          </p:nvSpPr>
          <p:spPr bwMode="auto">
            <a:xfrm>
              <a:off x="2421" y="1965"/>
              <a:ext cx="51" cy="74"/>
            </a:xfrm>
            <a:custGeom>
              <a:avLst/>
              <a:gdLst>
                <a:gd name="T0" fmla="*/ 26 w 51"/>
                <a:gd name="T1" fmla="*/ 74 h 74"/>
                <a:gd name="T2" fmla="*/ 0 w 51"/>
                <a:gd name="T3" fmla="*/ 0 h 74"/>
                <a:gd name="T4" fmla="*/ 51 w 51"/>
                <a:gd name="T5" fmla="*/ 0 h 74"/>
                <a:gd name="T6" fmla="*/ 26 w 51"/>
                <a:gd name="T7" fmla="*/ 74 h 74"/>
                <a:gd name="T8" fmla="*/ 0 60000 65536"/>
                <a:gd name="T9" fmla="*/ 0 60000 65536"/>
                <a:gd name="T10" fmla="*/ 0 60000 65536"/>
                <a:gd name="T11" fmla="*/ 0 60000 65536"/>
                <a:gd name="T12" fmla="*/ 0 w 51"/>
                <a:gd name="T13" fmla="*/ 0 h 74"/>
                <a:gd name="T14" fmla="*/ 51 w 51"/>
                <a:gd name="T15" fmla="*/ 74 h 74"/>
              </a:gdLst>
              <a:ahLst/>
              <a:cxnLst>
                <a:cxn ang="T8">
                  <a:pos x="T0" y="T1"/>
                </a:cxn>
                <a:cxn ang="T9">
                  <a:pos x="T2" y="T3"/>
                </a:cxn>
                <a:cxn ang="T10">
                  <a:pos x="T4" y="T5"/>
                </a:cxn>
                <a:cxn ang="T11">
                  <a:pos x="T6" y="T7"/>
                </a:cxn>
              </a:cxnLst>
              <a:rect l="T12" t="T13" r="T14" b="T15"/>
              <a:pathLst>
                <a:path w="51" h="74">
                  <a:moveTo>
                    <a:pt x="26" y="74"/>
                  </a:moveTo>
                  <a:lnTo>
                    <a:pt x="0" y="0"/>
                  </a:lnTo>
                  <a:lnTo>
                    <a:pt x="51" y="0"/>
                  </a:lnTo>
                  <a:lnTo>
                    <a:pt x="26" y="74"/>
                  </a:lnTo>
                  <a:close/>
                </a:path>
              </a:pathLst>
            </a:custGeom>
            <a:solidFill>
              <a:srgbClr val="00EE00"/>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7188" name="Line 43"/>
            <p:cNvSpPr>
              <a:spLocks noChangeShapeType="1"/>
            </p:cNvSpPr>
            <p:nvPr/>
          </p:nvSpPr>
          <p:spPr bwMode="auto">
            <a:xfrm>
              <a:off x="2447" y="1953"/>
              <a:ext cx="1" cy="61"/>
            </a:xfrm>
            <a:prstGeom prst="line">
              <a:avLst/>
            </a:prstGeom>
            <a:noFill/>
            <a:ln w="15875">
              <a:solidFill>
                <a:srgbClr val="00EE00"/>
              </a:solidFill>
              <a:round/>
              <a:headEnd/>
              <a:tailEnd/>
            </a:ln>
          </p:spPr>
          <p:txBody>
            <a:bodyPr/>
            <a:lstStyle/>
            <a:p>
              <a:pPr eaLnBrk="0" hangingPunct="0">
                <a:defRPr/>
              </a:pPr>
              <a:endParaRPr kumimoji="1" lang="ru-RU" sz="2400">
                <a:solidFill>
                  <a:srgbClr val="FFFFFF"/>
                </a:solidFill>
                <a:latin typeface="Times New Roman"/>
                <a:cs typeface="+mn-cs"/>
              </a:endParaRPr>
            </a:p>
          </p:txBody>
        </p:sp>
      </p:grpSp>
      <p:sp>
        <p:nvSpPr>
          <p:cNvPr id="47143" name="Line 44"/>
          <p:cNvSpPr>
            <a:spLocks noChangeShapeType="1"/>
          </p:cNvSpPr>
          <p:nvPr/>
        </p:nvSpPr>
        <p:spPr bwMode="auto">
          <a:xfrm flipH="1">
            <a:off x="3949700" y="2954338"/>
            <a:ext cx="228600" cy="1587"/>
          </a:xfrm>
          <a:prstGeom prst="line">
            <a:avLst/>
          </a:prstGeom>
          <a:noFill/>
          <a:ln w="15875">
            <a:solidFill>
              <a:srgbClr val="00EE00"/>
            </a:solid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7144" name="Oval 45"/>
          <p:cNvSpPr>
            <a:spLocks noChangeArrowheads="1"/>
          </p:cNvSpPr>
          <p:nvPr/>
        </p:nvSpPr>
        <p:spPr bwMode="auto">
          <a:xfrm>
            <a:off x="1443038" y="2127250"/>
            <a:ext cx="2938462" cy="1169988"/>
          </a:xfrm>
          <a:prstGeom prst="ellipse">
            <a:avLst/>
          </a:prstGeom>
          <a:noFill/>
          <a:ln w="15875">
            <a:solidFill>
              <a:srgbClr val="000000"/>
            </a:solidFill>
            <a:round/>
            <a:headEnd/>
            <a:tailEnd/>
          </a:ln>
        </p:spPr>
        <p:txBody>
          <a:bodyPr/>
          <a:lstStyle/>
          <a:p>
            <a:pPr eaLnBrk="0" hangingPunct="0">
              <a:defRPr/>
            </a:pPr>
            <a:endParaRPr kumimoji="1" lang="ru-RU" sz="2400">
              <a:solidFill>
                <a:srgbClr val="FFFFFF"/>
              </a:solidFill>
              <a:latin typeface="Times New Roman"/>
              <a:cs typeface="+mn-cs"/>
            </a:endParaRPr>
          </a:p>
        </p:txBody>
      </p:sp>
      <p:grpSp>
        <p:nvGrpSpPr>
          <p:cNvPr id="155689" name="Group 46"/>
          <p:cNvGrpSpPr>
            <a:grpSpLocks/>
          </p:cNvGrpSpPr>
          <p:nvPr/>
        </p:nvGrpSpPr>
        <p:grpSpPr bwMode="auto">
          <a:xfrm>
            <a:off x="2936875" y="2109788"/>
            <a:ext cx="196850" cy="184150"/>
            <a:chOff x="1562" y="1329"/>
            <a:chExt cx="124" cy="116"/>
          </a:xfrm>
        </p:grpSpPr>
        <p:sp>
          <p:nvSpPr>
            <p:cNvPr id="47185" name="Freeform 47"/>
            <p:cNvSpPr>
              <a:spLocks/>
            </p:cNvSpPr>
            <p:nvPr/>
          </p:nvSpPr>
          <p:spPr bwMode="auto">
            <a:xfrm>
              <a:off x="1562" y="1329"/>
              <a:ext cx="124" cy="116"/>
            </a:xfrm>
            <a:custGeom>
              <a:avLst/>
              <a:gdLst>
                <a:gd name="T0" fmla="*/ 124 w 124"/>
                <a:gd name="T1" fmla="*/ 0 h 116"/>
                <a:gd name="T2" fmla="*/ 124 w 124"/>
                <a:gd name="T3" fmla="*/ 12 h 116"/>
                <a:gd name="T4" fmla="*/ 119 w 124"/>
                <a:gd name="T5" fmla="*/ 25 h 116"/>
                <a:gd name="T6" fmla="*/ 119 w 124"/>
                <a:gd name="T7" fmla="*/ 37 h 116"/>
                <a:gd name="T8" fmla="*/ 113 w 124"/>
                <a:gd name="T9" fmla="*/ 43 h 116"/>
                <a:gd name="T10" fmla="*/ 108 w 124"/>
                <a:gd name="T11" fmla="*/ 55 h 116"/>
                <a:gd name="T12" fmla="*/ 103 w 124"/>
                <a:gd name="T13" fmla="*/ 67 h 116"/>
                <a:gd name="T14" fmla="*/ 93 w 124"/>
                <a:gd name="T15" fmla="*/ 73 h 116"/>
                <a:gd name="T16" fmla="*/ 88 w 124"/>
                <a:gd name="T17" fmla="*/ 80 h 116"/>
                <a:gd name="T18" fmla="*/ 77 w 124"/>
                <a:gd name="T19" fmla="*/ 86 h 116"/>
                <a:gd name="T20" fmla="*/ 67 w 124"/>
                <a:gd name="T21" fmla="*/ 98 h 116"/>
                <a:gd name="T22" fmla="*/ 62 w 124"/>
                <a:gd name="T23" fmla="*/ 98 h 116"/>
                <a:gd name="T24" fmla="*/ 47 w 124"/>
                <a:gd name="T25" fmla="*/ 104 h 116"/>
                <a:gd name="T26" fmla="*/ 36 w 124"/>
                <a:gd name="T27" fmla="*/ 110 h 116"/>
                <a:gd name="T28" fmla="*/ 26 w 124"/>
                <a:gd name="T29" fmla="*/ 110 h 116"/>
                <a:gd name="T30" fmla="*/ 16 w 124"/>
                <a:gd name="T31" fmla="*/ 116 h 116"/>
                <a:gd name="T32" fmla="*/ 0 w 124"/>
                <a:gd name="T33" fmla="*/ 116 h 116"/>
                <a:gd name="T34" fmla="*/ 0 w 124"/>
                <a:gd name="T35" fmla="*/ 0 h 116"/>
                <a:gd name="T36" fmla="*/ 124 w 124"/>
                <a:gd name="T37" fmla="*/ 0 h 1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4"/>
                <a:gd name="T58" fmla="*/ 0 h 116"/>
                <a:gd name="T59" fmla="*/ 124 w 124"/>
                <a:gd name="T60" fmla="*/ 116 h 1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4" h="116">
                  <a:moveTo>
                    <a:pt x="124" y="0"/>
                  </a:moveTo>
                  <a:lnTo>
                    <a:pt x="124" y="12"/>
                  </a:lnTo>
                  <a:lnTo>
                    <a:pt x="119" y="25"/>
                  </a:lnTo>
                  <a:lnTo>
                    <a:pt x="119" y="37"/>
                  </a:lnTo>
                  <a:lnTo>
                    <a:pt x="113" y="43"/>
                  </a:lnTo>
                  <a:lnTo>
                    <a:pt x="108" y="55"/>
                  </a:lnTo>
                  <a:lnTo>
                    <a:pt x="103" y="67"/>
                  </a:lnTo>
                  <a:lnTo>
                    <a:pt x="93" y="73"/>
                  </a:lnTo>
                  <a:lnTo>
                    <a:pt x="88" y="80"/>
                  </a:lnTo>
                  <a:lnTo>
                    <a:pt x="77" y="86"/>
                  </a:lnTo>
                  <a:lnTo>
                    <a:pt x="67" y="98"/>
                  </a:lnTo>
                  <a:lnTo>
                    <a:pt x="62" y="98"/>
                  </a:lnTo>
                  <a:lnTo>
                    <a:pt x="47" y="104"/>
                  </a:lnTo>
                  <a:lnTo>
                    <a:pt x="36" y="110"/>
                  </a:lnTo>
                  <a:lnTo>
                    <a:pt x="26" y="110"/>
                  </a:lnTo>
                  <a:lnTo>
                    <a:pt x="16" y="116"/>
                  </a:lnTo>
                  <a:lnTo>
                    <a:pt x="0" y="116"/>
                  </a:lnTo>
                  <a:lnTo>
                    <a:pt x="0" y="0"/>
                  </a:lnTo>
                  <a:lnTo>
                    <a:pt x="124" y="0"/>
                  </a:lnTo>
                  <a:close/>
                </a:path>
              </a:pathLst>
            </a:custGeom>
            <a:solidFill>
              <a:srgbClr val="FFFFFF"/>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7186" name="Freeform 48"/>
            <p:cNvSpPr>
              <a:spLocks/>
            </p:cNvSpPr>
            <p:nvPr/>
          </p:nvSpPr>
          <p:spPr bwMode="auto">
            <a:xfrm>
              <a:off x="1562" y="1329"/>
              <a:ext cx="124" cy="116"/>
            </a:xfrm>
            <a:custGeom>
              <a:avLst/>
              <a:gdLst>
                <a:gd name="T0" fmla="*/ 124 w 124"/>
                <a:gd name="T1" fmla="*/ 0 h 116"/>
                <a:gd name="T2" fmla="*/ 124 w 124"/>
                <a:gd name="T3" fmla="*/ 0 h 116"/>
                <a:gd name="T4" fmla="*/ 124 w 124"/>
                <a:gd name="T5" fmla="*/ 0 h 116"/>
                <a:gd name="T6" fmla="*/ 119 w 124"/>
                <a:gd name="T7" fmla="*/ 0 h 116"/>
                <a:gd name="T8" fmla="*/ 119 w 124"/>
                <a:gd name="T9" fmla="*/ 0 h 116"/>
                <a:gd name="T10" fmla="*/ 119 w 124"/>
                <a:gd name="T11" fmla="*/ 12 h 116"/>
                <a:gd name="T12" fmla="*/ 119 w 124"/>
                <a:gd name="T13" fmla="*/ 25 h 116"/>
                <a:gd name="T14" fmla="*/ 113 w 124"/>
                <a:gd name="T15" fmla="*/ 31 h 116"/>
                <a:gd name="T16" fmla="*/ 113 w 124"/>
                <a:gd name="T17" fmla="*/ 43 h 116"/>
                <a:gd name="T18" fmla="*/ 108 w 124"/>
                <a:gd name="T19" fmla="*/ 55 h 116"/>
                <a:gd name="T20" fmla="*/ 98 w 124"/>
                <a:gd name="T21" fmla="*/ 61 h 116"/>
                <a:gd name="T22" fmla="*/ 93 w 124"/>
                <a:gd name="T23" fmla="*/ 73 h 116"/>
                <a:gd name="T24" fmla="*/ 88 w 124"/>
                <a:gd name="T25" fmla="*/ 80 h 116"/>
                <a:gd name="T26" fmla="*/ 77 w 124"/>
                <a:gd name="T27" fmla="*/ 86 h 116"/>
                <a:gd name="T28" fmla="*/ 67 w 124"/>
                <a:gd name="T29" fmla="*/ 92 h 116"/>
                <a:gd name="T30" fmla="*/ 57 w 124"/>
                <a:gd name="T31" fmla="*/ 98 h 116"/>
                <a:gd name="T32" fmla="*/ 57 w 124"/>
                <a:gd name="T33" fmla="*/ 98 h 116"/>
                <a:gd name="T34" fmla="*/ 52 w 124"/>
                <a:gd name="T35" fmla="*/ 104 h 116"/>
                <a:gd name="T36" fmla="*/ 36 w 124"/>
                <a:gd name="T37" fmla="*/ 104 h 116"/>
                <a:gd name="T38" fmla="*/ 26 w 124"/>
                <a:gd name="T39" fmla="*/ 110 h 116"/>
                <a:gd name="T40" fmla="*/ 16 w 124"/>
                <a:gd name="T41" fmla="*/ 110 h 116"/>
                <a:gd name="T42" fmla="*/ 0 w 124"/>
                <a:gd name="T43" fmla="*/ 110 h 116"/>
                <a:gd name="T44" fmla="*/ 0 w 124"/>
                <a:gd name="T45" fmla="*/ 110 h 116"/>
                <a:gd name="T46" fmla="*/ 0 w 124"/>
                <a:gd name="T47" fmla="*/ 116 h 116"/>
                <a:gd name="T48" fmla="*/ 0 w 124"/>
                <a:gd name="T49" fmla="*/ 116 h 116"/>
                <a:gd name="T50" fmla="*/ 0 w 124"/>
                <a:gd name="T51" fmla="*/ 116 h 116"/>
                <a:gd name="T52" fmla="*/ 16 w 124"/>
                <a:gd name="T53" fmla="*/ 116 h 116"/>
                <a:gd name="T54" fmla="*/ 26 w 124"/>
                <a:gd name="T55" fmla="*/ 116 h 116"/>
                <a:gd name="T56" fmla="*/ 36 w 124"/>
                <a:gd name="T57" fmla="*/ 110 h 116"/>
                <a:gd name="T58" fmla="*/ 52 w 124"/>
                <a:gd name="T59" fmla="*/ 110 h 116"/>
                <a:gd name="T60" fmla="*/ 62 w 124"/>
                <a:gd name="T61" fmla="*/ 104 h 116"/>
                <a:gd name="T62" fmla="*/ 62 w 124"/>
                <a:gd name="T63" fmla="*/ 104 h 116"/>
                <a:gd name="T64" fmla="*/ 72 w 124"/>
                <a:gd name="T65" fmla="*/ 98 h 116"/>
                <a:gd name="T66" fmla="*/ 83 w 124"/>
                <a:gd name="T67" fmla="*/ 92 h 116"/>
                <a:gd name="T68" fmla="*/ 88 w 124"/>
                <a:gd name="T69" fmla="*/ 86 h 116"/>
                <a:gd name="T70" fmla="*/ 98 w 124"/>
                <a:gd name="T71" fmla="*/ 73 h 116"/>
                <a:gd name="T72" fmla="*/ 103 w 124"/>
                <a:gd name="T73" fmla="*/ 67 h 116"/>
                <a:gd name="T74" fmla="*/ 108 w 124"/>
                <a:gd name="T75" fmla="*/ 55 h 116"/>
                <a:gd name="T76" fmla="*/ 113 w 124"/>
                <a:gd name="T77" fmla="*/ 49 h 116"/>
                <a:gd name="T78" fmla="*/ 119 w 124"/>
                <a:gd name="T79" fmla="*/ 37 h 116"/>
                <a:gd name="T80" fmla="*/ 119 w 124"/>
                <a:gd name="T81" fmla="*/ 37 h 116"/>
                <a:gd name="T82" fmla="*/ 119 w 124"/>
                <a:gd name="T83" fmla="*/ 37 h 116"/>
                <a:gd name="T84" fmla="*/ 124 w 124"/>
                <a:gd name="T85" fmla="*/ 25 h 116"/>
                <a:gd name="T86" fmla="*/ 124 w 124"/>
                <a:gd name="T87" fmla="*/ 12 h 116"/>
                <a:gd name="T88" fmla="*/ 124 w 124"/>
                <a:gd name="T89" fmla="*/ 0 h 1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4"/>
                <a:gd name="T136" fmla="*/ 0 h 116"/>
                <a:gd name="T137" fmla="*/ 124 w 124"/>
                <a:gd name="T138" fmla="*/ 116 h 1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4" h="116">
                  <a:moveTo>
                    <a:pt x="124" y="0"/>
                  </a:moveTo>
                  <a:lnTo>
                    <a:pt x="124" y="0"/>
                  </a:lnTo>
                  <a:lnTo>
                    <a:pt x="119" y="0"/>
                  </a:lnTo>
                  <a:lnTo>
                    <a:pt x="119" y="12"/>
                  </a:lnTo>
                  <a:lnTo>
                    <a:pt x="119" y="25"/>
                  </a:lnTo>
                  <a:lnTo>
                    <a:pt x="113" y="31"/>
                  </a:lnTo>
                  <a:lnTo>
                    <a:pt x="113" y="43"/>
                  </a:lnTo>
                  <a:lnTo>
                    <a:pt x="108" y="55"/>
                  </a:lnTo>
                  <a:lnTo>
                    <a:pt x="98" y="61"/>
                  </a:lnTo>
                  <a:lnTo>
                    <a:pt x="93" y="73"/>
                  </a:lnTo>
                  <a:lnTo>
                    <a:pt x="88" y="80"/>
                  </a:lnTo>
                  <a:lnTo>
                    <a:pt x="77" y="86"/>
                  </a:lnTo>
                  <a:lnTo>
                    <a:pt x="67" y="92"/>
                  </a:lnTo>
                  <a:lnTo>
                    <a:pt x="57" y="98"/>
                  </a:lnTo>
                  <a:lnTo>
                    <a:pt x="52" y="104"/>
                  </a:lnTo>
                  <a:lnTo>
                    <a:pt x="36" y="104"/>
                  </a:lnTo>
                  <a:lnTo>
                    <a:pt x="26" y="110"/>
                  </a:lnTo>
                  <a:lnTo>
                    <a:pt x="16" y="110"/>
                  </a:lnTo>
                  <a:lnTo>
                    <a:pt x="0" y="110"/>
                  </a:lnTo>
                  <a:lnTo>
                    <a:pt x="0" y="116"/>
                  </a:lnTo>
                  <a:lnTo>
                    <a:pt x="16" y="116"/>
                  </a:lnTo>
                  <a:lnTo>
                    <a:pt x="26" y="116"/>
                  </a:lnTo>
                  <a:lnTo>
                    <a:pt x="36" y="110"/>
                  </a:lnTo>
                  <a:lnTo>
                    <a:pt x="52" y="110"/>
                  </a:lnTo>
                  <a:lnTo>
                    <a:pt x="62" y="104"/>
                  </a:lnTo>
                  <a:lnTo>
                    <a:pt x="72" y="98"/>
                  </a:lnTo>
                  <a:lnTo>
                    <a:pt x="83" y="92"/>
                  </a:lnTo>
                  <a:lnTo>
                    <a:pt x="88" y="86"/>
                  </a:lnTo>
                  <a:lnTo>
                    <a:pt x="98" y="73"/>
                  </a:lnTo>
                  <a:lnTo>
                    <a:pt x="103" y="67"/>
                  </a:lnTo>
                  <a:lnTo>
                    <a:pt x="108" y="55"/>
                  </a:lnTo>
                  <a:lnTo>
                    <a:pt x="113" y="49"/>
                  </a:lnTo>
                  <a:lnTo>
                    <a:pt x="119" y="37"/>
                  </a:lnTo>
                  <a:lnTo>
                    <a:pt x="124" y="25"/>
                  </a:lnTo>
                  <a:lnTo>
                    <a:pt x="124" y="12"/>
                  </a:lnTo>
                  <a:lnTo>
                    <a:pt x="124" y="0"/>
                  </a:lnTo>
                  <a:close/>
                </a:path>
              </a:pathLst>
            </a:custGeom>
            <a:solidFill>
              <a:srgbClr val="000000"/>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grpSp>
      <p:sp>
        <p:nvSpPr>
          <p:cNvPr id="47146" name="Oval 49"/>
          <p:cNvSpPr>
            <a:spLocks noChangeArrowheads="1"/>
          </p:cNvSpPr>
          <p:nvPr/>
        </p:nvSpPr>
        <p:spPr bwMode="auto">
          <a:xfrm>
            <a:off x="2978150" y="1963738"/>
            <a:ext cx="163513" cy="87312"/>
          </a:xfrm>
          <a:prstGeom prst="ellipse">
            <a:avLst/>
          </a:prstGeom>
          <a:solidFill>
            <a:srgbClr val="FFFFFF"/>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7147" name="Oval 50"/>
          <p:cNvSpPr>
            <a:spLocks noChangeArrowheads="1"/>
          </p:cNvSpPr>
          <p:nvPr/>
        </p:nvSpPr>
        <p:spPr bwMode="auto">
          <a:xfrm>
            <a:off x="2973388" y="1957388"/>
            <a:ext cx="165100" cy="90487"/>
          </a:xfrm>
          <a:prstGeom prst="ellipse">
            <a:avLst/>
          </a:prstGeom>
          <a:noFill/>
          <a:ln w="7938">
            <a:solidFill>
              <a:srgbClr val="000000"/>
            </a:solid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7148" name="Rectangle 51"/>
          <p:cNvSpPr>
            <a:spLocks noChangeArrowheads="1"/>
          </p:cNvSpPr>
          <p:nvPr/>
        </p:nvSpPr>
        <p:spPr bwMode="auto">
          <a:xfrm>
            <a:off x="3133725" y="2003425"/>
            <a:ext cx="7938" cy="106363"/>
          </a:xfrm>
          <a:prstGeom prst="rect">
            <a:avLst/>
          </a:prstGeom>
          <a:solidFill>
            <a:srgbClr val="000000"/>
          </a:solidFill>
          <a:ln w="9525">
            <a:noFill/>
            <a:miter lim="800000"/>
            <a:headEnd/>
            <a:tailEnd/>
          </a:ln>
        </p:spPr>
        <p:txBody>
          <a:bodyPr/>
          <a:lstStyle/>
          <a:p>
            <a:pPr eaLnBrk="0" hangingPunct="0">
              <a:defRPr/>
            </a:pPr>
            <a:endParaRPr kumimoji="1" lang="ru-RU" sz="2400">
              <a:solidFill>
                <a:srgbClr val="FFFFFF"/>
              </a:solidFill>
              <a:latin typeface="Times New Roman"/>
              <a:cs typeface="+mn-cs"/>
            </a:endParaRPr>
          </a:p>
        </p:txBody>
      </p:sp>
      <p:sp>
        <p:nvSpPr>
          <p:cNvPr id="47149" name="Rectangle 52"/>
          <p:cNvSpPr>
            <a:spLocks noChangeArrowheads="1"/>
          </p:cNvSpPr>
          <p:nvPr/>
        </p:nvSpPr>
        <p:spPr bwMode="auto">
          <a:xfrm>
            <a:off x="2970213" y="2012950"/>
            <a:ext cx="7937" cy="96838"/>
          </a:xfrm>
          <a:prstGeom prst="rect">
            <a:avLst/>
          </a:prstGeom>
          <a:solidFill>
            <a:srgbClr val="000000"/>
          </a:solidFill>
          <a:ln w="9525">
            <a:noFill/>
            <a:miter lim="800000"/>
            <a:headEnd/>
            <a:tailEnd/>
          </a:ln>
        </p:spPr>
        <p:txBody>
          <a:bodyPr/>
          <a:lstStyle/>
          <a:p>
            <a:pPr eaLnBrk="0" hangingPunct="0">
              <a:defRPr/>
            </a:pPr>
            <a:endParaRPr kumimoji="1" lang="ru-RU" sz="2400">
              <a:solidFill>
                <a:srgbClr val="FFFFFF"/>
              </a:solidFill>
              <a:latin typeface="Times New Roman"/>
              <a:cs typeface="+mn-cs"/>
            </a:endParaRPr>
          </a:p>
        </p:txBody>
      </p:sp>
      <p:sp>
        <p:nvSpPr>
          <p:cNvPr id="47150" name="Oval 53"/>
          <p:cNvSpPr>
            <a:spLocks noChangeArrowheads="1"/>
          </p:cNvSpPr>
          <p:nvPr/>
        </p:nvSpPr>
        <p:spPr bwMode="auto">
          <a:xfrm>
            <a:off x="2905125" y="2109788"/>
            <a:ext cx="65088" cy="193675"/>
          </a:xfrm>
          <a:prstGeom prst="ellipse">
            <a:avLst/>
          </a:prstGeom>
          <a:solidFill>
            <a:srgbClr val="FFFFFF"/>
          </a:solidFill>
          <a:ln w="9525">
            <a:no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7151" name="Oval 54"/>
          <p:cNvSpPr>
            <a:spLocks noChangeArrowheads="1"/>
          </p:cNvSpPr>
          <p:nvPr/>
        </p:nvSpPr>
        <p:spPr bwMode="auto">
          <a:xfrm>
            <a:off x="2900363" y="2103438"/>
            <a:ext cx="74612" cy="207962"/>
          </a:xfrm>
          <a:prstGeom prst="ellipse">
            <a:avLst/>
          </a:prstGeom>
          <a:noFill/>
          <a:ln w="7938">
            <a:solidFill>
              <a:srgbClr val="000000"/>
            </a:solid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7152" name="Line 55"/>
          <p:cNvSpPr>
            <a:spLocks noChangeShapeType="1"/>
          </p:cNvSpPr>
          <p:nvPr/>
        </p:nvSpPr>
        <p:spPr bwMode="auto">
          <a:xfrm flipH="1">
            <a:off x="4186238" y="2809875"/>
            <a:ext cx="187325" cy="222250"/>
          </a:xfrm>
          <a:prstGeom prst="line">
            <a:avLst/>
          </a:prstGeom>
          <a:noFill/>
          <a:ln w="15875">
            <a:solidFill>
              <a:srgbClr val="00EE00"/>
            </a:solid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7153" name="Line 56"/>
          <p:cNvSpPr>
            <a:spLocks noChangeShapeType="1"/>
          </p:cNvSpPr>
          <p:nvPr/>
        </p:nvSpPr>
        <p:spPr bwMode="auto">
          <a:xfrm>
            <a:off x="6692900" y="4470400"/>
            <a:ext cx="469900" cy="0"/>
          </a:xfrm>
          <a:prstGeom prst="line">
            <a:avLst/>
          </a:prstGeom>
          <a:noFill/>
          <a:ln w="50800">
            <a:solidFill>
              <a:schemeClr val="folHlink"/>
            </a:solidFill>
            <a:round/>
            <a:headEnd/>
            <a:tailEnd type="triangle" w="med" len="med"/>
          </a:ln>
        </p:spPr>
        <p:txBody>
          <a:bodyPr/>
          <a:lstStyle/>
          <a:p>
            <a:pPr eaLnBrk="0" hangingPunct="0">
              <a:defRPr/>
            </a:pPr>
            <a:endParaRPr kumimoji="1" lang="ru-RU" sz="2400">
              <a:solidFill>
                <a:srgbClr val="FFFFFF"/>
              </a:solidFill>
              <a:latin typeface="Times New Roman"/>
              <a:cs typeface="+mn-cs"/>
            </a:endParaRPr>
          </a:p>
        </p:txBody>
      </p:sp>
      <p:sp>
        <p:nvSpPr>
          <p:cNvPr id="47154" name="Rectangle 57"/>
          <p:cNvSpPr>
            <a:spLocks noChangeArrowheads="1"/>
          </p:cNvSpPr>
          <p:nvPr/>
        </p:nvSpPr>
        <p:spPr bwMode="auto">
          <a:xfrm>
            <a:off x="2457450" y="4760913"/>
            <a:ext cx="2032000" cy="612775"/>
          </a:xfrm>
          <a:prstGeom prst="rect">
            <a:avLst/>
          </a:prstGeom>
          <a:noFill/>
          <a:ln w="12700">
            <a:noFill/>
            <a:miter lim="800000"/>
            <a:headEnd/>
            <a:tailEnd/>
          </a:ln>
        </p:spPr>
        <p:txBody>
          <a:bodyPr wrap="none" lIns="90487" tIns="44450" rIns="90487" bIns="44450">
            <a:spAutoFit/>
          </a:bodyPr>
          <a:lstStyle/>
          <a:p>
            <a:pPr eaLnBrk="0" hangingPunct="0">
              <a:lnSpc>
                <a:spcPct val="85000"/>
              </a:lnSpc>
              <a:defRPr/>
            </a:pPr>
            <a:r>
              <a:rPr kumimoji="1" lang="en-US" altLang="en-US" sz="2000" b="1">
                <a:solidFill>
                  <a:srgbClr val="4C2E00"/>
                </a:solidFill>
                <a:latin typeface="Times New Roman"/>
                <a:cs typeface="+mn-cs"/>
              </a:rPr>
              <a:t>Settleable Solids </a:t>
            </a:r>
          </a:p>
          <a:p>
            <a:pPr eaLnBrk="0" hangingPunct="0">
              <a:lnSpc>
                <a:spcPct val="85000"/>
              </a:lnSpc>
              <a:defRPr/>
            </a:pPr>
            <a:r>
              <a:rPr kumimoji="1" lang="en-US" altLang="en-US" sz="2000" b="1">
                <a:solidFill>
                  <a:srgbClr val="4C2E00"/>
                </a:solidFill>
                <a:latin typeface="Times New Roman"/>
                <a:cs typeface="+mn-cs"/>
              </a:rPr>
              <a:t>Effluent</a:t>
            </a:r>
          </a:p>
        </p:txBody>
      </p:sp>
      <p:sp>
        <p:nvSpPr>
          <p:cNvPr id="47155" name="Rectangle 58"/>
          <p:cNvSpPr>
            <a:spLocks noChangeArrowheads="1"/>
          </p:cNvSpPr>
          <p:nvPr/>
        </p:nvSpPr>
        <p:spPr bwMode="auto">
          <a:xfrm>
            <a:off x="7118350" y="3859213"/>
            <a:ext cx="1698625" cy="1333500"/>
          </a:xfrm>
          <a:prstGeom prst="rect">
            <a:avLst/>
          </a:prstGeom>
          <a:noFill/>
          <a:ln w="12700">
            <a:noFill/>
            <a:miter lim="800000"/>
            <a:headEnd/>
            <a:tailEnd/>
          </a:ln>
        </p:spPr>
        <p:txBody>
          <a:bodyPr lIns="90487" tIns="44450" rIns="90487" bIns="44450">
            <a:spAutoFit/>
          </a:bodyPr>
          <a:lstStyle/>
          <a:p>
            <a:pPr eaLnBrk="0" hangingPunct="0">
              <a:lnSpc>
                <a:spcPct val="85000"/>
              </a:lnSpc>
              <a:defRPr/>
            </a:pPr>
            <a:r>
              <a:rPr kumimoji="1" lang="en-US" altLang="en-US" sz="2400" b="1">
                <a:solidFill>
                  <a:srgbClr val="3366FF"/>
                </a:solidFill>
                <a:latin typeface="Times New Roman"/>
                <a:cs typeface="+mn-cs"/>
              </a:rPr>
              <a:t>Clarified </a:t>
            </a:r>
          </a:p>
          <a:p>
            <a:pPr eaLnBrk="0" hangingPunct="0">
              <a:lnSpc>
                <a:spcPct val="85000"/>
              </a:lnSpc>
              <a:defRPr/>
            </a:pPr>
            <a:r>
              <a:rPr kumimoji="1" lang="en-US" altLang="en-US" sz="2400" b="1">
                <a:solidFill>
                  <a:srgbClr val="3366FF"/>
                </a:solidFill>
                <a:latin typeface="Times New Roman"/>
                <a:cs typeface="+mn-cs"/>
              </a:rPr>
              <a:t>Effluent for further treatment</a:t>
            </a:r>
          </a:p>
        </p:txBody>
      </p:sp>
      <p:grpSp>
        <p:nvGrpSpPr>
          <p:cNvPr id="155700" name="Group 59"/>
          <p:cNvGrpSpPr>
            <a:grpSpLocks/>
          </p:cNvGrpSpPr>
          <p:nvPr/>
        </p:nvGrpSpPr>
        <p:grpSpPr bwMode="auto">
          <a:xfrm>
            <a:off x="4622800" y="3949700"/>
            <a:ext cx="2047875" cy="1835150"/>
            <a:chOff x="720" y="1448"/>
            <a:chExt cx="1538" cy="1444"/>
          </a:xfrm>
        </p:grpSpPr>
        <p:sp>
          <p:nvSpPr>
            <p:cNvPr id="47162" name="Oval 60"/>
            <p:cNvSpPr>
              <a:spLocks noChangeArrowheads="1"/>
            </p:cNvSpPr>
            <p:nvPr/>
          </p:nvSpPr>
          <p:spPr bwMode="auto">
            <a:xfrm>
              <a:off x="938" y="1448"/>
              <a:ext cx="1226" cy="525"/>
            </a:xfrm>
            <a:prstGeom prst="ellipse">
              <a:avLst/>
            </a:prstGeom>
            <a:noFill/>
            <a:ln w="12700">
              <a:solidFill>
                <a:schemeClr val="bg2"/>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7163" name="Line 61"/>
            <p:cNvSpPr>
              <a:spLocks noChangeShapeType="1"/>
            </p:cNvSpPr>
            <p:nvPr/>
          </p:nvSpPr>
          <p:spPr bwMode="auto">
            <a:xfrm>
              <a:off x="938" y="1753"/>
              <a:ext cx="0" cy="410"/>
            </a:xfrm>
            <a:prstGeom prst="line">
              <a:avLst/>
            </a:prstGeom>
            <a:noFill/>
            <a:ln w="12700">
              <a:solidFill>
                <a:schemeClr val="bg2"/>
              </a:solid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7164" name="Line 62"/>
            <p:cNvSpPr>
              <a:spLocks noChangeShapeType="1"/>
            </p:cNvSpPr>
            <p:nvPr/>
          </p:nvSpPr>
          <p:spPr bwMode="auto">
            <a:xfrm>
              <a:off x="2160" y="1729"/>
              <a:ext cx="0" cy="610"/>
            </a:xfrm>
            <a:prstGeom prst="line">
              <a:avLst/>
            </a:prstGeom>
            <a:noFill/>
            <a:ln w="12700">
              <a:solidFill>
                <a:schemeClr val="bg2"/>
              </a:solid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7165" name="Line 63"/>
            <p:cNvSpPr>
              <a:spLocks noChangeShapeType="1"/>
            </p:cNvSpPr>
            <p:nvPr/>
          </p:nvSpPr>
          <p:spPr bwMode="auto">
            <a:xfrm flipH="1">
              <a:off x="1549" y="2364"/>
              <a:ext cx="603" cy="472"/>
            </a:xfrm>
            <a:prstGeom prst="line">
              <a:avLst/>
            </a:prstGeom>
            <a:noFill/>
            <a:ln w="12700">
              <a:solidFill>
                <a:schemeClr val="bg2"/>
              </a:solid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7166" name="Line 64"/>
            <p:cNvSpPr>
              <a:spLocks noChangeShapeType="1"/>
            </p:cNvSpPr>
            <p:nvPr/>
          </p:nvSpPr>
          <p:spPr bwMode="auto">
            <a:xfrm>
              <a:off x="951" y="2360"/>
              <a:ext cx="546" cy="472"/>
            </a:xfrm>
            <a:prstGeom prst="line">
              <a:avLst/>
            </a:prstGeom>
            <a:noFill/>
            <a:ln w="12700">
              <a:solidFill>
                <a:schemeClr val="bg2"/>
              </a:solid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7167" name="Oval 65"/>
            <p:cNvSpPr>
              <a:spLocks noChangeArrowheads="1"/>
            </p:cNvSpPr>
            <p:nvPr/>
          </p:nvSpPr>
          <p:spPr bwMode="auto">
            <a:xfrm>
              <a:off x="1023" y="1509"/>
              <a:ext cx="1044" cy="402"/>
            </a:xfrm>
            <a:prstGeom prst="ellipse">
              <a:avLst/>
            </a:prstGeom>
            <a:noFill/>
            <a:ln w="12700">
              <a:solidFill>
                <a:schemeClr val="bg2"/>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7168" name="Line 66"/>
            <p:cNvSpPr>
              <a:spLocks noChangeShapeType="1"/>
            </p:cNvSpPr>
            <p:nvPr/>
          </p:nvSpPr>
          <p:spPr bwMode="auto">
            <a:xfrm flipH="1">
              <a:off x="2055" y="1717"/>
              <a:ext cx="12" cy="195"/>
            </a:xfrm>
            <a:prstGeom prst="line">
              <a:avLst/>
            </a:prstGeom>
            <a:noFill/>
            <a:ln w="12700" cap="rnd">
              <a:solidFill>
                <a:schemeClr val="bg2"/>
              </a:solidFill>
              <a:prstDash val="sysDot"/>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7169" name="Line 67"/>
            <p:cNvSpPr>
              <a:spLocks noChangeShapeType="1"/>
            </p:cNvSpPr>
            <p:nvPr/>
          </p:nvSpPr>
          <p:spPr bwMode="auto">
            <a:xfrm>
              <a:off x="2055" y="1920"/>
              <a:ext cx="107" cy="0"/>
            </a:xfrm>
            <a:prstGeom prst="line">
              <a:avLst/>
            </a:prstGeom>
            <a:noFill/>
            <a:ln w="12700" cap="rnd">
              <a:solidFill>
                <a:schemeClr val="bg2"/>
              </a:solidFill>
              <a:prstDash val="sysDot"/>
              <a:round/>
              <a:headEnd/>
              <a:tailEnd/>
            </a:ln>
          </p:spPr>
          <p:txBody>
            <a:bodyPr/>
            <a:lstStyle/>
            <a:p>
              <a:pPr eaLnBrk="0" hangingPunct="0">
                <a:defRPr/>
              </a:pPr>
              <a:endParaRPr kumimoji="1" lang="ru-RU" sz="2400">
                <a:solidFill>
                  <a:srgbClr val="FFFFFF"/>
                </a:solidFill>
                <a:latin typeface="Times New Roman"/>
                <a:cs typeface="+mn-cs"/>
              </a:endParaRPr>
            </a:p>
          </p:txBody>
        </p:sp>
        <p:grpSp>
          <p:nvGrpSpPr>
            <p:cNvPr id="155714" name="Group 68"/>
            <p:cNvGrpSpPr>
              <a:grpSpLocks/>
            </p:cNvGrpSpPr>
            <p:nvPr/>
          </p:nvGrpSpPr>
          <p:grpSpPr bwMode="auto">
            <a:xfrm>
              <a:off x="1233" y="1763"/>
              <a:ext cx="677" cy="137"/>
              <a:chOff x="1317" y="2349"/>
              <a:chExt cx="550" cy="202"/>
            </a:xfrm>
          </p:grpSpPr>
          <p:sp>
            <p:nvSpPr>
              <p:cNvPr id="47183" name="Arc 69"/>
              <p:cNvSpPr>
                <a:spLocks/>
              </p:cNvSpPr>
              <p:nvPr/>
            </p:nvSpPr>
            <p:spPr bwMode="auto">
              <a:xfrm>
                <a:off x="1517" y="2349"/>
                <a:ext cx="350" cy="20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rgbClr val="4C2E00"/>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7184" name="Arc 70"/>
              <p:cNvSpPr>
                <a:spLocks/>
              </p:cNvSpPr>
              <p:nvPr/>
            </p:nvSpPr>
            <p:spPr bwMode="auto">
              <a:xfrm>
                <a:off x="1317" y="2349"/>
                <a:ext cx="206" cy="11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695"/>
                      <a:pt x="9629" y="36"/>
                      <a:pt x="21532" y="-1"/>
                    </a:cubicBezTo>
                  </a:path>
                  <a:path w="21600" h="21599" stroke="0" extrusionOk="0">
                    <a:moveTo>
                      <a:pt x="0" y="21599"/>
                    </a:moveTo>
                    <a:cubicBezTo>
                      <a:pt x="0" y="9695"/>
                      <a:pt x="9629" y="36"/>
                      <a:pt x="21532" y="-1"/>
                    </a:cubicBezTo>
                    <a:lnTo>
                      <a:pt x="21600" y="21599"/>
                    </a:lnTo>
                    <a:close/>
                  </a:path>
                </a:pathLst>
              </a:custGeom>
              <a:noFill/>
              <a:ln w="25400" cap="rnd">
                <a:solidFill>
                  <a:srgbClr val="4C2E00"/>
                </a:solidFill>
                <a:round/>
                <a:headEnd type="triangle" w="lg" len="lg"/>
                <a:tailEnd/>
              </a:ln>
            </p:spPr>
            <p:txBody>
              <a:bodyPr wrap="none" anchor="ctr"/>
              <a:lstStyle/>
              <a:p>
                <a:pPr eaLnBrk="0" hangingPunct="0">
                  <a:defRPr/>
                </a:pPr>
                <a:endParaRPr kumimoji="1" lang="ru-RU" sz="2400">
                  <a:solidFill>
                    <a:srgbClr val="FFFFFF"/>
                  </a:solidFill>
                  <a:latin typeface="Times New Roman"/>
                  <a:cs typeface="+mn-cs"/>
                </a:endParaRPr>
              </a:p>
            </p:txBody>
          </p:sp>
        </p:grpSp>
        <p:sp>
          <p:nvSpPr>
            <p:cNvPr id="47171" name="Rectangle 71"/>
            <p:cNvSpPr>
              <a:spLocks noChangeArrowheads="1"/>
            </p:cNvSpPr>
            <p:nvPr/>
          </p:nvSpPr>
          <p:spPr bwMode="auto">
            <a:xfrm>
              <a:off x="2160" y="1826"/>
              <a:ext cx="98" cy="90"/>
            </a:xfrm>
            <a:prstGeom prst="rect">
              <a:avLst/>
            </a:prstGeom>
            <a:solidFill>
              <a:schemeClr val="tx1"/>
            </a:solidFill>
            <a:ln w="12700">
              <a:solidFill>
                <a:schemeClr val="bg2"/>
              </a:solidFill>
              <a:miter lim="800000"/>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7172" name="Line 72"/>
            <p:cNvSpPr>
              <a:spLocks noChangeShapeType="1"/>
            </p:cNvSpPr>
            <p:nvPr/>
          </p:nvSpPr>
          <p:spPr bwMode="auto">
            <a:xfrm>
              <a:off x="805" y="2099"/>
              <a:ext cx="218" cy="99"/>
            </a:xfrm>
            <a:prstGeom prst="line">
              <a:avLst/>
            </a:prstGeom>
            <a:noFill/>
            <a:ln w="12700">
              <a:solidFill>
                <a:schemeClr val="bg2"/>
              </a:solid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7173" name="Line 73"/>
            <p:cNvSpPr>
              <a:spLocks noChangeShapeType="1"/>
            </p:cNvSpPr>
            <p:nvPr/>
          </p:nvSpPr>
          <p:spPr bwMode="auto">
            <a:xfrm>
              <a:off x="781" y="2192"/>
              <a:ext cx="218" cy="99"/>
            </a:xfrm>
            <a:prstGeom prst="line">
              <a:avLst/>
            </a:prstGeom>
            <a:noFill/>
            <a:ln w="12700">
              <a:solidFill>
                <a:schemeClr val="bg2"/>
              </a:solid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7174" name="Oval 74"/>
            <p:cNvSpPr>
              <a:spLocks noChangeArrowheads="1"/>
            </p:cNvSpPr>
            <p:nvPr/>
          </p:nvSpPr>
          <p:spPr bwMode="auto">
            <a:xfrm>
              <a:off x="720" y="2088"/>
              <a:ext cx="118" cy="105"/>
            </a:xfrm>
            <a:prstGeom prst="ellipse">
              <a:avLst/>
            </a:prstGeom>
            <a:solidFill>
              <a:schemeClr val="tx1"/>
            </a:solidFill>
            <a:ln w="12700">
              <a:solidFill>
                <a:schemeClr val="bg2"/>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7175" name="Oval 75"/>
            <p:cNvSpPr>
              <a:spLocks noChangeArrowheads="1"/>
            </p:cNvSpPr>
            <p:nvPr/>
          </p:nvSpPr>
          <p:spPr bwMode="auto">
            <a:xfrm>
              <a:off x="1023" y="1662"/>
              <a:ext cx="1044" cy="402"/>
            </a:xfrm>
            <a:prstGeom prst="ellipse">
              <a:avLst/>
            </a:prstGeom>
            <a:noFill/>
            <a:ln w="12700" cap="rnd">
              <a:solidFill>
                <a:schemeClr val="bg2"/>
              </a:solidFill>
              <a:prstDash val="sysDot"/>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7176" name="Line 76"/>
            <p:cNvSpPr>
              <a:spLocks noChangeShapeType="1"/>
            </p:cNvSpPr>
            <p:nvPr/>
          </p:nvSpPr>
          <p:spPr bwMode="auto">
            <a:xfrm flipH="1">
              <a:off x="1014" y="1702"/>
              <a:ext cx="12" cy="195"/>
            </a:xfrm>
            <a:prstGeom prst="line">
              <a:avLst/>
            </a:prstGeom>
            <a:noFill/>
            <a:ln w="12700" cap="rnd">
              <a:solidFill>
                <a:schemeClr val="bg2"/>
              </a:solidFill>
              <a:prstDash val="sysDot"/>
              <a:round/>
              <a:headEnd/>
              <a:tailEnd/>
            </a:ln>
          </p:spPr>
          <p:txBody>
            <a:bodyPr/>
            <a:lstStyle/>
            <a:p>
              <a:pPr eaLnBrk="0" hangingPunct="0">
                <a:defRPr/>
              </a:pPr>
              <a:endParaRPr kumimoji="1" lang="ru-RU" sz="2400">
                <a:solidFill>
                  <a:srgbClr val="FFFFFF"/>
                </a:solidFill>
                <a:latin typeface="Times New Roman"/>
                <a:cs typeface="+mn-cs"/>
              </a:endParaRPr>
            </a:p>
          </p:txBody>
        </p:sp>
        <p:grpSp>
          <p:nvGrpSpPr>
            <p:cNvPr id="155721" name="Group 77"/>
            <p:cNvGrpSpPr>
              <a:grpSpLocks/>
            </p:cNvGrpSpPr>
            <p:nvPr/>
          </p:nvGrpSpPr>
          <p:grpSpPr bwMode="auto">
            <a:xfrm rot="10800000">
              <a:off x="1153" y="2283"/>
              <a:ext cx="677" cy="137"/>
              <a:chOff x="1317" y="2349"/>
              <a:chExt cx="550" cy="202"/>
            </a:xfrm>
          </p:grpSpPr>
          <p:sp>
            <p:nvSpPr>
              <p:cNvPr id="47181" name="Arc 78"/>
              <p:cNvSpPr>
                <a:spLocks/>
              </p:cNvSpPr>
              <p:nvPr/>
            </p:nvSpPr>
            <p:spPr bwMode="auto">
              <a:xfrm>
                <a:off x="1521" y="2351"/>
                <a:ext cx="350" cy="20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rgbClr val="4C2E00"/>
                </a:solidFill>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7182" name="Arc 79"/>
              <p:cNvSpPr>
                <a:spLocks/>
              </p:cNvSpPr>
              <p:nvPr/>
            </p:nvSpPr>
            <p:spPr bwMode="auto">
              <a:xfrm>
                <a:off x="1321" y="2349"/>
                <a:ext cx="206" cy="11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695"/>
                      <a:pt x="9629" y="36"/>
                      <a:pt x="21532" y="-1"/>
                    </a:cubicBezTo>
                  </a:path>
                  <a:path w="21600" h="21599" stroke="0" extrusionOk="0">
                    <a:moveTo>
                      <a:pt x="0" y="21599"/>
                    </a:moveTo>
                    <a:cubicBezTo>
                      <a:pt x="0" y="9695"/>
                      <a:pt x="9629" y="36"/>
                      <a:pt x="21532" y="-1"/>
                    </a:cubicBezTo>
                    <a:lnTo>
                      <a:pt x="21600" y="21599"/>
                    </a:lnTo>
                    <a:close/>
                  </a:path>
                </a:pathLst>
              </a:custGeom>
              <a:noFill/>
              <a:ln w="25400" cap="rnd">
                <a:solidFill>
                  <a:srgbClr val="4C2E00"/>
                </a:solidFill>
                <a:round/>
                <a:headEnd type="triangle" w="lg" len="lg"/>
                <a:tailEnd/>
              </a:ln>
            </p:spPr>
            <p:txBody>
              <a:bodyPr wrap="none" anchor="ctr"/>
              <a:lstStyle/>
              <a:p>
                <a:pPr eaLnBrk="0" hangingPunct="0">
                  <a:defRPr/>
                </a:pPr>
                <a:endParaRPr kumimoji="1" lang="ru-RU" sz="2400">
                  <a:solidFill>
                    <a:srgbClr val="FFFFFF"/>
                  </a:solidFill>
                  <a:latin typeface="Times New Roman"/>
                  <a:cs typeface="+mn-cs"/>
                </a:endParaRPr>
              </a:p>
            </p:txBody>
          </p:sp>
        </p:grpSp>
        <p:sp>
          <p:nvSpPr>
            <p:cNvPr id="47178" name="Oval 80"/>
            <p:cNvSpPr>
              <a:spLocks noChangeArrowheads="1"/>
            </p:cNvSpPr>
            <p:nvPr/>
          </p:nvSpPr>
          <p:spPr bwMode="auto">
            <a:xfrm>
              <a:off x="935" y="2109"/>
              <a:ext cx="1221" cy="403"/>
            </a:xfrm>
            <a:prstGeom prst="ellipse">
              <a:avLst/>
            </a:prstGeom>
            <a:noFill/>
            <a:ln w="12700" cap="rnd">
              <a:solidFill>
                <a:schemeClr val="bg2"/>
              </a:solidFill>
              <a:prstDash val="sysDot"/>
              <a:round/>
              <a:headEnd/>
              <a:tailEnd/>
            </a:ln>
          </p:spPr>
          <p:txBody>
            <a:bodyPr wrap="none" anchor="ctr"/>
            <a:lstStyle/>
            <a:p>
              <a:pPr eaLnBrk="0" hangingPunct="0">
                <a:defRPr/>
              </a:pPr>
              <a:endParaRPr kumimoji="1" lang="ru-RU" sz="2400">
                <a:solidFill>
                  <a:srgbClr val="FFFFFF"/>
                </a:solidFill>
                <a:latin typeface="Times New Roman"/>
                <a:cs typeface="+mn-cs"/>
              </a:endParaRPr>
            </a:p>
          </p:txBody>
        </p:sp>
        <p:sp>
          <p:nvSpPr>
            <p:cNvPr id="47179" name="Line 81"/>
            <p:cNvSpPr>
              <a:spLocks noChangeShapeType="1"/>
            </p:cNvSpPr>
            <p:nvPr/>
          </p:nvSpPr>
          <p:spPr bwMode="auto">
            <a:xfrm>
              <a:off x="938" y="2265"/>
              <a:ext cx="0" cy="82"/>
            </a:xfrm>
            <a:prstGeom prst="line">
              <a:avLst/>
            </a:prstGeom>
            <a:noFill/>
            <a:ln w="12700">
              <a:solidFill>
                <a:schemeClr val="bg2"/>
              </a:solidFill>
              <a:round/>
              <a:headEnd/>
              <a:tailEnd/>
            </a:ln>
          </p:spPr>
          <p:txBody>
            <a:bodyPr/>
            <a:lstStyle/>
            <a:p>
              <a:pPr eaLnBrk="0" hangingPunct="0">
                <a:defRPr/>
              </a:pPr>
              <a:endParaRPr kumimoji="1" lang="ru-RU" sz="2400">
                <a:solidFill>
                  <a:srgbClr val="FFFFFF"/>
                </a:solidFill>
                <a:latin typeface="Times New Roman"/>
                <a:cs typeface="+mn-cs"/>
              </a:endParaRPr>
            </a:p>
          </p:txBody>
        </p:sp>
        <p:sp>
          <p:nvSpPr>
            <p:cNvPr id="47180" name="Rectangle 82"/>
            <p:cNvSpPr>
              <a:spLocks noChangeArrowheads="1"/>
            </p:cNvSpPr>
            <p:nvPr/>
          </p:nvSpPr>
          <p:spPr bwMode="auto">
            <a:xfrm>
              <a:off x="1496" y="2835"/>
              <a:ext cx="50" cy="57"/>
            </a:xfrm>
            <a:prstGeom prst="rect">
              <a:avLst/>
            </a:prstGeom>
            <a:solidFill>
              <a:schemeClr val="tx1"/>
            </a:solidFill>
            <a:ln w="12700">
              <a:solidFill>
                <a:schemeClr val="bg2"/>
              </a:solidFill>
              <a:miter lim="800000"/>
              <a:headEnd/>
              <a:tailEnd/>
            </a:ln>
          </p:spPr>
          <p:txBody>
            <a:bodyPr wrap="none" anchor="ctr"/>
            <a:lstStyle/>
            <a:p>
              <a:pPr eaLnBrk="0" hangingPunct="0">
                <a:defRPr/>
              </a:pPr>
              <a:endParaRPr kumimoji="1" lang="ru-RU" sz="2400">
                <a:solidFill>
                  <a:srgbClr val="FFFFFF"/>
                </a:solidFill>
                <a:latin typeface="Times New Roman"/>
                <a:cs typeface="+mn-cs"/>
              </a:endParaRPr>
            </a:p>
          </p:txBody>
        </p:sp>
      </p:grpSp>
      <p:sp>
        <p:nvSpPr>
          <p:cNvPr id="193619" name="Rectangle 83"/>
          <p:cNvSpPr>
            <a:spLocks noChangeArrowheads="1"/>
          </p:cNvSpPr>
          <p:nvPr/>
        </p:nvSpPr>
        <p:spPr bwMode="auto">
          <a:xfrm>
            <a:off x="4811713" y="3454400"/>
            <a:ext cx="2106612" cy="461963"/>
          </a:xfrm>
          <a:prstGeom prst="rect">
            <a:avLst/>
          </a:prstGeom>
          <a:noFill/>
          <a:ln w="50800">
            <a:noFill/>
            <a:miter lim="800000"/>
            <a:headEnd/>
            <a:tailEnd/>
          </a:ln>
          <a:effectLst/>
        </p:spPr>
        <p:txBody>
          <a:bodyPr wrap="none">
            <a:spAutoFit/>
          </a:bodyPr>
          <a:lstStyle/>
          <a:p>
            <a:pPr eaLnBrk="0" hangingPunct="0">
              <a:defRPr/>
            </a:pPr>
            <a:r>
              <a:rPr kumimoji="1" lang="en-US" altLang="en-US" sz="2400">
                <a:solidFill>
                  <a:srgbClr val="FFCC66"/>
                </a:solidFill>
                <a:effectLst>
                  <a:outerShdw blurRad="38100" dist="38100" dir="2700000" algn="tl">
                    <a:srgbClr val="000000"/>
                  </a:outerShdw>
                </a:effectLst>
                <a:latin typeface="Times New Roman"/>
                <a:cs typeface="+mn-cs"/>
              </a:rPr>
              <a:t>Swirl Separator</a:t>
            </a:r>
            <a:endParaRPr kumimoji="1" lang="en-US" sz="2400">
              <a:solidFill>
                <a:srgbClr val="FFCC66"/>
              </a:solidFill>
              <a:effectLst>
                <a:outerShdw blurRad="38100" dist="38100" dir="2700000" algn="tl">
                  <a:srgbClr val="000000"/>
                </a:outerShdw>
              </a:effectLst>
              <a:latin typeface="Times New Roman"/>
              <a:cs typeface="+mn-cs"/>
            </a:endParaRPr>
          </a:p>
        </p:txBody>
      </p:sp>
      <p:sp>
        <p:nvSpPr>
          <p:cNvPr id="47158" name="Rectangle 84"/>
          <p:cNvSpPr>
            <a:spLocks noChangeArrowheads="1"/>
          </p:cNvSpPr>
          <p:nvPr/>
        </p:nvSpPr>
        <p:spPr bwMode="auto">
          <a:xfrm>
            <a:off x="6305550" y="5561013"/>
            <a:ext cx="2281238" cy="403225"/>
          </a:xfrm>
          <a:prstGeom prst="rect">
            <a:avLst/>
          </a:prstGeom>
          <a:noFill/>
          <a:ln w="12700">
            <a:noFill/>
            <a:miter lim="800000"/>
            <a:headEnd/>
            <a:tailEnd/>
          </a:ln>
        </p:spPr>
        <p:txBody>
          <a:bodyPr wrap="none" lIns="90487" tIns="44450" rIns="90487" bIns="44450">
            <a:spAutoFit/>
          </a:bodyPr>
          <a:lstStyle/>
          <a:p>
            <a:pPr eaLnBrk="0" hangingPunct="0">
              <a:lnSpc>
                <a:spcPct val="85000"/>
              </a:lnSpc>
              <a:defRPr/>
            </a:pPr>
            <a:r>
              <a:rPr kumimoji="1" lang="en-US" altLang="en-US" sz="2400" b="1">
                <a:solidFill>
                  <a:srgbClr val="4C2E00"/>
                </a:solidFill>
                <a:latin typeface="Times New Roman"/>
                <a:cs typeface="+mn-cs"/>
              </a:rPr>
              <a:t>Sludge to Waste</a:t>
            </a:r>
          </a:p>
        </p:txBody>
      </p:sp>
      <p:sp>
        <p:nvSpPr>
          <p:cNvPr id="47159" name="Line 85"/>
          <p:cNvSpPr>
            <a:spLocks noChangeShapeType="1"/>
          </p:cNvSpPr>
          <p:nvPr/>
        </p:nvSpPr>
        <p:spPr bwMode="auto">
          <a:xfrm flipV="1">
            <a:off x="5784850" y="5794375"/>
            <a:ext cx="527050" cy="12700"/>
          </a:xfrm>
          <a:prstGeom prst="line">
            <a:avLst/>
          </a:prstGeom>
          <a:noFill/>
          <a:ln w="50800">
            <a:solidFill>
              <a:srgbClr val="4C2E00"/>
            </a:solidFill>
            <a:round/>
            <a:headEnd/>
            <a:tailEnd type="triangle" w="med" len="med"/>
          </a:ln>
        </p:spPr>
        <p:txBody>
          <a:bodyPr wrap="none" anchor="ctr"/>
          <a:lstStyle/>
          <a:p>
            <a:pPr eaLnBrk="0" hangingPunct="0">
              <a:defRPr/>
            </a:pPr>
            <a:endParaRPr kumimoji="1" lang="ru-RU" sz="2400">
              <a:solidFill>
                <a:srgbClr val="FFFFFF"/>
              </a:solidFill>
              <a:latin typeface="Times New Roman"/>
              <a:cs typeface="+mn-cs"/>
            </a:endParaRPr>
          </a:p>
        </p:txBody>
      </p:sp>
      <p:sp>
        <p:nvSpPr>
          <p:cNvPr id="193622" name="Rectangle 86"/>
          <p:cNvSpPr>
            <a:spLocks noChangeArrowheads="1"/>
          </p:cNvSpPr>
          <p:nvPr/>
        </p:nvSpPr>
        <p:spPr bwMode="auto">
          <a:xfrm>
            <a:off x="4659313" y="2754313"/>
            <a:ext cx="1978025" cy="400050"/>
          </a:xfrm>
          <a:prstGeom prst="rect">
            <a:avLst/>
          </a:prstGeom>
          <a:noFill/>
          <a:ln w="50800">
            <a:noFill/>
            <a:miter lim="800000"/>
            <a:headEnd/>
            <a:tailEnd/>
          </a:ln>
          <a:effectLst/>
        </p:spPr>
        <p:txBody>
          <a:bodyPr wrap="none">
            <a:spAutoFit/>
          </a:bodyPr>
          <a:lstStyle/>
          <a:p>
            <a:pPr eaLnBrk="0" hangingPunct="0">
              <a:defRPr/>
            </a:pPr>
            <a:r>
              <a:rPr kumimoji="1" lang="en-US" altLang="en-US" sz="2000">
                <a:solidFill>
                  <a:srgbClr val="00CC66"/>
                </a:solidFill>
                <a:effectLst>
                  <a:outerShdw blurRad="38100" dist="38100" dir="2700000" algn="tl">
                    <a:srgbClr val="000000"/>
                  </a:outerShdw>
                </a:effectLst>
                <a:latin typeface="Times New Roman"/>
                <a:cs typeface="+mn-cs"/>
              </a:rPr>
              <a:t>80 – 90% of flow</a:t>
            </a:r>
            <a:endParaRPr kumimoji="1" lang="en-US" sz="2000">
              <a:solidFill>
                <a:srgbClr val="00CC66"/>
              </a:solidFill>
              <a:effectLst>
                <a:outerShdw blurRad="38100" dist="38100" dir="2700000" algn="tl">
                  <a:srgbClr val="000000"/>
                </a:outerShdw>
              </a:effectLst>
              <a:latin typeface="Times New Roman"/>
              <a:cs typeface="+mn-cs"/>
            </a:endParaRPr>
          </a:p>
        </p:txBody>
      </p:sp>
      <p:sp>
        <p:nvSpPr>
          <p:cNvPr id="193623" name="Rectangle 87"/>
          <p:cNvSpPr>
            <a:spLocks noChangeArrowheads="1"/>
          </p:cNvSpPr>
          <p:nvPr/>
        </p:nvSpPr>
        <p:spPr bwMode="auto">
          <a:xfrm>
            <a:off x="2411413" y="5357813"/>
            <a:ext cx="2043112" cy="400050"/>
          </a:xfrm>
          <a:prstGeom prst="rect">
            <a:avLst/>
          </a:prstGeom>
          <a:noFill/>
          <a:ln w="50800">
            <a:noFill/>
            <a:miter lim="800000"/>
            <a:headEnd/>
            <a:tailEnd/>
          </a:ln>
          <a:effectLst/>
        </p:spPr>
        <p:txBody>
          <a:bodyPr wrap="none">
            <a:spAutoFit/>
          </a:bodyPr>
          <a:lstStyle/>
          <a:p>
            <a:pPr eaLnBrk="0" hangingPunct="0">
              <a:defRPr/>
            </a:pPr>
            <a:r>
              <a:rPr kumimoji="1" lang="en-US" altLang="en-US" sz="2000">
                <a:solidFill>
                  <a:srgbClr val="663300"/>
                </a:solidFill>
                <a:effectLst>
                  <a:outerShdw blurRad="38100" dist="38100" dir="2700000" algn="tl">
                    <a:srgbClr val="000000"/>
                  </a:outerShdw>
                </a:effectLst>
                <a:latin typeface="Times New Roman"/>
                <a:cs typeface="+mn-cs"/>
              </a:rPr>
              <a:t>10 – 20 % of flow</a:t>
            </a:r>
            <a:endParaRPr kumimoji="1" lang="en-US" sz="2000">
              <a:solidFill>
                <a:srgbClr val="663300"/>
              </a:solidFill>
              <a:effectLst>
                <a:outerShdw blurRad="38100" dist="38100" dir="2700000" algn="tl">
                  <a:srgbClr val="000000"/>
                </a:outerShdw>
              </a:effectLst>
              <a:latin typeface="Times New Roman"/>
              <a:cs typeface="+mn-cs"/>
            </a:endParaRPr>
          </a:p>
        </p:txBody>
      </p:sp>
    </p:spTree>
    <p:extLst>
      <p:ext uri="{BB962C8B-B14F-4D97-AF65-F5344CB8AC3E}">
        <p14:creationId xmlns:p14="http://schemas.microsoft.com/office/powerpoint/2010/main" val="42265748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2" descr="https://horki.info/sites/default/files/news/2013/07/07/fis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908050"/>
            <a:ext cx="5027613"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5237" y="3501008"/>
            <a:ext cx="3659188" cy="32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7405" y="616834"/>
            <a:ext cx="3816350"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8" descr="IMG_20200224_122604.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1760" y="3632368"/>
            <a:ext cx="2261270" cy="301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Заголовок 2"/>
          <p:cNvSpPr>
            <a:spLocks noGrp="1"/>
          </p:cNvSpPr>
          <p:nvPr>
            <p:ph type="title"/>
          </p:nvPr>
        </p:nvSpPr>
        <p:spPr/>
        <p:txBody>
          <a:bodyPr/>
          <a:lstStyle/>
          <a:p>
            <a:endParaRPr lang="ru-RU"/>
          </a:p>
        </p:txBody>
      </p:sp>
    </p:spTree>
    <p:extLst>
      <p:ext uri="{BB962C8B-B14F-4D97-AF65-F5344CB8AC3E}">
        <p14:creationId xmlns:p14="http://schemas.microsoft.com/office/powerpoint/2010/main" val="286760182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122" name="Picture 2" descr="H:\Фотографии\рик\IMG_20200224_124015.jpg"/>
          <p:cNvPicPr>
            <a:picLocks noGrp="1" noChangeAspect="1" noChangeArrowheads="1"/>
          </p:cNvPicPr>
          <p:nvPr>
            <p:ph sz="quarter"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22231" y="553963"/>
            <a:ext cx="4431704" cy="332377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freshbydesign.com.au/wp-content/uploads/2019/03/Belt-Feede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332656"/>
            <a:ext cx="2801888" cy="280188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aquacultur.ru/images/primer/korm/DSCN3514-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3356992"/>
            <a:ext cx="4179282" cy="313446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www.avtokorm.ru/upload/medialibrary/95b/95b4b1cb4e3b8028f8adcb1df9caabe0.jpeg"/>
          <p:cNvPicPr>
            <a:picLocks noChangeAspect="1" noChangeArrowheads="1"/>
          </p:cNvPicPr>
          <p:nvPr/>
        </p:nvPicPr>
        <p:blipFill rotWithShape="1">
          <a:blip r:embed="rId5">
            <a:extLst>
              <a:ext uri="{28A0092B-C50C-407E-A947-70E740481C1C}">
                <a14:useLocalDpi xmlns:a14="http://schemas.microsoft.com/office/drawing/2010/main" val="0"/>
              </a:ext>
            </a:extLst>
          </a:blip>
          <a:srcRect r="41900"/>
          <a:stretch/>
        </p:blipFill>
        <p:spPr bwMode="auto">
          <a:xfrm>
            <a:off x="462786" y="3485104"/>
            <a:ext cx="3741078" cy="2878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79557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Grp="1" noChangeAspect="1" noChangeArrowheads="1"/>
          </p:cNvPicPr>
          <p:nvPr>
            <p:ph idx="1"/>
          </p:nvPr>
        </p:nvPicPr>
        <p:blipFill>
          <a:blip r:embed="rId2"/>
          <a:srcRect/>
          <a:stretch>
            <a:fillRect/>
          </a:stretch>
        </p:blipFill>
        <p:spPr>
          <a:xfrm>
            <a:off x="457200" y="2555875"/>
            <a:ext cx="8229600" cy="3148013"/>
          </a:xfrm>
        </p:spPr>
      </p:pic>
      <p:sp>
        <p:nvSpPr>
          <p:cNvPr id="5" name="Заголовок 1"/>
          <p:cNvSpPr>
            <a:spLocks noGrp="1"/>
          </p:cNvSpPr>
          <p:nvPr>
            <p:ph type="title"/>
          </p:nvPr>
        </p:nvSpPr>
        <p:spPr/>
        <p:txBody>
          <a:bodyPr>
            <a:noAutofit/>
          </a:bodyPr>
          <a:lstStyle/>
          <a:p>
            <a:pPr algn="ctr">
              <a:defRPr/>
            </a:pPr>
            <a:r>
              <a:rPr lang="ru-RU" sz="3600" dirty="0">
                <a:effectLst>
                  <a:outerShdw blurRad="38100" dist="38100" dir="2700000" algn="tl">
                    <a:srgbClr val="000000">
                      <a:alpha val="43137"/>
                    </a:srgbClr>
                  </a:outerShdw>
                </a:effectLst>
              </a:rPr>
              <a:t>Результатом потребления кормов и кислорода является</a:t>
            </a:r>
            <a:br>
              <a:rPr lang="ru-RU" sz="3600" dirty="0">
                <a:effectLst>
                  <a:outerShdw blurRad="38100" dist="38100" dir="2700000" algn="tl">
                    <a:srgbClr val="000000">
                      <a:alpha val="43137"/>
                    </a:srgbClr>
                  </a:outerShdw>
                </a:effectLst>
              </a:rPr>
            </a:br>
            <a:r>
              <a:rPr lang="ru-RU" sz="3600" dirty="0">
                <a:effectLst>
                  <a:outerShdw blurRad="38100" dist="38100" dir="2700000" algn="tl">
                    <a:srgbClr val="000000">
                      <a:alpha val="43137"/>
                    </a:srgbClr>
                  </a:outerShdw>
                </a:effectLst>
              </a:rPr>
              <a:t>рост рыб и выделение отходов</a:t>
            </a:r>
          </a:p>
        </p:txBody>
      </p:sp>
    </p:spTree>
    <p:extLst>
      <p:ext uri="{BB962C8B-B14F-4D97-AF65-F5344CB8AC3E}">
        <p14:creationId xmlns:p14="http://schemas.microsoft.com/office/powerpoint/2010/main" val="2494871058"/>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Заголовок 1"/>
          <p:cNvSpPr>
            <a:spLocks noGrp="1"/>
          </p:cNvSpPr>
          <p:nvPr>
            <p:ph type="title"/>
          </p:nvPr>
        </p:nvSpPr>
        <p:spPr>
          <a:xfrm>
            <a:off x="428625" y="357188"/>
            <a:ext cx="8229600" cy="1143000"/>
          </a:xfrm>
        </p:spPr>
        <p:txBody>
          <a:bodyPr/>
          <a:lstStyle/>
          <a:p>
            <a:pPr eaLnBrk="1" hangingPunct="1"/>
            <a:r>
              <a:rPr lang="ru-RU" b="1" smtClean="0"/>
              <a:t>Первичные загрязнения</a:t>
            </a:r>
          </a:p>
        </p:txBody>
      </p:sp>
      <p:sp>
        <p:nvSpPr>
          <p:cNvPr id="3" name="Содержимое 2"/>
          <p:cNvSpPr>
            <a:spLocks noGrp="1"/>
          </p:cNvSpPr>
          <p:nvPr>
            <p:ph idx="1"/>
          </p:nvPr>
        </p:nvSpPr>
        <p:spPr>
          <a:xfrm>
            <a:off x="457200" y="1935163"/>
            <a:ext cx="8229600" cy="4922837"/>
          </a:xfrm>
        </p:spPr>
        <p:txBody>
          <a:bodyPr>
            <a:normAutofit fontScale="62500" lnSpcReduction="20000"/>
          </a:bodyPr>
          <a:lstStyle/>
          <a:p>
            <a:pPr marL="274320" indent="-274320" eaLnBrk="1" fontAlgn="auto" hangingPunct="1">
              <a:spcAft>
                <a:spcPts val="0"/>
              </a:spcAft>
              <a:buClr>
                <a:schemeClr val="accent3"/>
              </a:buClr>
              <a:buFont typeface="Wingdings 2"/>
              <a:buChar char=""/>
              <a:defRPr/>
            </a:pPr>
            <a:r>
              <a:rPr lang="ru-RU" dirty="0" smtClean="0"/>
              <a:t>Источником первичного загрязнения в замкнутой установке является бассейн с рыбой. </a:t>
            </a:r>
          </a:p>
          <a:p>
            <a:pPr marL="274320" indent="-274320" eaLnBrk="1" fontAlgn="auto" hangingPunct="1">
              <a:spcAft>
                <a:spcPts val="0"/>
              </a:spcAft>
              <a:buClr>
                <a:schemeClr val="accent3"/>
              </a:buClr>
              <a:buFont typeface="Wingdings 2"/>
              <a:buChar char=""/>
              <a:defRPr/>
            </a:pPr>
            <a:endParaRPr lang="ru-RU" dirty="0" smtClean="0"/>
          </a:p>
          <a:p>
            <a:pPr marL="274320" indent="-274320" eaLnBrk="1" fontAlgn="auto" hangingPunct="1">
              <a:spcAft>
                <a:spcPts val="0"/>
              </a:spcAft>
              <a:buClr>
                <a:schemeClr val="accent3"/>
              </a:buClr>
              <a:buFont typeface="Wingdings 2"/>
              <a:buChar char=""/>
              <a:defRPr/>
            </a:pPr>
            <a:r>
              <a:rPr lang="ru-RU" dirty="0" smtClean="0"/>
              <a:t>Загрязнение поступает в результате жизнедеятельности рыбы в виде фекалий и аммония, выделяющегося через жабры и с мочой.</a:t>
            </a:r>
          </a:p>
          <a:p>
            <a:pPr marL="274320" indent="-274320" eaLnBrk="1" fontAlgn="auto" hangingPunct="1">
              <a:spcAft>
                <a:spcPts val="0"/>
              </a:spcAft>
              <a:buClr>
                <a:schemeClr val="accent3"/>
              </a:buClr>
              <a:buFont typeface="Wingdings 2"/>
              <a:buNone/>
              <a:defRPr/>
            </a:pPr>
            <a:r>
              <a:rPr lang="ru-RU" dirty="0" smtClean="0"/>
              <a:t> </a:t>
            </a:r>
          </a:p>
          <a:p>
            <a:pPr marL="274320" indent="-274320" eaLnBrk="1" fontAlgn="auto" hangingPunct="1">
              <a:spcAft>
                <a:spcPts val="0"/>
              </a:spcAft>
              <a:buClr>
                <a:schemeClr val="accent3"/>
              </a:buClr>
              <a:buFont typeface="Wingdings 2"/>
              <a:buChar char=""/>
              <a:defRPr/>
            </a:pPr>
            <a:r>
              <a:rPr lang="ru-RU" dirty="0" smtClean="0"/>
              <a:t>Количественно загрязнение оценивается по продукции аммония и органических соединений. Продукция аммония, исчисляются массой, а продукция органических соединений – по массе кислорода, затрачиваемого на ее окисление:  ХПК, БПК. </a:t>
            </a:r>
          </a:p>
          <a:p>
            <a:pPr marL="274320" indent="-274320" eaLnBrk="1" fontAlgn="auto" hangingPunct="1">
              <a:spcAft>
                <a:spcPts val="0"/>
              </a:spcAft>
              <a:buClr>
                <a:schemeClr val="accent3"/>
              </a:buClr>
              <a:buFont typeface="Wingdings 2"/>
              <a:buNone/>
              <a:defRPr/>
            </a:pPr>
            <a:r>
              <a:rPr lang="ru-RU" dirty="0" smtClean="0"/>
              <a:t> </a:t>
            </a:r>
          </a:p>
          <a:p>
            <a:pPr marL="274320" indent="-274320" eaLnBrk="1" fontAlgn="auto" hangingPunct="1">
              <a:spcAft>
                <a:spcPts val="0"/>
              </a:spcAft>
              <a:buClr>
                <a:schemeClr val="accent3"/>
              </a:buClr>
              <a:buFont typeface="Wingdings 2"/>
              <a:buChar char=""/>
              <a:defRPr/>
            </a:pPr>
            <a:r>
              <a:rPr lang="ru-RU" dirty="0" smtClean="0"/>
              <a:t>В состав первичного загрязнения входит продукция общего аммиака, обозначаемая  NH</a:t>
            </a:r>
            <a:r>
              <a:rPr lang="ru-RU" baseline="-25000" dirty="0" smtClean="0"/>
              <a:t>4</a:t>
            </a:r>
            <a:r>
              <a:rPr lang="ru-RU" baseline="30000" dirty="0" smtClean="0"/>
              <a:t>+</a:t>
            </a:r>
            <a:r>
              <a:rPr lang="ru-RU" dirty="0" smtClean="0"/>
              <a:t>- NH</a:t>
            </a:r>
            <a:r>
              <a:rPr lang="ru-RU" baseline="-25000" dirty="0" smtClean="0"/>
              <a:t>3</a:t>
            </a:r>
            <a:endParaRPr lang="ru-RU" dirty="0" smtClean="0"/>
          </a:p>
          <a:p>
            <a:pPr marL="274320" indent="-274320" eaLnBrk="1" fontAlgn="auto" hangingPunct="1">
              <a:spcAft>
                <a:spcPts val="0"/>
              </a:spcAft>
              <a:buClr>
                <a:schemeClr val="accent3"/>
              </a:buClr>
              <a:buFont typeface="Wingdings 2"/>
              <a:buChar char=""/>
              <a:defRPr/>
            </a:pPr>
            <a:endParaRPr lang="ru-RU" dirty="0" smtClean="0"/>
          </a:p>
          <a:p>
            <a:pPr marL="274320" indent="-274320" eaLnBrk="1" fontAlgn="auto" hangingPunct="1">
              <a:spcAft>
                <a:spcPts val="0"/>
              </a:spcAft>
              <a:buClr>
                <a:schemeClr val="accent3"/>
              </a:buClr>
              <a:buFont typeface="Wingdings 2"/>
              <a:buChar char=""/>
              <a:defRPr/>
            </a:pPr>
            <a:r>
              <a:rPr lang="ru-RU" dirty="0" smtClean="0"/>
              <a:t>Правильный выбор рациона кормления служит залогом стабильной работы установки. </a:t>
            </a:r>
          </a:p>
          <a:p>
            <a:pPr marL="274320" indent="-274320" eaLnBrk="1" fontAlgn="auto" hangingPunct="1">
              <a:spcAft>
                <a:spcPts val="0"/>
              </a:spcAft>
              <a:buClr>
                <a:schemeClr val="accent3"/>
              </a:buClr>
              <a:buFont typeface="Wingdings 2"/>
              <a:buChar char=""/>
              <a:defRPr/>
            </a:pPr>
            <a:endParaRPr lang="ru-RU" dirty="0"/>
          </a:p>
        </p:txBody>
      </p:sp>
    </p:spTree>
    <p:extLst>
      <p:ext uri="{BB962C8B-B14F-4D97-AF65-F5344CB8AC3E}">
        <p14:creationId xmlns:p14="http://schemas.microsoft.com/office/powerpoint/2010/main" val="1894499304"/>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214554"/>
            <a:ext cx="8305800" cy="1143000"/>
          </a:xfrm>
        </p:spPr>
        <p:txBody>
          <a:bodyPr>
            <a:normAutofit fontScale="90000"/>
          </a:bodyPr>
          <a:lstStyle/>
          <a:p>
            <a:pPr algn="ctr" eaLnBrk="1" fontAlgn="auto" hangingPunct="1">
              <a:spcAft>
                <a:spcPts val="0"/>
              </a:spcAft>
              <a:defRPr/>
            </a:pPr>
            <a:r>
              <a:rPr lang="ru-RU" b="1" dirty="0" smtClean="0"/>
              <a:t>СПОСОБЫ </a:t>
            </a:r>
            <a:r>
              <a:rPr lang="ru-RU" b="1" dirty="0" smtClean="0"/>
              <a:t>И СООРУЖЕНИЯ МЕХАНИЧЕСКОЙ ОЧИТСТКИ </a:t>
            </a:r>
            <a:endParaRPr lang="ru-RU" b="1" dirty="0"/>
          </a:p>
        </p:txBody>
      </p:sp>
    </p:spTree>
    <p:extLst>
      <p:ext uri="{BB962C8B-B14F-4D97-AF65-F5344CB8AC3E}">
        <p14:creationId xmlns:p14="http://schemas.microsoft.com/office/powerpoint/2010/main" val="325537370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Заголовок 2"/>
          <p:cNvSpPr>
            <a:spLocks noGrp="1"/>
          </p:cNvSpPr>
          <p:nvPr>
            <p:ph type="title"/>
          </p:nvPr>
        </p:nvSpPr>
        <p:spPr/>
        <p:txBody>
          <a:bodyPr>
            <a:normAutofit fontScale="90000"/>
          </a:bodyPr>
          <a:lstStyle/>
          <a:p>
            <a:pPr eaLnBrk="1" hangingPunct="1"/>
            <a:r>
              <a:rPr lang="ru-RU" sz="2400" b="1" smtClean="0"/>
              <a:t>Механическая очистка – это выделение из загрязненных вод нерастворенных грубодисперсных примесей, имеющих минеральную и органическую природу:</a:t>
            </a:r>
          </a:p>
        </p:txBody>
      </p:sp>
      <p:sp>
        <p:nvSpPr>
          <p:cNvPr id="4" name="Содержимое 3"/>
          <p:cNvSpPr>
            <a:spLocks noGrp="1"/>
          </p:cNvSpPr>
          <p:nvPr>
            <p:ph idx="1"/>
          </p:nvPr>
        </p:nvSpPr>
        <p:spPr/>
        <p:txBody>
          <a:bodyPr>
            <a:normAutofit fontScale="77500" lnSpcReduction="20000"/>
          </a:bodyPr>
          <a:lstStyle/>
          <a:p>
            <a:pPr marL="274320" indent="-274320" eaLnBrk="1" fontAlgn="auto" hangingPunct="1">
              <a:spcAft>
                <a:spcPts val="0"/>
              </a:spcAft>
              <a:buClr>
                <a:schemeClr val="accent3"/>
              </a:buClr>
              <a:buFont typeface="Wingdings 2"/>
              <a:buChar char=""/>
              <a:defRPr/>
            </a:pPr>
            <a:r>
              <a:rPr lang="ru-RU" dirty="0" smtClean="0"/>
              <a:t>процеживание – задержание наиболее крупных загрязнений и частично взвешенных веществ на решетках и ситах;</a:t>
            </a:r>
          </a:p>
          <a:p>
            <a:pPr marL="274320" indent="-274320" eaLnBrk="1" fontAlgn="auto" hangingPunct="1">
              <a:spcAft>
                <a:spcPts val="0"/>
              </a:spcAft>
              <a:buClr>
                <a:schemeClr val="accent3"/>
              </a:buClr>
              <a:buFont typeface="Wingdings 2"/>
              <a:buChar char=""/>
              <a:defRPr/>
            </a:pPr>
            <a:r>
              <a:rPr lang="ru-RU" dirty="0" smtClean="0"/>
              <a:t> отстаивание – выделение из сточных вод взвешенных веществ под действием силы тяжести на песколовках (для выделения минеральных примесей), отстойниках (для задержания более мелких оседающих и всплывающих примесей). Разновидностью этого метода является центробежное отстаивание, используемое в гидроциклонах и центрифугах;</a:t>
            </a:r>
          </a:p>
          <a:p>
            <a:pPr marL="274320" indent="-274320" eaLnBrk="1" fontAlgn="auto" hangingPunct="1">
              <a:spcAft>
                <a:spcPts val="0"/>
              </a:spcAft>
              <a:buClr>
                <a:schemeClr val="accent3"/>
              </a:buClr>
              <a:buFont typeface="Wingdings 2"/>
              <a:buChar char=""/>
              <a:defRPr/>
            </a:pPr>
            <a:r>
              <a:rPr lang="ru-RU" dirty="0" smtClean="0"/>
              <a:t>фильтрование – задержание очень мелкой суспензии во взвешенном состоянии на сетчатых и зернистых фильтрах.</a:t>
            </a:r>
            <a:endParaRPr lang="ru-RU" dirty="0"/>
          </a:p>
        </p:txBody>
      </p:sp>
    </p:spTree>
    <p:extLst>
      <p:ext uri="{BB962C8B-B14F-4D97-AF65-F5344CB8AC3E}">
        <p14:creationId xmlns:p14="http://schemas.microsoft.com/office/powerpoint/2010/main" val="34197243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608" y="1412776"/>
            <a:ext cx="6192688" cy="2246769"/>
          </a:xfrm>
          <a:prstGeom prst="rect">
            <a:avLst/>
          </a:prstGeom>
          <a:noFill/>
        </p:spPr>
        <p:txBody>
          <a:bodyPr wrap="square" rtlCol="0">
            <a:spAutoFit/>
          </a:bodyPr>
          <a:lstStyle/>
          <a:p>
            <a:pPr marL="285750" indent="-285750">
              <a:buFont typeface="Arial" panose="020B0604020202020204" pitchFamily="34" charset="0"/>
              <a:buChar char="•"/>
            </a:pPr>
            <a:r>
              <a:rPr lang="ru-RU" sz="2800" b="1" dirty="0" smtClean="0">
                <a:latin typeface="Times New Roman" panose="02020603050405020304" pitchFamily="18" charset="0"/>
                <a:cs typeface="Times New Roman" panose="02020603050405020304" pitchFamily="18" charset="0"/>
              </a:rPr>
              <a:t>Температура</a:t>
            </a:r>
          </a:p>
          <a:p>
            <a:pPr marL="285750" indent="-285750">
              <a:buFont typeface="Arial" panose="020B0604020202020204" pitchFamily="34" charset="0"/>
              <a:buChar char="•"/>
            </a:pPr>
            <a:r>
              <a:rPr lang="ru-RU" sz="2800" b="1" dirty="0" smtClean="0">
                <a:latin typeface="Times New Roman" panose="02020603050405020304" pitchFamily="18" charset="0"/>
                <a:cs typeface="Times New Roman" panose="02020603050405020304" pitchFamily="18" charset="0"/>
              </a:rPr>
              <a:t>Кислород</a:t>
            </a:r>
          </a:p>
          <a:p>
            <a:pPr marL="285750" indent="-285750">
              <a:buFont typeface="Arial" panose="020B0604020202020204" pitchFamily="34" charset="0"/>
              <a:buChar char="•"/>
            </a:pPr>
            <a:r>
              <a:rPr lang="ru-RU" sz="2800" b="1" dirty="0" err="1" smtClean="0">
                <a:latin typeface="Times New Roman" panose="02020603050405020304" pitchFamily="18" charset="0"/>
                <a:cs typeface="Times New Roman" panose="02020603050405020304" pitchFamily="18" charset="0"/>
              </a:rPr>
              <a:t>pH</a:t>
            </a:r>
            <a:endParaRPr lang="" sz="2800" b="1"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2800" b="1" dirty="0" smtClean="0">
                <a:latin typeface="Times New Roman" panose="02020603050405020304" pitchFamily="18" charset="0"/>
                <a:cs typeface="Times New Roman" panose="02020603050405020304" pitchFamily="18" charset="0"/>
              </a:rPr>
              <a:t>Сбалансированный рацион </a:t>
            </a:r>
            <a:endParaRPr lang="ru-RU" sz="28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2800" b="1" dirty="0" smtClean="0">
                <a:latin typeface="Times New Roman" panose="02020603050405020304" pitchFamily="18" charset="0"/>
                <a:cs typeface="Times New Roman" panose="02020603050405020304" pitchFamily="18" charset="0"/>
              </a:rPr>
              <a:t>Соленость</a:t>
            </a:r>
            <a:endParaRPr lang="ru-RU"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812768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Заголовок 1"/>
          <p:cNvSpPr>
            <a:spLocks noGrp="1"/>
          </p:cNvSpPr>
          <p:nvPr>
            <p:ph type="title"/>
          </p:nvPr>
        </p:nvSpPr>
        <p:spPr/>
        <p:txBody>
          <a:bodyPr>
            <a:normAutofit fontScale="90000"/>
          </a:bodyPr>
          <a:lstStyle/>
          <a:p>
            <a:pPr eaLnBrk="1" hangingPunct="1"/>
            <a:r>
              <a:rPr lang="ru-RU" sz="4000" b="1" smtClean="0"/>
              <a:t>Классификация механических фильтров:</a:t>
            </a:r>
          </a:p>
        </p:txBody>
      </p:sp>
      <p:sp>
        <p:nvSpPr>
          <p:cNvPr id="96259" name="Содержимое 2"/>
          <p:cNvSpPr>
            <a:spLocks noGrp="1"/>
          </p:cNvSpPr>
          <p:nvPr>
            <p:ph idx="1"/>
          </p:nvPr>
        </p:nvSpPr>
        <p:spPr>
          <a:xfrm>
            <a:off x="428625" y="1928813"/>
            <a:ext cx="8229600" cy="4389437"/>
          </a:xfrm>
        </p:spPr>
        <p:txBody>
          <a:bodyPr/>
          <a:lstStyle/>
          <a:p>
            <a:r>
              <a:rPr lang="ru-RU" sz="2800" smtClean="0"/>
              <a:t>Сетчатые </a:t>
            </a:r>
          </a:p>
          <a:p>
            <a:pPr lvl="4"/>
            <a:r>
              <a:rPr lang="ru-RU" smtClean="0"/>
              <a:t>неподвижные, вращающиеся.</a:t>
            </a:r>
          </a:p>
          <a:p>
            <a:r>
              <a:rPr lang="ru-RU" sz="2800" smtClean="0"/>
              <a:t>Гравитационные </a:t>
            </a:r>
          </a:p>
          <a:p>
            <a:pPr lvl="4"/>
            <a:r>
              <a:rPr lang="ru-RU" smtClean="0"/>
              <a:t>горизонтальные отстойники, вертикальные отстойники, гидроциклоны, центрифуги</a:t>
            </a:r>
          </a:p>
          <a:p>
            <a:r>
              <a:rPr lang="ru-RU" sz="2800" smtClean="0"/>
              <a:t>Объемно-пористые </a:t>
            </a:r>
          </a:p>
          <a:p>
            <a:pPr lvl="4"/>
            <a:r>
              <a:rPr lang="ru-RU" smtClean="0"/>
              <a:t>песчано-гравийные, с плавающей загрузкой</a:t>
            </a:r>
          </a:p>
          <a:p>
            <a:r>
              <a:rPr lang="ru-RU" sz="2800" smtClean="0"/>
              <a:t>Флотационные. </a:t>
            </a:r>
          </a:p>
        </p:txBody>
      </p:sp>
    </p:spTree>
    <p:extLst>
      <p:ext uri="{BB962C8B-B14F-4D97-AF65-F5344CB8AC3E}">
        <p14:creationId xmlns:p14="http://schemas.microsoft.com/office/powerpoint/2010/main" val="3941872800"/>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3"/>
          <p:cNvPicPr>
            <a:picLocks noChangeAspect="1" noChangeArrowheads="1"/>
          </p:cNvPicPr>
          <p:nvPr/>
        </p:nvPicPr>
        <p:blipFill>
          <a:blip r:embed="rId3"/>
          <a:srcRect l="7143" t="5624" r="12857" b="7187"/>
          <a:stretch>
            <a:fillRect/>
          </a:stretch>
        </p:blipFill>
        <p:spPr bwMode="auto">
          <a:xfrm>
            <a:off x="642938" y="0"/>
            <a:ext cx="8001000" cy="6643688"/>
          </a:xfrm>
          <a:prstGeom prst="rect">
            <a:avLst/>
          </a:prstGeom>
          <a:noFill/>
          <a:ln w="9525">
            <a:noFill/>
            <a:miter lim="800000"/>
            <a:headEnd/>
            <a:tailEnd/>
          </a:ln>
        </p:spPr>
      </p:pic>
    </p:spTree>
    <p:extLst>
      <p:ext uri="{BB962C8B-B14F-4D97-AF65-F5344CB8AC3E}">
        <p14:creationId xmlns:p14="http://schemas.microsoft.com/office/powerpoint/2010/main" val="380927485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Grp="1" noChangeAspect="1" noChangeArrowheads="1"/>
          </p:cNvPicPr>
          <p:nvPr>
            <p:ph idx="1"/>
          </p:nvPr>
        </p:nvPicPr>
        <p:blipFill>
          <a:blip r:embed="rId2"/>
          <a:srcRect/>
          <a:stretch>
            <a:fillRect/>
          </a:stretch>
        </p:blipFill>
        <p:spPr>
          <a:xfrm>
            <a:off x="1620838" y="1935163"/>
            <a:ext cx="5902325" cy="4389437"/>
          </a:xfrm>
        </p:spPr>
      </p:pic>
      <p:sp>
        <p:nvSpPr>
          <p:cNvPr id="5" name="Заголовок 1"/>
          <p:cNvSpPr>
            <a:spLocks noGrp="1"/>
          </p:cNvSpPr>
          <p:nvPr>
            <p:ph type="title"/>
          </p:nvPr>
        </p:nvSpPr>
        <p:spPr/>
        <p:txBody>
          <a:bodyPr/>
          <a:lstStyle/>
          <a:p>
            <a:pPr algn="ctr">
              <a:defRPr/>
            </a:pPr>
            <a:r>
              <a:rPr lang="ru-RU" b="1" dirty="0">
                <a:effectLst>
                  <a:outerShdw blurRad="38100" dist="38100" dir="2700000" algn="tl">
                    <a:srgbClr val="000000">
                      <a:alpha val="43137"/>
                    </a:srgbClr>
                  </a:outerShdw>
                </a:effectLst>
              </a:rPr>
              <a:t>Барабанный фильтр </a:t>
            </a:r>
          </a:p>
        </p:txBody>
      </p:sp>
    </p:spTree>
    <p:extLst>
      <p:ext uri="{BB962C8B-B14F-4D97-AF65-F5344CB8AC3E}">
        <p14:creationId xmlns:p14="http://schemas.microsoft.com/office/powerpoint/2010/main" val="2855819595"/>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Заголовок 1"/>
          <p:cNvSpPr>
            <a:spLocks noGrp="1"/>
          </p:cNvSpPr>
          <p:nvPr>
            <p:ph type="title"/>
          </p:nvPr>
        </p:nvSpPr>
        <p:spPr/>
        <p:txBody>
          <a:bodyPr/>
          <a:lstStyle/>
          <a:p>
            <a:endParaRPr lang="ru-RU" smtClean="0"/>
          </a:p>
        </p:txBody>
      </p:sp>
      <p:sp>
        <p:nvSpPr>
          <p:cNvPr id="99331" name="Содержимое 2"/>
          <p:cNvSpPr>
            <a:spLocks noGrp="1"/>
          </p:cNvSpPr>
          <p:nvPr>
            <p:ph idx="1"/>
          </p:nvPr>
        </p:nvSpPr>
        <p:spPr/>
        <p:txBody>
          <a:bodyPr/>
          <a:lstStyle/>
          <a:p>
            <a:endParaRPr lang="ru-RU" smtClean="0"/>
          </a:p>
        </p:txBody>
      </p:sp>
      <p:pic>
        <p:nvPicPr>
          <p:cNvPr id="99332" name="Picture 2" descr="filtre 2-80 sur cuve inox en coupe"/>
          <p:cNvPicPr>
            <a:picLocks noChangeAspect="1" noChangeArrowheads="1"/>
          </p:cNvPicPr>
          <p:nvPr/>
        </p:nvPicPr>
        <p:blipFill>
          <a:blip r:embed="rId2"/>
          <a:srcRect/>
          <a:stretch>
            <a:fillRect/>
          </a:stretch>
        </p:blipFill>
        <p:spPr bwMode="auto">
          <a:xfrm>
            <a:off x="0" y="714375"/>
            <a:ext cx="9144000" cy="5645150"/>
          </a:xfrm>
          <a:prstGeom prst="rect">
            <a:avLst/>
          </a:prstGeom>
          <a:noFill/>
          <a:ln w="9525">
            <a:noFill/>
            <a:miter lim="800000"/>
            <a:headEnd/>
            <a:tailEnd/>
          </a:ln>
        </p:spPr>
      </p:pic>
    </p:spTree>
    <p:extLst>
      <p:ext uri="{BB962C8B-B14F-4D97-AF65-F5344CB8AC3E}">
        <p14:creationId xmlns:p14="http://schemas.microsoft.com/office/powerpoint/2010/main" val="2026405207"/>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98190376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203360924"/>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C:\Documents and Settings\xXx\Рабочий стол\УЗВ\Фото из Акватории (практика 3 курс)\Студент\04-03-20\P3190027.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852840129"/>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Picture 2" descr="H:\Фотографии\рик\IMG_20200224_122007.jpg"/>
          <p:cNvPicPr>
            <a:picLocks noGrp="1" noChangeAspect="1" noChangeArrowheads="1"/>
          </p:cNvPicPr>
          <p:nvPr>
            <p:ph sz="quarter"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419974"/>
            <a:ext cx="4195134" cy="3146351"/>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768" y="116632"/>
            <a:ext cx="5004048" cy="3753036"/>
          </a:xfrm>
          <a:prstGeom prst="rect">
            <a:avLst/>
          </a:prstGeom>
        </p:spPr>
      </p:pic>
    </p:spTree>
    <p:extLst>
      <p:ext uri="{BB962C8B-B14F-4D97-AF65-F5344CB8AC3E}">
        <p14:creationId xmlns:p14="http://schemas.microsoft.com/office/powerpoint/2010/main" val="12357022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2910" y="2214554"/>
            <a:ext cx="8305800" cy="1143000"/>
          </a:xfrm>
        </p:spPr>
        <p:txBody>
          <a:bodyPr>
            <a:normAutofit fontScale="90000"/>
          </a:bodyPr>
          <a:lstStyle/>
          <a:p>
            <a:pPr algn="ctr">
              <a:defRPr/>
            </a:pPr>
            <a:r>
              <a:rPr lang="ru-RU" b="1" dirty="0" smtClean="0"/>
              <a:t>СПОСОБЫ </a:t>
            </a:r>
            <a:r>
              <a:rPr lang="ru-RU" b="1" dirty="0" smtClean="0"/>
              <a:t>И СООРУЖЕНИЯ БИОЛОГИЧЕСКОЙ ОЧИСТКИ</a:t>
            </a:r>
            <a:endParaRPr lang="ru-RU" b="1" dirty="0"/>
          </a:p>
        </p:txBody>
      </p:sp>
    </p:spTree>
    <p:extLst>
      <p:ext uri="{BB962C8B-B14F-4D97-AF65-F5344CB8AC3E}">
        <p14:creationId xmlns:p14="http://schemas.microsoft.com/office/powerpoint/2010/main" val="1873657585"/>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571625"/>
            <a:ext cx="8229600" cy="5000625"/>
          </a:xfrm>
        </p:spPr>
        <p:txBody>
          <a:bodyPr>
            <a:normAutofit/>
          </a:bodyPr>
          <a:lstStyle/>
          <a:p>
            <a:pPr marL="0" indent="0" eaLnBrk="1" fontAlgn="auto" hangingPunct="1">
              <a:spcAft>
                <a:spcPts val="0"/>
              </a:spcAft>
              <a:buClr>
                <a:schemeClr val="accent3"/>
              </a:buClr>
              <a:buFont typeface="Wingdings 2"/>
              <a:buNone/>
              <a:defRPr/>
            </a:pPr>
            <a:r>
              <a:rPr lang="ru-RU" dirty="0" smtClean="0"/>
              <a:t>В осуществлении биологической очистки оборотных вод участвуют самые разнообразные группы организмов:</a:t>
            </a:r>
          </a:p>
          <a:p>
            <a:pPr marL="274320" indent="-274320" eaLnBrk="1" fontAlgn="auto" hangingPunct="1">
              <a:spcAft>
                <a:spcPts val="0"/>
              </a:spcAft>
              <a:buClr>
                <a:schemeClr val="accent3"/>
              </a:buClr>
              <a:buFont typeface="Wingdings 2"/>
              <a:buChar char=""/>
              <a:defRPr/>
            </a:pPr>
            <a:r>
              <a:rPr lang="ru-RU" dirty="0" smtClean="0"/>
              <a:t>бактерии,</a:t>
            </a:r>
          </a:p>
          <a:p>
            <a:pPr marL="274320" indent="-274320" eaLnBrk="1" fontAlgn="auto" hangingPunct="1">
              <a:spcAft>
                <a:spcPts val="0"/>
              </a:spcAft>
              <a:buClr>
                <a:schemeClr val="accent3"/>
              </a:buClr>
              <a:buFont typeface="Wingdings 2"/>
              <a:buChar char=""/>
              <a:defRPr/>
            </a:pPr>
            <a:r>
              <a:rPr lang="ru-RU" dirty="0" smtClean="0"/>
              <a:t>грибы,</a:t>
            </a:r>
          </a:p>
          <a:p>
            <a:pPr marL="274320" indent="-274320" eaLnBrk="1" fontAlgn="auto" hangingPunct="1">
              <a:spcAft>
                <a:spcPts val="0"/>
              </a:spcAft>
              <a:buClr>
                <a:schemeClr val="accent3"/>
              </a:buClr>
              <a:buFont typeface="Wingdings 2"/>
              <a:buChar char=""/>
              <a:defRPr/>
            </a:pPr>
            <a:r>
              <a:rPr lang="ru-RU" dirty="0" smtClean="0"/>
              <a:t>водоросли,</a:t>
            </a:r>
          </a:p>
          <a:p>
            <a:pPr marL="274320" indent="-274320" eaLnBrk="1" fontAlgn="auto" hangingPunct="1">
              <a:spcAft>
                <a:spcPts val="0"/>
              </a:spcAft>
              <a:buClr>
                <a:schemeClr val="accent3"/>
              </a:buClr>
              <a:buFont typeface="Wingdings 2"/>
              <a:buChar char=""/>
              <a:defRPr/>
            </a:pPr>
            <a:r>
              <a:rPr lang="ru-RU" dirty="0" smtClean="0"/>
              <a:t>простейшие, </a:t>
            </a:r>
          </a:p>
          <a:p>
            <a:pPr marL="274320" indent="-274320" eaLnBrk="1" fontAlgn="auto" hangingPunct="1">
              <a:spcAft>
                <a:spcPts val="0"/>
              </a:spcAft>
              <a:buClr>
                <a:schemeClr val="accent3"/>
              </a:buClr>
              <a:buFont typeface="Wingdings 2"/>
              <a:buChar char=""/>
              <a:defRPr/>
            </a:pPr>
            <a:r>
              <a:rPr lang="ru-RU" dirty="0" smtClean="0"/>
              <a:t>многоклеточные.</a:t>
            </a:r>
          </a:p>
          <a:p>
            <a:pPr marL="0" indent="0" eaLnBrk="1" fontAlgn="auto" hangingPunct="1">
              <a:spcAft>
                <a:spcPts val="0"/>
              </a:spcAft>
              <a:buClr>
                <a:schemeClr val="accent3"/>
              </a:buClr>
              <a:buFont typeface="Wingdings 2"/>
              <a:buNone/>
              <a:defRPr/>
            </a:pPr>
            <a:endParaRPr lang="ru-RU" dirty="0"/>
          </a:p>
        </p:txBody>
      </p:sp>
    </p:spTree>
    <p:extLst>
      <p:ext uri="{BB962C8B-B14F-4D97-AF65-F5344CB8AC3E}">
        <p14:creationId xmlns:p14="http://schemas.microsoft.com/office/powerpoint/2010/main" val="9537852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2578" y="548680"/>
            <a:ext cx="8424936" cy="5570756"/>
          </a:xfrm>
          <a:prstGeom prst="rect">
            <a:avLst/>
          </a:prstGeom>
          <a:noFill/>
        </p:spPr>
        <p:txBody>
          <a:bodyPr wrap="square" rtlCol="0">
            <a:spAutoFit/>
          </a:bodyPr>
          <a:lstStyle/>
          <a:p>
            <a:pPr algn="just"/>
            <a:r>
              <a:rPr lang="ru-RU" sz="2800" dirty="0">
                <a:latin typeface="Times New Roman" panose="02020603050405020304" pitchFamily="18" charset="0"/>
                <a:cs typeface="Times New Roman" panose="02020603050405020304" pitchFamily="18" charset="0"/>
              </a:rPr>
              <a:t>Оптимальной скорости роста форель достигает при температуре воды 16– </a:t>
            </a:r>
            <a:r>
              <a:rPr lang="ru-RU" sz="2800" dirty="0" smtClean="0">
                <a:latin typeface="Times New Roman" panose="02020603050405020304" pitchFamily="18" charset="0"/>
                <a:cs typeface="Times New Roman" panose="02020603050405020304" pitchFamily="18" charset="0"/>
              </a:rPr>
              <a:t>18 С</a:t>
            </a:r>
            <a:r>
              <a:rPr lang="ru-RU" sz="2800" dirty="0">
                <a:latin typeface="Times New Roman" panose="02020603050405020304" pitchFamily="18" charset="0"/>
                <a:cs typeface="Times New Roman" panose="02020603050405020304" pitchFamily="18" charset="0"/>
              </a:rPr>
              <a:t>. За период выращивания 280–300 суток индивидуальная масса тела </a:t>
            </a:r>
            <a:r>
              <a:rPr lang="ru-RU" sz="2800" dirty="0" smtClean="0">
                <a:latin typeface="Times New Roman" panose="02020603050405020304" pitchFamily="18" charset="0"/>
                <a:cs typeface="Times New Roman" panose="02020603050405020304" pitchFamily="18" charset="0"/>
              </a:rPr>
              <a:t>форели </a:t>
            </a:r>
            <a:r>
              <a:rPr lang="ru-RU" sz="2800" dirty="0">
                <a:latin typeface="Times New Roman" panose="02020603050405020304" pitchFamily="18" charset="0"/>
                <a:cs typeface="Times New Roman" panose="02020603050405020304" pitchFamily="18" charset="0"/>
              </a:rPr>
              <a:t>может достичь в таких условиях 250–300 г. Указанные скорости роста могут быть получены в установках замкнутого цикла, на грунтовых и </a:t>
            </a:r>
            <a:r>
              <a:rPr lang="ru-RU" sz="2800" dirty="0" smtClean="0">
                <a:latin typeface="Times New Roman" panose="02020603050405020304" pitchFamily="18" charset="0"/>
                <a:cs typeface="Times New Roman" panose="02020603050405020304" pitchFamily="18" charset="0"/>
              </a:rPr>
              <a:t>подземных </a:t>
            </a:r>
            <a:r>
              <a:rPr lang="ru-RU" sz="2800" dirty="0">
                <a:latin typeface="Times New Roman" panose="02020603050405020304" pitchFamily="18" charset="0"/>
                <a:cs typeface="Times New Roman" panose="02020603050405020304" pitchFamily="18" charset="0"/>
              </a:rPr>
              <a:t>водах (где температура постоянная в течение года и близка к </a:t>
            </a:r>
            <a:r>
              <a:rPr lang="ru-RU" sz="2800" dirty="0" smtClean="0">
                <a:latin typeface="Times New Roman" panose="02020603050405020304" pitchFamily="18" charset="0"/>
                <a:cs typeface="Times New Roman" panose="02020603050405020304" pitchFamily="18" charset="0"/>
              </a:rPr>
              <a:t>оптимальной</a:t>
            </a:r>
            <a:r>
              <a:rPr lang="ru-RU" sz="2800" dirty="0">
                <a:latin typeface="Times New Roman" panose="02020603050405020304" pitchFamily="18" charset="0"/>
                <a:cs typeface="Times New Roman" panose="02020603050405020304" pitchFamily="18" charset="0"/>
              </a:rPr>
              <a:t>). При выращивании форели в установках с естественной температурой воды (в открытых системах) скорость роста зависит от климатических условий (прежде всего, от температуры воды) и характера водоема. </a:t>
            </a:r>
            <a:endParaRPr lang="ru-RU" sz="2800" dirty="0" smtClean="0">
              <a:latin typeface="Times New Roman" panose="02020603050405020304" pitchFamily="18" charset="0"/>
              <a:cs typeface="Times New Roman" panose="02020603050405020304" pitchFamily="18" charset="0"/>
            </a:endParaRPr>
          </a:p>
          <a:p>
            <a:pPr algn="just"/>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012647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Стрелка вправо 9"/>
          <p:cNvSpPr/>
          <p:nvPr/>
        </p:nvSpPr>
        <p:spPr>
          <a:xfrm>
            <a:off x="3168650" y="4056063"/>
            <a:ext cx="755650" cy="4524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9459" name="TextBox 1"/>
          <p:cNvSpPr txBox="1">
            <a:spLocks noChangeArrowheads="1"/>
          </p:cNvSpPr>
          <p:nvPr/>
        </p:nvSpPr>
        <p:spPr bwMode="auto">
          <a:xfrm>
            <a:off x="1331913" y="536575"/>
            <a:ext cx="6746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9F9F9"/>
              </a:buClr>
              <a:buSzPct val="65000"/>
              <a:buFont typeface="Wingdings 2" pitchFamily="18" charset="2"/>
              <a:buChar char=""/>
              <a:defRPr sz="2800">
                <a:solidFill>
                  <a:schemeClr val="tx1"/>
                </a:solidFill>
                <a:latin typeface="Times New Roman" pitchFamily="18" charset="0"/>
              </a:defRPr>
            </a:lvl1pPr>
            <a:lvl2pPr marL="742950" indent="-285750" eaLnBrk="0" hangingPunct="0">
              <a:spcBef>
                <a:spcPct val="20000"/>
              </a:spcBef>
              <a:buClr>
                <a:schemeClr val="tx1"/>
              </a:buClr>
              <a:buSzPct val="80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tx1"/>
              </a:buClr>
              <a:buSzPct val="95000"/>
              <a:buFont typeface="Wingdings" pitchFamily="2" charset="2"/>
              <a:buChar char=""/>
              <a:defRPr sz="2200">
                <a:solidFill>
                  <a:schemeClr val="tx1"/>
                </a:solidFill>
                <a:latin typeface="Times New Roman" pitchFamily="18" charset="0"/>
              </a:defRPr>
            </a:lvl3pPr>
            <a:lvl4pPr marL="1600200" indent="-228600" eaLnBrk="0" hangingPunct="0">
              <a:spcBef>
                <a:spcPct val="20000"/>
              </a:spcBef>
              <a:buClr>
                <a:schemeClr val="tx1"/>
              </a:buClr>
              <a:buSzPct val="100000"/>
              <a:buFont typeface="Wingdings 3" pitchFamily="18" charset="2"/>
              <a:buChar char=""/>
              <a:defRPr sz="2000">
                <a:solidFill>
                  <a:schemeClr val="tx1"/>
                </a:solidFill>
                <a:latin typeface="Times New Roman" pitchFamily="18" charset="0"/>
              </a:defRPr>
            </a:lvl4pPr>
            <a:lvl5pPr marL="2057400" indent="-228600" eaLnBrk="0" hangingPunct="0">
              <a:spcBef>
                <a:spcPct val="20000"/>
              </a:spcBef>
              <a:buClr>
                <a:schemeClr val="tx1"/>
              </a:buClr>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ru-RU" altLang="ru-RU" sz="3600" b="1">
                <a:latin typeface="Arial" charset="0"/>
              </a:rPr>
              <a:t>БИОЛОГИЧЕСКАЯ ОЧИСТКА</a:t>
            </a:r>
          </a:p>
        </p:txBody>
      </p:sp>
      <p:sp>
        <p:nvSpPr>
          <p:cNvPr id="7" name="Стрелка вправо 6"/>
          <p:cNvSpPr/>
          <p:nvPr/>
        </p:nvSpPr>
        <p:spPr>
          <a:xfrm>
            <a:off x="3243263" y="2119313"/>
            <a:ext cx="2192337" cy="4524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9461" name="TextBox 2"/>
          <p:cNvSpPr txBox="1">
            <a:spLocks noChangeArrowheads="1"/>
          </p:cNvSpPr>
          <p:nvPr/>
        </p:nvSpPr>
        <p:spPr bwMode="auto">
          <a:xfrm>
            <a:off x="3243263" y="1341438"/>
            <a:ext cx="2376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9F9F9"/>
              </a:buClr>
              <a:buSzPct val="65000"/>
              <a:buFont typeface="Wingdings 2" pitchFamily="18" charset="2"/>
              <a:buChar char=""/>
              <a:defRPr sz="2800">
                <a:solidFill>
                  <a:schemeClr val="tx1"/>
                </a:solidFill>
                <a:latin typeface="Times New Roman" pitchFamily="18" charset="0"/>
              </a:defRPr>
            </a:lvl1pPr>
            <a:lvl2pPr marL="742950" indent="-285750" eaLnBrk="0" hangingPunct="0">
              <a:spcBef>
                <a:spcPct val="20000"/>
              </a:spcBef>
              <a:buClr>
                <a:schemeClr val="tx1"/>
              </a:buClr>
              <a:buSzPct val="80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tx1"/>
              </a:buClr>
              <a:buSzPct val="95000"/>
              <a:buFont typeface="Wingdings" pitchFamily="2" charset="2"/>
              <a:buChar char=""/>
              <a:defRPr sz="2200">
                <a:solidFill>
                  <a:schemeClr val="tx1"/>
                </a:solidFill>
                <a:latin typeface="Times New Roman" pitchFamily="18" charset="0"/>
              </a:defRPr>
            </a:lvl3pPr>
            <a:lvl4pPr marL="1600200" indent="-228600" eaLnBrk="0" hangingPunct="0">
              <a:spcBef>
                <a:spcPct val="20000"/>
              </a:spcBef>
              <a:buClr>
                <a:schemeClr val="tx1"/>
              </a:buClr>
              <a:buSzPct val="100000"/>
              <a:buFont typeface="Wingdings 3" pitchFamily="18" charset="2"/>
              <a:buChar char=""/>
              <a:defRPr sz="2000">
                <a:solidFill>
                  <a:schemeClr val="tx1"/>
                </a:solidFill>
                <a:latin typeface="Times New Roman" pitchFamily="18" charset="0"/>
              </a:defRPr>
            </a:lvl4pPr>
            <a:lvl5pPr marL="2057400" indent="-228600" eaLnBrk="0" hangingPunct="0">
              <a:spcBef>
                <a:spcPct val="20000"/>
              </a:spcBef>
              <a:buClr>
                <a:schemeClr val="tx1"/>
              </a:buClr>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ru-RU" altLang="ru-RU" sz="1800" dirty="0">
                <a:latin typeface="Arial" charset="0"/>
              </a:rPr>
              <a:t>МИНЕРАЛИЗАЦИЯ</a:t>
            </a:r>
            <a:endParaRPr lang="ru-RU" altLang="ru-RU" sz="1800" dirty="0">
              <a:latin typeface="Arial" charset="0"/>
            </a:endParaRPr>
          </a:p>
        </p:txBody>
      </p:sp>
      <p:sp>
        <p:nvSpPr>
          <p:cNvPr id="5" name="Прямоугольник 4"/>
          <p:cNvSpPr/>
          <p:nvPr/>
        </p:nvSpPr>
        <p:spPr>
          <a:xfrm>
            <a:off x="490538" y="1908175"/>
            <a:ext cx="2520950"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dirty="0">
                <a:solidFill>
                  <a:schemeClr val="tx1"/>
                </a:solidFill>
              </a:rPr>
              <a:t>азотсодержащие  органические в-</a:t>
            </a:r>
            <a:r>
              <a:rPr lang="ru-RU" sz="2000" dirty="0" err="1">
                <a:solidFill>
                  <a:schemeClr val="tx1"/>
                </a:solidFill>
              </a:rPr>
              <a:t>тва</a:t>
            </a:r>
            <a:endParaRPr lang="ru-RU" sz="2000" dirty="0">
              <a:solidFill>
                <a:schemeClr val="tx1"/>
              </a:solidFill>
            </a:endParaRPr>
          </a:p>
        </p:txBody>
      </p:sp>
      <p:sp>
        <p:nvSpPr>
          <p:cNvPr id="6" name="Прямоугольник 5"/>
          <p:cNvSpPr/>
          <p:nvPr/>
        </p:nvSpPr>
        <p:spPr>
          <a:xfrm>
            <a:off x="5795963" y="1908175"/>
            <a:ext cx="2533650"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dirty="0">
                <a:solidFill>
                  <a:schemeClr val="tx1"/>
                </a:solidFill>
              </a:rPr>
              <a:t>аммоний</a:t>
            </a:r>
          </a:p>
        </p:txBody>
      </p:sp>
      <p:sp>
        <p:nvSpPr>
          <p:cNvPr id="8" name="Прямоугольник 7"/>
          <p:cNvSpPr/>
          <p:nvPr/>
        </p:nvSpPr>
        <p:spPr>
          <a:xfrm>
            <a:off x="488950" y="3860800"/>
            <a:ext cx="2520950" cy="7921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dirty="0">
                <a:solidFill>
                  <a:schemeClr val="tx1"/>
                </a:solidFill>
              </a:rPr>
              <a:t>аммоний</a:t>
            </a:r>
          </a:p>
        </p:txBody>
      </p:sp>
      <p:sp>
        <p:nvSpPr>
          <p:cNvPr id="19465" name="TextBox 8"/>
          <p:cNvSpPr txBox="1">
            <a:spLocks noChangeArrowheads="1"/>
          </p:cNvSpPr>
          <p:nvPr/>
        </p:nvSpPr>
        <p:spPr bwMode="auto">
          <a:xfrm>
            <a:off x="3344863" y="3059113"/>
            <a:ext cx="2376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9F9F9"/>
              </a:buClr>
              <a:buSzPct val="65000"/>
              <a:buFont typeface="Wingdings 2" pitchFamily="18" charset="2"/>
              <a:buChar char=""/>
              <a:defRPr sz="2800">
                <a:solidFill>
                  <a:schemeClr val="tx1"/>
                </a:solidFill>
                <a:latin typeface="Times New Roman" pitchFamily="18" charset="0"/>
              </a:defRPr>
            </a:lvl1pPr>
            <a:lvl2pPr marL="742950" indent="-285750" eaLnBrk="0" hangingPunct="0">
              <a:spcBef>
                <a:spcPct val="20000"/>
              </a:spcBef>
              <a:buClr>
                <a:schemeClr val="tx1"/>
              </a:buClr>
              <a:buSzPct val="80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tx1"/>
              </a:buClr>
              <a:buSzPct val="95000"/>
              <a:buFont typeface="Wingdings" pitchFamily="2" charset="2"/>
              <a:buChar char=""/>
              <a:defRPr sz="2200">
                <a:solidFill>
                  <a:schemeClr val="tx1"/>
                </a:solidFill>
                <a:latin typeface="Times New Roman" pitchFamily="18" charset="0"/>
              </a:defRPr>
            </a:lvl3pPr>
            <a:lvl4pPr marL="1600200" indent="-228600" eaLnBrk="0" hangingPunct="0">
              <a:spcBef>
                <a:spcPct val="20000"/>
              </a:spcBef>
              <a:buClr>
                <a:schemeClr val="tx1"/>
              </a:buClr>
              <a:buSzPct val="100000"/>
              <a:buFont typeface="Wingdings 3" pitchFamily="18" charset="2"/>
              <a:buChar char=""/>
              <a:defRPr sz="2000">
                <a:solidFill>
                  <a:schemeClr val="tx1"/>
                </a:solidFill>
                <a:latin typeface="Times New Roman" pitchFamily="18" charset="0"/>
              </a:defRPr>
            </a:lvl4pPr>
            <a:lvl5pPr marL="2057400" indent="-228600" eaLnBrk="0" hangingPunct="0">
              <a:spcBef>
                <a:spcPct val="20000"/>
              </a:spcBef>
              <a:buClr>
                <a:schemeClr val="tx1"/>
              </a:buClr>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ru-RU" altLang="ru-RU" sz="1800">
                <a:latin typeface="Arial" charset="0"/>
              </a:rPr>
              <a:t>НИТРИФИКАЦИЯ</a:t>
            </a:r>
          </a:p>
        </p:txBody>
      </p:sp>
      <p:sp>
        <p:nvSpPr>
          <p:cNvPr id="11" name="Прямоугольник 10"/>
          <p:cNvSpPr/>
          <p:nvPr/>
        </p:nvSpPr>
        <p:spPr>
          <a:xfrm>
            <a:off x="4211638" y="3860800"/>
            <a:ext cx="1181100" cy="7921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dirty="0">
                <a:solidFill>
                  <a:schemeClr val="tx1"/>
                </a:solidFill>
              </a:rPr>
              <a:t>нитриты    </a:t>
            </a:r>
          </a:p>
        </p:txBody>
      </p:sp>
      <p:sp>
        <p:nvSpPr>
          <p:cNvPr id="12" name="Стрелка вправо 11"/>
          <p:cNvSpPr/>
          <p:nvPr/>
        </p:nvSpPr>
        <p:spPr>
          <a:xfrm>
            <a:off x="5540375" y="4076700"/>
            <a:ext cx="755650" cy="4524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3" name="Прямоугольник 12"/>
          <p:cNvSpPr/>
          <p:nvPr/>
        </p:nvSpPr>
        <p:spPr>
          <a:xfrm>
            <a:off x="6472238" y="3860800"/>
            <a:ext cx="1181100" cy="7921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dirty="0">
                <a:solidFill>
                  <a:schemeClr val="tx1"/>
                </a:solidFill>
              </a:rPr>
              <a:t>нитраты    </a:t>
            </a:r>
          </a:p>
        </p:txBody>
      </p:sp>
      <p:sp>
        <p:nvSpPr>
          <p:cNvPr id="19469" name="TextBox 13"/>
          <p:cNvSpPr txBox="1">
            <a:spLocks noChangeArrowheads="1"/>
          </p:cNvSpPr>
          <p:nvPr/>
        </p:nvSpPr>
        <p:spPr bwMode="auto">
          <a:xfrm>
            <a:off x="3344863" y="5084763"/>
            <a:ext cx="25733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9F9F9"/>
              </a:buClr>
              <a:buSzPct val="65000"/>
              <a:buFont typeface="Wingdings 2" pitchFamily="18" charset="2"/>
              <a:buChar char=""/>
              <a:defRPr sz="2800">
                <a:solidFill>
                  <a:schemeClr val="tx1"/>
                </a:solidFill>
                <a:latin typeface="Times New Roman" pitchFamily="18" charset="0"/>
              </a:defRPr>
            </a:lvl1pPr>
            <a:lvl2pPr marL="742950" indent="-285750" eaLnBrk="0" hangingPunct="0">
              <a:spcBef>
                <a:spcPct val="20000"/>
              </a:spcBef>
              <a:buClr>
                <a:schemeClr val="tx1"/>
              </a:buClr>
              <a:buSzPct val="80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tx1"/>
              </a:buClr>
              <a:buSzPct val="95000"/>
              <a:buFont typeface="Wingdings" pitchFamily="2" charset="2"/>
              <a:buChar char=""/>
              <a:defRPr sz="2200">
                <a:solidFill>
                  <a:schemeClr val="tx1"/>
                </a:solidFill>
                <a:latin typeface="Times New Roman" pitchFamily="18" charset="0"/>
              </a:defRPr>
            </a:lvl3pPr>
            <a:lvl4pPr marL="1600200" indent="-228600" eaLnBrk="0" hangingPunct="0">
              <a:spcBef>
                <a:spcPct val="20000"/>
              </a:spcBef>
              <a:buClr>
                <a:schemeClr val="tx1"/>
              </a:buClr>
              <a:buSzPct val="100000"/>
              <a:buFont typeface="Wingdings 3" pitchFamily="18" charset="2"/>
              <a:buChar char=""/>
              <a:defRPr sz="2000">
                <a:solidFill>
                  <a:schemeClr val="tx1"/>
                </a:solidFill>
                <a:latin typeface="Times New Roman" pitchFamily="18" charset="0"/>
              </a:defRPr>
            </a:lvl4pPr>
            <a:lvl5pPr marL="2057400" indent="-228600" eaLnBrk="0" hangingPunct="0">
              <a:spcBef>
                <a:spcPct val="20000"/>
              </a:spcBef>
              <a:buClr>
                <a:schemeClr val="tx1"/>
              </a:buClr>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ru-RU" altLang="ru-RU" sz="1800">
                <a:latin typeface="Arial" charset="0"/>
              </a:rPr>
              <a:t>ДЕНИТРИФИКАЦИЯ</a:t>
            </a:r>
          </a:p>
        </p:txBody>
      </p:sp>
      <p:sp>
        <p:nvSpPr>
          <p:cNvPr id="15" name="Прямоугольник 14"/>
          <p:cNvSpPr/>
          <p:nvPr/>
        </p:nvSpPr>
        <p:spPr>
          <a:xfrm>
            <a:off x="1160463" y="5454650"/>
            <a:ext cx="1181100" cy="7921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dirty="0">
                <a:solidFill>
                  <a:schemeClr val="tx1"/>
                </a:solidFill>
              </a:rPr>
              <a:t>нитраты    </a:t>
            </a:r>
          </a:p>
        </p:txBody>
      </p:sp>
      <p:sp>
        <p:nvSpPr>
          <p:cNvPr id="16" name="Стрелка вправо 15"/>
          <p:cNvSpPr/>
          <p:nvPr/>
        </p:nvSpPr>
        <p:spPr>
          <a:xfrm>
            <a:off x="3344863" y="5589588"/>
            <a:ext cx="2047875" cy="5762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7" name="Прямоугольник 16"/>
          <p:cNvSpPr/>
          <p:nvPr/>
        </p:nvSpPr>
        <p:spPr>
          <a:xfrm>
            <a:off x="5846763" y="5481638"/>
            <a:ext cx="2109787" cy="792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dirty="0">
                <a:solidFill>
                  <a:schemeClr val="tx1"/>
                </a:solidFill>
              </a:rPr>
              <a:t>Газообразный азот    </a:t>
            </a:r>
          </a:p>
        </p:txBody>
      </p:sp>
    </p:spTree>
    <p:extLst>
      <p:ext uri="{BB962C8B-B14F-4D97-AF65-F5344CB8AC3E}">
        <p14:creationId xmlns:p14="http://schemas.microsoft.com/office/powerpoint/2010/main" val="730671654"/>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Заголовок 1"/>
          <p:cNvSpPr>
            <a:spLocks noGrp="1"/>
          </p:cNvSpPr>
          <p:nvPr>
            <p:ph type="title"/>
          </p:nvPr>
        </p:nvSpPr>
        <p:spPr/>
        <p:txBody>
          <a:bodyPr/>
          <a:lstStyle/>
          <a:p>
            <a:pPr algn="ctr"/>
            <a:r>
              <a:rPr lang="ru-RU" dirty="0" smtClean="0"/>
              <a:t>Биологические пруды</a:t>
            </a:r>
          </a:p>
        </p:txBody>
      </p:sp>
      <p:sp>
        <p:nvSpPr>
          <p:cNvPr id="105475" name="Содержимое 2"/>
          <p:cNvSpPr>
            <a:spLocks noGrp="1"/>
          </p:cNvSpPr>
          <p:nvPr>
            <p:ph idx="1"/>
          </p:nvPr>
        </p:nvSpPr>
        <p:spPr/>
        <p:txBody>
          <a:bodyPr>
            <a:normAutofit lnSpcReduction="10000"/>
          </a:bodyPr>
          <a:lstStyle/>
          <a:p>
            <a:r>
              <a:rPr lang="ru-RU" b="1" dirty="0" smtClean="0"/>
              <a:t>Биологические пруды</a:t>
            </a:r>
            <a:r>
              <a:rPr lang="ru-RU" dirty="0" smtClean="0"/>
              <a:t> как элемент замкнутых установок выполняют задачи нитрификации и денитрификации. Весь объем стока бассейнов попадает в открытый водоем, воды которого принимают на себя всю биологическую нагрузку.  Процессы биологической фильтрации протекают в открытых водоемах экстенсивно и сильно зависят от погодных условий. </a:t>
            </a:r>
          </a:p>
          <a:p>
            <a:endParaRPr lang="ru-RU" dirty="0" smtClean="0"/>
          </a:p>
        </p:txBody>
      </p:sp>
    </p:spTree>
    <p:extLst>
      <p:ext uri="{BB962C8B-B14F-4D97-AF65-F5344CB8AC3E}">
        <p14:creationId xmlns:p14="http://schemas.microsoft.com/office/powerpoint/2010/main" val="4033690089"/>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Заголовок 1"/>
          <p:cNvSpPr>
            <a:spLocks noGrp="1"/>
          </p:cNvSpPr>
          <p:nvPr>
            <p:ph type="title"/>
          </p:nvPr>
        </p:nvSpPr>
        <p:spPr>
          <a:xfrm>
            <a:off x="428625" y="714375"/>
            <a:ext cx="8229600" cy="704850"/>
          </a:xfrm>
        </p:spPr>
        <p:txBody>
          <a:bodyPr/>
          <a:lstStyle/>
          <a:p>
            <a:pPr algn="ctr"/>
            <a:r>
              <a:rPr lang="ru-RU" sz="3600" b="1" dirty="0" smtClean="0"/>
              <a:t>Системы очистки с активным илом</a:t>
            </a:r>
          </a:p>
        </p:txBody>
      </p:sp>
      <p:sp>
        <p:nvSpPr>
          <p:cNvPr id="3" name="Содержимое 2"/>
          <p:cNvSpPr>
            <a:spLocks noGrp="1"/>
          </p:cNvSpPr>
          <p:nvPr>
            <p:ph idx="1"/>
          </p:nvPr>
        </p:nvSpPr>
        <p:spPr>
          <a:xfrm>
            <a:off x="457200" y="1643063"/>
            <a:ext cx="8229600" cy="4681537"/>
          </a:xfrm>
        </p:spPr>
        <p:txBody>
          <a:bodyPr/>
          <a:lstStyle/>
          <a:p>
            <a:pPr marL="0" indent="0">
              <a:buFont typeface="Wingdings 2" pitchFamily="18" charset="2"/>
              <a:buNone/>
              <a:defRPr/>
            </a:pPr>
            <a:endParaRPr lang="ru-RU" sz="1800" dirty="0" smtClean="0"/>
          </a:p>
          <a:p>
            <a:pPr marL="0" indent="0">
              <a:buFont typeface="Wingdings 2" pitchFamily="18" charset="2"/>
              <a:buNone/>
              <a:defRPr/>
            </a:pPr>
            <a:endParaRPr lang="ru-RU" sz="1800" dirty="0" smtClean="0"/>
          </a:p>
          <a:p>
            <a:pPr marL="0" indent="0">
              <a:buFont typeface="Wingdings 2" pitchFamily="18" charset="2"/>
              <a:buNone/>
              <a:defRPr/>
            </a:pPr>
            <a:endParaRPr lang="ru-RU" sz="1800" dirty="0" smtClean="0"/>
          </a:p>
          <a:p>
            <a:pPr algn="ctr">
              <a:buFont typeface="Wingdings 2" pitchFamily="18" charset="2"/>
              <a:buNone/>
              <a:defRPr/>
            </a:pPr>
            <a:endParaRPr lang="ru-RU" sz="1800" b="1" dirty="0" smtClean="0"/>
          </a:p>
          <a:p>
            <a:pPr>
              <a:buFont typeface="Wingdings 2" pitchFamily="18" charset="2"/>
              <a:buNone/>
              <a:defRPr/>
            </a:pPr>
            <a:r>
              <a:rPr lang="ru-RU" sz="1800" b="1" dirty="0" smtClean="0"/>
              <a:t>			    Схема очистки с активным илом</a:t>
            </a:r>
          </a:p>
          <a:p>
            <a:pPr>
              <a:buFont typeface="Wingdings 2" pitchFamily="18" charset="2"/>
              <a:buNone/>
              <a:defRPr/>
            </a:pPr>
            <a:r>
              <a:rPr lang="ru-RU" sz="1800" dirty="0" smtClean="0"/>
              <a:t>1.-подаваемый сток; 2.-аэротенк; 3.-аэрация; 4.-диоксид углерода; 5.-отстойник; 6.- обработанный сток; 7.- избыточный ил; 8.-флокулы.</a:t>
            </a:r>
          </a:p>
          <a:p>
            <a:pPr marL="0" indent="0">
              <a:buFont typeface="Wingdings 2" pitchFamily="18" charset="2"/>
              <a:buNone/>
              <a:defRPr/>
            </a:pPr>
            <a:endParaRPr lang="ru-RU" sz="1800" dirty="0" smtClean="0"/>
          </a:p>
          <a:p>
            <a:pPr marL="0" indent="0">
              <a:buFont typeface="Wingdings 2" pitchFamily="18" charset="2"/>
              <a:buNone/>
              <a:defRPr/>
            </a:pPr>
            <a:r>
              <a:rPr lang="ru-RU" sz="1800" dirty="0" err="1" smtClean="0"/>
              <a:t>Аэротенки</a:t>
            </a:r>
            <a:r>
              <a:rPr lang="ru-RU" sz="1800" dirty="0" smtClean="0"/>
              <a:t> – аппараты для биологической очистки сточных вод, в которых процесс нитрификации идет в аэробной среде при интенсивной подаче сжатого воздуха в очищаемую воду. Процесс нитрификации осуществляется за счет активного ила. За счет интенсивного перемешивания воды сжатым воздухом активный ил находится во взвешенном состоянии. В УЗВ с </a:t>
            </a:r>
            <a:r>
              <a:rPr lang="ru-RU" sz="1800" dirty="0" err="1" smtClean="0"/>
              <a:t>аэротенками</a:t>
            </a:r>
            <a:r>
              <a:rPr lang="ru-RU" sz="1800" dirty="0" smtClean="0"/>
              <a:t> соотношение объема воды в бассейнах в объему очистных сооружений обычно равно 1:10.</a:t>
            </a:r>
          </a:p>
          <a:p>
            <a:pPr>
              <a:defRPr/>
            </a:pPr>
            <a:endParaRPr lang="ru-RU" dirty="0"/>
          </a:p>
        </p:txBody>
      </p:sp>
      <p:pic>
        <p:nvPicPr>
          <p:cNvPr id="106500" name="Рисунок 3" descr="NV1"/>
          <p:cNvPicPr>
            <a:picLocks noChangeAspect="1" noChangeArrowheads="1"/>
          </p:cNvPicPr>
          <p:nvPr/>
        </p:nvPicPr>
        <p:blipFill>
          <a:blip r:embed="rId3">
            <a:lum contrast="-6000"/>
            <a:grayscl/>
            <a:biLevel thresh="50000"/>
          </a:blip>
          <a:srcRect t="5844" b="61450"/>
          <a:stretch>
            <a:fillRect/>
          </a:stretch>
        </p:blipFill>
        <p:spPr bwMode="auto">
          <a:xfrm>
            <a:off x="2571750" y="1571625"/>
            <a:ext cx="3584575" cy="1447800"/>
          </a:xfrm>
          <a:prstGeom prst="rect">
            <a:avLst/>
          </a:prstGeom>
          <a:noFill/>
          <a:ln w="9525">
            <a:noFill/>
            <a:miter lim="800000"/>
            <a:headEnd/>
            <a:tailEnd/>
          </a:ln>
        </p:spPr>
      </p:pic>
    </p:spTree>
    <p:extLst>
      <p:ext uri="{BB962C8B-B14F-4D97-AF65-F5344CB8AC3E}">
        <p14:creationId xmlns:p14="http://schemas.microsoft.com/office/powerpoint/2010/main" val="455344155"/>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Заголовок 1"/>
          <p:cNvSpPr>
            <a:spLocks noGrp="1"/>
          </p:cNvSpPr>
          <p:nvPr>
            <p:ph type="title"/>
          </p:nvPr>
        </p:nvSpPr>
        <p:spPr/>
        <p:txBody>
          <a:bodyPr/>
          <a:lstStyle/>
          <a:p>
            <a:pPr algn="ctr"/>
            <a:r>
              <a:rPr lang="ru-RU" dirty="0" smtClean="0"/>
              <a:t>Биофильтры</a:t>
            </a:r>
          </a:p>
        </p:txBody>
      </p:sp>
      <p:sp>
        <p:nvSpPr>
          <p:cNvPr id="107523" name="Содержимое 2"/>
          <p:cNvSpPr>
            <a:spLocks noGrp="1"/>
          </p:cNvSpPr>
          <p:nvPr>
            <p:ph idx="1"/>
          </p:nvPr>
        </p:nvSpPr>
        <p:spPr/>
        <p:txBody>
          <a:bodyPr/>
          <a:lstStyle/>
          <a:p>
            <a:r>
              <a:rPr lang="ru-RU" sz="2400" smtClean="0"/>
              <a:t>Характерная особенность биофильтров - наличие бактерий, прикрепленных в виде биопленки к твердой подложке. Биопленка представляет собой плотный слой, состоящий из клеток бактерий, способных прикрепляться к твердой  поверхности и образовывать  фиксированную полимерную пленку, которая препятствует их выносу. </a:t>
            </a:r>
          </a:p>
          <a:p>
            <a:r>
              <a:rPr lang="ru-RU" sz="2400" smtClean="0"/>
              <a:t>В биофильтрах благодаря прикрепленным к субстрату биоценозам процесс очистки ведется при более высокой концентрации микроорганизмов, что позволяет сократить объем сооружений и снизить затраты на их строительство и эксплуатацию. </a:t>
            </a:r>
          </a:p>
          <a:p>
            <a:endParaRPr lang="ru-RU" smtClean="0"/>
          </a:p>
        </p:txBody>
      </p:sp>
    </p:spTree>
    <p:extLst>
      <p:ext uri="{BB962C8B-B14F-4D97-AF65-F5344CB8AC3E}">
        <p14:creationId xmlns:p14="http://schemas.microsoft.com/office/powerpoint/2010/main" val="419607660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C:\Documents and Settings\xXx\Рабочий стол\Untitled-6.jpg"/>
          <p:cNvPicPr>
            <a:picLocks noGrp="1" noChangeAspect="1" noChangeArrowheads="1"/>
          </p:cNvPicPr>
          <p:nvPr>
            <p:ph idx="1"/>
          </p:nvPr>
        </p:nvPicPr>
        <p:blipFill>
          <a:blip r:embed="rId3"/>
          <a:srcRect/>
          <a:stretch>
            <a:fillRect/>
          </a:stretch>
        </p:blipFill>
        <p:spPr>
          <a:xfrm>
            <a:off x="739775" y="285750"/>
            <a:ext cx="7664450" cy="5840413"/>
          </a:xfrm>
        </p:spPr>
      </p:pic>
    </p:spTree>
    <p:extLst>
      <p:ext uri="{BB962C8B-B14F-4D97-AF65-F5344CB8AC3E}">
        <p14:creationId xmlns:p14="http://schemas.microsoft.com/office/powerpoint/2010/main" val="4240113316"/>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Заголовок 1"/>
          <p:cNvSpPr>
            <a:spLocks noGrp="1"/>
          </p:cNvSpPr>
          <p:nvPr>
            <p:ph type="title"/>
          </p:nvPr>
        </p:nvSpPr>
        <p:spPr/>
        <p:txBody>
          <a:bodyPr/>
          <a:lstStyle/>
          <a:p>
            <a:r>
              <a:rPr lang="ru-RU" smtClean="0"/>
              <a:t>Классификация биофильтров</a:t>
            </a:r>
          </a:p>
        </p:txBody>
      </p:sp>
      <p:sp>
        <p:nvSpPr>
          <p:cNvPr id="3" name="Содержимое 2"/>
          <p:cNvSpPr>
            <a:spLocks noGrp="1"/>
          </p:cNvSpPr>
          <p:nvPr>
            <p:ph idx="1"/>
          </p:nvPr>
        </p:nvSpPr>
        <p:spPr>
          <a:xfrm>
            <a:off x="457200" y="1935163"/>
            <a:ext cx="8229600" cy="4708525"/>
          </a:xfrm>
        </p:spPr>
        <p:txBody>
          <a:bodyPr/>
          <a:lstStyle/>
          <a:p>
            <a:pPr>
              <a:defRPr/>
            </a:pPr>
            <a:r>
              <a:rPr lang="ru-RU" sz="2400" b="1" dirty="0" smtClean="0"/>
              <a:t>Со статической плоской и объемной загрузкой</a:t>
            </a:r>
          </a:p>
          <a:p>
            <a:pPr lvl="4">
              <a:defRPr/>
            </a:pPr>
            <a:r>
              <a:rPr lang="ru-RU" sz="1800" b="1" dirty="0" smtClean="0"/>
              <a:t>капельные, </a:t>
            </a:r>
            <a:r>
              <a:rPr lang="ru-RU" sz="1800" b="1" dirty="0" err="1" smtClean="0"/>
              <a:t>погружные</a:t>
            </a:r>
            <a:r>
              <a:rPr lang="ru-RU" sz="1800" b="1" dirty="0" smtClean="0"/>
              <a:t> </a:t>
            </a:r>
          </a:p>
          <a:p>
            <a:pPr>
              <a:defRPr/>
            </a:pPr>
            <a:r>
              <a:rPr lang="ru-RU" sz="2400" dirty="0" smtClean="0"/>
              <a:t>С вращающимся диском</a:t>
            </a:r>
          </a:p>
          <a:p>
            <a:pPr>
              <a:defRPr/>
            </a:pPr>
            <a:r>
              <a:rPr lang="ru-RU" sz="2400" dirty="0" smtClean="0"/>
              <a:t>С вращающимся барабаном и неорганизованной загрузкой</a:t>
            </a:r>
          </a:p>
          <a:p>
            <a:pPr>
              <a:defRPr/>
            </a:pPr>
            <a:r>
              <a:rPr lang="ru-RU" sz="2400" dirty="0" smtClean="0"/>
              <a:t>С неорганизованной загрузкой из полиэтиленовых гранул</a:t>
            </a:r>
          </a:p>
          <a:p>
            <a:pPr>
              <a:defRPr/>
            </a:pPr>
            <a:r>
              <a:rPr lang="ru-RU" sz="2400" b="1" dirty="0" smtClean="0"/>
              <a:t>С постоянно регенерирующей гранулированной загрузкой</a:t>
            </a:r>
          </a:p>
          <a:p>
            <a:pPr lvl="4">
              <a:defRPr/>
            </a:pPr>
            <a:r>
              <a:rPr lang="ru-RU" sz="1800" b="1" dirty="0" smtClean="0"/>
              <a:t>с положительной плавучестью</a:t>
            </a:r>
          </a:p>
          <a:p>
            <a:pPr lvl="4">
              <a:defRPr/>
            </a:pPr>
            <a:r>
              <a:rPr lang="ru-RU" sz="1800" b="1" dirty="0" smtClean="0"/>
              <a:t>с отрицательной плавучестью</a:t>
            </a:r>
          </a:p>
          <a:p>
            <a:pPr>
              <a:defRPr/>
            </a:pPr>
            <a:endParaRPr lang="ru-RU" sz="2400" dirty="0" smtClean="0"/>
          </a:p>
          <a:p>
            <a:pPr marL="355600" lvl="4" indent="-355600">
              <a:defRPr/>
            </a:pPr>
            <a:endParaRPr lang="ru-RU" dirty="0" smtClean="0"/>
          </a:p>
          <a:p>
            <a:pPr>
              <a:defRPr/>
            </a:pPr>
            <a:endParaRPr lang="ru-RU" dirty="0"/>
          </a:p>
        </p:txBody>
      </p:sp>
    </p:spTree>
    <p:extLst>
      <p:ext uri="{BB962C8B-B14F-4D97-AF65-F5344CB8AC3E}">
        <p14:creationId xmlns:p14="http://schemas.microsoft.com/office/powerpoint/2010/main" val="257774334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Заголовок 1"/>
          <p:cNvSpPr>
            <a:spLocks noGrp="1"/>
          </p:cNvSpPr>
          <p:nvPr>
            <p:ph type="title"/>
          </p:nvPr>
        </p:nvSpPr>
        <p:spPr/>
        <p:txBody>
          <a:bodyPr/>
          <a:lstStyle/>
          <a:p>
            <a:r>
              <a:rPr lang="ru-RU" smtClean="0"/>
              <a:t>Погружной фильтр</a:t>
            </a:r>
          </a:p>
        </p:txBody>
      </p:sp>
      <p:graphicFrame>
        <p:nvGraphicFramePr>
          <p:cNvPr id="4" name="Содержимое 3"/>
          <p:cNvGraphicFramePr>
            <a:graphicFrameLocks noGrp="1"/>
          </p:cNvGraphicFramePr>
          <p:nvPr>
            <p:ph idx="1"/>
          </p:nvPr>
        </p:nvGraphicFramePr>
        <p:xfrm>
          <a:off x="2428875" y="3714750"/>
          <a:ext cx="4359275" cy="2198370"/>
        </p:xfrm>
        <a:graphic>
          <a:graphicData uri="http://schemas.openxmlformats.org/drawingml/2006/table">
            <a:tbl>
              <a:tblPr/>
              <a:tblGrid>
                <a:gridCol w="1643074"/>
                <a:gridCol w="2716201"/>
              </a:tblGrid>
              <a:tr h="2198370">
                <a:tc>
                  <a:txBody>
                    <a:bodyPr/>
                    <a:lstStyle/>
                    <a:p>
                      <a:pPr algn="ctr">
                        <a:spcAft>
                          <a:spcPts val="0"/>
                        </a:spcAft>
                      </a:pPr>
                      <a:endParaRPr lang="ru-RU" sz="1200" dirty="0">
                        <a:latin typeface="Times New Roman"/>
                        <a:ea typeface="SimSun"/>
                        <a:cs typeface="Times New Roman"/>
                      </a:endParaRPr>
                    </a:p>
                    <a:p>
                      <a:pPr algn="r">
                        <a:spcAft>
                          <a:spcPts val="0"/>
                        </a:spcAft>
                      </a:pPr>
                      <a:endParaRPr lang="ru-RU" sz="1000" dirty="0" smtClean="0">
                        <a:latin typeface="Times New Roman"/>
                        <a:ea typeface="SimSun"/>
                        <a:cs typeface="Times New Roman"/>
                      </a:endParaRPr>
                    </a:p>
                    <a:p>
                      <a:pPr algn="r">
                        <a:spcAft>
                          <a:spcPts val="0"/>
                        </a:spcAft>
                      </a:pPr>
                      <a:endParaRPr lang="ru-RU" sz="1000" dirty="0" smtClean="0">
                        <a:latin typeface="Times New Roman"/>
                        <a:ea typeface="SimSun"/>
                        <a:cs typeface="Times New Roman"/>
                      </a:endParaRPr>
                    </a:p>
                    <a:p>
                      <a:pPr algn="r">
                        <a:spcAft>
                          <a:spcPts val="0"/>
                        </a:spcAft>
                      </a:pPr>
                      <a:endParaRPr lang="ru-RU" sz="1000" dirty="0" smtClean="0">
                        <a:latin typeface="Times New Roman"/>
                        <a:ea typeface="SimSun"/>
                        <a:cs typeface="Times New Roman"/>
                      </a:endParaRPr>
                    </a:p>
                    <a:p>
                      <a:pPr algn="r">
                        <a:spcAft>
                          <a:spcPts val="0"/>
                        </a:spcAft>
                      </a:pPr>
                      <a:endParaRPr lang="ru-RU" sz="1000" dirty="0" smtClean="0">
                        <a:latin typeface="Times New Roman"/>
                        <a:ea typeface="SimSun"/>
                        <a:cs typeface="Times New Roman"/>
                      </a:endParaRPr>
                    </a:p>
                    <a:p>
                      <a:pPr algn="r">
                        <a:spcAft>
                          <a:spcPts val="0"/>
                        </a:spcAft>
                      </a:pPr>
                      <a:endParaRPr lang="ru-RU" sz="1000" dirty="0" smtClean="0">
                        <a:latin typeface="Times New Roman"/>
                        <a:ea typeface="SimSun"/>
                        <a:cs typeface="Times New Roman"/>
                      </a:endParaRPr>
                    </a:p>
                    <a:p>
                      <a:pPr algn="r">
                        <a:spcAft>
                          <a:spcPts val="0"/>
                        </a:spcAft>
                      </a:pPr>
                      <a:r>
                        <a:rPr lang="ru-RU" sz="1400" b="1" dirty="0" smtClean="0">
                          <a:latin typeface="Times New Roman"/>
                          <a:ea typeface="SimSun"/>
                          <a:cs typeface="Times New Roman"/>
                        </a:rPr>
                        <a:t>Промывка</a:t>
                      </a:r>
                      <a:endParaRPr lang="ru-RU" sz="2000" b="1" dirty="0">
                        <a:latin typeface="Times New Roman"/>
                        <a:ea typeface="SimSun"/>
                        <a:cs typeface="Times New Roman"/>
                      </a:endParaRPr>
                    </a:p>
                    <a:p>
                      <a:pPr algn="r">
                        <a:spcAft>
                          <a:spcPts val="0"/>
                        </a:spcAft>
                      </a:pPr>
                      <a:r>
                        <a:rPr lang="ru-RU" sz="1400" b="1" dirty="0">
                          <a:latin typeface="Times New Roman"/>
                          <a:ea typeface="SimSun"/>
                          <a:cs typeface="Times New Roman"/>
                        </a:rPr>
                        <a:t>обратным</a:t>
                      </a:r>
                      <a:endParaRPr lang="ru-RU" sz="2000" b="1" dirty="0">
                        <a:latin typeface="Times New Roman"/>
                        <a:ea typeface="SimSun"/>
                        <a:cs typeface="Times New Roman"/>
                      </a:endParaRPr>
                    </a:p>
                    <a:p>
                      <a:pPr algn="r">
                        <a:spcAft>
                          <a:spcPts val="0"/>
                        </a:spcAft>
                      </a:pPr>
                      <a:r>
                        <a:rPr lang="ru-RU" sz="1400" b="1" dirty="0" smtClean="0">
                          <a:latin typeface="Times New Roman"/>
                          <a:ea typeface="SimSun"/>
                          <a:cs typeface="Times New Roman"/>
                        </a:rPr>
                        <a:t>потоком</a:t>
                      </a:r>
                      <a:endParaRPr lang="ru-RU" sz="1200" dirty="0">
                        <a:latin typeface="Times New Roman"/>
                        <a:ea typeface="SimSun"/>
                        <a:cs typeface="Times New Roman"/>
                      </a:endParaRPr>
                    </a:p>
                    <a:p>
                      <a:pPr algn="r">
                        <a:spcAft>
                          <a:spcPts val="0"/>
                        </a:spcAft>
                      </a:pPr>
                      <a:endParaRPr lang="ru-RU" sz="1000" dirty="0" smtClean="0">
                        <a:latin typeface="Times New Roman"/>
                        <a:ea typeface="SimSun"/>
                        <a:cs typeface="Times New Roman"/>
                      </a:endParaRPr>
                    </a:p>
                    <a:p>
                      <a:pPr algn="r">
                        <a:spcAft>
                          <a:spcPts val="0"/>
                        </a:spcAft>
                      </a:pPr>
                      <a:r>
                        <a:rPr lang="ru-RU" sz="1600" b="1" dirty="0" smtClean="0">
                          <a:latin typeface="Times New Roman"/>
                          <a:ea typeface="SimSun"/>
                          <a:cs typeface="Times New Roman"/>
                        </a:rPr>
                        <a:t>Воздух</a:t>
                      </a:r>
                      <a:endParaRPr lang="ru-RU" sz="2400" b="1" dirty="0">
                        <a:latin typeface="Times New Roman"/>
                        <a:ea typeface="SimSun"/>
                        <a:cs typeface="Times New Roman"/>
                      </a:endParaRPr>
                    </a:p>
                  </a:txBody>
                  <a:tcPr marL="68580" marR="68580" marT="0" marB="0">
                    <a:lnL>
                      <a:noFill/>
                    </a:lnL>
                    <a:lnR>
                      <a:noFill/>
                    </a:lnR>
                    <a:lnT>
                      <a:noFill/>
                    </a:lnT>
                    <a:lnB>
                      <a:noFill/>
                    </a:lnB>
                  </a:tcPr>
                </a:tc>
                <a:tc>
                  <a:txBody>
                    <a:bodyPr/>
                    <a:lstStyle/>
                    <a:p>
                      <a:pPr algn="ctr">
                        <a:spcAft>
                          <a:spcPts val="0"/>
                        </a:spcAft>
                      </a:pPr>
                      <a:endParaRPr lang="ru-RU" sz="1200" dirty="0">
                        <a:latin typeface="Times New Roman"/>
                        <a:ea typeface="SimSun"/>
                        <a:cs typeface="Times New Roman"/>
                      </a:endParaRPr>
                    </a:p>
                  </a:txBody>
                  <a:tcPr marL="68580" marR="68580" marT="0" marB="0">
                    <a:lnL>
                      <a:noFill/>
                    </a:lnL>
                    <a:lnR>
                      <a:noFill/>
                    </a:lnR>
                    <a:lnT>
                      <a:noFill/>
                    </a:lnT>
                    <a:lnB>
                      <a:noFill/>
                    </a:lnB>
                  </a:tcPr>
                </a:tc>
              </a:tr>
            </a:tbl>
          </a:graphicData>
        </a:graphic>
      </p:graphicFrame>
      <p:pic>
        <p:nvPicPr>
          <p:cNvPr id="110598" name="Picture 1"/>
          <p:cNvPicPr>
            <a:picLocks noChangeAspect="1" noChangeArrowheads="1"/>
          </p:cNvPicPr>
          <p:nvPr/>
        </p:nvPicPr>
        <p:blipFill>
          <a:blip r:embed="rId3">
            <a:lum contrast="54000"/>
          </a:blip>
          <a:srcRect/>
          <a:stretch>
            <a:fillRect/>
          </a:stretch>
        </p:blipFill>
        <p:spPr bwMode="auto">
          <a:xfrm>
            <a:off x="4429125" y="2286000"/>
            <a:ext cx="3608388" cy="3563938"/>
          </a:xfrm>
          <a:prstGeom prst="rect">
            <a:avLst/>
          </a:prstGeom>
          <a:noFill/>
          <a:ln w="9525">
            <a:noFill/>
            <a:miter lim="800000"/>
            <a:headEnd/>
            <a:tailEnd/>
          </a:ln>
        </p:spPr>
      </p:pic>
    </p:spTree>
    <p:extLst>
      <p:ext uri="{BB962C8B-B14F-4D97-AF65-F5344CB8AC3E}">
        <p14:creationId xmlns:p14="http://schemas.microsoft.com/office/powerpoint/2010/main" val="2542161924"/>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1"/>
          </p:nvPr>
        </p:nvGraphicFramePr>
        <p:xfrm>
          <a:off x="500063" y="642938"/>
          <a:ext cx="7929618" cy="5174488"/>
        </p:xfrm>
        <a:graphic>
          <a:graphicData uri="http://schemas.openxmlformats.org/drawingml/2006/table">
            <a:tbl>
              <a:tblPr/>
              <a:tblGrid>
                <a:gridCol w="3988146"/>
                <a:gridCol w="3941472"/>
              </a:tblGrid>
              <a:tr h="161925">
                <a:tc gridSpan="2">
                  <a:txBody>
                    <a:bodyPr/>
                    <a:lstStyle/>
                    <a:p>
                      <a:pPr algn="ctr">
                        <a:lnSpc>
                          <a:spcPct val="115000"/>
                        </a:lnSpc>
                        <a:spcAft>
                          <a:spcPts val="1000"/>
                        </a:spcAft>
                      </a:pPr>
                      <a:r>
                        <a:rPr lang="ru-RU" sz="1600" b="1" dirty="0" err="1">
                          <a:latin typeface="Calibri"/>
                          <a:ea typeface="Calibri"/>
                          <a:cs typeface="Times New Roman"/>
                        </a:rPr>
                        <a:t>Погружные</a:t>
                      </a:r>
                      <a:r>
                        <a:rPr lang="ru-RU" sz="1600" b="1" dirty="0">
                          <a:latin typeface="Calibri"/>
                          <a:ea typeface="Calibri"/>
                          <a:cs typeface="Times New Roman"/>
                        </a:rPr>
                        <a:t> биофильтры</a:t>
                      </a:r>
                      <a:endParaRPr lang="ru-RU"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r>
              <a:tr h="200025">
                <a:tc>
                  <a:txBody>
                    <a:bodyPr/>
                    <a:lstStyle/>
                    <a:p>
                      <a:pPr algn="ctr">
                        <a:lnSpc>
                          <a:spcPct val="115000"/>
                        </a:lnSpc>
                        <a:spcAft>
                          <a:spcPts val="1000"/>
                        </a:spcAft>
                      </a:pPr>
                      <a:r>
                        <a:rPr lang="ru-RU" sz="1600" i="1">
                          <a:latin typeface="Calibri"/>
                          <a:ea typeface="Calibri"/>
                          <a:cs typeface="Times New Roman"/>
                        </a:rPr>
                        <a:t>Достоинства</a:t>
                      </a:r>
                      <a:endParaRPr lang="ru-RU" sz="16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1600" i="1">
                          <a:latin typeface="Calibri"/>
                          <a:ea typeface="Calibri"/>
                          <a:cs typeface="Times New Roman"/>
                        </a:rPr>
                        <a:t>недостатки</a:t>
                      </a:r>
                      <a:endParaRPr lang="ru-RU" sz="16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38450">
                <a:tc>
                  <a:txBody>
                    <a:bodyPr/>
                    <a:lstStyle/>
                    <a:p>
                      <a:pPr marL="228600">
                        <a:lnSpc>
                          <a:spcPct val="115000"/>
                        </a:lnSpc>
                        <a:spcAft>
                          <a:spcPts val="1000"/>
                        </a:spcAft>
                      </a:pPr>
                      <a:endParaRPr lang="ru-RU" sz="1600" dirty="0">
                        <a:latin typeface="Calibri"/>
                        <a:ea typeface="Calibri"/>
                        <a:cs typeface="Times New Roman"/>
                      </a:endParaRPr>
                    </a:p>
                    <a:p>
                      <a:pPr marL="342900" lvl="0" indent="-342900">
                        <a:lnSpc>
                          <a:spcPct val="115000"/>
                        </a:lnSpc>
                        <a:spcAft>
                          <a:spcPts val="0"/>
                        </a:spcAft>
                        <a:buFont typeface="+mj-lt"/>
                        <a:buAutoNum type="arabicPeriod"/>
                        <a:tabLst>
                          <a:tab pos="457200" algn="l"/>
                        </a:tabLst>
                      </a:pPr>
                      <a:r>
                        <a:rPr lang="ru-RU" sz="1600" dirty="0">
                          <a:latin typeface="Calibri"/>
                          <a:ea typeface="Calibri"/>
                          <a:cs typeface="Times New Roman"/>
                        </a:rPr>
                        <a:t>высокая удельная площадь поверхности загрузки (до 4000 м</a:t>
                      </a:r>
                      <a:r>
                        <a:rPr lang="ru-RU" sz="1600" baseline="30000" dirty="0">
                          <a:latin typeface="Calibri"/>
                          <a:ea typeface="Calibri"/>
                          <a:cs typeface="Times New Roman"/>
                        </a:rPr>
                        <a:t>2</a:t>
                      </a:r>
                      <a:r>
                        <a:rPr lang="ru-RU" sz="1600" dirty="0">
                          <a:latin typeface="Calibri"/>
                          <a:ea typeface="Calibri"/>
                          <a:cs typeface="Times New Roman"/>
                        </a:rPr>
                        <a:t>/м</a:t>
                      </a:r>
                      <a:r>
                        <a:rPr lang="ru-RU" sz="1600" baseline="30000" dirty="0">
                          <a:latin typeface="Calibri"/>
                          <a:ea typeface="Calibri"/>
                          <a:cs typeface="Times New Roman"/>
                        </a:rPr>
                        <a:t>3</a:t>
                      </a:r>
                      <a:r>
                        <a:rPr lang="ru-RU" sz="1600" dirty="0">
                          <a:latin typeface="Calibri"/>
                          <a:ea typeface="Calibri"/>
                          <a:cs typeface="Times New Roman"/>
                        </a:rPr>
                        <a:t>);</a:t>
                      </a:r>
                    </a:p>
                    <a:p>
                      <a:pPr marL="342900" lvl="0" indent="-342900">
                        <a:lnSpc>
                          <a:spcPct val="115000"/>
                        </a:lnSpc>
                        <a:spcAft>
                          <a:spcPts val="0"/>
                        </a:spcAft>
                        <a:buFont typeface="+mj-lt"/>
                        <a:buAutoNum type="arabicPeriod"/>
                        <a:tabLst>
                          <a:tab pos="457200" algn="l"/>
                        </a:tabLst>
                      </a:pPr>
                      <a:r>
                        <a:rPr lang="ru-RU" sz="1600" dirty="0">
                          <a:latin typeface="Calibri"/>
                          <a:ea typeface="Calibri"/>
                          <a:cs typeface="Times New Roman"/>
                        </a:rPr>
                        <a:t>использование 100% всей площади загрузки</a:t>
                      </a:r>
                    </a:p>
                    <a:p>
                      <a:pPr marL="342900" lvl="0" indent="-342900">
                        <a:lnSpc>
                          <a:spcPct val="115000"/>
                        </a:lnSpc>
                        <a:spcAft>
                          <a:spcPts val="0"/>
                        </a:spcAft>
                        <a:buFont typeface="+mj-lt"/>
                        <a:buAutoNum type="arabicPeriod"/>
                        <a:tabLst>
                          <a:tab pos="457200" algn="l"/>
                        </a:tabLst>
                      </a:pPr>
                      <a:r>
                        <a:rPr lang="ru-RU" sz="1600" dirty="0">
                          <a:latin typeface="Calibri"/>
                          <a:ea typeface="Calibri"/>
                          <a:cs typeface="Times New Roman"/>
                        </a:rPr>
                        <a:t>можно создать горизонтальные конструкции с минимальным перепадом уровней воды в установке;</a:t>
                      </a:r>
                    </a:p>
                    <a:p>
                      <a:pPr marL="342900" lvl="0" indent="-342900">
                        <a:lnSpc>
                          <a:spcPct val="115000"/>
                        </a:lnSpc>
                        <a:spcAft>
                          <a:spcPts val="0"/>
                        </a:spcAft>
                        <a:buFont typeface="+mj-lt"/>
                        <a:buAutoNum type="arabicPeriod"/>
                        <a:tabLst>
                          <a:tab pos="457200" algn="l"/>
                        </a:tabLst>
                      </a:pPr>
                      <a:r>
                        <a:rPr lang="ru-RU" sz="1600" dirty="0">
                          <a:latin typeface="Calibri"/>
                          <a:ea typeface="Calibri"/>
                          <a:cs typeface="Times New Roman"/>
                        </a:rPr>
                        <a:t>высокий диапазон гидравлических нагрузок;</a:t>
                      </a:r>
                    </a:p>
                    <a:p>
                      <a:pPr marL="342900" lvl="0" indent="-342900">
                        <a:lnSpc>
                          <a:spcPct val="115000"/>
                        </a:lnSpc>
                        <a:spcAft>
                          <a:spcPts val="0"/>
                        </a:spcAft>
                        <a:buFont typeface="+mj-lt"/>
                        <a:buAutoNum type="arabicPeriod"/>
                        <a:tabLst>
                          <a:tab pos="457200" algn="l"/>
                        </a:tabLst>
                      </a:pPr>
                      <a:r>
                        <a:rPr lang="ru-RU" sz="1600" dirty="0">
                          <a:latin typeface="Calibri"/>
                          <a:ea typeface="Calibri"/>
                          <a:cs typeface="Times New Roman"/>
                        </a:rPr>
                        <a:t>низкие </a:t>
                      </a:r>
                      <a:r>
                        <a:rPr lang="ru-RU" sz="1600" dirty="0" err="1">
                          <a:latin typeface="Calibri"/>
                          <a:ea typeface="Calibri"/>
                          <a:cs typeface="Times New Roman"/>
                        </a:rPr>
                        <a:t>теплопотери</a:t>
                      </a:r>
                      <a:r>
                        <a:rPr lang="ru-RU" sz="1600" dirty="0">
                          <a:latin typeface="Calibri"/>
                          <a:ea typeface="Calibri"/>
                          <a:cs typeface="Times New Roman"/>
                        </a:rPr>
                        <a:t> и испарение;</a:t>
                      </a:r>
                    </a:p>
                    <a:p>
                      <a:pPr marL="342900" lvl="0" indent="-342900">
                        <a:lnSpc>
                          <a:spcPct val="115000"/>
                        </a:lnSpc>
                        <a:spcAft>
                          <a:spcPts val="0"/>
                        </a:spcAft>
                        <a:buFont typeface="+mj-lt"/>
                        <a:buAutoNum type="arabicPeriod"/>
                        <a:tabLst>
                          <a:tab pos="457200" algn="l"/>
                        </a:tabLst>
                      </a:pPr>
                      <a:r>
                        <a:rPr lang="ru-RU" sz="1600" dirty="0">
                          <a:latin typeface="Calibri"/>
                          <a:ea typeface="Calibri"/>
                          <a:cs typeface="Times New Roman"/>
                        </a:rPr>
                        <a:t>возможность подачи на очистку воду с перенасыщением кислородом свыше 100%;</a:t>
                      </a:r>
                    </a:p>
                    <a:p>
                      <a:pPr marL="342900" lvl="0" indent="-342900">
                        <a:lnSpc>
                          <a:spcPct val="115000"/>
                        </a:lnSpc>
                        <a:spcAft>
                          <a:spcPts val="0"/>
                        </a:spcAft>
                        <a:buFont typeface="+mj-lt"/>
                        <a:buAutoNum type="arabicPeriod"/>
                        <a:tabLst>
                          <a:tab pos="457200" algn="l"/>
                        </a:tabLst>
                      </a:pPr>
                      <a:r>
                        <a:rPr lang="ru-RU" sz="1600" dirty="0">
                          <a:latin typeface="Calibri"/>
                          <a:ea typeface="Calibri"/>
                          <a:cs typeface="Times New Roman"/>
                        </a:rPr>
                        <a:t>высокая выживаемость </a:t>
                      </a:r>
                      <a:r>
                        <a:rPr lang="ru-RU" sz="1600" dirty="0" err="1">
                          <a:latin typeface="Calibri"/>
                          <a:ea typeface="Calibri"/>
                          <a:cs typeface="Times New Roman"/>
                        </a:rPr>
                        <a:t>биопленки</a:t>
                      </a:r>
                      <a:r>
                        <a:rPr lang="ru-RU" sz="1600" dirty="0">
                          <a:latin typeface="Calibri"/>
                          <a:ea typeface="Calibri"/>
                          <a:cs typeface="Times New Roman"/>
                        </a:rPr>
                        <a:t> при прекращении </a:t>
                      </a:r>
                      <a:r>
                        <a:rPr lang="ru-RU" sz="1600" dirty="0" err="1">
                          <a:latin typeface="Calibri"/>
                          <a:ea typeface="Calibri"/>
                          <a:cs typeface="Times New Roman"/>
                        </a:rPr>
                        <a:t>водоподачи</a:t>
                      </a:r>
                      <a:r>
                        <a:rPr lang="ru-RU" sz="1600" dirty="0">
                          <a:latin typeface="Calibri"/>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a:lnSpc>
                          <a:spcPct val="115000"/>
                        </a:lnSpc>
                        <a:spcAft>
                          <a:spcPts val="1000"/>
                        </a:spcAft>
                      </a:pPr>
                      <a:endParaRPr lang="ru-RU" sz="1600" dirty="0">
                        <a:latin typeface="Calibri"/>
                        <a:ea typeface="Calibri"/>
                        <a:cs typeface="Times New Roman"/>
                      </a:endParaRPr>
                    </a:p>
                    <a:p>
                      <a:pPr marL="342900" lvl="0" indent="-342900">
                        <a:lnSpc>
                          <a:spcPct val="115000"/>
                        </a:lnSpc>
                        <a:spcAft>
                          <a:spcPts val="0"/>
                        </a:spcAft>
                        <a:buFont typeface="+mj-lt"/>
                        <a:buAutoNum type="arabicPeriod"/>
                        <a:tabLst>
                          <a:tab pos="457200" algn="l"/>
                        </a:tabLst>
                      </a:pPr>
                      <a:r>
                        <a:rPr lang="ru-RU" sz="1600" dirty="0">
                          <a:latin typeface="Calibri"/>
                          <a:ea typeface="Calibri"/>
                          <a:cs typeface="Times New Roman"/>
                        </a:rPr>
                        <a:t>требовательность к концентрации кислорода в воде подаваемой на очистку;</a:t>
                      </a:r>
                    </a:p>
                    <a:p>
                      <a:pPr marL="342900" lvl="0" indent="-342900">
                        <a:lnSpc>
                          <a:spcPct val="115000"/>
                        </a:lnSpc>
                        <a:spcAft>
                          <a:spcPts val="0"/>
                        </a:spcAft>
                        <a:buFont typeface="+mj-lt"/>
                        <a:buAutoNum type="arabicPeriod"/>
                        <a:tabLst>
                          <a:tab pos="457200" algn="l"/>
                        </a:tabLst>
                      </a:pPr>
                      <a:r>
                        <a:rPr lang="ru-RU" sz="1600" dirty="0">
                          <a:latin typeface="Calibri"/>
                          <a:ea typeface="Calibri"/>
                          <a:cs typeface="Times New Roman"/>
                        </a:rPr>
                        <a:t>высокая стоимость загрузки;</a:t>
                      </a:r>
                    </a:p>
                    <a:p>
                      <a:pPr marL="342900" lvl="0" indent="-342900">
                        <a:lnSpc>
                          <a:spcPct val="115000"/>
                        </a:lnSpc>
                        <a:spcAft>
                          <a:spcPts val="0"/>
                        </a:spcAft>
                        <a:buFont typeface="+mj-lt"/>
                        <a:buAutoNum type="arabicPeriod"/>
                        <a:tabLst>
                          <a:tab pos="457200" algn="l"/>
                        </a:tabLst>
                      </a:pPr>
                      <a:r>
                        <a:rPr lang="ru-RU" sz="1600" dirty="0">
                          <a:latin typeface="Calibri"/>
                          <a:ea typeface="Calibri"/>
                          <a:cs typeface="Times New Roman"/>
                        </a:rPr>
                        <a:t>наличие механизма регенерации загрузки;</a:t>
                      </a:r>
                    </a:p>
                    <a:p>
                      <a:pPr marL="342900" lvl="0" indent="-342900">
                        <a:lnSpc>
                          <a:spcPct val="115000"/>
                        </a:lnSpc>
                        <a:spcAft>
                          <a:spcPts val="0"/>
                        </a:spcAft>
                        <a:buFont typeface="+mj-lt"/>
                        <a:buAutoNum type="arabicPeriod"/>
                        <a:tabLst>
                          <a:tab pos="457200" algn="l"/>
                        </a:tabLst>
                      </a:pPr>
                      <a:r>
                        <a:rPr lang="ru-RU" sz="1600" dirty="0">
                          <a:latin typeface="Calibri"/>
                          <a:ea typeface="Calibri"/>
                          <a:cs typeface="Times New Roman"/>
                        </a:rPr>
                        <a:t>требуется более мощный и дорогой корпус;</a:t>
                      </a:r>
                    </a:p>
                    <a:p>
                      <a:pPr marL="342900" lvl="0" indent="-342900">
                        <a:lnSpc>
                          <a:spcPct val="115000"/>
                        </a:lnSpc>
                        <a:spcAft>
                          <a:spcPts val="0"/>
                        </a:spcAft>
                        <a:buFont typeface="+mj-lt"/>
                        <a:buAutoNum type="arabicPeriod"/>
                        <a:tabLst>
                          <a:tab pos="457200" algn="l"/>
                        </a:tabLst>
                      </a:pPr>
                      <a:r>
                        <a:rPr lang="ru-RU" sz="1600" dirty="0">
                          <a:latin typeface="Calibri"/>
                          <a:ea typeface="Calibri"/>
                          <a:cs typeface="Times New Roman"/>
                        </a:rPr>
                        <a:t>возможная потеря загрузки;</a:t>
                      </a:r>
                    </a:p>
                    <a:p>
                      <a:pPr marL="342900" lvl="0" indent="-342900">
                        <a:lnSpc>
                          <a:spcPct val="115000"/>
                        </a:lnSpc>
                        <a:spcAft>
                          <a:spcPts val="0"/>
                        </a:spcAft>
                        <a:buFont typeface="+mj-lt"/>
                        <a:buAutoNum type="arabicPeriod"/>
                        <a:tabLst>
                          <a:tab pos="457200" algn="l"/>
                        </a:tabLst>
                      </a:pPr>
                      <a:r>
                        <a:rPr lang="ru-RU" sz="1600" dirty="0">
                          <a:latin typeface="Calibri"/>
                          <a:ea typeface="Calibri"/>
                          <a:cs typeface="Times New Roman"/>
                        </a:rPr>
                        <a:t>плохо работает неподвижная загрузка, возможно очень сильное её зарастание;</a:t>
                      </a:r>
                    </a:p>
                    <a:p>
                      <a:pPr marL="342900" lvl="0" indent="-342900">
                        <a:lnSpc>
                          <a:spcPct val="115000"/>
                        </a:lnSpc>
                        <a:spcAft>
                          <a:spcPts val="0"/>
                        </a:spcAft>
                        <a:buFont typeface="+mj-lt"/>
                        <a:buAutoNum type="arabicPeriod"/>
                        <a:tabLst>
                          <a:tab pos="457200" algn="l"/>
                        </a:tabLst>
                      </a:pPr>
                      <a:r>
                        <a:rPr lang="ru-RU" sz="1600" dirty="0">
                          <a:latin typeface="Calibri"/>
                          <a:ea typeface="Calibri"/>
                          <a:cs typeface="Times New Roman"/>
                        </a:rPr>
                        <a:t>низкая степень заполнения биологического фильтра загрузкой.</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095408445"/>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1"/>
          </p:nvPr>
        </p:nvGraphicFramePr>
        <p:xfrm>
          <a:off x="642938" y="1500188"/>
          <a:ext cx="8001056" cy="4206240"/>
        </p:xfrm>
        <a:graphic>
          <a:graphicData uri="http://schemas.openxmlformats.org/drawingml/2006/table">
            <a:tbl>
              <a:tblPr/>
              <a:tblGrid>
                <a:gridCol w="4000528"/>
                <a:gridCol w="4000528"/>
              </a:tblGrid>
              <a:tr h="104775">
                <a:tc gridSpan="2">
                  <a:txBody>
                    <a:bodyPr/>
                    <a:lstStyle/>
                    <a:p>
                      <a:pPr algn="ctr">
                        <a:lnSpc>
                          <a:spcPct val="115000"/>
                        </a:lnSpc>
                        <a:spcAft>
                          <a:spcPts val="1000"/>
                        </a:spcAft>
                      </a:pPr>
                      <a:r>
                        <a:rPr lang="ru-RU" sz="1600" b="1" dirty="0">
                          <a:latin typeface="Calibri"/>
                          <a:ea typeface="Calibri"/>
                          <a:cs typeface="Times New Roman"/>
                        </a:rPr>
                        <a:t>Капельные (орошаемые) биофильтры</a:t>
                      </a:r>
                      <a:endParaRPr lang="ru-RU"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r>
              <a:tr h="180975">
                <a:tc>
                  <a:txBody>
                    <a:bodyPr/>
                    <a:lstStyle/>
                    <a:p>
                      <a:pPr algn="ctr">
                        <a:lnSpc>
                          <a:spcPct val="115000"/>
                        </a:lnSpc>
                        <a:spcAft>
                          <a:spcPts val="1000"/>
                        </a:spcAft>
                      </a:pPr>
                      <a:r>
                        <a:rPr lang="ru-RU" sz="1600" i="1">
                          <a:latin typeface="Calibri"/>
                          <a:ea typeface="Calibri"/>
                          <a:cs typeface="Times New Roman"/>
                        </a:rPr>
                        <a:t>Достоинства</a:t>
                      </a:r>
                      <a:endParaRPr lang="ru-RU" sz="16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1600" i="1" dirty="0">
                          <a:latin typeface="Calibri"/>
                          <a:ea typeface="Calibri"/>
                          <a:cs typeface="Times New Roman"/>
                        </a:rPr>
                        <a:t>недостатки</a:t>
                      </a:r>
                      <a:endParaRPr lang="ru-RU"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7175">
                <a:tc>
                  <a:txBody>
                    <a:bodyPr/>
                    <a:lstStyle/>
                    <a:p>
                      <a:pPr marL="342900" lvl="0" indent="-342900">
                        <a:lnSpc>
                          <a:spcPct val="115000"/>
                        </a:lnSpc>
                        <a:spcAft>
                          <a:spcPts val="0"/>
                        </a:spcAft>
                        <a:buFont typeface="+mj-lt"/>
                        <a:buAutoNum type="arabicPeriod"/>
                        <a:tabLst>
                          <a:tab pos="457200" algn="l"/>
                        </a:tabLst>
                      </a:pPr>
                      <a:r>
                        <a:rPr lang="ru-RU" sz="1600" dirty="0">
                          <a:latin typeface="Calibri"/>
                          <a:ea typeface="Calibri"/>
                          <a:cs typeface="Times New Roman"/>
                        </a:rPr>
                        <a:t>не требователен к количеству кислорода в воде, подаваемой на очистку;</a:t>
                      </a:r>
                    </a:p>
                    <a:p>
                      <a:pPr marL="342900" lvl="0" indent="-342900">
                        <a:lnSpc>
                          <a:spcPct val="115000"/>
                        </a:lnSpc>
                        <a:spcAft>
                          <a:spcPts val="0"/>
                        </a:spcAft>
                        <a:buFont typeface="+mj-lt"/>
                        <a:buAutoNum type="arabicPeriod"/>
                        <a:tabLst>
                          <a:tab pos="457200" algn="l"/>
                        </a:tabLst>
                      </a:pPr>
                      <a:r>
                        <a:rPr lang="ru-RU" sz="1600" dirty="0">
                          <a:latin typeface="Calibri"/>
                          <a:ea typeface="Calibri"/>
                          <a:cs typeface="Times New Roman"/>
                        </a:rPr>
                        <a:t>ниже стоимость загрузки;</a:t>
                      </a:r>
                    </a:p>
                    <a:p>
                      <a:pPr marL="342900" lvl="0" indent="-342900">
                        <a:lnSpc>
                          <a:spcPct val="115000"/>
                        </a:lnSpc>
                        <a:spcAft>
                          <a:spcPts val="0"/>
                        </a:spcAft>
                        <a:buFont typeface="+mj-lt"/>
                        <a:buAutoNum type="arabicPeriod"/>
                        <a:tabLst>
                          <a:tab pos="457200" algn="l"/>
                        </a:tabLst>
                      </a:pPr>
                      <a:r>
                        <a:rPr lang="ru-RU" sz="1600" dirty="0">
                          <a:latin typeface="Calibri"/>
                          <a:ea typeface="Calibri"/>
                          <a:cs typeface="Times New Roman"/>
                        </a:rPr>
                        <a:t>корпус фильтра можно выполнить из очень легких конструкций;</a:t>
                      </a:r>
                    </a:p>
                    <a:p>
                      <a:pPr marL="342900" lvl="0" indent="-342900">
                        <a:lnSpc>
                          <a:spcPct val="115000"/>
                        </a:lnSpc>
                        <a:spcAft>
                          <a:spcPts val="0"/>
                        </a:spcAft>
                        <a:buFont typeface="+mj-lt"/>
                        <a:buAutoNum type="arabicPeriod"/>
                        <a:tabLst>
                          <a:tab pos="457200" algn="l"/>
                        </a:tabLst>
                      </a:pPr>
                      <a:r>
                        <a:rPr lang="ru-RU" sz="1600" dirty="0">
                          <a:latin typeface="Calibri"/>
                          <a:ea typeface="Calibri"/>
                          <a:cs typeface="Times New Roman"/>
                        </a:rPr>
                        <a:t>обеспечивает хорошую дегазацию, удаляет избытки азота и углекислоты;</a:t>
                      </a:r>
                    </a:p>
                    <a:p>
                      <a:pPr marL="342900" lvl="0" indent="-342900">
                        <a:lnSpc>
                          <a:spcPct val="115000"/>
                        </a:lnSpc>
                        <a:spcAft>
                          <a:spcPts val="0"/>
                        </a:spcAft>
                        <a:buFont typeface="+mj-lt"/>
                        <a:buAutoNum type="arabicPeriod"/>
                        <a:tabLst>
                          <a:tab pos="457200" algn="l"/>
                        </a:tabLst>
                      </a:pPr>
                      <a:r>
                        <a:rPr lang="ru-RU" sz="1600" dirty="0">
                          <a:latin typeface="Calibri"/>
                          <a:ea typeface="Calibri"/>
                          <a:cs typeface="Times New Roman"/>
                        </a:rPr>
                        <a:t>можно использовать неподвижные загрузки, т.к. обеспечивает отрыв </a:t>
                      </a:r>
                      <a:r>
                        <a:rPr lang="ru-RU" sz="1600" dirty="0" err="1">
                          <a:latin typeface="Calibri"/>
                          <a:ea typeface="Calibri"/>
                          <a:cs typeface="Times New Roman"/>
                        </a:rPr>
                        <a:t>биопленки</a:t>
                      </a:r>
                      <a:r>
                        <a:rPr lang="ru-RU" sz="1600" dirty="0">
                          <a:latin typeface="Calibri"/>
                          <a:ea typeface="Calibri"/>
                          <a:cs typeface="Times New Roman"/>
                        </a:rPr>
                        <a:t>;</a:t>
                      </a:r>
                    </a:p>
                    <a:p>
                      <a:pPr marL="342900" lvl="0" indent="-342900">
                        <a:lnSpc>
                          <a:spcPct val="115000"/>
                        </a:lnSpc>
                        <a:spcAft>
                          <a:spcPts val="0"/>
                        </a:spcAft>
                        <a:buFont typeface="+mj-lt"/>
                        <a:buAutoNum type="arabicPeriod"/>
                        <a:tabLst>
                          <a:tab pos="457200" algn="l"/>
                        </a:tabLst>
                      </a:pPr>
                      <a:r>
                        <a:rPr lang="ru-RU" sz="1600" dirty="0">
                          <a:latin typeface="Calibri"/>
                          <a:ea typeface="Calibri"/>
                          <a:cs typeface="Times New Roman"/>
                        </a:rPr>
                        <a:t>высокая степень заполнения объема фильтра загрузкой.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mj-lt"/>
                        <a:buAutoNum type="arabicPeriod"/>
                        <a:tabLst>
                          <a:tab pos="457200" algn="l"/>
                        </a:tabLst>
                      </a:pPr>
                      <a:r>
                        <a:rPr lang="ru-RU" sz="1600" dirty="0">
                          <a:latin typeface="Calibri"/>
                          <a:ea typeface="Calibri"/>
                          <a:cs typeface="Times New Roman"/>
                        </a:rPr>
                        <a:t>низкая удельная площадь поверхности загрузки (до 350 м</a:t>
                      </a:r>
                      <a:r>
                        <a:rPr lang="ru-RU" sz="1600" baseline="30000" dirty="0">
                          <a:latin typeface="Calibri"/>
                          <a:ea typeface="Calibri"/>
                          <a:cs typeface="Times New Roman"/>
                        </a:rPr>
                        <a:t>2</a:t>
                      </a:r>
                      <a:r>
                        <a:rPr lang="ru-RU" sz="1600" dirty="0">
                          <a:latin typeface="Calibri"/>
                          <a:ea typeface="Calibri"/>
                          <a:cs typeface="Times New Roman"/>
                        </a:rPr>
                        <a:t>/м</a:t>
                      </a:r>
                      <a:r>
                        <a:rPr lang="ru-RU" sz="1600" baseline="30000" dirty="0">
                          <a:latin typeface="Calibri"/>
                          <a:ea typeface="Calibri"/>
                          <a:cs typeface="Times New Roman"/>
                        </a:rPr>
                        <a:t>3</a:t>
                      </a:r>
                      <a:r>
                        <a:rPr lang="ru-RU" sz="1600" dirty="0">
                          <a:latin typeface="Calibri"/>
                          <a:ea typeface="Calibri"/>
                          <a:cs typeface="Times New Roman"/>
                        </a:rPr>
                        <a:t>);</a:t>
                      </a:r>
                    </a:p>
                    <a:p>
                      <a:pPr marL="342900" lvl="0" indent="-342900">
                        <a:lnSpc>
                          <a:spcPct val="115000"/>
                        </a:lnSpc>
                        <a:spcAft>
                          <a:spcPts val="0"/>
                        </a:spcAft>
                        <a:buFont typeface="+mj-lt"/>
                        <a:buAutoNum type="arabicPeriod"/>
                        <a:tabLst>
                          <a:tab pos="457200" algn="l"/>
                        </a:tabLst>
                      </a:pPr>
                      <a:r>
                        <a:rPr lang="ru-RU" sz="1600" dirty="0">
                          <a:latin typeface="Calibri"/>
                          <a:ea typeface="Calibri"/>
                          <a:cs typeface="Times New Roman"/>
                        </a:rPr>
                        <a:t>невозможно 100% равномерное стекание воды по всей площади загрузки;</a:t>
                      </a:r>
                    </a:p>
                    <a:p>
                      <a:pPr marL="342900" lvl="0" indent="-342900">
                        <a:lnSpc>
                          <a:spcPct val="115000"/>
                        </a:lnSpc>
                        <a:spcAft>
                          <a:spcPts val="0"/>
                        </a:spcAft>
                        <a:buFont typeface="+mj-lt"/>
                        <a:buAutoNum type="arabicPeriod"/>
                        <a:tabLst>
                          <a:tab pos="457200" algn="l"/>
                        </a:tabLst>
                      </a:pPr>
                      <a:r>
                        <a:rPr lang="ru-RU" sz="1600" dirty="0">
                          <a:latin typeface="Calibri"/>
                          <a:ea typeface="Calibri"/>
                          <a:cs typeface="Times New Roman"/>
                        </a:rPr>
                        <a:t>при больших нагрузках не исключено полное зарастание просвета «сот»;</a:t>
                      </a:r>
                    </a:p>
                    <a:p>
                      <a:pPr marL="342900" lvl="0" indent="-342900">
                        <a:lnSpc>
                          <a:spcPct val="115000"/>
                        </a:lnSpc>
                        <a:spcAft>
                          <a:spcPts val="0"/>
                        </a:spcAft>
                        <a:buFont typeface="+mj-lt"/>
                        <a:buAutoNum type="arabicPeriod"/>
                        <a:tabLst>
                          <a:tab pos="457200" algn="l"/>
                        </a:tabLst>
                      </a:pPr>
                      <a:r>
                        <a:rPr lang="ru-RU" sz="1600" dirty="0">
                          <a:latin typeface="Calibri"/>
                          <a:ea typeface="Calibri"/>
                          <a:cs typeface="Times New Roman"/>
                        </a:rPr>
                        <a:t>трудно регулировать время удержания воды на фильтре;</a:t>
                      </a:r>
                    </a:p>
                    <a:p>
                      <a:pPr marL="342900" lvl="0" indent="-342900">
                        <a:lnSpc>
                          <a:spcPct val="115000"/>
                        </a:lnSpc>
                        <a:spcAft>
                          <a:spcPts val="0"/>
                        </a:spcAft>
                        <a:buFont typeface="+mj-lt"/>
                        <a:buAutoNum type="arabicPeriod"/>
                        <a:tabLst>
                          <a:tab pos="457200" algn="l"/>
                        </a:tabLst>
                      </a:pPr>
                      <a:r>
                        <a:rPr lang="ru-RU" sz="1600" dirty="0">
                          <a:latin typeface="Calibri"/>
                          <a:ea typeface="Calibri"/>
                          <a:cs typeface="Times New Roman"/>
                        </a:rPr>
                        <a:t>большие потери напора;</a:t>
                      </a:r>
                    </a:p>
                    <a:p>
                      <a:pPr marL="342900" lvl="0" indent="-342900">
                        <a:lnSpc>
                          <a:spcPct val="115000"/>
                        </a:lnSpc>
                        <a:spcAft>
                          <a:spcPts val="0"/>
                        </a:spcAft>
                        <a:buFont typeface="+mj-lt"/>
                        <a:buAutoNum type="arabicPeriod"/>
                        <a:tabLst>
                          <a:tab pos="457200" algn="l"/>
                        </a:tabLst>
                      </a:pPr>
                      <a:r>
                        <a:rPr lang="ru-RU" sz="1600" dirty="0">
                          <a:latin typeface="Calibri"/>
                          <a:ea typeface="Calibri"/>
                          <a:cs typeface="Times New Roman"/>
                        </a:rPr>
                        <a:t>узкий диапазон гидравлических нагрузок;</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92109708"/>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Заголовок 1"/>
          <p:cNvSpPr>
            <a:spLocks noGrp="1"/>
          </p:cNvSpPr>
          <p:nvPr>
            <p:ph type="title"/>
          </p:nvPr>
        </p:nvSpPr>
        <p:spPr/>
        <p:txBody>
          <a:bodyPr/>
          <a:lstStyle/>
          <a:p>
            <a:endParaRPr lang="ru-RU" smtClean="0"/>
          </a:p>
        </p:txBody>
      </p:sp>
      <p:pic>
        <p:nvPicPr>
          <p:cNvPr id="115715" name="Picture 2"/>
          <p:cNvPicPr>
            <a:picLocks noGrp="1" noChangeAspect="1" noChangeArrowheads="1"/>
          </p:cNvPicPr>
          <p:nvPr>
            <p:ph idx="1"/>
          </p:nvPr>
        </p:nvPicPr>
        <p:blipFill>
          <a:blip r:embed="rId2"/>
          <a:srcRect/>
          <a:stretch>
            <a:fillRect/>
          </a:stretch>
        </p:blipFill>
        <p:spPr>
          <a:xfrm>
            <a:off x="2717800" y="247650"/>
            <a:ext cx="4068763" cy="6324600"/>
          </a:xfrm>
        </p:spPr>
      </p:pic>
    </p:spTree>
    <p:extLst>
      <p:ext uri="{BB962C8B-B14F-4D97-AF65-F5344CB8AC3E}">
        <p14:creationId xmlns:p14="http://schemas.microsoft.com/office/powerpoint/2010/main" val="42483979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512" y="620688"/>
            <a:ext cx="8568952" cy="5539978"/>
          </a:xfrm>
          <a:prstGeom prst="rect">
            <a:avLst/>
          </a:prstGeom>
          <a:noFill/>
        </p:spPr>
        <p:txBody>
          <a:bodyPr wrap="square" rtlCol="0">
            <a:spAutoFit/>
          </a:bodyPr>
          <a:lstStyle/>
          <a:p>
            <a:pPr algn="just"/>
            <a:r>
              <a:rPr lang="ru-RU" sz="2400" dirty="0">
                <a:latin typeface="Times New Roman" panose="02020603050405020304" pitchFamily="18" charset="0"/>
                <a:cs typeface="Times New Roman" panose="02020603050405020304" pitchFamily="18" charset="0"/>
              </a:rPr>
              <a:t>Форель массой 0,07-0,2 г наиболее интенсивно растет в пресной воде, а у рыбы массой 0,14-0,4 г темп роста в солоноватой (5 ‰) и пресной воде одинаков. Содержание рыбы массой 0,3-1,1 г в воде соленостью 5,6 ‰ дает увеличение прироста на 14,3% по сравнению с приростом при содержании в пресной воде, а для рыбы массой 1,0-10,0 г прирост составил почти 6%. Соленость 10 ‰ действует отрицательно на форель массой от 0,3 до 10 г. Рыба массой свыше 10 г наиболее быстро растет при солености 10 ‰, а массой свыше 14 г — при солености 17 ‰, при этом увеличение прироста в солоноватой воде достигает 2-7 % по сравнению с приростом в пресной. Увеличение темпа роста молоди массой 0,3-1,1 г в солоноватой воде по сравнению с пресной составило около 14%, а более крупной рыбы (массой до 180 г) - до 7 % </a:t>
            </a:r>
          </a:p>
          <a:p>
            <a:endParaRPr lang="ru-RU" dirty="0"/>
          </a:p>
        </p:txBody>
      </p:sp>
    </p:spTree>
    <p:extLst>
      <p:ext uri="{BB962C8B-B14F-4D97-AF65-F5344CB8AC3E}">
        <p14:creationId xmlns:p14="http://schemas.microsoft.com/office/powerpoint/2010/main" val="97960530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aquaculture.by/wp-content/uploads/2019/08/csm_CF12-300_1_schatten_1_5253195a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476250"/>
            <a:ext cx="3348037"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4" descr="https://aquaculture.by/wp-content/uploads/2016/03/%D0%A1%D0%B0%D0%B9%D1%8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765175"/>
            <a:ext cx="4127500"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6" descr="https://aquaculture.by/wp-content/uploads/2017/10/Cluster-Ansicht-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3616325"/>
            <a:ext cx="337185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0397613"/>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Grp="1" noChangeAspect="1" noChangeArrowheads="1"/>
          </p:cNvPicPr>
          <p:nvPr>
            <p:ph idx="1"/>
          </p:nvPr>
        </p:nvPicPr>
        <p:blipFill>
          <a:blip r:embed="rId2"/>
          <a:srcRect/>
          <a:stretch>
            <a:fillRect/>
          </a:stretch>
        </p:blipFill>
        <p:spPr>
          <a:xfrm>
            <a:off x="457200" y="2743200"/>
            <a:ext cx="8229600" cy="2773363"/>
          </a:xfrm>
        </p:spPr>
      </p:pic>
      <p:pic>
        <p:nvPicPr>
          <p:cNvPr id="117763" name="Picture 2"/>
          <p:cNvPicPr>
            <a:picLocks noGrp="1" noChangeAspect="1" noChangeArrowheads="1"/>
          </p:cNvPicPr>
          <p:nvPr>
            <p:ph idx="1"/>
          </p:nvPr>
        </p:nvPicPr>
        <p:blipFill>
          <a:blip r:embed="rId2"/>
          <a:srcRect/>
          <a:stretch>
            <a:fillRect/>
          </a:stretch>
        </p:blipFill>
        <p:spPr>
          <a:xfrm>
            <a:off x="457200" y="2476500"/>
            <a:ext cx="8229600" cy="2773363"/>
          </a:xfrm>
        </p:spPr>
      </p:pic>
      <p:sp>
        <p:nvSpPr>
          <p:cNvPr id="6" name="Заголовок 1"/>
          <p:cNvSpPr>
            <a:spLocks noGrp="1"/>
          </p:cNvSpPr>
          <p:nvPr>
            <p:ph type="title"/>
          </p:nvPr>
        </p:nvSpPr>
        <p:spPr/>
        <p:txBody>
          <a:bodyPr>
            <a:normAutofit fontScale="90000"/>
          </a:bodyPr>
          <a:lstStyle/>
          <a:p>
            <a:pPr algn="ctr">
              <a:defRPr/>
            </a:pPr>
            <a:r>
              <a:rPr lang="ru-RU" b="1" dirty="0">
                <a:effectLst>
                  <a:outerShdw blurRad="38100" dist="38100" dir="2700000" algn="tl">
                    <a:srgbClr val="000000">
                      <a:alpha val="43137"/>
                    </a:srgbClr>
                  </a:outerShdw>
                </a:effectLst>
              </a:rPr>
              <a:t>Биофильтры </a:t>
            </a:r>
            <a:r>
              <a:rPr lang="ru-RU" b="1" dirty="0" smtClean="0">
                <a:effectLst>
                  <a:outerShdw blurRad="38100" dist="38100" dir="2700000" algn="tl">
                    <a:srgbClr val="000000">
                      <a:alpha val="43137"/>
                    </a:srgbClr>
                  </a:outerShdw>
                </a:effectLst>
              </a:rPr>
              <a:t> </a:t>
            </a:r>
            <a:r>
              <a:rPr lang="ru-RU" b="1" dirty="0">
                <a:effectLst>
                  <a:outerShdw blurRad="38100" dist="38100" dir="2700000" algn="tl">
                    <a:srgbClr val="000000">
                      <a:alpha val="43137"/>
                    </a:srgbClr>
                  </a:outerShdw>
                </a:effectLst>
              </a:rPr>
              <a:t>неподвижной загрузкой</a:t>
            </a:r>
          </a:p>
        </p:txBody>
      </p:sp>
    </p:spTree>
    <p:extLst>
      <p:ext uri="{BB962C8B-B14F-4D97-AF65-F5344CB8AC3E}">
        <p14:creationId xmlns:p14="http://schemas.microsoft.com/office/powerpoint/2010/main" val="1566405327"/>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Заголовок 1"/>
          <p:cNvSpPr>
            <a:spLocks noGrp="1"/>
          </p:cNvSpPr>
          <p:nvPr>
            <p:ph type="title"/>
          </p:nvPr>
        </p:nvSpPr>
        <p:spPr/>
        <p:txBody>
          <a:bodyPr/>
          <a:lstStyle/>
          <a:p>
            <a:endParaRPr lang="ru-RU" smtClean="0"/>
          </a:p>
        </p:txBody>
      </p:sp>
      <p:pic>
        <p:nvPicPr>
          <p:cNvPr id="118787" name="Picture 2"/>
          <p:cNvPicPr>
            <a:picLocks noGrp="1" noChangeAspect="1" noChangeArrowheads="1"/>
          </p:cNvPicPr>
          <p:nvPr>
            <p:ph idx="1"/>
          </p:nvPr>
        </p:nvPicPr>
        <p:blipFill>
          <a:blip r:embed="rId2"/>
          <a:srcRect/>
          <a:stretch>
            <a:fillRect/>
          </a:stretch>
        </p:blipFill>
        <p:spPr>
          <a:xfrm>
            <a:off x="2528888" y="390525"/>
            <a:ext cx="4257675" cy="6110288"/>
          </a:xfrm>
        </p:spPr>
      </p:pic>
    </p:spTree>
    <p:extLst>
      <p:ext uri="{BB962C8B-B14F-4D97-AF65-F5344CB8AC3E}">
        <p14:creationId xmlns:p14="http://schemas.microsoft.com/office/powerpoint/2010/main" val="671047533"/>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C:\Documents and Settings\xXx\Рабочий стол\Untitled-7.jpg"/>
          <p:cNvPicPr>
            <a:picLocks noGrp="1" noChangeAspect="1" noChangeArrowheads="1"/>
          </p:cNvPicPr>
          <p:nvPr>
            <p:ph idx="1"/>
          </p:nvPr>
        </p:nvPicPr>
        <p:blipFill>
          <a:blip r:embed="rId3"/>
          <a:srcRect/>
          <a:stretch>
            <a:fillRect/>
          </a:stretch>
        </p:blipFill>
        <p:spPr>
          <a:xfrm>
            <a:off x="709613" y="285750"/>
            <a:ext cx="7724775" cy="5840413"/>
          </a:xfrm>
        </p:spPr>
      </p:pic>
    </p:spTree>
    <p:extLst>
      <p:ext uri="{BB962C8B-B14F-4D97-AF65-F5344CB8AC3E}">
        <p14:creationId xmlns:p14="http://schemas.microsoft.com/office/powerpoint/2010/main" val="4102936980"/>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C:\Documents and Settings\xXx\Рабочий стол\Untitled-8.jpg"/>
          <p:cNvPicPr>
            <a:picLocks noGrp="1" noChangeAspect="1" noChangeArrowheads="1"/>
          </p:cNvPicPr>
          <p:nvPr>
            <p:ph idx="1"/>
          </p:nvPr>
        </p:nvPicPr>
        <p:blipFill>
          <a:blip r:embed="rId3"/>
          <a:srcRect/>
          <a:stretch>
            <a:fillRect/>
          </a:stretch>
        </p:blipFill>
        <p:spPr>
          <a:xfrm>
            <a:off x="765175" y="357188"/>
            <a:ext cx="7613650" cy="5768975"/>
          </a:xfrm>
        </p:spPr>
      </p:pic>
    </p:spTree>
    <p:extLst>
      <p:ext uri="{BB962C8B-B14F-4D97-AF65-F5344CB8AC3E}">
        <p14:creationId xmlns:p14="http://schemas.microsoft.com/office/powerpoint/2010/main" val="3268414278"/>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C:\Documents and Settings\xXx\Рабочий стол\Untitled-9.jpg"/>
          <p:cNvPicPr>
            <a:picLocks noGrp="1" noChangeAspect="1" noChangeArrowheads="1"/>
          </p:cNvPicPr>
          <p:nvPr>
            <p:ph idx="1"/>
          </p:nvPr>
        </p:nvPicPr>
        <p:blipFill>
          <a:blip r:embed="rId3"/>
          <a:srcRect/>
          <a:stretch>
            <a:fillRect/>
          </a:stretch>
        </p:blipFill>
        <p:spPr>
          <a:xfrm>
            <a:off x="703263" y="285750"/>
            <a:ext cx="7737475" cy="5840413"/>
          </a:xfrm>
        </p:spPr>
      </p:pic>
    </p:spTree>
    <p:extLst>
      <p:ext uri="{BB962C8B-B14F-4D97-AF65-F5344CB8AC3E}">
        <p14:creationId xmlns:p14="http://schemas.microsoft.com/office/powerpoint/2010/main" val="3815047093"/>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Заголовок 1"/>
          <p:cNvSpPr>
            <a:spLocks noGrp="1"/>
          </p:cNvSpPr>
          <p:nvPr>
            <p:ph type="title"/>
          </p:nvPr>
        </p:nvSpPr>
        <p:spPr/>
        <p:txBody>
          <a:bodyPr/>
          <a:lstStyle/>
          <a:p>
            <a:endParaRPr lang="ru-RU" smtClean="0"/>
          </a:p>
        </p:txBody>
      </p:sp>
      <p:pic>
        <p:nvPicPr>
          <p:cNvPr id="116739" name="Picture 2"/>
          <p:cNvPicPr>
            <a:picLocks noGrp="1" noChangeAspect="1" noChangeArrowheads="1"/>
          </p:cNvPicPr>
          <p:nvPr>
            <p:ph idx="1"/>
          </p:nvPr>
        </p:nvPicPr>
        <p:blipFill>
          <a:blip r:embed="rId2"/>
          <a:srcRect/>
          <a:stretch>
            <a:fillRect/>
          </a:stretch>
        </p:blipFill>
        <p:spPr>
          <a:xfrm>
            <a:off x="2295525" y="1935163"/>
            <a:ext cx="4552950" cy="4389437"/>
          </a:xfrm>
        </p:spPr>
      </p:pic>
      <p:sp>
        <p:nvSpPr>
          <p:cNvPr id="5" name="Заголовок 1"/>
          <p:cNvSpPr txBox="1">
            <a:spLocks/>
          </p:cNvSpPr>
          <p:nvPr/>
        </p:nvSpPr>
        <p:spPr bwMode="auto">
          <a:xfrm>
            <a:off x="457200" y="274638"/>
            <a:ext cx="8229600" cy="1143000"/>
          </a:xfrm>
          <a:prstGeom prst="rect">
            <a:avLst/>
          </a:prstGeom>
          <a:noFill/>
          <a:ln w="9525">
            <a:noFill/>
            <a:miter lim="800000"/>
            <a:headEnd/>
            <a:tailEnd/>
          </a:ln>
        </p:spPr>
        <p:txBody>
          <a:bodyPr lIns="0" rIns="0" bIns="0" anchor="b">
            <a:normAutofit fontScale="85000" lnSpcReduction="20000"/>
          </a:bodyPr>
          <a:lstStyle/>
          <a:p>
            <a:pPr algn="ctr" eaLnBrk="0" hangingPunct="0">
              <a:defRPr/>
            </a:pPr>
            <a:r>
              <a:rPr lang="ru-RU" sz="5000" b="1" dirty="0">
                <a:solidFill>
                  <a:srgbClr val="04617B"/>
                </a:solidFill>
                <a:effectLst>
                  <a:outerShdw blurRad="38100" dist="38100" dir="2700000" algn="tl">
                    <a:srgbClr val="000000">
                      <a:alpha val="43137"/>
                    </a:srgbClr>
                  </a:outerShdw>
                </a:effectLst>
                <a:latin typeface="Calibri"/>
                <a:cs typeface="Arial" pitchFamily="34" charset="0"/>
              </a:rPr>
              <a:t>Биофильтры с плавающей загрузкой</a:t>
            </a:r>
          </a:p>
        </p:txBody>
      </p:sp>
    </p:spTree>
    <p:extLst>
      <p:ext uri="{BB962C8B-B14F-4D97-AF65-F5344CB8AC3E}">
        <p14:creationId xmlns:p14="http://schemas.microsoft.com/office/powerpoint/2010/main" val="4103958792"/>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3" descr="E:\Фотографии\рик\IMG_20200224_123158.jpg"/>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a:off x="755576" y="764704"/>
            <a:ext cx="7056784" cy="5295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767902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Заголовок 1"/>
          <p:cNvSpPr>
            <a:spLocks noGrp="1"/>
          </p:cNvSpPr>
          <p:nvPr>
            <p:ph type="title"/>
          </p:nvPr>
        </p:nvSpPr>
        <p:spPr/>
        <p:txBody>
          <a:bodyPr/>
          <a:lstStyle/>
          <a:p>
            <a:endParaRPr lang="ru-RU" smtClean="0"/>
          </a:p>
        </p:txBody>
      </p:sp>
      <p:pic>
        <p:nvPicPr>
          <p:cNvPr id="119811" name="Picture 2" descr="C:\Users\qwerty\Desktop\УЗВ_Дмитрово\Data shet RK elements-1.jpg"/>
          <p:cNvPicPr>
            <a:picLocks noGrp="1" noChangeAspect="1" noChangeArrowheads="1"/>
          </p:cNvPicPr>
          <p:nvPr>
            <p:ph idx="1"/>
          </p:nvPr>
        </p:nvPicPr>
        <p:blipFill>
          <a:blip r:embed="rId2"/>
          <a:srcRect/>
          <a:stretch>
            <a:fillRect/>
          </a:stretch>
        </p:blipFill>
        <p:spPr>
          <a:xfrm>
            <a:off x="357188" y="101600"/>
            <a:ext cx="8429625" cy="6613525"/>
          </a:xfrm>
          <a:noFill/>
        </p:spPr>
      </p:pic>
    </p:spTree>
    <p:extLst>
      <p:ext uri="{BB962C8B-B14F-4D97-AF65-F5344CB8AC3E}">
        <p14:creationId xmlns:p14="http://schemas.microsoft.com/office/powerpoint/2010/main" val="1599192167"/>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0" descr="https://aquaculture.by/wp-content/uploads/2019/08/091Htq6yQT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3700" y="4184650"/>
            <a:ext cx="1916113"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Рисунок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11113"/>
            <a:ext cx="332422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Рисунок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38825" y="11113"/>
            <a:ext cx="3271838" cy="245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2" descr="G:\По рыбам\загрузки\20140223_15103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8" y="0"/>
            <a:ext cx="2960687"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Рисунок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5100" y="2219325"/>
            <a:ext cx="2808288"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Рисунок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87675" y="2503488"/>
            <a:ext cx="2825750" cy="21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Рисунок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737225" y="2046288"/>
            <a:ext cx="3433763"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Рисунок 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119813" y="4568825"/>
            <a:ext cx="3024187"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6" descr="https://aquaculture.by/wp-content/uploads/2018/01/20180118_144007-e151756196441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6688" y="4398963"/>
            <a:ext cx="2543175" cy="21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8" descr="https://aquaculture.by/wp-content/uploads/2017/11/20171102_105629-e1509611400416.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09863" y="4924425"/>
            <a:ext cx="15843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84999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3" cstate="print"/>
          <a:stretch>
            <a:fillRect/>
          </a:stretch>
        </p:blipFill>
        <p:spPr bwMode="auto">
          <a:xfrm>
            <a:off x="1763688" y="2708920"/>
            <a:ext cx="5648325" cy="3848100"/>
          </a:xfrm>
          <a:prstGeom prst="rect">
            <a:avLst/>
          </a:prstGeom>
          <a:noFill/>
          <a:ln w="9525">
            <a:noFill/>
            <a:miter lim="800000"/>
            <a:headEnd/>
            <a:tailEnd/>
          </a:ln>
          <a:effectLst/>
        </p:spPr>
      </p:pic>
      <p:sp>
        <p:nvSpPr>
          <p:cNvPr id="5" name="Заголовок 4"/>
          <p:cNvSpPr>
            <a:spLocks noGrp="1"/>
          </p:cNvSpPr>
          <p:nvPr>
            <p:ph type="title"/>
          </p:nvPr>
        </p:nvSpPr>
        <p:spPr>
          <a:xfrm>
            <a:off x="395536" y="1268760"/>
            <a:ext cx="8229600" cy="1143000"/>
          </a:xfrm>
        </p:spPr>
        <p:txBody>
          <a:bodyPr>
            <a:normAutofit fontScale="90000"/>
          </a:bodyPr>
          <a:lstStyle/>
          <a:p>
            <a:pPr algn="ctr"/>
            <a:r>
              <a:rPr lang="ru-RU" b="1" dirty="0" smtClean="0">
                <a:solidFill>
                  <a:schemeClr val="tx1"/>
                </a:solidFill>
                <a:effectLst/>
                <a:latin typeface="Times New Roman" panose="02020603050405020304" pitchFamily="18" charset="0"/>
                <a:cs typeface="Times New Roman" panose="02020603050405020304" pitchFamily="18" charset="0"/>
              </a:rPr>
              <a:t>2. Искусственное </a:t>
            </a:r>
            <a:r>
              <a:rPr lang="ru-RU" b="1" dirty="0" smtClean="0">
                <a:solidFill>
                  <a:schemeClr val="tx1"/>
                </a:solidFill>
                <a:effectLst/>
                <a:latin typeface="Times New Roman" panose="02020603050405020304" pitchFamily="18" charset="0"/>
                <a:cs typeface="Times New Roman" panose="02020603050405020304" pitchFamily="18" charset="0"/>
              </a:rPr>
              <a:t>воспроизводство лососевых рыб </a:t>
            </a:r>
            <a:endParaRPr lang="ru-RU" b="1" dirty="0">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027385"/>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Заголовок 1"/>
          <p:cNvSpPr>
            <a:spLocks noGrp="1"/>
          </p:cNvSpPr>
          <p:nvPr>
            <p:ph type="title"/>
          </p:nvPr>
        </p:nvSpPr>
        <p:spPr/>
        <p:txBody>
          <a:bodyPr>
            <a:normAutofit fontScale="90000"/>
          </a:bodyPr>
          <a:lstStyle/>
          <a:p>
            <a:r>
              <a:rPr lang="ru-RU" sz="4400" b="1" smtClean="0"/>
              <a:t>Тенденция совершенствования биологических фильтров</a:t>
            </a:r>
          </a:p>
        </p:txBody>
      </p:sp>
      <p:sp>
        <p:nvSpPr>
          <p:cNvPr id="123907" name="Содержимое 2"/>
          <p:cNvSpPr>
            <a:spLocks noGrp="1"/>
          </p:cNvSpPr>
          <p:nvPr>
            <p:ph idx="1"/>
          </p:nvPr>
        </p:nvSpPr>
        <p:spPr/>
        <p:txBody>
          <a:bodyPr/>
          <a:lstStyle/>
          <a:p>
            <a:pPr>
              <a:buFont typeface="Wingdings 2" pitchFamily="18" charset="2"/>
              <a:buNone/>
            </a:pPr>
            <a:r>
              <a:rPr lang="ru-RU" b="1" u="sng" smtClean="0"/>
              <a:t>Основные направления</a:t>
            </a:r>
          </a:p>
          <a:p>
            <a:r>
              <a:rPr lang="ru-RU" smtClean="0"/>
              <a:t>Снижение габаритов блока биологической очистки</a:t>
            </a:r>
          </a:p>
          <a:p>
            <a:r>
              <a:rPr lang="ru-RU" smtClean="0"/>
              <a:t>Увеличение удельной поверхности субстрата. </a:t>
            </a:r>
          </a:p>
          <a:p>
            <a:r>
              <a:rPr lang="ru-RU" smtClean="0"/>
              <a:t>Эффективность эксплуатации биоценоза</a:t>
            </a:r>
            <a:endParaRPr lang="ru-RU" u="sng" smtClean="0"/>
          </a:p>
        </p:txBody>
      </p:sp>
    </p:spTree>
    <p:extLst>
      <p:ext uri="{BB962C8B-B14F-4D97-AF65-F5344CB8AC3E}">
        <p14:creationId xmlns:p14="http://schemas.microsoft.com/office/powerpoint/2010/main" val="2551339919"/>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Заголовок 1"/>
          <p:cNvSpPr>
            <a:spLocks noGrp="1"/>
          </p:cNvSpPr>
          <p:nvPr>
            <p:ph type="title"/>
          </p:nvPr>
        </p:nvSpPr>
        <p:spPr/>
        <p:txBody>
          <a:bodyPr/>
          <a:lstStyle/>
          <a:p>
            <a:endParaRPr lang="ru-RU" smtClean="0"/>
          </a:p>
        </p:txBody>
      </p:sp>
      <p:sp>
        <p:nvSpPr>
          <p:cNvPr id="125955" name="Содержимое 2"/>
          <p:cNvSpPr>
            <a:spLocks noGrp="1"/>
          </p:cNvSpPr>
          <p:nvPr>
            <p:ph idx="1"/>
          </p:nvPr>
        </p:nvSpPr>
        <p:spPr/>
        <p:txBody>
          <a:bodyPr/>
          <a:lstStyle/>
          <a:p>
            <a:endParaRPr lang="ru-RU" smtClean="0"/>
          </a:p>
        </p:txBody>
      </p:sp>
      <p:pic>
        <p:nvPicPr>
          <p:cNvPr id="125956" name="Picture 2" descr="C:\Users\qwerty\Desktop\УЗВ_Дмитрово\Лекции ФПК\Лекции_ФПК_Горки_2014\ФПК2014\УЗВ\ПРОЦЕСС ЗАПУСКА БИОФИЛЬТРА.jpg"/>
          <p:cNvPicPr>
            <a:picLocks noChangeAspect="1" noChangeArrowheads="1"/>
          </p:cNvPicPr>
          <p:nvPr/>
        </p:nvPicPr>
        <p:blipFill>
          <a:blip r:embed="rId2"/>
          <a:srcRect t="20634" r="43237"/>
          <a:stretch>
            <a:fillRect/>
          </a:stretch>
        </p:blipFill>
        <p:spPr bwMode="auto">
          <a:xfrm>
            <a:off x="1343025" y="0"/>
            <a:ext cx="6943725" cy="6858000"/>
          </a:xfrm>
          <a:prstGeom prst="rect">
            <a:avLst/>
          </a:prstGeom>
          <a:noFill/>
          <a:ln w="9525">
            <a:noFill/>
            <a:miter lim="800000"/>
            <a:headEnd/>
            <a:tailEnd/>
          </a:ln>
        </p:spPr>
      </p:pic>
    </p:spTree>
    <p:extLst>
      <p:ext uri="{BB962C8B-B14F-4D97-AF65-F5344CB8AC3E}">
        <p14:creationId xmlns:p14="http://schemas.microsoft.com/office/powerpoint/2010/main" val="134924999"/>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eaLnBrk="1" fontAlgn="auto" hangingPunct="1">
              <a:spcAft>
                <a:spcPts val="0"/>
              </a:spcAft>
              <a:defRPr/>
            </a:pPr>
            <a:r>
              <a:rPr lang="ru-RU" dirty="0" smtClean="0">
                <a:solidFill>
                  <a:schemeClr val="tx1"/>
                </a:solidFill>
                <a:effectLst/>
              </a:rPr>
              <a:t>ЗАПУСК БФ</a:t>
            </a:r>
            <a:endParaRPr lang="ru-RU" dirty="0">
              <a:solidFill>
                <a:schemeClr val="tx1"/>
              </a:solidFill>
              <a:effectLst/>
            </a:endParaRPr>
          </a:p>
        </p:txBody>
      </p:sp>
      <p:pic>
        <p:nvPicPr>
          <p:cNvPr id="20483" name="Picture 2" descr="E:\Фотографии\рик\IMG-c5762bc66fbc77adf9690b6d127181df-V.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0" y="2276475"/>
            <a:ext cx="4362450" cy="2447925"/>
          </a:xfrm>
        </p:spPr>
      </p:pic>
      <p:pic>
        <p:nvPicPr>
          <p:cNvPr id="20484" name="Picture 3" descr="E:\Фотографии\рик\IMG_20200224_1231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916113"/>
            <a:ext cx="4681538"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8516753"/>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60648"/>
            <a:ext cx="4474840" cy="1084982"/>
          </a:xfrm>
        </p:spPr>
        <p:txBody>
          <a:bodyPr/>
          <a:lstStyle/>
          <a:p>
            <a:pPr eaLnBrk="1" fontAlgn="auto" hangingPunct="1">
              <a:spcAft>
                <a:spcPts val="0"/>
              </a:spcAft>
              <a:defRPr/>
            </a:pPr>
            <a:r>
              <a:rPr lang="ru-RU" dirty="0" smtClean="0">
                <a:solidFill>
                  <a:schemeClr val="tx1"/>
                </a:solidFill>
                <a:effectLst/>
              </a:rPr>
              <a:t>ЧИСТКА БФ</a:t>
            </a:r>
            <a:endParaRPr lang="ru-RU" dirty="0">
              <a:solidFill>
                <a:schemeClr val="tx1"/>
              </a:solidFill>
              <a:effectLst/>
            </a:endParaRPr>
          </a:p>
        </p:txBody>
      </p:sp>
      <p:pic>
        <p:nvPicPr>
          <p:cNvPr id="23555" name="Содержимое 3" descr="IMG_20200224_123216.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219700" y="3389313"/>
            <a:ext cx="3529013" cy="2646362"/>
          </a:xfrm>
        </p:spPr>
      </p:pic>
      <p:pic>
        <p:nvPicPr>
          <p:cNvPr id="23556" name="Рисунок 6" descr="IMG_20200224_12320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916113"/>
            <a:ext cx="4992688"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Рисунок 7" descr="IMG_20200224_12321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404813"/>
            <a:ext cx="3490913"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6331176"/>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1143000"/>
          </a:xfrm>
        </p:spPr>
        <p:txBody>
          <a:bodyPr/>
          <a:lstStyle/>
          <a:p>
            <a:pPr eaLnBrk="1" fontAlgn="auto" hangingPunct="1">
              <a:spcAft>
                <a:spcPts val="0"/>
              </a:spcAft>
              <a:defRPr/>
            </a:pPr>
            <a:r>
              <a:rPr lang="ru-RU" dirty="0" smtClean="0">
                <a:solidFill>
                  <a:schemeClr val="tx1"/>
                </a:solidFill>
                <a:effectLst/>
              </a:rPr>
              <a:t>ЧИСТКА БФ</a:t>
            </a:r>
            <a:endParaRPr lang="ru-RU" dirty="0">
              <a:solidFill>
                <a:schemeClr val="tx1"/>
              </a:solidFill>
              <a:effectLst/>
            </a:endParaRPr>
          </a:p>
        </p:txBody>
      </p:sp>
      <p:pic>
        <p:nvPicPr>
          <p:cNvPr id="24579" name="Содержимое 3" descr="IMG_20190826_190002.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771775" y="1052513"/>
            <a:ext cx="3722688" cy="4964112"/>
          </a:xfrm>
        </p:spPr>
      </p:pic>
    </p:spTree>
    <p:extLst>
      <p:ext uri="{BB962C8B-B14F-4D97-AF65-F5344CB8AC3E}">
        <p14:creationId xmlns:p14="http://schemas.microsoft.com/office/powerpoint/2010/main" val="742681730"/>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63688" y="2440297"/>
            <a:ext cx="5904656" cy="2123658"/>
          </a:xfrm>
          <a:prstGeom prst="rect">
            <a:avLst/>
          </a:prstGeom>
          <a:noFill/>
        </p:spPr>
        <p:txBody>
          <a:bodyPr wrap="square" rtlCol="0">
            <a:spAutoFit/>
          </a:bodyPr>
          <a:lstStyle/>
          <a:p>
            <a:pPr algn="ctr"/>
            <a:r>
              <a:rPr lang="ru-RU" sz="4400" b="1" dirty="0" smtClean="0">
                <a:latin typeface="Times New Roman" panose="02020603050405020304" pitchFamily="18" charset="0"/>
                <a:cs typeface="Times New Roman" panose="02020603050405020304" pitchFamily="18" charset="0"/>
              </a:rPr>
              <a:t>НАСОСЫ</a:t>
            </a:r>
            <a:endParaRPr lang="ru-RU" sz="4400" b="1" dirty="0" smtClean="0">
              <a:latin typeface="Times New Roman" panose="02020603050405020304" pitchFamily="18" charset="0"/>
              <a:cs typeface="Times New Roman" panose="02020603050405020304" pitchFamily="18" charset="0"/>
            </a:endParaRPr>
          </a:p>
          <a:p>
            <a:pPr algn="ctr"/>
            <a:r>
              <a:rPr lang="ru-RU" sz="4400" b="1" dirty="0" smtClean="0">
                <a:latin typeface="Times New Roman" panose="02020603050405020304" pitchFamily="18" charset="0"/>
                <a:cs typeface="Times New Roman" panose="02020603050405020304" pitchFamily="18" charset="0"/>
              </a:rPr>
              <a:t>ЦИРКУЛЯЦИИ ВОДЫ В СИСТЕМЕ</a:t>
            </a:r>
            <a:endParaRPr lang="ru-RU"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19928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30723" name="Содержимое 3" descr="IMG_20200224_122726.jpg"/>
          <p:cNvPicPr>
            <a:picLocks noGrp="1" noChangeAspect="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250825" y="1557338"/>
            <a:ext cx="4033838" cy="3024187"/>
          </a:xfrm>
          <a:prstGeom prst="rect">
            <a:avLst/>
          </a:prstGeom>
        </p:spPr>
      </p:pic>
      <p:pic>
        <p:nvPicPr>
          <p:cNvPr id="30724" name="Рисунок 4" descr="IMG_20200224_12343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484313"/>
            <a:ext cx="4176712"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0179814"/>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16238" y="1196752"/>
            <a:ext cx="3384550" cy="1593626"/>
          </a:xfrm>
        </p:spPr>
        <p:txBody>
          <a:bodyPr>
            <a:noAutofit/>
          </a:bodyPr>
          <a:lstStyle/>
          <a:p>
            <a:pPr algn="ctr" eaLnBrk="1" fontAlgn="auto" hangingPunct="1">
              <a:spcAft>
                <a:spcPts val="0"/>
              </a:spcAft>
              <a:defRPr/>
            </a:pPr>
            <a:r>
              <a:rPr lang="ru-RU" sz="3200" b="1" dirty="0" smtClean="0">
                <a:solidFill>
                  <a:schemeClr val="tx1"/>
                </a:solidFill>
                <a:effectLst/>
                <a:latin typeface="Times New Roman" panose="02020603050405020304" pitchFamily="18" charset="0"/>
                <a:cs typeface="Times New Roman" panose="02020603050405020304" pitchFamily="18" charset="0"/>
              </a:rPr>
              <a:t>НАПОРНАЯ И БЕЗНАПОРНАЯ ВОДОПОДАЧА</a:t>
            </a:r>
            <a:endParaRPr lang="ru-RU" sz="3200" b="1" dirty="0">
              <a:solidFill>
                <a:schemeClr val="tx1"/>
              </a:solidFill>
              <a:effectLst/>
              <a:latin typeface="Times New Roman" panose="02020603050405020304" pitchFamily="18" charset="0"/>
              <a:cs typeface="Times New Roman" panose="02020603050405020304" pitchFamily="18" charset="0"/>
            </a:endParaRPr>
          </a:p>
        </p:txBody>
      </p:sp>
      <p:pic>
        <p:nvPicPr>
          <p:cNvPr id="29700" name="Содержимое 3" descr="IMG_20200224_122239.jpg"/>
          <p:cNvPicPr>
            <a:picLocks noGrp="1" noChangeAspect="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684213" y="3933825"/>
            <a:ext cx="3311525" cy="2482850"/>
          </a:xfrm>
          <a:prstGeom prst="rect">
            <a:avLst/>
          </a:prstGeom>
        </p:spPr>
      </p:pic>
      <p:pic>
        <p:nvPicPr>
          <p:cNvPr id="29699" name="Рисунок 4" descr="IMG_20200224_12395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476250"/>
            <a:ext cx="2447925"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Рисунок 5" descr="IMG_20200224_123019.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00788" y="476250"/>
            <a:ext cx="2563812" cy="342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Рисунок 6" descr="IMG_20200224_123000.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76825" y="3933825"/>
            <a:ext cx="3322638"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6131841"/>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483768" y="1916832"/>
            <a:ext cx="4819524" cy="584775"/>
          </a:xfrm>
          <a:prstGeom prst="rect">
            <a:avLst/>
          </a:prstGeom>
        </p:spPr>
        <p:txBody>
          <a:bodyPr wrap="none">
            <a:spAutoFit/>
          </a:bodyPr>
          <a:lstStyle/>
          <a:p>
            <a:r>
              <a:rPr lang="ru-RU" sz="3200" b="1" dirty="0" smtClean="0">
                <a:latin typeface="Times New Roman" panose="02020603050405020304" pitchFamily="18" charset="0"/>
                <a:cs typeface="Times New Roman" panose="02020603050405020304" pitchFamily="18" charset="0"/>
              </a:rPr>
              <a:t>ДЕЗИНФЕКЦИЯ </a:t>
            </a:r>
            <a:r>
              <a:rPr lang="ru-RU" sz="3200" b="1" dirty="0">
                <a:latin typeface="Times New Roman" panose="02020603050405020304" pitchFamily="18" charset="0"/>
                <a:cs typeface="Times New Roman" panose="02020603050405020304" pitchFamily="18" charset="0"/>
              </a:rPr>
              <a:t>ВОДЫ</a:t>
            </a:r>
          </a:p>
        </p:txBody>
      </p:sp>
    </p:spTree>
    <p:extLst>
      <p:ext uri="{BB962C8B-B14F-4D97-AF65-F5344CB8AC3E}">
        <p14:creationId xmlns:p14="http://schemas.microsoft.com/office/powerpoint/2010/main" val="176468290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627313" y="476250"/>
            <a:ext cx="3673475" cy="1152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25603" name="TextBox 1"/>
          <p:cNvSpPr txBox="1">
            <a:spLocks noChangeArrowheads="1"/>
          </p:cNvSpPr>
          <p:nvPr/>
        </p:nvSpPr>
        <p:spPr bwMode="auto">
          <a:xfrm>
            <a:off x="2651125" y="836613"/>
            <a:ext cx="36242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9F9F9"/>
              </a:buClr>
              <a:buSzPct val="65000"/>
              <a:buFont typeface="Wingdings 2" pitchFamily="18" charset="2"/>
              <a:buChar char=""/>
              <a:defRPr sz="2800">
                <a:solidFill>
                  <a:schemeClr val="tx1"/>
                </a:solidFill>
                <a:latin typeface="Times New Roman" pitchFamily="18" charset="0"/>
              </a:defRPr>
            </a:lvl1pPr>
            <a:lvl2pPr marL="742950" indent="-285750" eaLnBrk="0" hangingPunct="0">
              <a:spcBef>
                <a:spcPct val="20000"/>
              </a:spcBef>
              <a:buClr>
                <a:schemeClr val="tx1"/>
              </a:buClr>
              <a:buSzPct val="80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tx1"/>
              </a:buClr>
              <a:buSzPct val="95000"/>
              <a:buFont typeface="Wingdings" pitchFamily="2" charset="2"/>
              <a:buChar char=""/>
              <a:defRPr sz="2200">
                <a:solidFill>
                  <a:schemeClr val="tx1"/>
                </a:solidFill>
                <a:latin typeface="Times New Roman" pitchFamily="18" charset="0"/>
              </a:defRPr>
            </a:lvl3pPr>
            <a:lvl4pPr marL="1600200" indent="-228600" eaLnBrk="0" hangingPunct="0">
              <a:spcBef>
                <a:spcPct val="20000"/>
              </a:spcBef>
              <a:buClr>
                <a:schemeClr val="tx1"/>
              </a:buClr>
              <a:buSzPct val="100000"/>
              <a:buFont typeface="Wingdings 3" pitchFamily="18" charset="2"/>
              <a:buChar char=""/>
              <a:defRPr sz="2000">
                <a:solidFill>
                  <a:schemeClr val="tx1"/>
                </a:solidFill>
                <a:latin typeface="Times New Roman" pitchFamily="18" charset="0"/>
              </a:defRPr>
            </a:lvl4pPr>
            <a:lvl5pPr marL="2057400" indent="-228600" eaLnBrk="0" hangingPunct="0">
              <a:spcBef>
                <a:spcPct val="20000"/>
              </a:spcBef>
              <a:buClr>
                <a:schemeClr val="tx1"/>
              </a:buClr>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Times New Roman" pitchFamily="18" charset="0"/>
              </a:defRPr>
            </a:lvl9pPr>
          </a:lstStyle>
          <a:p>
            <a:pPr algn="ctr" eaLnBrk="1" hangingPunct="1">
              <a:spcBef>
                <a:spcPct val="0"/>
              </a:spcBef>
              <a:buClrTx/>
              <a:buSzTx/>
              <a:buFontTx/>
              <a:buNone/>
            </a:pPr>
            <a:r>
              <a:rPr lang="ru-RU" altLang="ru-RU" sz="2400" b="1">
                <a:latin typeface="Arial" charset="0"/>
              </a:rPr>
              <a:t>ДЕЗИНФЕКЦИЯ ВОДЫ</a:t>
            </a:r>
          </a:p>
        </p:txBody>
      </p:sp>
      <p:sp>
        <p:nvSpPr>
          <p:cNvPr id="4" name="Прямоугольник 3"/>
          <p:cNvSpPr/>
          <p:nvPr/>
        </p:nvSpPr>
        <p:spPr>
          <a:xfrm>
            <a:off x="827088" y="2924175"/>
            <a:ext cx="3168650" cy="1441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4400" b="1" dirty="0">
                <a:solidFill>
                  <a:schemeClr val="tx1"/>
                </a:solidFill>
              </a:rPr>
              <a:t>УФ</a:t>
            </a:r>
          </a:p>
        </p:txBody>
      </p:sp>
      <p:sp>
        <p:nvSpPr>
          <p:cNvPr id="6" name="Прямоугольник 5"/>
          <p:cNvSpPr/>
          <p:nvPr/>
        </p:nvSpPr>
        <p:spPr>
          <a:xfrm>
            <a:off x="4932363" y="2913063"/>
            <a:ext cx="3168650" cy="14398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3600" b="1" dirty="0">
                <a:solidFill>
                  <a:schemeClr val="tx1"/>
                </a:solidFill>
              </a:rPr>
              <a:t>ОЗОН</a:t>
            </a:r>
          </a:p>
        </p:txBody>
      </p:sp>
      <p:sp>
        <p:nvSpPr>
          <p:cNvPr id="7" name="Стрелка вниз 6"/>
          <p:cNvSpPr/>
          <p:nvPr/>
        </p:nvSpPr>
        <p:spPr>
          <a:xfrm>
            <a:off x="2916238" y="1773238"/>
            <a:ext cx="503237" cy="7921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 name="Стрелка вниз 7"/>
          <p:cNvSpPr/>
          <p:nvPr/>
        </p:nvSpPr>
        <p:spPr>
          <a:xfrm>
            <a:off x="5449888" y="1773238"/>
            <a:ext cx="504825" cy="7921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Tree>
    <p:extLst>
      <p:ext uri="{BB962C8B-B14F-4D97-AF65-F5344CB8AC3E}">
        <p14:creationId xmlns:p14="http://schemas.microsoft.com/office/powerpoint/2010/main" val="25658627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2350907"/>
            <a:ext cx="8115328" cy="3935613"/>
          </a:xfrm>
        </p:spPr>
        <p:txBody>
          <a:bodyPr>
            <a:normAutofit lnSpcReduction="10000"/>
          </a:bodyPr>
          <a:lstStyle/>
          <a:p>
            <a:r>
              <a:rPr lang="ru-RU" dirty="0" smtClean="0"/>
              <a:t>У различных видов рыб время, в течение которого самцы и самки становятся зрелыми, может варьировать от нескольких месяцев до  нескольких лет. Половое созревание форелей зависит от вида, пола и условий окружающей среды (температуры воды, условий питания и т.д.), в которых рыба растёт и развивается</a:t>
            </a:r>
          </a:p>
          <a:p>
            <a:endParaRPr lang="ru-RU" dirty="0"/>
          </a:p>
        </p:txBody>
      </p:sp>
      <p:sp>
        <p:nvSpPr>
          <p:cNvPr id="3" name="Заголовок 2"/>
          <p:cNvSpPr>
            <a:spLocks noGrp="1"/>
          </p:cNvSpPr>
          <p:nvPr>
            <p:ph type="title"/>
          </p:nvPr>
        </p:nvSpPr>
        <p:spPr>
          <a:xfrm>
            <a:off x="457200" y="488952"/>
            <a:ext cx="8229600" cy="1511288"/>
          </a:xfrm>
        </p:spPr>
        <p:txBody>
          <a:bodyPr>
            <a:noAutofit/>
          </a:bodyPr>
          <a:lstStyle/>
          <a:p>
            <a:pPr algn="ctr"/>
            <a:r>
              <a:rPr lang="ru-RU" sz="3200" b="1" dirty="0" smtClean="0">
                <a:latin typeface="Times New Roman" panose="02020603050405020304" pitchFamily="18" charset="0"/>
                <a:cs typeface="Times New Roman" panose="02020603050405020304" pitchFamily="18" charset="0"/>
              </a:rPr>
              <a:t>РЕПРОДУКТИВНЫЙ </a:t>
            </a:r>
            <a:r>
              <a:rPr lang="ru-RU" sz="3200" b="1" dirty="0" smtClean="0">
                <a:latin typeface="Times New Roman" panose="02020603050405020304" pitchFamily="18" charset="0"/>
                <a:cs typeface="Times New Roman" panose="02020603050405020304" pitchFamily="18" charset="0"/>
              </a:rPr>
              <a:t>ВОЗРАСТ </a:t>
            </a:r>
            <a:br>
              <a:rPr lang="ru-RU" sz="3200" b="1" dirty="0" smtClean="0">
                <a:latin typeface="Times New Roman" panose="02020603050405020304" pitchFamily="18" charset="0"/>
                <a:cs typeface="Times New Roman" panose="02020603050405020304" pitchFamily="18" charset="0"/>
              </a:rPr>
            </a:br>
            <a:r>
              <a:rPr lang="ru-RU" sz="3200" b="1" dirty="0" smtClean="0">
                <a:latin typeface="Times New Roman" panose="02020603050405020304" pitchFamily="18" charset="0"/>
                <a:cs typeface="Times New Roman" panose="02020603050405020304" pitchFamily="18" charset="0"/>
              </a:rPr>
              <a:t>И КОЛИЧЕСТВО НЕРЕСТОВЫХ ЦИКЛОВ В ТЕЧЕНИЕ ЖИЗНИ</a:t>
            </a:r>
            <a:endParaRPr lang="ru-R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0772840"/>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1026" name="Picture 2"/>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a:off x="1835696" y="3501008"/>
            <a:ext cx="5118612" cy="2951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Рисунок 3" descr="F:\Hs,jdjlcndj\Пискикультура 2\inline_blog ново.jpg"/>
          <p:cNvPicPr/>
          <p:nvPr/>
        </p:nvPicPr>
        <p:blipFill>
          <a:blip r:embed="rId3" cstate="print"/>
          <a:srcRect/>
          <a:stretch>
            <a:fillRect/>
          </a:stretch>
        </p:blipFill>
        <p:spPr bwMode="auto">
          <a:xfrm>
            <a:off x="2051720" y="260648"/>
            <a:ext cx="5040560" cy="2952328"/>
          </a:xfrm>
          <a:prstGeom prst="rect">
            <a:avLst/>
          </a:prstGeom>
          <a:noFill/>
          <a:ln w="9525">
            <a:noFill/>
            <a:miter lim="800000"/>
            <a:headEnd/>
            <a:tailEnd/>
          </a:ln>
        </p:spPr>
      </p:pic>
    </p:spTree>
    <p:extLst>
      <p:ext uri="{BB962C8B-B14F-4D97-AF65-F5344CB8AC3E}">
        <p14:creationId xmlns:p14="http://schemas.microsoft.com/office/powerpoint/2010/main" val="399225401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Содержимое 3" descr="IMG_20200224_123855.jpg"/>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rcRect/>
          <a:stretch>
            <a:fillRect/>
          </a:stretch>
        </p:blipFill>
        <p:spPr>
          <a:xfrm>
            <a:off x="611560" y="431368"/>
            <a:ext cx="3143647" cy="2357735"/>
          </a:xfrm>
          <a:prstGeom prst="rect">
            <a:avLst/>
          </a:prstGeom>
        </p:spPr>
      </p:pic>
      <p:pic>
        <p:nvPicPr>
          <p:cNvPr id="26628" name="Рисунок 4" descr="IMG_20200224_12203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1307138"/>
            <a:ext cx="2591891" cy="3455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Box 5"/>
          <p:cNvSpPr txBox="1">
            <a:spLocks noChangeArrowheads="1"/>
          </p:cNvSpPr>
          <p:nvPr/>
        </p:nvSpPr>
        <p:spPr bwMode="auto">
          <a:xfrm>
            <a:off x="250825" y="4941888"/>
            <a:ext cx="8353425"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9F9F9"/>
              </a:buClr>
              <a:buSzPct val="65000"/>
              <a:buFont typeface="Wingdings 2" pitchFamily="18" charset="2"/>
              <a:buChar char=""/>
              <a:defRPr sz="2800">
                <a:solidFill>
                  <a:schemeClr val="tx1"/>
                </a:solidFill>
                <a:latin typeface="Times New Roman" pitchFamily="18" charset="0"/>
              </a:defRPr>
            </a:lvl1pPr>
            <a:lvl2pPr marL="742950" indent="-285750" eaLnBrk="0" hangingPunct="0">
              <a:spcBef>
                <a:spcPct val="20000"/>
              </a:spcBef>
              <a:buClr>
                <a:schemeClr val="tx1"/>
              </a:buClr>
              <a:buSzPct val="80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tx1"/>
              </a:buClr>
              <a:buSzPct val="95000"/>
              <a:buFont typeface="Wingdings" pitchFamily="2" charset="2"/>
              <a:buChar char=""/>
              <a:defRPr sz="2200">
                <a:solidFill>
                  <a:schemeClr val="tx1"/>
                </a:solidFill>
                <a:latin typeface="Times New Roman" pitchFamily="18" charset="0"/>
              </a:defRPr>
            </a:lvl3pPr>
            <a:lvl4pPr marL="1600200" indent="-228600" eaLnBrk="0" hangingPunct="0">
              <a:spcBef>
                <a:spcPct val="20000"/>
              </a:spcBef>
              <a:buClr>
                <a:schemeClr val="tx1"/>
              </a:buClr>
              <a:buSzPct val="100000"/>
              <a:buFont typeface="Wingdings 3" pitchFamily="18" charset="2"/>
              <a:buChar char=""/>
              <a:defRPr sz="2000">
                <a:solidFill>
                  <a:schemeClr val="tx1"/>
                </a:solidFill>
                <a:latin typeface="Times New Roman" pitchFamily="18" charset="0"/>
              </a:defRPr>
            </a:lvl4pPr>
            <a:lvl5pPr marL="2057400" indent="-228600" eaLnBrk="0" hangingPunct="0">
              <a:spcBef>
                <a:spcPct val="20000"/>
              </a:spcBef>
              <a:buClr>
                <a:schemeClr val="tx1"/>
              </a:buClr>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 typeface="Arial" charset="0"/>
              <a:buChar char="•"/>
            </a:pPr>
            <a:r>
              <a:rPr lang="ru-RU" altLang="ru-RU" sz="2000" b="1"/>
              <a:t>дезинфекция воды</a:t>
            </a:r>
          </a:p>
          <a:p>
            <a:pPr eaLnBrk="1" hangingPunct="1">
              <a:spcBef>
                <a:spcPct val="0"/>
              </a:spcBef>
              <a:buClrTx/>
              <a:buSzTx/>
              <a:buFont typeface="Arial" charset="0"/>
              <a:buChar char="•"/>
            </a:pPr>
            <a:r>
              <a:rPr lang="ru-RU" altLang="ru-RU" sz="2000" b="1"/>
              <a:t>положительное влияние на коагуляцию и фильтрацию</a:t>
            </a:r>
          </a:p>
          <a:p>
            <a:pPr eaLnBrk="1" hangingPunct="1">
              <a:spcBef>
                <a:spcPct val="0"/>
              </a:spcBef>
              <a:buClrTx/>
              <a:buSzTx/>
              <a:buFont typeface="Arial" charset="0"/>
              <a:buChar char="•"/>
            </a:pPr>
            <a:r>
              <a:rPr lang="ru-RU" altLang="ru-RU" sz="2000" b="1"/>
              <a:t>окисляет аммоний через нитриты до нитратов при рН выше 7</a:t>
            </a:r>
          </a:p>
          <a:p>
            <a:pPr eaLnBrk="1" hangingPunct="1">
              <a:spcBef>
                <a:spcPct val="0"/>
              </a:spcBef>
              <a:buClrTx/>
              <a:buSzTx/>
              <a:buFont typeface="Arial" charset="0"/>
              <a:buChar char="•"/>
            </a:pPr>
            <a:r>
              <a:rPr lang="ru-RU" altLang="ru-RU" sz="2000" b="1"/>
              <a:t>окисление нитритов до нитратов не зависимо от рН</a:t>
            </a:r>
            <a:endParaRPr lang="ru-RU" altLang="ru-RU" sz="1800" b="1"/>
          </a:p>
        </p:txBody>
      </p:sp>
      <p:pic>
        <p:nvPicPr>
          <p:cNvPr id="6" name="Рисунок 5" descr="C:\Documents and Settings\xXx\Рабочий стол\УЗВ\СП ООО  Акватория\P3200074.JPG"/>
          <p:cNvPicPr/>
          <p:nvPr/>
        </p:nvPicPr>
        <p:blipFill>
          <a:blip r:embed="rId4" cstate="print"/>
          <a:srcRect/>
          <a:stretch>
            <a:fillRect/>
          </a:stretch>
        </p:blipFill>
        <p:spPr bwMode="auto">
          <a:xfrm>
            <a:off x="3275856" y="2780928"/>
            <a:ext cx="3096344" cy="2189948"/>
          </a:xfrm>
          <a:prstGeom prst="rect">
            <a:avLst/>
          </a:prstGeom>
          <a:noFill/>
          <a:ln w="9525">
            <a:noFill/>
            <a:miter lim="800000"/>
            <a:headEnd/>
            <a:tailEnd/>
          </a:ln>
        </p:spPr>
      </p:pic>
    </p:spTree>
    <p:extLst>
      <p:ext uri="{BB962C8B-B14F-4D97-AF65-F5344CB8AC3E}">
        <p14:creationId xmlns:p14="http://schemas.microsoft.com/office/powerpoint/2010/main" val="86735115"/>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63688" y="2348879"/>
            <a:ext cx="5688632" cy="1200329"/>
          </a:xfrm>
          <a:prstGeom prst="rect">
            <a:avLst/>
          </a:prstGeom>
          <a:noFill/>
        </p:spPr>
        <p:txBody>
          <a:bodyPr wrap="square" rtlCol="0">
            <a:spAutoFit/>
          </a:bodyPr>
          <a:lstStyle/>
          <a:p>
            <a:pPr algn="ctr"/>
            <a:r>
              <a:rPr lang="ru-RU" sz="3600" b="1" dirty="0" smtClean="0">
                <a:latin typeface="Times New Roman" panose="02020603050405020304" pitchFamily="18" charset="0"/>
                <a:cs typeface="Times New Roman" panose="02020603050405020304" pitchFamily="18" charset="0"/>
              </a:rPr>
              <a:t>ОБОГАЩЕНИЕ </a:t>
            </a:r>
            <a:r>
              <a:rPr lang="ru-RU" sz="3600" b="1" dirty="0" smtClean="0">
                <a:latin typeface="Times New Roman" panose="02020603050405020304" pitchFamily="18" charset="0"/>
                <a:cs typeface="Times New Roman" panose="02020603050405020304" pitchFamily="18" charset="0"/>
              </a:rPr>
              <a:t>ВОДЫ КИСЛОРОДОМ</a:t>
            </a:r>
            <a:endParaRPr lang="ru-RU"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315762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39752" y="205009"/>
            <a:ext cx="4753417" cy="523220"/>
          </a:xfrm>
          <a:prstGeom prst="rect">
            <a:avLst/>
          </a:prstGeom>
          <a:noFill/>
        </p:spPr>
        <p:txBody>
          <a:bodyPr wrap="none" rtlCol="0">
            <a:spAutoFit/>
          </a:bodyPr>
          <a:lstStyle/>
          <a:p>
            <a:r>
              <a:rPr lang="ru-RU" sz="2800" b="1" dirty="0" smtClean="0">
                <a:latin typeface="Times New Roman" panose="02020603050405020304" pitchFamily="18" charset="0"/>
                <a:cs typeface="Times New Roman" panose="02020603050405020304" pitchFamily="18" charset="0"/>
              </a:rPr>
              <a:t>АТМОСФЕРНЫЙ ВОЗДУХ</a:t>
            </a:r>
            <a:endParaRPr lang="ru-RU" sz="2800" b="1" dirty="0">
              <a:latin typeface="Times New Roman" panose="02020603050405020304" pitchFamily="18" charset="0"/>
              <a:cs typeface="Times New Roman" panose="02020603050405020304" pitchFamily="18" charset="0"/>
            </a:endParaRPr>
          </a:p>
        </p:txBody>
      </p:sp>
      <p:pic>
        <p:nvPicPr>
          <p:cNvPr id="8194" name="Picture 2" descr="https://ae01.alicdn.com/kf/HTB1ifarSFXXXXX5XXXXq6xXFXXXA/HG-3800-Industrial-Max-Capacity-320M3-h-Vacuum-Air-Pump-High-Pressure-Vortex-Blow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933452"/>
            <a:ext cx="3240360" cy="306410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ae04.alicdn.com/kf/He36b67e00dee43d4b5019c201694e724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980728"/>
            <a:ext cx="3512585" cy="3024336"/>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s://i.ebayimg.com/00/s/NzkwWDc5MA==/z/BJ4AAOSw8lhbXtxD/$_3.JPG?set_id=8800005007"/>
          <p:cNvPicPr>
            <a:picLocks noChangeAspect="1" noChangeArrowheads="1"/>
          </p:cNvPicPr>
          <p:nvPr/>
        </p:nvPicPr>
        <p:blipFill rotWithShape="1">
          <a:blip r:embed="rId4">
            <a:extLst>
              <a:ext uri="{28A0092B-C50C-407E-A947-70E740481C1C}">
                <a14:useLocalDpi xmlns:a14="http://schemas.microsoft.com/office/drawing/2010/main" val="0"/>
              </a:ext>
            </a:extLst>
          </a:blip>
          <a:srcRect t="23731" b="26315"/>
          <a:stretch/>
        </p:blipFill>
        <p:spPr bwMode="auto">
          <a:xfrm>
            <a:off x="2167484" y="4149080"/>
            <a:ext cx="4736872" cy="2366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87898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ptf-esti.pt/fotos_artigos/images/O5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054" y="1710018"/>
            <a:ext cx="3360882" cy="36898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immid-aquaculture.com/upload/iblock/fb0/ac57f51525bcbe12a5a9e533d73be01d.jpg"/>
          <p:cNvPicPr>
            <a:picLocks noChangeAspect="1" noChangeArrowheads="1"/>
          </p:cNvPicPr>
          <p:nvPr/>
        </p:nvPicPr>
        <p:blipFill rotWithShape="1">
          <a:blip r:embed="rId3">
            <a:extLst>
              <a:ext uri="{28A0092B-C50C-407E-A947-70E740481C1C}">
                <a14:useLocalDpi xmlns:a14="http://schemas.microsoft.com/office/drawing/2010/main" val="0"/>
              </a:ext>
            </a:extLst>
          </a:blip>
          <a:srcRect l="34986" t="9618" r="38145" b="7578"/>
          <a:stretch/>
        </p:blipFill>
        <p:spPr bwMode="auto">
          <a:xfrm>
            <a:off x="5940152" y="1411263"/>
            <a:ext cx="1943338" cy="39886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27584" y="5579948"/>
            <a:ext cx="3024336" cy="369332"/>
          </a:xfrm>
          <a:prstGeom prst="rect">
            <a:avLst/>
          </a:prstGeom>
          <a:noFill/>
        </p:spPr>
        <p:txBody>
          <a:bodyPr wrap="square" rtlCol="0">
            <a:spAutoFit/>
          </a:bodyPr>
          <a:lstStyle/>
          <a:p>
            <a:r>
              <a:rPr lang="ru-RU" dirty="0"/>
              <a:t>генератор кислорода</a:t>
            </a:r>
          </a:p>
        </p:txBody>
      </p:sp>
      <p:sp>
        <p:nvSpPr>
          <p:cNvPr id="3" name="TextBox 2"/>
          <p:cNvSpPr txBox="1"/>
          <p:nvPr/>
        </p:nvSpPr>
        <p:spPr>
          <a:xfrm>
            <a:off x="5796136" y="5764614"/>
            <a:ext cx="3024336" cy="369332"/>
          </a:xfrm>
          <a:prstGeom prst="rect">
            <a:avLst/>
          </a:prstGeom>
          <a:noFill/>
        </p:spPr>
        <p:txBody>
          <a:bodyPr wrap="square" rtlCol="0">
            <a:spAutoFit/>
          </a:bodyPr>
          <a:lstStyle/>
          <a:p>
            <a:r>
              <a:rPr lang="ru-RU" dirty="0" smtClean="0"/>
              <a:t>Кислородный конус</a:t>
            </a:r>
            <a:endParaRPr lang="ru-RU" dirty="0"/>
          </a:p>
        </p:txBody>
      </p:sp>
      <p:sp>
        <p:nvSpPr>
          <p:cNvPr id="4" name="TextBox 3"/>
          <p:cNvSpPr txBox="1"/>
          <p:nvPr/>
        </p:nvSpPr>
        <p:spPr>
          <a:xfrm>
            <a:off x="1736913" y="616039"/>
            <a:ext cx="3816424" cy="830997"/>
          </a:xfrm>
          <a:prstGeom prst="rect">
            <a:avLst/>
          </a:prstGeom>
          <a:noFill/>
        </p:spPr>
        <p:txBody>
          <a:bodyPr wrap="square" rtlCol="0">
            <a:spAutoFit/>
          </a:bodyPr>
          <a:lstStyle/>
          <a:p>
            <a:r>
              <a:rPr lang="ru-RU" sz="2400" b="1" dirty="0" smtClean="0">
                <a:latin typeface="Times New Roman" panose="02020603050405020304" pitchFamily="18" charset="0"/>
                <a:cs typeface="Times New Roman" panose="02020603050405020304" pitchFamily="18" charset="0"/>
              </a:rPr>
              <a:t>ЧИСТЫЙ КИСЛОРОД</a:t>
            </a:r>
          </a:p>
          <a:p>
            <a:r>
              <a:rPr lang="ru-RU" sz="2400" b="1" dirty="0" smtClean="0">
                <a:latin typeface="Times New Roman" panose="02020603050405020304" pitchFamily="18" charset="0"/>
                <a:cs typeface="Times New Roman" panose="02020603050405020304" pitchFamily="18" charset="0"/>
              </a:rPr>
              <a:t>газообразный</a:t>
            </a:r>
            <a:endParaRPr lang="ru-RU"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362992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chemistry-chemists.com/N3_2012/U3/img/Liquid_Oxyge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908720"/>
            <a:ext cx="5238750" cy="316230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st29.stpulscen.ru/images/product/260/290/143_b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394148"/>
            <a:ext cx="4320480" cy="32057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96136" y="1241598"/>
            <a:ext cx="2724592" cy="461665"/>
          </a:xfrm>
          <a:prstGeom prst="rect">
            <a:avLst/>
          </a:prstGeom>
          <a:noFill/>
        </p:spPr>
        <p:txBody>
          <a:bodyPr wrap="none" rtlCol="0">
            <a:spAutoFit/>
          </a:bodyPr>
          <a:lstStyle/>
          <a:p>
            <a:r>
              <a:rPr lang="ru-RU" sz="2400" b="1" dirty="0" smtClean="0">
                <a:latin typeface="Times New Roman" panose="02020603050405020304" pitchFamily="18" charset="0"/>
                <a:cs typeface="Times New Roman" panose="02020603050405020304" pitchFamily="18" charset="0"/>
              </a:rPr>
              <a:t>Жидкий кислород</a:t>
            </a:r>
            <a:endParaRPr lang="ru-RU" sz="2400" b="1" dirty="0">
              <a:latin typeface="Times New Roman" panose="02020603050405020304" pitchFamily="18" charset="0"/>
              <a:cs typeface="Times New Roman" panose="02020603050405020304" pitchFamily="18" charset="0"/>
            </a:endParaRPr>
          </a:p>
        </p:txBody>
      </p:sp>
      <p:pic>
        <p:nvPicPr>
          <p:cNvPr id="5" name="Picture 4" descr="https://immid-aquaculture.com/upload/iblock/fb0/ac57f51525bcbe12a5a9e533d73be01d.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986" t="9618" r="38145" b="7578"/>
          <a:stretch/>
        </p:blipFill>
        <p:spPr bwMode="auto">
          <a:xfrm>
            <a:off x="1907704" y="4653136"/>
            <a:ext cx="925180" cy="1898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47670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67744" y="2924944"/>
            <a:ext cx="4428492" cy="584775"/>
          </a:xfrm>
          <a:prstGeom prst="rect">
            <a:avLst/>
          </a:prstGeom>
          <a:noFill/>
        </p:spPr>
        <p:txBody>
          <a:bodyPr wrap="square" rtlCol="0">
            <a:spAutoFit/>
          </a:bodyPr>
          <a:lstStyle/>
          <a:p>
            <a:r>
              <a:rPr lang="ru-RU" sz="3200" b="1" dirty="0" smtClean="0">
                <a:latin typeface="Times New Roman" panose="02020603050405020304" pitchFamily="18" charset="0"/>
                <a:cs typeface="Times New Roman" panose="02020603050405020304" pitchFamily="18" charset="0"/>
              </a:rPr>
              <a:t>АВТОМАТИЗАЦИЯ</a:t>
            </a:r>
            <a:endParaRPr lang="ru-R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332630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Заголовок 1"/>
          <p:cNvSpPr>
            <a:spLocks noGrp="1"/>
          </p:cNvSpPr>
          <p:nvPr>
            <p:ph type="title"/>
          </p:nvPr>
        </p:nvSpPr>
        <p:spPr/>
        <p:txBody>
          <a:bodyPr/>
          <a:lstStyle/>
          <a:p>
            <a:endParaRPr lang="ru-RU" smtClean="0"/>
          </a:p>
        </p:txBody>
      </p:sp>
      <p:pic>
        <p:nvPicPr>
          <p:cNvPr id="161795" name="Picture 2"/>
          <p:cNvPicPr>
            <a:picLocks noGrp="1" noChangeAspect="1" noChangeArrowheads="1"/>
          </p:cNvPicPr>
          <p:nvPr>
            <p:ph idx="1"/>
          </p:nvPr>
        </p:nvPicPr>
        <p:blipFill>
          <a:blip r:embed="rId2"/>
          <a:srcRect/>
          <a:stretch>
            <a:fillRect/>
          </a:stretch>
        </p:blipFill>
        <p:spPr>
          <a:xfrm>
            <a:off x="928688" y="604838"/>
            <a:ext cx="7448550" cy="5824537"/>
          </a:xfrm>
        </p:spPr>
      </p:pic>
    </p:spTree>
    <p:extLst>
      <p:ext uri="{BB962C8B-B14F-4D97-AF65-F5344CB8AC3E}">
        <p14:creationId xmlns:p14="http://schemas.microsoft.com/office/powerpoint/2010/main" val="2059589878"/>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Заголовок 1"/>
          <p:cNvSpPr>
            <a:spLocks noGrp="1"/>
          </p:cNvSpPr>
          <p:nvPr>
            <p:ph type="title"/>
          </p:nvPr>
        </p:nvSpPr>
        <p:spPr/>
        <p:txBody>
          <a:bodyPr/>
          <a:lstStyle/>
          <a:p>
            <a:endParaRPr lang="ru-RU" smtClean="0"/>
          </a:p>
        </p:txBody>
      </p:sp>
      <p:pic>
        <p:nvPicPr>
          <p:cNvPr id="162819" name="Picture 2"/>
          <p:cNvPicPr>
            <a:picLocks noGrp="1" noChangeAspect="1" noChangeArrowheads="1"/>
          </p:cNvPicPr>
          <p:nvPr>
            <p:ph idx="1"/>
          </p:nvPr>
        </p:nvPicPr>
        <p:blipFill>
          <a:blip r:embed="rId2"/>
          <a:srcRect/>
          <a:stretch>
            <a:fillRect/>
          </a:stretch>
        </p:blipFill>
        <p:spPr>
          <a:xfrm>
            <a:off x="0" y="0"/>
            <a:ext cx="9144000" cy="6858000"/>
          </a:xfrm>
        </p:spPr>
      </p:pic>
    </p:spTree>
    <p:extLst>
      <p:ext uri="{BB962C8B-B14F-4D97-AF65-F5344CB8AC3E}">
        <p14:creationId xmlns:p14="http://schemas.microsoft.com/office/powerpoint/2010/main" val="1265181227"/>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Заголовок 1"/>
          <p:cNvSpPr>
            <a:spLocks noGrp="1"/>
          </p:cNvSpPr>
          <p:nvPr>
            <p:ph type="title"/>
          </p:nvPr>
        </p:nvSpPr>
        <p:spPr/>
        <p:txBody>
          <a:bodyPr/>
          <a:lstStyle/>
          <a:p>
            <a:endParaRPr lang="ru-RU" smtClean="0"/>
          </a:p>
        </p:txBody>
      </p:sp>
      <p:pic>
        <p:nvPicPr>
          <p:cNvPr id="163843" name="Picture 2"/>
          <p:cNvPicPr>
            <a:picLocks noGrp="1" noChangeAspect="1" noChangeArrowheads="1"/>
          </p:cNvPicPr>
          <p:nvPr>
            <p:ph idx="1"/>
          </p:nvPr>
        </p:nvPicPr>
        <p:blipFill>
          <a:blip r:embed="rId2"/>
          <a:srcRect/>
          <a:stretch>
            <a:fillRect/>
          </a:stretch>
        </p:blipFill>
        <p:spPr>
          <a:xfrm>
            <a:off x="0" y="0"/>
            <a:ext cx="9144000" cy="6858000"/>
          </a:xfrm>
        </p:spPr>
      </p:pic>
    </p:spTree>
    <p:extLst>
      <p:ext uri="{BB962C8B-B14F-4D97-AF65-F5344CB8AC3E}">
        <p14:creationId xmlns:p14="http://schemas.microsoft.com/office/powerpoint/2010/main" val="12674040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1600" y="980728"/>
            <a:ext cx="7632848" cy="3785652"/>
          </a:xfrm>
          <a:prstGeom prst="rect">
            <a:avLst/>
          </a:prstGeom>
          <a:noFill/>
        </p:spPr>
        <p:txBody>
          <a:bodyPr wrap="square" rtlCol="0">
            <a:spAutoFit/>
          </a:bodyPr>
          <a:lstStyle/>
          <a:p>
            <a:r>
              <a:rPr lang="ru-RU" sz="2400" b="1" dirty="0" smtClean="0">
                <a:latin typeface="Times New Roman" panose="02020603050405020304" pitchFamily="18" charset="0"/>
                <a:cs typeface="Times New Roman" panose="02020603050405020304" pitchFamily="18" charset="0"/>
              </a:rPr>
              <a:t>План: </a:t>
            </a:r>
          </a:p>
          <a:p>
            <a:endParaRPr lang="ru-RU" sz="2400" b="1" dirty="0" smtClean="0">
              <a:latin typeface="Times New Roman" panose="02020603050405020304" pitchFamily="18" charset="0"/>
              <a:cs typeface="Times New Roman" panose="02020603050405020304" pitchFamily="18" charset="0"/>
            </a:endParaRPr>
          </a:p>
          <a:p>
            <a:r>
              <a:rPr lang="ru-RU" sz="2400" b="1" dirty="0" smtClean="0">
                <a:latin typeface="Times New Roman" panose="02020603050405020304" pitchFamily="18" charset="0"/>
                <a:cs typeface="Times New Roman" panose="02020603050405020304" pitchFamily="18" charset="0"/>
              </a:rPr>
              <a:t>1.  Мировое производство форели</a:t>
            </a:r>
          </a:p>
          <a:p>
            <a:pPr marL="342900" indent="-342900">
              <a:buAutoNum type="arabicPeriod" startAt="2"/>
            </a:pPr>
            <a:r>
              <a:rPr lang="ru-RU" sz="2400" b="1" dirty="0" smtClean="0">
                <a:solidFill>
                  <a:schemeClr val="tx1"/>
                </a:solidFill>
                <a:effectLst/>
                <a:latin typeface="Times New Roman" panose="02020603050405020304" pitchFamily="18" charset="0"/>
                <a:cs typeface="Times New Roman" panose="02020603050405020304" pitchFamily="18" charset="0"/>
              </a:rPr>
              <a:t>Искусственное воспроизводство лососевых рыб </a:t>
            </a:r>
          </a:p>
          <a:p>
            <a:pPr marL="342900" indent="-342900">
              <a:buFontTx/>
              <a:buAutoNum type="arabicPeriod" startAt="2"/>
            </a:pPr>
            <a:r>
              <a:rPr lang="ru-RU" sz="2400" b="1" dirty="0" smtClean="0">
                <a:latin typeface="Times New Roman" panose="02020603050405020304" pitchFamily="18" charset="0"/>
                <a:cs typeface="Times New Roman" panose="02020603050405020304" pitchFamily="18" charset="0"/>
              </a:rPr>
              <a:t>Искусственное воспроизводство осетровых</a:t>
            </a:r>
          </a:p>
          <a:p>
            <a:pPr marL="342900" indent="-342900">
              <a:buFontTx/>
              <a:buAutoNum type="arabicPeriod" startAt="2"/>
            </a:pPr>
            <a:r>
              <a:rPr lang="ru-RU" sz="2400" b="1" dirty="0" smtClean="0">
                <a:latin typeface="Times New Roman" panose="02020603050405020304" pitchFamily="18" charset="0"/>
                <a:cs typeface="Times New Roman" panose="02020603050405020304" pitchFamily="18" charset="0"/>
              </a:rPr>
              <a:t>Выращивание рыбы в установках замкнутого водоснабжения (УЗВ).</a:t>
            </a:r>
          </a:p>
          <a:p>
            <a:pPr marL="342900" indent="-342900">
              <a:buFontTx/>
              <a:buAutoNum type="arabicPeriod" startAt="2"/>
            </a:pPr>
            <a:endParaRPr lang="ru-RU" b="1" dirty="0" smtClean="0">
              <a:latin typeface="Times New Roman" panose="02020603050405020304" pitchFamily="18" charset="0"/>
              <a:cs typeface="Times New Roman" panose="02020603050405020304" pitchFamily="18" charset="0"/>
            </a:endParaRPr>
          </a:p>
          <a:p>
            <a:pPr marL="342900" indent="-342900">
              <a:buFontTx/>
              <a:buAutoNum type="arabicPeriod" startAt="2"/>
            </a:pPr>
            <a:endParaRPr lang="ru-RU" b="1" dirty="0" smtClean="0">
              <a:latin typeface="Times New Roman" panose="02020603050405020304" pitchFamily="18" charset="0"/>
              <a:cs typeface="Times New Roman" panose="02020603050405020304" pitchFamily="18" charset="0"/>
            </a:endParaRPr>
          </a:p>
          <a:p>
            <a:pPr marL="342900" indent="-342900">
              <a:buAutoNum type="arabicPeriod" startAt="2"/>
            </a:pPr>
            <a:endParaRPr lang="ru-RU" dirty="0" smtClean="0"/>
          </a:p>
          <a:p>
            <a:endParaRPr lang="ru-RU" dirty="0"/>
          </a:p>
        </p:txBody>
      </p:sp>
    </p:spTree>
    <p:extLst>
      <p:ext uri="{BB962C8B-B14F-4D97-AF65-F5344CB8AC3E}">
        <p14:creationId xmlns:p14="http://schemas.microsoft.com/office/powerpoint/2010/main" val="2302169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274638"/>
            <a:ext cx="8229600" cy="1582726"/>
          </a:xfrm>
        </p:spPr>
        <p:txBody>
          <a:bodyPr>
            <a:normAutofit fontScale="90000"/>
          </a:bodyPr>
          <a:lstStyle/>
          <a:p>
            <a:pPr algn="ctr"/>
            <a:r>
              <a:rPr lang="ru-RU" dirty="0" smtClean="0"/>
              <a:t>Репродуктивный возраст и период у отдельных видов форелей</a:t>
            </a:r>
            <a:endParaRPr lang="ru-RU"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285720" y="2071678"/>
            <a:ext cx="8592972" cy="3857652"/>
          </a:xfrm>
          <a:prstGeom prst="rect">
            <a:avLst/>
          </a:prstGeom>
          <a:noFill/>
          <a:ln w="9525">
            <a:noFill/>
            <a:miter lim="800000"/>
            <a:headEnd/>
            <a:tailEnd/>
          </a:ln>
          <a:effectLst/>
        </p:spPr>
      </p:pic>
    </p:spTree>
    <p:extLst>
      <p:ext uri="{BB962C8B-B14F-4D97-AF65-F5344CB8AC3E}">
        <p14:creationId xmlns:p14="http://schemas.microsoft.com/office/powerpoint/2010/main" val="3778901421"/>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Заголовок 1"/>
          <p:cNvSpPr>
            <a:spLocks noGrp="1"/>
          </p:cNvSpPr>
          <p:nvPr>
            <p:ph type="title"/>
          </p:nvPr>
        </p:nvSpPr>
        <p:spPr/>
        <p:txBody>
          <a:bodyPr/>
          <a:lstStyle/>
          <a:p>
            <a:endParaRPr lang="ru-RU" smtClean="0"/>
          </a:p>
        </p:txBody>
      </p:sp>
      <p:pic>
        <p:nvPicPr>
          <p:cNvPr id="164867" name="Picture 2"/>
          <p:cNvPicPr>
            <a:picLocks noGrp="1" noChangeAspect="1" noChangeArrowheads="1"/>
          </p:cNvPicPr>
          <p:nvPr>
            <p:ph idx="1"/>
          </p:nvPr>
        </p:nvPicPr>
        <p:blipFill>
          <a:blip r:embed="rId2"/>
          <a:srcRect/>
          <a:stretch>
            <a:fillRect/>
          </a:stretch>
        </p:blipFill>
        <p:spPr>
          <a:xfrm>
            <a:off x="1857375" y="238125"/>
            <a:ext cx="5524500" cy="6334125"/>
          </a:xfrm>
        </p:spPr>
      </p:pic>
    </p:spTree>
    <p:extLst>
      <p:ext uri="{BB962C8B-B14F-4D97-AF65-F5344CB8AC3E}">
        <p14:creationId xmlns:p14="http://schemas.microsoft.com/office/powerpoint/2010/main" val="1376928052"/>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Заголовок 1"/>
          <p:cNvSpPr>
            <a:spLocks noGrp="1"/>
          </p:cNvSpPr>
          <p:nvPr>
            <p:ph type="title"/>
          </p:nvPr>
        </p:nvSpPr>
        <p:spPr/>
        <p:txBody>
          <a:bodyPr/>
          <a:lstStyle/>
          <a:p>
            <a:endParaRPr lang="ru-RU" smtClean="0"/>
          </a:p>
        </p:txBody>
      </p:sp>
      <p:pic>
        <p:nvPicPr>
          <p:cNvPr id="165891" name="Picture 2"/>
          <p:cNvPicPr>
            <a:picLocks noGrp="1" noChangeAspect="1" noChangeArrowheads="1"/>
          </p:cNvPicPr>
          <p:nvPr>
            <p:ph idx="1"/>
          </p:nvPr>
        </p:nvPicPr>
        <p:blipFill>
          <a:blip r:embed="rId2"/>
          <a:srcRect/>
          <a:stretch>
            <a:fillRect/>
          </a:stretch>
        </p:blipFill>
        <p:spPr>
          <a:xfrm>
            <a:off x="457200" y="914400"/>
            <a:ext cx="8229600" cy="4495800"/>
          </a:xfrm>
        </p:spPr>
      </p:pic>
    </p:spTree>
    <p:extLst>
      <p:ext uri="{BB962C8B-B14F-4D97-AF65-F5344CB8AC3E}">
        <p14:creationId xmlns:p14="http://schemas.microsoft.com/office/powerpoint/2010/main" val="4065430156"/>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Заголовок 1"/>
          <p:cNvSpPr>
            <a:spLocks noGrp="1"/>
          </p:cNvSpPr>
          <p:nvPr>
            <p:ph type="title"/>
          </p:nvPr>
        </p:nvSpPr>
        <p:spPr/>
        <p:txBody>
          <a:bodyPr/>
          <a:lstStyle/>
          <a:p>
            <a:endParaRPr lang="ru-RU" smtClean="0"/>
          </a:p>
        </p:txBody>
      </p:sp>
      <p:pic>
        <p:nvPicPr>
          <p:cNvPr id="166915" name="Picture 2"/>
          <p:cNvPicPr>
            <a:picLocks noGrp="1" noChangeAspect="1" noChangeArrowheads="1"/>
          </p:cNvPicPr>
          <p:nvPr>
            <p:ph idx="1"/>
          </p:nvPr>
        </p:nvPicPr>
        <p:blipFill>
          <a:blip r:embed="rId2"/>
          <a:srcRect/>
          <a:stretch>
            <a:fillRect/>
          </a:stretch>
        </p:blipFill>
        <p:spPr>
          <a:xfrm>
            <a:off x="1114425" y="547688"/>
            <a:ext cx="7172325" cy="5810250"/>
          </a:xfrm>
        </p:spPr>
      </p:pic>
    </p:spTree>
    <p:extLst>
      <p:ext uri="{BB962C8B-B14F-4D97-AF65-F5344CB8AC3E}">
        <p14:creationId xmlns:p14="http://schemas.microsoft.com/office/powerpoint/2010/main" val="51920382"/>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Заголовок 1"/>
          <p:cNvSpPr>
            <a:spLocks noGrp="1"/>
          </p:cNvSpPr>
          <p:nvPr>
            <p:ph type="title"/>
          </p:nvPr>
        </p:nvSpPr>
        <p:spPr/>
        <p:txBody>
          <a:bodyPr/>
          <a:lstStyle/>
          <a:p>
            <a:endParaRPr lang="ru-RU" smtClean="0"/>
          </a:p>
        </p:txBody>
      </p:sp>
      <p:pic>
        <p:nvPicPr>
          <p:cNvPr id="167939" name="Picture 2"/>
          <p:cNvPicPr>
            <a:picLocks noGrp="1" noChangeAspect="1" noChangeArrowheads="1"/>
          </p:cNvPicPr>
          <p:nvPr>
            <p:ph idx="1"/>
          </p:nvPr>
        </p:nvPicPr>
        <p:blipFill>
          <a:blip r:embed="rId2"/>
          <a:srcRect/>
          <a:stretch>
            <a:fillRect/>
          </a:stretch>
        </p:blipFill>
        <p:spPr>
          <a:xfrm>
            <a:off x="2147888" y="500063"/>
            <a:ext cx="5067300" cy="5819775"/>
          </a:xfrm>
        </p:spPr>
      </p:pic>
    </p:spTree>
    <p:extLst>
      <p:ext uri="{BB962C8B-B14F-4D97-AF65-F5344CB8AC3E}">
        <p14:creationId xmlns:p14="http://schemas.microsoft.com/office/powerpoint/2010/main" val="2047065088"/>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63688" y="2280067"/>
            <a:ext cx="5256584" cy="1446550"/>
          </a:xfrm>
          <a:prstGeom prst="rect">
            <a:avLst/>
          </a:prstGeom>
          <a:noFill/>
        </p:spPr>
        <p:txBody>
          <a:bodyPr wrap="square" rtlCol="0">
            <a:spAutoFit/>
          </a:bodyPr>
          <a:lstStyle/>
          <a:p>
            <a:pPr algn="ctr"/>
            <a:r>
              <a:rPr lang="ru-RU" sz="4400" b="1" dirty="0" smtClean="0">
                <a:latin typeface="Times New Roman" panose="02020603050405020304" pitchFamily="18" charset="0"/>
                <a:cs typeface="Times New Roman" panose="02020603050405020304" pitchFamily="18" charset="0"/>
              </a:rPr>
              <a:t>Дополнительное </a:t>
            </a:r>
            <a:r>
              <a:rPr lang="ru-RU" sz="4400" b="1" dirty="0" smtClean="0">
                <a:latin typeface="Times New Roman" panose="02020603050405020304" pitchFamily="18" charset="0"/>
                <a:cs typeface="Times New Roman" panose="02020603050405020304" pitchFamily="18" charset="0"/>
              </a:rPr>
              <a:t>оборудование</a:t>
            </a:r>
          </a:p>
        </p:txBody>
      </p:sp>
    </p:spTree>
    <p:extLst>
      <p:ext uri="{BB962C8B-B14F-4D97-AF65-F5344CB8AC3E}">
        <p14:creationId xmlns:p14="http://schemas.microsoft.com/office/powerpoint/2010/main" val="185481831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p:cNvPicPr>
            <a:picLocks noGrp="1" noChangeAspect="1" noChangeArrowheads="1"/>
          </p:cNvPicPr>
          <p:nvPr>
            <p:ph idx="1"/>
          </p:nvPr>
        </p:nvPicPr>
        <p:blipFill>
          <a:blip r:embed="rId2"/>
          <a:srcRect/>
          <a:stretch>
            <a:fillRect/>
          </a:stretch>
        </p:blipFill>
        <p:spPr>
          <a:xfrm>
            <a:off x="1638300" y="1935163"/>
            <a:ext cx="5867400" cy="4389437"/>
          </a:xfrm>
        </p:spPr>
      </p:pic>
      <p:sp>
        <p:nvSpPr>
          <p:cNvPr id="5" name="Заголовок 1"/>
          <p:cNvSpPr>
            <a:spLocks noGrp="1"/>
          </p:cNvSpPr>
          <p:nvPr>
            <p:ph type="title"/>
          </p:nvPr>
        </p:nvSpPr>
        <p:spPr/>
        <p:txBody>
          <a:bodyPr>
            <a:normAutofit fontScale="90000"/>
          </a:bodyPr>
          <a:lstStyle/>
          <a:p>
            <a:pPr algn="ctr">
              <a:defRPr/>
            </a:pPr>
            <a:r>
              <a:rPr lang="ru-RU" b="1" dirty="0">
                <a:effectLst>
                  <a:outerShdw blurRad="38100" dist="38100" dir="2700000" algn="tl">
                    <a:srgbClr val="000000">
                      <a:alpha val="43137"/>
                    </a:srgbClr>
                  </a:outerShdw>
                </a:effectLst>
              </a:rPr>
              <a:t>Насос-дозатор</a:t>
            </a:r>
            <a:br>
              <a:rPr lang="ru-RU" b="1" dirty="0">
                <a:effectLst>
                  <a:outerShdw blurRad="38100" dist="38100" dir="2700000" algn="tl">
                    <a:srgbClr val="000000">
                      <a:alpha val="43137"/>
                    </a:srgbClr>
                  </a:outerShdw>
                </a:effectLst>
              </a:rPr>
            </a:br>
            <a:r>
              <a:rPr lang="ru-RU" b="1" dirty="0">
                <a:effectLst>
                  <a:outerShdw blurRad="38100" dist="38100" dir="2700000" algn="tl">
                    <a:srgbClr val="000000">
                      <a:alpha val="43137"/>
                    </a:srgbClr>
                  </a:outerShdw>
                </a:effectLst>
              </a:rPr>
              <a:t>для	регулирования	</a:t>
            </a:r>
            <a:r>
              <a:rPr lang="ru-RU" b="1" dirty="0" smtClean="0">
                <a:effectLst>
                  <a:outerShdw blurRad="38100" dist="38100" dir="2700000" algn="tl">
                    <a:srgbClr val="000000">
                      <a:alpha val="43137"/>
                    </a:srgbClr>
                  </a:outerShdw>
                </a:effectLst>
              </a:rPr>
              <a:t> </a:t>
            </a:r>
            <a:r>
              <a:rPr lang="ru-RU" b="1" dirty="0" err="1" smtClean="0">
                <a:effectLst>
                  <a:outerShdw blurRad="38100" dist="38100" dir="2700000" algn="tl">
                    <a:srgbClr val="000000">
                      <a:alpha val="43137"/>
                    </a:srgbClr>
                  </a:outerShdw>
                </a:effectLst>
              </a:rPr>
              <a:t>pH</a:t>
            </a:r>
            <a:endParaRPr lang="ru-RU"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42839189"/>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Заголовок 1"/>
          <p:cNvSpPr>
            <a:spLocks noGrp="1"/>
          </p:cNvSpPr>
          <p:nvPr>
            <p:ph type="title"/>
          </p:nvPr>
        </p:nvSpPr>
        <p:spPr/>
        <p:txBody>
          <a:bodyPr/>
          <a:lstStyle/>
          <a:p>
            <a:endParaRPr lang="ru-RU" smtClean="0"/>
          </a:p>
        </p:txBody>
      </p:sp>
      <p:pic>
        <p:nvPicPr>
          <p:cNvPr id="157699" name="Picture 2"/>
          <p:cNvPicPr>
            <a:picLocks noGrp="1" noChangeAspect="1" noChangeArrowheads="1"/>
          </p:cNvPicPr>
          <p:nvPr>
            <p:ph idx="1"/>
          </p:nvPr>
        </p:nvPicPr>
        <p:blipFill>
          <a:blip r:embed="rId2"/>
          <a:srcRect/>
          <a:stretch>
            <a:fillRect/>
          </a:stretch>
        </p:blipFill>
        <p:spPr>
          <a:xfrm>
            <a:off x="2679700" y="304800"/>
            <a:ext cx="4178300" cy="6267450"/>
          </a:xfrm>
        </p:spPr>
      </p:pic>
    </p:spTree>
    <p:extLst>
      <p:ext uri="{BB962C8B-B14F-4D97-AF65-F5344CB8AC3E}">
        <p14:creationId xmlns:p14="http://schemas.microsoft.com/office/powerpoint/2010/main" val="3001831730"/>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Заголовок 1"/>
          <p:cNvSpPr>
            <a:spLocks noGrp="1"/>
          </p:cNvSpPr>
          <p:nvPr>
            <p:ph type="title"/>
          </p:nvPr>
        </p:nvSpPr>
        <p:spPr/>
        <p:txBody>
          <a:bodyPr/>
          <a:lstStyle/>
          <a:p>
            <a:endParaRPr lang="ru-RU" smtClean="0"/>
          </a:p>
        </p:txBody>
      </p:sp>
      <p:pic>
        <p:nvPicPr>
          <p:cNvPr id="158723" name="Picture 2"/>
          <p:cNvPicPr>
            <a:picLocks noGrp="1" noChangeAspect="1" noChangeArrowheads="1"/>
          </p:cNvPicPr>
          <p:nvPr>
            <p:ph idx="1"/>
          </p:nvPr>
        </p:nvPicPr>
        <p:blipFill>
          <a:blip r:embed="rId2"/>
          <a:srcRect/>
          <a:stretch>
            <a:fillRect/>
          </a:stretch>
        </p:blipFill>
        <p:spPr>
          <a:xfrm>
            <a:off x="0" y="0"/>
            <a:ext cx="9144000" cy="6858000"/>
          </a:xfrm>
        </p:spPr>
      </p:pic>
    </p:spTree>
    <p:extLst>
      <p:ext uri="{BB962C8B-B14F-4D97-AF65-F5344CB8AC3E}">
        <p14:creationId xmlns:p14="http://schemas.microsoft.com/office/powerpoint/2010/main" val="1359403836"/>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Заголовок 1"/>
          <p:cNvSpPr>
            <a:spLocks noGrp="1"/>
          </p:cNvSpPr>
          <p:nvPr>
            <p:ph type="title"/>
          </p:nvPr>
        </p:nvSpPr>
        <p:spPr/>
        <p:txBody>
          <a:bodyPr/>
          <a:lstStyle/>
          <a:p>
            <a:endParaRPr lang="ru-RU" smtClean="0"/>
          </a:p>
        </p:txBody>
      </p:sp>
      <p:pic>
        <p:nvPicPr>
          <p:cNvPr id="159747" name="Picture 2"/>
          <p:cNvPicPr>
            <a:picLocks noGrp="1" noChangeAspect="1" noChangeArrowheads="1"/>
          </p:cNvPicPr>
          <p:nvPr>
            <p:ph idx="1"/>
          </p:nvPr>
        </p:nvPicPr>
        <p:blipFill>
          <a:blip r:embed="rId2"/>
          <a:srcRect/>
          <a:stretch>
            <a:fillRect/>
          </a:stretch>
        </p:blipFill>
        <p:spPr>
          <a:xfrm>
            <a:off x="0" y="0"/>
            <a:ext cx="9144000" cy="6858000"/>
          </a:xfrm>
        </p:spPr>
      </p:pic>
    </p:spTree>
    <p:extLst>
      <p:ext uri="{BB962C8B-B14F-4D97-AF65-F5344CB8AC3E}">
        <p14:creationId xmlns:p14="http://schemas.microsoft.com/office/powerpoint/2010/main" val="3735526243"/>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Заголовок 1"/>
          <p:cNvSpPr>
            <a:spLocks noGrp="1"/>
          </p:cNvSpPr>
          <p:nvPr>
            <p:ph type="title"/>
          </p:nvPr>
        </p:nvSpPr>
        <p:spPr/>
        <p:txBody>
          <a:bodyPr/>
          <a:lstStyle/>
          <a:p>
            <a:endParaRPr lang="ru-RU" smtClean="0"/>
          </a:p>
        </p:txBody>
      </p:sp>
      <p:pic>
        <p:nvPicPr>
          <p:cNvPr id="160771" name="Picture 2"/>
          <p:cNvPicPr>
            <a:picLocks noGrp="1" noChangeAspect="1" noChangeArrowheads="1"/>
          </p:cNvPicPr>
          <p:nvPr>
            <p:ph idx="1"/>
          </p:nvPr>
        </p:nvPicPr>
        <p:blipFill>
          <a:blip r:embed="rId2"/>
          <a:srcRect/>
          <a:stretch>
            <a:fillRect/>
          </a:stretch>
        </p:blipFill>
        <p:spPr>
          <a:xfrm>
            <a:off x="0" y="0"/>
            <a:ext cx="9144000" cy="6858000"/>
          </a:xfrm>
        </p:spPr>
      </p:pic>
    </p:spTree>
    <p:extLst>
      <p:ext uri="{BB962C8B-B14F-4D97-AF65-F5344CB8AC3E}">
        <p14:creationId xmlns:p14="http://schemas.microsoft.com/office/powerpoint/2010/main" val="20028059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normAutofit/>
          </a:bodyPr>
          <a:lstStyle/>
          <a:p>
            <a:r>
              <a:rPr lang="ru-RU" sz="3200" dirty="0" smtClean="0"/>
              <a:t>Плодовитость </a:t>
            </a:r>
            <a:r>
              <a:rPr lang="ru-RU" sz="3200" dirty="0" err="1" smtClean="0"/>
              <a:t>икромечущих</a:t>
            </a:r>
            <a:r>
              <a:rPr lang="ru-RU" sz="3200" dirty="0" smtClean="0"/>
              <a:t> видов костистых рыб зависит от их заботы о потомстве и размера икринок. Плодовитость рыб может быть  выражена абсолютным или относительным количеством и весом икры, полученной от одной самки. </a:t>
            </a:r>
            <a:endParaRPr lang="ru-RU" sz="3200" dirty="0"/>
          </a:p>
        </p:txBody>
      </p:sp>
      <p:sp>
        <p:nvSpPr>
          <p:cNvPr id="3" name="Заголовок 2"/>
          <p:cNvSpPr>
            <a:spLocks noGrp="1"/>
          </p:cNvSpPr>
          <p:nvPr>
            <p:ph type="title"/>
          </p:nvPr>
        </p:nvSpPr>
        <p:spPr/>
        <p:txBody>
          <a:bodyPr>
            <a:normAutofit/>
          </a:bodyPr>
          <a:lstStyle/>
          <a:p>
            <a:pPr algn="ctr"/>
            <a:r>
              <a:rPr lang="ru-RU" sz="3600" b="1" dirty="0" smtClean="0"/>
              <a:t>ПЛОДОВИТОСТЬ</a:t>
            </a:r>
            <a:endParaRPr lang="ru-RU" sz="3600" b="1" dirty="0"/>
          </a:p>
        </p:txBody>
      </p:sp>
    </p:spTree>
    <p:extLst>
      <p:ext uri="{BB962C8B-B14F-4D97-AF65-F5344CB8AC3E}">
        <p14:creationId xmlns:p14="http://schemas.microsoft.com/office/powerpoint/2010/main" val="1096353285"/>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Заголовок 1"/>
          <p:cNvSpPr>
            <a:spLocks noGrp="1"/>
          </p:cNvSpPr>
          <p:nvPr>
            <p:ph type="title"/>
          </p:nvPr>
        </p:nvSpPr>
        <p:spPr/>
        <p:txBody>
          <a:bodyPr/>
          <a:lstStyle/>
          <a:p>
            <a:endParaRPr lang="ru-RU" smtClean="0"/>
          </a:p>
        </p:txBody>
      </p:sp>
      <p:pic>
        <p:nvPicPr>
          <p:cNvPr id="168963" name="Picture 2"/>
          <p:cNvPicPr>
            <a:picLocks noGrp="1" noChangeAspect="1" noChangeArrowheads="1"/>
          </p:cNvPicPr>
          <p:nvPr>
            <p:ph idx="1"/>
          </p:nvPr>
        </p:nvPicPr>
        <p:blipFill>
          <a:blip r:embed="rId2"/>
          <a:srcRect/>
          <a:stretch>
            <a:fillRect/>
          </a:stretch>
        </p:blipFill>
        <p:spPr>
          <a:xfrm>
            <a:off x="641350" y="428625"/>
            <a:ext cx="7861300" cy="5895975"/>
          </a:xfrm>
        </p:spPr>
      </p:pic>
    </p:spTree>
    <p:extLst>
      <p:ext uri="{BB962C8B-B14F-4D97-AF65-F5344CB8AC3E}">
        <p14:creationId xmlns:p14="http://schemas.microsoft.com/office/powerpoint/2010/main" val="800314621"/>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Заголовок 1"/>
          <p:cNvSpPr>
            <a:spLocks noGrp="1"/>
          </p:cNvSpPr>
          <p:nvPr>
            <p:ph type="title"/>
          </p:nvPr>
        </p:nvSpPr>
        <p:spPr/>
        <p:txBody>
          <a:bodyPr/>
          <a:lstStyle/>
          <a:p>
            <a:endParaRPr lang="ru-RU" smtClean="0"/>
          </a:p>
        </p:txBody>
      </p:sp>
      <p:pic>
        <p:nvPicPr>
          <p:cNvPr id="169987" name="Picture 2"/>
          <p:cNvPicPr>
            <a:picLocks noGrp="1" noChangeAspect="1" noChangeArrowheads="1"/>
          </p:cNvPicPr>
          <p:nvPr>
            <p:ph idx="1"/>
          </p:nvPr>
        </p:nvPicPr>
        <p:blipFill>
          <a:blip r:embed="rId2"/>
          <a:srcRect/>
          <a:stretch>
            <a:fillRect/>
          </a:stretch>
        </p:blipFill>
        <p:spPr>
          <a:xfrm>
            <a:off x="593725" y="357188"/>
            <a:ext cx="7956550" cy="5967412"/>
          </a:xfrm>
        </p:spPr>
      </p:pic>
    </p:spTree>
    <p:extLst>
      <p:ext uri="{BB962C8B-B14F-4D97-AF65-F5344CB8AC3E}">
        <p14:creationId xmlns:p14="http://schemas.microsoft.com/office/powerpoint/2010/main" val="3960571864"/>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00034" y="2000240"/>
            <a:ext cx="8305800" cy="1143000"/>
          </a:xfrm>
        </p:spPr>
        <p:txBody>
          <a:bodyPr/>
          <a:lstStyle/>
          <a:p>
            <a:pPr algn="ctr">
              <a:defRPr/>
            </a:pPr>
            <a:r>
              <a:rPr lang="ru-RU" b="1" dirty="0" smtClean="0"/>
              <a:t>ПРИМЕРЫ </a:t>
            </a:r>
            <a:r>
              <a:rPr lang="ru-RU" b="1" dirty="0" smtClean="0"/>
              <a:t>УЗВ</a:t>
            </a:r>
            <a:endParaRPr lang="ru-RU" b="1" dirty="0"/>
          </a:p>
        </p:txBody>
      </p:sp>
    </p:spTree>
    <p:extLst>
      <p:ext uri="{BB962C8B-B14F-4D97-AF65-F5344CB8AC3E}">
        <p14:creationId xmlns:p14="http://schemas.microsoft.com/office/powerpoint/2010/main" val="3969422779"/>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eaLnBrk="1" fontAlgn="auto" hangingPunct="1">
              <a:spcAft>
                <a:spcPts val="0"/>
              </a:spcAft>
              <a:defRPr/>
            </a:pPr>
            <a:endParaRPr lang="ru-RU"/>
          </a:p>
        </p:txBody>
      </p:sp>
      <p:pic>
        <p:nvPicPr>
          <p:cNvPr id="4" name="Содержимое 3" descr="C:\Users\Костян\Desktop\Безымянный.jpg"/>
          <p:cNvPicPr>
            <a:picLocks noGrp="1"/>
          </p:cNvPicPr>
          <p:nvPr>
            <p:ph sz="quarter" idx="4294967295"/>
          </p:nvPr>
        </p:nvPicPr>
        <p:blipFill>
          <a:blip r:embed="rId2"/>
          <a:srcRect l="19495" b="4037"/>
          <a:stretch>
            <a:fillRect/>
          </a:stretch>
        </p:blipFill>
        <p:spPr>
          <a:xfrm>
            <a:off x="0" y="0"/>
            <a:ext cx="9144000" cy="5113338"/>
          </a:xfrm>
          <a:prstGeom prst="rect">
            <a:avLst/>
          </a:prstGeom>
          <a:effectLst>
            <a:outerShdw blurRad="292100" dist="139700" dir="2700000" algn="tl" rotWithShape="0">
              <a:srgbClr val="333333">
                <a:alpha val="65000"/>
              </a:srgbClr>
            </a:outerShdw>
          </a:effectLst>
        </p:spPr>
      </p:pic>
      <p:sp>
        <p:nvSpPr>
          <p:cNvPr id="3076" name="TextBox 4"/>
          <p:cNvSpPr txBox="1">
            <a:spLocks noChangeArrowheads="1"/>
          </p:cNvSpPr>
          <p:nvPr/>
        </p:nvSpPr>
        <p:spPr bwMode="auto">
          <a:xfrm>
            <a:off x="395288" y="5243513"/>
            <a:ext cx="83534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9F9F9"/>
              </a:buClr>
              <a:buSzPct val="65000"/>
              <a:buFont typeface="Wingdings 2" pitchFamily="18" charset="2"/>
              <a:buChar char=""/>
              <a:defRPr sz="2800">
                <a:solidFill>
                  <a:schemeClr val="tx1"/>
                </a:solidFill>
                <a:latin typeface="Times New Roman" pitchFamily="18" charset="0"/>
              </a:defRPr>
            </a:lvl1pPr>
            <a:lvl2pPr marL="742950" indent="-285750" eaLnBrk="0" hangingPunct="0">
              <a:spcBef>
                <a:spcPct val="20000"/>
              </a:spcBef>
              <a:buClr>
                <a:schemeClr val="tx1"/>
              </a:buClr>
              <a:buSzPct val="80000"/>
              <a:buFont typeface="Wingdings 2" pitchFamily="18" charset="2"/>
              <a:buChar char=""/>
              <a:defRPr sz="2400">
                <a:solidFill>
                  <a:schemeClr val="tx1"/>
                </a:solidFill>
                <a:latin typeface="Times New Roman" pitchFamily="18" charset="0"/>
              </a:defRPr>
            </a:lvl2pPr>
            <a:lvl3pPr marL="1143000" indent="-228600" eaLnBrk="0" hangingPunct="0">
              <a:spcBef>
                <a:spcPct val="20000"/>
              </a:spcBef>
              <a:buClr>
                <a:schemeClr val="tx1"/>
              </a:buClr>
              <a:buSzPct val="95000"/>
              <a:buFont typeface="Wingdings" pitchFamily="2" charset="2"/>
              <a:buChar char=""/>
              <a:defRPr sz="2200">
                <a:solidFill>
                  <a:schemeClr val="tx1"/>
                </a:solidFill>
                <a:latin typeface="Times New Roman" pitchFamily="18" charset="0"/>
              </a:defRPr>
            </a:lvl3pPr>
            <a:lvl4pPr marL="1600200" indent="-228600" eaLnBrk="0" hangingPunct="0">
              <a:spcBef>
                <a:spcPct val="20000"/>
              </a:spcBef>
              <a:buClr>
                <a:schemeClr val="tx1"/>
              </a:buClr>
              <a:buSzPct val="100000"/>
              <a:buFont typeface="Wingdings 3" pitchFamily="18" charset="2"/>
              <a:buChar char=""/>
              <a:defRPr sz="2000">
                <a:solidFill>
                  <a:schemeClr val="tx1"/>
                </a:solidFill>
                <a:latin typeface="Times New Roman" pitchFamily="18" charset="0"/>
              </a:defRPr>
            </a:lvl4pPr>
            <a:lvl5pPr marL="2057400" indent="-228600" eaLnBrk="0" hangingPunct="0">
              <a:spcBef>
                <a:spcPct val="20000"/>
              </a:spcBef>
              <a:buClr>
                <a:schemeClr val="tx1"/>
              </a:buClr>
              <a:buFont typeface="Wingdings 2" pitchFamily="18" charset="2"/>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Times New Roman" pitchFamily="18" charset="0"/>
              </a:defRPr>
            </a:lvl9pPr>
          </a:lstStyle>
          <a:p>
            <a:pPr eaLnBrk="1" hangingPunct="1">
              <a:spcBef>
                <a:spcPct val="0"/>
              </a:spcBef>
              <a:buClrTx/>
              <a:buSzTx/>
              <a:buFontTx/>
              <a:buNone/>
            </a:pPr>
            <a:r>
              <a:rPr lang="ru-RU" altLang="ru-RU" sz="2000" b="1"/>
              <a:t>Рыбоводный индустриальный комплекс по выращиванию рыбопосадочного материала лососевых видов рыб с использованием системы замкнутого водоснабжения введен в эксплуатацию в августе 2012 года на базе УО БГСХА г. Горки Могилевской области.</a:t>
            </a:r>
          </a:p>
        </p:txBody>
      </p:sp>
    </p:spTree>
    <p:extLst>
      <p:ext uri="{BB962C8B-B14F-4D97-AF65-F5344CB8AC3E}">
        <p14:creationId xmlns:p14="http://schemas.microsoft.com/office/powerpoint/2010/main" val="2729940952"/>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000" b="1" dirty="0">
                <a:solidFill>
                  <a:schemeClr val="tx1"/>
                </a:solidFill>
                <a:latin typeface="Times New Roman" pitchFamily="18" charset="0"/>
                <a:cs typeface="Times New Roman" pitchFamily="18" charset="0"/>
              </a:rPr>
              <a:t>«Рыбопитомник «Богушевский», Беларусь (форель)</a:t>
            </a:r>
            <a:r>
              <a:rPr lang="be-BY" sz="4400" dirty="0">
                <a:latin typeface="Times New Roman" pitchFamily="18" charset="0"/>
                <a:cs typeface="Times New Roman" pitchFamily="18" charset="0"/>
              </a:rPr>
              <a:t/>
            </a:r>
            <a:br>
              <a:rPr lang="be-BY" sz="4400" dirty="0">
                <a:latin typeface="Times New Roman" pitchFamily="18" charset="0"/>
                <a:cs typeface="Times New Roman" pitchFamily="18" charset="0"/>
              </a:rPr>
            </a:br>
            <a:endParaRPr lang="ru-RU" dirty="0"/>
          </a:p>
        </p:txBody>
      </p:sp>
      <p:pic>
        <p:nvPicPr>
          <p:cNvPr id="4" name="Picture 7" descr="F:\Hs,jdjlcndj\5 курс\Дембеля\IMG_5815.jpg"/>
          <p:cNvPicPr>
            <a:picLocks noChangeAspect="1" noChangeArrowheads="1"/>
          </p:cNvPicPr>
          <p:nvPr/>
        </p:nvPicPr>
        <p:blipFill>
          <a:blip r:embed="rId2" cstate="print"/>
          <a:srcRect/>
          <a:stretch>
            <a:fillRect/>
          </a:stretch>
        </p:blipFill>
        <p:spPr bwMode="auto">
          <a:xfrm>
            <a:off x="830951" y="1340768"/>
            <a:ext cx="7133262" cy="5349948"/>
          </a:xfrm>
          <a:prstGeom prst="rect">
            <a:avLst/>
          </a:prstGeom>
          <a:noFill/>
        </p:spPr>
      </p:pic>
    </p:spTree>
    <p:extLst>
      <p:ext uri="{BB962C8B-B14F-4D97-AF65-F5344CB8AC3E}">
        <p14:creationId xmlns:p14="http://schemas.microsoft.com/office/powerpoint/2010/main" val="110366841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Заголовок 1"/>
          <p:cNvSpPr>
            <a:spLocks noGrp="1"/>
          </p:cNvSpPr>
          <p:nvPr>
            <p:ph type="title"/>
          </p:nvPr>
        </p:nvSpPr>
        <p:spPr/>
        <p:txBody>
          <a:bodyPr>
            <a:normAutofit fontScale="90000"/>
          </a:bodyPr>
          <a:lstStyle/>
          <a:p>
            <a:pPr algn="ctr" eaLnBrk="1" hangingPunct="1"/>
            <a:r>
              <a:rPr lang="ru-RU" sz="4000" b="1" smtClean="0"/>
              <a:t>Фермерское хозяйство «Василек»</a:t>
            </a:r>
            <a:br>
              <a:rPr lang="ru-RU" sz="4000" b="1" smtClean="0"/>
            </a:br>
            <a:r>
              <a:rPr lang="ru-RU" sz="4000" b="1" smtClean="0"/>
              <a:t>ЧП «Акватория»</a:t>
            </a:r>
          </a:p>
        </p:txBody>
      </p:sp>
      <p:pic>
        <p:nvPicPr>
          <p:cNvPr id="392195" name="Picture 2" descr="C:\Documents and Settings\xXx\Рабочий стол\Примеры УЗВ\P3200088.JPG"/>
          <p:cNvPicPr>
            <a:picLocks noGrp="1" noChangeAspect="1" noChangeArrowheads="1"/>
          </p:cNvPicPr>
          <p:nvPr>
            <p:ph idx="1"/>
          </p:nvPr>
        </p:nvPicPr>
        <p:blipFill>
          <a:blip r:embed="rId3"/>
          <a:srcRect/>
          <a:stretch>
            <a:fillRect/>
          </a:stretch>
        </p:blipFill>
        <p:spPr>
          <a:xfrm>
            <a:off x="1646238" y="1935163"/>
            <a:ext cx="5851525" cy="4389437"/>
          </a:xfrm>
        </p:spPr>
      </p:pic>
    </p:spTree>
    <p:extLst>
      <p:ext uri="{BB962C8B-B14F-4D97-AF65-F5344CB8AC3E}">
        <p14:creationId xmlns:p14="http://schemas.microsoft.com/office/powerpoint/2010/main" val="429113263"/>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8" name="Picture 2" descr="C:\Documents and Settings\xXx\Рабочий стол\УЗВ\СП ООО  Акватория\P3200048.JPG"/>
          <p:cNvPicPr>
            <a:picLocks noGrp="1" noChangeAspect="1" noChangeArrowheads="1"/>
          </p:cNvPicPr>
          <p:nvPr>
            <p:ph idx="1"/>
          </p:nvPr>
        </p:nvPicPr>
        <p:blipFill>
          <a:blip r:embed="rId3"/>
          <a:srcRect/>
          <a:stretch>
            <a:fillRect/>
          </a:stretch>
        </p:blipFill>
        <p:spPr>
          <a:xfrm>
            <a:off x="0" y="0"/>
            <a:ext cx="9144000" cy="6858000"/>
          </a:xfrm>
          <a:noFill/>
        </p:spPr>
      </p:pic>
    </p:spTree>
    <p:extLst>
      <p:ext uri="{BB962C8B-B14F-4D97-AF65-F5344CB8AC3E}">
        <p14:creationId xmlns:p14="http://schemas.microsoft.com/office/powerpoint/2010/main" val="1443620302"/>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Заголовок 1"/>
          <p:cNvSpPr>
            <a:spLocks noGrp="1"/>
          </p:cNvSpPr>
          <p:nvPr>
            <p:ph type="title"/>
          </p:nvPr>
        </p:nvSpPr>
        <p:spPr/>
        <p:txBody>
          <a:bodyPr/>
          <a:lstStyle/>
          <a:p>
            <a:pPr eaLnBrk="1" hangingPunct="1"/>
            <a:r>
              <a:rPr lang="ru-RU" smtClean="0"/>
              <a:t>ООО «Т</a:t>
            </a:r>
            <a:r>
              <a:rPr lang="en-US" smtClean="0"/>
              <a:t>&amp;</a:t>
            </a:r>
            <a:r>
              <a:rPr lang="ru-RU" smtClean="0"/>
              <a:t>М» г. Минск</a:t>
            </a:r>
          </a:p>
        </p:txBody>
      </p:sp>
      <p:pic>
        <p:nvPicPr>
          <p:cNvPr id="419843" name="Picture 2" descr="C:\Documents and Settings\xXx\Рабочий стол\Примеры УЗВ\DSC03347.jpg"/>
          <p:cNvPicPr>
            <a:picLocks noGrp="1" noChangeAspect="1" noChangeArrowheads="1"/>
          </p:cNvPicPr>
          <p:nvPr>
            <p:ph idx="1"/>
          </p:nvPr>
        </p:nvPicPr>
        <p:blipFill>
          <a:blip r:embed="rId3"/>
          <a:srcRect/>
          <a:stretch>
            <a:fillRect/>
          </a:stretch>
        </p:blipFill>
        <p:spPr>
          <a:xfrm>
            <a:off x="1646238" y="1935163"/>
            <a:ext cx="5851525" cy="4389437"/>
          </a:xfrm>
        </p:spPr>
      </p:pic>
    </p:spTree>
    <p:extLst>
      <p:ext uri="{BB962C8B-B14F-4D97-AF65-F5344CB8AC3E}">
        <p14:creationId xmlns:p14="http://schemas.microsoft.com/office/powerpoint/2010/main" val="3308093025"/>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6" name="Picture 2" descr="C:\Documents and Settings\xXx\Рабочий стол\УЗВ\ТМ\DSC03318.jpg"/>
          <p:cNvPicPr>
            <a:picLocks noGrp="1" noChangeAspect="1" noChangeArrowheads="1"/>
          </p:cNvPicPr>
          <p:nvPr>
            <p:ph idx="1"/>
          </p:nvPr>
        </p:nvPicPr>
        <p:blipFill>
          <a:blip r:embed="rId3"/>
          <a:srcRect/>
          <a:stretch>
            <a:fillRect/>
          </a:stretch>
        </p:blipFill>
        <p:spPr>
          <a:xfrm>
            <a:off x="0" y="0"/>
            <a:ext cx="9144000" cy="6858000"/>
          </a:xfrm>
          <a:noFill/>
        </p:spPr>
      </p:pic>
    </p:spTree>
    <p:extLst>
      <p:ext uri="{BB962C8B-B14F-4D97-AF65-F5344CB8AC3E}">
        <p14:creationId xmlns:p14="http://schemas.microsoft.com/office/powerpoint/2010/main" val="2499351154"/>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Заголовок 2"/>
          <p:cNvSpPr>
            <a:spLocks noGrp="1"/>
          </p:cNvSpPr>
          <p:nvPr>
            <p:ph type="title"/>
          </p:nvPr>
        </p:nvSpPr>
        <p:spPr/>
        <p:txBody>
          <a:bodyPr/>
          <a:lstStyle/>
          <a:p>
            <a:r>
              <a:rPr lang="ru-RU" b="1" smtClean="0"/>
              <a:t>УЗВ (г. Могилев)</a:t>
            </a:r>
          </a:p>
        </p:txBody>
      </p:sp>
      <p:pic>
        <p:nvPicPr>
          <p:cNvPr id="429059" name="Picture 2" descr="C:\Documents and Settings\xXx\Рабочий стол\УЗВ\Могилив\IMG_0543.jpg"/>
          <p:cNvPicPr>
            <a:picLocks noGrp="1" noChangeAspect="1" noChangeArrowheads="1"/>
          </p:cNvPicPr>
          <p:nvPr>
            <p:ph idx="1"/>
          </p:nvPr>
        </p:nvPicPr>
        <p:blipFill>
          <a:blip r:embed="rId3"/>
          <a:srcRect/>
          <a:stretch>
            <a:fillRect/>
          </a:stretch>
        </p:blipFill>
        <p:spPr>
          <a:xfrm>
            <a:off x="1274763" y="1935163"/>
            <a:ext cx="6594475" cy="4389437"/>
          </a:xfrm>
          <a:noFill/>
        </p:spPr>
      </p:pic>
    </p:spTree>
    <p:extLst>
      <p:ext uri="{BB962C8B-B14F-4D97-AF65-F5344CB8AC3E}">
        <p14:creationId xmlns:p14="http://schemas.microsoft.com/office/powerpoint/2010/main" val="26164702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417514"/>
            <a:ext cx="8229600" cy="1797040"/>
          </a:xfrm>
        </p:spPr>
        <p:txBody>
          <a:bodyPr>
            <a:normAutofit fontScale="90000"/>
          </a:bodyPr>
          <a:lstStyle/>
          <a:p>
            <a:pPr algn="ctr"/>
            <a:r>
              <a:rPr lang="ru-RU" sz="3100" dirty="0" smtClean="0"/>
              <a:t>Размер при достижении половой зрелости, плодовитость, продолжительность инкубации икры и выдерживания </a:t>
            </a:r>
            <a:r>
              <a:rPr lang="ru-RU" sz="3100" dirty="0" err="1" smtClean="0"/>
              <a:t>предличинок</a:t>
            </a:r>
            <a:r>
              <a:rPr lang="ru-RU" sz="3100" dirty="0" smtClean="0"/>
              <a:t> у отдельных видов форелей</a:t>
            </a:r>
            <a:r>
              <a:rPr lang="ru-RU" sz="2700" dirty="0" smtClean="0"/>
              <a:t/>
            </a:r>
            <a:br>
              <a:rPr lang="ru-RU" sz="2700" dirty="0" smtClean="0"/>
            </a:br>
            <a:endParaRPr lang="ru-RU"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209886" y="2285992"/>
            <a:ext cx="8791270" cy="2714644"/>
          </a:xfrm>
          <a:prstGeom prst="rect">
            <a:avLst/>
          </a:prstGeom>
          <a:noFill/>
          <a:ln w="9525">
            <a:noFill/>
            <a:miter lim="800000"/>
            <a:headEnd/>
            <a:tailEnd/>
          </a:ln>
          <a:effectLst/>
        </p:spPr>
      </p:pic>
    </p:spTree>
    <p:extLst>
      <p:ext uri="{BB962C8B-B14F-4D97-AF65-F5344CB8AC3E}">
        <p14:creationId xmlns:p14="http://schemas.microsoft.com/office/powerpoint/2010/main" val="3079058312"/>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2" name="Picture 2" descr="C:\Documents and Settings\xXx\Рабочий стол\УЗВ\Могилив\P2130088.JPG"/>
          <p:cNvPicPr>
            <a:picLocks noGrp="1" noChangeAspect="1" noChangeArrowheads="1"/>
          </p:cNvPicPr>
          <p:nvPr>
            <p:ph idx="1"/>
          </p:nvPr>
        </p:nvPicPr>
        <p:blipFill>
          <a:blip r:embed="rId3"/>
          <a:srcRect/>
          <a:stretch>
            <a:fillRect/>
          </a:stretch>
        </p:blipFill>
        <p:spPr>
          <a:xfrm>
            <a:off x="127000" y="95250"/>
            <a:ext cx="8890000" cy="6667500"/>
          </a:xfrm>
          <a:noFill/>
        </p:spPr>
      </p:pic>
    </p:spTree>
    <p:extLst>
      <p:ext uri="{BB962C8B-B14F-4D97-AF65-F5344CB8AC3E}">
        <p14:creationId xmlns:p14="http://schemas.microsoft.com/office/powerpoint/2010/main" val="2904423036"/>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30" name="Picture 2" descr="C:\Documents and Settings\xXx\Рабочий стол\УЗВ\Могилив\P2130092.JPG"/>
          <p:cNvPicPr>
            <a:picLocks noGrp="1" noChangeAspect="1" noChangeArrowheads="1"/>
          </p:cNvPicPr>
          <p:nvPr>
            <p:ph idx="1"/>
          </p:nvPr>
        </p:nvPicPr>
        <p:blipFill>
          <a:blip r:embed="rId3"/>
          <a:srcRect/>
          <a:stretch>
            <a:fillRect/>
          </a:stretch>
        </p:blipFill>
        <p:spPr>
          <a:xfrm>
            <a:off x="127000" y="95250"/>
            <a:ext cx="8890000" cy="6667500"/>
          </a:xfrm>
          <a:noFill/>
        </p:spPr>
      </p:pic>
    </p:spTree>
    <p:extLst>
      <p:ext uri="{BB962C8B-B14F-4D97-AF65-F5344CB8AC3E}">
        <p14:creationId xmlns:p14="http://schemas.microsoft.com/office/powerpoint/2010/main" val="1004481844"/>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4" name="Picture 2" descr="C:\Documents and Settings\xXx\Рабочий стол\УЗВ\Могилив\P4140004.JPG"/>
          <p:cNvPicPr>
            <a:picLocks noGrp="1" noChangeAspect="1" noChangeArrowheads="1"/>
          </p:cNvPicPr>
          <p:nvPr>
            <p:ph idx="1"/>
          </p:nvPr>
        </p:nvPicPr>
        <p:blipFill>
          <a:blip r:embed="rId3"/>
          <a:srcRect/>
          <a:stretch>
            <a:fillRect/>
          </a:stretch>
        </p:blipFill>
        <p:spPr>
          <a:xfrm>
            <a:off x="127000" y="95250"/>
            <a:ext cx="8890000" cy="6667500"/>
          </a:xfrm>
          <a:noFill/>
        </p:spPr>
      </p:pic>
    </p:spTree>
    <p:extLst>
      <p:ext uri="{BB962C8B-B14F-4D97-AF65-F5344CB8AC3E}">
        <p14:creationId xmlns:p14="http://schemas.microsoft.com/office/powerpoint/2010/main" val="1355354015"/>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Заголовок 1"/>
          <p:cNvSpPr>
            <a:spLocks noGrp="1"/>
          </p:cNvSpPr>
          <p:nvPr>
            <p:ph type="title"/>
          </p:nvPr>
        </p:nvSpPr>
        <p:spPr>
          <a:xfrm>
            <a:off x="609600" y="1176338"/>
            <a:ext cx="2212975" cy="1582737"/>
          </a:xfrm>
        </p:spPr>
        <p:txBody>
          <a:bodyPr/>
          <a:lstStyle/>
          <a:p>
            <a:endParaRPr lang="ru-RU" smtClean="0"/>
          </a:p>
        </p:txBody>
      </p:sp>
      <p:sp>
        <p:nvSpPr>
          <p:cNvPr id="172035" name="Рисунок 2"/>
          <p:cNvSpPr>
            <a:spLocks noGrp="1" noTextEdit="1"/>
          </p:cNvSpPr>
          <p:nvPr>
            <p:ph type="pic" idx="1"/>
          </p:nvPr>
        </p:nvSpPr>
        <p:spPr>
          <a:xfrm rot="420000">
            <a:off x="3486150" y="1200150"/>
            <a:ext cx="4618038" cy="3930650"/>
          </a:xfrm>
        </p:spPr>
      </p:sp>
      <p:sp>
        <p:nvSpPr>
          <p:cNvPr id="172036" name="Текст 3"/>
          <p:cNvSpPr>
            <a:spLocks noGrp="1"/>
          </p:cNvSpPr>
          <p:nvPr>
            <p:ph type="body" sz="half" idx="2"/>
          </p:nvPr>
        </p:nvSpPr>
        <p:spPr>
          <a:xfrm>
            <a:off x="609600" y="2828925"/>
            <a:ext cx="2209800" cy="2179638"/>
          </a:xfrm>
        </p:spPr>
        <p:txBody>
          <a:bodyPr/>
          <a:lstStyle/>
          <a:p>
            <a:endParaRPr lang="ru-RU" smtClean="0"/>
          </a:p>
        </p:txBody>
      </p:sp>
      <p:pic>
        <p:nvPicPr>
          <p:cNvPr id="172037" name="Picture 2"/>
          <p:cNvPicPr>
            <a:picLocks noChangeAspect="1" noChangeArrowheads="1"/>
          </p:cNvPicPr>
          <p:nvPr/>
        </p:nvPicPr>
        <p:blipFill>
          <a:blip r:embed="rId2"/>
          <a:srcRect/>
          <a:stretch>
            <a:fillRect/>
          </a:stretch>
        </p:blipFill>
        <p:spPr bwMode="auto">
          <a:xfrm>
            <a:off x="0" y="1071563"/>
            <a:ext cx="9144000" cy="4165600"/>
          </a:xfrm>
          <a:prstGeom prst="rect">
            <a:avLst/>
          </a:prstGeom>
          <a:noFill/>
          <a:ln w="9525">
            <a:noFill/>
            <a:miter lim="800000"/>
            <a:headEnd/>
            <a:tailEnd/>
          </a:ln>
        </p:spPr>
      </p:pic>
    </p:spTree>
    <p:extLst>
      <p:ext uri="{BB962C8B-B14F-4D97-AF65-F5344CB8AC3E}">
        <p14:creationId xmlns:p14="http://schemas.microsoft.com/office/powerpoint/2010/main" val="3076558967"/>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defRPr/>
            </a:pPr>
            <a:r>
              <a:rPr lang="ru-RU" sz="3600" b="1" dirty="0" smtClean="0"/>
              <a:t>На переднем плане изображен биофильтр с плавающей загрузкой</a:t>
            </a:r>
            <a:endParaRPr lang="ru-RU" sz="3600" b="1" dirty="0"/>
          </a:p>
        </p:txBody>
      </p:sp>
      <p:pic>
        <p:nvPicPr>
          <p:cNvPr id="178179" name="Рисунок 762" descr="Форелевое УЗВ в Германии_10"/>
          <p:cNvPicPr>
            <a:picLocks noChangeAspect="1" noChangeArrowheads="1"/>
          </p:cNvPicPr>
          <p:nvPr/>
        </p:nvPicPr>
        <p:blipFill>
          <a:blip r:embed="rId2"/>
          <a:srcRect l="16579" t="8220" r="17183" b="57295"/>
          <a:stretch>
            <a:fillRect/>
          </a:stretch>
        </p:blipFill>
        <p:spPr bwMode="auto">
          <a:xfrm>
            <a:off x="1643063" y="1928813"/>
            <a:ext cx="6429375" cy="4721225"/>
          </a:xfrm>
          <a:prstGeom prst="rect">
            <a:avLst/>
          </a:prstGeom>
          <a:noFill/>
          <a:ln w="9525">
            <a:noFill/>
            <a:miter lim="800000"/>
            <a:headEnd/>
            <a:tailEnd/>
          </a:ln>
        </p:spPr>
      </p:pic>
    </p:spTree>
    <p:extLst>
      <p:ext uri="{BB962C8B-B14F-4D97-AF65-F5344CB8AC3E}">
        <p14:creationId xmlns:p14="http://schemas.microsoft.com/office/powerpoint/2010/main" val="3588637003"/>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defRPr/>
            </a:pPr>
            <a:r>
              <a:rPr lang="ru-RU" sz="3200" b="1" dirty="0" smtClean="0"/>
              <a:t>Классический </a:t>
            </a:r>
            <a:r>
              <a:rPr lang="ru-RU" sz="3200" b="1" dirty="0" err="1" smtClean="0"/>
              <a:t>погружной</a:t>
            </a:r>
            <a:r>
              <a:rPr lang="ru-RU" sz="3200" b="1" dirty="0" smtClean="0"/>
              <a:t> биофильтр в одном из форелевых рыбоводных хозяйств</a:t>
            </a:r>
            <a:endParaRPr lang="ru-RU" sz="3200" b="1" dirty="0"/>
          </a:p>
        </p:txBody>
      </p:sp>
      <p:pic>
        <p:nvPicPr>
          <p:cNvPr id="182275" name="Picture 2" descr="Классический биофильтр"/>
          <p:cNvPicPr>
            <a:picLocks noChangeAspect="1" noChangeArrowheads="1"/>
          </p:cNvPicPr>
          <p:nvPr/>
        </p:nvPicPr>
        <p:blipFill>
          <a:blip r:embed="rId2"/>
          <a:srcRect/>
          <a:stretch>
            <a:fillRect/>
          </a:stretch>
        </p:blipFill>
        <p:spPr bwMode="auto">
          <a:xfrm>
            <a:off x="1428750" y="2071688"/>
            <a:ext cx="6572250" cy="4600575"/>
          </a:xfrm>
          <a:prstGeom prst="rect">
            <a:avLst/>
          </a:prstGeom>
          <a:noFill/>
          <a:ln w="9525">
            <a:noFill/>
            <a:miter lim="800000"/>
            <a:headEnd/>
            <a:tailEnd/>
          </a:ln>
        </p:spPr>
      </p:pic>
    </p:spTree>
    <p:extLst>
      <p:ext uri="{BB962C8B-B14F-4D97-AF65-F5344CB8AC3E}">
        <p14:creationId xmlns:p14="http://schemas.microsoft.com/office/powerpoint/2010/main" val="3367800573"/>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defRPr/>
            </a:pPr>
            <a:r>
              <a:rPr lang="ru-RU" sz="3600" b="1" dirty="0" smtClean="0"/>
              <a:t>Распылители для промывки биофильтра с </a:t>
            </a:r>
            <a:r>
              <a:rPr lang="ru-RU" sz="3600" b="1" dirty="0" err="1" smtClean="0"/>
              <a:t>погружной</a:t>
            </a:r>
            <a:r>
              <a:rPr lang="ru-RU" sz="3600" b="1" dirty="0" smtClean="0"/>
              <a:t> загрузкой </a:t>
            </a:r>
            <a:endParaRPr lang="ru-RU" sz="3600" b="1" dirty="0"/>
          </a:p>
        </p:txBody>
      </p:sp>
      <p:pic>
        <p:nvPicPr>
          <p:cNvPr id="183299" name="Picture 2" descr="20041"/>
          <p:cNvPicPr>
            <a:picLocks noChangeAspect="1" noChangeArrowheads="1"/>
          </p:cNvPicPr>
          <p:nvPr/>
        </p:nvPicPr>
        <p:blipFill>
          <a:blip r:embed="rId2"/>
          <a:srcRect l="19865" t="40758" r="18941" b="26744"/>
          <a:stretch>
            <a:fillRect/>
          </a:stretch>
        </p:blipFill>
        <p:spPr bwMode="auto">
          <a:xfrm>
            <a:off x="1643063" y="2143125"/>
            <a:ext cx="5786437" cy="4211638"/>
          </a:xfrm>
          <a:prstGeom prst="rect">
            <a:avLst/>
          </a:prstGeom>
          <a:noFill/>
          <a:ln w="9525">
            <a:noFill/>
            <a:miter lim="800000"/>
            <a:headEnd/>
            <a:tailEnd/>
          </a:ln>
        </p:spPr>
      </p:pic>
    </p:spTree>
    <p:extLst>
      <p:ext uri="{BB962C8B-B14F-4D97-AF65-F5344CB8AC3E}">
        <p14:creationId xmlns:p14="http://schemas.microsoft.com/office/powerpoint/2010/main" val="161021874"/>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defRPr/>
            </a:pPr>
            <a:r>
              <a:rPr lang="ru-RU" sz="2400" dirty="0" smtClean="0"/>
              <a:t>Распылители для промывки биофильтра с </a:t>
            </a:r>
            <a:r>
              <a:rPr lang="ru-RU" sz="2400" dirty="0" err="1" smtClean="0"/>
              <a:t>погружной</a:t>
            </a:r>
            <a:r>
              <a:rPr lang="ru-RU" sz="2400" dirty="0" smtClean="0"/>
              <a:t> загрузкой с монтированной поверх них сеткой для удержания </a:t>
            </a:r>
            <a:r>
              <a:rPr lang="ru-RU" sz="2400" dirty="0" err="1" smtClean="0"/>
              <a:t>биозагрузки</a:t>
            </a:r>
            <a:endParaRPr lang="ru-RU" sz="2400" dirty="0"/>
          </a:p>
        </p:txBody>
      </p:sp>
      <p:pic>
        <p:nvPicPr>
          <p:cNvPr id="184323" name="Picture 3" descr="20042"/>
          <p:cNvPicPr>
            <a:picLocks noChangeAspect="1" noChangeArrowheads="1"/>
          </p:cNvPicPr>
          <p:nvPr/>
        </p:nvPicPr>
        <p:blipFill>
          <a:blip r:embed="rId2"/>
          <a:srcRect l="20827" t="13254" r="30482" b="53233"/>
          <a:stretch>
            <a:fillRect/>
          </a:stretch>
        </p:blipFill>
        <p:spPr bwMode="auto">
          <a:xfrm>
            <a:off x="2071688" y="2143125"/>
            <a:ext cx="4572000" cy="4316413"/>
          </a:xfrm>
          <a:prstGeom prst="rect">
            <a:avLst/>
          </a:prstGeom>
          <a:noFill/>
          <a:ln w="9525">
            <a:noFill/>
            <a:miter lim="800000"/>
            <a:headEnd/>
            <a:tailEnd/>
          </a:ln>
        </p:spPr>
      </p:pic>
    </p:spTree>
    <p:extLst>
      <p:ext uri="{BB962C8B-B14F-4D97-AF65-F5344CB8AC3E}">
        <p14:creationId xmlns:p14="http://schemas.microsoft.com/office/powerpoint/2010/main" val="821797254"/>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428604"/>
            <a:ext cx="8305800" cy="1143000"/>
          </a:xfrm>
        </p:spPr>
        <p:txBody>
          <a:bodyPr/>
          <a:lstStyle/>
          <a:p>
            <a:pPr algn="ctr">
              <a:defRPr/>
            </a:pPr>
            <a:r>
              <a:rPr lang="ru-RU" b="1" dirty="0" smtClean="0"/>
              <a:t>Промывка фильтра</a:t>
            </a:r>
            <a:endParaRPr lang="ru-RU" b="1" dirty="0"/>
          </a:p>
        </p:txBody>
      </p:sp>
      <p:pic>
        <p:nvPicPr>
          <p:cNvPr id="185347" name="Picture 2" descr="20043"/>
          <p:cNvPicPr>
            <a:picLocks noChangeAspect="1" noChangeArrowheads="1"/>
          </p:cNvPicPr>
          <p:nvPr/>
        </p:nvPicPr>
        <p:blipFill>
          <a:blip r:embed="rId2"/>
          <a:srcRect l="25693" t="40440" r="25587" b="25143"/>
          <a:stretch>
            <a:fillRect/>
          </a:stretch>
        </p:blipFill>
        <p:spPr bwMode="auto">
          <a:xfrm>
            <a:off x="2143125" y="1643063"/>
            <a:ext cx="5005388" cy="4857750"/>
          </a:xfrm>
          <a:prstGeom prst="rect">
            <a:avLst/>
          </a:prstGeom>
          <a:noFill/>
          <a:ln w="9525">
            <a:noFill/>
            <a:miter lim="800000"/>
            <a:headEnd/>
            <a:tailEnd/>
          </a:ln>
        </p:spPr>
      </p:pic>
    </p:spTree>
    <p:extLst>
      <p:ext uri="{BB962C8B-B14F-4D97-AF65-F5344CB8AC3E}">
        <p14:creationId xmlns:p14="http://schemas.microsoft.com/office/powerpoint/2010/main" val="2186014446"/>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defRPr/>
            </a:pPr>
            <a:r>
              <a:rPr lang="ru-RU" sz="3200" b="1" dirty="0" smtClean="0"/>
              <a:t>Блок выращивания с блоком аэрации и </a:t>
            </a:r>
            <a:r>
              <a:rPr lang="ru-RU" sz="3200" b="1" dirty="0" err="1" smtClean="0"/>
              <a:t>инжекторной</a:t>
            </a:r>
            <a:r>
              <a:rPr lang="ru-RU" sz="3200" b="1" dirty="0" smtClean="0"/>
              <a:t> платформой на переднем плане</a:t>
            </a:r>
            <a:endParaRPr lang="ru-RU" sz="3200" b="1" dirty="0"/>
          </a:p>
        </p:txBody>
      </p:sp>
      <p:pic>
        <p:nvPicPr>
          <p:cNvPr id="189443" name="Рисунок 11" descr="Picture and descibtion of standard unit paralel raceways_4"/>
          <p:cNvPicPr>
            <a:picLocks noChangeAspect="1" noChangeArrowheads="1"/>
          </p:cNvPicPr>
          <p:nvPr/>
        </p:nvPicPr>
        <p:blipFill>
          <a:blip r:embed="rId2"/>
          <a:srcRect l="18390" t="9190" r="17914" b="57327"/>
          <a:stretch>
            <a:fillRect/>
          </a:stretch>
        </p:blipFill>
        <p:spPr bwMode="auto">
          <a:xfrm>
            <a:off x="1500188" y="1928813"/>
            <a:ext cx="5929312" cy="4405312"/>
          </a:xfrm>
          <a:prstGeom prst="rect">
            <a:avLst/>
          </a:prstGeom>
          <a:noFill/>
          <a:ln w="9525">
            <a:noFill/>
            <a:miter lim="800000"/>
            <a:headEnd/>
            <a:tailEnd/>
          </a:ln>
        </p:spPr>
      </p:pic>
    </p:spTree>
    <p:extLst>
      <p:ext uri="{BB962C8B-B14F-4D97-AF65-F5344CB8AC3E}">
        <p14:creationId xmlns:p14="http://schemas.microsoft.com/office/powerpoint/2010/main" val="6790622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normAutofit fontScale="85000" lnSpcReduction="20000"/>
          </a:bodyPr>
          <a:lstStyle/>
          <a:p>
            <a:r>
              <a:rPr lang="ru-RU" dirty="0" smtClean="0"/>
              <a:t>Признаком приближающегося нерестового сезона на рыбоводном хозяйстве является сбор зрелых производителей на </a:t>
            </a:r>
            <a:r>
              <a:rPr lang="ru-RU" dirty="0" err="1" smtClean="0"/>
              <a:t>водоподаче</a:t>
            </a:r>
            <a:r>
              <a:rPr lang="ru-RU" dirty="0" smtClean="0"/>
              <a:t> </a:t>
            </a:r>
            <a:r>
              <a:rPr lang="ru-RU" dirty="0" err="1" smtClean="0"/>
              <a:t>басейна</a:t>
            </a:r>
            <a:r>
              <a:rPr lang="ru-RU" dirty="0" smtClean="0"/>
              <a:t> вблизи поверхности и зачастую даже их прыжки против течения воды. Это указывает на то, что самцы и самки готовы к миграции к местам нерестилищ. В это время необходимо разделить самцов и самок. В противном случае уже созревшие производители могут спонтанно выметать свои половые продукты, в то время как остальные будут подбирать уже оплодотворённую икру со дна бассейна, где произошёл неконтролируемый нерест, и поедать её.</a:t>
            </a:r>
            <a:endParaRPr lang="ru-RU" dirty="0"/>
          </a:p>
        </p:txBody>
      </p:sp>
      <p:sp>
        <p:nvSpPr>
          <p:cNvPr id="3" name="Заголовок 2"/>
          <p:cNvSpPr>
            <a:spLocks noGrp="1"/>
          </p:cNvSpPr>
          <p:nvPr>
            <p:ph type="title"/>
          </p:nvPr>
        </p:nvSpPr>
        <p:spPr/>
        <p:txBody>
          <a:bodyPr>
            <a:normAutofit fontScale="90000"/>
          </a:bodyPr>
          <a:lstStyle/>
          <a:p>
            <a:pPr algn="ctr"/>
            <a:r>
              <a:rPr lang="ru-RU" dirty="0" smtClean="0"/>
              <a:t>ПОДГОТОВКА </a:t>
            </a:r>
            <a:r>
              <a:rPr lang="ru-RU" dirty="0" smtClean="0"/>
              <a:t>ПРОИЗВОДИТЕЛЕЙ К НЕРЕСТУ</a:t>
            </a:r>
            <a:endParaRPr lang="ru-RU" dirty="0"/>
          </a:p>
        </p:txBody>
      </p:sp>
    </p:spTree>
    <p:extLst>
      <p:ext uri="{BB962C8B-B14F-4D97-AF65-F5344CB8AC3E}">
        <p14:creationId xmlns:p14="http://schemas.microsoft.com/office/powerpoint/2010/main" val="21486329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428604"/>
            <a:ext cx="8229600" cy="5578687"/>
          </a:xfrm>
        </p:spPr>
        <p:txBody>
          <a:bodyPr>
            <a:normAutofit fontScale="92500" lnSpcReduction="10000"/>
          </a:bodyPr>
          <a:lstStyle/>
          <a:p>
            <a:r>
              <a:rPr lang="ru-RU" dirty="0" smtClean="0"/>
              <a:t>У форелей во время нерестового сезона легко отличить самок от самцов. Вследствие этого можно с уверенностью провести отделение одного пола от другого: Самцы более </a:t>
            </a:r>
            <a:r>
              <a:rPr lang="ru-RU" dirty="0" err="1" smtClean="0"/>
              <a:t>прогонисты</a:t>
            </a:r>
            <a:r>
              <a:rPr lang="ru-RU" dirty="0" smtClean="0"/>
              <a:t>, их спина выше и с горбинкой. Окраска самцов ярче. Их нижняя челюсть заострена и имеет клиновидную форму. В более зрелом возрасте нижняя челюсть </a:t>
            </a:r>
            <a:r>
              <a:rPr lang="ru-RU" dirty="0" err="1" smtClean="0"/>
              <a:t>крючкообразно</a:t>
            </a:r>
            <a:r>
              <a:rPr lang="ru-RU" dirty="0" smtClean="0"/>
              <a:t> изгибается и покрывается выпуклыми наростами. Их заострённый мочеполовой бугорок выступает наружу, из него при нажатии на брюшко выпрыскивается </a:t>
            </a:r>
            <a:r>
              <a:rPr lang="ru-RU" dirty="0" err="1" smtClean="0"/>
              <a:t>молокоподобная</a:t>
            </a:r>
            <a:r>
              <a:rPr lang="ru-RU" dirty="0" smtClean="0"/>
              <a:t> сперма.</a:t>
            </a:r>
            <a:endParaRPr lang="ru-RU" dirty="0"/>
          </a:p>
        </p:txBody>
      </p:sp>
    </p:spTree>
    <p:extLst>
      <p:ext uri="{BB962C8B-B14F-4D97-AF65-F5344CB8AC3E}">
        <p14:creationId xmlns:p14="http://schemas.microsoft.com/office/powerpoint/2010/main" val="41356219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fontScale="90000"/>
          </a:bodyPr>
          <a:lstStyle/>
          <a:p>
            <a:pPr algn="ctr"/>
            <a:r>
              <a:rPr lang="ru-RU" dirty="0" smtClean="0"/>
              <a:t>Самец. Изменения в строении челюсти.</a:t>
            </a:r>
            <a:endParaRPr lang="ru-RU"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1357290" y="1396530"/>
            <a:ext cx="6429420" cy="5032866"/>
          </a:xfrm>
          <a:prstGeom prst="rect">
            <a:avLst/>
          </a:prstGeom>
          <a:noFill/>
          <a:ln w="9525">
            <a:noFill/>
            <a:miter lim="800000"/>
            <a:headEnd/>
            <a:tailEnd/>
          </a:ln>
          <a:effectLst/>
        </p:spPr>
      </p:pic>
    </p:spTree>
    <p:extLst>
      <p:ext uri="{BB962C8B-B14F-4D97-AF65-F5344CB8AC3E}">
        <p14:creationId xmlns:p14="http://schemas.microsoft.com/office/powerpoint/2010/main" val="28799288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a:bodyPr>
          <a:lstStyle/>
          <a:p>
            <a:r>
              <a:rPr lang="ru-RU" dirty="0" smtClean="0"/>
              <a:t>Самец. Мочеполовой бугорок. </a:t>
            </a:r>
            <a:endParaRPr lang="ru-RU"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857224" y="1428736"/>
            <a:ext cx="7715304" cy="4678123"/>
          </a:xfrm>
          <a:prstGeom prst="rect">
            <a:avLst/>
          </a:prstGeom>
          <a:noFill/>
          <a:ln w="9525">
            <a:noFill/>
            <a:miter lim="800000"/>
            <a:headEnd/>
            <a:tailEnd/>
          </a:ln>
          <a:effectLst/>
        </p:spPr>
      </p:pic>
    </p:spTree>
    <p:extLst>
      <p:ext uri="{BB962C8B-B14F-4D97-AF65-F5344CB8AC3E}">
        <p14:creationId xmlns:p14="http://schemas.microsoft.com/office/powerpoint/2010/main" val="31704296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normAutofit/>
          </a:bodyPr>
          <a:lstStyle/>
          <a:p>
            <a:r>
              <a:rPr lang="ru-RU" sz="3600" dirty="0" smtClean="0"/>
              <a:t>Самки имеют более округлую форму, их брюшко раздувается из-за увеличившихся яичников. Мочеполовой бугорок выступает на 1-2 см, его верхушка скруглена.</a:t>
            </a:r>
            <a:endParaRPr lang="ru-RU" sz="3600" dirty="0"/>
          </a:p>
        </p:txBody>
      </p:sp>
      <p:sp>
        <p:nvSpPr>
          <p:cNvPr id="3" name="Заголовок 2"/>
          <p:cNvSpPr>
            <a:spLocks noGrp="1"/>
          </p:cNvSpPr>
          <p:nvPr>
            <p:ph type="title"/>
          </p:nvPr>
        </p:nvSpPr>
        <p:spPr/>
        <p:txBody>
          <a:bodyPr/>
          <a:lstStyle/>
          <a:p>
            <a:endParaRPr lang="ru-RU"/>
          </a:p>
        </p:txBody>
      </p:sp>
    </p:spTree>
    <p:extLst>
      <p:ext uri="{BB962C8B-B14F-4D97-AF65-F5344CB8AC3E}">
        <p14:creationId xmlns:p14="http://schemas.microsoft.com/office/powerpoint/2010/main" val="23416265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fontScale="90000"/>
          </a:bodyPr>
          <a:lstStyle/>
          <a:p>
            <a:r>
              <a:rPr lang="ru-RU" dirty="0" smtClean="0"/>
              <a:t>Самка. Изменения в строении челюсти.</a:t>
            </a:r>
            <a:endParaRPr lang="ru-RU" dirty="0"/>
          </a:p>
        </p:txBody>
      </p:sp>
      <p:pic>
        <p:nvPicPr>
          <p:cNvPr id="6146" name="Picture 2"/>
          <p:cNvPicPr>
            <a:picLocks noGrp="1" noChangeAspect="1" noChangeArrowheads="1"/>
          </p:cNvPicPr>
          <p:nvPr>
            <p:ph idx="1"/>
          </p:nvPr>
        </p:nvPicPr>
        <p:blipFill>
          <a:blip r:embed="rId2" cstate="print"/>
          <a:srcRect/>
          <a:stretch>
            <a:fillRect/>
          </a:stretch>
        </p:blipFill>
        <p:spPr bwMode="auto">
          <a:xfrm>
            <a:off x="1214414" y="1357298"/>
            <a:ext cx="6572296" cy="5044170"/>
          </a:xfrm>
          <a:prstGeom prst="rect">
            <a:avLst/>
          </a:prstGeom>
          <a:noFill/>
          <a:ln w="9525">
            <a:noFill/>
            <a:miter lim="800000"/>
            <a:headEnd/>
            <a:tailEnd/>
          </a:ln>
          <a:effectLst/>
        </p:spPr>
      </p:pic>
    </p:spTree>
    <p:extLst>
      <p:ext uri="{BB962C8B-B14F-4D97-AF65-F5344CB8AC3E}">
        <p14:creationId xmlns:p14="http://schemas.microsoft.com/office/powerpoint/2010/main" val="17864461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dirty="0" smtClean="0"/>
              <a:t>Самка. Мочеполовой бугорок.</a:t>
            </a:r>
            <a:endParaRPr lang="ru-RU" dirty="0"/>
          </a:p>
        </p:txBody>
      </p:sp>
      <p:pic>
        <p:nvPicPr>
          <p:cNvPr id="7170" name="Picture 2"/>
          <p:cNvPicPr>
            <a:picLocks noGrp="1" noChangeAspect="1" noChangeArrowheads="1"/>
          </p:cNvPicPr>
          <p:nvPr>
            <p:ph idx="1"/>
          </p:nvPr>
        </p:nvPicPr>
        <p:blipFill>
          <a:blip r:embed="rId2" cstate="print"/>
          <a:srcRect/>
          <a:stretch>
            <a:fillRect/>
          </a:stretch>
        </p:blipFill>
        <p:spPr bwMode="auto">
          <a:xfrm>
            <a:off x="714348" y="1500174"/>
            <a:ext cx="7643866" cy="5020276"/>
          </a:xfrm>
          <a:prstGeom prst="rect">
            <a:avLst/>
          </a:prstGeom>
          <a:noFill/>
          <a:ln w="9525">
            <a:noFill/>
            <a:miter lim="800000"/>
            <a:headEnd/>
            <a:tailEnd/>
          </a:ln>
          <a:effectLst/>
        </p:spPr>
      </p:pic>
    </p:spTree>
    <p:extLst>
      <p:ext uri="{BB962C8B-B14F-4D97-AF65-F5344CB8AC3E}">
        <p14:creationId xmlns:p14="http://schemas.microsoft.com/office/powerpoint/2010/main" val="41573352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764705"/>
            <a:ext cx="7772400" cy="2835746"/>
          </a:xfrm>
        </p:spPr>
        <p:txBody>
          <a:bodyPr>
            <a:normAutofit/>
          </a:bodyPr>
          <a:lstStyle/>
          <a:p>
            <a:r>
              <a:rPr lang="ru-RU" b="1" dirty="0" smtClean="0">
                <a:latin typeface="Times New Roman" panose="02020603050405020304" pitchFamily="18" charset="0"/>
                <a:cs typeface="Times New Roman" panose="02020603050405020304" pitchFamily="18" charset="0"/>
              </a:rPr>
              <a:t>1. Мировое </a:t>
            </a:r>
            <a:r>
              <a:rPr lang="ru-RU" b="1" dirty="0">
                <a:latin typeface="Times New Roman" panose="02020603050405020304" pitchFamily="18" charset="0"/>
                <a:cs typeface="Times New Roman" panose="02020603050405020304" pitchFamily="18" charset="0"/>
              </a:rPr>
              <a:t>производство форели.</a:t>
            </a:r>
            <a:br>
              <a:rPr lang="ru-RU" b="1" dirty="0">
                <a:latin typeface="Times New Roman" panose="02020603050405020304" pitchFamily="18" charset="0"/>
                <a:cs typeface="Times New Roman" panose="02020603050405020304" pitchFamily="18" charset="0"/>
              </a:rPr>
            </a:br>
            <a:endParaRPr lang="ru-RU" b="1" dirty="0">
              <a:latin typeface="Times New Roman" panose="02020603050405020304" pitchFamily="18" charset="0"/>
              <a:cs typeface="Times New Roman" panose="02020603050405020304" pitchFamily="18" charset="0"/>
            </a:endParaRPr>
          </a:p>
        </p:txBody>
      </p:sp>
      <p:pic>
        <p:nvPicPr>
          <p:cNvPr id="2050" name="Picture 2" descr="https://xn----gtbdbmmjvcj.xn--p1ai/img/resource/rad_forel.jpg"/>
          <p:cNvPicPr>
            <a:picLocks noChangeAspect="1" noChangeArrowheads="1"/>
          </p:cNvPicPr>
          <p:nvPr/>
        </p:nvPicPr>
        <p:blipFill rotWithShape="1">
          <a:blip r:embed="rId2">
            <a:extLst>
              <a:ext uri="{28A0092B-C50C-407E-A947-70E740481C1C}">
                <a14:useLocalDpi xmlns:a14="http://schemas.microsoft.com/office/drawing/2010/main" val="0"/>
              </a:ext>
            </a:extLst>
          </a:blip>
          <a:srcRect t="26428" b="27511"/>
          <a:stretch/>
        </p:blipFill>
        <p:spPr bwMode="auto">
          <a:xfrm>
            <a:off x="827406" y="3068960"/>
            <a:ext cx="7620000" cy="2632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0846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normAutofit/>
          </a:bodyPr>
          <a:lstStyle/>
          <a:p>
            <a:r>
              <a:rPr lang="ru-RU" sz="3600" dirty="0" smtClean="0"/>
              <a:t>Вылов и сортировка производителей должна производиться осторожно, чтобы не повредить и не побеспокоить рыб, полных икры и спермы.</a:t>
            </a:r>
            <a:endParaRPr lang="ru-RU" sz="3600" dirty="0"/>
          </a:p>
        </p:txBody>
      </p:sp>
      <p:sp>
        <p:nvSpPr>
          <p:cNvPr id="3" name="Заголовок 2"/>
          <p:cNvSpPr>
            <a:spLocks noGrp="1"/>
          </p:cNvSpPr>
          <p:nvPr>
            <p:ph type="title"/>
          </p:nvPr>
        </p:nvSpPr>
        <p:spPr/>
        <p:txBody>
          <a:bodyPr/>
          <a:lstStyle/>
          <a:p>
            <a:endParaRPr lang="ru-RU"/>
          </a:p>
        </p:txBody>
      </p:sp>
    </p:spTree>
    <p:extLst>
      <p:ext uri="{BB962C8B-B14F-4D97-AF65-F5344CB8AC3E}">
        <p14:creationId xmlns:p14="http://schemas.microsoft.com/office/powerpoint/2010/main" val="41983213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500042"/>
            <a:ext cx="8229600" cy="5507249"/>
          </a:xfrm>
        </p:spPr>
        <p:txBody>
          <a:bodyPr>
            <a:normAutofit/>
          </a:bodyPr>
          <a:lstStyle/>
          <a:p>
            <a:r>
              <a:rPr lang="ru-RU" sz="3200" dirty="0" smtClean="0"/>
              <a:t>Наилучшим методом для имитации благоприятных условий окружающей среды является понижение уровня воды при одновременном повышении проточности в чистых бассейнах, где самки и самцы содержатся раздельно. Если это сделано правильно, около 50–70 процентов самок будут готовы к нересту на 7–10 день после отсаживания от самцов. </a:t>
            </a:r>
            <a:endParaRPr lang="ru-RU" sz="3200" dirty="0"/>
          </a:p>
        </p:txBody>
      </p:sp>
    </p:spTree>
    <p:extLst>
      <p:ext uri="{BB962C8B-B14F-4D97-AF65-F5344CB8AC3E}">
        <p14:creationId xmlns:p14="http://schemas.microsoft.com/office/powerpoint/2010/main" val="27549927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r>
              <a:rPr lang="ru-RU" altLang="ru-RU" sz="2800" dirty="0"/>
              <a:t>На крупных хозяйствах, специализирующихся на разведении форели, овуляцию и </a:t>
            </a:r>
            <a:r>
              <a:rPr lang="ru-RU" altLang="ru-RU" sz="2800" dirty="0" err="1"/>
              <a:t>спермиацию</a:t>
            </a:r>
            <a:r>
              <a:rPr lang="ru-RU" altLang="ru-RU" sz="2800" dirty="0"/>
              <a:t> рыб индуцируют при помощи гормонов, например, гипофиза лососевых или аналогов </a:t>
            </a:r>
            <a:r>
              <a:rPr lang="ru-RU" altLang="ru-RU" sz="2800" dirty="0" err="1"/>
              <a:t>гонадолиберина</a:t>
            </a:r>
            <a:r>
              <a:rPr lang="ru-RU" altLang="ru-RU" sz="2800" dirty="0"/>
              <a:t> (</a:t>
            </a:r>
            <a:r>
              <a:rPr lang="ru-RU" altLang="ru-RU" sz="2800" dirty="0" err="1"/>
              <a:t>ГнРГ</a:t>
            </a:r>
            <a:r>
              <a:rPr lang="ru-RU" altLang="ru-RU" sz="2800" dirty="0"/>
              <a:t>/A). </a:t>
            </a:r>
          </a:p>
          <a:p>
            <a:endParaRPr lang="ru-RU" dirty="0"/>
          </a:p>
        </p:txBody>
      </p:sp>
      <p:sp>
        <p:nvSpPr>
          <p:cNvPr id="3" name="Заголовок 2"/>
          <p:cNvSpPr>
            <a:spLocks noGrp="1"/>
          </p:cNvSpPr>
          <p:nvPr>
            <p:ph type="title"/>
          </p:nvPr>
        </p:nvSpPr>
        <p:spPr/>
        <p:txBody>
          <a:bodyPr/>
          <a:lstStyle/>
          <a:p>
            <a:endParaRPr lang="ru-RU"/>
          </a:p>
        </p:txBody>
      </p:sp>
    </p:spTree>
    <p:extLst>
      <p:ext uri="{BB962C8B-B14F-4D97-AF65-F5344CB8AC3E}">
        <p14:creationId xmlns:p14="http://schemas.microsoft.com/office/powerpoint/2010/main" val="6929793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normAutofit/>
          </a:bodyPr>
          <a:lstStyle/>
          <a:p>
            <a:r>
              <a:rPr lang="ru-RU" sz="3200" dirty="0" smtClean="0"/>
              <a:t>Первым шагом является отделение тех самок, икра которых уже </a:t>
            </a:r>
            <a:r>
              <a:rPr lang="ru-RU" sz="3200" dirty="0" err="1" smtClean="0"/>
              <a:t>овулировала</a:t>
            </a:r>
            <a:r>
              <a:rPr lang="ru-RU" sz="3200" dirty="0" smtClean="0"/>
              <a:t>. Признаком овуляции считается увеличенное и мягкое брюшко. Икру можно почувствовать при аккуратном прощупывании, при этом мочеполовой бугорок выступает на 1-2 см</a:t>
            </a:r>
            <a:endParaRPr lang="ru-RU" sz="3200" dirty="0"/>
          </a:p>
        </p:txBody>
      </p:sp>
      <p:sp>
        <p:nvSpPr>
          <p:cNvPr id="3" name="Заголовок 2"/>
          <p:cNvSpPr>
            <a:spLocks noGrp="1"/>
          </p:cNvSpPr>
          <p:nvPr>
            <p:ph type="title"/>
          </p:nvPr>
        </p:nvSpPr>
        <p:spPr/>
        <p:txBody>
          <a:bodyPr>
            <a:normAutofit fontScale="90000"/>
          </a:bodyPr>
          <a:lstStyle/>
          <a:p>
            <a:pPr algn="ctr"/>
            <a:r>
              <a:rPr lang="ru-RU" dirty="0" smtClean="0"/>
              <a:t>ПОЛУЧЕНИЕ </a:t>
            </a:r>
            <a:r>
              <a:rPr lang="ru-RU" dirty="0" smtClean="0"/>
              <a:t>ПОЛОВЫХ ПРОДУКТОВ</a:t>
            </a:r>
            <a:endParaRPr lang="ru-RU" dirty="0"/>
          </a:p>
        </p:txBody>
      </p:sp>
    </p:spTree>
    <p:extLst>
      <p:ext uri="{BB962C8B-B14F-4D97-AF65-F5344CB8AC3E}">
        <p14:creationId xmlns:p14="http://schemas.microsoft.com/office/powerpoint/2010/main" val="6596287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285728"/>
            <a:ext cx="8229600" cy="5721563"/>
          </a:xfrm>
        </p:spPr>
        <p:txBody>
          <a:bodyPr>
            <a:normAutofit lnSpcReduction="10000"/>
          </a:bodyPr>
          <a:lstStyle/>
          <a:p>
            <a:r>
              <a:rPr lang="ru-RU" dirty="0" smtClean="0"/>
              <a:t>Наиболее широко распространён метод ручного сцеживания половых продуктов. Голова и хвост рыбы заворачиваются в полотенца, а саму самку держат крепко, но мягко за оба её конца таким образом, чтобы голова была на 45 градусов выше хвоста. При таком положении возможным выдавить </a:t>
            </a:r>
            <a:r>
              <a:rPr lang="ru-RU" dirty="0" err="1" smtClean="0"/>
              <a:t>овулировавшую</a:t>
            </a:r>
            <a:r>
              <a:rPr lang="ru-RU" dirty="0" smtClean="0"/>
              <a:t> икру путём аккуратного массажа большим и указательным пальцами по направлению к мочеполовому отверстию, откуда икра будет выливаться непосредственно в миску.</a:t>
            </a:r>
            <a:endParaRPr lang="ru-RU" dirty="0"/>
          </a:p>
        </p:txBody>
      </p:sp>
    </p:spTree>
    <p:extLst>
      <p:ext uri="{BB962C8B-B14F-4D97-AF65-F5344CB8AC3E}">
        <p14:creationId xmlns:p14="http://schemas.microsoft.com/office/powerpoint/2010/main" val="5533399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a:bodyPr>
          <a:lstStyle/>
          <a:p>
            <a:r>
              <a:rPr lang="ru-RU" dirty="0" smtClean="0"/>
              <a:t>Ручное получение икры от самок</a:t>
            </a:r>
            <a:endParaRPr lang="ru-RU" dirty="0"/>
          </a:p>
        </p:txBody>
      </p:sp>
      <p:pic>
        <p:nvPicPr>
          <p:cNvPr id="8194" name="Picture 2"/>
          <p:cNvPicPr>
            <a:picLocks noGrp="1" noChangeAspect="1" noChangeArrowheads="1"/>
          </p:cNvPicPr>
          <p:nvPr>
            <p:ph idx="1"/>
          </p:nvPr>
        </p:nvPicPr>
        <p:blipFill>
          <a:blip r:embed="rId2" cstate="print"/>
          <a:srcRect/>
          <a:stretch>
            <a:fillRect/>
          </a:stretch>
        </p:blipFill>
        <p:spPr bwMode="auto">
          <a:xfrm>
            <a:off x="928662" y="1643049"/>
            <a:ext cx="7358114" cy="4638189"/>
          </a:xfrm>
          <a:prstGeom prst="rect">
            <a:avLst/>
          </a:prstGeom>
          <a:noFill/>
          <a:ln w="9525">
            <a:noFill/>
            <a:miter lim="800000"/>
            <a:headEnd/>
            <a:tailEnd/>
          </a:ln>
          <a:effectLst/>
        </p:spPr>
      </p:pic>
    </p:spTree>
    <p:extLst>
      <p:ext uri="{BB962C8B-B14F-4D97-AF65-F5344CB8AC3E}">
        <p14:creationId xmlns:p14="http://schemas.microsoft.com/office/powerpoint/2010/main" val="40961283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357166"/>
            <a:ext cx="8229600" cy="5650125"/>
          </a:xfrm>
        </p:spPr>
        <p:txBody>
          <a:bodyPr>
            <a:normAutofit fontScale="92500" lnSpcReduction="20000"/>
          </a:bodyPr>
          <a:lstStyle/>
          <a:p>
            <a:r>
              <a:rPr lang="ru-RU" dirty="0" smtClean="0"/>
              <a:t>Неосторожное обращение и непрофессиональное сцеживание могут причинить рыбе боль или повредить её. По этой причине, икра не должна выдавливаться  от головы до хвоста, а только из нижней части брюшка. Исходная точка сцеживания должна находиться не выше, чем воображаемая линия между спинным и анальным плавниками. Если выдавливание проводится выше упомянутой линии, можно повредить внутренние органы, такие как селезёнка или печень, что приводит к гибели рыбы. Ещё одной причиной, почему сцеживание следует проводить в нижней части брюшка, является то, что овуляция икры начинается именно в нижней части яичников. </a:t>
            </a:r>
            <a:endParaRPr lang="ru-RU" dirty="0"/>
          </a:p>
        </p:txBody>
      </p:sp>
    </p:spTree>
    <p:extLst>
      <p:ext uri="{BB962C8B-B14F-4D97-AF65-F5344CB8AC3E}">
        <p14:creationId xmlns:p14="http://schemas.microsoft.com/office/powerpoint/2010/main" val="34703134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r>
              <a:rPr lang="ru-RU" dirty="0" smtClean="0"/>
              <a:t>Сперму от самцов получают сходным образом. Бережное обращение и сцеживание имеют такое же большое значение, как и для самок.</a:t>
            </a:r>
            <a:endParaRPr lang="ru-RU" dirty="0"/>
          </a:p>
        </p:txBody>
      </p:sp>
      <p:sp>
        <p:nvSpPr>
          <p:cNvPr id="3" name="Заголовок 2"/>
          <p:cNvSpPr>
            <a:spLocks noGrp="1"/>
          </p:cNvSpPr>
          <p:nvPr>
            <p:ph type="title"/>
          </p:nvPr>
        </p:nvSpPr>
        <p:spPr/>
        <p:txBody>
          <a:bodyPr/>
          <a:lstStyle/>
          <a:p>
            <a:pPr algn="ctr"/>
            <a:r>
              <a:rPr lang="ru-RU" dirty="0" smtClean="0"/>
              <a:t>Сцеживание спермы</a:t>
            </a:r>
            <a:endParaRPr lang="ru-RU" dirty="0"/>
          </a:p>
        </p:txBody>
      </p:sp>
      <p:pic>
        <p:nvPicPr>
          <p:cNvPr id="9220" name="Picture 4"/>
          <p:cNvPicPr>
            <a:picLocks noChangeAspect="1" noChangeArrowheads="1"/>
          </p:cNvPicPr>
          <p:nvPr/>
        </p:nvPicPr>
        <p:blipFill>
          <a:blip r:embed="rId2" cstate="print"/>
          <a:srcRect/>
          <a:stretch>
            <a:fillRect/>
          </a:stretch>
        </p:blipFill>
        <p:spPr bwMode="auto">
          <a:xfrm>
            <a:off x="2214546" y="3214686"/>
            <a:ext cx="4876800" cy="3076575"/>
          </a:xfrm>
          <a:prstGeom prst="rect">
            <a:avLst/>
          </a:prstGeom>
          <a:noFill/>
          <a:ln w="9525">
            <a:noFill/>
            <a:miter lim="800000"/>
            <a:headEnd/>
            <a:tailEnd/>
          </a:ln>
          <a:effectLst/>
        </p:spPr>
      </p:pic>
    </p:spTree>
    <p:extLst>
      <p:ext uri="{BB962C8B-B14F-4D97-AF65-F5344CB8AC3E}">
        <p14:creationId xmlns:p14="http://schemas.microsoft.com/office/powerpoint/2010/main" val="2037134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357166"/>
            <a:ext cx="8229600" cy="5650125"/>
          </a:xfrm>
        </p:spPr>
        <p:txBody>
          <a:bodyPr>
            <a:normAutofit fontScale="92500"/>
          </a:bodyPr>
          <a:lstStyle/>
          <a:p>
            <a:r>
              <a:rPr lang="ru-RU" dirty="0" smtClean="0"/>
              <a:t>Форель </a:t>
            </a:r>
            <a:r>
              <a:rPr lang="ru-RU" dirty="0" err="1" smtClean="0"/>
              <a:t>овулирует</a:t>
            </a:r>
            <a:r>
              <a:rPr lang="ru-RU" dirty="0" smtClean="0"/>
              <a:t> икру порционно, через некоторые промежутки времени. Спустя 2–5 суток после первой, основной овуляции, дающей 75–85% икры, происходит вторая, более скудная овуляция. В связи с этим важно либо проверять уже сцеженных самок и снова получать от них икру, либо содержать их совместно с самцами. В присутствии самцов самки вымётывают вторично </a:t>
            </a:r>
            <a:r>
              <a:rPr lang="ru-RU" dirty="0" err="1" smtClean="0"/>
              <a:t>овулировавшую</a:t>
            </a:r>
            <a:r>
              <a:rPr lang="ru-RU" dirty="0" smtClean="0"/>
              <a:t> икру. В противном случае </a:t>
            </a:r>
            <a:r>
              <a:rPr lang="ru-RU" dirty="0" err="1" smtClean="0"/>
              <a:t>овулировавшая</a:t>
            </a:r>
            <a:r>
              <a:rPr lang="ru-RU" dirty="0" smtClean="0"/>
              <a:t>, но не сцеженная или не выметанная икра начнёт разлагаться внутри рыбы.</a:t>
            </a:r>
            <a:endParaRPr lang="ru-RU" dirty="0"/>
          </a:p>
        </p:txBody>
      </p:sp>
    </p:spTree>
    <p:extLst>
      <p:ext uri="{BB962C8B-B14F-4D97-AF65-F5344CB8AC3E}">
        <p14:creationId xmlns:p14="http://schemas.microsoft.com/office/powerpoint/2010/main" val="32651505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428604"/>
            <a:ext cx="8229600" cy="5578687"/>
          </a:xfrm>
        </p:spPr>
        <p:txBody>
          <a:bodyPr/>
          <a:lstStyle/>
          <a:p>
            <a:r>
              <a:rPr lang="ru-RU" dirty="0" smtClean="0"/>
              <a:t>Самки 4–6 лет весом 2,5–3,5 кг дают </a:t>
            </a:r>
            <a:r>
              <a:rPr lang="ru-RU" dirty="0" err="1" smtClean="0"/>
              <a:t>наи</a:t>
            </a:r>
            <a:r>
              <a:rPr lang="ru-RU" dirty="0" smtClean="0"/>
              <a:t>- большее количество икры наилучшего качества. Плодовитость самок старше 6 лет постепенно снижается, как в количественном, так и в качественном отношении, вследствие кумулятивного эффекта различных перенесённых рыбой стрессовых событий.</a:t>
            </a:r>
          </a:p>
          <a:p>
            <a:endParaRPr lang="ru-RU" dirty="0"/>
          </a:p>
        </p:txBody>
      </p:sp>
    </p:spTree>
    <p:extLst>
      <p:ext uri="{BB962C8B-B14F-4D97-AF65-F5344CB8AC3E}">
        <p14:creationId xmlns:p14="http://schemas.microsoft.com/office/powerpoint/2010/main" val="4129925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692696"/>
            <a:ext cx="8640960" cy="4247317"/>
          </a:xfrm>
          <a:prstGeom prst="rect">
            <a:avLst/>
          </a:prstGeom>
          <a:noFill/>
        </p:spPr>
        <p:txBody>
          <a:bodyPr wrap="square" rtlCol="0">
            <a:spAutoFit/>
          </a:bodyPr>
          <a:lstStyle/>
          <a:p>
            <a:pPr algn="just"/>
            <a:r>
              <a:rPr lang="ru-RU" dirty="0">
                <a:latin typeface="Times New Roman" panose="02020603050405020304" pitchFamily="18" charset="0"/>
                <a:cs typeface="Times New Roman" panose="02020603050405020304" pitchFamily="18" charset="0"/>
              </a:rPr>
              <a:t>В США радужная форель - давний и традиционный объект </a:t>
            </a:r>
            <a:r>
              <a:rPr lang="ru-RU" dirty="0" err="1">
                <a:latin typeface="Times New Roman" panose="02020603050405020304" pitchFamily="18" charset="0"/>
                <a:cs typeface="Times New Roman" panose="02020603050405020304" pitchFamily="18" charset="0"/>
              </a:rPr>
              <a:t>аквакультуры</a:t>
            </a:r>
            <a:r>
              <a:rPr lang="ru-RU" dirty="0">
                <a:latin typeface="Times New Roman" panose="02020603050405020304" pitchFamily="18" charset="0"/>
                <a:cs typeface="Times New Roman" panose="02020603050405020304" pitchFamily="18" charset="0"/>
              </a:rPr>
              <a:t>. Её разведение началось в 1870-хх гг. из «икры на глазке», взятой из реки Мак- </a:t>
            </a:r>
            <a:r>
              <a:rPr lang="ru-RU" dirty="0" err="1">
                <a:latin typeface="Times New Roman" panose="02020603050405020304" pitchFamily="18" charset="0"/>
                <a:cs typeface="Times New Roman" panose="02020603050405020304" pitchFamily="18" charset="0"/>
              </a:rPr>
              <a:t>Клоуд</a:t>
            </a:r>
            <a:r>
              <a:rPr lang="ru-RU" dirty="0">
                <a:latin typeface="Times New Roman" panose="02020603050405020304" pitchFamily="18" charset="0"/>
                <a:cs typeface="Times New Roman" panose="02020603050405020304" pitchFamily="18" charset="0"/>
              </a:rPr>
              <a:t> в Калифорнии и перевезённой на восточное побережье США в штат Каледонию. К настоящему времени в стране сформировано более 80 различных пород  радужной форели, из которых только </a:t>
            </a:r>
            <a:r>
              <a:rPr lang="ru-RU" dirty="0" err="1">
                <a:latin typeface="Times New Roman" panose="02020603050405020304" pitchFamily="18" charset="0"/>
                <a:cs typeface="Times New Roman" panose="02020603050405020304" pitchFamily="18" charset="0"/>
              </a:rPr>
              <a:t>доместицированные</a:t>
            </a:r>
            <a:r>
              <a:rPr lang="ru-RU" dirty="0">
                <a:latin typeface="Times New Roman" panose="02020603050405020304" pitchFamily="18" charset="0"/>
                <a:cs typeface="Times New Roman" panose="02020603050405020304" pitchFamily="18" charset="0"/>
              </a:rPr>
              <a:t> составляют 66 наименований.</a:t>
            </a:r>
          </a:p>
          <a:p>
            <a:pPr algn="just"/>
            <a:r>
              <a:rPr lang="ru-RU" dirty="0">
                <a:latin typeface="Times New Roman" panose="02020603050405020304" pitchFamily="18" charset="0"/>
                <a:cs typeface="Times New Roman" panose="02020603050405020304" pitchFamily="18" charset="0"/>
              </a:rPr>
              <a:t>В Европу радужная форель впервые попала в 1879 г., когда во Францию на промышленную выставку была завезена её оплодотворённая икра. С конца XIX в. икру радужной форели с территории США начали активно завозить в различные страны мира . В результате широкомасштабных работ по расселению она была завезена на все континенты (кроме Антарктиды) и стала в </a:t>
            </a:r>
            <a:r>
              <a:rPr lang="ru-RU" dirty="0" err="1">
                <a:latin typeface="Times New Roman" panose="02020603050405020304" pitchFamily="18" charset="0"/>
                <a:cs typeface="Times New Roman" panose="02020603050405020304" pitchFamily="18" charset="0"/>
              </a:rPr>
              <a:t>аквакультуре</a:t>
            </a:r>
            <a:r>
              <a:rPr lang="ru-RU" dirty="0">
                <a:latin typeface="Times New Roman" panose="02020603050405020304" pitchFamily="18" charset="0"/>
                <a:cs typeface="Times New Roman" panose="02020603050405020304" pitchFamily="18" charset="0"/>
              </a:rPr>
              <a:t> одним из наиболее популярных объектов </a:t>
            </a:r>
            <a:r>
              <a:rPr lang="ru-RU" dirty="0" err="1">
                <a:latin typeface="Times New Roman" panose="02020603050405020304" pitchFamily="18" charset="0"/>
                <a:cs typeface="Times New Roman" panose="02020603050405020304" pitchFamily="18" charset="0"/>
              </a:rPr>
              <a:t>полноцикличного</a:t>
            </a:r>
            <a:r>
              <a:rPr lang="ru-RU" dirty="0">
                <a:latin typeface="Times New Roman" panose="02020603050405020304" pitchFamily="18" charset="0"/>
                <a:cs typeface="Times New Roman" panose="02020603050405020304" pitchFamily="18" charset="0"/>
              </a:rPr>
              <a:t> культивирования. В настоящее время радужная форель является объектом </a:t>
            </a:r>
            <a:r>
              <a:rPr lang="ru-RU" dirty="0" err="1">
                <a:latin typeface="Times New Roman" panose="02020603050405020304" pitchFamily="18" charset="0"/>
                <a:cs typeface="Times New Roman" panose="02020603050405020304" pitchFamily="18" charset="0"/>
              </a:rPr>
              <a:t>аквакультуры</a:t>
            </a:r>
            <a:r>
              <a:rPr lang="ru-RU" dirty="0">
                <a:latin typeface="Times New Roman" panose="02020603050405020304" pitchFamily="18" charset="0"/>
                <a:cs typeface="Times New Roman" panose="02020603050405020304" pitchFamily="18" charset="0"/>
              </a:rPr>
              <a:t> более чем в 115 странах мира .</a:t>
            </a:r>
          </a:p>
          <a:p>
            <a:pPr algn="just"/>
            <a:r>
              <a:rPr lang="ru-RU" dirty="0">
                <a:latin typeface="Times New Roman" panose="02020603050405020304" pitchFamily="18" charset="0"/>
                <a:cs typeface="Times New Roman" panose="02020603050405020304" pitchFamily="18" charset="0"/>
              </a:rPr>
              <a:t>В середине 1970-х гг. в мировой </a:t>
            </a:r>
            <a:r>
              <a:rPr lang="ru-RU" dirty="0" err="1">
                <a:latin typeface="Times New Roman" panose="02020603050405020304" pitchFamily="18" charset="0"/>
                <a:cs typeface="Times New Roman" panose="02020603050405020304" pitchFamily="18" charset="0"/>
              </a:rPr>
              <a:t>аквакультуре</a:t>
            </a:r>
            <a:r>
              <a:rPr lang="ru-RU" dirty="0">
                <a:latin typeface="Times New Roman" panose="02020603050405020304" pitchFamily="18" charset="0"/>
                <a:cs typeface="Times New Roman" panose="02020603050405020304" pitchFamily="18" charset="0"/>
              </a:rPr>
              <a:t> наметилась тенденция расширения масштабов культивирования лососевых рыб и в частности, радужной форели. </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07145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285728"/>
            <a:ext cx="8229600" cy="5721563"/>
          </a:xfrm>
        </p:spPr>
        <p:txBody>
          <a:bodyPr>
            <a:normAutofit fontScale="85000" lnSpcReduction="20000"/>
          </a:bodyPr>
          <a:lstStyle/>
          <a:p>
            <a:r>
              <a:rPr lang="ru-RU" dirty="0" smtClean="0"/>
              <a:t>Очень важно избегать контакта икры с водой до начала оплодотворения, поэтому перед выдавливанием производителей необходимо тщательно протереть полотенцем, особенно в области мочеполового отверстия.</a:t>
            </a:r>
          </a:p>
          <a:p>
            <a:r>
              <a:rPr lang="ru-RU" dirty="0" smtClean="0"/>
              <a:t>Одну порцию икры, </a:t>
            </a:r>
            <a:r>
              <a:rPr lang="ru-RU" dirty="0" err="1" smtClean="0"/>
              <a:t>состояющую</a:t>
            </a:r>
            <a:r>
              <a:rPr lang="ru-RU" dirty="0" smtClean="0"/>
              <a:t> из приблизительно 5 000–10 000 штук икринок, оплодотворяют спермой от, по меньшей мере, 2–3 самцов. Это обеспечит оплодотворение всей икры даже в том случае, если по каким-то причинам один из самцов будет бесплоден. Через 3–7 дней от самцов можно снова получить сперму. Таким образом, половые продукты от лучших самцов можно использовать для оплодотворения икры от различных самок. 1 самца достаточно для оплодотворения икры от 3–8 самок.</a:t>
            </a:r>
            <a:endParaRPr lang="ru-RU" dirty="0"/>
          </a:p>
        </p:txBody>
      </p:sp>
    </p:spTree>
    <p:extLst>
      <p:ext uri="{BB962C8B-B14F-4D97-AF65-F5344CB8AC3E}">
        <p14:creationId xmlns:p14="http://schemas.microsoft.com/office/powerpoint/2010/main" val="818129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pPr algn="ctr"/>
            <a:r>
              <a:rPr lang="ru-RU" dirty="0" smtClean="0"/>
              <a:t>Оплодотворение</a:t>
            </a:r>
            <a:endParaRPr lang="ru-RU" dirty="0"/>
          </a:p>
        </p:txBody>
      </p:sp>
      <p:pic>
        <p:nvPicPr>
          <p:cNvPr id="10242" name="Picture 2"/>
          <p:cNvPicPr>
            <a:picLocks noGrp="1" noChangeAspect="1" noChangeArrowheads="1"/>
          </p:cNvPicPr>
          <p:nvPr>
            <p:ph idx="1"/>
          </p:nvPr>
        </p:nvPicPr>
        <p:blipFill>
          <a:blip r:embed="rId2" cstate="print"/>
          <a:srcRect/>
          <a:stretch>
            <a:fillRect/>
          </a:stretch>
        </p:blipFill>
        <p:spPr bwMode="auto">
          <a:xfrm>
            <a:off x="571472" y="1500174"/>
            <a:ext cx="8001056" cy="5043467"/>
          </a:xfrm>
          <a:prstGeom prst="rect">
            <a:avLst/>
          </a:prstGeom>
          <a:noFill/>
          <a:ln w="9525">
            <a:noFill/>
            <a:miter lim="800000"/>
            <a:headEnd/>
            <a:tailEnd/>
          </a:ln>
          <a:effectLst/>
        </p:spPr>
      </p:pic>
    </p:spTree>
    <p:extLst>
      <p:ext uri="{BB962C8B-B14F-4D97-AF65-F5344CB8AC3E}">
        <p14:creationId xmlns:p14="http://schemas.microsoft.com/office/powerpoint/2010/main" val="25585676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428604"/>
            <a:ext cx="8229600" cy="5578687"/>
          </a:xfrm>
        </p:spPr>
        <p:txBody>
          <a:bodyPr>
            <a:normAutofit fontScale="92500" lnSpcReduction="20000"/>
          </a:bodyPr>
          <a:lstStyle/>
          <a:p>
            <a:r>
              <a:rPr lang="ru-RU" dirty="0" smtClean="0"/>
              <a:t>После сцеживания икру и сперму осторожно перемешивают, по-прежнему без воды. Когда вся икра будет покрыта тонким слоем спермы, её необходимо оставить на 1–2 минуты для того, чтобы произошло оплодотворение. После этого сперва добавляется небольшое количество воды, затем постепенно добавляют свежую воду, тщательно промывая икру. Во время этой процедуры нужно также удалить некачественные (белые) икринки. Они становятся белыми вследствие коагуляции белка в неоплодотворённых икринках. По завершению промывки и очистки икра помещается в инкубационные аппараты.</a:t>
            </a:r>
            <a:endParaRPr lang="ru-RU" dirty="0"/>
          </a:p>
        </p:txBody>
      </p:sp>
    </p:spTree>
    <p:extLst>
      <p:ext uri="{BB962C8B-B14F-4D97-AF65-F5344CB8AC3E}">
        <p14:creationId xmlns:p14="http://schemas.microsoft.com/office/powerpoint/2010/main" val="37996117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fontScale="90000"/>
          </a:bodyPr>
          <a:lstStyle/>
          <a:p>
            <a:pPr algn="ctr"/>
            <a:r>
              <a:rPr lang="ru-RU" dirty="0" smtClean="0"/>
              <a:t>Добавление воды к</a:t>
            </a:r>
            <a:br>
              <a:rPr lang="ru-RU" dirty="0" smtClean="0"/>
            </a:br>
            <a:r>
              <a:rPr lang="ru-RU" dirty="0" smtClean="0"/>
              <a:t>оплодотворённой икре</a:t>
            </a:r>
            <a:endParaRPr lang="ru-RU" dirty="0"/>
          </a:p>
        </p:txBody>
      </p:sp>
      <p:pic>
        <p:nvPicPr>
          <p:cNvPr id="11266" name="Picture 2"/>
          <p:cNvPicPr>
            <a:picLocks noGrp="1" noChangeAspect="1" noChangeArrowheads="1"/>
          </p:cNvPicPr>
          <p:nvPr>
            <p:ph idx="1"/>
          </p:nvPr>
        </p:nvPicPr>
        <p:blipFill>
          <a:blip r:embed="rId2" cstate="print"/>
          <a:srcRect/>
          <a:stretch>
            <a:fillRect/>
          </a:stretch>
        </p:blipFill>
        <p:spPr bwMode="auto">
          <a:xfrm>
            <a:off x="642910" y="1508112"/>
            <a:ext cx="7929618" cy="4992722"/>
          </a:xfrm>
          <a:prstGeom prst="rect">
            <a:avLst/>
          </a:prstGeom>
          <a:noFill/>
          <a:ln w="9525">
            <a:noFill/>
            <a:miter lim="800000"/>
            <a:headEnd/>
            <a:tailEnd/>
          </a:ln>
          <a:effectLst/>
        </p:spPr>
      </p:pic>
    </p:spTree>
    <p:extLst>
      <p:ext uri="{BB962C8B-B14F-4D97-AF65-F5344CB8AC3E}">
        <p14:creationId xmlns:p14="http://schemas.microsoft.com/office/powerpoint/2010/main" val="1923884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Autofit/>
          </a:bodyPr>
          <a:lstStyle/>
          <a:p>
            <a:pPr algn="ctr"/>
            <a:r>
              <a:rPr lang="ru-RU" sz="3200" dirty="0" smtClean="0"/>
              <a:t>Основные репродуктивные показатели озёрной и радужной форели</a:t>
            </a:r>
            <a:endParaRPr lang="ru-RU" sz="3200" dirty="0"/>
          </a:p>
        </p:txBody>
      </p:sp>
      <p:pic>
        <p:nvPicPr>
          <p:cNvPr id="12290" name="Picture 2"/>
          <p:cNvPicPr>
            <a:picLocks noGrp="1" noChangeAspect="1" noChangeArrowheads="1"/>
          </p:cNvPicPr>
          <p:nvPr>
            <p:ph idx="1"/>
          </p:nvPr>
        </p:nvPicPr>
        <p:blipFill>
          <a:blip r:embed="rId2" cstate="print"/>
          <a:srcRect/>
          <a:stretch>
            <a:fillRect/>
          </a:stretch>
        </p:blipFill>
        <p:spPr bwMode="auto">
          <a:xfrm>
            <a:off x="571472" y="1500174"/>
            <a:ext cx="8001056" cy="5130340"/>
          </a:xfrm>
          <a:prstGeom prst="rect">
            <a:avLst/>
          </a:prstGeom>
          <a:noFill/>
          <a:ln w="9525">
            <a:noFill/>
            <a:miter lim="800000"/>
            <a:headEnd/>
            <a:tailEnd/>
          </a:ln>
          <a:effectLst/>
        </p:spPr>
      </p:pic>
    </p:spTree>
    <p:extLst>
      <p:ext uri="{BB962C8B-B14F-4D97-AF65-F5344CB8AC3E}">
        <p14:creationId xmlns:p14="http://schemas.microsoft.com/office/powerpoint/2010/main" val="39870056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normAutofit fontScale="85000" lnSpcReduction="10000"/>
          </a:bodyPr>
          <a:lstStyle/>
          <a:p>
            <a:r>
              <a:rPr lang="ru-RU" dirty="0" smtClean="0"/>
              <a:t>Икра, помещаемая в инкубационный аппарат (при загрузке 10 000 шт.икр./0,2  кв. метр).</a:t>
            </a:r>
          </a:p>
          <a:p>
            <a:r>
              <a:rPr lang="ru-RU" dirty="0" smtClean="0"/>
              <a:t>В течении ближайших 36 часов следует удалять все негодные икринки. Затем наступает первый критический период развития, который длится до стадии глазка. В это время делящиеся клетки внутри икры особенно хрупки. Резкие толчки могут вызвать формирование уродств у эмбрионов или даже их гибель. Вследствие этого развивающуюся в инкубационных аппаратах икру не следует тревожить. </a:t>
            </a:r>
            <a:endParaRPr lang="ru-RU" dirty="0"/>
          </a:p>
        </p:txBody>
      </p:sp>
      <p:sp>
        <p:nvSpPr>
          <p:cNvPr id="3" name="Заголовок 2"/>
          <p:cNvSpPr>
            <a:spLocks noGrp="1"/>
          </p:cNvSpPr>
          <p:nvPr>
            <p:ph type="title"/>
          </p:nvPr>
        </p:nvSpPr>
        <p:spPr/>
        <p:txBody>
          <a:bodyPr/>
          <a:lstStyle/>
          <a:p>
            <a:pPr algn="ctr"/>
            <a:r>
              <a:rPr lang="ru-RU" dirty="0" smtClean="0"/>
              <a:t>ИНКУБАЦИЯ </a:t>
            </a:r>
            <a:r>
              <a:rPr lang="ru-RU" dirty="0" smtClean="0"/>
              <a:t>ИКРЫ</a:t>
            </a:r>
            <a:endParaRPr lang="ru-RU" dirty="0"/>
          </a:p>
        </p:txBody>
      </p:sp>
    </p:spTree>
    <p:extLst>
      <p:ext uri="{BB962C8B-B14F-4D97-AF65-F5344CB8AC3E}">
        <p14:creationId xmlns:p14="http://schemas.microsoft.com/office/powerpoint/2010/main" val="20060774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500042"/>
            <a:ext cx="8229600" cy="5507249"/>
          </a:xfrm>
        </p:spPr>
        <p:txBody>
          <a:bodyPr/>
          <a:lstStyle/>
          <a:p>
            <a:r>
              <a:rPr lang="ru-RU" sz="3200" dirty="0" smtClean="0"/>
              <a:t>После стадии глазка и вплоть до </a:t>
            </a:r>
            <a:r>
              <a:rPr lang="ru-RU" sz="3200" dirty="0" err="1" smtClean="0"/>
              <a:t>вылупления</a:t>
            </a:r>
            <a:r>
              <a:rPr lang="ru-RU" sz="3200" dirty="0" smtClean="0"/>
              <a:t> икру можно перевозить, сортировать вручную или автоматическим образом, а также можно отбирать плохие и повреждённые икринки. В течение этого периода икра довольно вынослива. После этого, примерно за 48 часов до </a:t>
            </a:r>
            <a:r>
              <a:rPr lang="ru-RU" sz="3200" dirty="0" err="1" smtClean="0"/>
              <a:t>вылупления</a:t>
            </a:r>
            <a:r>
              <a:rPr lang="ru-RU" sz="3200" dirty="0" smtClean="0"/>
              <a:t>, икринки снова становятся чувствительными.</a:t>
            </a:r>
          </a:p>
          <a:p>
            <a:endParaRPr lang="ru-RU" dirty="0"/>
          </a:p>
        </p:txBody>
      </p:sp>
    </p:spTree>
    <p:extLst>
      <p:ext uri="{BB962C8B-B14F-4D97-AF65-F5344CB8AC3E}">
        <p14:creationId xmlns:p14="http://schemas.microsoft.com/office/powerpoint/2010/main" val="11991597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pPr algn="ctr"/>
            <a:r>
              <a:rPr lang="ru-RU" dirty="0" smtClean="0"/>
              <a:t>Икринки на стадии глазка</a:t>
            </a:r>
            <a:endParaRPr lang="ru-RU" dirty="0"/>
          </a:p>
        </p:txBody>
      </p:sp>
      <p:pic>
        <p:nvPicPr>
          <p:cNvPr id="13314" name="Picture 2"/>
          <p:cNvPicPr>
            <a:picLocks noGrp="1" noChangeAspect="1" noChangeArrowheads="1"/>
          </p:cNvPicPr>
          <p:nvPr>
            <p:ph idx="1"/>
          </p:nvPr>
        </p:nvPicPr>
        <p:blipFill>
          <a:blip r:embed="rId2" cstate="print"/>
          <a:srcRect/>
          <a:stretch>
            <a:fillRect/>
          </a:stretch>
        </p:blipFill>
        <p:spPr bwMode="auto">
          <a:xfrm>
            <a:off x="857224" y="1571612"/>
            <a:ext cx="7643866" cy="4782526"/>
          </a:xfrm>
          <a:prstGeom prst="rect">
            <a:avLst/>
          </a:prstGeom>
          <a:noFill/>
          <a:ln w="9525">
            <a:noFill/>
            <a:miter lim="800000"/>
            <a:headEnd/>
            <a:tailEnd/>
          </a:ln>
          <a:effectLst/>
        </p:spPr>
      </p:pic>
    </p:spTree>
    <p:extLst>
      <p:ext uri="{BB962C8B-B14F-4D97-AF65-F5344CB8AC3E}">
        <p14:creationId xmlns:p14="http://schemas.microsoft.com/office/powerpoint/2010/main" val="29100302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285728"/>
            <a:ext cx="8229600" cy="5721563"/>
          </a:xfrm>
        </p:spPr>
        <p:txBody>
          <a:bodyPr>
            <a:normAutofit fontScale="92500" lnSpcReduction="20000"/>
          </a:bodyPr>
          <a:lstStyle/>
          <a:p>
            <a:r>
              <a:rPr lang="ru-RU" dirty="0" smtClean="0"/>
              <a:t>На протяжении первого критического периода единственным средством для борьбы с </a:t>
            </a:r>
            <a:r>
              <a:rPr lang="ru-RU" dirty="0" err="1" smtClean="0"/>
              <a:t>сапролегнией</a:t>
            </a:r>
            <a:r>
              <a:rPr lang="ru-RU" dirty="0" smtClean="0"/>
              <a:t> является формалин в концентрации 0,25 мл/л. Также приемлемым является использование особых </a:t>
            </a:r>
            <a:r>
              <a:rPr lang="ru-RU" dirty="0" err="1" smtClean="0"/>
              <a:t>йодосодержащих</a:t>
            </a:r>
            <a:r>
              <a:rPr lang="ru-RU" dirty="0" smtClean="0"/>
              <a:t> препаратов.</a:t>
            </a:r>
          </a:p>
          <a:p>
            <a:r>
              <a:rPr lang="ru-RU" dirty="0" smtClean="0"/>
              <a:t>Существуют противоречивые мнения и публикации относительно чувствительности  икры форели к свету. Точно известно, что при помещении форелевой икры на несколько минут непосредственно под прямой солнечный свет, большая часть икры погибнет. Потому на рыбопитомнике рекомендуется поддерживать рассеянное освещение или даже полную темноту.</a:t>
            </a:r>
            <a:endParaRPr lang="ru-RU" dirty="0"/>
          </a:p>
        </p:txBody>
      </p:sp>
    </p:spTree>
    <p:extLst>
      <p:ext uri="{BB962C8B-B14F-4D97-AF65-F5344CB8AC3E}">
        <p14:creationId xmlns:p14="http://schemas.microsoft.com/office/powerpoint/2010/main" val="27047058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fontScale="90000"/>
          </a:bodyPr>
          <a:lstStyle/>
          <a:p>
            <a:pPr algn="ctr"/>
            <a:r>
              <a:rPr lang="ru-RU" dirty="0" smtClean="0"/>
              <a:t>ВЫКЛЕВ </a:t>
            </a:r>
            <a:r>
              <a:rPr lang="ru-RU" dirty="0" smtClean="0"/>
              <a:t>И РАЗВИТИЕ ПРЕДЛИЧИНОК</a:t>
            </a:r>
            <a:endParaRPr lang="ru-RU" dirty="0"/>
          </a:p>
        </p:txBody>
      </p:sp>
      <p:pic>
        <p:nvPicPr>
          <p:cNvPr id="14338" name="Picture 2"/>
          <p:cNvPicPr>
            <a:picLocks noGrp="1" noChangeAspect="1" noChangeArrowheads="1"/>
          </p:cNvPicPr>
          <p:nvPr>
            <p:ph idx="1"/>
          </p:nvPr>
        </p:nvPicPr>
        <p:blipFill>
          <a:blip r:embed="rId2" cstate="print"/>
          <a:srcRect/>
          <a:stretch>
            <a:fillRect/>
          </a:stretch>
        </p:blipFill>
        <p:spPr bwMode="auto">
          <a:xfrm>
            <a:off x="714348" y="1571612"/>
            <a:ext cx="7858180" cy="4906091"/>
          </a:xfrm>
          <a:prstGeom prst="rect">
            <a:avLst/>
          </a:prstGeom>
          <a:noFill/>
          <a:ln w="9525">
            <a:noFill/>
            <a:miter lim="800000"/>
            <a:headEnd/>
            <a:tailEnd/>
          </a:ln>
          <a:effectLst/>
        </p:spPr>
      </p:pic>
    </p:spTree>
    <p:extLst>
      <p:ext uri="{BB962C8B-B14F-4D97-AF65-F5344CB8AC3E}">
        <p14:creationId xmlns:p14="http://schemas.microsoft.com/office/powerpoint/2010/main" val="29154705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0733" y="504350"/>
            <a:ext cx="7812868" cy="5324535"/>
          </a:xfrm>
          <a:prstGeom prst="rect">
            <a:avLst/>
          </a:prstGeom>
          <a:noFill/>
        </p:spPr>
        <p:txBody>
          <a:bodyPr wrap="square" rtlCol="0">
            <a:spAutoFit/>
          </a:bodyPr>
          <a:lstStyle/>
          <a:p>
            <a:pPr algn="just"/>
            <a:r>
              <a:rPr lang="ru-RU" sz="2000" dirty="0">
                <a:latin typeface="Times New Roman" panose="02020603050405020304" pitchFamily="18" charset="0"/>
                <a:cs typeface="Times New Roman" panose="02020603050405020304" pitchFamily="18" charset="0"/>
              </a:rPr>
              <a:t>Возросший интерес к разведению этих рыб не случаен. Их выращивание экономически выгодно, т.к. мясо и икра относятся к деликатесной рыбной продукции. Цены на свежую и особенно, на переработанную продукцию высоки, а спрос на рынке отличается стабильностью и устойчивостью. </a:t>
            </a:r>
          </a:p>
          <a:p>
            <a:pPr algn="just"/>
            <a:endParaRPr lang="ru-RU" sz="2000" dirty="0" smtClean="0">
              <a:latin typeface="Times New Roman" panose="02020603050405020304" pitchFamily="18" charset="0"/>
              <a:cs typeface="Times New Roman" panose="02020603050405020304" pitchFamily="18" charset="0"/>
            </a:endParaRPr>
          </a:p>
          <a:p>
            <a:pPr algn="just"/>
            <a:r>
              <a:rPr lang="ru-RU" sz="2000" dirty="0" smtClean="0">
                <a:latin typeface="Times New Roman" panose="02020603050405020304" pitchFamily="18" charset="0"/>
                <a:cs typeface="Times New Roman" panose="02020603050405020304" pitchFamily="18" charset="0"/>
              </a:rPr>
              <a:t>2020 </a:t>
            </a:r>
            <a:r>
              <a:rPr lang="ru-RU" sz="2000" dirty="0">
                <a:latin typeface="Times New Roman" panose="02020603050405020304" pitchFamily="18" charset="0"/>
                <a:cs typeface="Times New Roman" panose="02020603050405020304" pitchFamily="18" charset="0"/>
              </a:rPr>
              <a:t>году мировое производство форели составило 981,239 тонны: в период с 2011 по 2020 год оно увеличилось на 21</a:t>
            </a:r>
            <a:r>
              <a:rPr lang="ru-RU" sz="2000" dirty="0" smtClean="0">
                <a:latin typeface="Times New Roman" panose="02020603050405020304" pitchFamily="18" charset="0"/>
                <a:cs typeface="Times New Roman" panose="02020603050405020304" pitchFamily="18" charset="0"/>
              </a:rPr>
              <a:t>%. </a:t>
            </a:r>
          </a:p>
          <a:p>
            <a:pPr algn="just"/>
            <a:r>
              <a:rPr lang="ru-RU" sz="2000" dirty="0" smtClean="0">
                <a:latin typeface="Times New Roman" panose="02020603050405020304" pitchFamily="18" charset="0"/>
                <a:cs typeface="Times New Roman" panose="02020603050405020304" pitchFamily="18" charset="0"/>
              </a:rPr>
              <a:t>В 2022 г. объем производства составил 929 </a:t>
            </a:r>
            <a:r>
              <a:rPr lang="ru-RU" sz="2000" dirty="0">
                <a:latin typeface="Times New Roman" panose="02020603050405020304" pitchFamily="18" charset="0"/>
                <a:cs typeface="Times New Roman" panose="02020603050405020304" pitchFamily="18" charset="0"/>
              </a:rPr>
              <a:t>тысяч </a:t>
            </a:r>
            <a:r>
              <a:rPr lang="ru-RU" sz="2000" dirty="0" smtClean="0">
                <a:latin typeface="Times New Roman" panose="02020603050405020304" pitchFamily="18" charset="0"/>
                <a:cs typeface="Times New Roman" panose="02020603050405020304" pitchFamily="18" charset="0"/>
              </a:rPr>
              <a:t>тонн.</a:t>
            </a:r>
          </a:p>
          <a:p>
            <a:pPr algn="just"/>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99% производства форели приходится на </a:t>
            </a:r>
            <a:r>
              <a:rPr lang="ru-RU" sz="2000" dirty="0" err="1" smtClean="0">
                <a:latin typeface="Times New Roman" panose="02020603050405020304" pitchFamily="18" charset="0"/>
                <a:cs typeface="Times New Roman" panose="02020603050405020304" pitchFamily="18" charset="0"/>
              </a:rPr>
              <a:t>аквакультуру</a:t>
            </a:r>
            <a:r>
              <a:rPr lang="ru-RU" sz="2000" dirty="0" smtClean="0">
                <a:latin typeface="Times New Roman" panose="02020603050405020304" pitchFamily="18" charset="0"/>
                <a:cs typeface="Times New Roman" panose="02020603050405020304" pitchFamily="18" charset="0"/>
              </a:rPr>
              <a:t>. На </a:t>
            </a:r>
            <a:r>
              <a:rPr lang="ru-RU" sz="2000" dirty="0">
                <a:latin typeface="Times New Roman" panose="02020603050405020304" pitchFamily="18" charset="0"/>
                <a:cs typeface="Times New Roman" panose="02020603050405020304" pitchFamily="18" charset="0"/>
              </a:rPr>
              <a:t>уровне ЕС основными производителями в 2020 году были Франция, Италия и </a:t>
            </a:r>
            <a:r>
              <a:rPr lang="ru-RU" sz="2000" dirty="0" smtClean="0">
                <a:latin typeface="Times New Roman" panose="02020603050405020304" pitchFamily="18" charset="0"/>
                <a:cs typeface="Times New Roman" panose="02020603050405020304" pitchFamily="18" charset="0"/>
              </a:rPr>
              <a:t>Дания. На </a:t>
            </a:r>
            <a:r>
              <a:rPr lang="ru-RU" sz="2000" dirty="0">
                <a:latin typeface="Times New Roman" panose="02020603050405020304" pitchFamily="18" charset="0"/>
                <a:cs typeface="Times New Roman" panose="02020603050405020304" pitchFamily="18" charset="0"/>
              </a:rPr>
              <a:t>мировом уровне основным производителем форели был Иран, на долю которого в 2020 году приходилось 20% мирового </a:t>
            </a:r>
            <a:r>
              <a:rPr lang="ru-RU" sz="2000" dirty="0" smtClean="0">
                <a:latin typeface="Times New Roman" panose="02020603050405020304" pitchFamily="18" charset="0"/>
                <a:cs typeface="Times New Roman" panose="02020603050405020304" pitchFamily="18" charset="0"/>
              </a:rPr>
              <a:t>производства. В </a:t>
            </a:r>
            <a:r>
              <a:rPr lang="ru-RU" sz="2000" dirty="0">
                <a:latin typeface="Times New Roman" panose="02020603050405020304" pitchFamily="18" charset="0"/>
                <a:cs typeface="Times New Roman" panose="02020603050405020304" pitchFamily="18" charset="0"/>
              </a:rPr>
              <a:t>Испании объемы производства крупной форели растут (+188% с 2014 по 2020 год). </a:t>
            </a:r>
            <a:endParaRPr lang="ru-RU" sz="2000" dirty="0" smtClean="0">
              <a:latin typeface="Times New Roman" panose="02020603050405020304" pitchFamily="18" charset="0"/>
              <a:cs typeface="Times New Roman" panose="02020603050405020304" pitchFamily="18" charset="0"/>
            </a:endParaRPr>
          </a:p>
          <a:p>
            <a:pPr algn="just"/>
            <a:r>
              <a:rPr lang="ru-RU" sz="2000" dirty="0" smtClean="0">
                <a:latin typeface="Times New Roman" panose="02020603050405020304" pitchFamily="18" charset="0"/>
                <a:cs typeface="Times New Roman" panose="02020603050405020304" pitchFamily="18" charset="0"/>
              </a:rPr>
              <a:t>Мировой рынок </a:t>
            </a:r>
            <a:r>
              <a:rPr lang="ru-RU" sz="2000" dirty="0">
                <a:latin typeface="Times New Roman" panose="02020603050405020304" pitchFamily="18" charset="0"/>
                <a:cs typeface="Times New Roman" panose="02020603050405020304" pitchFamily="18" charset="0"/>
              </a:rPr>
              <a:t>форели будет расти на 6,20% ежегодно в период 2022-2027 </a:t>
            </a:r>
            <a:r>
              <a:rPr lang="ru-RU" sz="2000" dirty="0" smtClean="0">
                <a:latin typeface="Times New Roman" panose="02020603050405020304" pitchFamily="18" charset="0"/>
                <a:cs typeface="Times New Roman" panose="02020603050405020304" pitchFamily="18" charset="0"/>
              </a:rPr>
              <a:t>гг.</a:t>
            </a:r>
            <a:r>
              <a:rPr lang="ru-RU" sz="2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258628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571480"/>
            <a:ext cx="8229600" cy="5435811"/>
          </a:xfrm>
        </p:spPr>
        <p:txBody>
          <a:bodyPr>
            <a:normAutofit fontScale="85000" lnSpcReduction="10000"/>
          </a:bodyPr>
          <a:lstStyle/>
          <a:p>
            <a:r>
              <a:rPr lang="ru-RU" dirty="0" smtClean="0"/>
              <a:t>Длительность инкубации зависит от температуры воды, однако на неё также оказывает значительное влияние содержание кислорода. Выклев при температурах ниже 4°С и выше 15–18°С возможен только с большими потерями.</a:t>
            </a:r>
          </a:p>
          <a:p>
            <a:r>
              <a:rPr lang="ru-RU" dirty="0" smtClean="0"/>
              <a:t>Потребность развивающихся эмбрионов в кислороде значительно возрастает </a:t>
            </a:r>
            <a:r>
              <a:rPr lang="ru-RU" dirty="0" err="1" smtClean="0"/>
              <a:t>неспосредственно</a:t>
            </a:r>
            <a:r>
              <a:rPr lang="ru-RU" dirty="0" smtClean="0"/>
              <a:t> после оплодотворения, в начале деления клеток, на стадии пигментации глаз, а также перед выклевом. На протяжении этих периодов недостаточное количество кислорода может привести к повышению смертности, а в конце эмбрионального периода – к слишком раннему выклеву.</a:t>
            </a:r>
            <a:endParaRPr lang="ru-RU" dirty="0"/>
          </a:p>
        </p:txBody>
      </p:sp>
    </p:spTree>
    <p:extLst>
      <p:ext uri="{BB962C8B-B14F-4D97-AF65-F5344CB8AC3E}">
        <p14:creationId xmlns:p14="http://schemas.microsoft.com/office/powerpoint/2010/main" val="324235165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642926"/>
            <a:ext cx="8229600" cy="1143000"/>
          </a:xfrm>
        </p:spPr>
        <p:txBody>
          <a:bodyPr>
            <a:noAutofit/>
          </a:bodyPr>
          <a:lstStyle/>
          <a:p>
            <a:r>
              <a:rPr lang="ru-RU" sz="3200" dirty="0" smtClean="0"/>
              <a:t>Продолжительность инкубации икры форелей в условиях различной температуры воды</a:t>
            </a:r>
            <a:endParaRPr lang="ru-RU" sz="4000" dirty="0"/>
          </a:p>
        </p:txBody>
      </p:sp>
      <p:pic>
        <p:nvPicPr>
          <p:cNvPr id="15362" name="Picture 2"/>
          <p:cNvPicPr>
            <a:picLocks noGrp="1" noChangeAspect="1" noChangeArrowheads="1"/>
          </p:cNvPicPr>
          <p:nvPr>
            <p:ph idx="1"/>
          </p:nvPr>
        </p:nvPicPr>
        <p:blipFill>
          <a:blip r:embed="rId2" cstate="print"/>
          <a:srcRect/>
          <a:stretch>
            <a:fillRect/>
          </a:stretch>
        </p:blipFill>
        <p:spPr bwMode="auto">
          <a:xfrm>
            <a:off x="0" y="2285992"/>
            <a:ext cx="9144000" cy="2453780"/>
          </a:xfrm>
          <a:prstGeom prst="rect">
            <a:avLst/>
          </a:prstGeom>
          <a:noFill/>
          <a:ln w="9525">
            <a:noFill/>
            <a:miter lim="800000"/>
            <a:headEnd/>
            <a:tailEnd/>
          </a:ln>
          <a:effectLst/>
        </p:spPr>
      </p:pic>
    </p:spTree>
    <p:extLst>
      <p:ext uri="{BB962C8B-B14F-4D97-AF65-F5344CB8AC3E}">
        <p14:creationId xmlns:p14="http://schemas.microsoft.com/office/powerpoint/2010/main" val="375107473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428604"/>
            <a:ext cx="8229600" cy="5578687"/>
          </a:xfrm>
        </p:spPr>
        <p:txBody>
          <a:bodyPr>
            <a:normAutofit fontScale="85000" lnSpcReduction="10000"/>
          </a:bodyPr>
          <a:lstStyle/>
          <a:p>
            <a:r>
              <a:rPr lang="ru-RU" dirty="0" smtClean="0"/>
              <a:t>Важно также не подвергать развивающихся личинок воздействию прямого света, поскольку они будут пытаться спрятаться друг под другом, что может вызвать дефицит кислорода и, как следствие, гибель личинок. Также имеет важное значение чистота инкубационных аппаратов, которая обеспечивается подходящим уровнем </a:t>
            </a:r>
            <a:r>
              <a:rPr lang="ru-RU" dirty="0" err="1" smtClean="0"/>
              <a:t>водообмена</a:t>
            </a:r>
            <a:r>
              <a:rPr lang="ru-RU" dirty="0" smtClean="0"/>
              <a:t> и удалением мёртвых и разлагающихся личинок при помощи сифона. В течение этого периода личинки чувствительны к химикатам, включая формалин, потому единственной возможностью профилактики заболеваний является поддержание исключительно чистых условий выращивания.</a:t>
            </a:r>
            <a:endParaRPr lang="ru-RU" dirty="0"/>
          </a:p>
        </p:txBody>
      </p:sp>
    </p:spTree>
    <p:extLst>
      <p:ext uri="{BB962C8B-B14F-4D97-AF65-F5344CB8AC3E}">
        <p14:creationId xmlns:p14="http://schemas.microsoft.com/office/powerpoint/2010/main" val="411725871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pPr algn="ctr" eaLnBrk="1" hangingPunct="1">
              <a:defRPr/>
            </a:pPr>
            <a:r>
              <a:rPr lang="ru-RU" dirty="0" smtClean="0"/>
              <a:t>ИНКУБАЦИЯ ИКРЫ</a:t>
            </a:r>
            <a:endParaRPr lang="ru-RU" dirty="0"/>
          </a:p>
        </p:txBody>
      </p:sp>
      <p:pic>
        <p:nvPicPr>
          <p:cNvPr id="47107" name="Picture 2" descr="http://aquacultura.org/upload/images/Vertical%20Incubator.jpg"/>
          <p:cNvPicPr>
            <a:picLocks noChangeAspect="1" noChangeArrowheads="1"/>
          </p:cNvPicPr>
          <p:nvPr/>
        </p:nvPicPr>
        <p:blipFill>
          <a:blip r:embed="rId2">
            <a:extLst>
              <a:ext uri="{28A0092B-C50C-407E-A947-70E740481C1C}">
                <a14:useLocalDpi xmlns:a14="http://schemas.microsoft.com/office/drawing/2010/main" val="0"/>
              </a:ext>
            </a:extLst>
          </a:blip>
          <a:srcRect l="13770" t="5556" r="12170" b="2614"/>
          <a:stretch>
            <a:fillRect/>
          </a:stretch>
        </p:blipFill>
        <p:spPr bwMode="auto">
          <a:xfrm>
            <a:off x="5035550" y="1733550"/>
            <a:ext cx="36576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descr="https://grist.org/wp-content/uploads/2013/11/salmon-egg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313" y="2060575"/>
            <a:ext cx="435927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058334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5988" y="1500188"/>
            <a:ext cx="4772025"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38647546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5525" y="685800"/>
            <a:ext cx="4562475"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4915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867150"/>
            <a:ext cx="800100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15973086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6" descr="C:\Documents and Settings\xXx\Рабочий стол\Форель\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8" y="19050"/>
            <a:ext cx="4930775" cy="369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2" descr="https://img5.lalafo.com/i/posters/original/ae/6b/ca/ef3f3e715088925e83f7b5315b.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0" y="2647950"/>
            <a:ext cx="530225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5671650"/>
      </p:ext>
    </p:extLst>
  </p:cSld>
  <p:clrMapOvr>
    <a:masterClrMapping/>
  </p:clrMapOvr>
  <p:transition>
    <p:newsflash/>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Documents and Settings\xXx\Рабочий стол\Форель\DSC050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09600"/>
            <a:ext cx="7607300"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472092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Documents and Settings\xXx\Рабочий стол\Форель\DSC05090.JPG"/>
          <p:cNvPicPr>
            <a:picLocks noChangeAspect="1" noChangeArrowheads="1"/>
          </p:cNvPicPr>
          <p:nvPr/>
        </p:nvPicPr>
        <p:blipFill>
          <a:blip r:embed="rId3">
            <a:extLst>
              <a:ext uri="{28A0092B-C50C-407E-A947-70E740481C1C}">
                <a14:useLocalDpi xmlns:a14="http://schemas.microsoft.com/office/drawing/2010/main" val="0"/>
              </a:ext>
            </a:extLst>
          </a:blip>
          <a:srcRect l="10156" r="19531" b="12500"/>
          <a:stretch>
            <a:fillRect/>
          </a:stretch>
        </p:blipFill>
        <p:spPr bwMode="auto">
          <a:xfrm>
            <a:off x="1143000" y="152400"/>
            <a:ext cx="6858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591134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ttp://ichthyology.msu.ru/wp-content/uploads/2013/12/%D0%98%D0%BD%D0%BA%D1%83%D0%B1%D0%B0%D1%86%D0%B8%D1%8F-%D0%B8%D0%BA%D1%80%D1%8B-%D0%BD%D0%B0-%D1%80%D1%8B%D0%B1%D0%BD%D0%BE%D0%BC-%D0%B7%D0%B0%D0%B2%D0%BE%D0%B4%D0%B5-%D0%B2-%D0%B3.-%D0%91%D0%BE%D1%80%D0%B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319088"/>
            <a:ext cx="9037638" cy="602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78172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260648"/>
            <a:ext cx="7992888" cy="6555641"/>
          </a:xfrm>
          <a:prstGeom prst="rect">
            <a:avLst/>
          </a:prstGeom>
          <a:noFill/>
        </p:spPr>
        <p:txBody>
          <a:bodyPr wrap="square" rtlCol="0">
            <a:spAutoFit/>
          </a:bodyPr>
          <a:lstStyle/>
          <a:p>
            <a:pPr algn="just"/>
            <a:r>
              <a:rPr lang="ru-RU" sz="2000" dirty="0">
                <a:latin typeface="Times New Roman" panose="02020603050405020304" pitchFamily="18" charset="0"/>
                <a:cs typeface="Times New Roman" panose="02020603050405020304" pitchFamily="18" charset="0"/>
              </a:rPr>
              <a:t>Радужная форель (</a:t>
            </a:r>
            <a:r>
              <a:rPr lang="ru-RU" sz="2000" dirty="0" err="1">
                <a:latin typeface="Times New Roman" panose="02020603050405020304" pitchFamily="18" charset="0"/>
                <a:cs typeface="Times New Roman" panose="02020603050405020304" pitchFamily="18" charset="0"/>
              </a:rPr>
              <a:t>микижа</a:t>
            </a:r>
            <a:r>
              <a:rPr lang="ru-RU" sz="2000" dirty="0">
                <a:latin typeface="Times New Roman" panose="02020603050405020304" pitchFamily="18" charset="0"/>
                <a:cs typeface="Times New Roman" panose="02020603050405020304" pitchFamily="18" charset="0"/>
              </a:rPr>
              <a:t>) - сложный полиморфный </a:t>
            </a:r>
            <a:r>
              <a:rPr lang="ru-RU" sz="2000" dirty="0" smtClean="0">
                <a:latin typeface="Times New Roman" panose="02020603050405020304" pitchFamily="18" charset="0"/>
                <a:cs typeface="Times New Roman" panose="02020603050405020304" pitchFamily="18" charset="0"/>
              </a:rPr>
              <a:t>вид </a:t>
            </a:r>
            <a:r>
              <a:rPr lang="ru-RU" sz="2000" dirty="0">
                <a:latin typeface="Times New Roman" panose="02020603050405020304" pitchFamily="18" charset="0"/>
                <a:cs typeface="Times New Roman" panose="02020603050405020304" pitchFamily="18" charset="0"/>
              </a:rPr>
              <a:t>имеющий высокую адаптивную пластичность и большое </a:t>
            </a:r>
            <a:r>
              <a:rPr lang="ru-RU" sz="2000" dirty="0" err="1">
                <a:latin typeface="Times New Roman" panose="02020603050405020304" pitchFamily="18" charset="0"/>
                <a:cs typeface="Times New Roman" panose="02020603050405020304" pitchFamily="18" charset="0"/>
              </a:rPr>
              <a:t>фенетическое</a:t>
            </a:r>
            <a:r>
              <a:rPr lang="ru-RU" sz="2000" dirty="0">
                <a:latin typeface="Times New Roman" panose="02020603050405020304" pitchFamily="18" charset="0"/>
                <a:cs typeface="Times New Roman" panose="02020603050405020304" pitchFamily="18" charset="0"/>
              </a:rPr>
              <a:t> разнообразие. </a:t>
            </a:r>
          </a:p>
          <a:p>
            <a:pPr algn="just"/>
            <a:r>
              <a:rPr lang="ru-RU" sz="2000" dirty="0">
                <a:latin typeface="Times New Roman" panose="02020603050405020304" pitchFamily="18" charset="0"/>
                <a:cs typeface="Times New Roman" panose="02020603050405020304" pitchFamily="18" charset="0"/>
              </a:rPr>
              <a:t>Радужная форель имеет широкий диапазон экологической </a:t>
            </a:r>
            <a:r>
              <a:rPr lang="ru-RU" sz="2000" dirty="0" smtClean="0">
                <a:latin typeface="Times New Roman" panose="02020603050405020304" pitchFamily="18" charset="0"/>
                <a:cs typeface="Times New Roman" panose="02020603050405020304" pitchFamily="18" charset="0"/>
              </a:rPr>
              <a:t>валентности </a:t>
            </a:r>
            <a:r>
              <a:rPr lang="ru-RU" sz="2000" dirty="0">
                <a:latin typeface="Times New Roman" panose="02020603050405020304" pitchFamily="18" charset="0"/>
                <a:cs typeface="Times New Roman" panose="02020603050405020304" pitchFamily="18" charset="0"/>
              </a:rPr>
              <a:t>что, видимо, и является основной причиной её широкого </a:t>
            </a:r>
            <a:r>
              <a:rPr lang="ru-RU" sz="2000" dirty="0" smtClean="0">
                <a:latin typeface="Times New Roman" panose="02020603050405020304" pitchFamily="18" charset="0"/>
                <a:cs typeface="Times New Roman" panose="02020603050405020304" pitchFamily="18" charset="0"/>
              </a:rPr>
              <a:t>распространения. Среди </a:t>
            </a:r>
            <a:r>
              <a:rPr lang="ru-RU" sz="2000" dirty="0">
                <a:latin typeface="Times New Roman" panose="02020603050405020304" pitchFamily="18" charset="0"/>
                <a:cs typeface="Times New Roman" panose="02020603050405020304" pitchFamily="18" charset="0"/>
              </a:rPr>
              <a:t>лососевых рыб радужная форель - наиболее эвритермный представитель, имеющий максимальное широтное распределение.</a:t>
            </a:r>
          </a:p>
          <a:p>
            <a:pPr algn="just"/>
            <a:r>
              <a:rPr lang="ru-RU" sz="2000" dirty="0">
                <a:latin typeface="Times New Roman" panose="02020603050405020304" pitchFamily="18" charset="0"/>
                <a:cs typeface="Times New Roman" panose="02020603050405020304" pitchFamily="18" charset="0"/>
              </a:rPr>
              <a:t>Радужная форель как биологический вид представлена формами с разными жизненными стратегиями - типично проходной, эстуарной, речной и некоторыми промежуточными вариантами (проходная со стадией </a:t>
            </a:r>
            <a:r>
              <a:rPr lang="ru-RU" sz="2000" dirty="0" err="1">
                <a:latin typeface="Times New Roman" panose="02020603050405020304" pitchFamily="18" charset="0"/>
                <a:cs typeface="Times New Roman" panose="02020603050405020304" pitchFamily="18" charset="0"/>
              </a:rPr>
              <a:t>полуфунтовика</a:t>
            </a:r>
            <a:r>
              <a:rPr lang="ru-RU" sz="2000" dirty="0">
                <a:latin typeface="Times New Roman" panose="02020603050405020304" pitchFamily="18" charset="0"/>
                <a:cs typeface="Times New Roman" panose="02020603050405020304" pitchFamily="18" charset="0"/>
              </a:rPr>
              <a:t> и речная </a:t>
            </a:r>
            <a:r>
              <a:rPr lang="ru-RU" sz="2000" dirty="0" smtClean="0">
                <a:latin typeface="Times New Roman" panose="02020603050405020304" pitchFamily="18" charset="0"/>
                <a:cs typeface="Times New Roman" panose="02020603050405020304" pitchFamily="18" charset="0"/>
              </a:rPr>
              <a:t>эстуарная. </a:t>
            </a:r>
            <a:r>
              <a:rPr lang="ru-RU" sz="2000" dirty="0">
                <a:latin typeface="Times New Roman" panose="02020603050405020304" pitchFamily="18" charset="0"/>
                <a:cs typeface="Times New Roman" panose="02020603050405020304" pitchFamily="18" charset="0"/>
              </a:rPr>
              <a:t>При этом распространение этих форм и их соотношение по численности отличаются в разных частях ареала вида и даже могут меняться в разные годы в одном и том же </a:t>
            </a:r>
            <a:r>
              <a:rPr lang="ru-RU" sz="2000" dirty="0" smtClean="0">
                <a:latin typeface="Times New Roman" panose="02020603050405020304" pitchFamily="18" charset="0"/>
                <a:cs typeface="Times New Roman" panose="02020603050405020304" pitchFamily="18" charset="0"/>
              </a:rPr>
              <a:t>водоёме.</a:t>
            </a:r>
            <a:endParaRPr lang="ru-RU" sz="2000" dirty="0">
              <a:latin typeface="Times New Roman" panose="02020603050405020304" pitchFamily="18" charset="0"/>
              <a:cs typeface="Times New Roman" panose="02020603050405020304" pitchFamily="18" charset="0"/>
            </a:endParaRPr>
          </a:p>
          <a:p>
            <a:pPr algn="just"/>
            <a:r>
              <a:rPr lang="ru-RU" sz="2000" dirty="0">
                <a:latin typeface="Times New Roman" panose="02020603050405020304" pitchFamily="18" charset="0"/>
                <a:cs typeface="Times New Roman" panose="02020603050405020304" pitchFamily="18" charset="0"/>
              </a:rPr>
              <a:t>Показано, что основными факторами, определяющими соотношение форм с проходной и резидентной жизненными стратегиями, являются условия нереста (площадь и расположение нерестилищ), наличие в водотоке зимовальных ям, продуктивность реки, наличие достаточных площадей </a:t>
            </a:r>
            <a:r>
              <a:rPr lang="ru-RU" sz="2000" dirty="0" smtClean="0">
                <a:latin typeface="Times New Roman" panose="02020603050405020304" pitchFamily="18" charset="0"/>
                <a:cs typeface="Times New Roman" panose="02020603050405020304" pitchFamily="18" charset="0"/>
              </a:rPr>
              <a:t>для </a:t>
            </a:r>
            <a:r>
              <a:rPr lang="ru-RU" sz="2000" dirty="0">
                <a:latin typeface="Times New Roman" panose="02020603050405020304" pitchFamily="18" charset="0"/>
                <a:cs typeface="Times New Roman" panose="02020603050405020304" pitchFamily="18" charset="0"/>
              </a:rPr>
              <a:t>нагула как молоди, так и взрослых рыб.</a:t>
            </a:r>
          </a:p>
          <a:p>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2136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Documents and Settings\xXx\Рабочий стол\Форель\PC28038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5563" y="1066800"/>
            <a:ext cx="6827837"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849688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Documents and Settings\xXx\Рабочий стол\Форель\DSC0377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838200"/>
            <a:ext cx="77724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563409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Documents and Settings\xXx\Рабочий стол\Форель\DSC0509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143000"/>
            <a:ext cx="6827838"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347783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Documents and Settings\xXx\Рабочий стол\Форель\DSC050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143000"/>
            <a:ext cx="6827838"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32766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116013" y="549275"/>
            <a:ext cx="8229600" cy="1511300"/>
          </a:xfrm>
        </p:spPr>
        <p:txBody>
          <a:bodyPr>
            <a:noAutofit/>
          </a:bodyPr>
          <a:lstStyle/>
          <a:p>
            <a:pPr eaLnBrk="1" hangingPunct="1">
              <a:defRPr/>
            </a:pPr>
            <a:r>
              <a:rPr lang="ru-RU" sz="3200" dirty="0" smtClean="0"/>
              <a:t>Продолжительность инкубации икры форелей в условиях различной температуры воды</a:t>
            </a:r>
            <a:endParaRPr lang="ru-RU" sz="4000" dirty="0"/>
          </a:p>
        </p:txBody>
      </p:sp>
      <p:pic>
        <p:nvPicPr>
          <p:cNvPr id="5837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2286000"/>
            <a:ext cx="9144000" cy="2454275"/>
          </a:xfrm>
        </p:spPr>
      </p:pic>
    </p:spTree>
    <p:extLst>
      <p:ext uri="{BB962C8B-B14F-4D97-AF65-F5344CB8AC3E}">
        <p14:creationId xmlns:p14="http://schemas.microsoft.com/office/powerpoint/2010/main" val="40821759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258888" y="5516563"/>
            <a:ext cx="7499350" cy="1143000"/>
          </a:xfrm>
        </p:spPr>
        <p:txBody>
          <a:bodyPr/>
          <a:lstStyle/>
          <a:p>
            <a:pPr algn="ctr" eaLnBrk="1" hangingPunct="1">
              <a:defRPr/>
            </a:pPr>
            <a:r>
              <a:rPr lang="ru-RU" sz="2800" dirty="0" smtClean="0"/>
              <a:t>икринки на стадии глазка</a:t>
            </a:r>
            <a:endParaRPr lang="ru-RU" sz="2800" dirty="0"/>
          </a:p>
        </p:txBody>
      </p:sp>
      <p:pic>
        <p:nvPicPr>
          <p:cNvPr id="5939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51050" y="1989138"/>
            <a:ext cx="6089650" cy="3810000"/>
          </a:xfrm>
        </p:spPr>
      </p:pic>
      <p:sp>
        <p:nvSpPr>
          <p:cNvPr id="59396" name="TextBox 3"/>
          <p:cNvSpPr txBox="1">
            <a:spLocks noChangeArrowheads="1"/>
          </p:cNvSpPr>
          <p:nvPr/>
        </p:nvSpPr>
        <p:spPr bwMode="auto">
          <a:xfrm>
            <a:off x="1908175" y="333375"/>
            <a:ext cx="63357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ru-RU" altLang="ru-RU" sz="2800" b="1">
                <a:latin typeface="Times New Roman" pitchFamily="18" charset="0"/>
                <a:cs typeface="Times New Roman" pitchFamily="18" charset="0"/>
              </a:rPr>
              <a:t>Основные поставщики икры. Транспортировка и доинкубация икры форели</a:t>
            </a:r>
          </a:p>
        </p:txBody>
      </p:sp>
    </p:spTree>
    <p:extLst>
      <p:ext uri="{BB962C8B-B14F-4D97-AF65-F5344CB8AC3E}">
        <p14:creationId xmlns:p14="http://schemas.microsoft.com/office/powerpoint/2010/main" val="380996264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eaLnBrk="1" fontAlgn="auto" hangingPunct="1">
              <a:spcAft>
                <a:spcPts val="0"/>
              </a:spcAft>
              <a:defRPr/>
            </a:pPr>
            <a:endParaRPr lang="ru-RU" dirty="0"/>
          </a:p>
        </p:txBody>
      </p:sp>
      <p:pic>
        <p:nvPicPr>
          <p:cNvPr id="60419" name="Picture 2" descr="http://creativecan.com/wp-content/uploads/2012/10/troutlod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625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3" descr="E:\КОНСТАНТИН Ювенальиевич\Новая папка\ИКРА АМЕРИКА 12.2013 г.ГОРКИ\IMG_8727.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2852738"/>
            <a:ext cx="4992688" cy="3744912"/>
          </a:xfrm>
        </p:spPr>
      </p:pic>
      <p:pic>
        <p:nvPicPr>
          <p:cNvPr id="60421" name="Рисунок 10" descr="IMG_873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0"/>
            <a:ext cx="435610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Рисунок 11" descr="IMG_8748.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79913" y="3284538"/>
            <a:ext cx="4764087" cy="357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3" name="TextBox 6"/>
          <p:cNvSpPr txBox="1">
            <a:spLocks noChangeArrowheads="1"/>
          </p:cNvSpPr>
          <p:nvPr/>
        </p:nvSpPr>
        <p:spPr bwMode="auto">
          <a:xfrm>
            <a:off x="0" y="0"/>
            <a:ext cx="4556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buClr>
                <a:schemeClr val="accent1"/>
              </a:buClr>
              <a:buSzPct val="80000"/>
              <a:buFont typeface="Wingdings 2" pitchFamily="18" charset="2"/>
              <a:buChar char=""/>
              <a:defRPr sz="3200">
                <a:solidFill>
                  <a:schemeClr val="tx1"/>
                </a:solidFill>
                <a:latin typeface="Corbel" pitchFamily="34" charset="0"/>
              </a:defRPr>
            </a:lvl1pPr>
            <a:lvl2pPr marL="742950" indent="-285750" eaLnBrk="0" hangingPunct="0">
              <a:spcBef>
                <a:spcPts val="550"/>
              </a:spcBef>
              <a:buClr>
                <a:schemeClr val="accent1"/>
              </a:buClr>
              <a:buFont typeface="Verdana" pitchFamily="34" charset="0"/>
              <a:buChar char="◦"/>
              <a:defRPr sz="28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C32D2E"/>
              </a:buClr>
              <a:buFont typeface="Wingdings 2" pitchFamily="18" charset="2"/>
              <a:buChar char=""/>
              <a:defRPr sz="2000">
                <a:solidFill>
                  <a:schemeClr val="tx1"/>
                </a:solidFill>
                <a:latin typeface="Corbel" pitchFamily="34" charset="0"/>
              </a:defRPr>
            </a:lvl4pPr>
            <a:lvl5pPr marL="2057400" indent="-228600" eaLnBrk="0" hangingPunct="0">
              <a:spcBef>
                <a:spcPct val="20000"/>
              </a:spcBef>
              <a:buClr>
                <a:srgbClr val="84AA33"/>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r>
              <a:rPr lang="ru-RU" altLang="ru-RU" sz="4000" b="1">
                <a:latin typeface="Times New Roman" pitchFamily="18" charset="0"/>
              </a:rPr>
              <a:t>США </a:t>
            </a:r>
            <a:r>
              <a:rPr lang="ru-RU" altLang="ru-RU" sz="1600" b="1">
                <a:latin typeface="Times New Roman" pitchFamily="18" charset="0"/>
              </a:rPr>
              <a:t>500 млн икры в 70 стран мира</a:t>
            </a:r>
          </a:p>
        </p:txBody>
      </p:sp>
    </p:spTree>
    <p:extLst>
      <p:ext uri="{BB962C8B-B14F-4D97-AF65-F5344CB8AC3E}">
        <p14:creationId xmlns:p14="http://schemas.microsoft.com/office/powerpoint/2010/main" val="50777351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3" descr="E:\Фотографии\рик\IMG_20200224_12275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3113088"/>
            <a:ext cx="4992688" cy="3744912"/>
          </a:xfrm>
        </p:spPr>
      </p:pic>
      <p:pic>
        <p:nvPicPr>
          <p:cNvPr id="61443" name="Picture 5" descr="http://www.oeufsdetruite.fr/wp-content/uploads/2013/05/img-emballage_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188913"/>
            <a:ext cx="44704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7" descr="http://www.merke.ru/images/viviers/logo-vivier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725" y="908050"/>
            <a:ext cx="2449513"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2" descr="https://abnews.ru/wp-content/uploads/2020/01/img_004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3644900"/>
            <a:ext cx="4213225"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TextBox 6"/>
          <p:cNvSpPr txBox="1">
            <a:spLocks noChangeArrowheads="1"/>
          </p:cNvSpPr>
          <p:nvPr/>
        </p:nvSpPr>
        <p:spPr bwMode="auto">
          <a:xfrm>
            <a:off x="0" y="0"/>
            <a:ext cx="55800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1"/>
              </a:buClr>
              <a:buSzPct val="80000"/>
              <a:buFont typeface="Wingdings 2" pitchFamily="18" charset="2"/>
              <a:buChar char=""/>
              <a:defRPr sz="3200">
                <a:solidFill>
                  <a:schemeClr val="tx1"/>
                </a:solidFill>
                <a:latin typeface="Corbel" pitchFamily="34" charset="0"/>
              </a:defRPr>
            </a:lvl1pPr>
            <a:lvl2pPr marL="742950" indent="-285750" eaLnBrk="0" hangingPunct="0">
              <a:spcBef>
                <a:spcPts val="550"/>
              </a:spcBef>
              <a:buClr>
                <a:schemeClr val="accent1"/>
              </a:buClr>
              <a:buFont typeface="Verdana" pitchFamily="34" charset="0"/>
              <a:buChar char="◦"/>
              <a:defRPr sz="28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C32D2E"/>
              </a:buClr>
              <a:buFont typeface="Wingdings 2" pitchFamily="18" charset="2"/>
              <a:buChar char=""/>
              <a:defRPr sz="2000">
                <a:solidFill>
                  <a:schemeClr val="tx1"/>
                </a:solidFill>
                <a:latin typeface="Corbel" pitchFamily="34" charset="0"/>
              </a:defRPr>
            </a:lvl4pPr>
            <a:lvl5pPr marL="2057400" indent="-228600" eaLnBrk="0" hangingPunct="0">
              <a:spcBef>
                <a:spcPct val="20000"/>
              </a:spcBef>
              <a:buClr>
                <a:srgbClr val="84AA33"/>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r>
              <a:rPr lang="ru-RU" altLang="ru-RU" sz="3600" b="1">
                <a:latin typeface="Times New Roman" pitchFamily="18" charset="0"/>
              </a:rPr>
              <a:t>ФРАНЦИЯ </a:t>
            </a:r>
          </a:p>
          <a:p>
            <a:pPr eaLnBrk="1" hangingPunct="1">
              <a:spcBef>
                <a:spcPct val="0"/>
              </a:spcBef>
              <a:buClrTx/>
              <a:buSzTx/>
              <a:buFontTx/>
              <a:buNone/>
            </a:pPr>
            <a:r>
              <a:rPr lang="ru-RU" altLang="ru-RU" sz="1800" b="1">
                <a:latin typeface="Times New Roman" pitchFamily="18" charset="0"/>
              </a:rPr>
              <a:t>более 50 млн в год</a:t>
            </a:r>
            <a:endParaRPr lang="ru-RU" altLang="ru-RU" sz="4000" b="1">
              <a:latin typeface="Times New Roman" pitchFamily="18" charset="0"/>
            </a:endParaRPr>
          </a:p>
        </p:txBody>
      </p:sp>
    </p:spTree>
    <p:extLst>
      <p:ext uri="{BB962C8B-B14F-4D97-AF65-F5344CB8AC3E}">
        <p14:creationId xmlns:p14="http://schemas.microsoft.com/office/powerpoint/2010/main" val="132521264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s://ikra-dabie.pl/wp-content/themes/custom/img/50b1ab5e13cf4e365c48268b2ef6c847_f8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908050"/>
            <a:ext cx="3649663"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Box 4"/>
          <p:cNvSpPr txBox="1">
            <a:spLocks noChangeArrowheads="1"/>
          </p:cNvSpPr>
          <p:nvPr/>
        </p:nvSpPr>
        <p:spPr bwMode="auto">
          <a:xfrm>
            <a:off x="250825" y="188913"/>
            <a:ext cx="4105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1"/>
              </a:buClr>
              <a:buSzPct val="80000"/>
              <a:buFont typeface="Wingdings 2" pitchFamily="18" charset="2"/>
              <a:buChar char=""/>
              <a:defRPr sz="3200">
                <a:solidFill>
                  <a:schemeClr val="tx1"/>
                </a:solidFill>
                <a:latin typeface="Corbel" pitchFamily="34" charset="0"/>
              </a:defRPr>
            </a:lvl1pPr>
            <a:lvl2pPr marL="742950" indent="-285750" eaLnBrk="0" hangingPunct="0">
              <a:spcBef>
                <a:spcPts val="550"/>
              </a:spcBef>
              <a:buClr>
                <a:schemeClr val="accent1"/>
              </a:buClr>
              <a:buFont typeface="Verdana" pitchFamily="34" charset="0"/>
              <a:buChar char="◦"/>
              <a:defRPr sz="28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C32D2E"/>
              </a:buClr>
              <a:buFont typeface="Wingdings 2" pitchFamily="18" charset="2"/>
              <a:buChar char=""/>
              <a:defRPr sz="2000">
                <a:solidFill>
                  <a:schemeClr val="tx1"/>
                </a:solidFill>
                <a:latin typeface="Corbel" pitchFamily="34" charset="0"/>
              </a:defRPr>
            </a:lvl4pPr>
            <a:lvl5pPr marL="2057400" indent="-228600" eaLnBrk="0" hangingPunct="0">
              <a:spcBef>
                <a:spcPct val="20000"/>
              </a:spcBef>
              <a:buClr>
                <a:srgbClr val="84AA33"/>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r>
              <a:rPr lang="ru-RU" altLang="ru-RU" b="1">
                <a:latin typeface="Times New Roman" pitchFamily="18" charset="0"/>
              </a:rPr>
              <a:t>ПОЛЬША </a:t>
            </a:r>
            <a:r>
              <a:rPr lang="ru-RU" altLang="ru-RU">
                <a:latin typeface="Times New Roman" pitchFamily="18" charset="0"/>
              </a:rPr>
              <a:t> </a:t>
            </a:r>
            <a:r>
              <a:rPr lang="ru-RU" altLang="ru-RU" sz="2000" b="1">
                <a:latin typeface="Times New Roman" pitchFamily="18" charset="0"/>
              </a:rPr>
              <a:t>120 млн. икры </a:t>
            </a:r>
          </a:p>
        </p:txBody>
      </p:sp>
      <p:pic>
        <p:nvPicPr>
          <p:cNvPr id="62468" name="Picture 3" descr="E:\Фотографии\рик\IMG_20200224_225350.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0825" y="2852738"/>
            <a:ext cx="4940300" cy="3705225"/>
          </a:xfrm>
        </p:spPr>
      </p:pic>
      <p:pic>
        <p:nvPicPr>
          <p:cNvPr id="62469" name="Picture 7" descr="7_Delive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333375"/>
            <a:ext cx="4081462"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9" descr="https://apollo-frankfurt.akamaized.net/v1/files/6v718oi7m8r31-KZ/image;s=1000x700"/>
          <p:cNvPicPr>
            <a:picLocks noChangeAspect="1" noChangeArrowheads="1"/>
          </p:cNvPicPr>
          <p:nvPr/>
        </p:nvPicPr>
        <p:blipFill>
          <a:blip r:embed="rId5">
            <a:extLst>
              <a:ext uri="{28A0092B-C50C-407E-A947-70E740481C1C}">
                <a14:useLocalDpi xmlns:a14="http://schemas.microsoft.com/office/drawing/2010/main" val="0"/>
              </a:ext>
            </a:extLst>
          </a:blip>
          <a:srcRect l="14822" t="55586" r="43176" b="-1292"/>
          <a:stretch>
            <a:fillRect/>
          </a:stretch>
        </p:blipFill>
        <p:spPr bwMode="auto">
          <a:xfrm>
            <a:off x="5219700" y="3213100"/>
            <a:ext cx="2978150"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639459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descr="E:\Фотографии\рик\IMG_20191122_10355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1809" b="30843"/>
          <a:stretch>
            <a:fillRect/>
          </a:stretch>
        </p:blipFill>
        <p:spPr>
          <a:xfrm>
            <a:off x="4140200" y="0"/>
            <a:ext cx="4708525" cy="3600450"/>
          </a:xfrm>
        </p:spPr>
      </p:pic>
      <p:pic>
        <p:nvPicPr>
          <p:cNvPr id="63491" name="Picture 2" descr="https://img03.flagma.ru/photo/ikra-foreli-zhivaya-na-stadii-glazka-6278356_big.jpg"/>
          <p:cNvPicPr>
            <a:picLocks noChangeAspect="1" noChangeArrowheads="1"/>
          </p:cNvPicPr>
          <p:nvPr/>
        </p:nvPicPr>
        <p:blipFill>
          <a:blip r:embed="rId3">
            <a:extLst>
              <a:ext uri="{28A0092B-C50C-407E-A947-70E740481C1C}">
                <a14:useLocalDpi xmlns:a14="http://schemas.microsoft.com/office/drawing/2010/main" val="0"/>
              </a:ext>
            </a:extLst>
          </a:blip>
          <a:srcRect t="31657"/>
          <a:stretch>
            <a:fillRect/>
          </a:stretch>
        </p:blipFill>
        <p:spPr bwMode="auto">
          <a:xfrm>
            <a:off x="0" y="3438525"/>
            <a:ext cx="6691313"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2" descr="https://sun9-46.userapi.com/c10766/g38669094/a_53d7d933.jpg?ava=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913"/>
            <a:ext cx="385127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TextBox 5"/>
          <p:cNvSpPr txBox="1">
            <a:spLocks noChangeArrowheads="1"/>
          </p:cNvSpPr>
          <p:nvPr/>
        </p:nvSpPr>
        <p:spPr bwMode="auto">
          <a:xfrm>
            <a:off x="250825" y="188913"/>
            <a:ext cx="35972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buClr>
                <a:schemeClr val="accent1"/>
              </a:buClr>
              <a:buSzPct val="80000"/>
              <a:buFont typeface="Wingdings 2" pitchFamily="18" charset="2"/>
              <a:buChar char=""/>
              <a:defRPr sz="3200">
                <a:solidFill>
                  <a:schemeClr val="tx1"/>
                </a:solidFill>
                <a:latin typeface="Corbel" pitchFamily="34" charset="0"/>
              </a:defRPr>
            </a:lvl1pPr>
            <a:lvl2pPr marL="742950" indent="-285750" eaLnBrk="0" hangingPunct="0">
              <a:spcBef>
                <a:spcPts val="550"/>
              </a:spcBef>
              <a:buClr>
                <a:schemeClr val="accent1"/>
              </a:buClr>
              <a:buFont typeface="Verdana" pitchFamily="34" charset="0"/>
              <a:buChar char="◦"/>
              <a:defRPr sz="28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C32D2E"/>
              </a:buClr>
              <a:buFont typeface="Wingdings 2" pitchFamily="18" charset="2"/>
              <a:buChar char=""/>
              <a:defRPr sz="2000">
                <a:solidFill>
                  <a:schemeClr val="tx1"/>
                </a:solidFill>
                <a:latin typeface="Corbel" pitchFamily="34" charset="0"/>
              </a:defRPr>
            </a:lvl4pPr>
            <a:lvl5pPr marL="2057400" indent="-228600" eaLnBrk="0" hangingPunct="0">
              <a:spcBef>
                <a:spcPct val="20000"/>
              </a:spcBef>
              <a:buClr>
                <a:srgbClr val="84AA33"/>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r>
              <a:rPr lang="ru-RU" altLang="ru-RU" sz="2800" b="1">
                <a:latin typeface="Times New Roman" pitchFamily="18" charset="0"/>
              </a:rPr>
              <a:t>РОССИЯ </a:t>
            </a:r>
            <a:r>
              <a:rPr lang="ru-RU" altLang="ru-RU" sz="1800" b="1">
                <a:latin typeface="Times New Roman" pitchFamily="18" charset="0"/>
              </a:rPr>
              <a:t>45-50 млн. икры</a:t>
            </a:r>
          </a:p>
        </p:txBody>
      </p:sp>
    </p:spTree>
    <p:extLst>
      <p:ext uri="{BB962C8B-B14F-4D97-AF65-F5344CB8AC3E}">
        <p14:creationId xmlns:p14="http://schemas.microsoft.com/office/powerpoint/2010/main" val="31558913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548680"/>
            <a:ext cx="8208912" cy="2862322"/>
          </a:xfrm>
          <a:prstGeom prst="rect">
            <a:avLst/>
          </a:prstGeom>
          <a:noFill/>
        </p:spPr>
        <p:txBody>
          <a:bodyPr wrap="square" rtlCol="0">
            <a:spAutoFit/>
          </a:bodyPr>
          <a:lstStyle/>
          <a:p>
            <a:r>
              <a:rPr lang="ru-RU" sz="2000" b="1" dirty="0" err="1">
                <a:latin typeface="Times New Roman" panose="02020603050405020304" pitchFamily="18" charset="0"/>
                <a:cs typeface="Times New Roman" panose="02020603050405020304" pitchFamily="18" charset="0"/>
              </a:rPr>
              <a:t>Триплоидная</a:t>
            </a:r>
            <a:r>
              <a:rPr lang="ru-RU" sz="2000" b="1" dirty="0">
                <a:latin typeface="Times New Roman" panose="02020603050405020304" pitchFamily="18" charset="0"/>
                <a:cs typeface="Times New Roman" panose="02020603050405020304" pitchFamily="18" charset="0"/>
              </a:rPr>
              <a:t> форель </a:t>
            </a:r>
            <a:r>
              <a:rPr lang="ru-RU" sz="2000" dirty="0">
                <a:latin typeface="Times New Roman" panose="02020603050405020304" pitchFamily="18" charset="0"/>
                <a:cs typeface="Times New Roman" panose="02020603050405020304" pitchFamily="18" charset="0"/>
              </a:rPr>
              <a:t>— это особь рыбы, которая имеет три полных комплекта хромосом в своих клетках, вместо обычных двух комплектов. Такое изменение генетического материала приводит к ряду особенностей и отличий от обычной диплоидной форели</a:t>
            </a:r>
            <a:r>
              <a:rPr lang="ru-RU" sz="2000" dirty="0" smtClean="0">
                <a:latin typeface="Times New Roman" panose="02020603050405020304" pitchFamily="18" charset="0"/>
                <a:cs typeface="Times New Roman" panose="02020603050405020304" pitchFamily="18" charset="0"/>
              </a:rPr>
              <a:t>. </a:t>
            </a:r>
          </a:p>
          <a:p>
            <a:r>
              <a:rPr lang="ru-RU" sz="2000" dirty="0" err="1" smtClean="0">
                <a:latin typeface="Times New Roman" panose="02020603050405020304" pitchFamily="18" charset="0"/>
                <a:cs typeface="Times New Roman" panose="02020603050405020304" pitchFamily="18" charset="0"/>
              </a:rPr>
              <a:t>Триплоидная</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форель обычно получается путем искусственного размножения, которое включает в себя обработку гамет (яйцеклеток и сперматозоидов) рыбы различными химическими или физическими воздействиями. Такое воздействие приводит к тому, что у образующихся эмбрионов появляется дополнительный комплект </a:t>
            </a:r>
            <a:r>
              <a:rPr lang="ru-RU" sz="2000" dirty="0" smtClean="0">
                <a:latin typeface="Times New Roman" panose="02020603050405020304" pitchFamily="18" charset="0"/>
                <a:cs typeface="Times New Roman" panose="02020603050405020304" pitchFamily="18" charset="0"/>
              </a:rPr>
              <a:t>хромосом.</a:t>
            </a:r>
            <a:endParaRPr lang="ru-RU" sz="2000" dirty="0">
              <a:latin typeface="Times New Roman" panose="02020603050405020304" pitchFamily="18" charset="0"/>
              <a:cs typeface="Times New Roman" panose="02020603050405020304" pitchFamily="18" charset="0"/>
            </a:endParaRPr>
          </a:p>
        </p:txBody>
      </p:sp>
      <p:pic>
        <p:nvPicPr>
          <p:cNvPr id="6146" name="Picture 2" descr="record trout"/>
          <p:cNvPicPr>
            <a:picLocks noChangeAspect="1" noChangeArrowheads="1"/>
          </p:cNvPicPr>
          <p:nvPr/>
        </p:nvPicPr>
        <p:blipFill rotWithShape="1">
          <a:blip r:embed="rId2">
            <a:extLst>
              <a:ext uri="{28A0092B-C50C-407E-A947-70E740481C1C}">
                <a14:useLocalDpi xmlns:a14="http://schemas.microsoft.com/office/drawing/2010/main" val="0"/>
              </a:ext>
            </a:extLst>
          </a:blip>
          <a:srcRect t="29224" b="8141"/>
          <a:stretch/>
        </p:blipFill>
        <p:spPr bwMode="auto">
          <a:xfrm>
            <a:off x="1437365" y="3430493"/>
            <a:ext cx="6269269" cy="2945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7043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Содержимое 3" descr="IMG_8757.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859338" y="0"/>
            <a:ext cx="4284662" cy="3213100"/>
          </a:xfrm>
        </p:spPr>
      </p:pic>
      <p:pic>
        <p:nvPicPr>
          <p:cNvPr id="64515" name="Рисунок 4" descr="IMG_878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716338"/>
            <a:ext cx="4187825"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Рисунок 5" descr="IMG_879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3698875"/>
            <a:ext cx="4211637"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Рисунок 6" descr="IMG_8718.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211638"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TextBox 7"/>
          <p:cNvSpPr txBox="1">
            <a:spLocks noChangeArrowheads="1"/>
          </p:cNvSpPr>
          <p:nvPr/>
        </p:nvSpPr>
        <p:spPr bwMode="auto">
          <a:xfrm>
            <a:off x="2124075" y="3141663"/>
            <a:ext cx="57642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buClr>
                <a:schemeClr val="accent1"/>
              </a:buClr>
              <a:buSzPct val="80000"/>
              <a:buFont typeface="Wingdings 2" pitchFamily="18" charset="2"/>
              <a:buChar char=""/>
              <a:defRPr sz="3200">
                <a:solidFill>
                  <a:schemeClr val="tx1"/>
                </a:solidFill>
                <a:latin typeface="Corbel" pitchFamily="34" charset="0"/>
              </a:defRPr>
            </a:lvl1pPr>
            <a:lvl2pPr marL="742950" indent="-285750" eaLnBrk="0" hangingPunct="0">
              <a:spcBef>
                <a:spcPts val="550"/>
              </a:spcBef>
              <a:buClr>
                <a:schemeClr val="accent1"/>
              </a:buClr>
              <a:buFont typeface="Verdana" pitchFamily="34" charset="0"/>
              <a:buChar char="◦"/>
              <a:defRPr sz="28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C32D2E"/>
              </a:buClr>
              <a:buFont typeface="Wingdings 2" pitchFamily="18" charset="2"/>
              <a:buChar char=""/>
              <a:defRPr sz="2000">
                <a:solidFill>
                  <a:schemeClr val="tx1"/>
                </a:solidFill>
                <a:latin typeface="Corbel" pitchFamily="34" charset="0"/>
              </a:defRPr>
            </a:lvl4pPr>
            <a:lvl5pPr marL="2057400" indent="-228600" eaLnBrk="0" hangingPunct="0">
              <a:spcBef>
                <a:spcPct val="20000"/>
              </a:spcBef>
              <a:buClr>
                <a:srgbClr val="84AA33"/>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r>
              <a:rPr lang="ru-RU" altLang="ru-RU" b="1">
                <a:latin typeface="Times New Roman" pitchFamily="18" charset="0"/>
              </a:rPr>
              <a:t>АККЛИМАТИЗАЦИЯ ИКРЫ</a:t>
            </a:r>
            <a:endParaRPr lang="ru-RU" altLang="ru-RU">
              <a:latin typeface="Times New Roman" pitchFamily="18" charset="0"/>
            </a:endParaRPr>
          </a:p>
        </p:txBody>
      </p:sp>
    </p:spTree>
    <p:extLst>
      <p:ext uri="{BB962C8B-B14F-4D97-AF65-F5344CB8AC3E}">
        <p14:creationId xmlns:p14="http://schemas.microsoft.com/office/powerpoint/2010/main" val="177406074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32138" y="0"/>
            <a:ext cx="3033712" cy="777875"/>
          </a:xfrm>
        </p:spPr>
        <p:txBody>
          <a:bodyPr/>
          <a:lstStyle/>
          <a:p>
            <a:pPr eaLnBrk="1" fontAlgn="auto" hangingPunct="1">
              <a:spcAft>
                <a:spcPts val="0"/>
              </a:spcAft>
              <a:defRPr/>
            </a:pPr>
            <a:r>
              <a:rPr lang="ru-RU" sz="3200" dirty="0" smtClean="0">
                <a:solidFill>
                  <a:schemeClr val="tx1"/>
                </a:solidFill>
                <a:effectLst/>
                <a:latin typeface="+mn-lt"/>
              </a:rPr>
              <a:t>ИНКУБАЦИЯ</a:t>
            </a:r>
            <a:endParaRPr lang="ru-RU" sz="3200" dirty="0">
              <a:solidFill>
                <a:schemeClr val="tx1"/>
              </a:solidFill>
              <a:effectLst/>
              <a:latin typeface="+mn-lt"/>
            </a:endParaRPr>
          </a:p>
        </p:txBody>
      </p:sp>
      <p:pic>
        <p:nvPicPr>
          <p:cNvPr id="65539" name="Picture 2" descr="https://horki.info/sites/default/files/news/2013/07/07/fis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908050"/>
            <a:ext cx="5027613"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836613"/>
            <a:ext cx="3659188" cy="32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3716338"/>
            <a:ext cx="3816350"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134068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E:\КОНСТАНТИН Ювенальиевич\Новая папка\ИКРА АМЕРИКА 12.2013 г.ГОРКИ\IMG_871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4356100" cy="3267075"/>
          </a:xfrm>
        </p:spPr>
      </p:pic>
      <p:pic>
        <p:nvPicPr>
          <p:cNvPr id="66563" name="Рисунок 8" descr="IMG_20200224_122604.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263" y="188913"/>
            <a:ext cx="2754312"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Рисунок 9" descr="IMG_20200224_122613.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388" y="3357563"/>
            <a:ext cx="2471737"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1" descr="E:\Фотографии\рик\IMG-555ab394a9284a67c62d6f10b8a0de32-V.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838" y="4149725"/>
            <a:ext cx="4105275"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558503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Содержимое 7"/>
          <p:cNvSpPr>
            <a:spLocks noGrp="1"/>
          </p:cNvSpPr>
          <p:nvPr>
            <p:ph idx="1"/>
          </p:nvPr>
        </p:nvSpPr>
        <p:spPr/>
        <p:txBody>
          <a:bodyPr>
            <a:normAutofit fontScale="77500" lnSpcReduction="20000"/>
          </a:bodyPr>
          <a:lstStyle/>
          <a:p>
            <a:r>
              <a:rPr lang="ru-RU" dirty="0" smtClean="0"/>
              <a:t>После поднятия личинок на </a:t>
            </a:r>
            <a:r>
              <a:rPr lang="ru-RU" dirty="0" err="1" smtClean="0"/>
              <a:t>плав</a:t>
            </a:r>
            <a:r>
              <a:rPr lang="ru-RU" dirty="0" smtClean="0"/>
              <a:t> необходимо начать их кормление хорошо сбалансированными сухими кормами с подходящим содержанием белка (50–60 процентов), витаминов и минеральных веществ. Размер кормовых частиц также имеет большое значение. Он должен был таким, чтобы развивающаяся молодь могла легко захватить и проглотить корм. Во время </a:t>
            </a:r>
            <a:r>
              <a:rPr lang="ru-RU" dirty="0" err="1" smtClean="0"/>
              <a:t>подращивания</a:t>
            </a:r>
            <a:r>
              <a:rPr lang="ru-RU" dirty="0" smtClean="0"/>
              <a:t> молоди интервал между кормлениями должен составлять 30 минут. Признаком неудовлетворительного кормления развивающейся молоди является увеличение разницы между размерами отдельных особей, что может привести к серьёзному уровню каннибализма. </a:t>
            </a:r>
            <a:endParaRPr lang="ru-RU" dirty="0"/>
          </a:p>
        </p:txBody>
      </p:sp>
      <p:sp>
        <p:nvSpPr>
          <p:cNvPr id="7" name="Заголовок 6"/>
          <p:cNvSpPr>
            <a:spLocks noGrp="1"/>
          </p:cNvSpPr>
          <p:nvPr>
            <p:ph type="title"/>
          </p:nvPr>
        </p:nvSpPr>
        <p:spPr/>
        <p:txBody>
          <a:bodyPr/>
          <a:lstStyle/>
          <a:p>
            <a:r>
              <a:rPr lang="ru-RU" dirty="0" smtClean="0"/>
              <a:t>ПОДРАЩИВАНИЕ </a:t>
            </a:r>
            <a:r>
              <a:rPr lang="ru-RU" dirty="0" smtClean="0"/>
              <a:t>МОЛОДИ</a:t>
            </a:r>
            <a:endParaRPr lang="ru-RU" dirty="0"/>
          </a:p>
        </p:txBody>
      </p:sp>
    </p:spTree>
    <p:extLst>
      <p:ext uri="{BB962C8B-B14F-4D97-AF65-F5344CB8AC3E}">
        <p14:creationId xmlns:p14="http://schemas.microsoft.com/office/powerpoint/2010/main" val="417923582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209675"/>
          </a:xfrm>
        </p:spPr>
        <p:txBody>
          <a:bodyPr>
            <a:normAutofit fontScale="90000"/>
          </a:bodyPr>
          <a:lstStyle/>
          <a:p>
            <a:pPr eaLnBrk="1" fontAlgn="auto" hangingPunct="1">
              <a:spcAft>
                <a:spcPts val="0"/>
              </a:spcAft>
              <a:defRPr/>
            </a:pPr>
            <a:r>
              <a:rPr lang="ru-RU" dirty="0" smtClean="0">
                <a:solidFill>
                  <a:schemeClr val="tx1"/>
                </a:solidFill>
                <a:effectLst/>
              </a:rPr>
              <a:t>Начало кормления и качество корма</a:t>
            </a:r>
            <a:endParaRPr lang="ru-RU" dirty="0">
              <a:solidFill>
                <a:schemeClr val="tx1"/>
              </a:solidFill>
              <a:effectLst/>
            </a:endParaRPr>
          </a:p>
        </p:txBody>
      </p:sp>
      <p:sp>
        <p:nvSpPr>
          <p:cNvPr id="67587" name="Содержимое 2"/>
          <p:cNvSpPr>
            <a:spLocks noGrp="1"/>
          </p:cNvSpPr>
          <p:nvPr>
            <p:ph idx="1"/>
          </p:nvPr>
        </p:nvSpPr>
        <p:spPr>
          <a:xfrm>
            <a:off x="468313" y="1557338"/>
            <a:ext cx="8229600" cy="4708525"/>
          </a:xfrm>
        </p:spPr>
        <p:txBody>
          <a:bodyPr/>
          <a:lstStyle/>
          <a:p>
            <a:pPr eaLnBrk="1" hangingPunct="1"/>
            <a:r>
              <a:rPr lang="ru-RU" altLang="ru-RU" sz="2400" smtClean="0"/>
              <a:t>Начало кормления и адаптация к корму является критическим моментом в развитии форели.</a:t>
            </a:r>
          </a:p>
          <a:p>
            <a:pPr eaLnBrk="1" hangingPunct="1"/>
            <a:r>
              <a:rPr lang="ru-RU" altLang="ru-RU" sz="2400" smtClean="0"/>
              <a:t>При 11 °С первое кормление через 14 дней после выклева, когда ~50% мальков поднимаются на плав.</a:t>
            </a:r>
          </a:p>
          <a:p>
            <a:pPr eaLnBrk="1" hangingPunct="1">
              <a:buFont typeface="Wingdings 2" pitchFamily="18" charset="2"/>
              <a:buNone/>
            </a:pPr>
            <a:r>
              <a:rPr lang="ru-RU" altLang="ru-RU" sz="2400" smtClean="0">
                <a:solidFill>
                  <a:schemeClr val="bg1"/>
                </a:solidFill>
              </a:rPr>
              <a:t>  </a:t>
            </a:r>
          </a:p>
        </p:txBody>
      </p:sp>
      <p:pic>
        <p:nvPicPr>
          <p:cNvPr id="67588" name="Picture 6" descr="E:\Фотографии\рик\IMG_20200224_1238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3500438"/>
            <a:ext cx="3887787" cy="291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7" descr="E:\Фотографии\рик\IMG_20200224_1238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3573463"/>
            <a:ext cx="381635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269659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eaLnBrk="1" fontAlgn="auto" hangingPunct="1">
              <a:spcAft>
                <a:spcPts val="0"/>
              </a:spcAft>
              <a:defRPr/>
            </a:pPr>
            <a:r>
              <a:rPr lang="ru-RU" dirty="0" smtClean="0">
                <a:solidFill>
                  <a:schemeClr val="tx1"/>
                </a:solidFill>
                <a:effectLst/>
              </a:rPr>
              <a:t>НЕУДОВЛЕТВАРИТЕЛЬНОЕ КАЧЕСТВО КОРМОВ</a:t>
            </a:r>
            <a:endParaRPr lang="ru-RU" dirty="0">
              <a:solidFill>
                <a:schemeClr val="tx1"/>
              </a:solidFill>
              <a:effectLst/>
            </a:endParaRPr>
          </a:p>
        </p:txBody>
      </p:sp>
      <p:sp>
        <p:nvSpPr>
          <p:cNvPr id="71683" name="Содержимое 2"/>
          <p:cNvSpPr>
            <a:spLocks noGrp="1"/>
          </p:cNvSpPr>
          <p:nvPr>
            <p:ph idx="1"/>
          </p:nvPr>
        </p:nvSpPr>
        <p:spPr/>
        <p:txBody>
          <a:bodyPr/>
          <a:lstStyle/>
          <a:p>
            <a:pPr eaLnBrk="1" hangingPunct="1">
              <a:buClr>
                <a:schemeClr val="tx1"/>
              </a:buClr>
            </a:pPr>
            <a:r>
              <a:rPr lang="ru-RU" altLang="ru-RU" smtClean="0"/>
              <a:t>разбалансированный аминокислотный состав (отсутствие метионина и цистеина)</a:t>
            </a:r>
          </a:p>
          <a:p>
            <a:pPr eaLnBrk="1" hangingPunct="1">
              <a:buClr>
                <a:schemeClr val="tx1"/>
              </a:buClr>
            </a:pPr>
            <a:r>
              <a:rPr lang="ru-RU" altLang="ru-RU" smtClean="0"/>
              <a:t>недостаточное количество ω-3 и ω-6 жирных к-т</a:t>
            </a:r>
          </a:p>
          <a:p>
            <a:pPr eaLnBrk="1" hangingPunct="1">
              <a:buClr>
                <a:schemeClr val="tx1"/>
              </a:buClr>
            </a:pPr>
            <a:r>
              <a:rPr lang="ru-RU" altLang="ru-RU" b="1" smtClean="0"/>
              <a:t>присутствие эруковой к-ты</a:t>
            </a:r>
            <a:r>
              <a:rPr lang="ru-RU" altLang="ru-RU" smtClean="0"/>
              <a:t>, наличие недопустимо в кормах</a:t>
            </a:r>
          </a:p>
          <a:p>
            <a:pPr eaLnBrk="1" hangingPunct="1">
              <a:buClr>
                <a:schemeClr val="tx1"/>
              </a:buClr>
            </a:pPr>
            <a:r>
              <a:rPr lang="ru-RU" altLang="ru-RU" smtClean="0"/>
              <a:t>низкое содержание витаминов </a:t>
            </a:r>
          </a:p>
          <a:p>
            <a:pPr eaLnBrk="1" hangingPunct="1"/>
            <a:endParaRPr lang="ru-RU" altLang="ru-RU" smtClean="0"/>
          </a:p>
        </p:txBody>
      </p:sp>
    </p:spTree>
    <p:extLst>
      <p:ext uri="{BB962C8B-B14F-4D97-AF65-F5344CB8AC3E}">
        <p14:creationId xmlns:p14="http://schemas.microsoft.com/office/powerpoint/2010/main" val="425251023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Заголовок 1"/>
          <p:cNvSpPr>
            <a:spLocks noGrp="1"/>
          </p:cNvSpPr>
          <p:nvPr>
            <p:ph type="title"/>
          </p:nvPr>
        </p:nvSpPr>
        <p:spPr bwMode="auto"/>
        <p:txBody>
          <a:bodyPr vert="horz" wrap="square" lIns="91440" tIns="45720" rIns="91440" bIns="45720" numCol="1" anchorCtr="0" compatLnSpc="1">
            <a:prstTxWarp prst="textNoShape">
              <a:avLst/>
            </a:prstTxWarp>
          </a:bodyPr>
          <a:lstStyle/>
          <a:p>
            <a:pPr eaLnBrk="1" hangingPunct="1"/>
            <a:r>
              <a:rPr lang="ru-RU" altLang="ru-RU" smtClean="0">
                <a:solidFill>
                  <a:schemeClr val="tx1"/>
                </a:solidFill>
                <a:effectLst/>
              </a:rPr>
              <a:t>КАННИБАЛИЗМ У ФОРЕЛИ</a:t>
            </a:r>
          </a:p>
        </p:txBody>
      </p:sp>
      <p:pic>
        <p:nvPicPr>
          <p:cNvPr id="72707" name="Picture 2" descr="E:\Фотографии\рик\IMG_20190907_20344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81213" y="1196975"/>
            <a:ext cx="4867275" cy="3649663"/>
          </a:xfrm>
        </p:spPr>
      </p:pic>
      <p:sp>
        <p:nvSpPr>
          <p:cNvPr id="72708" name="TextBox 4"/>
          <p:cNvSpPr txBox="1">
            <a:spLocks noChangeArrowheads="1"/>
          </p:cNvSpPr>
          <p:nvPr/>
        </p:nvSpPr>
        <p:spPr bwMode="auto">
          <a:xfrm>
            <a:off x="323850" y="4868863"/>
            <a:ext cx="849630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1"/>
              </a:buClr>
              <a:buSzPct val="80000"/>
              <a:buFont typeface="Wingdings 2" pitchFamily="18" charset="2"/>
              <a:buChar char=""/>
              <a:defRPr sz="3200">
                <a:solidFill>
                  <a:schemeClr val="tx1"/>
                </a:solidFill>
                <a:latin typeface="Corbel" pitchFamily="34" charset="0"/>
              </a:defRPr>
            </a:lvl1pPr>
            <a:lvl2pPr marL="742950" indent="-285750" eaLnBrk="0" hangingPunct="0">
              <a:spcBef>
                <a:spcPts val="550"/>
              </a:spcBef>
              <a:buClr>
                <a:schemeClr val="accent1"/>
              </a:buClr>
              <a:buFont typeface="Verdana" pitchFamily="34" charset="0"/>
              <a:buChar char="◦"/>
              <a:defRPr sz="28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C32D2E"/>
              </a:buClr>
              <a:buFont typeface="Wingdings 2" pitchFamily="18" charset="2"/>
              <a:buChar char=""/>
              <a:defRPr sz="2000">
                <a:solidFill>
                  <a:schemeClr val="tx1"/>
                </a:solidFill>
                <a:latin typeface="Corbel" pitchFamily="34" charset="0"/>
              </a:defRPr>
            </a:lvl4pPr>
            <a:lvl5pPr marL="2057400" indent="-228600" eaLnBrk="0" hangingPunct="0">
              <a:spcBef>
                <a:spcPct val="20000"/>
              </a:spcBef>
              <a:buClr>
                <a:srgbClr val="84AA33"/>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endParaRPr lang="ru-RU" altLang="ru-RU" sz="1800">
              <a:latin typeface="Times New Roman" pitchFamily="18" charset="0"/>
            </a:endParaRPr>
          </a:p>
          <a:p>
            <a:pPr algn="ctr" eaLnBrk="1" hangingPunct="1">
              <a:spcBef>
                <a:spcPct val="0"/>
              </a:spcBef>
              <a:buClrTx/>
              <a:buSzTx/>
              <a:buFontTx/>
              <a:buNone/>
            </a:pPr>
            <a:r>
              <a:rPr lang="ru-RU" altLang="ru-RU" sz="2400" b="1">
                <a:latin typeface="Times New Roman" pitchFamily="18" charset="0"/>
              </a:rPr>
              <a:t>Форель обладает крайне неравномерным ростом</a:t>
            </a:r>
          </a:p>
          <a:p>
            <a:pPr algn="ctr" eaLnBrk="1" hangingPunct="1">
              <a:spcBef>
                <a:spcPct val="0"/>
              </a:spcBef>
              <a:buClrTx/>
              <a:buSzTx/>
              <a:buFontTx/>
              <a:buNone/>
            </a:pPr>
            <a:r>
              <a:rPr lang="ru-RU" altLang="ru-RU" sz="2400" b="1">
                <a:latin typeface="Times New Roman" pitchFamily="18" charset="0"/>
              </a:rPr>
              <a:t>Каннибализм может увеличить потери рыбы на 20-25 %</a:t>
            </a:r>
          </a:p>
          <a:p>
            <a:pPr eaLnBrk="1" hangingPunct="1">
              <a:spcBef>
                <a:spcPct val="0"/>
              </a:spcBef>
              <a:buClrTx/>
              <a:buSzTx/>
              <a:buFontTx/>
              <a:buNone/>
            </a:pPr>
            <a:endParaRPr lang="ru-RU" altLang="ru-RU" sz="1800">
              <a:latin typeface="Times New Roman" pitchFamily="18" charset="0"/>
            </a:endParaRPr>
          </a:p>
        </p:txBody>
      </p:sp>
    </p:spTree>
    <p:extLst>
      <p:ext uri="{BB962C8B-B14F-4D97-AF65-F5344CB8AC3E}">
        <p14:creationId xmlns:p14="http://schemas.microsoft.com/office/powerpoint/2010/main" val="411747281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Заголовок 1"/>
          <p:cNvSpPr>
            <a:spLocks noGrp="1"/>
          </p:cNvSpPr>
          <p:nvPr>
            <p:ph type="title"/>
          </p:nvPr>
        </p:nvSpPr>
        <p:spPr bwMode="auto"/>
        <p:txBody>
          <a:bodyPr vert="horz" wrap="square" lIns="91440" tIns="45720" rIns="91440" bIns="45720" numCol="1" anchorCtr="0" compatLnSpc="1">
            <a:prstTxWarp prst="textNoShape">
              <a:avLst/>
            </a:prstTxWarp>
          </a:bodyPr>
          <a:lstStyle/>
          <a:p>
            <a:pPr eaLnBrk="1" hangingPunct="1"/>
            <a:r>
              <a:rPr lang="ru-RU" altLang="ru-RU" smtClean="0">
                <a:solidFill>
                  <a:schemeClr val="tx1"/>
                </a:solidFill>
                <a:effectLst/>
              </a:rPr>
              <a:t>СОРТИРОВКА</a:t>
            </a:r>
          </a:p>
        </p:txBody>
      </p:sp>
      <p:pic>
        <p:nvPicPr>
          <p:cNvPr id="73731" name="Picture 3" descr="E:\КОНСТАНТИН Ювенальиевич\DCIM\100CANON\IMG_77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113" y="1916113"/>
            <a:ext cx="3036887"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4" descr="E:\КОНСТАНТИН Ювенальиевич\DCIM\100CANON\IMG_78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484313"/>
            <a:ext cx="2808288"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5" descr="E:\Фотографии\рик\IMG_20200224_12312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1628775"/>
            <a:ext cx="2727325"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674777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026"/>
          <p:cNvSpPr>
            <a:spLocks noGrp="1" noChangeArrowheads="1"/>
          </p:cNvSpPr>
          <p:nvPr>
            <p:ph type="title"/>
          </p:nvPr>
        </p:nvSpPr>
        <p:spPr bwMode="auto">
          <a:xfrm>
            <a:off x="258763" y="609600"/>
            <a:ext cx="8885237" cy="1155700"/>
          </a:xfrm>
        </p:spPr>
        <p:txBody>
          <a:bodyPr vert="horz" wrap="square" lIns="91440" tIns="45720" rIns="91440" bIns="45720" numCol="1" anchorCtr="0" compatLnSpc="1">
            <a:prstTxWarp prst="textNoShape">
              <a:avLst/>
            </a:prstTxWarp>
          </a:bodyPr>
          <a:lstStyle/>
          <a:p>
            <a:pPr algn="ctr" eaLnBrk="1" hangingPunct="1"/>
            <a:r>
              <a:rPr lang="ru-RU" altLang="ru-RU" sz="2800" smtClean="0">
                <a:effectLst/>
                <a:latin typeface="Times New Roman" pitchFamily="18" charset="0"/>
                <a:cs typeface="Times New Roman" pitchFamily="18" charset="0"/>
              </a:rPr>
              <a:t>Водоснабжение, водообмен и требования к воде форелевых хозяйств</a:t>
            </a:r>
          </a:p>
        </p:txBody>
      </p:sp>
      <p:sp>
        <p:nvSpPr>
          <p:cNvPr id="74755" name="Rectangle 1027"/>
          <p:cNvSpPr>
            <a:spLocks noGrp="1" noChangeArrowheads="1"/>
          </p:cNvSpPr>
          <p:nvPr>
            <p:ph type="body" idx="1"/>
          </p:nvPr>
        </p:nvSpPr>
        <p:spPr>
          <a:xfrm>
            <a:off x="247650" y="1828800"/>
            <a:ext cx="8896350" cy="4741863"/>
          </a:xfrm>
        </p:spPr>
        <p:txBody>
          <a:bodyPr/>
          <a:lstStyle/>
          <a:p>
            <a:pPr lvl="2" algn="ctr" eaLnBrk="1" hangingPunct="1">
              <a:lnSpc>
                <a:spcPct val="90000"/>
              </a:lnSpc>
              <a:buFont typeface="Wingdings" pitchFamily="2" charset="2"/>
              <a:buNone/>
            </a:pPr>
            <a:r>
              <a:rPr lang="ru-RU" altLang="ru-RU" sz="2000" smtClean="0"/>
              <a:t>Характеристика воды, поступающей в инкубационный цех</a:t>
            </a:r>
          </a:p>
        </p:txBody>
      </p:sp>
      <p:graphicFrame>
        <p:nvGraphicFramePr>
          <p:cNvPr id="6" name="Таблица 5"/>
          <p:cNvGraphicFramePr>
            <a:graphicFrameLocks noGrp="1"/>
          </p:cNvGraphicFramePr>
          <p:nvPr/>
        </p:nvGraphicFramePr>
        <p:xfrm>
          <a:off x="1979613" y="2492375"/>
          <a:ext cx="6076950" cy="3365500"/>
        </p:xfrm>
        <a:graphic>
          <a:graphicData uri="http://schemas.openxmlformats.org/drawingml/2006/table">
            <a:tbl>
              <a:tblPr>
                <a:tableStyleId>{16D9F66E-5EB9-4882-86FB-DCBF35E3C3E4}</a:tableStyleId>
              </a:tblPr>
              <a:tblGrid>
                <a:gridCol w="3038158"/>
                <a:gridCol w="3038792"/>
              </a:tblGrid>
              <a:tr h="420687">
                <a:tc>
                  <a:txBody>
                    <a:bodyPr/>
                    <a:lstStyle/>
                    <a:p>
                      <a:pPr algn="ctr">
                        <a:lnSpc>
                          <a:spcPct val="115000"/>
                        </a:lnSpc>
                        <a:spcAft>
                          <a:spcPts val="0"/>
                        </a:spcAft>
                      </a:pPr>
                      <a:r>
                        <a:rPr lang="ru-RU" sz="2400" dirty="0"/>
                        <a:t>Прозрачность воды</a:t>
                      </a:r>
                      <a:endParaRPr lang="ru-RU" sz="2400" dirty="0">
                        <a:latin typeface="Calibri"/>
                        <a:ea typeface="Calibri"/>
                        <a:cs typeface="Times New Roman"/>
                      </a:endParaRPr>
                    </a:p>
                  </a:txBody>
                  <a:tcPr marL="68573" marR="68573" marT="0" marB="0"/>
                </a:tc>
                <a:tc>
                  <a:txBody>
                    <a:bodyPr/>
                    <a:lstStyle/>
                    <a:p>
                      <a:pPr algn="ctr">
                        <a:lnSpc>
                          <a:spcPct val="115000"/>
                        </a:lnSpc>
                        <a:spcAft>
                          <a:spcPts val="0"/>
                        </a:spcAft>
                      </a:pPr>
                      <a:r>
                        <a:rPr lang="ru-RU" sz="2400"/>
                        <a:t>2 м </a:t>
                      </a:r>
                      <a:endParaRPr lang="ru-RU" sz="2400">
                        <a:latin typeface="Calibri"/>
                        <a:ea typeface="Calibri"/>
                        <a:cs typeface="Times New Roman"/>
                      </a:endParaRPr>
                    </a:p>
                  </a:txBody>
                  <a:tcPr marL="68573" marR="68573" marT="0" marB="0"/>
                </a:tc>
              </a:tr>
              <a:tr h="420687">
                <a:tc>
                  <a:txBody>
                    <a:bodyPr/>
                    <a:lstStyle/>
                    <a:p>
                      <a:pPr algn="ctr">
                        <a:lnSpc>
                          <a:spcPct val="115000"/>
                        </a:lnSpc>
                        <a:spcAft>
                          <a:spcPts val="0"/>
                        </a:spcAft>
                      </a:pPr>
                      <a:r>
                        <a:rPr lang="ru-RU" sz="2400"/>
                        <a:t>рН</a:t>
                      </a:r>
                      <a:endParaRPr lang="ru-RU" sz="2400">
                        <a:latin typeface="Calibri"/>
                        <a:ea typeface="Calibri"/>
                        <a:cs typeface="Times New Roman"/>
                      </a:endParaRPr>
                    </a:p>
                  </a:txBody>
                  <a:tcPr marL="68573" marR="68573" marT="0" marB="0"/>
                </a:tc>
                <a:tc>
                  <a:txBody>
                    <a:bodyPr/>
                    <a:lstStyle/>
                    <a:p>
                      <a:pPr algn="ctr">
                        <a:lnSpc>
                          <a:spcPct val="115000"/>
                        </a:lnSpc>
                        <a:spcAft>
                          <a:spcPts val="0"/>
                        </a:spcAft>
                      </a:pPr>
                      <a:r>
                        <a:rPr lang="ru-RU" sz="2400"/>
                        <a:t>7-8</a:t>
                      </a:r>
                      <a:endParaRPr lang="ru-RU" sz="2400">
                        <a:latin typeface="Calibri"/>
                        <a:ea typeface="Calibri"/>
                        <a:cs typeface="Times New Roman"/>
                      </a:endParaRPr>
                    </a:p>
                  </a:txBody>
                  <a:tcPr marL="68573" marR="68573" marT="0" marB="0"/>
                </a:tc>
              </a:tr>
              <a:tr h="841376">
                <a:tc>
                  <a:txBody>
                    <a:bodyPr/>
                    <a:lstStyle/>
                    <a:p>
                      <a:pPr algn="ctr">
                        <a:lnSpc>
                          <a:spcPct val="115000"/>
                        </a:lnSpc>
                        <a:spcAft>
                          <a:spcPts val="0"/>
                        </a:spcAft>
                      </a:pPr>
                      <a:r>
                        <a:rPr lang="ru-RU" sz="2400"/>
                        <a:t>Растворенный кислород</a:t>
                      </a:r>
                      <a:endParaRPr lang="ru-RU" sz="2400">
                        <a:latin typeface="Calibri"/>
                        <a:ea typeface="Calibri"/>
                        <a:cs typeface="Times New Roman"/>
                      </a:endParaRPr>
                    </a:p>
                  </a:txBody>
                  <a:tcPr marL="68573" marR="68573" marT="0" marB="0"/>
                </a:tc>
                <a:tc>
                  <a:txBody>
                    <a:bodyPr/>
                    <a:lstStyle/>
                    <a:p>
                      <a:pPr algn="ctr">
                        <a:lnSpc>
                          <a:spcPct val="115000"/>
                        </a:lnSpc>
                        <a:spcAft>
                          <a:spcPts val="0"/>
                        </a:spcAft>
                      </a:pPr>
                      <a:r>
                        <a:rPr lang="ru-RU" sz="2400"/>
                        <a:t>9-11 мг/л</a:t>
                      </a:r>
                      <a:endParaRPr lang="ru-RU" sz="2400">
                        <a:latin typeface="Calibri"/>
                        <a:ea typeface="Calibri"/>
                        <a:cs typeface="Times New Roman"/>
                      </a:endParaRPr>
                    </a:p>
                  </a:txBody>
                  <a:tcPr marL="68573" marR="68573" marT="0" marB="0"/>
                </a:tc>
              </a:tr>
              <a:tr h="841376">
                <a:tc>
                  <a:txBody>
                    <a:bodyPr/>
                    <a:lstStyle/>
                    <a:p>
                      <a:pPr algn="ctr">
                        <a:lnSpc>
                          <a:spcPct val="115000"/>
                        </a:lnSpc>
                        <a:spcAft>
                          <a:spcPts val="0"/>
                        </a:spcAft>
                      </a:pPr>
                      <a:r>
                        <a:rPr lang="ru-RU" sz="2400"/>
                        <a:t>Насыщение воды кислородом</a:t>
                      </a:r>
                      <a:endParaRPr lang="ru-RU" sz="2400">
                        <a:latin typeface="Calibri"/>
                        <a:ea typeface="Calibri"/>
                        <a:cs typeface="Times New Roman"/>
                      </a:endParaRPr>
                    </a:p>
                  </a:txBody>
                  <a:tcPr marL="68573" marR="68573" marT="0" marB="0"/>
                </a:tc>
                <a:tc>
                  <a:txBody>
                    <a:bodyPr/>
                    <a:lstStyle/>
                    <a:p>
                      <a:pPr algn="ctr">
                        <a:lnSpc>
                          <a:spcPct val="115000"/>
                        </a:lnSpc>
                        <a:spcAft>
                          <a:spcPts val="0"/>
                        </a:spcAft>
                      </a:pPr>
                      <a:r>
                        <a:rPr lang="ru-RU" sz="2400" dirty="0"/>
                        <a:t>100 %</a:t>
                      </a:r>
                      <a:endParaRPr lang="ru-RU" sz="2400" dirty="0">
                        <a:latin typeface="Calibri"/>
                        <a:ea typeface="Calibri"/>
                        <a:cs typeface="Times New Roman"/>
                      </a:endParaRPr>
                    </a:p>
                  </a:txBody>
                  <a:tcPr marL="68573" marR="68573" marT="0" marB="0"/>
                </a:tc>
              </a:tr>
              <a:tr h="420687">
                <a:tc>
                  <a:txBody>
                    <a:bodyPr/>
                    <a:lstStyle/>
                    <a:p>
                      <a:pPr algn="ctr">
                        <a:lnSpc>
                          <a:spcPct val="115000"/>
                        </a:lnSpc>
                        <a:spcAft>
                          <a:spcPts val="0"/>
                        </a:spcAft>
                      </a:pPr>
                      <a:r>
                        <a:rPr lang="ru-RU" sz="2400"/>
                        <a:t>Азот аммонийный </a:t>
                      </a:r>
                      <a:endParaRPr lang="ru-RU" sz="2400">
                        <a:latin typeface="Calibri"/>
                        <a:ea typeface="Calibri"/>
                        <a:cs typeface="Times New Roman"/>
                      </a:endParaRPr>
                    </a:p>
                  </a:txBody>
                  <a:tcPr marL="68573" marR="68573" marT="0" marB="0"/>
                </a:tc>
                <a:tc>
                  <a:txBody>
                    <a:bodyPr/>
                    <a:lstStyle/>
                    <a:p>
                      <a:pPr algn="ctr">
                        <a:lnSpc>
                          <a:spcPct val="115000"/>
                        </a:lnSpc>
                        <a:spcAft>
                          <a:spcPts val="0"/>
                        </a:spcAft>
                      </a:pPr>
                      <a:r>
                        <a:rPr lang="ru-RU" sz="2400"/>
                        <a:t>0,75 мг/л</a:t>
                      </a:r>
                      <a:endParaRPr lang="ru-RU" sz="2400">
                        <a:latin typeface="Calibri"/>
                        <a:ea typeface="Calibri"/>
                        <a:cs typeface="Times New Roman"/>
                      </a:endParaRPr>
                    </a:p>
                  </a:txBody>
                  <a:tcPr marL="68573" marR="68573" marT="0" marB="0"/>
                </a:tc>
              </a:tr>
              <a:tr h="420687">
                <a:tc>
                  <a:txBody>
                    <a:bodyPr/>
                    <a:lstStyle/>
                    <a:p>
                      <a:pPr algn="ctr">
                        <a:lnSpc>
                          <a:spcPct val="115000"/>
                        </a:lnSpc>
                        <a:spcAft>
                          <a:spcPts val="0"/>
                        </a:spcAft>
                      </a:pPr>
                      <a:r>
                        <a:rPr lang="ru-RU" sz="2400"/>
                        <a:t>Железо (общее)</a:t>
                      </a:r>
                      <a:endParaRPr lang="ru-RU" sz="2400">
                        <a:latin typeface="Calibri"/>
                        <a:ea typeface="Calibri"/>
                        <a:cs typeface="Times New Roman"/>
                      </a:endParaRPr>
                    </a:p>
                  </a:txBody>
                  <a:tcPr marL="68573" marR="68573" marT="0" marB="0"/>
                </a:tc>
                <a:tc>
                  <a:txBody>
                    <a:bodyPr/>
                    <a:lstStyle/>
                    <a:p>
                      <a:pPr algn="ctr">
                        <a:lnSpc>
                          <a:spcPct val="115000"/>
                        </a:lnSpc>
                        <a:spcAft>
                          <a:spcPts val="0"/>
                        </a:spcAft>
                      </a:pPr>
                      <a:r>
                        <a:rPr lang="ru-RU" sz="2400" dirty="0"/>
                        <a:t>0,1</a:t>
                      </a:r>
                      <a:endParaRPr lang="ru-RU" sz="2400" dirty="0">
                        <a:latin typeface="Calibri"/>
                        <a:ea typeface="Calibri"/>
                        <a:cs typeface="Times New Roman"/>
                      </a:endParaRPr>
                    </a:p>
                  </a:txBody>
                  <a:tcPr marL="68573" marR="68573" marT="0" marB="0"/>
                </a:tc>
              </a:tr>
            </a:tbl>
          </a:graphicData>
        </a:graphic>
      </p:graphicFrame>
    </p:spTree>
    <p:extLst>
      <p:ext uri="{BB962C8B-B14F-4D97-AF65-F5344CB8AC3E}">
        <p14:creationId xmlns:p14="http://schemas.microsoft.com/office/powerpoint/2010/main" val="2511007501"/>
      </p:ext>
    </p:extLst>
  </p:cSld>
  <p:clrMapOvr>
    <a:masterClrMapping/>
  </p:clrMapOvr>
  <p:transition>
    <p:zoom dir="in"/>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body" idx="1"/>
          </p:nvPr>
        </p:nvSpPr>
        <p:spPr>
          <a:xfrm>
            <a:off x="247650" y="914400"/>
            <a:ext cx="8896350" cy="4135438"/>
          </a:xfrm>
        </p:spPr>
        <p:txBody>
          <a:bodyPr/>
          <a:lstStyle/>
          <a:p>
            <a:pPr algn="ctr" eaLnBrk="1" hangingPunct="1">
              <a:buFont typeface="Wingdings" pitchFamily="2" charset="2"/>
              <a:buNone/>
            </a:pPr>
            <a:r>
              <a:rPr lang="ru-RU" altLang="ru-RU" sz="2400" b="1" smtClean="0">
                <a:latin typeface="Times New Roman" pitchFamily="18" charset="0"/>
                <a:cs typeface="Times New Roman" pitchFamily="18" charset="0"/>
              </a:rPr>
              <a:t>Гидрохимические показатели воды </a:t>
            </a:r>
          </a:p>
          <a:p>
            <a:pPr algn="ctr" eaLnBrk="1" hangingPunct="1">
              <a:buFont typeface="Wingdings" pitchFamily="2" charset="2"/>
              <a:buNone/>
            </a:pPr>
            <a:r>
              <a:rPr lang="ru-RU" altLang="ru-RU" sz="2400" b="1" smtClean="0">
                <a:latin typeface="Times New Roman" pitchFamily="18" charset="0"/>
                <a:cs typeface="Times New Roman" pitchFamily="18" charset="0"/>
              </a:rPr>
              <a:t>для форелевого хозяйства</a:t>
            </a:r>
          </a:p>
        </p:txBody>
      </p:sp>
      <p:graphicFrame>
        <p:nvGraphicFramePr>
          <p:cNvPr id="7" name="Таблица 6"/>
          <p:cNvGraphicFramePr>
            <a:graphicFrameLocks noGrp="1"/>
          </p:cNvGraphicFramePr>
          <p:nvPr/>
        </p:nvGraphicFramePr>
        <p:xfrm>
          <a:off x="1447800" y="1981200"/>
          <a:ext cx="6076950" cy="2944812"/>
        </p:xfrm>
        <a:graphic>
          <a:graphicData uri="http://schemas.openxmlformats.org/drawingml/2006/table">
            <a:tbl>
              <a:tblPr>
                <a:tableStyleId>{16D9F66E-5EB9-4882-86FB-DCBF35E3C3E4}</a:tableStyleId>
              </a:tblPr>
              <a:tblGrid>
                <a:gridCol w="3038158"/>
                <a:gridCol w="3038792"/>
              </a:tblGrid>
              <a:tr h="490802">
                <a:tc>
                  <a:txBody>
                    <a:bodyPr/>
                    <a:lstStyle/>
                    <a:p>
                      <a:pPr algn="ctr">
                        <a:lnSpc>
                          <a:spcPct val="115000"/>
                        </a:lnSpc>
                        <a:spcAft>
                          <a:spcPts val="0"/>
                        </a:spcAft>
                      </a:pPr>
                      <a:r>
                        <a:rPr lang="ru-RU" sz="2800" dirty="0"/>
                        <a:t>Прозрачность </a:t>
                      </a:r>
                      <a:endParaRPr lang="ru-RU" sz="2800" dirty="0">
                        <a:latin typeface="Calibri"/>
                        <a:ea typeface="Calibri"/>
                        <a:cs typeface="Times New Roman"/>
                      </a:endParaRPr>
                    </a:p>
                  </a:txBody>
                  <a:tcPr marL="68573" marR="68573" marT="0" marB="0"/>
                </a:tc>
                <a:tc>
                  <a:txBody>
                    <a:bodyPr/>
                    <a:lstStyle/>
                    <a:p>
                      <a:pPr algn="ctr">
                        <a:lnSpc>
                          <a:spcPct val="115000"/>
                        </a:lnSpc>
                        <a:spcAft>
                          <a:spcPts val="0"/>
                        </a:spcAft>
                      </a:pPr>
                      <a:r>
                        <a:rPr lang="ru-RU" sz="2800"/>
                        <a:t>1,5 м </a:t>
                      </a:r>
                      <a:endParaRPr lang="ru-RU" sz="2800">
                        <a:latin typeface="Calibri"/>
                        <a:ea typeface="Calibri"/>
                        <a:cs typeface="Times New Roman"/>
                      </a:endParaRPr>
                    </a:p>
                  </a:txBody>
                  <a:tcPr marL="68573" marR="68573" marT="0" marB="0"/>
                </a:tc>
              </a:tr>
              <a:tr h="490802">
                <a:tc>
                  <a:txBody>
                    <a:bodyPr/>
                    <a:lstStyle/>
                    <a:p>
                      <a:pPr algn="ctr">
                        <a:lnSpc>
                          <a:spcPct val="115000"/>
                        </a:lnSpc>
                        <a:spcAft>
                          <a:spcPts val="0"/>
                        </a:spcAft>
                      </a:pPr>
                      <a:r>
                        <a:rPr lang="ru-RU" sz="2800"/>
                        <a:t>рН</a:t>
                      </a:r>
                      <a:endParaRPr lang="ru-RU" sz="2800">
                        <a:latin typeface="Calibri"/>
                        <a:ea typeface="Calibri"/>
                        <a:cs typeface="Times New Roman"/>
                      </a:endParaRPr>
                    </a:p>
                  </a:txBody>
                  <a:tcPr marL="68573" marR="68573" marT="0" marB="0"/>
                </a:tc>
                <a:tc>
                  <a:txBody>
                    <a:bodyPr/>
                    <a:lstStyle/>
                    <a:p>
                      <a:pPr algn="ctr">
                        <a:lnSpc>
                          <a:spcPct val="115000"/>
                        </a:lnSpc>
                        <a:spcAft>
                          <a:spcPts val="0"/>
                        </a:spcAft>
                        <a:tabLst>
                          <a:tab pos="603885" algn="l"/>
                        </a:tabLst>
                      </a:pPr>
                      <a:r>
                        <a:rPr lang="ru-RU" sz="2800"/>
                        <a:t>7-8</a:t>
                      </a:r>
                      <a:endParaRPr lang="ru-RU" sz="2800">
                        <a:latin typeface="Calibri"/>
                        <a:ea typeface="Calibri"/>
                        <a:cs typeface="Times New Roman"/>
                      </a:endParaRPr>
                    </a:p>
                  </a:txBody>
                  <a:tcPr marL="68573" marR="68573" marT="0" marB="0"/>
                </a:tc>
              </a:tr>
              <a:tr h="490802">
                <a:tc>
                  <a:txBody>
                    <a:bodyPr/>
                    <a:lstStyle/>
                    <a:p>
                      <a:pPr algn="ctr">
                        <a:lnSpc>
                          <a:spcPct val="115000"/>
                        </a:lnSpc>
                        <a:spcAft>
                          <a:spcPts val="0"/>
                        </a:spcAft>
                      </a:pPr>
                      <a:r>
                        <a:rPr lang="ru-RU" sz="2800"/>
                        <a:t>Кислород</a:t>
                      </a:r>
                      <a:endParaRPr lang="ru-RU" sz="2800">
                        <a:latin typeface="Calibri"/>
                        <a:ea typeface="Calibri"/>
                        <a:cs typeface="Times New Roman"/>
                      </a:endParaRPr>
                    </a:p>
                  </a:txBody>
                  <a:tcPr marL="68573" marR="68573" marT="0" marB="0"/>
                </a:tc>
                <a:tc>
                  <a:txBody>
                    <a:bodyPr/>
                    <a:lstStyle/>
                    <a:p>
                      <a:pPr algn="ctr">
                        <a:lnSpc>
                          <a:spcPct val="115000"/>
                        </a:lnSpc>
                        <a:spcAft>
                          <a:spcPts val="0"/>
                        </a:spcAft>
                      </a:pPr>
                      <a:r>
                        <a:rPr lang="ru-RU" sz="2800"/>
                        <a:t>не мене 9 мг/л</a:t>
                      </a:r>
                      <a:endParaRPr lang="ru-RU" sz="2800">
                        <a:latin typeface="Calibri"/>
                        <a:ea typeface="Calibri"/>
                        <a:cs typeface="Times New Roman"/>
                      </a:endParaRPr>
                    </a:p>
                  </a:txBody>
                  <a:tcPr marL="68573" marR="68573" marT="0" marB="0"/>
                </a:tc>
              </a:tr>
              <a:tr h="490802">
                <a:tc>
                  <a:txBody>
                    <a:bodyPr/>
                    <a:lstStyle/>
                    <a:p>
                      <a:pPr algn="ctr">
                        <a:lnSpc>
                          <a:spcPct val="115000"/>
                        </a:lnSpc>
                        <a:spcAft>
                          <a:spcPts val="0"/>
                        </a:spcAft>
                      </a:pPr>
                      <a:r>
                        <a:rPr lang="ru-RU" sz="2800"/>
                        <a:t>Нитриты</a:t>
                      </a:r>
                      <a:endParaRPr lang="ru-RU" sz="2800">
                        <a:latin typeface="Calibri"/>
                        <a:ea typeface="Calibri"/>
                        <a:cs typeface="Times New Roman"/>
                      </a:endParaRPr>
                    </a:p>
                  </a:txBody>
                  <a:tcPr marL="68573" marR="68573" marT="0" marB="0"/>
                </a:tc>
                <a:tc>
                  <a:txBody>
                    <a:bodyPr/>
                    <a:lstStyle/>
                    <a:p>
                      <a:pPr algn="ctr">
                        <a:lnSpc>
                          <a:spcPct val="115000"/>
                        </a:lnSpc>
                        <a:spcAft>
                          <a:spcPts val="0"/>
                        </a:spcAft>
                      </a:pPr>
                      <a:r>
                        <a:rPr lang="ru-RU" sz="2800"/>
                        <a:t>до сотых долей</a:t>
                      </a:r>
                      <a:endParaRPr lang="ru-RU" sz="2800">
                        <a:latin typeface="Calibri"/>
                        <a:ea typeface="Calibri"/>
                        <a:cs typeface="Times New Roman"/>
                      </a:endParaRPr>
                    </a:p>
                  </a:txBody>
                  <a:tcPr marL="68573" marR="68573" marT="0" marB="0"/>
                </a:tc>
              </a:tr>
              <a:tr h="490802">
                <a:tc>
                  <a:txBody>
                    <a:bodyPr/>
                    <a:lstStyle/>
                    <a:p>
                      <a:pPr algn="ctr">
                        <a:lnSpc>
                          <a:spcPct val="115000"/>
                        </a:lnSpc>
                        <a:spcAft>
                          <a:spcPts val="0"/>
                        </a:spcAft>
                      </a:pPr>
                      <a:r>
                        <a:rPr lang="ru-RU" sz="2800"/>
                        <a:t>Нитраты</a:t>
                      </a:r>
                      <a:endParaRPr lang="ru-RU" sz="2800">
                        <a:latin typeface="Calibri"/>
                        <a:ea typeface="Calibri"/>
                        <a:cs typeface="Times New Roman"/>
                      </a:endParaRPr>
                    </a:p>
                  </a:txBody>
                  <a:tcPr marL="68573" marR="68573" marT="0" marB="0"/>
                </a:tc>
                <a:tc>
                  <a:txBody>
                    <a:bodyPr/>
                    <a:lstStyle/>
                    <a:p>
                      <a:pPr algn="ctr">
                        <a:lnSpc>
                          <a:spcPct val="115000"/>
                        </a:lnSpc>
                        <a:spcAft>
                          <a:spcPts val="0"/>
                        </a:spcAft>
                      </a:pPr>
                      <a:r>
                        <a:rPr lang="ru-RU" sz="2800"/>
                        <a:t>до 2 мг/л</a:t>
                      </a:r>
                      <a:endParaRPr lang="ru-RU" sz="2800">
                        <a:latin typeface="Calibri"/>
                        <a:ea typeface="Calibri"/>
                        <a:cs typeface="Times New Roman"/>
                      </a:endParaRPr>
                    </a:p>
                  </a:txBody>
                  <a:tcPr marL="68573" marR="68573" marT="0" marB="0"/>
                </a:tc>
              </a:tr>
              <a:tr h="490802">
                <a:tc>
                  <a:txBody>
                    <a:bodyPr/>
                    <a:lstStyle/>
                    <a:p>
                      <a:pPr algn="ctr">
                        <a:lnSpc>
                          <a:spcPct val="115000"/>
                        </a:lnSpc>
                        <a:spcAft>
                          <a:spcPts val="0"/>
                        </a:spcAft>
                      </a:pPr>
                      <a:r>
                        <a:rPr lang="ru-RU" sz="2800" dirty="0"/>
                        <a:t>Железо (общее)</a:t>
                      </a:r>
                      <a:endParaRPr lang="ru-RU" sz="2800" dirty="0">
                        <a:latin typeface="Calibri"/>
                        <a:ea typeface="Calibri"/>
                        <a:cs typeface="Times New Roman"/>
                      </a:endParaRPr>
                    </a:p>
                  </a:txBody>
                  <a:tcPr marL="68573" marR="68573" marT="0" marB="0"/>
                </a:tc>
                <a:tc>
                  <a:txBody>
                    <a:bodyPr/>
                    <a:lstStyle/>
                    <a:p>
                      <a:pPr algn="ctr">
                        <a:lnSpc>
                          <a:spcPct val="115000"/>
                        </a:lnSpc>
                        <a:spcAft>
                          <a:spcPts val="0"/>
                        </a:spcAft>
                      </a:pPr>
                      <a:r>
                        <a:rPr lang="ru-RU" sz="2800" dirty="0"/>
                        <a:t>до 0,5 мг/л</a:t>
                      </a:r>
                      <a:endParaRPr lang="ru-RU" sz="2800" dirty="0">
                        <a:latin typeface="Calibri"/>
                        <a:ea typeface="Calibri"/>
                        <a:cs typeface="Times New Roman"/>
                      </a:endParaRPr>
                    </a:p>
                  </a:txBody>
                  <a:tcPr marL="68573" marR="68573" marT="0" marB="0"/>
                </a:tc>
              </a:tr>
            </a:tbl>
          </a:graphicData>
        </a:graphic>
      </p:graphicFrame>
    </p:spTree>
    <p:extLst>
      <p:ext uri="{BB962C8B-B14F-4D97-AF65-F5344CB8AC3E}">
        <p14:creationId xmlns:p14="http://schemas.microsoft.com/office/powerpoint/2010/main" val="2840340664"/>
      </p:ext>
    </p:extLst>
  </p:cSld>
  <p:clrMapOvr>
    <a:masterClrMapping/>
  </p:clrMapOvr>
  <p:transition>
    <p:cover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7170" name="Picture 2" descr="Example gonads from diploid and triploid individuals of reproductive age for diploid fish (3+ for males, 5+ for females). Gonads are from similarly aged and sized individuals within each se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173813"/>
            <a:ext cx="7917920" cy="453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1217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a:spLocks noGrp="1" noChangeArrowheads="1"/>
          </p:cNvSpPr>
          <p:nvPr>
            <p:ph type="body" sz="half" idx="1"/>
          </p:nvPr>
        </p:nvSpPr>
        <p:spPr>
          <a:xfrm>
            <a:off x="134938" y="188913"/>
            <a:ext cx="9009062" cy="719137"/>
          </a:xfrm>
        </p:spPr>
        <p:txBody>
          <a:bodyPr/>
          <a:lstStyle/>
          <a:p>
            <a:pPr algn="ctr" eaLnBrk="1" hangingPunct="1">
              <a:buFont typeface="Wingdings" pitchFamily="2" charset="2"/>
              <a:buNone/>
            </a:pPr>
            <a:r>
              <a:rPr lang="ru-RU" altLang="ru-RU" sz="2800" b="1" smtClean="0">
                <a:latin typeface="Times New Roman" pitchFamily="18" charset="0"/>
                <a:cs typeface="Times New Roman" pitchFamily="18" charset="0"/>
              </a:rPr>
              <a:t>Температура</a:t>
            </a:r>
            <a:endParaRPr lang="en-US" altLang="ru-RU" sz="2800" b="1" smtClean="0">
              <a:latin typeface="Times New Roman" pitchFamily="18" charset="0"/>
              <a:cs typeface="Times New Roman" pitchFamily="18" charset="0"/>
            </a:endParaRPr>
          </a:p>
        </p:txBody>
      </p:sp>
      <p:pic>
        <p:nvPicPr>
          <p:cNvPr id="76803" name="Picture 8" descr="C:\Documents and Settings\xXx\Рабочий стол\масса_комби.jpg"/>
          <p:cNvPicPr>
            <a:picLocks noChangeAspect="1" noChangeArrowheads="1"/>
          </p:cNvPicPr>
          <p:nvPr/>
        </p:nvPicPr>
        <p:blipFill>
          <a:blip r:embed="rId3">
            <a:extLst>
              <a:ext uri="{28A0092B-C50C-407E-A947-70E740481C1C}">
                <a14:useLocalDpi xmlns:a14="http://schemas.microsoft.com/office/drawing/2010/main" val="0"/>
              </a:ext>
            </a:extLst>
          </a:blip>
          <a:srcRect l="14378" r="11545" b="13728"/>
          <a:stretch>
            <a:fillRect/>
          </a:stretch>
        </p:blipFill>
        <p:spPr bwMode="auto">
          <a:xfrm>
            <a:off x="1763713" y="1052513"/>
            <a:ext cx="6121400"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2682754"/>
      </p:ext>
    </p:extLst>
  </p:cSld>
  <p:clrMapOvr>
    <a:masterClrMapping/>
  </p:clrMapOvr>
  <p:transition>
    <p:split orient="vert" dir="in"/>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Текст 2"/>
          <p:cNvSpPr>
            <a:spLocks noGrp="1"/>
          </p:cNvSpPr>
          <p:nvPr>
            <p:ph type="body" sz="half" idx="1"/>
          </p:nvPr>
        </p:nvSpPr>
        <p:spPr>
          <a:xfrm>
            <a:off x="534988" y="765175"/>
            <a:ext cx="8610600" cy="5257800"/>
          </a:xfrm>
        </p:spPr>
        <p:txBody>
          <a:bodyPr/>
          <a:lstStyle/>
          <a:p>
            <a:pPr algn="ctr" eaLnBrk="1" hangingPunct="1">
              <a:buFont typeface="Wingdings" pitchFamily="2" charset="2"/>
              <a:buNone/>
            </a:pPr>
            <a:r>
              <a:rPr lang="ru-RU" altLang="ru-RU" b="1" smtClean="0"/>
              <a:t>Растворенный в воде кислород</a:t>
            </a:r>
          </a:p>
          <a:p>
            <a:pPr eaLnBrk="1" hangingPunct="1">
              <a:buFont typeface="Wingdings" pitchFamily="2" charset="2"/>
              <a:buNone/>
            </a:pPr>
            <a:endParaRPr lang="ru-RU" altLang="ru-RU" smtClean="0"/>
          </a:p>
          <a:p>
            <a:pPr eaLnBrk="1" hangingPunct="1"/>
            <a:r>
              <a:rPr lang="ru-RU" altLang="ru-RU" smtClean="0"/>
              <a:t>Чем моложе рыба, тем большей ей требуется растворенного кислорода. </a:t>
            </a:r>
          </a:p>
          <a:p>
            <a:pPr eaLnBrk="1" hangingPunct="1"/>
            <a:r>
              <a:rPr lang="ru-RU" altLang="ru-RU" smtClean="0"/>
              <a:t>Для форели массой до 50 г необходимо 500 – 600 мг кислорода/кг*ч</a:t>
            </a:r>
          </a:p>
          <a:p>
            <a:pPr eaLnBrk="1" hangingPunct="1"/>
            <a:r>
              <a:rPr lang="ru-RU" altLang="ru-RU" smtClean="0"/>
              <a:t>Для форели массой 100-200 г – 400 – 500 мг кислорода/кг*ч</a:t>
            </a:r>
          </a:p>
          <a:p>
            <a:pPr eaLnBrk="1" hangingPunct="1">
              <a:buFont typeface="Wingdings" pitchFamily="2" charset="2"/>
              <a:buNone/>
            </a:pPr>
            <a:endParaRPr lang="ru-RU" altLang="ru-RU" smtClean="0"/>
          </a:p>
          <a:p>
            <a:pPr eaLnBrk="1" hangingPunct="1"/>
            <a:endParaRPr lang="ru-RU" altLang="ru-RU" smtClean="0"/>
          </a:p>
        </p:txBody>
      </p:sp>
    </p:spTree>
    <p:extLst>
      <p:ext uri="{BB962C8B-B14F-4D97-AF65-F5344CB8AC3E}">
        <p14:creationId xmlns:p14="http://schemas.microsoft.com/office/powerpoint/2010/main" val="386911733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34938" y="1066800"/>
            <a:ext cx="8896350" cy="5184775"/>
          </a:xfrm>
        </p:spPr>
        <p:txBody>
          <a:bodyPr/>
          <a:lstStyle/>
          <a:p>
            <a:pPr algn="ctr" eaLnBrk="1" hangingPunct="1">
              <a:buFont typeface="Wingdings" pitchFamily="2" charset="2"/>
              <a:buNone/>
              <a:defRPr/>
            </a:pPr>
            <a:r>
              <a:rPr lang="ru-RU" b="1" dirty="0" err="1" smtClean="0">
                <a:latin typeface="Times New Roman" panose="02020603050405020304" pitchFamily="18" charset="0"/>
                <a:cs typeface="Times New Roman" panose="02020603050405020304" pitchFamily="18" charset="0"/>
              </a:rPr>
              <a:t>Водообмен</a:t>
            </a:r>
            <a:r>
              <a:rPr lang="ru-RU" b="1" dirty="0" smtClean="0">
                <a:latin typeface="Times New Roman" panose="02020603050405020304" pitchFamily="18" charset="0"/>
                <a:cs typeface="Times New Roman" panose="02020603050405020304" pitchFamily="18" charset="0"/>
              </a:rPr>
              <a:t> в бассейне</a:t>
            </a:r>
          </a:p>
          <a:p>
            <a:pPr marL="0" indent="0" algn="just" eaLnBrk="1" hangingPunct="1">
              <a:buFont typeface="Wingdings" pitchFamily="2" charset="2"/>
              <a:buNone/>
              <a:defRPr/>
            </a:pPr>
            <a:r>
              <a:rPr lang="ru-RU" dirty="0" smtClean="0">
                <a:latin typeface="Times New Roman" panose="02020603050405020304" pitchFamily="18" charset="0"/>
                <a:cs typeface="Times New Roman" panose="02020603050405020304" pitchFamily="18" charset="0"/>
              </a:rPr>
              <a:t>Течение – носитель кислорода, удаляет продукты метаболизма, остатки корма, экскременты. Равномерно распределяет корм. Оптимум течения  2-3 м/с. Известно, что большая скорость течения вызывает повышенный обмен и ухудшает рыбоводно-экономические показатели.</a:t>
            </a:r>
          </a:p>
          <a:p>
            <a:pPr eaLnBrk="1" hangingPunct="1">
              <a:defRPr/>
            </a:pPr>
            <a:endParaRPr lang="ru-RU" dirty="0" smtClean="0"/>
          </a:p>
        </p:txBody>
      </p:sp>
    </p:spTree>
    <p:extLst>
      <p:ext uri="{BB962C8B-B14F-4D97-AF65-F5344CB8AC3E}">
        <p14:creationId xmlns:p14="http://schemas.microsoft.com/office/powerpoint/2010/main" val="164521894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34938" y="1143000"/>
            <a:ext cx="8896350" cy="5486400"/>
          </a:xfrm>
        </p:spPr>
        <p:txBody>
          <a:bodyPr>
            <a:normAutofit lnSpcReduction="10000"/>
          </a:bodyPr>
          <a:lstStyle/>
          <a:p>
            <a:pPr algn="ctr" eaLnBrk="1" hangingPunct="1">
              <a:buFont typeface="Wingdings" pitchFamily="2" charset="2"/>
              <a:buNone/>
              <a:defRPr/>
            </a:pPr>
            <a:r>
              <a:rPr lang="ru-RU" b="1" dirty="0" smtClean="0"/>
              <a:t>Освещенность и цвет воды</a:t>
            </a:r>
          </a:p>
          <a:p>
            <a:pPr algn="ctr" eaLnBrk="1" hangingPunct="1">
              <a:buFont typeface="Wingdings" pitchFamily="2" charset="2"/>
              <a:buNone/>
              <a:defRPr/>
            </a:pPr>
            <a:endParaRPr lang="ru-RU" b="1" dirty="0" smtClean="0"/>
          </a:p>
          <a:p>
            <a:pPr marL="0" indent="0" algn="just" eaLnBrk="1" hangingPunct="1">
              <a:buFont typeface="Wingdings" pitchFamily="2" charset="2"/>
              <a:buNone/>
              <a:defRPr/>
            </a:pPr>
            <a:r>
              <a:rPr lang="ru-RU" sz="2400" dirty="0" smtClean="0"/>
              <a:t>Радужная форель не любит прямой солнечный свет, но она боится его меньше, чем ручьевая форель. С возрастом у нее наблюдается отрицательный фототаксис. </a:t>
            </a:r>
          </a:p>
          <a:p>
            <a:pPr marL="0" indent="0" algn="just" eaLnBrk="1" hangingPunct="1">
              <a:buFont typeface="Wingdings" pitchFamily="2" charset="2"/>
              <a:buNone/>
              <a:defRPr/>
            </a:pPr>
            <a:r>
              <a:rPr lang="ru-RU" sz="2400" dirty="0" smtClean="0"/>
              <a:t>Прямые солнечные лучи способны вызывать ожоги телу у мальков. Лучше когда выращивание идет при рассеянном, ослабленном свете. Свет и фиолетовы лучи губительны для икры лососевых, желтые и оранжевые лучи безвредны. Нормальная освещенность для молоди и взрослой форели составляет около 100 люкс. </a:t>
            </a:r>
          </a:p>
          <a:p>
            <a:pPr algn="ctr" eaLnBrk="1" hangingPunct="1">
              <a:buFont typeface="Wingdings" pitchFamily="2" charset="2"/>
              <a:buNone/>
              <a:defRPr/>
            </a:pPr>
            <a:endParaRPr lang="ru-RU" b="1" dirty="0" smtClean="0"/>
          </a:p>
          <a:p>
            <a:pPr algn="ctr" eaLnBrk="1" hangingPunct="1">
              <a:buFont typeface="Wingdings" pitchFamily="2" charset="2"/>
              <a:buNone/>
              <a:defRPr/>
            </a:pPr>
            <a:r>
              <a:rPr lang="ru-RU" b="1" dirty="0" smtClean="0"/>
              <a:t> </a:t>
            </a:r>
          </a:p>
          <a:p>
            <a:pPr eaLnBrk="1" hangingPunct="1">
              <a:buFont typeface="Wingdings" pitchFamily="2" charset="2"/>
              <a:buNone/>
              <a:defRPr/>
            </a:pPr>
            <a:endParaRPr lang="ru-RU" dirty="0" smtClean="0"/>
          </a:p>
        </p:txBody>
      </p:sp>
    </p:spTree>
    <p:extLst>
      <p:ext uri="{BB962C8B-B14F-4D97-AF65-F5344CB8AC3E}">
        <p14:creationId xmlns:p14="http://schemas.microsoft.com/office/powerpoint/2010/main" val="424562796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fontScale="90000"/>
          </a:bodyPr>
          <a:lstStyle/>
          <a:p>
            <a:pPr algn="ctr"/>
            <a:r>
              <a:rPr lang="ru-RU" dirty="0" smtClean="0"/>
              <a:t>Бассейны для </a:t>
            </a:r>
            <a:r>
              <a:rPr lang="ru-RU" dirty="0" err="1" smtClean="0"/>
              <a:t>подращивания</a:t>
            </a:r>
            <a:r>
              <a:rPr lang="ru-RU" dirty="0" smtClean="0"/>
              <a:t> личинок и молоди</a:t>
            </a:r>
            <a:endParaRPr lang="ru-RU" dirty="0"/>
          </a:p>
        </p:txBody>
      </p:sp>
      <p:sp>
        <p:nvSpPr>
          <p:cNvPr id="5" name="Текст 4"/>
          <p:cNvSpPr>
            <a:spLocks noGrp="1"/>
          </p:cNvSpPr>
          <p:nvPr>
            <p:ph type="body" idx="1"/>
          </p:nvPr>
        </p:nvSpPr>
        <p:spPr/>
        <p:txBody>
          <a:bodyPr/>
          <a:lstStyle/>
          <a:p>
            <a:endParaRPr lang="ru-RU"/>
          </a:p>
        </p:txBody>
      </p:sp>
      <p:sp>
        <p:nvSpPr>
          <p:cNvPr id="7" name="Текст 6"/>
          <p:cNvSpPr>
            <a:spLocks noGrp="1"/>
          </p:cNvSpPr>
          <p:nvPr>
            <p:ph type="body" sz="half" idx="3"/>
          </p:nvPr>
        </p:nvSpPr>
        <p:spPr/>
        <p:txBody>
          <a:bodyPr/>
          <a:lstStyle/>
          <a:p>
            <a:endParaRPr lang="ru-RU"/>
          </a:p>
        </p:txBody>
      </p:sp>
      <p:pic>
        <p:nvPicPr>
          <p:cNvPr id="20482" name="Picture 2"/>
          <p:cNvPicPr>
            <a:picLocks noGrp="1" noChangeAspect="1" noChangeArrowheads="1"/>
          </p:cNvPicPr>
          <p:nvPr>
            <p:ph sz="quarter" idx="2"/>
          </p:nvPr>
        </p:nvPicPr>
        <p:blipFill>
          <a:blip r:embed="rId2" cstate="print"/>
          <a:srcRect/>
          <a:stretch>
            <a:fillRect/>
          </a:stretch>
        </p:blipFill>
        <p:spPr bwMode="auto">
          <a:xfrm>
            <a:off x="785786" y="1671649"/>
            <a:ext cx="3286148" cy="3400425"/>
          </a:xfrm>
          <a:prstGeom prst="rect">
            <a:avLst/>
          </a:prstGeom>
          <a:noFill/>
          <a:ln w="9525">
            <a:noFill/>
            <a:miter lim="800000"/>
            <a:headEnd/>
            <a:tailEnd/>
          </a:ln>
          <a:effectLst/>
        </p:spPr>
      </p:pic>
      <p:pic>
        <p:nvPicPr>
          <p:cNvPr id="20483" name="Picture 3"/>
          <p:cNvPicPr>
            <a:picLocks noGrp="1" noChangeAspect="1" noChangeArrowheads="1"/>
          </p:cNvPicPr>
          <p:nvPr>
            <p:ph sz="quarter" idx="4"/>
          </p:nvPr>
        </p:nvPicPr>
        <p:blipFill>
          <a:blip r:embed="rId3" cstate="print"/>
          <a:srcRect/>
          <a:stretch>
            <a:fillRect/>
          </a:stretch>
        </p:blipFill>
        <p:spPr bwMode="auto">
          <a:xfrm>
            <a:off x="4770437" y="1857385"/>
            <a:ext cx="3790950" cy="3000375"/>
          </a:xfrm>
          <a:prstGeom prst="rect">
            <a:avLst/>
          </a:prstGeom>
          <a:noFill/>
          <a:ln w="9525">
            <a:noFill/>
            <a:miter lim="800000"/>
            <a:headEnd/>
            <a:tailEnd/>
          </a:ln>
          <a:effectLst/>
        </p:spPr>
      </p:pic>
    </p:spTree>
    <p:extLst>
      <p:ext uri="{BB962C8B-B14F-4D97-AF65-F5344CB8AC3E}">
        <p14:creationId xmlns:p14="http://schemas.microsoft.com/office/powerpoint/2010/main" val="238847818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Содержимое 7"/>
          <p:cNvSpPr>
            <a:spLocks noGrp="1"/>
          </p:cNvSpPr>
          <p:nvPr>
            <p:ph idx="1"/>
          </p:nvPr>
        </p:nvSpPr>
        <p:spPr>
          <a:xfrm>
            <a:off x="457200" y="428604"/>
            <a:ext cx="8229600" cy="5578687"/>
          </a:xfrm>
        </p:spPr>
        <p:txBody>
          <a:bodyPr>
            <a:normAutofit/>
          </a:bodyPr>
          <a:lstStyle/>
          <a:p>
            <a:r>
              <a:rPr lang="ru-RU" sz="2400" dirty="0" smtClean="0"/>
              <a:t>Для </a:t>
            </a:r>
            <a:r>
              <a:rPr lang="ru-RU" sz="2400" dirty="0" err="1" smtClean="0"/>
              <a:t>подращивания</a:t>
            </a:r>
            <a:r>
              <a:rPr lang="ru-RU" sz="2400" dirty="0" smtClean="0"/>
              <a:t> молоди используются бассейны различной формы. Наиболее распространены лотки длиной в несколько метров, а также прямоугольные или круглые бассейны. В начале </a:t>
            </a:r>
            <a:r>
              <a:rPr lang="ru-RU" sz="2400" dirty="0" err="1" smtClean="0"/>
              <a:t>подращивания</a:t>
            </a:r>
            <a:r>
              <a:rPr lang="ru-RU" sz="2400" dirty="0" smtClean="0"/>
              <a:t> уровень воды поддерживается на уровне 0,1–0,2 м, а затем постепенно увеличивается до 0,5–0,8 м.</a:t>
            </a:r>
          </a:p>
          <a:p>
            <a:r>
              <a:rPr lang="ru-RU" sz="2400" dirty="0" smtClean="0"/>
              <a:t>Плотность посадки молоди в бассейны для </a:t>
            </a:r>
            <a:r>
              <a:rPr lang="ru-RU" sz="2400" dirty="0" err="1" smtClean="0"/>
              <a:t>подращивания</a:t>
            </a:r>
            <a:r>
              <a:rPr lang="ru-RU" sz="2400" dirty="0" smtClean="0"/>
              <a:t> варьирует от 2000 до 5000 шт. личинок/кв. метр, а уровень </a:t>
            </a:r>
            <a:r>
              <a:rPr lang="ru-RU" sz="2400" dirty="0" err="1" smtClean="0"/>
              <a:t>водоподачи</a:t>
            </a:r>
            <a:r>
              <a:rPr lang="ru-RU" sz="2400" dirty="0" smtClean="0"/>
              <a:t> должен быть около 0,5–1 л/</a:t>
            </a:r>
            <a:r>
              <a:rPr lang="ru-RU" sz="2400" dirty="0" err="1" smtClean="0"/>
              <a:t>c</a:t>
            </a:r>
            <a:r>
              <a:rPr lang="ru-RU" sz="2400" dirty="0" smtClean="0"/>
              <a:t>.</a:t>
            </a:r>
            <a:endParaRPr lang="ru-RU" sz="2400" dirty="0"/>
          </a:p>
        </p:txBody>
      </p:sp>
    </p:spTree>
    <p:extLst>
      <p:ext uri="{BB962C8B-B14F-4D97-AF65-F5344CB8AC3E}">
        <p14:creationId xmlns:p14="http://schemas.microsoft.com/office/powerpoint/2010/main" val="398224042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504" y="187171"/>
            <a:ext cx="8856984" cy="2554545"/>
          </a:xfrm>
          <a:prstGeom prst="rect">
            <a:avLst/>
          </a:prstGeom>
          <a:solidFill>
            <a:schemeClr val="bg1"/>
          </a:solidFill>
        </p:spPr>
        <p:txBody>
          <a:bodyPr wrap="square" rtlCol="0">
            <a:spAutoFit/>
          </a:bodyPr>
          <a:lstStyle/>
          <a:p>
            <a:endParaRPr lang="ru-RU" sz="3200" b="1" u="sng" dirty="0" smtClean="0">
              <a:solidFill>
                <a:srgbClr val="FF0000"/>
              </a:solidFill>
              <a:latin typeface="Times New Roman" panose="02020603050405020304" pitchFamily="18" charset="0"/>
              <a:cs typeface="Times New Roman" panose="02020603050405020304" pitchFamily="18" charset="0"/>
            </a:endParaRPr>
          </a:p>
          <a:p>
            <a:endParaRPr lang="ru-RU" sz="2000" b="1" u="sng" dirty="0">
              <a:latin typeface="Times New Roman" panose="02020603050405020304" pitchFamily="18" charset="0"/>
              <a:cs typeface="Times New Roman" panose="02020603050405020304" pitchFamily="18" charset="0"/>
            </a:endParaRPr>
          </a:p>
          <a:p>
            <a:pPr algn="ctr"/>
            <a:r>
              <a:rPr lang="ru-RU" sz="5400" b="1" dirty="0" smtClean="0">
                <a:latin typeface="Times New Roman" panose="02020603050405020304" pitchFamily="18" charset="0"/>
                <a:cs typeface="Times New Roman" panose="02020603050405020304" pitchFamily="18" charset="0"/>
              </a:rPr>
              <a:t>3. Искусственное </a:t>
            </a:r>
            <a:r>
              <a:rPr lang="ru-RU" sz="5400" b="1" dirty="0" smtClean="0">
                <a:latin typeface="Times New Roman" panose="02020603050405020304" pitchFamily="18" charset="0"/>
                <a:cs typeface="Times New Roman" panose="02020603050405020304" pitchFamily="18" charset="0"/>
              </a:rPr>
              <a:t>воспроизводство осетровых</a:t>
            </a:r>
            <a:endParaRPr lang="ru-RU" sz="5400" b="1" dirty="0">
              <a:latin typeface="Times New Roman" panose="02020603050405020304" pitchFamily="18" charset="0"/>
              <a:cs typeface="Times New Roman" panose="02020603050405020304" pitchFamily="18" charset="0"/>
            </a:endParaRPr>
          </a:p>
        </p:txBody>
      </p:sp>
      <p:pic>
        <p:nvPicPr>
          <p:cNvPr id="1026" name="Picture 2" descr="https://marulya.ru/images/0012716c3d9196ca4263ed66c3240631_269756_1657668027.jpg"/>
          <p:cNvPicPr>
            <a:picLocks noChangeAspect="1" noChangeArrowheads="1"/>
          </p:cNvPicPr>
          <p:nvPr/>
        </p:nvPicPr>
        <p:blipFill rotWithShape="1">
          <a:blip r:embed="rId2">
            <a:extLst>
              <a:ext uri="{28A0092B-C50C-407E-A947-70E740481C1C}">
                <a14:useLocalDpi xmlns:a14="http://schemas.microsoft.com/office/drawing/2010/main" val="0"/>
              </a:ext>
            </a:extLst>
          </a:blip>
          <a:srcRect t="28453" b="8514"/>
          <a:stretch/>
        </p:blipFill>
        <p:spPr bwMode="auto">
          <a:xfrm>
            <a:off x="0" y="3016947"/>
            <a:ext cx="9143999" cy="3841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19640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36912"/>
            <a:ext cx="8229600" cy="1143000"/>
          </a:xfrm>
          <a:solidFill>
            <a:schemeClr val="bg1"/>
          </a:solidFill>
        </p:spPr>
        <p:txBody>
          <a:bodyPr>
            <a:normAutofit/>
          </a:bodyPr>
          <a:lstStyle/>
          <a:p>
            <a:r>
              <a:rPr lang="ru-RU" dirty="0" smtClean="0">
                <a:effectLst/>
                <a:latin typeface="Times New Roman" panose="02020603050405020304" pitchFamily="18" charset="0"/>
                <a:cs typeface="Times New Roman" panose="02020603050405020304" pitchFamily="18" charset="0"/>
              </a:rPr>
              <a:t>Работа </a:t>
            </a:r>
            <a:r>
              <a:rPr lang="ru-RU" dirty="0">
                <a:effectLst/>
                <a:latin typeface="Times New Roman" panose="02020603050405020304" pitchFamily="18" charset="0"/>
                <a:cs typeface="Times New Roman" panose="02020603050405020304" pitchFamily="18" charset="0"/>
              </a:rPr>
              <a:t>с </a:t>
            </a:r>
            <a:r>
              <a:rPr lang="ru-RU" dirty="0" smtClean="0">
                <a:effectLst/>
                <a:latin typeface="Times New Roman" panose="02020603050405020304" pitchFamily="18" charset="0"/>
                <a:cs typeface="Times New Roman" panose="02020603050405020304" pitchFamily="18" charset="0"/>
              </a:rPr>
              <a:t>производителями</a:t>
            </a:r>
            <a:endParaRPr lang="ru-RU" dirty="0">
              <a:effectLst/>
            </a:endParaRPr>
          </a:p>
        </p:txBody>
      </p:sp>
      <p:pic>
        <p:nvPicPr>
          <p:cNvPr id="4" name="Picture 9" descr="jesiotr rosyjski"/>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30057"/>
            <a:ext cx="4680520" cy="241014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descr="Img0088"/>
          <p:cNvPicPr>
            <a:picLocks noGrp="1" noChangeAspect="1" noChangeArrowheads="1"/>
          </p:cNvPicPr>
          <p:nvPr>
            <p:ph sz="quarter" idx="4294967295"/>
          </p:nvPr>
        </p:nvPicPr>
        <p:blipFill rotWithShape="1">
          <a:blip r:embed="rId3" cstate="print">
            <a:extLst>
              <a:ext uri="{28A0092B-C50C-407E-A947-70E740481C1C}">
                <a14:useLocalDpi xmlns:a14="http://schemas.microsoft.com/office/drawing/2010/main" val="0"/>
              </a:ext>
            </a:extLst>
          </a:blip>
          <a:srcRect l="41" t="14536" r="-41" b="73"/>
          <a:stretch/>
        </p:blipFill>
        <p:spPr>
          <a:xfrm>
            <a:off x="-1" y="4077072"/>
            <a:ext cx="4336663" cy="27789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descr="1SR5+"/>
          <p:cNvPicPr>
            <a:picLocks noGrp="1" noChangeAspect="1" noChangeArrowheads="1"/>
          </p:cNvPicPr>
          <p:nvPr>
            <p:ph sz="quarter" idx="4294967295"/>
          </p:nvPr>
        </p:nvPicPr>
        <p:blipFill rotWithShape="1">
          <a:blip r:embed="rId4" cstate="print">
            <a:extLst>
              <a:ext uri="{28A0092B-C50C-407E-A947-70E740481C1C}">
                <a14:useLocalDpi xmlns:a14="http://schemas.microsoft.com/office/drawing/2010/main" val="0"/>
              </a:ext>
            </a:extLst>
          </a:blip>
          <a:srcRect l="2692" t="11056" r="-2692" b="5899"/>
          <a:stretch/>
        </p:blipFill>
        <p:spPr>
          <a:xfrm>
            <a:off x="5242962" y="0"/>
            <a:ext cx="3904727" cy="243307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2" descr="Img0081"/>
          <p:cNvPicPr>
            <a:picLocks noGrp="1" noChangeAspect="1" noChangeArrowheads="1"/>
          </p:cNvPicPr>
          <p:nvPr>
            <p:ph sz="quarter" idx="1"/>
          </p:nvPr>
        </p:nvPicPr>
        <p:blipFill rotWithShape="1">
          <a:blip r:embed="rId5" cstate="print">
            <a:extLst>
              <a:ext uri="{28A0092B-C50C-407E-A947-70E740481C1C}">
                <a14:useLocalDpi xmlns:a14="http://schemas.microsoft.com/office/drawing/2010/main" val="0"/>
              </a:ext>
            </a:extLst>
          </a:blip>
          <a:srcRect t="16921" b="5242"/>
          <a:stretch/>
        </p:blipFill>
        <p:spPr>
          <a:xfrm>
            <a:off x="4378280" y="4077073"/>
            <a:ext cx="4761559" cy="27809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1750344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45928" y="563635"/>
            <a:ext cx="4619150" cy="461665"/>
          </a:xfrm>
          <a:prstGeom prst="rect">
            <a:avLst/>
          </a:prstGeom>
          <a:solidFill>
            <a:schemeClr val="bg1"/>
          </a:solidFill>
        </p:spPr>
        <p:txBody>
          <a:bodyPr wrap="none" rtlCol="0">
            <a:spAutoFit/>
          </a:bodyPr>
          <a:lstStyle/>
          <a:p>
            <a:r>
              <a:rPr lang="ru-RU" sz="2400" b="1" dirty="0" smtClean="0"/>
              <a:t>ВОСПРОИЗВОДСТВО ОСЕТРОВЫХ</a:t>
            </a:r>
            <a:endParaRPr lang="ru-RU" sz="2400" b="1" dirty="0"/>
          </a:p>
        </p:txBody>
      </p:sp>
      <p:sp>
        <p:nvSpPr>
          <p:cNvPr id="5" name="TextBox 4"/>
          <p:cNvSpPr txBox="1"/>
          <p:nvPr/>
        </p:nvSpPr>
        <p:spPr>
          <a:xfrm>
            <a:off x="395536" y="2057941"/>
            <a:ext cx="8352928" cy="3600986"/>
          </a:xfrm>
          <a:prstGeom prst="rect">
            <a:avLst/>
          </a:prstGeom>
          <a:solidFill>
            <a:schemeClr val="bg1"/>
          </a:solidFill>
        </p:spPr>
        <p:txBody>
          <a:bodyPr wrap="square" rtlCol="0">
            <a:spAutoFit/>
          </a:bodyPr>
          <a:lstStyle/>
          <a:p>
            <a:r>
              <a:rPr lang="ru-RU" sz="2400" dirty="0"/>
              <a:t>Зарождение </a:t>
            </a:r>
            <a:r>
              <a:rPr lang="ru-RU" sz="2400" dirty="0" err="1"/>
              <a:t>осетроводства</a:t>
            </a:r>
            <a:r>
              <a:rPr lang="ru-RU" sz="2400" dirty="0"/>
              <a:t> началось в </a:t>
            </a:r>
            <a:r>
              <a:rPr lang="ru-RU" sz="3200" b="1" dirty="0"/>
              <a:t>1869 г.</a:t>
            </a:r>
            <a:r>
              <a:rPr lang="ru-RU" sz="2400" dirty="0"/>
              <a:t> с проведения </a:t>
            </a:r>
            <a:endParaRPr lang="ru-RU" sz="2400" dirty="0" smtClean="0"/>
          </a:p>
          <a:p>
            <a:r>
              <a:rPr lang="ru-RU" sz="2800" b="1" dirty="0" smtClean="0"/>
              <a:t>Ф.В. Овсянниковым </a:t>
            </a:r>
            <a:r>
              <a:rPr lang="ru-RU" sz="2400" dirty="0"/>
              <a:t>первого в мире </a:t>
            </a:r>
            <a:r>
              <a:rPr lang="ru-RU" sz="2400" dirty="0" err="1"/>
              <a:t>исскуственного</a:t>
            </a:r>
            <a:r>
              <a:rPr lang="ru-RU" sz="2400" dirty="0"/>
              <a:t> оплодотворения икры </a:t>
            </a:r>
            <a:r>
              <a:rPr lang="ru-RU" sz="2400" dirty="0" smtClean="0"/>
              <a:t>стерляди.</a:t>
            </a:r>
          </a:p>
          <a:p>
            <a:endParaRPr lang="ru-RU" sz="2400" dirty="0"/>
          </a:p>
          <a:p>
            <a:r>
              <a:rPr lang="ru-RU" sz="2400" dirty="0" err="1"/>
              <a:t>Осетроводство</a:t>
            </a:r>
            <a:r>
              <a:rPr lang="ru-RU" sz="2400" dirty="0"/>
              <a:t> впервые столкнулось с необходимостью гормонального стимулирования производителей в 30-е годы, при первых попытках работы с не зрелыми дикими производителями добытыми в местах промысла, а не </a:t>
            </a:r>
            <a:r>
              <a:rPr lang="ru-RU" sz="2400" dirty="0" smtClean="0"/>
              <a:t>нереста. </a:t>
            </a:r>
            <a:endParaRPr lang="ru-RU" sz="2400" dirty="0"/>
          </a:p>
        </p:txBody>
      </p:sp>
    </p:spTree>
    <p:extLst>
      <p:ext uri="{BB962C8B-B14F-4D97-AF65-F5344CB8AC3E}">
        <p14:creationId xmlns:p14="http://schemas.microsoft.com/office/powerpoint/2010/main" val="16354920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285578" y="550097"/>
            <a:ext cx="3782366" cy="2735709"/>
          </a:xfrm>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a:xfrm>
            <a:off x="5972236" y="1412776"/>
            <a:ext cx="2832100" cy="4394200"/>
          </a:xfrm>
          <a:prstGeom prst="rect">
            <a:avLst/>
          </a:prstGeom>
        </p:spPr>
      </p:pic>
      <p:sp>
        <p:nvSpPr>
          <p:cNvPr id="3" name="TextBox 2"/>
          <p:cNvSpPr txBox="1"/>
          <p:nvPr/>
        </p:nvSpPr>
        <p:spPr>
          <a:xfrm>
            <a:off x="395536" y="3409821"/>
            <a:ext cx="1296144" cy="400110"/>
          </a:xfrm>
          <a:prstGeom prst="rect">
            <a:avLst/>
          </a:prstGeom>
          <a:solidFill>
            <a:schemeClr val="tx1"/>
          </a:solidFill>
        </p:spPr>
        <p:txBody>
          <a:bodyPr wrap="square" rtlCol="0">
            <a:spAutoFit/>
          </a:bodyPr>
          <a:lstStyle/>
          <a:p>
            <a:pPr algn="ctr"/>
            <a:r>
              <a:rPr lang="ru-RU" sz="2000" b="1" dirty="0">
                <a:solidFill>
                  <a:schemeClr val="bg1"/>
                </a:solidFill>
              </a:rPr>
              <a:t>в 18 веке</a:t>
            </a: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a:xfrm>
            <a:off x="2211367" y="3243173"/>
            <a:ext cx="3713154" cy="2891247"/>
          </a:xfrm>
          <a:prstGeom prst="rect">
            <a:avLst/>
          </a:prstGeom>
        </p:spPr>
      </p:pic>
      <p:sp>
        <p:nvSpPr>
          <p:cNvPr id="5" name="TextBox 4"/>
          <p:cNvSpPr txBox="1"/>
          <p:nvPr/>
        </p:nvSpPr>
        <p:spPr>
          <a:xfrm>
            <a:off x="2843808" y="6235803"/>
            <a:ext cx="1224136" cy="400110"/>
          </a:xfrm>
          <a:prstGeom prst="rect">
            <a:avLst/>
          </a:prstGeom>
          <a:solidFill>
            <a:schemeClr val="tx1"/>
          </a:solidFill>
        </p:spPr>
        <p:txBody>
          <a:bodyPr wrap="square" rtlCol="0">
            <a:spAutoFit/>
          </a:bodyPr>
          <a:lstStyle/>
          <a:p>
            <a:pPr algn="ctr"/>
            <a:r>
              <a:rPr lang="ru-RU" sz="2000" b="1" dirty="0">
                <a:solidFill>
                  <a:schemeClr val="bg1"/>
                </a:solidFill>
              </a:rPr>
              <a:t>в 19 веке</a:t>
            </a:r>
          </a:p>
        </p:txBody>
      </p:sp>
      <p:sp>
        <p:nvSpPr>
          <p:cNvPr id="7" name="TextBox 6"/>
          <p:cNvSpPr txBox="1"/>
          <p:nvPr/>
        </p:nvSpPr>
        <p:spPr>
          <a:xfrm>
            <a:off x="6708197" y="5934365"/>
            <a:ext cx="1360178" cy="400110"/>
          </a:xfrm>
          <a:prstGeom prst="rect">
            <a:avLst/>
          </a:prstGeom>
          <a:solidFill>
            <a:schemeClr val="tx1"/>
          </a:solidFill>
        </p:spPr>
        <p:txBody>
          <a:bodyPr wrap="square" rtlCol="0">
            <a:spAutoFit/>
          </a:bodyPr>
          <a:lstStyle/>
          <a:p>
            <a:pPr algn="ctr"/>
            <a:r>
              <a:rPr lang="ru-RU" sz="2000" b="1" dirty="0">
                <a:solidFill>
                  <a:schemeClr val="bg1"/>
                </a:solidFill>
              </a:rPr>
              <a:t>в</a:t>
            </a:r>
            <a:r>
              <a:rPr lang="ru-RU" sz="2000" b="1" dirty="0" smtClean="0">
                <a:solidFill>
                  <a:schemeClr val="bg1"/>
                </a:solidFill>
              </a:rPr>
              <a:t> 20 </a:t>
            </a:r>
            <a:r>
              <a:rPr lang="ru-RU" sz="2000" b="1" dirty="0">
                <a:solidFill>
                  <a:schemeClr val="bg1"/>
                </a:solidFill>
              </a:rPr>
              <a:t>века</a:t>
            </a:r>
          </a:p>
        </p:txBody>
      </p:sp>
      <p:sp>
        <p:nvSpPr>
          <p:cNvPr id="9" name="TextBox 8"/>
          <p:cNvSpPr txBox="1"/>
          <p:nvPr/>
        </p:nvSpPr>
        <p:spPr>
          <a:xfrm>
            <a:off x="4644008" y="211025"/>
            <a:ext cx="3888432" cy="400110"/>
          </a:xfrm>
          <a:prstGeom prst="rect">
            <a:avLst/>
          </a:prstGeom>
          <a:solidFill>
            <a:schemeClr val="tx1"/>
          </a:solidFill>
        </p:spPr>
        <p:txBody>
          <a:bodyPr wrap="square" rtlCol="0">
            <a:spAutoFit/>
          </a:bodyPr>
          <a:lstStyle/>
          <a:p>
            <a:pPr algn="ctr"/>
            <a:r>
              <a:rPr lang="ru-RU" sz="2000" b="1" dirty="0" smtClean="0">
                <a:solidFill>
                  <a:schemeClr val="bg1"/>
                </a:solidFill>
              </a:rPr>
              <a:t>Хищнический вылов осетров</a:t>
            </a:r>
            <a:endParaRPr lang="ru-RU" sz="2000" b="1" dirty="0">
              <a:solidFill>
                <a:schemeClr val="bg1"/>
              </a:solidFill>
            </a:endParaRPr>
          </a:p>
        </p:txBody>
      </p:sp>
    </p:spTree>
    <p:extLst>
      <p:ext uri="{BB962C8B-B14F-4D97-AF65-F5344CB8AC3E}">
        <p14:creationId xmlns:p14="http://schemas.microsoft.com/office/powerpoint/2010/main" val="13586571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764704"/>
            <a:ext cx="7272808" cy="5016758"/>
          </a:xfrm>
          <a:prstGeom prst="rect">
            <a:avLst/>
          </a:prstGeom>
          <a:noFill/>
        </p:spPr>
        <p:txBody>
          <a:bodyPr wrap="square" rtlCol="0">
            <a:spAutoFit/>
          </a:bodyPr>
          <a:lstStyle/>
          <a:p>
            <a:pPr marL="285750" indent="-285750" algn="just">
              <a:buFont typeface="Arial" panose="020B0604020202020204" pitchFamily="34" charset="0"/>
              <a:buChar char="•"/>
            </a:pPr>
            <a:r>
              <a:rPr lang="ru-RU" sz="2000" dirty="0">
                <a:latin typeface="Times New Roman" panose="02020603050405020304" pitchFamily="18" charset="0"/>
                <a:cs typeface="Times New Roman" panose="02020603050405020304" pitchFamily="18" charset="0"/>
              </a:rPr>
              <a:t>Бесплодие: основная особенность </a:t>
            </a:r>
            <a:r>
              <a:rPr lang="ru-RU" sz="2000" dirty="0" err="1">
                <a:latin typeface="Times New Roman" panose="02020603050405020304" pitchFamily="18" charset="0"/>
                <a:cs typeface="Times New Roman" panose="02020603050405020304" pitchFamily="18" charset="0"/>
              </a:rPr>
              <a:t>триплоидной</a:t>
            </a:r>
            <a:r>
              <a:rPr lang="ru-RU" sz="2000" dirty="0">
                <a:latin typeface="Times New Roman" panose="02020603050405020304" pitchFamily="18" charset="0"/>
                <a:cs typeface="Times New Roman" panose="02020603050405020304" pitchFamily="18" charset="0"/>
              </a:rPr>
              <a:t> форели заключается в том, что они являются бесплодными или имеют сильно сниженную способность к размножению. Это связано с тем, что у них не хватает генов, ответственных за формирование половых клеток</a:t>
            </a:r>
            <a:r>
              <a:rPr lang="ru-RU" sz="2000" dirty="0" smtClean="0">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Больший </a:t>
            </a:r>
            <a:r>
              <a:rPr lang="ru-RU" sz="2000" dirty="0">
                <a:latin typeface="Times New Roman" panose="02020603050405020304" pitchFamily="18" charset="0"/>
                <a:cs typeface="Times New Roman" panose="02020603050405020304" pitchFamily="18" charset="0"/>
              </a:rPr>
              <a:t>размер: </a:t>
            </a:r>
            <a:r>
              <a:rPr lang="ru-RU" sz="2000" dirty="0" err="1">
                <a:latin typeface="Times New Roman" panose="02020603050405020304" pitchFamily="18" charset="0"/>
                <a:cs typeface="Times New Roman" panose="02020603050405020304" pitchFamily="18" charset="0"/>
              </a:rPr>
              <a:t>триплоидная</a:t>
            </a:r>
            <a:r>
              <a:rPr lang="ru-RU" sz="2000" dirty="0">
                <a:latin typeface="Times New Roman" panose="02020603050405020304" pitchFamily="18" charset="0"/>
                <a:cs typeface="Times New Roman" panose="02020603050405020304" pitchFamily="18" charset="0"/>
              </a:rPr>
              <a:t> форель обычно имеет больший размер, чем обычная диплоидная форель. Это связано с генетическими изменениями, которые повлияли на развитие и рост особи</a:t>
            </a:r>
            <a:r>
              <a:rPr lang="ru-RU" sz="2000" dirty="0" smtClean="0">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Лучшая </a:t>
            </a:r>
            <a:r>
              <a:rPr lang="ru-RU" sz="2000" dirty="0">
                <a:latin typeface="Times New Roman" panose="02020603050405020304" pitchFamily="18" charset="0"/>
                <a:cs typeface="Times New Roman" panose="02020603050405020304" pitchFamily="18" charset="0"/>
              </a:rPr>
              <a:t>мясистость: мясо </a:t>
            </a:r>
            <a:r>
              <a:rPr lang="ru-RU" sz="2000" dirty="0" err="1">
                <a:latin typeface="Times New Roman" panose="02020603050405020304" pitchFamily="18" charset="0"/>
                <a:cs typeface="Times New Roman" panose="02020603050405020304" pitchFamily="18" charset="0"/>
              </a:rPr>
              <a:t>триплоидной</a:t>
            </a:r>
            <a:r>
              <a:rPr lang="ru-RU" sz="2000" dirty="0">
                <a:latin typeface="Times New Roman" panose="02020603050405020304" pitchFamily="18" charset="0"/>
                <a:cs typeface="Times New Roman" panose="02020603050405020304" pitchFamily="18" charset="0"/>
              </a:rPr>
              <a:t> форели обычно более мясистое и сочное, чем у диплоидной форели. Это делает ее более привлекательной для рыболовов и потребителей</a:t>
            </a:r>
            <a:r>
              <a:rPr lang="ru-RU" sz="2000" dirty="0" smtClean="0">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Устойчивость </a:t>
            </a:r>
            <a:r>
              <a:rPr lang="ru-RU" sz="2000" dirty="0">
                <a:latin typeface="Times New Roman" panose="02020603050405020304" pitchFamily="18" charset="0"/>
                <a:cs typeface="Times New Roman" panose="02020603050405020304" pitchFamily="18" charset="0"/>
              </a:rPr>
              <a:t>к загрязнениям: </a:t>
            </a:r>
            <a:r>
              <a:rPr lang="ru-RU" sz="2000" dirty="0" err="1">
                <a:latin typeface="Times New Roman" panose="02020603050405020304" pitchFamily="18" charset="0"/>
                <a:cs typeface="Times New Roman" panose="02020603050405020304" pitchFamily="18" charset="0"/>
              </a:rPr>
              <a:t>триплоидная</a:t>
            </a:r>
            <a:r>
              <a:rPr lang="ru-RU" sz="2000" dirty="0">
                <a:latin typeface="Times New Roman" panose="02020603050405020304" pitchFamily="18" charset="0"/>
                <a:cs typeface="Times New Roman" panose="02020603050405020304" pitchFamily="18" charset="0"/>
              </a:rPr>
              <a:t> форель, благодаря своим генетическим особенностям, может быть более устойчивой к воздействию окружающей среды, такой как загрязнение воды или изменение </a:t>
            </a:r>
            <a:r>
              <a:rPr lang="ru-RU" sz="2000" dirty="0" smtClean="0">
                <a:latin typeface="Times New Roman" panose="02020603050405020304" pitchFamily="18" charset="0"/>
                <a:cs typeface="Times New Roman" panose="02020603050405020304" pitchFamily="18" charset="0"/>
              </a:rPr>
              <a:t>температуры.</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15988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282154"/>
          </a:xfrm>
          <a:solidFill>
            <a:schemeClr val="bg1"/>
          </a:solidFill>
        </p:spPr>
        <p:txBody>
          <a:bodyPr>
            <a:noAutofit/>
          </a:bodyPr>
          <a:lstStyle/>
          <a:p>
            <a:pPr algn="ctr" eaLnBrk="1" fontAlgn="auto" hangingPunct="1">
              <a:spcAft>
                <a:spcPts val="0"/>
              </a:spcAft>
              <a:defRPr/>
            </a:pPr>
            <a:r>
              <a:rPr lang="ru-RU" sz="2800" b="1" dirty="0" smtClean="0">
                <a:effectLst/>
                <a:latin typeface="+mn-lt"/>
              </a:rPr>
              <a:t>Возраст достижения </a:t>
            </a:r>
            <a:r>
              <a:rPr lang="ru-RU" sz="2800" b="1" dirty="0" err="1" smtClean="0">
                <a:effectLst/>
                <a:latin typeface="+mn-lt"/>
              </a:rPr>
              <a:t>половозрелости</a:t>
            </a:r>
            <a:r>
              <a:rPr lang="ru-RU" sz="2800" b="1" dirty="0" smtClean="0">
                <a:effectLst/>
                <a:latin typeface="+mn-lt"/>
              </a:rPr>
              <a:t> производителями различных видов осетровых в индустриальных рыбоводных хозяйствах</a:t>
            </a:r>
            <a:endParaRPr lang="ru-RU" sz="2800" b="1" dirty="0">
              <a:effectLst/>
              <a:latin typeface="+mn-lt"/>
            </a:endParaRPr>
          </a:p>
        </p:txBody>
      </p:sp>
      <p:graphicFrame>
        <p:nvGraphicFramePr>
          <p:cNvPr id="4" name="Содержимое 3"/>
          <p:cNvGraphicFramePr>
            <a:graphicFrameLocks noGrp="1"/>
          </p:cNvGraphicFramePr>
          <p:nvPr>
            <p:ph idx="1"/>
            <p:extLst>
              <p:ext uri="{D42A27DB-BD31-4B8C-83A1-F6EECF244321}">
                <p14:modId xmlns:p14="http://schemas.microsoft.com/office/powerpoint/2010/main" val="976811113"/>
              </p:ext>
            </p:extLst>
          </p:nvPr>
        </p:nvGraphicFramePr>
        <p:xfrm>
          <a:off x="827584" y="2023456"/>
          <a:ext cx="7704857" cy="3925824"/>
        </p:xfrm>
        <a:graphic>
          <a:graphicData uri="http://schemas.openxmlformats.org/drawingml/2006/table">
            <a:tbl>
              <a:tblPr>
                <a:tableStyleId>{69C7853C-536D-4A76-A0AE-DD22124D55A5}</a:tableStyleId>
              </a:tblPr>
              <a:tblGrid>
                <a:gridCol w="3906765"/>
                <a:gridCol w="1733922"/>
                <a:gridCol w="2064170"/>
              </a:tblGrid>
              <a:tr h="654304">
                <a:tc>
                  <a:txBody>
                    <a:bodyPr/>
                    <a:lstStyle/>
                    <a:p>
                      <a:pPr algn="ctr">
                        <a:lnSpc>
                          <a:spcPct val="115000"/>
                        </a:lnSpc>
                        <a:spcAft>
                          <a:spcPts val="1000"/>
                        </a:spcAft>
                      </a:pPr>
                      <a:r>
                        <a:rPr lang="ru-RU" sz="3700" dirty="0"/>
                        <a:t>Вид</a:t>
                      </a:r>
                      <a:endParaRPr lang="ru-RU" sz="3200" dirty="0">
                        <a:latin typeface="Calibri"/>
                        <a:ea typeface="Calibri"/>
                        <a:cs typeface="Times New Roman"/>
                      </a:endParaRPr>
                    </a:p>
                  </a:txBody>
                  <a:tcPr marL="25400" marR="25400" marT="0" marB="0" anchor="ctr">
                    <a:solidFill>
                      <a:srgbClr val="FFFF00"/>
                    </a:solidFill>
                  </a:tcPr>
                </a:tc>
                <a:tc>
                  <a:txBody>
                    <a:bodyPr/>
                    <a:lstStyle/>
                    <a:p>
                      <a:pPr algn="ctr">
                        <a:lnSpc>
                          <a:spcPct val="115000"/>
                        </a:lnSpc>
                        <a:spcAft>
                          <a:spcPts val="1000"/>
                        </a:spcAft>
                      </a:pPr>
                      <a:r>
                        <a:rPr lang="ru-RU" sz="3700" dirty="0"/>
                        <a:t>Самцы</a:t>
                      </a:r>
                      <a:endParaRPr lang="ru-RU" sz="3200" dirty="0">
                        <a:latin typeface="Calibri"/>
                        <a:ea typeface="Calibri"/>
                        <a:cs typeface="Times New Roman"/>
                      </a:endParaRPr>
                    </a:p>
                  </a:txBody>
                  <a:tcPr marL="25400" marR="25400" marT="0" marB="0" anchor="ctr">
                    <a:solidFill>
                      <a:srgbClr val="FFFF00"/>
                    </a:solidFill>
                  </a:tcPr>
                </a:tc>
                <a:tc>
                  <a:txBody>
                    <a:bodyPr/>
                    <a:lstStyle/>
                    <a:p>
                      <a:pPr algn="ctr">
                        <a:lnSpc>
                          <a:spcPct val="115000"/>
                        </a:lnSpc>
                        <a:spcAft>
                          <a:spcPts val="1000"/>
                        </a:spcAft>
                      </a:pPr>
                      <a:r>
                        <a:rPr lang="ru-RU" sz="3700" dirty="0"/>
                        <a:t>Самки</a:t>
                      </a:r>
                      <a:endParaRPr lang="ru-RU" sz="3200" dirty="0">
                        <a:latin typeface="Calibri"/>
                        <a:ea typeface="Calibri"/>
                        <a:cs typeface="Times New Roman"/>
                      </a:endParaRPr>
                    </a:p>
                  </a:txBody>
                  <a:tcPr marL="25400" marR="25400" marT="0" marB="0" anchor="ctr">
                    <a:solidFill>
                      <a:srgbClr val="FFFF00"/>
                    </a:solidFill>
                  </a:tcPr>
                </a:tc>
              </a:tr>
              <a:tr h="654304">
                <a:tc>
                  <a:txBody>
                    <a:bodyPr/>
                    <a:lstStyle/>
                    <a:p>
                      <a:pPr algn="ctr">
                        <a:lnSpc>
                          <a:spcPct val="115000"/>
                        </a:lnSpc>
                        <a:spcAft>
                          <a:spcPts val="1000"/>
                        </a:spcAft>
                      </a:pPr>
                      <a:r>
                        <a:rPr lang="ru-RU" sz="3700"/>
                        <a:t>Стерлядь</a:t>
                      </a:r>
                      <a:endParaRPr lang="ru-RU" sz="3200">
                        <a:latin typeface="Calibri"/>
                        <a:ea typeface="Calibri"/>
                        <a:cs typeface="Times New Roman"/>
                      </a:endParaRPr>
                    </a:p>
                  </a:txBody>
                  <a:tcPr marL="25400" marR="25400" marT="0" marB="0" anchor="ctr"/>
                </a:tc>
                <a:tc>
                  <a:txBody>
                    <a:bodyPr/>
                    <a:lstStyle/>
                    <a:p>
                      <a:pPr algn="ctr">
                        <a:lnSpc>
                          <a:spcPct val="115000"/>
                        </a:lnSpc>
                        <a:spcAft>
                          <a:spcPts val="1000"/>
                        </a:spcAft>
                      </a:pPr>
                      <a:r>
                        <a:rPr lang="ru-RU" sz="3700" dirty="0" smtClean="0"/>
                        <a:t>2</a:t>
                      </a:r>
                      <a:endParaRPr lang="ru-RU" sz="3200" dirty="0">
                        <a:latin typeface="Calibri"/>
                        <a:ea typeface="Calibri"/>
                        <a:cs typeface="Times New Roman"/>
                      </a:endParaRPr>
                    </a:p>
                  </a:txBody>
                  <a:tcPr marL="25400" marR="25400" marT="0" marB="0" anchor="ctr"/>
                </a:tc>
                <a:tc>
                  <a:txBody>
                    <a:bodyPr/>
                    <a:lstStyle/>
                    <a:p>
                      <a:pPr algn="ctr">
                        <a:lnSpc>
                          <a:spcPct val="115000"/>
                        </a:lnSpc>
                        <a:spcAft>
                          <a:spcPts val="1000"/>
                        </a:spcAft>
                      </a:pPr>
                      <a:r>
                        <a:rPr lang="ru-RU" sz="3700" dirty="0"/>
                        <a:t>3 </a:t>
                      </a:r>
                      <a:r>
                        <a:rPr lang="ru-RU" sz="3700" dirty="0" smtClean="0"/>
                        <a:t>– 4</a:t>
                      </a:r>
                      <a:endParaRPr lang="ru-RU" sz="3200" dirty="0">
                        <a:latin typeface="Calibri"/>
                        <a:ea typeface="Calibri"/>
                        <a:cs typeface="Times New Roman"/>
                      </a:endParaRPr>
                    </a:p>
                  </a:txBody>
                  <a:tcPr marL="25400" marR="25400" marT="0" marB="0" anchor="ctr"/>
                </a:tc>
              </a:tr>
              <a:tr h="654304">
                <a:tc>
                  <a:txBody>
                    <a:bodyPr/>
                    <a:lstStyle/>
                    <a:p>
                      <a:pPr algn="ctr">
                        <a:lnSpc>
                          <a:spcPct val="115000"/>
                        </a:lnSpc>
                        <a:spcAft>
                          <a:spcPts val="1000"/>
                        </a:spcAft>
                      </a:pPr>
                      <a:r>
                        <a:rPr lang="ru-RU" sz="3700" dirty="0"/>
                        <a:t>Русский осетр</a:t>
                      </a:r>
                      <a:endParaRPr lang="ru-RU" sz="3200" dirty="0">
                        <a:latin typeface="Calibri"/>
                        <a:ea typeface="Calibri"/>
                        <a:cs typeface="Times New Roman"/>
                      </a:endParaRPr>
                    </a:p>
                  </a:txBody>
                  <a:tcPr marL="25400" marR="25400" marT="0" marB="0" anchor="ctr"/>
                </a:tc>
                <a:tc>
                  <a:txBody>
                    <a:bodyPr/>
                    <a:lstStyle/>
                    <a:p>
                      <a:pPr algn="ctr">
                        <a:lnSpc>
                          <a:spcPct val="115000"/>
                        </a:lnSpc>
                        <a:spcAft>
                          <a:spcPts val="1000"/>
                        </a:spcAft>
                      </a:pPr>
                      <a:r>
                        <a:rPr lang="ru-RU" sz="3700" dirty="0"/>
                        <a:t>3 </a:t>
                      </a:r>
                      <a:r>
                        <a:rPr lang="ru-RU" sz="3700" dirty="0" smtClean="0"/>
                        <a:t>– 4</a:t>
                      </a:r>
                      <a:endParaRPr lang="ru-RU" sz="3200" dirty="0">
                        <a:latin typeface="Calibri"/>
                        <a:ea typeface="Calibri"/>
                        <a:cs typeface="Times New Roman"/>
                      </a:endParaRPr>
                    </a:p>
                  </a:txBody>
                  <a:tcPr marL="25400" marR="25400" marT="0" marB="0" anchor="ctr"/>
                </a:tc>
                <a:tc>
                  <a:txBody>
                    <a:bodyPr/>
                    <a:lstStyle/>
                    <a:p>
                      <a:pPr algn="ctr">
                        <a:lnSpc>
                          <a:spcPct val="115000"/>
                        </a:lnSpc>
                        <a:spcAft>
                          <a:spcPts val="1000"/>
                        </a:spcAft>
                      </a:pPr>
                      <a:r>
                        <a:rPr lang="ru-RU" sz="3700" dirty="0"/>
                        <a:t>6 - </a:t>
                      </a:r>
                      <a:r>
                        <a:rPr lang="ru-RU" sz="3700" dirty="0" smtClean="0"/>
                        <a:t>8</a:t>
                      </a:r>
                      <a:endParaRPr lang="ru-RU" sz="3200" dirty="0">
                        <a:latin typeface="Calibri"/>
                        <a:ea typeface="Calibri"/>
                        <a:cs typeface="Times New Roman"/>
                      </a:endParaRPr>
                    </a:p>
                  </a:txBody>
                  <a:tcPr marL="25400" marR="25400" marT="0" marB="0" anchor="ctr"/>
                </a:tc>
              </a:tr>
              <a:tr h="654304">
                <a:tc>
                  <a:txBody>
                    <a:bodyPr/>
                    <a:lstStyle/>
                    <a:p>
                      <a:pPr algn="ctr">
                        <a:lnSpc>
                          <a:spcPct val="115000"/>
                        </a:lnSpc>
                        <a:spcAft>
                          <a:spcPts val="1000"/>
                        </a:spcAft>
                      </a:pPr>
                      <a:r>
                        <a:rPr lang="ru-RU" sz="3700"/>
                        <a:t>Севрюга</a:t>
                      </a:r>
                      <a:endParaRPr lang="ru-RU" sz="3200">
                        <a:latin typeface="Calibri"/>
                        <a:ea typeface="Calibri"/>
                        <a:cs typeface="Times New Roman"/>
                      </a:endParaRPr>
                    </a:p>
                  </a:txBody>
                  <a:tcPr marL="25400" marR="25400" marT="0" marB="0" anchor="ctr"/>
                </a:tc>
                <a:tc>
                  <a:txBody>
                    <a:bodyPr/>
                    <a:lstStyle/>
                    <a:p>
                      <a:pPr algn="ctr">
                        <a:lnSpc>
                          <a:spcPct val="115000"/>
                        </a:lnSpc>
                        <a:spcAft>
                          <a:spcPts val="1000"/>
                        </a:spcAft>
                      </a:pPr>
                      <a:r>
                        <a:rPr lang="ru-RU" sz="3700" dirty="0" smtClean="0"/>
                        <a:t>3</a:t>
                      </a:r>
                      <a:endParaRPr lang="ru-RU" sz="3200" dirty="0">
                        <a:latin typeface="Calibri"/>
                        <a:ea typeface="Calibri"/>
                        <a:cs typeface="Times New Roman"/>
                      </a:endParaRPr>
                    </a:p>
                  </a:txBody>
                  <a:tcPr marL="25400" marR="25400" marT="0" marB="0" anchor="ctr"/>
                </a:tc>
                <a:tc>
                  <a:txBody>
                    <a:bodyPr/>
                    <a:lstStyle/>
                    <a:p>
                      <a:pPr algn="ctr">
                        <a:lnSpc>
                          <a:spcPct val="115000"/>
                        </a:lnSpc>
                        <a:spcAft>
                          <a:spcPts val="1000"/>
                        </a:spcAft>
                      </a:pPr>
                      <a:r>
                        <a:rPr lang="ru-RU" sz="3700" dirty="0"/>
                        <a:t>5 </a:t>
                      </a:r>
                      <a:r>
                        <a:rPr lang="ru-RU" sz="3700" dirty="0" smtClean="0"/>
                        <a:t>– 6</a:t>
                      </a:r>
                      <a:endParaRPr lang="ru-RU" sz="3200" dirty="0">
                        <a:latin typeface="Calibri"/>
                        <a:ea typeface="Calibri"/>
                        <a:cs typeface="Times New Roman"/>
                      </a:endParaRPr>
                    </a:p>
                  </a:txBody>
                  <a:tcPr marL="25400" marR="25400" marT="0" marB="0" anchor="ctr"/>
                </a:tc>
              </a:tr>
              <a:tr h="654304">
                <a:tc>
                  <a:txBody>
                    <a:bodyPr/>
                    <a:lstStyle/>
                    <a:p>
                      <a:pPr algn="ctr">
                        <a:lnSpc>
                          <a:spcPct val="115000"/>
                        </a:lnSpc>
                        <a:spcAft>
                          <a:spcPts val="1000"/>
                        </a:spcAft>
                      </a:pPr>
                      <a:r>
                        <a:rPr lang="ru-RU" sz="3700" dirty="0"/>
                        <a:t>Белуга</a:t>
                      </a:r>
                      <a:endParaRPr lang="ru-RU" sz="3200" dirty="0">
                        <a:latin typeface="Calibri"/>
                        <a:ea typeface="Calibri"/>
                        <a:cs typeface="Times New Roman"/>
                      </a:endParaRPr>
                    </a:p>
                  </a:txBody>
                  <a:tcPr marL="25400" marR="25400" marT="0" marB="0" anchor="ctr"/>
                </a:tc>
                <a:tc>
                  <a:txBody>
                    <a:bodyPr/>
                    <a:lstStyle/>
                    <a:p>
                      <a:pPr algn="ctr">
                        <a:lnSpc>
                          <a:spcPct val="115000"/>
                        </a:lnSpc>
                        <a:spcAft>
                          <a:spcPts val="1000"/>
                        </a:spcAft>
                      </a:pPr>
                      <a:r>
                        <a:rPr lang="ru-RU" sz="3700" dirty="0"/>
                        <a:t>4- </a:t>
                      </a:r>
                      <a:r>
                        <a:rPr lang="ru-RU" sz="3700" dirty="0" smtClean="0"/>
                        <a:t>5</a:t>
                      </a:r>
                      <a:endParaRPr lang="ru-RU" sz="3200" dirty="0">
                        <a:latin typeface="Calibri"/>
                        <a:ea typeface="Calibri"/>
                        <a:cs typeface="Times New Roman"/>
                      </a:endParaRPr>
                    </a:p>
                  </a:txBody>
                  <a:tcPr marL="25400" marR="25400" marT="0" marB="0" anchor="ctr"/>
                </a:tc>
                <a:tc>
                  <a:txBody>
                    <a:bodyPr/>
                    <a:lstStyle/>
                    <a:p>
                      <a:pPr algn="ctr">
                        <a:lnSpc>
                          <a:spcPct val="115000"/>
                        </a:lnSpc>
                        <a:spcAft>
                          <a:spcPts val="1000"/>
                        </a:spcAft>
                      </a:pPr>
                      <a:r>
                        <a:rPr lang="ru-RU" sz="3700" dirty="0"/>
                        <a:t>8 - </a:t>
                      </a:r>
                      <a:r>
                        <a:rPr lang="ru-RU" sz="3700" dirty="0" smtClean="0"/>
                        <a:t>10</a:t>
                      </a:r>
                      <a:endParaRPr lang="ru-RU" sz="3200" dirty="0">
                        <a:latin typeface="Calibri"/>
                        <a:ea typeface="Calibri"/>
                        <a:cs typeface="Times New Roman"/>
                      </a:endParaRPr>
                    </a:p>
                  </a:txBody>
                  <a:tcPr marL="25400" marR="25400" marT="0" marB="0" anchor="ctr"/>
                </a:tc>
              </a:tr>
              <a:tr h="654304">
                <a:tc>
                  <a:txBody>
                    <a:bodyPr/>
                    <a:lstStyle/>
                    <a:p>
                      <a:pPr algn="ctr">
                        <a:lnSpc>
                          <a:spcPct val="115000"/>
                        </a:lnSpc>
                        <a:spcAft>
                          <a:spcPts val="1000"/>
                        </a:spcAft>
                      </a:pPr>
                      <a:r>
                        <a:rPr lang="ru-RU" sz="3700" dirty="0"/>
                        <a:t>Сибирский осетр</a:t>
                      </a:r>
                      <a:endParaRPr lang="ru-RU" sz="3200" dirty="0">
                        <a:latin typeface="Calibri"/>
                        <a:ea typeface="Calibri"/>
                        <a:cs typeface="Times New Roman"/>
                      </a:endParaRPr>
                    </a:p>
                  </a:txBody>
                  <a:tcPr marL="25400" marR="25400" marT="0" marB="0" anchor="ctr"/>
                </a:tc>
                <a:tc>
                  <a:txBody>
                    <a:bodyPr/>
                    <a:lstStyle/>
                    <a:p>
                      <a:pPr algn="ctr">
                        <a:lnSpc>
                          <a:spcPct val="115000"/>
                        </a:lnSpc>
                        <a:spcAft>
                          <a:spcPts val="1000"/>
                        </a:spcAft>
                      </a:pPr>
                      <a:r>
                        <a:rPr lang="ru-RU" sz="3700" dirty="0" smtClean="0"/>
                        <a:t>2-3</a:t>
                      </a:r>
                      <a:endParaRPr lang="ru-RU" sz="3200" dirty="0">
                        <a:latin typeface="Calibri"/>
                        <a:ea typeface="Calibri"/>
                        <a:cs typeface="Times New Roman"/>
                      </a:endParaRPr>
                    </a:p>
                  </a:txBody>
                  <a:tcPr marL="25400" marR="25400" marT="0" marB="0" anchor="ctr"/>
                </a:tc>
                <a:tc>
                  <a:txBody>
                    <a:bodyPr/>
                    <a:lstStyle/>
                    <a:p>
                      <a:pPr algn="ctr">
                        <a:lnSpc>
                          <a:spcPct val="115000"/>
                        </a:lnSpc>
                        <a:spcAft>
                          <a:spcPts val="1000"/>
                        </a:spcAft>
                      </a:pPr>
                      <a:r>
                        <a:rPr lang="ru-RU" sz="3700" dirty="0" smtClean="0"/>
                        <a:t>6</a:t>
                      </a:r>
                      <a:endParaRPr lang="ru-RU" sz="3200" dirty="0">
                        <a:latin typeface="Calibri"/>
                        <a:ea typeface="Calibri"/>
                        <a:cs typeface="Times New Roman"/>
                      </a:endParaRPr>
                    </a:p>
                  </a:txBody>
                  <a:tcPr marL="25400" marR="25400" marT="0" marB="0" anchor="ctr"/>
                </a:tc>
              </a:tr>
            </a:tbl>
          </a:graphicData>
        </a:graphic>
      </p:graphicFrame>
    </p:spTree>
    <p:extLst>
      <p:ext uri="{BB962C8B-B14F-4D97-AF65-F5344CB8AC3E}">
        <p14:creationId xmlns:p14="http://schemas.microsoft.com/office/powerpoint/2010/main" val="32805478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332656"/>
            <a:ext cx="7283152" cy="706090"/>
          </a:xfrm>
          <a:solidFill>
            <a:schemeClr val="bg1"/>
          </a:solidFill>
        </p:spPr>
        <p:txBody>
          <a:bodyPr>
            <a:normAutofit fontScale="90000"/>
          </a:bodyPr>
          <a:lstStyle/>
          <a:p>
            <a:r>
              <a:rPr lang="ru-RU" sz="2800" dirty="0" smtClean="0">
                <a:effectLst/>
                <a:latin typeface="+mn-lt"/>
              </a:rPr>
              <a:t>Этапы работы с производителями во время искусственного воспроизводства</a:t>
            </a:r>
            <a:endParaRPr lang="ru-RU" sz="2800" dirty="0">
              <a:effectLst/>
              <a:latin typeface="+mn-lt"/>
            </a:endParaRPr>
          </a:p>
        </p:txBody>
      </p:sp>
      <p:sp>
        <p:nvSpPr>
          <p:cNvPr id="3" name="Объект 2"/>
          <p:cNvSpPr>
            <a:spLocks noGrp="1"/>
          </p:cNvSpPr>
          <p:nvPr>
            <p:ph idx="1"/>
          </p:nvPr>
        </p:nvSpPr>
        <p:spPr>
          <a:xfrm>
            <a:off x="1043608" y="1700808"/>
            <a:ext cx="7272808" cy="4032448"/>
          </a:xfrm>
          <a:solidFill>
            <a:schemeClr val="bg1"/>
          </a:solidFill>
        </p:spPr>
        <p:txBody>
          <a:bodyPr>
            <a:noAutofit/>
          </a:bodyPr>
          <a:lstStyle/>
          <a:p>
            <a:r>
              <a:rPr lang="ru-RU" sz="3200" dirty="0" smtClean="0"/>
              <a:t>1. осенняя бонитировка (гонады на III, III–IV </a:t>
            </a:r>
            <a:r>
              <a:rPr lang="ru-RU" sz="3200" dirty="0"/>
              <a:t>и I</a:t>
            </a:r>
            <a:r>
              <a:rPr lang="ru-RU" sz="3200" dirty="0" smtClean="0"/>
              <a:t>V </a:t>
            </a:r>
            <a:r>
              <a:rPr lang="ru-RU" sz="3200" dirty="0"/>
              <a:t>стадиях </a:t>
            </a:r>
            <a:r>
              <a:rPr lang="ru-RU" sz="3200" dirty="0" smtClean="0"/>
              <a:t>зрелости)</a:t>
            </a:r>
          </a:p>
          <a:p>
            <a:r>
              <a:rPr lang="ru-RU" sz="3200" dirty="0" smtClean="0"/>
              <a:t>2. зимовка (4–5 </a:t>
            </a:r>
            <a:r>
              <a:rPr lang="ru-RU" sz="3200" dirty="0"/>
              <a:t>°</a:t>
            </a:r>
            <a:r>
              <a:rPr lang="ru-RU" sz="3200" dirty="0" smtClean="0"/>
              <a:t>С)</a:t>
            </a:r>
          </a:p>
          <a:p>
            <a:r>
              <a:rPr lang="ru-RU" sz="3200" dirty="0" smtClean="0"/>
              <a:t>3. весенняя бонитировка</a:t>
            </a:r>
          </a:p>
          <a:p>
            <a:r>
              <a:rPr lang="ru-RU" sz="3200" dirty="0" smtClean="0"/>
              <a:t>4. преднерестовое выдерживание </a:t>
            </a:r>
          </a:p>
          <a:p>
            <a:r>
              <a:rPr lang="ru-RU" sz="3200" dirty="0" smtClean="0"/>
              <a:t>5. гормональная стимуляция нереста</a:t>
            </a:r>
          </a:p>
          <a:p>
            <a:r>
              <a:rPr lang="ru-RU" sz="3200" dirty="0" smtClean="0"/>
              <a:t>6. получение половых продуктов</a:t>
            </a:r>
            <a:endParaRPr lang="ru-RU" sz="3200" dirty="0"/>
          </a:p>
        </p:txBody>
      </p:sp>
    </p:spTree>
    <p:extLst>
      <p:ext uri="{BB962C8B-B14F-4D97-AF65-F5344CB8AC3E}">
        <p14:creationId xmlns:p14="http://schemas.microsoft.com/office/powerpoint/2010/main" val="261244808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3244" y="476672"/>
            <a:ext cx="7437512" cy="868958"/>
          </a:xfrm>
          <a:solidFill>
            <a:schemeClr val="bg1"/>
          </a:solidFill>
        </p:spPr>
        <p:txBody>
          <a:bodyPr>
            <a:normAutofit/>
          </a:bodyPr>
          <a:lstStyle/>
          <a:p>
            <a:r>
              <a:rPr lang="ru-RU" sz="4000" dirty="0">
                <a:effectLst/>
                <a:latin typeface="+mn-lt"/>
              </a:rPr>
              <a:t>О</a:t>
            </a:r>
            <a:r>
              <a:rPr lang="ru-RU" sz="4000" dirty="0" smtClean="0">
                <a:effectLst/>
                <a:latin typeface="+mn-lt"/>
              </a:rPr>
              <a:t>сенняя бонитировка</a:t>
            </a:r>
            <a:endParaRPr lang="ru-RU" sz="4000" dirty="0">
              <a:effectLst/>
              <a:latin typeface="+mn-lt"/>
            </a:endParaRPr>
          </a:p>
        </p:txBody>
      </p:sp>
      <p:sp>
        <p:nvSpPr>
          <p:cNvPr id="3" name="Объект 2"/>
          <p:cNvSpPr>
            <a:spLocks noGrp="1"/>
          </p:cNvSpPr>
          <p:nvPr>
            <p:ph idx="1"/>
          </p:nvPr>
        </p:nvSpPr>
        <p:spPr>
          <a:xfrm>
            <a:off x="1475656" y="1988840"/>
            <a:ext cx="6408712" cy="2736304"/>
          </a:xfrm>
          <a:solidFill>
            <a:schemeClr val="bg1"/>
          </a:solidFill>
        </p:spPr>
        <p:txBody>
          <a:bodyPr/>
          <a:lstStyle/>
          <a:p>
            <a:pPr>
              <a:buClrTx/>
              <a:buFont typeface="Wingdings 2" panose="05020102010507070707" pitchFamily="18" charset="2"/>
              <a:buChar char=""/>
            </a:pPr>
            <a:r>
              <a:rPr lang="ru-RU" sz="3200" b="1" dirty="0" smtClean="0"/>
              <a:t>12 </a:t>
            </a:r>
            <a:r>
              <a:rPr lang="ru-RU" sz="3200" b="1" dirty="0"/>
              <a:t>°</a:t>
            </a:r>
            <a:r>
              <a:rPr lang="ru-RU" sz="3200" b="1" dirty="0" smtClean="0"/>
              <a:t>С, </a:t>
            </a:r>
          </a:p>
          <a:p>
            <a:pPr>
              <a:buClrTx/>
              <a:buFont typeface="Wingdings 2" panose="05020102010507070707" pitchFamily="18" charset="2"/>
              <a:buChar char=""/>
            </a:pPr>
            <a:r>
              <a:rPr lang="ru-RU" sz="3200" b="1" dirty="0" smtClean="0"/>
              <a:t>без кормления</a:t>
            </a:r>
          </a:p>
          <a:p>
            <a:pPr>
              <a:buClrTx/>
              <a:buFont typeface="Wingdings 2" panose="05020102010507070707" pitchFamily="18" charset="2"/>
              <a:buChar char=""/>
            </a:pPr>
            <a:r>
              <a:rPr lang="ru-RU" sz="3200" b="1" dirty="0" smtClean="0"/>
              <a:t>отбор самок с гонадами на III, III–IV и IV стадиях зрелости</a:t>
            </a:r>
          </a:p>
          <a:p>
            <a:pPr>
              <a:buClrTx/>
              <a:buFont typeface="Wingdings 2" panose="05020102010507070707" pitchFamily="18" charset="2"/>
              <a:buChar char=""/>
            </a:pPr>
            <a:endParaRPr lang="ru-RU" sz="3200" b="1" dirty="0" smtClean="0"/>
          </a:p>
          <a:p>
            <a:endParaRPr lang="ru-RU" sz="3200" b="1" dirty="0" smtClean="0"/>
          </a:p>
          <a:p>
            <a:endParaRPr lang="ru-RU" dirty="0"/>
          </a:p>
        </p:txBody>
      </p:sp>
    </p:spTree>
    <p:extLst>
      <p:ext uri="{BB962C8B-B14F-4D97-AF65-F5344CB8AC3E}">
        <p14:creationId xmlns:p14="http://schemas.microsoft.com/office/powerpoint/2010/main" val="20783251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txBox="1">
            <a:spLocks noChangeArrowheads="1"/>
          </p:cNvSpPr>
          <p:nvPr/>
        </p:nvSpPr>
        <p:spPr bwMode="auto">
          <a:xfrm>
            <a:off x="457200" y="443307"/>
            <a:ext cx="2170584" cy="584775"/>
          </a:xfrm>
          <a:prstGeom prst="rect">
            <a:avLst/>
          </a:prstGeom>
          <a:solidFill>
            <a:schemeClr val="bg1"/>
          </a:solidFill>
          <a:ln w="76200">
            <a:solidFill>
              <a:srgbClr val="FF0000"/>
            </a:solidFill>
            <a:miter lim="800000"/>
            <a:headEnd/>
            <a:tailEnd/>
          </a:ln>
        </p:spPr>
        <p:txBody>
          <a:bodyPr vert="horz" wrap="square" lIns="91440" tIns="45720" rIns="91440" bIns="45720" numCol="1" anchor="ctr" anchorCtr="0" compatLnSpc="1">
            <a:prstTxWarp prst="textNoShape">
              <a:avLst/>
            </a:prstTxWarp>
            <a:sp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ru-RU" altLang="ru-RU" sz="3200" dirty="0" smtClean="0">
                <a:solidFill>
                  <a:schemeClr val="tx1"/>
                </a:solidFill>
                <a:effectLst/>
                <a:latin typeface="Times New Roman" pitchFamily="18" charset="0"/>
                <a:ea typeface="Calibri" pitchFamily="34" charset="0"/>
                <a:cs typeface="Times New Roman" pitchFamily="18" charset="0"/>
              </a:rPr>
              <a:t>УЗИ</a:t>
            </a:r>
            <a:endParaRPr lang="ru-RU" altLang="ru-RU" sz="3200" dirty="0" smtClean="0">
              <a:solidFill>
                <a:schemeClr val="tx1"/>
              </a:solidFill>
              <a:effectLst/>
              <a:latin typeface="Arial" pitchFamily="34" charset="0"/>
              <a:ea typeface="Calibri" pitchFamily="34" charset="0"/>
              <a:cs typeface="Arial" pitchFamily="34"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55816" y="1268760"/>
            <a:ext cx="4152978" cy="2318465"/>
          </a:xfrm>
          <a:prstGeom prst="rect">
            <a:avLst/>
          </a:prstGeom>
          <a:noFill/>
        </p:spPr>
      </p:pic>
      <p:pic>
        <p:nvPicPr>
          <p:cNvPr id="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066800" y="1697037"/>
            <a:ext cx="7010400" cy="4514850"/>
          </a:xfrm>
          <a:noFill/>
        </p:spPr>
      </p:pic>
      <p:pic>
        <p:nvPicPr>
          <p:cNvPr id="7" name="Picture 2" descr="C:\Documents and Settings\xXx\Рабочий стол\Встреча с ректором\УЗИ\DSC0376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6156176" y="391646"/>
            <a:ext cx="2370916" cy="3160321"/>
          </a:xfrm>
          <a:prstGeom prst="rect">
            <a:avLst/>
          </a:prstGeom>
        </p:spPr>
      </p:pic>
      <p:pic>
        <p:nvPicPr>
          <p:cNvPr id="8" name="Picture 4" descr="Рисунок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667470" y="3949202"/>
            <a:ext cx="3760514" cy="2582494"/>
          </a:xfrm>
          <a:prstGeom prst="rect">
            <a:avLst/>
          </a:prstGeom>
          <a:ln w="57150" cmpd="thinThick">
            <a:solidFill>
              <a:schemeClr val="tx1"/>
            </a:solidFill>
            <a:miter lim="800000"/>
            <a:headEnd/>
            <a:tailEnd/>
          </a:ln>
        </p:spPr>
      </p:pic>
    </p:spTree>
    <p:extLst>
      <p:ext uri="{BB962C8B-B14F-4D97-AF65-F5344CB8AC3E}">
        <p14:creationId xmlns:p14="http://schemas.microsoft.com/office/powerpoint/2010/main" val="323664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3917" y="116632"/>
            <a:ext cx="8229600" cy="724942"/>
          </a:xfrm>
        </p:spPr>
        <p:txBody>
          <a:bodyPr>
            <a:normAutofit/>
          </a:bodyPr>
          <a:lstStyle/>
          <a:p>
            <a:pPr algn="ctr" eaLnBrk="1" hangingPunct="1">
              <a:defRPr/>
            </a:pPr>
            <a:r>
              <a:rPr lang="ru-RU" sz="2000" cap="none" dirty="0" smtClean="0">
                <a:solidFill>
                  <a:schemeClr val="bg1"/>
                </a:solidFill>
                <a:effectLst/>
                <a:latin typeface="Times New Roman" pitchFamily="18" charset="0"/>
                <a:ea typeface="Calibri" pitchFamily="34" charset="0"/>
                <a:cs typeface="Times New Roman" pitchFamily="18" charset="0"/>
              </a:rPr>
              <a:t>МЕТОДЫ </a:t>
            </a:r>
            <a:r>
              <a:rPr lang="ru-RU" sz="2000" dirty="0">
                <a:solidFill>
                  <a:schemeClr val="bg1"/>
                </a:solidFill>
                <a:effectLst/>
                <a:latin typeface="Times New Roman" pitchFamily="18" charset="0"/>
                <a:ea typeface="Calibri" pitchFamily="34" charset="0"/>
                <a:cs typeface="Times New Roman" pitchFamily="18" charset="0"/>
              </a:rPr>
              <a:t>О</a:t>
            </a:r>
            <a:r>
              <a:rPr lang="ru-RU" sz="2000" cap="none" dirty="0" smtClean="0">
                <a:solidFill>
                  <a:schemeClr val="bg1"/>
                </a:solidFill>
                <a:effectLst/>
                <a:latin typeface="Times New Roman" pitchFamily="18" charset="0"/>
                <a:ea typeface="Calibri" pitchFamily="34" charset="0"/>
                <a:cs typeface="Times New Roman" pitchFamily="18" charset="0"/>
              </a:rPr>
              <a:t>ПРЕДЕЛЕНИЯ ПОЛА И СТАДИЙ ЗРЕЛОСТИ ГОНАД</a:t>
            </a:r>
            <a:endParaRPr lang="ru-RU" sz="3200" dirty="0">
              <a:effectLst/>
            </a:endParaRPr>
          </a:p>
        </p:txBody>
      </p:sp>
      <p:sp>
        <p:nvSpPr>
          <p:cNvPr id="5" name="Rectangle 9"/>
          <p:cNvSpPr>
            <a:spLocks noGrp="1" noChangeArrowheads="1"/>
          </p:cNvSpPr>
          <p:nvPr>
            <p:ph idx="1"/>
          </p:nvPr>
        </p:nvSpPr>
        <p:spPr>
          <a:xfrm>
            <a:off x="246311" y="970274"/>
            <a:ext cx="1872208" cy="400110"/>
          </a:xfrm>
          <a:solidFill>
            <a:sysClr val="window" lastClr="FFFFFF"/>
          </a:solidFill>
          <a:ln w="76200">
            <a:solidFill>
              <a:srgbClr val="FF0000"/>
            </a:solidFill>
          </a:ln>
        </p:spPr>
        <p:txBody>
          <a:bodyPr wrap="square" anchor="ctr">
            <a:spAutoFit/>
          </a:bodyPr>
          <a:lstStyle/>
          <a:p>
            <a:pPr marL="0" indent="0" algn="ctr" eaLnBrk="1" hangingPunct="1">
              <a:spcBef>
                <a:spcPct val="0"/>
              </a:spcBef>
              <a:buClrTx/>
              <a:buSzTx/>
              <a:buFontTx/>
              <a:buNone/>
              <a:defRPr/>
            </a:pPr>
            <a:r>
              <a:rPr lang="ru-RU" sz="2000" b="1" kern="0" dirty="0" smtClean="0">
                <a:solidFill>
                  <a:sysClr val="windowText" lastClr="000000"/>
                </a:solidFill>
                <a:latin typeface="Times New Roman" pitchFamily="18" charset="0"/>
                <a:ea typeface="Calibri" pitchFamily="34" charset="0"/>
                <a:cs typeface="Times New Roman" pitchFamily="18" charset="0"/>
              </a:rPr>
              <a:t>Биопсия</a:t>
            </a:r>
            <a:endParaRPr lang="ru-RU" sz="2000" b="1" kern="0" dirty="0" smtClean="0">
              <a:solidFill>
                <a:sysClr val="windowText" lastClr="000000"/>
              </a:solidFill>
              <a:latin typeface="Arial" pitchFamily="34" charset="0"/>
              <a:cs typeface="Arial" pitchFamily="34" charset="0"/>
            </a:endParaRPr>
          </a:p>
        </p:txBody>
      </p:sp>
      <p:pic>
        <p:nvPicPr>
          <p:cNvPr id="165892" name="Picture 2" descr="C:\Documents and Settings\xXx\Рабочий стол\DSC_138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9813" y="908720"/>
            <a:ext cx="2930213" cy="234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3" name="Picture 3" descr="C:\Documents and Settings\xXx\Рабочий стол\DSC_1373~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5044" y="3645024"/>
            <a:ext cx="3079752" cy="205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1772816"/>
            <a:ext cx="1757985"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9752" y="1124744"/>
            <a:ext cx="3185716" cy="3185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39552" y="4671608"/>
            <a:ext cx="4608512" cy="1754326"/>
          </a:xfrm>
          <a:prstGeom prst="rect">
            <a:avLst/>
          </a:prstGeom>
          <a:solidFill>
            <a:schemeClr val="bg1"/>
          </a:solidFill>
        </p:spPr>
        <p:txBody>
          <a:bodyPr wrap="square" rtlCol="0">
            <a:spAutoFit/>
          </a:bodyPr>
          <a:lstStyle/>
          <a:p>
            <a:r>
              <a:rPr lang="ru-RU" dirty="0"/>
              <a:t>щуп вводят между рядами боковых</a:t>
            </a:r>
          </a:p>
          <a:p>
            <a:r>
              <a:rPr lang="ru-RU" dirty="0"/>
              <a:t>и брюшных жучек в задней трети брюшка рыбы под острым </a:t>
            </a:r>
            <a:r>
              <a:rPr lang="ru-RU" dirty="0" smtClean="0"/>
              <a:t>углом (45°) </a:t>
            </a:r>
            <a:r>
              <a:rPr lang="ru-RU" dirty="0"/>
              <a:t>к оси</a:t>
            </a:r>
          </a:p>
          <a:p>
            <a:r>
              <a:rPr lang="ru-RU" dirty="0"/>
              <a:t>тела на глубину 5–7 см. При повороте щупа по оси, в канавке остаётся ткань</a:t>
            </a:r>
          </a:p>
          <a:p>
            <a:r>
              <a:rPr lang="ru-RU" dirty="0"/>
              <a:t>гонады </a:t>
            </a:r>
          </a:p>
        </p:txBody>
      </p:sp>
    </p:spTree>
    <p:extLst>
      <p:ext uri="{BB962C8B-B14F-4D97-AF65-F5344CB8AC3E}">
        <p14:creationId xmlns:p14="http://schemas.microsoft.com/office/powerpoint/2010/main" val="363114042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252" y="260648"/>
            <a:ext cx="7067128" cy="490066"/>
          </a:xfrm>
          <a:solidFill>
            <a:schemeClr val="bg1"/>
          </a:solidFill>
          <a:ln>
            <a:solidFill>
              <a:schemeClr val="bg1"/>
            </a:solidFill>
          </a:ln>
        </p:spPr>
        <p:txBody>
          <a:bodyPr>
            <a:noAutofit/>
          </a:bodyPr>
          <a:lstStyle/>
          <a:p>
            <a:r>
              <a:rPr lang="ru-RU" sz="3600" dirty="0" smtClean="0">
                <a:solidFill>
                  <a:schemeClr val="bg1"/>
                </a:solidFill>
                <a:effectLst/>
                <a:latin typeface="+mn-lt"/>
              </a:rPr>
              <a:t>зимовка </a:t>
            </a:r>
            <a:r>
              <a:rPr lang="ru-RU" sz="3600" dirty="0" smtClean="0">
                <a:effectLst/>
                <a:latin typeface="+mn-lt"/>
              </a:rPr>
              <a:t>производителей</a:t>
            </a:r>
            <a:endParaRPr lang="ru-RU" sz="3600" dirty="0">
              <a:effectLst/>
              <a:latin typeface="+mn-lt"/>
            </a:endParaRPr>
          </a:p>
        </p:txBody>
      </p:sp>
      <p:sp>
        <p:nvSpPr>
          <p:cNvPr id="5" name="TextBox 4"/>
          <p:cNvSpPr txBox="1"/>
          <p:nvPr/>
        </p:nvSpPr>
        <p:spPr>
          <a:xfrm>
            <a:off x="647564" y="1040839"/>
            <a:ext cx="7848871" cy="1938992"/>
          </a:xfrm>
          <a:prstGeom prst="rect">
            <a:avLst/>
          </a:prstGeom>
          <a:solidFill>
            <a:schemeClr val="bg1"/>
          </a:solidFill>
        </p:spPr>
        <p:txBody>
          <a:bodyPr wrap="square" rtlCol="0">
            <a:spAutoFit/>
          </a:bodyPr>
          <a:lstStyle/>
          <a:p>
            <a:r>
              <a:rPr lang="ru-RU" sz="2400" b="1" dirty="0"/>
              <a:t>Зимовка </a:t>
            </a:r>
            <a:r>
              <a:rPr lang="ru-RU" sz="2400" b="1" dirty="0" smtClean="0"/>
              <a:t>– содержание производителей </a:t>
            </a:r>
            <a:r>
              <a:rPr lang="ru-RU" sz="2400" b="1" dirty="0"/>
              <a:t>при низкой (</a:t>
            </a:r>
            <a:r>
              <a:rPr lang="ru-RU" sz="2400" b="1" dirty="0" smtClean="0"/>
              <a:t>2–6</a:t>
            </a:r>
            <a:r>
              <a:rPr lang="ru-RU" sz="2400" b="1" dirty="0"/>
              <a:t>°</a:t>
            </a:r>
            <a:r>
              <a:rPr lang="ru-RU" sz="2400" b="1" dirty="0" smtClean="0"/>
              <a:t>С</a:t>
            </a:r>
            <a:r>
              <a:rPr lang="ru-RU" sz="2400" b="1" dirty="0"/>
              <a:t>) температуре в течение </a:t>
            </a:r>
            <a:r>
              <a:rPr lang="ru-RU" sz="2400" b="1" dirty="0" smtClean="0"/>
              <a:t>2-3 месяцев.</a:t>
            </a:r>
          </a:p>
          <a:p>
            <a:r>
              <a:rPr lang="ru-RU" sz="2400" b="1" dirty="0" smtClean="0"/>
              <a:t>Оптимальная температура 4–5°С</a:t>
            </a:r>
            <a:r>
              <a:rPr lang="ru-RU" sz="2400" b="1" dirty="0"/>
              <a:t>. </a:t>
            </a:r>
            <a:r>
              <a:rPr lang="ru-RU" sz="2400" b="1" dirty="0" smtClean="0"/>
              <a:t>Допускаются </a:t>
            </a:r>
            <a:r>
              <a:rPr lang="ru-RU" sz="2400" b="1" dirty="0"/>
              <a:t>кратковременное </a:t>
            </a:r>
            <a:r>
              <a:rPr lang="ru-RU" sz="2400" b="1" dirty="0" smtClean="0"/>
              <a:t>повышение температуры </a:t>
            </a:r>
            <a:r>
              <a:rPr lang="ru-RU" sz="2400" b="1" dirty="0"/>
              <a:t>до </a:t>
            </a:r>
            <a:r>
              <a:rPr lang="ru-RU" sz="2400" b="1" dirty="0" smtClean="0"/>
              <a:t>7</a:t>
            </a:r>
            <a:r>
              <a:rPr lang="ru-RU" sz="2400" b="1" dirty="0"/>
              <a:t>°</a:t>
            </a:r>
            <a:r>
              <a:rPr lang="ru-RU" sz="2400" b="1" dirty="0" smtClean="0"/>
              <a:t>С </a:t>
            </a:r>
            <a:r>
              <a:rPr lang="ru-RU" sz="2400" b="1" dirty="0"/>
              <a:t>и её понижение до </a:t>
            </a:r>
            <a:r>
              <a:rPr lang="ru-RU" sz="2400" b="1" dirty="0" smtClean="0"/>
              <a:t>2</a:t>
            </a:r>
            <a:r>
              <a:rPr lang="ru-RU" sz="2400" b="1" dirty="0"/>
              <a:t>°</a:t>
            </a:r>
            <a:r>
              <a:rPr lang="ru-RU" sz="2400" b="1" dirty="0" smtClean="0"/>
              <a:t>С.</a:t>
            </a:r>
            <a:endParaRPr lang="ru-RU" sz="2400" b="1" dirty="0"/>
          </a:p>
        </p:txBody>
      </p:sp>
      <p:sp>
        <p:nvSpPr>
          <p:cNvPr id="4" name="Заголовок 1"/>
          <p:cNvSpPr txBox="1">
            <a:spLocks/>
          </p:cNvSpPr>
          <p:nvPr/>
        </p:nvSpPr>
        <p:spPr>
          <a:xfrm>
            <a:off x="966428" y="3232729"/>
            <a:ext cx="7211144" cy="490066"/>
          </a:xfrm>
          <a:prstGeom prst="rect">
            <a:avLst/>
          </a:prstGeom>
          <a:solidFill>
            <a:schemeClr val="bg1"/>
          </a:solidFill>
          <a:ln>
            <a:solidFill>
              <a:schemeClr val="bg1"/>
            </a:solidFill>
          </a:ln>
        </p:spPr>
        <p:txBody>
          <a:bodyPr vert="horz" anchor="ctr">
            <a:no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ru-RU" sz="3600" dirty="0" smtClean="0">
                <a:solidFill>
                  <a:schemeClr val="tx1"/>
                </a:solidFill>
                <a:effectLst/>
                <a:latin typeface="+mn-lt"/>
              </a:rPr>
              <a:t>весенняя</a:t>
            </a:r>
            <a:r>
              <a:rPr lang="ru-RU" sz="3600" dirty="0" smtClean="0">
                <a:solidFill>
                  <a:schemeClr val="bg1"/>
                </a:solidFill>
                <a:effectLst/>
                <a:latin typeface="+mn-lt"/>
              </a:rPr>
              <a:t> </a:t>
            </a:r>
            <a:r>
              <a:rPr lang="ru-RU" sz="3600" dirty="0" smtClean="0">
                <a:solidFill>
                  <a:schemeClr val="tx1"/>
                </a:solidFill>
                <a:effectLst/>
                <a:latin typeface="+mn-lt"/>
              </a:rPr>
              <a:t>бонитировка</a:t>
            </a:r>
            <a:endParaRPr lang="ru-RU" sz="3600" dirty="0">
              <a:solidFill>
                <a:schemeClr val="tx1"/>
              </a:solidFill>
              <a:effectLst/>
              <a:latin typeface="+mn-lt"/>
            </a:endParaRPr>
          </a:p>
        </p:txBody>
      </p:sp>
      <p:sp>
        <p:nvSpPr>
          <p:cNvPr id="6" name="TextBox 5"/>
          <p:cNvSpPr txBox="1"/>
          <p:nvPr/>
        </p:nvSpPr>
        <p:spPr>
          <a:xfrm>
            <a:off x="647564" y="4005064"/>
            <a:ext cx="7848872" cy="2677656"/>
          </a:xfrm>
          <a:prstGeom prst="rect">
            <a:avLst/>
          </a:prstGeom>
          <a:solidFill>
            <a:schemeClr val="bg1"/>
          </a:solidFill>
        </p:spPr>
        <p:txBody>
          <a:bodyPr wrap="square" rtlCol="0">
            <a:spAutoFit/>
          </a:bodyPr>
          <a:lstStyle/>
          <a:p>
            <a:pPr marL="457200" indent="-457200">
              <a:buFontTx/>
              <a:buChar char="-"/>
            </a:pPr>
            <a:r>
              <a:rPr lang="ru-RU" sz="2400" b="1" dirty="0" smtClean="0"/>
              <a:t>Отбирают только </a:t>
            </a:r>
            <a:r>
              <a:rPr lang="ru-RU" sz="2400" b="1" dirty="0"/>
              <a:t>производителей, гонады которых достигли IV стадии зрелости</a:t>
            </a:r>
            <a:r>
              <a:rPr lang="ru-RU" sz="2400" b="1" dirty="0" smtClean="0"/>
              <a:t>.</a:t>
            </a:r>
          </a:p>
          <a:p>
            <a:pPr marL="457200" indent="-457200">
              <a:buFontTx/>
              <a:buChar char="-"/>
            </a:pPr>
            <a:r>
              <a:rPr lang="ru-RU" sz="2400" b="1" dirty="0" smtClean="0"/>
              <a:t>При </a:t>
            </a:r>
            <a:r>
              <a:rPr lang="ru-RU" sz="2400" b="1" dirty="0"/>
              <a:t>отборе зрелых самцов наиболее эффективен метод УЗИ-диагностики</a:t>
            </a:r>
            <a:r>
              <a:rPr lang="ru-RU" sz="2400" b="1" dirty="0" smtClean="0"/>
              <a:t>.</a:t>
            </a:r>
          </a:p>
          <a:p>
            <a:pPr marL="457200" indent="-457200">
              <a:buFontTx/>
              <a:buChar char="-"/>
            </a:pPr>
            <a:r>
              <a:rPr lang="ru-RU" sz="2400" b="1" dirty="0" smtClean="0"/>
              <a:t>Готовность самок </a:t>
            </a:r>
            <a:r>
              <a:rPr lang="ru-RU" sz="2400" b="1" dirty="0"/>
              <a:t>определяют с использованием метода биопсии гонад </a:t>
            </a:r>
            <a:r>
              <a:rPr lang="ru-RU" sz="2400" b="1" dirty="0" smtClean="0"/>
              <a:t>по значениям </a:t>
            </a:r>
            <a:r>
              <a:rPr lang="ru-RU" sz="2400" b="1" dirty="0"/>
              <a:t>коэффициента поляризации ооцитов</a:t>
            </a:r>
          </a:p>
        </p:txBody>
      </p:sp>
    </p:spTree>
    <p:extLst>
      <p:ext uri="{BB962C8B-B14F-4D97-AF65-F5344CB8AC3E}">
        <p14:creationId xmlns:p14="http://schemas.microsoft.com/office/powerpoint/2010/main" val="273227167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Заголовок 1"/>
          <p:cNvSpPr>
            <a:spLocks noGrp="1"/>
          </p:cNvSpPr>
          <p:nvPr>
            <p:ph type="title"/>
          </p:nvPr>
        </p:nvSpPr>
        <p:spPr>
          <a:xfrm>
            <a:off x="1115616" y="332656"/>
            <a:ext cx="7200800" cy="562074"/>
          </a:xfrm>
          <a:solidFill>
            <a:schemeClr val="bg1"/>
          </a:solidFill>
        </p:spPr>
        <p:txBody>
          <a:bodyPr>
            <a:normAutofit fontScale="90000"/>
          </a:bodyPr>
          <a:lstStyle/>
          <a:p>
            <a:pPr algn="ctr" eaLnBrk="1" fontAlgn="auto" hangingPunct="1">
              <a:spcAft>
                <a:spcPts val="0"/>
              </a:spcAft>
              <a:defRPr/>
            </a:pPr>
            <a:r>
              <a:rPr lang="ru-RU" b="1" dirty="0" smtClean="0">
                <a:effectLst/>
                <a:latin typeface="+mn-lt"/>
              </a:rPr>
              <a:t>Коэффициент поляризации</a:t>
            </a:r>
          </a:p>
        </p:txBody>
      </p:sp>
      <p:pic>
        <p:nvPicPr>
          <p:cNvPr id="258051" name="Picture 2" descr="C:\Documents and Settings\xXx\Рабочий стол\Примеры УЗВ\675962763.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51443"/>
          <a:stretch/>
        </p:blipFill>
        <p:spPr>
          <a:xfrm>
            <a:off x="395536" y="2454085"/>
            <a:ext cx="2808312" cy="2803632"/>
          </a:xfr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1988840"/>
            <a:ext cx="5354308" cy="3865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308304" y="4797152"/>
            <a:ext cx="1301348" cy="461665"/>
          </a:xfrm>
          <a:prstGeom prst="rect">
            <a:avLst/>
          </a:prstGeom>
          <a:noFill/>
        </p:spPr>
        <p:txBody>
          <a:bodyPr wrap="square" rtlCol="0">
            <a:spAutoFit/>
          </a:bodyPr>
          <a:lstStyle/>
          <a:p>
            <a:r>
              <a:rPr lang="ru-RU" sz="2400" b="1" dirty="0" err="1">
                <a:solidFill>
                  <a:schemeClr val="bg1"/>
                </a:solidFill>
              </a:rPr>
              <a:t>Кп</a:t>
            </a:r>
            <a:r>
              <a:rPr lang="ru-RU" sz="2400" b="1" dirty="0">
                <a:solidFill>
                  <a:schemeClr val="bg1"/>
                </a:solidFill>
              </a:rPr>
              <a:t> =</a:t>
            </a:r>
            <a:r>
              <a:rPr lang="en-US" sz="2400" b="1" i="1" dirty="0">
                <a:solidFill>
                  <a:schemeClr val="bg1"/>
                </a:solidFill>
              </a:rPr>
              <a:t>l</a:t>
            </a:r>
            <a:r>
              <a:rPr lang="en-US" sz="2400" b="1" dirty="0">
                <a:solidFill>
                  <a:schemeClr val="bg1"/>
                </a:solidFill>
              </a:rPr>
              <a:t>/ L</a:t>
            </a:r>
            <a:endParaRPr lang="ru-RU" sz="2400" dirty="0">
              <a:solidFill>
                <a:schemeClr val="bg1"/>
              </a:solidFill>
            </a:endParaRPr>
          </a:p>
        </p:txBody>
      </p:sp>
    </p:spTree>
    <p:extLst>
      <p:ext uri="{BB962C8B-B14F-4D97-AF65-F5344CB8AC3E}">
        <p14:creationId xmlns:p14="http://schemas.microsoft.com/office/powerpoint/2010/main" val="320264328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332656"/>
            <a:ext cx="8686800" cy="504056"/>
          </a:xfrm>
          <a:solidFill>
            <a:schemeClr val="bg1"/>
          </a:solidFill>
        </p:spPr>
        <p:txBody>
          <a:bodyPr>
            <a:noAutofit/>
          </a:bodyPr>
          <a:lstStyle/>
          <a:p>
            <a:pPr eaLnBrk="1" fontAlgn="auto" hangingPunct="1">
              <a:spcAft>
                <a:spcPts val="0"/>
              </a:spcAft>
              <a:defRPr/>
            </a:pPr>
            <a:r>
              <a:rPr lang="ru-RU" sz="2400" dirty="0" smtClean="0">
                <a:effectLst/>
                <a:latin typeface="+mn-lt"/>
              </a:rPr>
              <a:t>Группы самок по показателю коэффициента поляризации</a:t>
            </a:r>
            <a:endParaRPr lang="ru-RU" sz="2400" dirty="0">
              <a:effectLst/>
              <a:latin typeface="+mn-lt"/>
            </a:endParaRPr>
          </a:p>
        </p:txBody>
      </p:sp>
      <p:graphicFrame>
        <p:nvGraphicFramePr>
          <p:cNvPr id="4" name="Содержимое 3"/>
          <p:cNvGraphicFramePr>
            <a:graphicFrameLocks noGrp="1"/>
          </p:cNvGraphicFramePr>
          <p:nvPr>
            <p:ph idx="1"/>
            <p:extLst>
              <p:ext uri="{D42A27DB-BD31-4B8C-83A1-F6EECF244321}">
                <p14:modId xmlns:p14="http://schemas.microsoft.com/office/powerpoint/2010/main" val="3495774937"/>
              </p:ext>
            </p:extLst>
          </p:nvPr>
        </p:nvGraphicFramePr>
        <p:xfrm>
          <a:off x="755576" y="996902"/>
          <a:ext cx="7858180" cy="5456434"/>
        </p:xfrm>
        <a:graphic>
          <a:graphicData uri="http://schemas.openxmlformats.org/drawingml/2006/table">
            <a:tbl>
              <a:tblPr>
                <a:tableStyleId>{3C2FFA5D-87B4-456A-9821-1D502468CF0F}</a:tableStyleId>
              </a:tblPr>
              <a:tblGrid>
                <a:gridCol w="648072"/>
                <a:gridCol w="1656184"/>
                <a:gridCol w="1512168"/>
                <a:gridCol w="4041756"/>
              </a:tblGrid>
              <a:tr h="387030">
                <a:tc>
                  <a:txBody>
                    <a:bodyPr/>
                    <a:lstStyle/>
                    <a:p>
                      <a:pPr algn="ctr">
                        <a:lnSpc>
                          <a:spcPct val="115000"/>
                        </a:lnSpc>
                        <a:spcAft>
                          <a:spcPts val="0"/>
                        </a:spcAft>
                      </a:pPr>
                      <a:r>
                        <a:rPr lang="ru-RU" sz="1800" b="1" dirty="0"/>
                        <a:t>№</a:t>
                      </a:r>
                    </a:p>
                    <a:p>
                      <a:pPr algn="ctr">
                        <a:lnSpc>
                          <a:spcPct val="115000"/>
                        </a:lnSpc>
                        <a:spcAft>
                          <a:spcPts val="0"/>
                        </a:spcAft>
                      </a:pPr>
                      <a:r>
                        <a:rPr lang="ru-RU" sz="1800" b="1" dirty="0" err="1"/>
                        <a:t>п</a:t>
                      </a:r>
                      <a:r>
                        <a:rPr lang="ru-RU" sz="1800" b="1" dirty="0"/>
                        <a:t>/</a:t>
                      </a:r>
                      <a:r>
                        <a:rPr lang="ru-RU" sz="1800" b="1" dirty="0" err="1"/>
                        <a:t>п</a:t>
                      </a:r>
                      <a:endParaRPr lang="ru-RU" sz="1800" b="1" dirty="0">
                        <a:latin typeface="Times New Roman" pitchFamily="18" charset="0"/>
                        <a:ea typeface="Calibri"/>
                        <a:cs typeface="Times New Roman" pitchFamily="18" charset="0"/>
                      </a:endParaRPr>
                    </a:p>
                  </a:txBody>
                  <a:tcPr marL="61924" marR="61924" marT="0" marB="0" anchor="ctr"/>
                </a:tc>
                <a:tc>
                  <a:txBody>
                    <a:bodyPr/>
                    <a:lstStyle/>
                    <a:p>
                      <a:pPr algn="ctr">
                        <a:lnSpc>
                          <a:spcPct val="115000"/>
                        </a:lnSpc>
                        <a:spcAft>
                          <a:spcPts val="0"/>
                        </a:spcAft>
                      </a:pPr>
                      <a:r>
                        <a:rPr lang="ru-RU" sz="1800" b="1" dirty="0" err="1"/>
                        <a:t>Кп</a:t>
                      </a:r>
                      <a:endParaRPr lang="ru-RU" sz="1800" b="1" dirty="0">
                        <a:latin typeface="Times New Roman" pitchFamily="18" charset="0"/>
                        <a:ea typeface="Calibri"/>
                        <a:cs typeface="Times New Roman" pitchFamily="18" charset="0"/>
                      </a:endParaRPr>
                    </a:p>
                  </a:txBody>
                  <a:tcPr marL="61924" marR="61924" marT="0" marB="0" anchor="ctr"/>
                </a:tc>
                <a:tc>
                  <a:txBody>
                    <a:bodyPr/>
                    <a:lstStyle/>
                    <a:p>
                      <a:pPr algn="ctr">
                        <a:lnSpc>
                          <a:spcPct val="115000"/>
                        </a:lnSpc>
                        <a:spcAft>
                          <a:spcPts val="0"/>
                        </a:spcAft>
                      </a:pPr>
                      <a:r>
                        <a:rPr lang="ru-RU" sz="1800" b="1" dirty="0"/>
                        <a:t>категория</a:t>
                      </a:r>
                      <a:endParaRPr lang="ru-RU" sz="1800" b="1" dirty="0">
                        <a:latin typeface="Times New Roman" pitchFamily="18" charset="0"/>
                        <a:ea typeface="Calibri"/>
                        <a:cs typeface="Times New Roman" pitchFamily="18" charset="0"/>
                      </a:endParaRPr>
                    </a:p>
                  </a:txBody>
                  <a:tcPr marL="61924" marR="61924" marT="0" marB="0" anchor="ctr"/>
                </a:tc>
                <a:tc>
                  <a:txBody>
                    <a:bodyPr/>
                    <a:lstStyle/>
                    <a:p>
                      <a:pPr algn="ctr">
                        <a:lnSpc>
                          <a:spcPct val="115000"/>
                        </a:lnSpc>
                        <a:spcAft>
                          <a:spcPts val="0"/>
                        </a:spcAft>
                      </a:pPr>
                      <a:r>
                        <a:rPr lang="ru-RU" sz="1800" b="1"/>
                        <a:t>Рекомендации по использованию</a:t>
                      </a:r>
                      <a:endParaRPr lang="ru-RU" sz="1800" b="1">
                        <a:latin typeface="Times New Roman" pitchFamily="18" charset="0"/>
                        <a:ea typeface="Calibri"/>
                        <a:cs typeface="Times New Roman" pitchFamily="18" charset="0"/>
                      </a:endParaRPr>
                    </a:p>
                  </a:txBody>
                  <a:tcPr marL="61924" marR="61924" marT="0" marB="0" anchor="ctr"/>
                </a:tc>
              </a:tr>
              <a:tr h="193515">
                <a:tc>
                  <a:txBody>
                    <a:bodyPr/>
                    <a:lstStyle/>
                    <a:p>
                      <a:pPr algn="ctr">
                        <a:lnSpc>
                          <a:spcPct val="115000"/>
                        </a:lnSpc>
                        <a:spcAft>
                          <a:spcPts val="0"/>
                        </a:spcAft>
                      </a:pPr>
                      <a:r>
                        <a:rPr lang="en-US" sz="1800" b="1" dirty="0"/>
                        <a:t>1</a:t>
                      </a:r>
                      <a:endParaRPr lang="ru-RU" sz="1800" b="1" dirty="0">
                        <a:latin typeface="Times New Roman" pitchFamily="18" charset="0"/>
                        <a:ea typeface="Calibri"/>
                        <a:cs typeface="Times New Roman" pitchFamily="18" charset="0"/>
                      </a:endParaRPr>
                    </a:p>
                  </a:txBody>
                  <a:tcPr marL="61924" marR="61924" marT="0" marB="0" anchor="ctr"/>
                </a:tc>
                <a:tc>
                  <a:txBody>
                    <a:bodyPr/>
                    <a:lstStyle/>
                    <a:p>
                      <a:pPr algn="ctr">
                        <a:lnSpc>
                          <a:spcPct val="115000"/>
                        </a:lnSpc>
                        <a:spcAft>
                          <a:spcPts val="0"/>
                        </a:spcAft>
                      </a:pPr>
                      <a:r>
                        <a:rPr lang="ru-RU" sz="1800" b="1" dirty="0"/>
                        <a:t>Кп≤0,05</a:t>
                      </a:r>
                      <a:endParaRPr lang="ru-RU" sz="1800" b="1" dirty="0">
                        <a:latin typeface="Times New Roman" pitchFamily="18" charset="0"/>
                        <a:ea typeface="Calibri"/>
                        <a:cs typeface="Times New Roman" pitchFamily="18" charset="0"/>
                      </a:endParaRPr>
                    </a:p>
                  </a:txBody>
                  <a:tcPr marL="61924" marR="61924" marT="0" marB="0" anchor="ctr"/>
                </a:tc>
                <a:tc>
                  <a:txBody>
                    <a:bodyPr/>
                    <a:lstStyle/>
                    <a:p>
                      <a:pPr algn="ctr">
                        <a:lnSpc>
                          <a:spcPct val="115000"/>
                        </a:lnSpc>
                        <a:spcAft>
                          <a:spcPts val="0"/>
                        </a:spcAft>
                      </a:pPr>
                      <a:r>
                        <a:rPr lang="ru-RU" sz="1800" b="1"/>
                        <a:t>перезревшие</a:t>
                      </a:r>
                      <a:endParaRPr lang="ru-RU" sz="1800" b="1">
                        <a:latin typeface="Times New Roman" pitchFamily="18" charset="0"/>
                        <a:ea typeface="Calibri"/>
                        <a:cs typeface="Times New Roman" pitchFamily="18" charset="0"/>
                      </a:endParaRPr>
                    </a:p>
                  </a:txBody>
                  <a:tcPr marL="61924" marR="61924" marT="0" marB="0" anchor="ctr"/>
                </a:tc>
                <a:tc>
                  <a:txBody>
                    <a:bodyPr/>
                    <a:lstStyle/>
                    <a:p>
                      <a:pPr algn="ctr">
                        <a:lnSpc>
                          <a:spcPct val="115000"/>
                        </a:lnSpc>
                        <a:spcAft>
                          <a:spcPts val="0"/>
                        </a:spcAft>
                      </a:pPr>
                      <a:r>
                        <a:rPr lang="ru-RU" sz="1800" b="1" dirty="0"/>
                        <a:t>отправляются в нагул</a:t>
                      </a:r>
                      <a:endParaRPr lang="ru-RU" sz="1800" b="1" dirty="0">
                        <a:latin typeface="Times New Roman" pitchFamily="18" charset="0"/>
                        <a:ea typeface="Calibri"/>
                        <a:cs typeface="Times New Roman" pitchFamily="18" charset="0"/>
                      </a:endParaRPr>
                    </a:p>
                  </a:txBody>
                  <a:tcPr marL="61924" marR="61924" marT="0" marB="0" anchor="ctr"/>
                </a:tc>
              </a:tr>
              <a:tr h="1161089">
                <a:tc>
                  <a:txBody>
                    <a:bodyPr/>
                    <a:lstStyle/>
                    <a:p>
                      <a:pPr algn="ctr">
                        <a:lnSpc>
                          <a:spcPct val="115000"/>
                        </a:lnSpc>
                        <a:spcAft>
                          <a:spcPts val="0"/>
                        </a:spcAft>
                      </a:pPr>
                      <a:r>
                        <a:rPr lang="en-US" sz="1800" b="1" dirty="0"/>
                        <a:t>2</a:t>
                      </a:r>
                      <a:endParaRPr lang="ru-RU" sz="1800" b="1" dirty="0">
                        <a:latin typeface="Times New Roman" pitchFamily="18" charset="0"/>
                        <a:ea typeface="Calibri"/>
                        <a:cs typeface="Times New Roman" pitchFamily="18" charset="0"/>
                      </a:endParaRPr>
                    </a:p>
                  </a:txBody>
                  <a:tcPr marL="61924" marR="61924" marT="0" marB="0" anchor="ctr"/>
                </a:tc>
                <a:tc>
                  <a:txBody>
                    <a:bodyPr/>
                    <a:lstStyle/>
                    <a:p>
                      <a:pPr algn="ctr">
                        <a:lnSpc>
                          <a:spcPct val="115000"/>
                        </a:lnSpc>
                        <a:spcAft>
                          <a:spcPts val="0"/>
                        </a:spcAft>
                      </a:pPr>
                      <a:r>
                        <a:rPr lang="ru-RU" sz="1800" b="1" dirty="0"/>
                        <a:t>0,05≤Кп≤0,10</a:t>
                      </a:r>
                      <a:endParaRPr lang="ru-RU" sz="1800" b="1" dirty="0">
                        <a:latin typeface="Times New Roman" pitchFamily="18" charset="0"/>
                        <a:ea typeface="Calibri"/>
                        <a:cs typeface="Times New Roman" pitchFamily="18" charset="0"/>
                      </a:endParaRPr>
                    </a:p>
                  </a:txBody>
                  <a:tcPr marL="61924" marR="61924" marT="0" marB="0" anchor="ctr"/>
                </a:tc>
                <a:tc>
                  <a:txBody>
                    <a:bodyPr/>
                    <a:lstStyle/>
                    <a:p>
                      <a:pPr algn="ctr">
                        <a:lnSpc>
                          <a:spcPct val="115000"/>
                        </a:lnSpc>
                        <a:spcAft>
                          <a:spcPts val="0"/>
                        </a:spcAft>
                      </a:pPr>
                      <a:r>
                        <a:rPr lang="ru-RU" sz="1800" b="1" dirty="0"/>
                        <a:t>зрелые 1</a:t>
                      </a:r>
                      <a:endParaRPr lang="ru-RU" sz="1800" b="1" dirty="0">
                        <a:latin typeface="Times New Roman" pitchFamily="18" charset="0"/>
                        <a:ea typeface="Calibri"/>
                        <a:cs typeface="Times New Roman" pitchFamily="18" charset="0"/>
                      </a:endParaRPr>
                    </a:p>
                  </a:txBody>
                  <a:tcPr marL="61924" marR="61924" marT="0" marB="0" anchor="ctr"/>
                </a:tc>
                <a:tc>
                  <a:txBody>
                    <a:bodyPr/>
                    <a:lstStyle/>
                    <a:p>
                      <a:pPr algn="ctr">
                        <a:lnSpc>
                          <a:spcPct val="115000"/>
                        </a:lnSpc>
                        <a:spcAft>
                          <a:spcPts val="0"/>
                        </a:spcAft>
                      </a:pPr>
                      <a:r>
                        <a:rPr lang="ru-RU" sz="1800" b="1"/>
                        <a:t>при достижении нерестовых</a:t>
                      </a:r>
                    </a:p>
                    <a:p>
                      <a:pPr algn="ctr">
                        <a:lnSpc>
                          <a:spcPct val="115000"/>
                        </a:lnSpc>
                        <a:spcAft>
                          <a:spcPts val="0"/>
                        </a:spcAft>
                      </a:pPr>
                      <a:r>
                        <a:rPr lang="ru-RU" sz="1800" b="1"/>
                        <a:t>температур инъецируются любым</a:t>
                      </a:r>
                    </a:p>
                    <a:p>
                      <a:pPr algn="ctr">
                        <a:lnSpc>
                          <a:spcPct val="115000"/>
                        </a:lnSpc>
                        <a:spcAft>
                          <a:spcPts val="0"/>
                        </a:spcAft>
                      </a:pPr>
                      <a:r>
                        <a:rPr lang="ru-RU" sz="1800" b="1"/>
                        <a:t>гормональным препаратом</a:t>
                      </a:r>
                      <a:endParaRPr lang="ru-RU" sz="1800" b="1">
                        <a:latin typeface="Times New Roman" pitchFamily="18" charset="0"/>
                        <a:ea typeface="Calibri"/>
                        <a:cs typeface="Times New Roman" pitchFamily="18" charset="0"/>
                      </a:endParaRPr>
                    </a:p>
                  </a:txBody>
                  <a:tcPr marL="61924" marR="61924" marT="0" marB="0" anchor="ctr"/>
                </a:tc>
              </a:tr>
              <a:tr h="967574">
                <a:tc>
                  <a:txBody>
                    <a:bodyPr/>
                    <a:lstStyle/>
                    <a:p>
                      <a:pPr algn="ctr">
                        <a:lnSpc>
                          <a:spcPct val="115000"/>
                        </a:lnSpc>
                        <a:spcAft>
                          <a:spcPts val="0"/>
                        </a:spcAft>
                      </a:pPr>
                      <a:r>
                        <a:rPr lang="en-US" sz="1800" b="1"/>
                        <a:t>3</a:t>
                      </a:r>
                      <a:endParaRPr lang="ru-RU" sz="1800" b="1">
                        <a:latin typeface="Times New Roman" pitchFamily="18" charset="0"/>
                        <a:ea typeface="Calibri"/>
                        <a:cs typeface="Times New Roman" pitchFamily="18" charset="0"/>
                      </a:endParaRPr>
                    </a:p>
                  </a:txBody>
                  <a:tcPr marL="61924" marR="61924" marT="0" marB="0" anchor="ctr"/>
                </a:tc>
                <a:tc>
                  <a:txBody>
                    <a:bodyPr/>
                    <a:lstStyle/>
                    <a:p>
                      <a:pPr algn="ctr">
                        <a:lnSpc>
                          <a:spcPct val="115000"/>
                        </a:lnSpc>
                        <a:spcAft>
                          <a:spcPts val="0"/>
                        </a:spcAft>
                      </a:pPr>
                      <a:r>
                        <a:rPr lang="ru-RU" sz="1800" b="1" dirty="0"/>
                        <a:t>0,10≤Кп≤0,12</a:t>
                      </a:r>
                      <a:endParaRPr lang="ru-RU" sz="1800" b="1" dirty="0">
                        <a:latin typeface="Times New Roman" pitchFamily="18" charset="0"/>
                        <a:ea typeface="Calibri"/>
                        <a:cs typeface="Times New Roman" pitchFamily="18" charset="0"/>
                      </a:endParaRPr>
                    </a:p>
                  </a:txBody>
                  <a:tcPr marL="61924" marR="61924" marT="0" marB="0" anchor="ctr"/>
                </a:tc>
                <a:tc>
                  <a:txBody>
                    <a:bodyPr/>
                    <a:lstStyle/>
                    <a:p>
                      <a:pPr algn="ctr">
                        <a:lnSpc>
                          <a:spcPct val="115000"/>
                        </a:lnSpc>
                        <a:spcAft>
                          <a:spcPts val="0"/>
                        </a:spcAft>
                      </a:pPr>
                      <a:r>
                        <a:rPr lang="ru-RU" sz="1800" b="1" dirty="0"/>
                        <a:t>зрелые 2</a:t>
                      </a:r>
                      <a:endParaRPr lang="ru-RU" sz="1800" b="1" dirty="0">
                        <a:latin typeface="Times New Roman" pitchFamily="18" charset="0"/>
                        <a:ea typeface="Calibri"/>
                        <a:cs typeface="Times New Roman" pitchFamily="18" charset="0"/>
                      </a:endParaRPr>
                    </a:p>
                  </a:txBody>
                  <a:tcPr marL="61924" marR="61924" marT="0" marB="0" anchor="ctr"/>
                </a:tc>
                <a:tc>
                  <a:txBody>
                    <a:bodyPr/>
                    <a:lstStyle/>
                    <a:p>
                      <a:pPr algn="ctr">
                        <a:lnSpc>
                          <a:spcPct val="115000"/>
                        </a:lnSpc>
                        <a:spcAft>
                          <a:spcPts val="0"/>
                        </a:spcAft>
                      </a:pPr>
                      <a:r>
                        <a:rPr lang="ru-RU" sz="1800" b="1" dirty="0"/>
                        <a:t>при достижении нерестовых</a:t>
                      </a:r>
                    </a:p>
                    <a:p>
                      <a:pPr algn="ctr">
                        <a:lnSpc>
                          <a:spcPct val="115000"/>
                        </a:lnSpc>
                        <a:spcAft>
                          <a:spcPts val="0"/>
                        </a:spcAft>
                      </a:pPr>
                      <a:r>
                        <a:rPr lang="ru-RU" sz="1800" b="1" dirty="0"/>
                        <a:t>температур инъецируются</a:t>
                      </a:r>
                    </a:p>
                    <a:p>
                      <a:pPr algn="ctr">
                        <a:lnSpc>
                          <a:spcPct val="115000"/>
                        </a:lnSpc>
                        <a:spcAft>
                          <a:spcPts val="0"/>
                        </a:spcAft>
                      </a:pPr>
                      <a:r>
                        <a:rPr lang="ru-RU" sz="1800" b="1" dirty="0"/>
                        <a:t>«</a:t>
                      </a:r>
                      <a:r>
                        <a:rPr lang="ru-RU" sz="1800" b="1" dirty="0" err="1"/>
                        <a:t>сурфагоном</a:t>
                      </a:r>
                      <a:r>
                        <a:rPr lang="ru-RU" sz="1800" b="1" dirty="0"/>
                        <a:t>»</a:t>
                      </a:r>
                      <a:endParaRPr lang="ru-RU" sz="1800" b="1" dirty="0">
                        <a:latin typeface="Times New Roman" pitchFamily="18" charset="0"/>
                        <a:ea typeface="Calibri"/>
                        <a:cs typeface="Times New Roman" pitchFamily="18" charset="0"/>
                      </a:endParaRPr>
                    </a:p>
                  </a:txBody>
                  <a:tcPr marL="61924" marR="61924" marT="0" marB="0" anchor="ctr"/>
                </a:tc>
              </a:tr>
              <a:tr h="1098325">
                <a:tc>
                  <a:txBody>
                    <a:bodyPr/>
                    <a:lstStyle/>
                    <a:p>
                      <a:pPr algn="ctr">
                        <a:lnSpc>
                          <a:spcPct val="115000"/>
                        </a:lnSpc>
                        <a:spcAft>
                          <a:spcPts val="0"/>
                        </a:spcAft>
                      </a:pPr>
                      <a:r>
                        <a:rPr lang="en-US" sz="1800" b="1"/>
                        <a:t>4</a:t>
                      </a:r>
                      <a:endParaRPr lang="ru-RU" sz="1800" b="1">
                        <a:latin typeface="Times New Roman" pitchFamily="18" charset="0"/>
                        <a:ea typeface="Calibri"/>
                        <a:cs typeface="Times New Roman" pitchFamily="18" charset="0"/>
                      </a:endParaRPr>
                    </a:p>
                  </a:txBody>
                  <a:tcPr marL="61924" marR="61924" marT="0" marB="0" anchor="ctr"/>
                </a:tc>
                <a:tc>
                  <a:txBody>
                    <a:bodyPr/>
                    <a:lstStyle/>
                    <a:p>
                      <a:pPr algn="ctr">
                        <a:lnSpc>
                          <a:spcPct val="115000"/>
                        </a:lnSpc>
                        <a:spcAft>
                          <a:spcPts val="0"/>
                        </a:spcAft>
                      </a:pPr>
                      <a:r>
                        <a:rPr lang="ru-RU" sz="1800" b="1" dirty="0"/>
                        <a:t>0,12≤Кп≤0,15</a:t>
                      </a:r>
                      <a:endParaRPr lang="ru-RU" sz="1800" b="1" dirty="0">
                        <a:latin typeface="Times New Roman" pitchFamily="18" charset="0"/>
                        <a:ea typeface="Calibri"/>
                        <a:cs typeface="Times New Roman" pitchFamily="18" charset="0"/>
                      </a:endParaRPr>
                    </a:p>
                  </a:txBody>
                  <a:tcPr marL="61924" marR="61924" marT="0" marB="0" anchor="ctr"/>
                </a:tc>
                <a:tc>
                  <a:txBody>
                    <a:bodyPr/>
                    <a:lstStyle/>
                    <a:p>
                      <a:pPr algn="ctr">
                        <a:lnSpc>
                          <a:spcPct val="115000"/>
                        </a:lnSpc>
                        <a:spcAft>
                          <a:spcPts val="0"/>
                        </a:spcAft>
                      </a:pPr>
                      <a:r>
                        <a:rPr lang="ru-RU" sz="1800" b="1" dirty="0"/>
                        <a:t>близкие к</a:t>
                      </a:r>
                    </a:p>
                    <a:p>
                      <a:pPr algn="ctr">
                        <a:lnSpc>
                          <a:spcPct val="115000"/>
                        </a:lnSpc>
                        <a:spcAft>
                          <a:spcPts val="0"/>
                        </a:spcAft>
                      </a:pPr>
                      <a:r>
                        <a:rPr lang="ru-RU" sz="1800" b="1" dirty="0"/>
                        <a:t>созреванию</a:t>
                      </a:r>
                      <a:endParaRPr lang="ru-RU" sz="1800" b="1" dirty="0">
                        <a:latin typeface="Times New Roman" pitchFamily="18" charset="0"/>
                        <a:ea typeface="Calibri"/>
                        <a:cs typeface="Times New Roman" pitchFamily="18" charset="0"/>
                      </a:endParaRPr>
                    </a:p>
                  </a:txBody>
                  <a:tcPr marL="61924" marR="61924" marT="0" marB="0" anchor="ctr"/>
                </a:tc>
                <a:tc>
                  <a:txBody>
                    <a:bodyPr/>
                    <a:lstStyle/>
                    <a:p>
                      <a:pPr algn="ctr">
                        <a:lnSpc>
                          <a:spcPct val="115000"/>
                        </a:lnSpc>
                        <a:spcAft>
                          <a:spcPts val="0"/>
                        </a:spcAft>
                      </a:pPr>
                      <a:r>
                        <a:rPr lang="ru-RU" sz="1800" b="1" dirty="0"/>
                        <a:t>инъекции проводятся после</a:t>
                      </a:r>
                    </a:p>
                    <a:p>
                      <a:pPr algn="ctr">
                        <a:lnSpc>
                          <a:spcPct val="115000"/>
                        </a:lnSpc>
                        <a:spcAft>
                          <a:spcPts val="0"/>
                        </a:spcAft>
                      </a:pPr>
                      <a:r>
                        <a:rPr lang="ru-RU" sz="1800" b="1" dirty="0"/>
                        <a:t>выдерживания при нерестовых</a:t>
                      </a:r>
                    </a:p>
                    <a:p>
                      <a:pPr algn="ctr">
                        <a:lnSpc>
                          <a:spcPct val="115000"/>
                        </a:lnSpc>
                        <a:spcAft>
                          <a:spcPts val="0"/>
                        </a:spcAft>
                      </a:pPr>
                      <a:r>
                        <a:rPr lang="ru-RU" sz="1800" b="1" dirty="0"/>
                        <a:t>температурах 7-14 суток</a:t>
                      </a:r>
                      <a:endParaRPr lang="ru-RU" sz="1800" b="1" dirty="0">
                        <a:latin typeface="Times New Roman" pitchFamily="18" charset="0"/>
                        <a:ea typeface="Calibri"/>
                        <a:cs typeface="Times New Roman" pitchFamily="18" charset="0"/>
                      </a:endParaRPr>
                    </a:p>
                  </a:txBody>
                  <a:tcPr marL="61924" marR="61924" marT="0" marB="0" anchor="ctr"/>
                </a:tc>
              </a:tr>
              <a:tr h="967574">
                <a:tc>
                  <a:txBody>
                    <a:bodyPr/>
                    <a:lstStyle/>
                    <a:p>
                      <a:pPr algn="ctr">
                        <a:lnSpc>
                          <a:spcPct val="115000"/>
                        </a:lnSpc>
                        <a:spcAft>
                          <a:spcPts val="0"/>
                        </a:spcAft>
                      </a:pPr>
                      <a:r>
                        <a:rPr lang="en-US" sz="1800" b="1"/>
                        <a:t>5</a:t>
                      </a:r>
                      <a:endParaRPr lang="ru-RU" sz="1800" b="1">
                        <a:latin typeface="Times New Roman" pitchFamily="18" charset="0"/>
                        <a:ea typeface="Calibri"/>
                        <a:cs typeface="Times New Roman" pitchFamily="18" charset="0"/>
                      </a:endParaRPr>
                    </a:p>
                  </a:txBody>
                  <a:tcPr marL="61924" marR="61924" marT="0" marB="0" anchor="ctr"/>
                </a:tc>
                <a:tc>
                  <a:txBody>
                    <a:bodyPr/>
                    <a:lstStyle/>
                    <a:p>
                      <a:pPr algn="ctr">
                        <a:lnSpc>
                          <a:spcPct val="115000"/>
                        </a:lnSpc>
                        <a:spcAft>
                          <a:spcPts val="0"/>
                        </a:spcAft>
                      </a:pPr>
                      <a:r>
                        <a:rPr lang="ru-RU" sz="1800" b="1"/>
                        <a:t>0,15≤Кп≤0,18</a:t>
                      </a:r>
                      <a:endParaRPr lang="ru-RU" sz="1800" b="1">
                        <a:latin typeface="Times New Roman" pitchFamily="18" charset="0"/>
                        <a:ea typeface="Calibri"/>
                        <a:cs typeface="Times New Roman" pitchFamily="18" charset="0"/>
                      </a:endParaRPr>
                    </a:p>
                  </a:txBody>
                  <a:tcPr marL="61924" marR="61924" marT="0" marB="0" anchor="ctr"/>
                </a:tc>
                <a:tc>
                  <a:txBody>
                    <a:bodyPr/>
                    <a:lstStyle/>
                    <a:p>
                      <a:pPr algn="ctr">
                        <a:lnSpc>
                          <a:spcPct val="115000"/>
                        </a:lnSpc>
                        <a:spcAft>
                          <a:spcPts val="0"/>
                        </a:spcAft>
                      </a:pPr>
                      <a:r>
                        <a:rPr lang="ru-RU" sz="1800" b="1" dirty="0"/>
                        <a:t>способные к</a:t>
                      </a:r>
                    </a:p>
                    <a:p>
                      <a:pPr algn="ctr">
                        <a:lnSpc>
                          <a:spcPct val="115000"/>
                        </a:lnSpc>
                        <a:spcAft>
                          <a:spcPts val="0"/>
                        </a:spcAft>
                      </a:pPr>
                      <a:r>
                        <a:rPr lang="ru-RU" sz="1800" b="1" dirty="0"/>
                        <a:t>созреванию</a:t>
                      </a:r>
                      <a:endParaRPr lang="ru-RU" sz="1800" b="1" dirty="0">
                        <a:latin typeface="Times New Roman" pitchFamily="18" charset="0"/>
                        <a:ea typeface="Calibri"/>
                        <a:cs typeface="Times New Roman" pitchFamily="18" charset="0"/>
                      </a:endParaRPr>
                    </a:p>
                  </a:txBody>
                  <a:tcPr marL="61924" marR="61924" marT="0" marB="0" anchor="ctr"/>
                </a:tc>
                <a:tc>
                  <a:txBody>
                    <a:bodyPr/>
                    <a:lstStyle/>
                    <a:p>
                      <a:pPr algn="ctr">
                        <a:lnSpc>
                          <a:spcPct val="115000"/>
                        </a:lnSpc>
                        <a:spcAft>
                          <a:spcPts val="0"/>
                        </a:spcAft>
                      </a:pPr>
                      <a:r>
                        <a:rPr lang="ru-RU" sz="1800" b="1" dirty="0"/>
                        <a:t>выдерживаются при нерестовых</a:t>
                      </a:r>
                    </a:p>
                    <a:p>
                      <a:pPr algn="ctr">
                        <a:lnSpc>
                          <a:spcPct val="115000"/>
                        </a:lnSpc>
                        <a:spcAft>
                          <a:spcPts val="0"/>
                        </a:spcAft>
                      </a:pPr>
                      <a:r>
                        <a:rPr lang="ru-RU" sz="1800" b="1" dirty="0"/>
                        <a:t>температурах 20-40 суток перед</a:t>
                      </a:r>
                    </a:p>
                    <a:p>
                      <a:pPr algn="ctr">
                        <a:lnSpc>
                          <a:spcPct val="115000"/>
                        </a:lnSpc>
                        <a:spcAft>
                          <a:spcPts val="0"/>
                        </a:spcAft>
                      </a:pPr>
                      <a:r>
                        <a:rPr lang="ru-RU" sz="1800" b="1" dirty="0"/>
                        <a:t>инъекцией</a:t>
                      </a:r>
                      <a:endParaRPr lang="ru-RU" sz="1800" b="1" dirty="0">
                        <a:latin typeface="Times New Roman" pitchFamily="18" charset="0"/>
                        <a:ea typeface="Calibri"/>
                        <a:cs typeface="Times New Roman" pitchFamily="18" charset="0"/>
                      </a:endParaRPr>
                    </a:p>
                  </a:txBody>
                  <a:tcPr marL="61924" marR="61924" marT="0" marB="0" anchor="ctr"/>
                </a:tc>
              </a:tr>
              <a:tr h="193515">
                <a:tc>
                  <a:txBody>
                    <a:bodyPr/>
                    <a:lstStyle/>
                    <a:p>
                      <a:pPr algn="ctr">
                        <a:lnSpc>
                          <a:spcPct val="115000"/>
                        </a:lnSpc>
                        <a:spcAft>
                          <a:spcPts val="0"/>
                        </a:spcAft>
                      </a:pPr>
                      <a:r>
                        <a:rPr lang="en-US" sz="1800" b="1"/>
                        <a:t>6</a:t>
                      </a:r>
                      <a:endParaRPr lang="ru-RU" sz="1800" b="1">
                        <a:latin typeface="Times New Roman" pitchFamily="18" charset="0"/>
                        <a:ea typeface="Calibri"/>
                        <a:cs typeface="Times New Roman" pitchFamily="18" charset="0"/>
                      </a:endParaRPr>
                    </a:p>
                  </a:txBody>
                  <a:tcPr marL="61924" marR="61924" marT="0" marB="0" anchor="ctr"/>
                </a:tc>
                <a:tc>
                  <a:txBody>
                    <a:bodyPr/>
                    <a:lstStyle/>
                    <a:p>
                      <a:pPr algn="ctr">
                        <a:lnSpc>
                          <a:spcPct val="115000"/>
                        </a:lnSpc>
                        <a:spcAft>
                          <a:spcPts val="0"/>
                        </a:spcAft>
                      </a:pPr>
                      <a:r>
                        <a:rPr lang="ru-RU" sz="1800" b="1"/>
                        <a:t>0,18≤Кп</a:t>
                      </a:r>
                      <a:endParaRPr lang="ru-RU" sz="1800" b="1">
                        <a:latin typeface="Times New Roman" pitchFamily="18" charset="0"/>
                        <a:ea typeface="Calibri"/>
                        <a:cs typeface="Times New Roman" pitchFamily="18" charset="0"/>
                      </a:endParaRPr>
                    </a:p>
                  </a:txBody>
                  <a:tcPr marL="61924" marR="61924" marT="0" marB="0" anchor="ctr"/>
                </a:tc>
                <a:tc>
                  <a:txBody>
                    <a:bodyPr/>
                    <a:lstStyle/>
                    <a:p>
                      <a:pPr algn="ctr">
                        <a:lnSpc>
                          <a:spcPct val="115000"/>
                        </a:lnSpc>
                        <a:spcAft>
                          <a:spcPts val="0"/>
                        </a:spcAft>
                      </a:pPr>
                      <a:r>
                        <a:rPr lang="ru-RU" sz="1800" b="1"/>
                        <a:t>незрелые</a:t>
                      </a:r>
                      <a:endParaRPr lang="ru-RU" sz="1800" b="1">
                        <a:latin typeface="Times New Roman" pitchFamily="18" charset="0"/>
                        <a:ea typeface="Calibri"/>
                        <a:cs typeface="Times New Roman" pitchFamily="18" charset="0"/>
                      </a:endParaRPr>
                    </a:p>
                  </a:txBody>
                  <a:tcPr marL="61924" marR="61924" marT="0" marB="0" anchor="ctr"/>
                </a:tc>
                <a:tc>
                  <a:txBody>
                    <a:bodyPr/>
                    <a:lstStyle/>
                    <a:p>
                      <a:pPr algn="ctr">
                        <a:lnSpc>
                          <a:spcPct val="115000"/>
                        </a:lnSpc>
                        <a:spcAft>
                          <a:spcPts val="0"/>
                        </a:spcAft>
                      </a:pPr>
                      <a:r>
                        <a:rPr lang="ru-RU" sz="1800" b="1" dirty="0"/>
                        <a:t>отсаживаются на нагул</a:t>
                      </a:r>
                      <a:endParaRPr lang="ru-RU" sz="1800" b="1" dirty="0">
                        <a:latin typeface="Times New Roman" pitchFamily="18" charset="0"/>
                        <a:ea typeface="Calibri"/>
                        <a:cs typeface="Times New Roman" pitchFamily="18" charset="0"/>
                      </a:endParaRPr>
                    </a:p>
                  </a:txBody>
                  <a:tcPr marL="61924" marR="61924" marT="0" marB="0" anchor="ctr"/>
                </a:tc>
              </a:tr>
            </a:tbl>
          </a:graphicData>
        </a:graphic>
      </p:graphicFrame>
    </p:spTree>
    <p:extLst>
      <p:ext uri="{BB962C8B-B14F-4D97-AF65-F5344CB8AC3E}">
        <p14:creationId xmlns:p14="http://schemas.microsoft.com/office/powerpoint/2010/main" val="274589771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7564" y="332656"/>
            <a:ext cx="7848872" cy="523220"/>
          </a:xfrm>
          <a:prstGeom prst="rect">
            <a:avLst/>
          </a:prstGeom>
          <a:solidFill>
            <a:schemeClr val="bg1"/>
          </a:solidFill>
        </p:spPr>
        <p:txBody>
          <a:bodyPr wrap="square" rtlCol="0">
            <a:spAutoFit/>
          </a:bodyPr>
          <a:lstStyle/>
          <a:p>
            <a:pPr algn="ctr"/>
            <a:r>
              <a:rPr lang="ru-RU" sz="2800" b="1" dirty="0" smtClean="0"/>
              <a:t>ПРЕДНЕРЕСТОВОЕ ВЫДЕРЖИВАНИЕ</a:t>
            </a:r>
            <a:endParaRPr lang="ru-RU" sz="2800" b="1" dirty="0"/>
          </a:p>
        </p:txBody>
      </p:sp>
      <p:sp>
        <p:nvSpPr>
          <p:cNvPr id="6" name="Прямоугольник 5"/>
          <p:cNvSpPr/>
          <p:nvPr/>
        </p:nvSpPr>
        <p:spPr>
          <a:xfrm>
            <a:off x="552940" y="1484784"/>
            <a:ext cx="8038121" cy="1200329"/>
          </a:xfrm>
          <a:prstGeom prst="rect">
            <a:avLst/>
          </a:prstGeom>
          <a:solidFill>
            <a:schemeClr val="bg1"/>
          </a:solidFill>
        </p:spPr>
        <p:txBody>
          <a:bodyPr wrap="square">
            <a:spAutoFit/>
          </a:bodyPr>
          <a:lstStyle/>
          <a:p>
            <a:pPr marL="342900" indent="-342900">
              <a:buFontTx/>
              <a:buChar char="-"/>
            </a:pPr>
            <a:r>
              <a:rPr lang="ru-RU" sz="2400" b="1" dirty="0" smtClean="0"/>
              <a:t>для самок повышение температуры на 1,5 °С в сутки</a:t>
            </a:r>
          </a:p>
          <a:p>
            <a:pPr marL="342900" indent="-342900">
              <a:buFontTx/>
              <a:buChar char="-"/>
            </a:pPr>
            <a:endParaRPr lang="ru-RU" sz="2400" b="1" dirty="0" smtClean="0"/>
          </a:p>
          <a:p>
            <a:r>
              <a:rPr lang="ru-RU" sz="2400" b="1" dirty="0" smtClean="0"/>
              <a:t>- для самцов на 2-3 °С в сутки</a:t>
            </a:r>
            <a:endParaRPr lang="ru-RU" sz="2400" b="1" dirty="0"/>
          </a:p>
        </p:txBody>
      </p:sp>
      <p:graphicFrame>
        <p:nvGraphicFramePr>
          <p:cNvPr id="7" name="Таблица 6"/>
          <p:cNvGraphicFramePr>
            <a:graphicFrameLocks noGrp="1"/>
          </p:cNvGraphicFramePr>
          <p:nvPr>
            <p:extLst>
              <p:ext uri="{D42A27DB-BD31-4B8C-83A1-F6EECF244321}">
                <p14:modId xmlns:p14="http://schemas.microsoft.com/office/powerpoint/2010/main" val="1648179850"/>
              </p:ext>
            </p:extLst>
          </p:nvPr>
        </p:nvGraphicFramePr>
        <p:xfrm>
          <a:off x="244827" y="4509120"/>
          <a:ext cx="8654346" cy="1538572"/>
        </p:xfrm>
        <a:graphic>
          <a:graphicData uri="http://schemas.openxmlformats.org/drawingml/2006/table">
            <a:tbl>
              <a:tblPr firstRow="1" bandRow="1">
                <a:tableStyleId>{5C22544A-7EE6-4342-B048-85BDC9FD1C3A}</a:tableStyleId>
              </a:tblPr>
              <a:tblGrid>
                <a:gridCol w="1021500"/>
                <a:gridCol w="1656184"/>
                <a:gridCol w="1296144"/>
                <a:gridCol w="1584176"/>
                <a:gridCol w="1653951"/>
                <a:gridCol w="1442391"/>
              </a:tblGrid>
              <a:tr h="974171">
                <a:tc>
                  <a:txBody>
                    <a:bodyPr/>
                    <a:lstStyle/>
                    <a:p>
                      <a:pPr algn="ctr"/>
                      <a:r>
                        <a:rPr lang="ru-RU" sz="2400" b="1" dirty="0" smtClean="0">
                          <a:solidFill>
                            <a:schemeClr val="tx1"/>
                          </a:solidFill>
                        </a:rPr>
                        <a:t>вид</a:t>
                      </a:r>
                      <a:endParaRPr lang="ru-RU" sz="2400" b="1" dirty="0">
                        <a:solidFill>
                          <a:schemeClr val="tx1"/>
                        </a:solidFill>
                      </a:endParaRPr>
                    </a:p>
                  </a:txBody>
                  <a:tcPr anchor="ctr"/>
                </a:tc>
                <a:tc>
                  <a:txBody>
                    <a:bodyPr/>
                    <a:lstStyle/>
                    <a:p>
                      <a:pPr algn="ctr"/>
                      <a:r>
                        <a:rPr kumimoji="0" lang="ru-RU" sz="2400" b="1" i="0" u="none" strike="noStrike" kern="1200" baseline="0" dirty="0" smtClean="0">
                          <a:solidFill>
                            <a:schemeClr val="tx1"/>
                          </a:solidFill>
                          <a:latin typeface="+mn-lt"/>
                          <a:ea typeface="+mn-ea"/>
                          <a:cs typeface="+mn-cs"/>
                        </a:rPr>
                        <a:t>Русский осётр</a:t>
                      </a:r>
                      <a:endParaRPr lang="ru-RU" sz="2400" b="1" dirty="0">
                        <a:solidFill>
                          <a:schemeClr val="tx1"/>
                        </a:solidFill>
                      </a:endParaRPr>
                    </a:p>
                  </a:txBody>
                  <a:tcPr anchor="ctr"/>
                </a:tc>
                <a:tc>
                  <a:txBody>
                    <a:bodyPr/>
                    <a:lstStyle/>
                    <a:p>
                      <a:pPr algn="ctr"/>
                      <a:r>
                        <a:rPr kumimoji="0" lang="ru-RU" sz="2400" b="1" i="0" u="none" strike="noStrike" kern="1200" baseline="0" dirty="0" smtClean="0">
                          <a:solidFill>
                            <a:schemeClr val="tx1"/>
                          </a:solidFill>
                          <a:latin typeface="+mn-lt"/>
                          <a:ea typeface="+mn-ea"/>
                          <a:cs typeface="+mn-cs"/>
                        </a:rPr>
                        <a:t>Белуга</a:t>
                      </a:r>
                      <a:endParaRPr lang="ru-RU" sz="2400" b="1" dirty="0">
                        <a:solidFill>
                          <a:schemeClr val="tx1"/>
                        </a:solidFill>
                      </a:endParaRPr>
                    </a:p>
                  </a:txBody>
                  <a:tcPr anchor="ctr"/>
                </a:tc>
                <a:tc>
                  <a:txBody>
                    <a:bodyPr/>
                    <a:lstStyle/>
                    <a:p>
                      <a:pPr algn="ctr"/>
                      <a:r>
                        <a:rPr kumimoji="0" lang="ru-RU" sz="2400" b="1" i="0" u="none" strike="noStrike" kern="1200" baseline="0" dirty="0" smtClean="0">
                          <a:solidFill>
                            <a:schemeClr val="tx1"/>
                          </a:solidFill>
                          <a:latin typeface="+mn-lt"/>
                          <a:ea typeface="+mn-ea"/>
                          <a:cs typeface="+mn-cs"/>
                        </a:rPr>
                        <a:t>Севрюга</a:t>
                      </a:r>
                      <a:endParaRPr lang="ru-RU" sz="2400" b="1" dirty="0">
                        <a:solidFill>
                          <a:schemeClr val="tx1"/>
                        </a:solidFill>
                      </a:endParaRPr>
                    </a:p>
                  </a:txBody>
                  <a:tcPr anchor="ctr"/>
                </a:tc>
                <a:tc>
                  <a:txBody>
                    <a:bodyPr/>
                    <a:lstStyle/>
                    <a:p>
                      <a:pPr algn="ctr"/>
                      <a:r>
                        <a:rPr kumimoji="0" lang="ru-RU" sz="2400" b="1" i="0" u="none" strike="noStrike" kern="1200" baseline="0" dirty="0" smtClean="0">
                          <a:solidFill>
                            <a:schemeClr val="tx1"/>
                          </a:solidFill>
                          <a:latin typeface="+mn-lt"/>
                          <a:ea typeface="+mn-ea"/>
                          <a:cs typeface="+mn-cs"/>
                        </a:rPr>
                        <a:t>Стерлядь</a:t>
                      </a:r>
                      <a:endParaRPr lang="ru-RU" sz="2400" b="1" dirty="0">
                        <a:solidFill>
                          <a:schemeClr val="tx1"/>
                        </a:solidFill>
                      </a:endParaRPr>
                    </a:p>
                  </a:txBody>
                  <a:tcPr anchor="ctr"/>
                </a:tc>
                <a:tc>
                  <a:txBody>
                    <a:bodyPr/>
                    <a:lstStyle/>
                    <a:p>
                      <a:pPr algn="ctr"/>
                      <a:r>
                        <a:rPr kumimoji="0" lang="ru-RU" sz="2400" b="1" i="0" u="none" strike="noStrike" kern="1200" baseline="0" dirty="0" smtClean="0">
                          <a:solidFill>
                            <a:schemeClr val="tx1"/>
                          </a:solidFill>
                          <a:latin typeface="+mn-lt"/>
                          <a:ea typeface="+mn-ea"/>
                          <a:cs typeface="+mn-cs"/>
                        </a:rPr>
                        <a:t>Шип</a:t>
                      </a:r>
                      <a:endParaRPr lang="ru-RU" sz="2400" b="1" dirty="0">
                        <a:solidFill>
                          <a:schemeClr val="tx1"/>
                        </a:solidFill>
                      </a:endParaRPr>
                    </a:p>
                  </a:txBody>
                  <a:tcPr anchor="ctr"/>
                </a:tc>
              </a:tr>
              <a:tr h="564401">
                <a:tc>
                  <a:txBody>
                    <a:bodyPr/>
                    <a:lstStyle/>
                    <a:p>
                      <a:pPr algn="ctr"/>
                      <a:r>
                        <a:rPr lang="ru-RU" sz="2400" b="1" dirty="0" smtClean="0">
                          <a:solidFill>
                            <a:schemeClr val="tx1"/>
                          </a:solidFill>
                        </a:rPr>
                        <a:t>Т, °С</a:t>
                      </a:r>
                      <a:endParaRPr lang="ru-RU" sz="2400" b="1" dirty="0">
                        <a:solidFill>
                          <a:schemeClr val="tx1"/>
                        </a:solidFill>
                      </a:endParaRPr>
                    </a:p>
                  </a:txBody>
                  <a:tcPr anchor="ctr"/>
                </a:tc>
                <a:tc>
                  <a:txBody>
                    <a:bodyPr/>
                    <a:lstStyle/>
                    <a:p>
                      <a:pPr algn="ctr"/>
                      <a:r>
                        <a:rPr kumimoji="0" lang="ru-RU" sz="2400" b="1" i="0" u="none" strike="noStrike" kern="1200" baseline="0" dirty="0" smtClean="0">
                          <a:solidFill>
                            <a:schemeClr val="tx1"/>
                          </a:solidFill>
                          <a:latin typeface="+mn-lt"/>
                          <a:ea typeface="+mn-ea"/>
                          <a:cs typeface="+mn-cs"/>
                        </a:rPr>
                        <a:t>14–18</a:t>
                      </a:r>
                      <a:endParaRPr lang="ru-RU" sz="2400" b="1" dirty="0">
                        <a:solidFill>
                          <a:schemeClr val="tx1"/>
                        </a:solidFill>
                      </a:endParaRPr>
                    </a:p>
                  </a:txBody>
                  <a:tcPr anchor="ctr"/>
                </a:tc>
                <a:tc>
                  <a:txBody>
                    <a:bodyPr/>
                    <a:lstStyle/>
                    <a:p>
                      <a:pPr algn="ctr"/>
                      <a:r>
                        <a:rPr kumimoji="0" lang="ru-RU" sz="2400" b="1" i="0" u="none" strike="noStrike" kern="1200" baseline="0" dirty="0" smtClean="0">
                          <a:solidFill>
                            <a:schemeClr val="tx1"/>
                          </a:solidFill>
                          <a:latin typeface="+mn-lt"/>
                          <a:ea typeface="+mn-ea"/>
                          <a:cs typeface="+mn-cs"/>
                        </a:rPr>
                        <a:t>9–14</a:t>
                      </a:r>
                      <a:endParaRPr lang="ru-RU" sz="2400" b="1" dirty="0">
                        <a:solidFill>
                          <a:schemeClr val="tx1"/>
                        </a:solidFill>
                      </a:endParaRPr>
                    </a:p>
                  </a:txBody>
                  <a:tcPr anchor="ctr"/>
                </a:tc>
                <a:tc>
                  <a:txBody>
                    <a:bodyPr/>
                    <a:lstStyle/>
                    <a:p>
                      <a:pPr algn="ctr"/>
                      <a:r>
                        <a:rPr kumimoji="0" lang="ru-RU" sz="2400" b="1" i="0" u="none" strike="noStrike" kern="1200" baseline="0" dirty="0" smtClean="0">
                          <a:solidFill>
                            <a:schemeClr val="tx1"/>
                          </a:solidFill>
                          <a:latin typeface="+mn-lt"/>
                          <a:ea typeface="+mn-ea"/>
                          <a:cs typeface="+mn-cs"/>
                        </a:rPr>
                        <a:t>17–21</a:t>
                      </a:r>
                      <a:endParaRPr lang="ru-RU" sz="2400" b="1" dirty="0">
                        <a:solidFill>
                          <a:schemeClr val="tx1"/>
                        </a:solidFill>
                      </a:endParaRPr>
                    </a:p>
                  </a:txBody>
                  <a:tcPr anchor="ctr"/>
                </a:tc>
                <a:tc>
                  <a:txBody>
                    <a:bodyPr/>
                    <a:lstStyle/>
                    <a:p>
                      <a:pPr algn="ctr"/>
                      <a:r>
                        <a:rPr kumimoji="0" lang="ru-RU" sz="2400" b="1" i="0" u="none" strike="noStrike" kern="1200" baseline="0" dirty="0" smtClean="0">
                          <a:solidFill>
                            <a:schemeClr val="tx1"/>
                          </a:solidFill>
                          <a:latin typeface="+mn-lt"/>
                          <a:ea typeface="+mn-ea"/>
                          <a:cs typeface="+mn-cs"/>
                        </a:rPr>
                        <a:t>10–15</a:t>
                      </a:r>
                      <a:endParaRPr lang="ru-RU" sz="2400" b="1" dirty="0">
                        <a:solidFill>
                          <a:schemeClr val="tx1"/>
                        </a:solidFill>
                      </a:endParaRPr>
                    </a:p>
                  </a:txBody>
                  <a:tcPr anchor="ctr"/>
                </a:tc>
                <a:tc>
                  <a:txBody>
                    <a:bodyPr/>
                    <a:lstStyle/>
                    <a:p>
                      <a:pPr algn="ctr"/>
                      <a:r>
                        <a:rPr kumimoji="0" lang="ru-RU" sz="2400" b="1" i="0" u="none" strike="noStrike" kern="1200" baseline="0" dirty="0" smtClean="0">
                          <a:solidFill>
                            <a:schemeClr val="tx1"/>
                          </a:solidFill>
                          <a:latin typeface="+mn-lt"/>
                          <a:ea typeface="+mn-ea"/>
                          <a:cs typeface="+mn-cs"/>
                        </a:rPr>
                        <a:t>14–18</a:t>
                      </a:r>
                      <a:endParaRPr lang="ru-RU" sz="2400" b="1" dirty="0">
                        <a:solidFill>
                          <a:schemeClr val="tx1"/>
                        </a:solidFill>
                      </a:endParaRPr>
                    </a:p>
                  </a:txBody>
                  <a:tcPr anchor="ctr"/>
                </a:tc>
              </a:tr>
            </a:tbl>
          </a:graphicData>
        </a:graphic>
      </p:graphicFrame>
      <p:sp>
        <p:nvSpPr>
          <p:cNvPr id="8" name="TextBox 7"/>
          <p:cNvSpPr txBox="1"/>
          <p:nvPr/>
        </p:nvSpPr>
        <p:spPr>
          <a:xfrm>
            <a:off x="2735796" y="3561521"/>
            <a:ext cx="3672408" cy="461665"/>
          </a:xfrm>
          <a:prstGeom prst="rect">
            <a:avLst/>
          </a:prstGeom>
          <a:solidFill>
            <a:schemeClr val="bg1"/>
          </a:solidFill>
        </p:spPr>
        <p:txBody>
          <a:bodyPr wrap="square" rtlCol="0">
            <a:spAutoFit/>
          </a:bodyPr>
          <a:lstStyle/>
          <a:p>
            <a:r>
              <a:rPr lang="ru-RU" sz="2400" b="1" dirty="0" smtClean="0"/>
              <a:t>нерестовые температуры</a:t>
            </a:r>
            <a:endParaRPr lang="ru-RU" sz="2400" b="1" dirty="0"/>
          </a:p>
        </p:txBody>
      </p:sp>
    </p:spTree>
    <p:extLst>
      <p:ext uri="{BB962C8B-B14F-4D97-AF65-F5344CB8AC3E}">
        <p14:creationId xmlns:p14="http://schemas.microsoft.com/office/powerpoint/2010/main" val="42813672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гормональная стимуляция нереста</a:t>
            </a:r>
            <a:endParaRPr lang="ru-RU" dirty="0"/>
          </a:p>
        </p:txBody>
      </p:sp>
      <p:sp>
        <p:nvSpPr>
          <p:cNvPr id="4" name="Прямоугольник 3"/>
          <p:cNvSpPr/>
          <p:nvPr/>
        </p:nvSpPr>
        <p:spPr>
          <a:xfrm>
            <a:off x="3347864" y="1595021"/>
            <a:ext cx="5256584" cy="3785652"/>
          </a:xfrm>
          <a:prstGeom prst="rect">
            <a:avLst/>
          </a:prstGeom>
          <a:solidFill>
            <a:schemeClr val="bg1"/>
          </a:solidFill>
        </p:spPr>
        <p:txBody>
          <a:bodyPr wrap="square">
            <a:spAutoFit/>
          </a:bodyPr>
          <a:lstStyle/>
          <a:p>
            <a:r>
              <a:rPr lang="ru-RU" sz="2400" dirty="0" smtClean="0"/>
              <a:t>• </a:t>
            </a:r>
            <a:r>
              <a:rPr lang="ru-RU" b="1" dirty="0" smtClean="0"/>
              <a:t>гипофиз </a:t>
            </a:r>
            <a:r>
              <a:rPr lang="ru-RU" b="1" dirty="0"/>
              <a:t>осетровых </a:t>
            </a:r>
            <a:r>
              <a:rPr lang="ru-RU" b="1" dirty="0" smtClean="0"/>
              <a:t>или карповых </a:t>
            </a:r>
            <a:r>
              <a:rPr lang="ru-RU" b="1" dirty="0"/>
              <a:t>рыб (АГП);</a:t>
            </a:r>
          </a:p>
          <a:p>
            <a:r>
              <a:rPr lang="ru-RU" b="1" dirty="0" smtClean="0"/>
              <a:t>• </a:t>
            </a:r>
            <a:r>
              <a:rPr lang="ru-RU" b="1" dirty="0"/>
              <a:t>«</a:t>
            </a:r>
            <a:r>
              <a:rPr lang="ru-RU" b="1" dirty="0" err="1"/>
              <a:t>Сурфагон</a:t>
            </a:r>
            <a:r>
              <a:rPr lang="ru-RU" b="1" dirty="0"/>
              <a:t>» (</a:t>
            </a:r>
            <a:r>
              <a:rPr lang="ru-RU" b="1" dirty="0" err="1"/>
              <a:t>GnRHa</a:t>
            </a:r>
            <a:r>
              <a:rPr lang="ru-RU" b="1" dirty="0"/>
              <a:t>) – </a:t>
            </a:r>
            <a:r>
              <a:rPr lang="ru-RU" b="1" dirty="0" err="1"/>
              <a:t>суперактивный</a:t>
            </a:r>
            <a:r>
              <a:rPr lang="ru-RU" b="1" dirty="0"/>
              <a:t> аналог </a:t>
            </a:r>
            <a:r>
              <a:rPr lang="ru-RU" b="1" dirty="0" smtClean="0"/>
              <a:t>гонадотропин-</a:t>
            </a:r>
            <a:r>
              <a:rPr lang="ru-RU" b="1" dirty="0" err="1" smtClean="0"/>
              <a:t>релизинг</a:t>
            </a:r>
            <a:r>
              <a:rPr lang="ru-RU" b="1" dirty="0" smtClean="0"/>
              <a:t>-гормона млекопитающих</a:t>
            </a:r>
          </a:p>
          <a:p>
            <a:endParaRPr lang="ru-RU" sz="2000" b="1" dirty="0"/>
          </a:p>
          <a:p>
            <a:r>
              <a:rPr lang="ru-RU" sz="2000" b="1" dirty="0"/>
              <a:t>Общая доза препарата зависит</a:t>
            </a:r>
          </a:p>
          <a:p>
            <a:r>
              <a:rPr lang="ru-RU" sz="2000" b="1" dirty="0"/>
              <a:t>от температуры воды и массы </a:t>
            </a:r>
            <a:r>
              <a:rPr lang="ru-RU" sz="2000" b="1" dirty="0" smtClean="0"/>
              <a:t>рыбы</a:t>
            </a:r>
          </a:p>
          <a:p>
            <a:endParaRPr lang="ru-RU" sz="2000" b="1" dirty="0"/>
          </a:p>
          <a:p>
            <a:r>
              <a:rPr lang="ru-RU" sz="2000" b="1" dirty="0" smtClean="0"/>
              <a:t>Для самок доза делится на 2 раза: предварительная (10-30%) и разрешающая</a:t>
            </a:r>
          </a:p>
          <a:p>
            <a:r>
              <a:rPr lang="ru-RU" sz="2000" b="1" dirty="0" smtClean="0"/>
              <a:t>Для самцов 1 доза </a:t>
            </a:r>
            <a:r>
              <a:rPr lang="ru-RU" sz="2000" b="1" dirty="0"/>
              <a:t>перед разрешающей инъекцией самок. Доза </a:t>
            </a:r>
            <a:r>
              <a:rPr lang="ru-RU" sz="2000" b="1" dirty="0" smtClean="0"/>
              <a:t>для </a:t>
            </a:r>
            <a:r>
              <a:rPr lang="ru-RU" sz="2000" b="1" dirty="0"/>
              <a:t>самцов в два раза меньше дозы, рассчитанной для самок.</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802" y="1142847"/>
            <a:ext cx="2183982" cy="305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278" y="4149080"/>
            <a:ext cx="3025658" cy="2266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6537391"/>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TotalTime>
  <Words>5273</Words>
  <Application>Microsoft Office PowerPoint</Application>
  <PresentationFormat>Экран (4:3)</PresentationFormat>
  <Paragraphs>744</Paragraphs>
  <Slides>229</Slides>
  <Notes>75</Notes>
  <HiddenSlides>0</HiddenSlides>
  <MMClips>0</MMClips>
  <ScaleCrop>false</ScaleCrop>
  <HeadingPairs>
    <vt:vector size="4" baseType="variant">
      <vt:variant>
        <vt:lpstr>Тема</vt:lpstr>
      </vt:variant>
      <vt:variant>
        <vt:i4>1</vt:i4>
      </vt:variant>
      <vt:variant>
        <vt:lpstr>Заголовки слайдов</vt:lpstr>
      </vt:variant>
      <vt:variant>
        <vt:i4>229</vt:i4>
      </vt:variant>
    </vt:vector>
  </HeadingPairs>
  <TitlesOfParts>
    <vt:vector size="230" baseType="lpstr">
      <vt:lpstr>Тема Office</vt:lpstr>
      <vt:lpstr>Презентация PowerPoint</vt:lpstr>
      <vt:lpstr>Презентация PowerPoint</vt:lpstr>
      <vt:lpstr>1. Мировое производство форели.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2. Искусственное воспроизводство лососевых рыб </vt:lpstr>
      <vt:lpstr>РЕПРОДУКТИВНЫЙ ВОЗРАСТ  И КОЛИЧЕСТВО НЕРЕСТОВЫХ ЦИКЛОВ В ТЕЧЕНИЕ ЖИЗНИ</vt:lpstr>
      <vt:lpstr>Репродуктивный возраст и период у отдельных видов форелей</vt:lpstr>
      <vt:lpstr>ПЛОДОВИТОСТЬ</vt:lpstr>
      <vt:lpstr>Размер при достижении половой зрелости, плодовитость, продолжительность инкубации икры и выдерживания предличинок у отдельных видов форелей </vt:lpstr>
      <vt:lpstr>ПОДГОТОВКА ПРОИЗВОДИТЕЛЕЙ К НЕРЕСТУ</vt:lpstr>
      <vt:lpstr>Презентация PowerPoint</vt:lpstr>
      <vt:lpstr>Самец. Изменения в строении челюсти.</vt:lpstr>
      <vt:lpstr>Самец. Мочеполовой бугорок. </vt:lpstr>
      <vt:lpstr>Презентация PowerPoint</vt:lpstr>
      <vt:lpstr>Самка. Изменения в строении челюсти.</vt:lpstr>
      <vt:lpstr>Самка. Мочеполовой бугорок.</vt:lpstr>
      <vt:lpstr>Презентация PowerPoint</vt:lpstr>
      <vt:lpstr>Презентация PowerPoint</vt:lpstr>
      <vt:lpstr>Презентация PowerPoint</vt:lpstr>
      <vt:lpstr>ПОЛУЧЕНИЕ ПОЛОВЫХ ПРОДУКТОВ</vt:lpstr>
      <vt:lpstr>Презентация PowerPoint</vt:lpstr>
      <vt:lpstr>Ручное получение икры от самок</vt:lpstr>
      <vt:lpstr>Презентация PowerPoint</vt:lpstr>
      <vt:lpstr>Сцеживание спермы</vt:lpstr>
      <vt:lpstr>Презентация PowerPoint</vt:lpstr>
      <vt:lpstr>Презентация PowerPoint</vt:lpstr>
      <vt:lpstr>Презентация PowerPoint</vt:lpstr>
      <vt:lpstr>Оплодотворение</vt:lpstr>
      <vt:lpstr>Презентация PowerPoint</vt:lpstr>
      <vt:lpstr>Добавление воды к оплодотворённой икре</vt:lpstr>
      <vt:lpstr>Основные репродуктивные показатели озёрной и радужной форели</vt:lpstr>
      <vt:lpstr>ИНКУБАЦИЯ ИКРЫ</vt:lpstr>
      <vt:lpstr>Презентация PowerPoint</vt:lpstr>
      <vt:lpstr>Икринки на стадии глазка</vt:lpstr>
      <vt:lpstr>Презентация PowerPoint</vt:lpstr>
      <vt:lpstr>ВЫКЛЕВ И РАЗВИТИЕ ПРЕДЛИЧИНОК</vt:lpstr>
      <vt:lpstr>Презентация PowerPoint</vt:lpstr>
      <vt:lpstr>Продолжительность инкубации икры форелей в условиях различной температуры воды</vt:lpstr>
      <vt:lpstr>Презентация PowerPoint</vt:lpstr>
      <vt:lpstr>ИНКУБАЦИЯ ИКРЫ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Продолжительность инкубации икры форелей в условиях различной температуры воды</vt:lpstr>
      <vt:lpstr>икринки на стадии глазка</vt:lpstr>
      <vt:lpstr>Презентация PowerPoint</vt:lpstr>
      <vt:lpstr>Презентация PowerPoint</vt:lpstr>
      <vt:lpstr>Презентация PowerPoint</vt:lpstr>
      <vt:lpstr>Презентация PowerPoint</vt:lpstr>
      <vt:lpstr>Презентация PowerPoint</vt:lpstr>
      <vt:lpstr>ИНКУБАЦИЯ</vt:lpstr>
      <vt:lpstr>Презентация PowerPoint</vt:lpstr>
      <vt:lpstr>ПОДРАЩИВАНИЕ МОЛОДИ</vt:lpstr>
      <vt:lpstr>Начало кормления и качество корма</vt:lpstr>
      <vt:lpstr>НЕУДОВЛЕТВАРИТЕЛЬНОЕ КАЧЕСТВО КОРМОВ</vt:lpstr>
      <vt:lpstr>КАННИБАЛИЗМ У ФОРЕЛИ</vt:lpstr>
      <vt:lpstr>СОРТИРОВКА</vt:lpstr>
      <vt:lpstr>Водоснабжение, водообмен и требования к воде форелевых хозяйств</vt:lpstr>
      <vt:lpstr>Презентация PowerPoint</vt:lpstr>
      <vt:lpstr>Презентация PowerPoint</vt:lpstr>
      <vt:lpstr>Презентация PowerPoint</vt:lpstr>
      <vt:lpstr>Презентация PowerPoint</vt:lpstr>
      <vt:lpstr>Презентация PowerPoint</vt:lpstr>
      <vt:lpstr>Бассейны для подращивания личинок и молоди</vt:lpstr>
      <vt:lpstr>Презентация PowerPoint</vt:lpstr>
      <vt:lpstr>Презентация PowerPoint</vt:lpstr>
      <vt:lpstr>Работа с производителями</vt:lpstr>
      <vt:lpstr>Презентация PowerPoint</vt:lpstr>
      <vt:lpstr>Презентация PowerPoint</vt:lpstr>
      <vt:lpstr>Возраст достижения половозрелости производителями различных видов осетровых в индустриальных рыбоводных хозяйствах</vt:lpstr>
      <vt:lpstr>Этапы работы с производителями во время искусственного воспроизводства</vt:lpstr>
      <vt:lpstr>Осенняя бонитировка</vt:lpstr>
      <vt:lpstr>Презентация PowerPoint</vt:lpstr>
      <vt:lpstr>МЕТОДЫ ОПРЕДЕЛЕНИЯ ПОЛА И СТАДИЙ ЗРЕЛОСТИ ГОНАД</vt:lpstr>
      <vt:lpstr>зимовка производителей</vt:lpstr>
      <vt:lpstr>Коэффициент поляризации</vt:lpstr>
      <vt:lpstr>Группы самок по показателю коэффициента поляризации</vt:lpstr>
      <vt:lpstr>Презентация PowerPoint</vt:lpstr>
      <vt:lpstr>гормональная стимуляция нереста</vt:lpstr>
      <vt:lpstr>Получение зрелых половых продуктов</vt:lpstr>
      <vt:lpstr>Отбор овулировавшей икры</vt:lpstr>
      <vt:lpstr>Презентация PowerPoint</vt:lpstr>
      <vt:lpstr>Получение половых продуктов самцов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Плотность посадки молоди при бассейновом выращивании</vt:lpstr>
      <vt:lpstr>Требования к качеству воды</vt:lpstr>
      <vt:lpstr> 4. Выращивание рыбы в установках замкнутого водоснабжения (УЗВ). </vt:lpstr>
      <vt:lpstr>Презентация PowerPoint</vt:lpstr>
      <vt:lpstr>Некоторые параметры, влияющие на рост и здоровье рыб</vt:lpstr>
      <vt:lpstr>Презентация PowerPoint</vt:lpstr>
      <vt:lpstr>Изображение принципа УЗВ</vt:lpstr>
      <vt:lpstr>РЫБОВОДНЫЕ ЕМКОСТИ</vt:lpstr>
      <vt:lpstr>Презентация PowerPoint</vt:lpstr>
      <vt:lpstr>Презентация PowerPoint</vt:lpstr>
      <vt:lpstr>Презентация PowerPoint</vt:lpstr>
      <vt:lpstr>Презентация PowerPoint</vt:lpstr>
      <vt:lpstr>Презентация PowerPoint</vt:lpstr>
      <vt:lpstr>Внутренняя конструкция  и уклоны дна бассейнов</vt:lpstr>
      <vt:lpstr>Сборка бассейна.   Шаг 1-2</vt:lpstr>
      <vt:lpstr>Сборка бассейна.   Шаг 3-4</vt:lpstr>
      <vt:lpstr>Сборка бассейна.   Шаг 5-6</vt:lpstr>
      <vt:lpstr>Сборка бассейна.   Шаг 7-8</vt:lpstr>
      <vt:lpstr>ЕМКОСТИ  ДЛЯ  ПЕРЕДЕРЖКИ  И  ОБРАБОТКИ</vt:lpstr>
      <vt:lpstr>ЕМКОСТИ  ДЛЯ  ПЕРЕДЕРЖКИ  И  ОБРАБОТКИ</vt:lpstr>
      <vt:lpstr>ЕМКОСТИ  ДЛЯ  ПЕРЕДЕРЖКИ  И  ОБРАБОТКИ</vt:lpstr>
      <vt:lpstr>ЕМКОСТИ  ДЛЯ  ПЕРЕДЕРЖКИ  И  ОБРАБОТКИ</vt:lpstr>
      <vt:lpstr>БАССЕЙНЫ – АКВАРИУМЫ  ИССЛЕДОВАТЕЛЬСКИЕ</vt:lpstr>
      <vt:lpstr>ЖИВОРЫБНЫЙ  ИЗОТЕРМИЧЕСКИЙ</vt:lpstr>
      <vt:lpstr>Различные конструкции бассейнов имеют различные свойства и преимущества</vt:lpstr>
      <vt:lpstr>Круглый, овальный и прямоугольный типы бассейнов</vt:lpstr>
      <vt:lpstr>Пример восьми-угольной конструкции бассейнов УЗВ, экономящей место, но достигающей тех же положительных гидравлических эффектов, что и круглые бассейны</vt:lpstr>
      <vt:lpstr>Water Circulation  in Circular Flow Tanks</vt:lpstr>
      <vt:lpstr>Vertical Manifolds &amp; Double Drains </vt:lpstr>
      <vt:lpstr>Swirl Separator: Solids Settling</vt:lpstr>
      <vt:lpstr>Презентация PowerPoint</vt:lpstr>
      <vt:lpstr>Презентация PowerPoint</vt:lpstr>
      <vt:lpstr>Результатом потребления кормов и кислорода является рост рыб и выделение отходов</vt:lpstr>
      <vt:lpstr>Первичные загрязнения</vt:lpstr>
      <vt:lpstr>СПОСОБЫ И СООРУЖЕНИЯ МЕХАНИЧЕСКОЙ ОЧИТСТКИ </vt:lpstr>
      <vt:lpstr>Механическая очистка – это выделение из загрязненных вод нерастворенных грубодисперсных примесей, имеющих минеральную и органическую природу:</vt:lpstr>
      <vt:lpstr>Классификация механических фильтров:</vt:lpstr>
      <vt:lpstr>Презентация PowerPoint</vt:lpstr>
      <vt:lpstr>Барабанный фильтр </vt:lpstr>
      <vt:lpstr>Презентация PowerPoint</vt:lpstr>
      <vt:lpstr>Презентация PowerPoint</vt:lpstr>
      <vt:lpstr>Презентация PowerPoint</vt:lpstr>
      <vt:lpstr>Презентация PowerPoint</vt:lpstr>
      <vt:lpstr>Презентация PowerPoint</vt:lpstr>
      <vt:lpstr>СПОСОБЫ И СООРУЖЕНИЯ БИОЛОГИЧЕСКОЙ ОЧИСТКИ</vt:lpstr>
      <vt:lpstr>Презентация PowerPoint</vt:lpstr>
      <vt:lpstr>Презентация PowerPoint</vt:lpstr>
      <vt:lpstr>Биологические пруды</vt:lpstr>
      <vt:lpstr>Системы очистки с активным илом</vt:lpstr>
      <vt:lpstr>Биофильтры</vt:lpstr>
      <vt:lpstr>Презентация PowerPoint</vt:lpstr>
      <vt:lpstr>Классификация биофильтров</vt:lpstr>
      <vt:lpstr>Погружной фильтр</vt:lpstr>
      <vt:lpstr>Презентация PowerPoint</vt:lpstr>
      <vt:lpstr>Презентация PowerPoint</vt:lpstr>
      <vt:lpstr>Презентация PowerPoint</vt:lpstr>
      <vt:lpstr>Презентация PowerPoint</vt:lpstr>
      <vt:lpstr>Биофильтры  неподвижной загрузкой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Тенденция совершенствования биологических фильтров</vt:lpstr>
      <vt:lpstr>Презентация PowerPoint</vt:lpstr>
      <vt:lpstr>ЗАПУСК БФ</vt:lpstr>
      <vt:lpstr>ЧИСТКА БФ</vt:lpstr>
      <vt:lpstr>ЧИСТКА БФ</vt:lpstr>
      <vt:lpstr>Презентация PowerPoint</vt:lpstr>
      <vt:lpstr>Презентация PowerPoint</vt:lpstr>
      <vt:lpstr>НАПОРНАЯ И БЕЗНАПОРНАЯ ВОДОПОДАЧА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Насос-дозатор для регулирования  pH</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ПРИМЕРЫ УЗВ</vt:lpstr>
      <vt:lpstr>Презентация PowerPoint</vt:lpstr>
      <vt:lpstr>«Рыбопитомник «Богушевский», Беларусь (форель) </vt:lpstr>
      <vt:lpstr>Фермерское хозяйство «Василек» ЧП «Акватория»</vt:lpstr>
      <vt:lpstr>Презентация PowerPoint</vt:lpstr>
      <vt:lpstr>ООО «Т&amp;М» г. Минск</vt:lpstr>
      <vt:lpstr>Презентация PowerPoint</vt:lpstr>
      <vt:lpstr>УЗВ (г. Могилев)</vt:lpstr>
      <vt:lpstr>Презентация PowerPoint</vt:lpstr>
      <vt:lpstr>Презентация PowerPoint</vt:lpstr>
      <vt:lpstr>Презентация PowerPoint</vt:lpstr>
      <vt:lpstr>Презентация PowerPoint</vt:lpstr>
      <vt:lpstr>На переднем плане изображен биофильтр с плавающей загрузкой</vt:lpstr>
      <vt:lpstr>Классический погружной биофильтр в одном из форелевых рыбоводных хозяйств</vt:lpstr>
      <vt:lpstr>Распылители для промывки биофильтра с погружной загрузкой </vt:lpstr>
      <vt:lpstr>Распылители для промывки биофильтра с погружной загрузкой с монтированной поверх них сеткой для удержания биозагрузки</vt:lpstr>
      <vt:lpstr>Промывка фильтра</vt:lpstr>
      <vt:lpstr>Блок выращивания с блоком аэрации и инжекторной платформой на переднем плане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Konstantin Konstantin</dc:creator>
  <cp:lastModifiedBy>Konstantin Konstantin</cp:lastModifiedBy>
  <cp:revision>3</cp:revision>
  <dcterms:created xsi:type="dcterms:W3CDTF">2024-07-14T09:13:28Z</dcterms:created>
  <dcterms:modified xsi:type="dcterms:W3CDTF">2024-07-14T09:40:42Z</dcterms:modified>
</cp:coreProperties>
</file>