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</p:sldMasterIdLst>
  <p:notesMasterIdLst>
    <p:notesMasterId r:id="rId45"/>
  </p:notesMasterIdLst>
  <p:sldIdLst>
    <p:sldId id="411" r:id="rId2"/>
    <p:sldId id="363" r:id="rId3"/>
    <p:sldId id="313" r:id="rId4"/>
    <p:sldId id="340" r:id="rId5"/>
    <p:sldId id="364" r:id="rId6"/>
    <p:sldId id="365" r:id="rId7"/>
    <p:sldId id="366" r:id="rId8"/>
    <p:sldId id="381" r:id="rId9"/>
    <p:sldId id="367" r:id="rId10"/>
    <p:sldId id="368" r:id="rId11"/>
    <p:sldId id="370" r:id="rId12"/>
    <p:sldId id="371" r:id="rId13"/>
    <p:sldId id="372" r:id="rId14"/>
    <p:sldId id="373" r:id="rId15"/>
    <p:sldId id="391" r:id="rId16"/>
    <p:sldId id="393" r:id="rId17"/>
    <p:sldId id="395" r:id="rId18"/>
    <p:sldId id="397" r:id="rId19"/>
    <p:sldId id="398" r:id="rId20"/>
    <p:sldId id="400" r:id="rId21"/>
    <p:sldId id="402" r:id="rId22"/>
    <p:sldId id="404" r:id="rId23"/>
    <p:sldId id="406" r:id="rId24"/>
    <p:sldId id="378" r:id="rId25"/>
    <p:sldId id="379" r:id="rId26"/>
    <p:sldId id="258" r:id="rId27"/>
    <p:sldId id="357" r:id="rId28"/>
    <p:sldId id="358" r:id="rId29"/>
    <p:sldId id="359" r:id="rId30"/>
    <p:sldId id="316" r:id="rId31"/>
    <p:sldId id="317" r:id="rId32"/>
    <p:sldId id="318" r:id="rId33"/>
    <p:sldId id="410" r:id="rId34"/>
    <p:sldId id="407" r:id="rId35"/>
    <p:sldId id="319" r:id="rId36"/>
    <p:sldId id="408" r:id="rId37"/>
    <p:sldId id="321" r:id="rId38"/>
    <p:sldId id="348" r:id="rId39"/>
    <p:sldId id="320" r:id="rId40"/>
    <p:sldId id="336" r:id="rId41"/>
    <p:sldId id="337" r:id="rId42"/>
    <p:sldId id="281" r:id="rId43"/>
    <p:sldId id="385" r:id="rId44"/>
  </p:sldIdLst>
  <p:sldSz cx="9144000" cy="6858000" type="screen4x3"/>
  <p:notesSz cx="6800850" cy="99329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79" autoAdjust="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74;&#1089;&#1077;\Sapronchik\&#1040;&#1085;&#1072;&#1083;&#1080;&#1079;%20&#1087;&#1083;&#1086;&#1076;&#1086;&#1074;&#1086;&#1076;&#1089;&#1090;&#1074;&#1072;%20202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74;&#1089;&#1077;\Sapronchik\&#1040;&#1085;&#1072;&#1083;&#1080;&#1079;%20&#1087;&#1083;&#1086;&#1076;&#1086;&#1074;&#1086;&#1076;&#1089;&#1090;&#1074;&#1072;%20202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74;&#1089;&#1077;\Sapronchik\&#1040;&#1085;&#1072;&#1083;&#1080;&#1079;%20&#1087;&#1083;&#1086;&#1076;&#1086;&#1074;&#1086;&#1076;&#1089;&#1090;&#1074;&#1072;%202022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23470362830416E-2"/>
          <c:y val="5.2586837156591369E-2"/>
          <c:w val="0.92021081976179597"/>
          <c:h val="0.813983994745629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Лист1!$A$1:$I$1</c:f>
              <c:strCach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strCache>
            </c:strRef>
          </c:cat>
          <c:val>
            <c:numRef>
              <c:f>Лист1!$A$2:$I$2</c:f>
              <c:numCache>
                <c:formatCode>General</c:formatCode>
                <c:ptCount val="9"/>
                <c:pt idx="0">
                  <c:v>48</c:v>
                </c:pt>
                <c:pt idx="1">
                  <c:v>67</c:v>
                </c:pt>
                <c:pt idx="2">
                  <c:v>58</c:v>
                </c:pt>
                <c:pt idx="3">
                  <c:v>74</c:v>
                </c:pt>
                <c:pt idx="4">
                  <c:v>50</c:v>
                </c:pt>
                <c:pt idx="5">
                  <c:v>101</c:v>
                </c:pt>
                <c:pt idx="6">
                  <c:v>58</c:v>
                </c:pt>
                <c:pt idx="7">
                  <c:v>84</c:v>
                </c:pt>
                <c:pt idx="8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AE-4CF4-BF3D-ADAF5B2E7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644544"/>
        <c:axId val="124465920"/>
      </c:barChart>
      <c:lineChart>
        <c:grouping val="stacked"/>
        <c:varyColors val="0"/>
        <c:ser>
          <c:idx val="1"/>
          <c:order val="1"/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strRef>
              <c:f>Лист1!$A$1:$I$1</c:f>
              <c:strCach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strCache>
            </c:strRef>
          </c:cat>
          <c:val>
            <c:numRef>
              <c:f>Лист1!$A$3:$I$3</c:f>
              <c:numCache>
                <c:formatCode>General</c:formatCode>
                <c:ptCount val="9"/>
                <c:pt idx="0">
                  <c:v>98</c:v>
                </c:pt>
                <c:pt idx="1">
                  <c:v>98</c:v>
                </c:pt>
                <c:pt idx="2">
                  <c:v>98</c:v>
                </c:pt>
                <c:pt idx="3">
                  <c:v>98</c:v>
                </c:pt>
                <c:pt idx="4">
                  <c:v>98</c:v>
                </c:pt>
                <c:pt idx="5">
                  <c:v>98</c:v>
                </c:pt>
                <c:pt idx="6">
                  <c:v>98</c:v>
                </c:pt>
                <c:pt idx="7">
                  <c:v>98</c:v>
                </c:pt>
                <c:pt idx="8">
                  <c:v>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3AE-4CF4-BF3D-ADAF5B2E7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644544"/>
        <c:axId val="124465920"/>
      </c:lineChart>
      <c:catAx>
        <c:axId val="123644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4465920"/>
        <c:crosses val="autoZero"/>
        <c:auto val="1"/>
        <c:lblAlgn val="ctr"/>
        <c:lblOffset val="100"/>
        <c:noMultiLvlLbl val="0"/>
      </c:catAx>
      <c:valAx>
        <c:axId val="124465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3644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883485349771893E-2"/>
          <c:y val="4.5295414022614264E-2"/>
          <c:w val="0.77254948495422748"/>
          <c:h val="0.89830049724797056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Лист3!$A$3</c:f>
              <c:strCache>
                <c:ptCount val="1"/>
                <c:pt idx="0">
                  <c:v>семечковых</c:v>
                </c:pt>
              </c:strCache>
            </c:strRef>
          </c:tx>
          <c:invertIfNegative val="0"/>
          <c:cat>
            <c:numRef>
              <c:f>Лист3!$B$1:$K$1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Лист3!$B$3:$K$3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8E-4287-B332-7AE994A44438}"/>
            </c:ext>
          </c:extLst>
        </c:ser>
        <c:ser>
          <c:idx val="2"/>
          <c:order val="2"/>
          <c:tx>
            <c:strRef>
              <c:f>Лист3!$A$4</c:f>
              <c:strCache>
                <c:ptCount val="1"/>
                <c:pt idx="0">
                  <c:v>косточковых</c:v>
                </c:pt>
              </c:strCache>
            </c:strRef>
          </c:tx>
          <c:invertIfNegative val="0"/>
          <c:cat>
            <c:numRef>
              <c:f>Лист3!$B$1:$K$1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Лист3!$B$4:$K$4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B8E-4287-B332-7AE994A44438}"/>
            </c:ext>
          </c:extLst>
        </c:ser>
        <c:ser>
          <c:idx val="3"/>
          <c:order val="3"/>
          <c:tx>
            <c:strRef>
              <c:f>Лист3!$A$5</c:f>
              <c:strCache>
                <c:ptCount val="1"/>
                <c:pt idx="0">
                  <c:v>ягод</c:v>
                </c:pt>
              </c:strCache>
            </c:strRef>
          </c:tx>
          <c:invertIfNegative val="0"/>
          <c:cat>
            <c:numRef>
              <c:f>Лист3!$B$1:$K$1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Лист3!$B$5:$K$5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B8E-4287-B332-7AE994A44438}"/>
            </c:ext>
          </c:extLst>
        </c:ser>
        <c:ser>
          <c:idx val="4"/>
          <c:order val="4"/>
          <c:tx>
            <c:strRef>
              <c:f>Лист3!$A$6</c:f>
              <c:strCache>
                <c:ptCount val="1"/>
                <c:pt idx="0">
                  <c:v>урожайность</c:v>
                </c:pt>
              </c:strCache>
            </c:strRef>
          </c:tx>
          <c:invertIfNegative val="0"/>
          <c:cat>
            <c:numRef>
              <c:f>Лист3!$B$1:$K$1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Лист3!$B$6:$K$6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B8E-4287-B332-7AE994A44438}"/>
            </c:ext>
          </c:extLst>
        </c:ser>
        <c:ser>
          <c:idx val="5"/>
          <c:order val="5"/>
          <c:tx>
            <c:strRef>
              <c:f>Лист3!$A$7</c:f>
              <c:strCache>
                <c:ptCount val="1"/>
                <c:pt idx="0">
                  <c:v>семечковых</c:v>
                </c:pt>
              </c:strCache>
            </c:strRef>
          </c:tx>
          <c:invertIfNegative val="0"/>
          <c:cat>
            <c:numRef>
              <c:f>Лист3!$B$1:$K$1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Лист3!$B$7:$K$7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B8E-4287-B332-7AE994A44438}"/>
            </c:ext>
          </c:extLst>
        </c:ser>
        <c:ser>
          <c:idx val="6"/>
          <c:order val="6"/>
          <c:tx>
            <c:strRef>
              <c:f>Лист3!$A$8</c:f>
              <c:strCache>
                <c:ptCount val="1"/>
                <c:pt idx="0">
                  <c:v>косточковых</c:v>
                </c:pt>
              </c:strCache>
            </c:strRef>
          </c:tx>
          <c:invertIfNegative val="0"/>
          <c:cat>
            <c:numRef>
              <c:f>Лист3!$B$1:$K$1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Лист3!$B$8:$K$8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B8E-4287-B332-7AE994A44438}"/>
            </c:ext>
          </c:extLst>
        </c:ser>
        <c:ser>
          <c:idx val="7"/>
          <c:order val="7"/>
          <c:tx>
            <c:strRef>
              <c:f>Лист3!$A$9</c:f>
              <c:strCache>
                <c:ptCount val="1"/>
                <c:pt idx="0">
                  <c:v>ягод</c:v>
                </c:pt>
              </c:strCache>
            </c:strRef>
          </c:tx>
          <c:invertIfNegative val="0"/>
          <c:cat>
            <c:numRef>
              <c:f>Лист3!$B$1:$K$1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Лист3!$B$9:$K$9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B8E-4287-B332-7AE994A44438}"/>
            </c:ext>
          </c:extLst>
        </c:ser>
        <c:ser>
          <c:idx val="8"/>
          <c:order val="8"/>
          <c:tx>
            <c:strRef>
              <c:f>Лист3!$A$10</c:f>
              <c:strCache>
                <c:ptCount val="1"/>
                <c:pt idx="0">
                  <c:v>с/х</c:v>
                </c:pt>
              </c:strCache>
            </c:strRef>
          </c:tx>
          <c:invertIfNegative val="0"/>
          <c:cat>
            <c:numRef>
              <c:f>Лист3!$B$1:$K$1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Лист3!$B$10:$K$10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B8E-4287-B332-7AE994A44438}"/>
            </c:ext>
          </c:extLst>
        </c:ser>
        <c:ser>
          <c:idx val="9"/>
          <c:order val="9"/>
          <c:tx>
            <c:strRef>
              <c:f>Лист3!$A$11</c:f>
              <c:strCache>
                <c:ptCount val="1"/>
                <c:pt idx="0">
                  <c:v>кфх</c:v>
                </c:pt>
              </c:strCache>
            </c:strRef>
          </c:tx>
          <c:invertIfNegative val="0"/>
          <c:cat>
            <c:numRef>
              <c:f>Лист3!$B$1:$K$1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Лист3!$B$11:$K$11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B8E-4287-B332-7AE994A44438}"/>
            </c:ext>
          </c:extLst>
        </c:ser>
        <c:ser>
          <c:idx val="10"/>
          <c:order val="10"/>
          <c:tx>
            <c:strRef>
              <c:f>Лист3!$A$12</c:f>
              <c:strCache>
                <c:ptCount val="1"/>
                <c:pt idx="0">
                  <c:v>с/х  и к(ф)х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Лист3!$B$12:$K$12</c:f>
              <c:numCache>
                <c:formatCode>General</c:formatCode>
                <c:ptCount val="10"/>
                <c:pt idx="0">
                  <c:v>65.099999999999994</c:v>
                </c:pt>
                <c:pt idx="1">
                  <c:v>104.3</c:v>
                </c:pt>
                <c:pt idx="2">
                  <c:v>101</c:v>
                </c:pt>
                <c:pt idx="3">
                  <c:v>104.5</c:v>
                </c:pt>
                <c:pt idx="4">
                  <c:v>145.69999999999999</c:v>
                </c:pt>
                <c:pt idx="5">
                  <c:v>116.9</c:v>
                </c:pt>
                <c:pt idx="6">
                  <c:v>233.5</c:v>
                </c:pt>
                <c:pt idx="7">
                  <c:v>157.30000000000001</c:v>
                </c:pt>
                <c:pt idx="8">
                  <c:v>183.7</c:v>
                </c:pt>
                <c:pt idx="9">
                  <c:v>183.89999999999998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5B8E-4287-B332-7AE994A44438}"/>
            </c:ext>
          </c:extLst>
        </c:ser>
        <c:ser>
          <c:idx val="11"/>
          <c:order val="11"/>
          <c:tx>
            <c:strRef>
              <c:f>Лист3!$A$13</c:f>
              <c:strCache>
                <c:ptCount val="1"/>
                <c:pt idx="0">
                  <c:v>хоз. населения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Лист3!$B$13:$K$13</c:f>
              <c:numCache>
                <c:formatCode>General</c:formatCode>
                <c:ptCount val="10"/>
                <c:pt idx="0">
                  <c:v>236.6</c:v>
                </c:pt>
                <c:pt idx="1">
                  <c:v>351.8</c:v>
                </c:pt>
                <c:pt idx="2">
                  <c:v>527.70000000000005</c:v>
                </c:pt>
                <c:pt idx="3">
                  <c:v>448.3</c:v>
                </c:pt>
                <c:pt idx="4">
                  <c:v>559.29999999999995</c:v>
                </c:pt>
                <c:pt idx="5">
                  <c:v>356.2</c:v>
                </c:pt>
                <c:pt idx="6">
                  <c:v>720.3</c:v>
                </c:pt>
                <c:pt idx="7">
                  <c:v>388.3</c:v>
                </c:pt>
                <c:pt idx="8">
                  <c:v>608.70000000000005</c:v>
                </c:pt>
                <c:pt idx="9">
                  <c:v>433.9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B8E-4287-B332-7AE994A444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9385344"/>
        <c:axId val="83556224"/>
      </c:barChart>
      <c:lineChart>
        <c:grouping val="standard"/>
        <c:varyColors val="0"/>
        <c:ser>
          <c:idx val="0"/>
          <c:order val="0"/>
          <c:tx>
            <c:strRef>
              <c:f>Лист3!$A$2</c:f>
              <c:strCache>
                <c:ptCount val="1"/>
                <c:pt idx="0">
                  <c:v>валовой сбор плодов и ягод тыс.т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Лист3!$B$1:$K$1</c:f>
              <c:numCache>
                <c:formatCode>General</c:formatCode>
                <c:ptCount val="10"/>
                <c:pt idx="0">
                  <c:v>2011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Лист3!$B$2:$K$2</c:f>
              <c:numCache>
                <c:formatCode>General</c:formatCode>
                <c:ptCount val="10"/>
                <c:pt idx="0">
                  <c:v>301.7</c:v>
                </c:pt>
                <c:pt idx="1">
                  <c:v>456.1</c:v>
                </c:pt>
                <c:pt idx="2">
                  <c:v>628.70000000000005</c:v>
                </c:pt>
                <c:pt idx="3">
                  <c:v>552.79999999999995</c:v>
                </c:pt>
                <c:pt idx="4">
                  <c:v>705</c:v>
                </c:pt>
                <c:pt idx="5">
                  <c:v>473.1</c:v>
                </c:pt>
                <c:pt idx="6">
                  <c:v>953.8</c:v>
                </c:pt>
                <c:pt idx="7">
                  <c:v>545.6</c:v>
                </c:pt>
                <c:pt idx="8">
                  <c:v>792.4</c:v>
                </c:pt>
                <c:pt idx="9">
                  <c:v>617.79999999999995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5B8E-4287-B332-7AE994A444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385344"/>
        <c:axId val="83556224"/>
      </c:lineChart>
      <c:catAx>
        <c:axId val="79385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3556224"/>
        <c:crosses val="autoZero"/>
        <c:auto val="1"/>
        <c:lblAlgn val="ctr"/>
        <c:lblOffset val="100"/>
        <c:noMultiLvlLbl val="0"/>
      </c:catAx>
      <c:valAx>
        <c:axId val="8355622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938534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8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8.0939704012980077E-2"/>
          <c:y val="3.8607750591549625E-2"/>
          <c:w val="0.77674623388331288"/>
          <c:h val="0.12704873916076945"/>
        </c:manualLayout>
      </c:layout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6600484693981106"/>
          <c:y val="9.3896713615023469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Лист3!$B$1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FFC000"/>
            </a:solidFill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2358-4454-8F6C-E1F9A298B431}"/>
              </c:ext>
            </c:extLst>
          </c:dPt>
          <c:dPt>
            <c:idx val="1"/>
            <c:bubble3D val="0"/>
            <c:spPr>
              <a:solidFill>
                <a:srgbClr val="00CC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358-4454-8F6C-E1F9A298B431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Лист3!$A$12:$A$13</c:f>
              <c:strCache>
                <c:ptCount val="2"/>
                <c:pt idx="0">
                  <c:v>с/х  и к(ф)х</c:v>
                </c:pt>
                <c:pt idx="1">
                  <c:v>хоз. населения</c:v>
                </c:pt>
              </c:strCache>
            </c:strRef>
          </c:cat>
          <c:val>
            <c:numRef>
              <c:f>Лист3!$B$12:$B$13</c:f>
              <c:numCache>
                <c:formatCode>General</c:formatCode>
                <c:ptCount val="2"/>
                <c:pt idx="0">
                  <c:v>65.099999999999994</c:v>
                </c:pt>
                <c:pt idx="1">
                  <c:v>236.6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358-4454-8F6C-E1F9A298B43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4602422654697118"/>
          <c:y val="9.7222222222222224E-2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Лист3!$K$1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F0"/>
            </a:solidFill>
          </c:spPr>
          <c:dPt>
            <c:idx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CDE-4CBC-98D1-D9101D272672}"/>
              </c:ext>
            </c:extLst>
          </c:dPt>
          <c:dPt>
            <c:idx val="1"/>
            <c:bubble3D val="0"/>
            <c:spPr>
              <a:solidFill>
                <a:srgbClr val="00CC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CDE-4CBC-98D1-D9101D2726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Лист3!$A$12:$A$13</c:f>
              <c:strCache>
                <c:ptCount val="2"/>
                <c:pt idx="0">
                  <c:v>с/х  и к(ф)х</c:v>
                </c:pt>
                <c:pt idx="1">
                  <c:v>хоз. населения</c:v>
                </c:pt>
              </c:strCache>
            </c:strRef>
          </c:cat>
          <c:val>
            <c:numRef>
              <c:f>Лист3!$K$12:$K$13</c:f>
              <c:numCache>
                <c:formatCode>General</c:formatCode>
                <c:ptCount val="2"/>
                <c:pt idx="0">
                  <c:v>183.89999999999998</c:v>
                </c:pt>
                <c:pt idx="1">
                  <c:v>433.9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CDE-4CBC-98D1-D9101D27267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Площадь, га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4FF-4EA1-B325-B2BE201688AE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4FF-4EA1-B325-B2BE201688AE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Семечковые</c:v>
                </c:pt>
                <c:pt idx="1">
                  <c:v>Косточковые</c:v>
                </c:pt>
                <c:pt idx="2">
                  <c:v>Ягодные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26.9</c:v>
                </c:pt>
                <c:pt idx="1">
                  <c:v>0.4</c:v>
                </c:pt>
                <c:pt idx="2">
                  <c:v>6.6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4FF-4EA1-B325-B2BE201688A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39377207761024546"/>
          <c:y val="0.12660670891941272"/>
          <c:w val="0.60601492667991474"/>
          <c:h val="0.140058522206617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культур</c:v>
                </c:pt>
              </c:strCache>
            </c:strRef>
          </c:tx>
          <c:spPr>
            <a:solidFill>
              <a:srgbClr val="92D050"/>
            </a:solidFill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2003</c:v>
                </c:pt>
                <c:pt idx="1">
                  <c:v>2006</c:v>
                </c:pt>
                <c:pt idx="2">
                  <c:v>2010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15</c:v>
                </c:pt>
                <c:pt idx="1">
                  <c:v>18</c:v>
                </c:pt>
                <c:pt idx="2">
                  <c:v>26</c:v>
                </c:pt>
                <c:pt idx="3">
                  <c:v>28</c:v>
                </c:pt>
                <c:pt idx="4">
                  <c:v>34</c:v>
                </c:pt>
                <c:pt idx="5">
                  <c:v>35</c:v>
                </c:pt>
                <c:pt idx="6">
                  <c:v>36</c:v>
                </c:pt>
                <c:pt idx="7">
                  <c:v>37</c:v>
                </c:pt>
                <c:pt idx="8">
                  <c:v>41</c:v>
                </c:pt>
                <c:pt idx="9">
                  <c:v>41</c:v>
                </c:pt>
                <c:pt idx="10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89-4177-9B7E-87793058F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37378432"/>
        <c:axId val="137376896"/>
      </c:barChart>
      <c:lineChart>
        <c:grouping val="stacke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Интродукция</c:v>
                </c:pt>
              </c:strCache>
            </c:strRef>
          </c:tx>
          <c:marker>
            <c:symbol val="none"/>
          </c:marker>
          <c:cat>
            <c:numRef>
              <c:f>Лист1!$A$2:$A$12</c:f>
              <c:numCache>
                <c:formatCode>General</c:formatCode>
                <c:ptCount val="11"/>
                <c:pt idx="0">
                  <c:v>2003</c:v>
                </c:pt>
                <c:pt idx="1">
                  <c:v>2006</c:v>
                </c:pt>
                <c:pt idx="2">
                  <c:v>2010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Лист1!$D$2:$D$12</c:f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18B-41E6-9AF1-3C551329EB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Белорусская селекция</c:v>
                </c:pt>
              </c:strCache>
            </c:strRef>
          </c:tx>
          <c:spPr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2003</c:v>
                </c:pt>
                <c:pt idx="1">
                  <c:v>2006</c:v>
                </c:pt>
                <c:pt idx="2">
                  <c:v>2010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Лист1!$C$2:$C$12</c:f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C89-4177-9B7E-87793058FAB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Количество сортов</c:v>
                </c:pt>
              </c:strCache>
            </c:strRef>
          </c:tx>
          <c:spPr>
            <a:ln w="63500"/>
          </c:spPr>
          <c:marker>
            <c:symbol val="none"/>
          </c:marker>
          <c:dLbls>
            <c:dLbl>
              <c:idx val="0"/>
              <c:layout>
                <c:manualLayout>
                  <c:x val="-2.6151840385536182E-2"/>
                  <c:y val="-4.7806992884674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8B-41E6-9AF1-3C551329EB2B}"/>
                </c:ext>
              </c:extLst>
            </c:dLbl>
            <c:dLbl>
              <c:idx val="1"/>
              <c:layout>
                <c:manualLayout>
                  <c:x val="-3.0502620117206124E-2"/>
                  <c:y val="-5.83852354387784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18B-41E6-9AF1-3C551329EB2B}"/>
                </c:ext>
              </c:extLst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2003</c:v>
                </c:pt>
                <c:pt idx="1">
                  <c:v>2006</c:v>
                </c:pt>
                <c:pt idx="2">
                  <c:v>2010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Лист1!$E$2:$E$12</c:f>
              <c:numCache>
                <c:formatCode>General</c:formatCode>
                <c:ptCount val="11"/>
                <c:pt idx="0">
                  <c:v>146</c:v>
                </c:pt>
                <c:pt idx="1">
                  <c:v>177</c:v>
                </c:pt>
                <c:pt idx="2">
                  <c:v>224</c:v>
                </c:pt>
                <c:pt idx="3">
                  <c:v>278</c:v>
                </c:pt>
                <c:pt idx="4">
                  <c:v>315</c:v>
                </c:pt>
                <c:pt idx="5">
                  <c:v>324</c:v>
                </c:pt>
                <c:pt idx="6">
                  <c:v>398</c:v>
                </c:pt>
                <c:pt idx="7">
                  <c:v>413</c:v>
                </c:pt>
                <c:pt idx="8">
                  <c:v>427</c:v>
                </c:pt>
                <c:pt idx="9">
                  <c:v>447</c:v>
                </c:pt>
                <c:pt idx="10">
                  <c:v>461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B18B-41E6-9AF1-3C551329EB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226112"/>
        <c:axId val="137227648"/>
      </c:lineChart>
      <c:catAx>
        <c:axId val="13722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227648"/>
        <c:crosses val="autoZero"/>
        <c:auto val="1"/>
        <c:lblAlgn val="ctr"/>
        <c:lblOffset val="100"/>
        <c:noMultiLvlLbl val="0"/>
      </c:catAx>
      <c:valAx>
        <c:axId val="137227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7226112"/>
        <c:crosses val="autoZero"/>
        <c:crossBetween val="between"/>
      </c:valAx>
      <c:valAx>
        <c:axId val="137376896"/>
        <c:scaling>
          <c:orientation val="minMax"/>
          <c:max val="80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7378432"/>
        <c:crosses val="max"/>
        <c:crossBetween val="between"/>
      </c:valAx>
      <c:catAx>
        <c:axId val="137378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73768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  <a:sp3d/>
      </c:spPr>
    </c:plotArea>
    <c:legend>
      <c:legendPos val="b"/>
      <c:layout/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0.11262</cdr:x>
      <cdr:y>0.09392</cdr:y>
    </cdr:from>
    <cdr:to>
      <cdr:x>0.40874</cdr:x>
      <cdr:y>0.18232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3376" y="361505"/>
          <a:ext cx="3242931" cy="3402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rgbClr val="C00000"/>
              </a:solidFill>
            </a:rPr>
            <a:t>Рекомендуемая норма 98 кг</a:t>
          </a:r>
        </a:p>
      </cdr:txBody>
    </cdr:sp>
  </cdr:relSizeAnchor>
  <cdr:relSizeAnchor xmlns:cdr="http://schemas.openxmlformats.org/drawingml/2006/chartDrawing">
    <cdr:from>
      <cdr:x>0.07219</cdr:x>
      <cdr:y>0.39854</cdr:y>
    </cdr:from>
    <cdr:to>
      <cdr:x>0.26614</cdr:x>
      <cdr:y>0.4802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90575" y="1533967"/>
          <a:ext cx="2124075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/>
            <a:t>Линия тренда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35" cy="496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2241" y="0"/>
            <a:ext cx="2947035" cy="496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16F2575-1B10-46CF-AB27-9DEFD7A4C856}" type="datetimeFigureOut">
              <a:rPr lang="ru-RU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570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085" y="4718169"/>
            <a:ext cx="5440680" cy="4469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4615"/>
            <a:ext cx="2947035" cy="496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2241" y="9434615"/>
            <a:ext cx="2947035" cy="496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52E026-6DB7-4CB2-92C9-AC9F1968BE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399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CF4B71-779C-4FB9-BE10-265366AF423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609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7408FA-93BE-4136-95A1-67B81093D5D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45016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049A5E-8452-4B96-B680-E674B8707C6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91006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405FA1-1E95-4495-BBBE-1A05573E94D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19892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530C2B-7FBB-48B3-B118-049E40815FD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09225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B83E10-F1A0-4FC6-ADE0-410074154DB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7688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44E6C3-B657-4DE2-8902-EF1E8DE406DE}" type="datetime1">
              <a:rPr lang="ru-RU" smtClean="0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36DC4-F081-4506-A686-5EBE1B641F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651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ED1F90-29E4-4278-8498-62E6CC477DE9}" type="datetime1">
              <a:rPr lang="ru-RU" smtClean="0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E2112-4A69-4806-9579-527206A6CF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89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2BEABF-D248-4D8C-BDC5-43BC4F012362}" type="datetime1">
              <a:rPr lang="ru-RU" smtClean="0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F9C0E-6C1A-4D7E-AE67-ED742897CA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09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F840C-C701-4878-B80C-52DB1557733B}" type="datetime1">
              <a:rPr lang="ru-RU" smtClean="0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7332C-62AB-4B1A-87A3-FDA7B606F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9AFF1D-4AC2-479F-81C8-E073C1831D60}" type="datetime1">
              <a:rPr lang="ru-RU" smtClean="0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57767-BE3A-4FA0-846F-7CF6CDA545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56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2FB05B-DE01-47A2-8AC3-C6EF481ED0BD}" type="datetime1">
              <a:rPr lang="ru-RU" smtClean="0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D4833-A0FC-4F22-ABA7-409C4536A42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45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03F991-EFB4-4D67-AA2B-064CD6066213}" type="datetime1">
              <a:rPr lang="ru-RU" smtClean="0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5888E-AC7E-49E4-A9F2-0B94D85C97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40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902F82-72E0-4BB9-924B-E259BEA89183}" type="datetime1">
              <a:rPr lang="ru-RU" smtClean="0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72DA0-D91C-45FC-B38A-C1C0B061B5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25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DAF8AE-B569-461C-BA63-67C6B4D839B3}" type="datetime1">
              <a:rPr lang="ru-RU" smtClean="0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711B00-9EDD-4B2A-BED2-E14FA38AB9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49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870DFD-9D89-4509-B748-F772DFF7AADE}" type="datetime1">
              <a:rPr lang="ru-RU" smtClean="0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92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8E87A7-7398-4418-B3D2-0A5034E8E484}" type="datetime1">
              <a:rPr lang="ru-RU" smtClean="0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ED03D-0BB5-40A2-A1AF-B288A07A63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049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85F80-0047-4506-9F34-6C23AF97F337}" type="datetime1">
              <a:rPr lang="ru-RU" smtClean="0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34518-FD8F-426F-8A31-51DEFF0B67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81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F448A7-FEC1-4F1A-ABA4-EFF8BE9F0CDA}" type="datetime1">
              <a:rPr lang="ru-RU" smtClean="0"/>
              <a:pPr>
                <a:defRPr/>
              </a:pPr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16547E-D9E0-46C7-9547-E8B97B3FE5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4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jpe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image" Target="../media/image50.jpe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oleObject" Target="../embeddings/oleObject6.bin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by/url?sa=t&amp;rct=j&amp;q=&amp;esrc=s&amp;source=web&amp;cd=2&amp;ved=0ahUKEwigmo-arJ3ZAhXG3SwKHTgNCVcQFggpMAE&amp;url=http://www.azbukadiet.ru/sutochnaya-norma-kalorij&amp;usg=AOvVaw2cV6xZQE_qGU-0RTMhgWH8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3175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2204864"/>
            <a:ext cx="6336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 задачи плодоводства. История и перспективы развития плодоводства в Республике Беларусь </a:t>
            </a:r>
          </a:p>
        </p:txBody>
      </p:sp>
    </p:spTree>
    <p:extLst>
      <p:ext uri="{BB962C8B-B14F-4D97-AF65-F5344CB8AC3E}">
        <p14:creationId xmlns:p14="http://schemas.microsoft.com/office/powerpoint/2010/main" val="211920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95537" y="58919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Содержание минеральных элементов и витаминов в плодах (</a:t>
            </a: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мг на 100 г съедобной части)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33469"/>
              </p:ext>
            </p:extLst>
          </p:nvPr>
        </p:nvGraphicFramePr>
        <p:xfrm>
          <a:off x="251518" y="889916"/>
          <a:ext cx="8568955" cy="5120017"/>
        </p:xfrm>
        <a:graphic>
          <a:graphicData uri="http://schemas.openxmlformats.org/drawingml/2006/table">
            <a:tbl>
              <a:tblPr firstRow="1" bandRow="1"/>
              <a:tblGrid>
                <a:gridCol w="1285448"/>
                <a:gridCol w="999697"/>
                <a:gridCol w="1071104"/>
                <a:gridCol w="999697"/>
                <a:gridCol w="1071104"/>
                <a:gridCol w="999697"/>
                <a:gridCol w="1142511"/>
                <a:gridCol w="999697"/>
              </a:tblGrid>
              <a:tr h="49055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Наимено-вание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плодов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Калий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Кальций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Магний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Витамины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2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каротин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РР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6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Яблоки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6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Груша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следы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0,02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6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Вишня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0,05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6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Слива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214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6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Абрикос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305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6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Персик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363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0,02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6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Земляника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следы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0,03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14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Смородина черная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372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0,03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6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Лимоны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63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Шиповник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158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2,60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0,05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23" marB="45723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6005" y="609329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Средняя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суточная потребность аскорбиновой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кислоты 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взрослого составляет 30–50 мг, а при большой физической и умственной нагрузке – 75—100 мг.</a:t>
            </a:r>
          </a:p>
        </p:txBody>
      </p:sp>
    </p:spTree>
    <p:extLst>
      <p:ext uri="{BB962C8B-B14F-4D97-AF65-F5344CB8AC3E}">
        <p14:creationId xmlns:p14="http://schemas.microsoft.com/office/powerpoint/2010/main" val="335847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512" y="260648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3. История развития плодоводства.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Роль отечественных и зарубежных ученых в развитии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плодоводства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340768"/>
            <a:ext cx="871296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Историю развития плодоводства условно можно разделить на следующие этапы: 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Отбор съедобных плодовых растений – период выделения человека из животного мира (около 3 млн. лет назад); 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Введение плодовых растений в культуру – период создания и существования первых государств в Египте и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Двуречье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(конец IV тысячелетия до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н.э.). Выращивали финиковую пальму, инжир, маслину и виноград;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Садоводство Античной Греции (VII-III века до н.э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.) – греки открыли технологию приготовления вина;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Садоводство Древнего Рима (III век до н.э. по IV век н.э.); 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Садоводство средних веков (V – XIV века н.э.);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Садоводство эпохи Возрождения и периода расцвета экспериментальной науки (XIV – XIX века н.э.);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Современное промышленное плодоводство (с начала XIX века и по настоящее время).</a:t>
            </a:r>
          </a:p>
        </p:txBody>
      </p:sp>
    </p:spTree>
    <p:extLst>
      <p:ext uri="{BB962C8B-B14F-4D97-AF65-F5344CB8AC3E}">
        <p14:creationId xmlns:p14="http://schemas.microsoft.com/office/powerpoint/2010/main" val="366923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48072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0581" y="254922"/>
            <a:ext cx="5998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Висячие сады Семирамиды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54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30290" y="188640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3. Роль отечественных и зарубежных ученых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развитии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плодоводства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90" y="1566472"/>
            <a:ext cx="2786063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http://upload.wikimedia.org/wikipedia/ru/2/26/%D0%A1%D0%B8%D0%BC%D0%B8%D1%80%D0%B5%D0%BD%D0%BA%D0%BE_%D0%9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35" y="1560250"/>
            <a:ext cx="2528273" cy="379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92" y="1566472"/>
            <a:ext cx="2589342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5690718"/>
            <a:ext cx="3096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Андрей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Тимофеевич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Болотов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6633" y="5690717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Лев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Платонович </a:t>
            </a: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Симиренко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63312" y="5711075"/>
            <a:ext cx="2388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Михаил Васильевич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Рытов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54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2" y="930078"/>
            <a:ext cx="4092101" cy="544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983994"/>
            <a:ext cx="4415430" cy="546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9603" y="490653"/>
            <a:ext cx="3762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Мичурин Иван Владимирович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5120" y="529968"/>
            <a:ext cx="3500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Вавилов Николай Иванович</a:t>
            </a:r>
          </a:p>
        </p:txBody>
      </p:sp>
    </p:spTree>
    <p:extLst>
      <p:ext uri="{BB962C8B-B14F-4D97-AF65-F5344CB8AC3E}">
        <p14:creationId xmlns:p14="http://schemas.microsoft.com/office/powerpoint/2010/main" val="237827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1534" y="5589240"/>
            <a:ext cx="8880931" cy="8771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>
            <a:solidFill>
              <a:srgbClr val="0000FF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700" b="1" kern="0" dirty="0">
                <a:solidFill>
                  <a:srgbClr val="549E39"/>
                </a:solidFill>
                <a:latin typeface="Calibri"/>
              </a:rPr>
              <a:t>Потребительские расходы домашних хозяйств на продукты питания за последние пять лет составили около 37 %;</a:t>
            </a:r>
          </a:p>
          <a:p>
            <a:pPr algn="just">
              <a:defRPr/>
            </a:pPr>
            <a:r>
              <a:rPr lang="ru-RU" sz="1700" b="1" kern="0" dirty="0">
                <a:solidFill>
                  <a:srgbClr val="549E39"/>
                </a:solidFill>
                <a:latin typeface="Calibri"/>
              </a:rPr>
              <a:t>траты на фрукты и ягоды вне зависимости от уровня доходов семьи составляют 2,6-3,0 %.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534" y="531912"/>
            <a:ext cx="8880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самообеспеченности фруктами в расчете на душу населения, кг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090484317"/>
              </p:ext>
            </p:extLst>
          </p:nvPr>
        </p:nvGraphicFramePr>
        <p:xfrm>
          <a:off x="432619" y="1556792"/>
          <a:ext cx="8213651" cy="3848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94F9-64E8-4102-90A4-774EE288E5AC}" type="slidenum">
              <a:rPr lang="ru-RU" smtClean="0">
                <a:solidFill>
                  <a:srgbClr val="549E39"/>
                </a:solidFill>
              </a:rPr>
              <a:pPr/>
              <a:t>15</a:t>
            </a:fld>
            <a:endParaRPr lang="ru-RU">
              <a:solidFill>
                <a:srgbClr val="549E3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658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Состояние и перспективы развития отросли</a:t>
            </a:r>
          </a:p>
        </p:txBody>
      </p:sp>
    </p:spTree>
    <p:extLst>
      <p:ext uri="{BB962C8B-B14F-4D97-AF65-F5344CB8AC3E}">
        <p14:creationId xmlns:p14="http://schemas.microsoft.com/office/powerpoint/2010/main" val="315313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Прямоугольник 627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791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>
                <a:solidFill>
                  <a:srgbClr val="549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Валовый сбор плодов и ягод в Республики Беларусь в 2011-2021 гг., </a:t>
            </a:r>
            <a:r>
              <a:rPr lang="ru-RU" sz="3600" b="1" dirty="0" smtClean="0">
                <a:solidFill>
                  <a:srgbClr val="549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тонн</a:t>
            </a:r>
            <a:endParaRPr lang="ru-RU" sz="3600" b="1" dirty="0">
              <a:solidFill>
                <a:srgbClr val="549E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1" name="Диаграмма 2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5789262"/>
              </p:ext>
            </p:extLst>
          </p:nvPr>
        </p:nvGraphicFramePr>
        <p:xfrm>
          <a:off x="192278" y="1511816"/>
          <a:ext cx="8772209" cy="5013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2" name="Диаграмма 25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282700"/>
              </p:ext>
            </p:extLst>
          </p:nvPr>
        </p:nvGraphicFramePr>
        <p:xfrm>
          <a:off x="6730413" y="798771"/>
          <a:ext cx="2032313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3" name="Диаграмма 2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0756863"/>
              </p:ext>
            </p:extLst>
          </p:nvPr>
        </p:nvGraphicFramePr>
        <p:xfrm>
          <a:off x="7109803" y="3717032"/>
          <a:ext cx="201603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94F9-64E8-4102-90A4-774EE288E5AC}" type="slidenum">
              <a:rPr lang="ru-RU" smtClean="0">
                <a:solidFill>
                  <a:srgbClr val="549E39"/>
                </a:solidFill>
              </a:rPr>
              <a:pPr/>
              <a:t>16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2506"/>
          <p:cNvGrpSpPr>
            <a:grpSpLocks noChangeAspect="1"/>
          </p:cNvGrpSpPr>
          <p:nvPr/>
        </p:nvGrpSpPr>
        <p:grpSpPr bwMode="auto">
          <a:xfrm>
            <a:off x="4003074" y="1114194"/>
            <a:ext cx="4903336" cy="5555091"/>
            <a:chOff x="0" y="0"/>
            <a:chExt cx="813" cy="696"/>
          </a:xfrm>
        </p:grpSpPr>
        <p:sp>
          <p:nvSpPr>
            <p:cNvPr id="128" name="AutoShape 52505"/>
            <p:cNvSpPr>
              <a:spLocks noChangeAspect="1" noChangeArrowheads="1" noTextEdit="1"/>
            </p:cNvSpPr>
            <p:nvPr/>
          </p:nvSpPr>
          <p:spPr bwMode="auto">
            <a:xfrm>
              <a:off x="10" y="0"/>
              <a:ext cx="803" cy="691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29" name="57"/>
            <p:cNvSpPr>
              <a:spLocks/>
            </p:cNvSpPr>
            <p:nvPr/>
          </p:nvSpPr>
          <p:spPr bwMode="auto">
            <a:xfrm>
              <a:off x="30" y="315"/>
              <a:ext cx="74" cy="88"/>
            </a:xfrm>
            <a:custGeom>
              <a:avLst/>
              <a:gdLst>
                <a:gd name="T0" fmla="*/ 74 w 74"/>
                <a:gd name="T1" fmla="*/ 58 h 88"/>
                <a:gd name="T2" fmla="*/ 59 w 74"/>
                <a:gd name="T3" fmla="*/ 58 h 88"/>
                <a:gd name="T4" fmla="*/ 52 w 74"/>
                <a:gd name="T5" fmla="*/ 66 h 88"/>
                <a:gd name="T6" fmla="*/ 52 w 74"/>
                <a:gd name="T7" fmla="*/ 73 h 88"/>
                <a:gd name="T8" fmla="*/ 45 w 74"/>
                <a:gd name="T9" fmla="*/ 80 h 88"/>
                <a:gd name="T10" fmla="*/ 30 w 74"/>
                <a:gd name="T11" fmla="*/ 80 h 88"/>
                <a:gd name="T12" fmla="*/ 22 w 74"/>
                <a:gd name="T13" fmla="*/ 88 h 88"/>
                <a:gd name="T14" fmla="*/ 22 w 74"/>
                <a:gd name="T15" fmla="*/ 80 h 88"/>
                <a:gd name="T16" fmla="*/ 15 w 74"/>
                <a:gd name="T17" fmla="*/ 73 h 88"/>
                <a:gd name="T18" fmla="*/ 15 w 74"/>
                <a:gd name="T19" fmla="*/ 58 h 88"/>
                <a:gd name="T20" fmla="*/ 8 w 74"/>
                <a:gd name="T21" fmla="*/ 51 h 88"/>
                <a:gd name="T22" fmla="*/ 8 w 74"/>
                <a:gd name="T23" fmla="*/ 22 h 88"/>
                <a:gd name="T24" fmla="*/ 0 w 74"/>
                <a:gd name="T25" fmla="*/ 15 h 88"/>
                <a:gd name="T26" fmla="*/ 0 w 74"/>
                <a:gd name="T27" fmla="*/ 0 h 88"/>
                <a:gd name="T28" fmla="*/ 8 w 74"/>
                <a:gd name="T29" fmla="*/ 0 h 88"/>
                <a:gd name="T30" fmla="*/ 15 w 74"/>
                <a:gd name="T31" fmla="*/ 7 h 88"/>
                <a:gd name="T32" fmla="*/ 30 w 74"/>
                <a:gd name="T33" fmla="*/ 7 h 88"/>
                <a:gd name="T34" fmla="*/ 37 w 74"/>
                <a:gd name="T35" fmla="*/ 0 h 88"/>
                <a:gd name="T36" fmla="*/ 52 w 74"/>
                <a:gd name="T37" fmla="*/ 0 h 88"/>
                <a:gd name="T38" fmla="*/ 59 w 74"/>
                <a:gd name="T39" fmla="*/ 7 h 88"/>
                <a:gd name="T40" fmla="*/ 74 w 74"/>
                <a:gd name="T41" fmla="*/ 7 h 88"/>
                <a:gd name="T42" fmla="*/ 74 w 74"/>
                <a:gd name="T43" fmla="*/ 58 h 8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4" h="88">
                  <a:moveTo>
                    <a:pt x="74" y="58"/>
                  </a:moveTo>
                  <a:lnTo>
                    <a:pt x="59" y="58"/>
                  </a:lnTo>
                  <a:lnTo>
                    <a:pt x="52" y="66"/>
                  </a:lnTo>
                  <a:lnTo>
                    <a:pt x="52" y="73"/>
                  </a:lnTo>
                  <a:lnTo>
                    <a:pt x="45" y="80"/>
                  </a:lnTo>
                  <a:lnTo>
                    <a:pt x="30" y="80"/>
                  </a:lnTo>
                  <a:lnTo>
                    <a:pt x="22" y="88"/>
                  </a:lnTo>
                  <a:lnTo>
                    <a:pt x="22" y="80"/>
                  </a:lnTo>
                  <a:lnTo>
                    <a:pt x="15" y="73"/>
                  </a:lnTo>
                  <a:lnTo>
                    <a:pt x="15" y="58"/>
                  </a:lnTo>
                  <a:lnTo>
                    <a:pt x="8" y="51"/>
                  </a:lnTo>
                  <a:lnTo>
                    <a:pt x="8" y="22"/>
                  </a:lnTo>
                  <a:lnTo>
                    <a:pt x="0" y="15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52" y="0"/>
                  </a:lnTo>
                  <a:lnTo>
                    <a:pt x="59" y="7"/>
                  </a:lnTo>
                  <a:lnTo>
                    <a:pt x="74" y="7"/>
                  </a:lnTo>
                  <a:lnTo>
                    <a:pt x="74" y="58"/>
                  </a:lnTo>
                  <a:close/>
                </a:path>
              </a:pathLst>
            </a:custGeom>
            <a:solidFill>
              <a:srgbClr val="C80000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30" name="54"/>
            <p:cNvSpPr>
              <a:spLocks/>
            </p:cNvSpPr>
            <p:nvPr/>
          </p:nvSpPr>
          <p:spPr bwMode="auto">
            <a:xfrm>
              <a:off x="52" y="395"/>
              <a:ext cx="30" cy="52"/>
            </a:xfrm>
            <a:custGeom>
              <a:avLst/>
              <a:gdLst>
                <a:gd name="T0" fmla="*/ 0 w 30"/>
                <a:gd name="T1" fmla="*/ 8 h 52"/>
                <a:gd name="T2" fmla="*/ 0 w 30"/>
                <a:gd name="T3" fmla="*/ 15 h 52"/>
                <a:gd name="T4" fmla="*/ 8 w 30"/>
                <a:gd name="T5" fmla="*/ 22 h 52"/>
                <a:gd name="T6" fmla="*/ 8 w 30"/>
                <a:gd name="T7" fmla="*/ 44 h 52"/>
                <a:gd name="T8" fmla="*/ 15 w 30"/>
                <a:gd name="T9" fmla="*/ 52 h 52"/>
                <a:gd name="T10" fmla="*/ 30 w 30"/>
                <a:gd name="T11" fmla="*/ 37 h 52"/>
                <a:gd name="T12" fmla="*/ 30 w 30"/>
                <a:gd name="T13" fmla="*/ 8 h 52"/>
                <a:gd name="T14" fmla="*/ 23 w 30"/>
                <a:gd name="T15" fmla="*/ 0 h 52"/>
                <a:gd name="T16" fmla="*/ 8 w 30"/>
                <a:gd name="T17" fmla="*/ 0 h 52"/>
                <a:gd name="T18" fmla="*/ 0 w 30"/>
                <a:gd name="T19" fmla="*/ 8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" h="52">
                  <a:moveTo>
                    <a:pt x="0" y="8"/>
                  </a:moveTo>
                  <a:lnTo>
                    <a:pt x="0" y="15"/>
                  </a:lnTo>
                  <a:lnTo>
                    <a:pt x="8" y="22"/>
                  </a:lnTo>
                  <a:lnTo>
                    <a:pt x="8" y="44"/>
                  </a:lnTo>
                  <a:lnTo>
                    <a:pt x="15" y="52"/>
                  </a:lnTo>
                  <a:lnTo>
                    <a:pt x="30" y="37"/>
                  </a:lnTo>
                  <a:lnTo>
                    <a:pt x="30" y="8"/>
                  </a:lnTo>
                  <a:lnTo>
                    <a:pt x="23" y="0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31" name="63"/>
            <p:cNvSpPr>
              <a:spLocks/>
            </p:cNvSpPr>
            <p:nvPr/>
          </p:nvSpPr>
          <p:spPr bwMode="auto">
            <a:xfrm>
              <a:off x="75" y="373"/>
              <a:ext cx="89" cy="44"/>
            </a:xfrm>
            <a:custGeom>
              <a:avLst/>
              <a:gdLst>
                <a:gd name="T0" fmla="*/ 7 w 89"/>
                <a:gd name="T1" fmla="*/ 30 h 44"/>
                <a:gd name="T2" fmla="*/ 14 w 89"/>
                <a:gd name="T3" fmla="*/ 30 h 44"/>
                <a:gd name="T4" fmla="*/ 22 w 89"/>
                <a:gd name="T5" fmla="*/ 22 h 44"/>
                <a:gd name="T6" fmla="*/ 29 w 89"/>
                <a:gd name="T7" fmla="*/ 22 h 44"/>
                <a:gd name="T8" fmla="*/ 44 w 89"/>
                <a:gd name="T9" fmla="*/ 37 h 44"/>
                <a:gd name="T10" fmla="*/ 44 w 89"/>
                <a:gd name="T11" fmla="*/ 44 h 44"/>
                <a:gd name="T12" fmla="*/ 66 w 89"/>
                <a:gd name="T13" fmla="*/ 44 h 44"/>
                <a:gd name="T14" fmla="*/ 74 w 89"/>
                <a:gd name="T15" fmla="*/ 37 h 44"/>
                <a:gd name="T16" fmla="*/ 81 w 89"/>
                <a:gd name="T17" fmla="*/ 44 h 44"/>
                <a:gd name="T18" fmla="*/ 89 w 89"/>
                <a:gd name="T19" fmla="*/ 37 h 44"/>
                <a:gd name="T20" fmla="*/ 81 w 89"/>
                <a:gd name="T21" fmla="*/ 30 h 44"/>
                <a:gd name="T22" fmla="*/ 81 w 89"/>
                <a:gd name="T23" fmla="*/ 15 h 44"/>
                <a:gd name="T24" fmla="*/ 74 w 89"/>
                <a:gd name="T25" fmla="*/ 8 h 44"/>
                <a:gd name="T26" fmla="*/ 66 w 89"/>
                <a:gd name="T27" fmla="*/ 15 h 44"/>
                <a:gd name="T28" fmla="*/ 51 w 89"/>
                <a:gd name="T29" fmla="*/ 0 h 44"/>
                <a:gd name="T30" fmla="*/ 44 w 89"/>
                <a:gd name="T31" fmla="*/ 8 h 44"/>
                <a:gd name="T32" fmla="*/ 37 w 89"/>
                <a:gd name="T33" fmla="*/ 8 h 44"/>
                <a:gd name="T34" fmla="*/ 29 w 89"/>
                <a:gd name="T35" fmla="*/ 0 h 44"/>
                <a:gd name="T36" fmla="*/ 14 w 89"/>
                <a:gd name="T37" fmla="*/ 0 h 44"/>
                <a:gd name="T38" fmla="*/ 7 w 89"/>
                <a:gd name="T39" fmla="*/ 8 h 44"/>
                <a:gd name="T40" fmla="*/ 7 w 89"/>
                <a:gd name="T41" fmla="*/ 15 h 44"/>
                <a:gd name="T42" fmla="*/ 0 w 89"/>
                <a:gd name="T43" fmla="*/ 22 h 44"/>
                <a:gd name="T44" fmla="*/ 7 w 89"/>
                <a:gd name="T45" fmla="*/ 30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9" h="44">
                  <a:moveTo>
                    <a:pt x="7" y="30"/>
                  </a:moveTo>
                  <a:lnTo>
                    <a:pt x="14" y="30"/>
                  </a:lnTo>
                  <a:lnTo>
                    <a:pt x="22" y="22"/>
                  </a:lnTo>
                  <a:lnTo>
                    <a:pt x="29" y="22"/>
                  </a:lnTo>
                  <a:lnTo>
                    <a:pt x="44" y="37"/>
                  </a:lnTo>
                  <a:lnTo>
                    <a:pt x="44" y="44"/>
                  </a:lnTo>
                  <a:lnTo>
                    <a:pt x="66" y="44"/>
                  </a:lnTo>
                  <a:lnTo>
                    <a:pt x="74" y="37"/>
                  </a:lnTo>
                  <a:lnTo>
                    <a:pt x="81" y="44"/>
                  </a:lnTo>
                  <a:lnTo>
                    <a:pt x="89" y="37"/>
                  </a:lnTo>
                  <a:lnTo>
                    <a:pt x="81" y="30"/>
                  </a:lnTo>
                  <a:lnTo>
                    <a:pt x="81" y="15"/>
                  </a:lnTo>
                  <a:lnTo>
                    <a:pt x="74" y="8"/>
                  </a:lnTo>
                  <a:lnTo>
                    <a:pt x="66" y="15"/>
                  </a:lnTo>
                  <a:lnTo>
                    <a:pt x="51" y="0"/>
                  </a:lnTo>
                  <a:lnTo>
                    <a:pt x="44" y="8"/>
                  </a:lnTo>
                  <a:lnTo>
                    <a:pt x="37" y="8"/>
                  </a:lnTo>
                  <a:lnTo>
                    <a:pt x="29" y="0"/>
                  </a:lnTo>
                  <a:lnTo>
                    <a:pt x="14" y="0"/>
                  </a:lnTo>
                  <a:lnTo>
                    <a:pt x="7" y="8"/>
                  </a:lnTo>
                  <a:lnTo>
                    <a:pt x="7" y="15"/>
                  </a:lnTo>
                  <a:lnTo>
                    <a:pt x="0" y="22"/>
                  </a:lnTo>
                  <a:lnTo>
                    <a:pt x="7" y="30"/>
                  </a:lnTo>
                  <a:close/>
                </a:path>
              </a:pathLst>
            </a:custGeom>
            <a:solidFill>
              <a:srgbClr val="FFAFAF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32" name="56"/>
            <p:cNvSpPr>
              <a:spLocks/>
            </p:cNvSpPr>
            <p:nvPr/>
          </p:nvSpPr>
          <p:spPr bwMode="auto">
            <a:xfrm>
              <a:off x="82" y="395"/>
              <a:ext cx="52" cy="66"/>
            </a:xfrm>
            <a:custGeom>
              <a:avLst/>
              <a:gdLst>
                <a:gd name="T0" fmla="*/ 37 w 52"/>
                <a:gd name="T1" fmla="*/ 30 h 66"/>
                <a:gd name="T2" fmla="*/ 44 w 52"/>
                <a:gd name="T3" fmla="*/ 37 h 66"/>
                <a:gd name="T4" fmla="*/ 44 w 52"/>
                <a:gd name="T5" fmla="*/ 44 h 66"/>
                <a:gd name="T6" fmla="*/ 52 w 52"/>
                <a:gd name="T7" fmla="*/ 52 h 66"/>
                <a:gd name="T8" fmla="*/ 52 w 52"/>
                <a:gd name="T9" fmla="*/ 59 h 66"/>
                <a:gd name="T10" fmla="*/ 44 w 52"/>
                <a:gd name="T11" fmla="*/ 66 h 66"/>
                <a:gd name="T12" fmla="*/ 22 w 52"/>
                <a:gd name="T13" fmla="*/ 44 h 66"/>
                <a:gd name="T14" fmla="*/ 7 w 52"/>
                <a:gd name="T15" fmla="*/ 44 h 66"/>
                <a:gd name="T16" fmla="*/ 0 w 52"/>
                <a:gd name="T17" fmla="*/ 37 h 66"/>
                <a:gd name="T18" fmla="*/ 0 w 52"/>
                <a:gd name="T19" fmla="*/ 8 h 66"/>
                <a:gd name="T20" fmla="*/ 7 w 52"/>
                <a:gd name="T21" fmla="*/ 8 h 66"/>
                <a:gd name="T22" fmla="*/ 15 w 52"/>
                <a:gd name="T23" fmla="*/ 0 h 66"/>
                <a:gd name="T24" fmla="*/ 22 w 52"/>
                <a:gd name="T25" fmla="*/ 0 h 66"/>
                <a:gd name="T26" fmla="*/ 37 w 52"/>
                <a:gd name="T27" fmla="*/ 15 h 66"/>
                <a:gd name="T28" fmla="*/ 37 w 52"/>
                <a:gd name="T29" fmla="*/ 30 h 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" h="66">
                  <a:moveTo>
                    <a:pt x="37" y="30"/>
                  </a:moveTo>
                  <a:lnTo>
                    <a:pt x="44" y="37"/>
                  </a:lnTo>
                  <a:lnTo>
                    <a:pt x="44" y="44"/>
                  </a:lnTo>
                  <a:lnTo>
                    <a:pt x="52" y="52"/>
                  </a:lnTo>
                  <a:lnTo>
                    <a:pt x="52" y="59"/>
                  </a:lnTo>
                  <a:lnTo>
                    <a:pt x="44" y="66"/>
                  </a:lnTo>
                  <a:lnTo>
                    <a:pt x="22" y="44"/>
                  </a:lnTo>
                  <a:lnTo>
                    <a:pt x="7" y="44"/>
                  </a:lnTo>
                  <a:lnTo>
                    <a:pt x="0" y="37"/>
                  </a:lnTo>
                  <a:lnTo>
                    <a:pt x="0" y="8"/>
                  </a:lnTo>
                  <a:lnTo>
                    <a:pt x="7" y="8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37" y="15"/>
                  </a:lnTo>
                  <a:lnTo>
                    <a:pt x="37" y="30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33" name="59"/>
            <p:cNvSpPr>
              <a:spLocks/>
            </p:cNvSpPr>
            <p:nvPr/>
          </p:nvSpPr>
          <p:spPr bwMode="auto">
            <a:xfrm>
              <a:off x="119" y="410"/>
              <a:ext cx="52" cy="44"/>
            </a:xfrm>
            <a:custGeom>
              <a:avLst/>
              <a:gdLst>
                <a:gd name="T0" fmla="*/ 45 w 52"/>
                <a:gd name="T1" fmla="*/ 0 h 44"/>
                <a:gd name="T2" fmla="*/ 52 w 52"/>
                <a:gd name="T3" fmla="*/ 7 h 44"/>
                <a:gd name="T4" fmla="*/ 45 w 52"/>
                <a:gd name="T5" fmla="*/ 15 h 44"/>
                <a:gd name="T6" fmla="*/ 52 w 52"/>
                <a:gd name="T7" fmla="*/ 22 h 44"/>
                <a:gd name="T8" fmla="*/ 45 w 52"/>
                <a:gd name="T9" fmla="*/ 29 h 44"/>
                <a:gd name="T10" fmla="*/ 37 w 52"/>
                <a:gd name="T11" fmla="*/ 29 h 44"/>
                <a:gd name="T12" fmla="*/ 30 w 52"/>
                <a:gd name="T13" fmla="*/ 37 h 44"/>
                <a:gd name="T14" fmla="*/ 30 w 52"/>
                <a:gd name="T15" fmla="*/ 44 h 44"/>
                <a:gd name="T16" fmla="*/ 15 w 52"/>
                <a:gd name="T17" fmla="*/ 44 h 44"/>
                <a:gd name="T18" fmla="*/ 15 w 52"/>
                <a:gd name="T19" fmla="*/ 37 h 44"/>
                <a:gd name="T20" fmla="*/ 7 w 52"/>
                <a:gd name="T21" fmla="*/ 29 h 44"/>
                <a:gd name="T22" fmla="*/ 7 w 52"/>
                <a:gd name="T23" fmla="*/ 22 h 44"/>
                <a:gd name="T24" fmla="*/ 0 w 52"/>
                <a:gd name="T25" fmla="*/ 15 h 44"/>
                <a:gd name="T26" fmla="*/ 0 w 52"/>
                <a:gd name="T27" fmla="*/ 7 h 44"/>
                <a:gd name="T28" fmla="*/ 22 w 52"/>
                <a:gd name="T29" fmla="*/ 7 h 44"/>
                <a:gd name="T30" fmla="*/ 30 w 52"/>
                <a:gd name="T31" fmla="*/ 0 h 44"/>
                <a:gd name="T32" fmla="*/ 37 w 52"/>
                <a:gd name="T33" fmla="*/ 7 h 44"/>
                <a:gd name="T34" fmla="*/ 45 w 52"/>
                <a:gd name="T35" fmla="*/ 0 h 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2" h="44">
                  <a:moveTo>
                    <a:pt x="45" y="0"/>
                  </a:moveTo>
                  <a:lnTo>
                    <a:pt x="52" y="7"/>
                  </a:lnTo>
                  <a:lnTo>
                    <a:pt x="45" y="15"/>
                  </a:lnTo>
                  <a:lnTo>
                    <a:pt x="52" y="22"/>
                  </a:lnTo>
                  <a:lnTo>
                    <a:pt x="45" y="29"/>
                  </a:lnTo>
                  <a:lnTo>
                    <a:pt x="37" y="29"/>
                  </a:lnTo>
                  <a:lnTo>
                    <a:pt x="30" y="37"/>
                  </a:lnTo>
                  <a:lnTo>
                    <a:pt x="30" y="44"/>
                  </a:lnTo>
                  <a:lnTo>
                    <a:pt x="15" y="44"/>
                  </a:lnTo>
                  <a:lnTo>
                    <a:pt x="15" y="37"/>
                  </a:lnTo>
                  <a:lnTo>
                    <a:pt x="7" y="29"/>
                  </a:lnTo>
                  <a:lnTo>
                    <a:pt x="7" y="22"/>
                  </a:lnTo>
                  <a:lnTo>
                    <a:pt x="0" y="15"/>
                  </a:lnTo>
                  <a:lnTo>
                    <a:pt x="0" y="7"/>
                  </a:lnTo>
                  <a:lnTo>
                    <a:pt x="22" y="7"/>
                  </a:lnTo>
                  <a:lnTo>
                    <a:pt x="30" y="0"/>
                  </a:lnTo>
                  <a:lnTo>
                    <a:pt x="37" y="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34" name="66"/>
            <p:cNvSpPr>
              <a:spLocks/>
            </p:cNvSpPr>
            <p:nvPr/>
          </p:nvSpPr>
          <p:spPr bwMode="auto">
            <a:xfrm>
              <a:off x="67" y="432"/>
              <a:ext cx="59" cy="59"/>
            </a:xfrm>
            <a:custGeom>
              <a:avLst/>
              <a:gdLst>
                <a:gd name="T0" fmla="*/ 0 w 59"/>
                <a:gd name="T1" fmla="*/ 15 h 59"/>
                <a:gd name="T2" fmla="*/ 0 w 59"/>
                <a:gd name="T3" fmla="*/ 51 h 59"/>
                <a:gd name="T4" fmla="*/ 8 w 59"/>
                <a:gd name="T5" fmla="*/ 51 h 59"/>
                <a:gd name="T6" fmla="*/ 15 w 59"/>
                <a:gd name="T7" fmla="*/ 44 h 59"/>
                <a:gd name="T8" fmla="*/ 22 w 59"/>
                <a:gd name="T9" fmla="*/ 51 h 59"/>
                <a:gd name="T10" fmla="*/ 37 w 59"/>
                <a:gd name="T11" fmla="*/ 51 h 59"/>
                <a:gd name="T12" fmla="*/ 45 w 59"/>
                <a:gd name="T13" fmla="*/ 59 h 59"/>
                <a:gd name="T14" fmla="*/ 52 w 59"/>
                <a:gd name="T15" fmla="*/ 51 h 59"/>
                <a:gd name="T16" fmla="*/ 52 w 59"/>
                <a:gd name="T17" fmla="*/ 37 h 59"/>
                <a:gd name="T18" fmla="*/ 59 w 59"/>
                <a:gd name="T19" fmla="*/ 29 h 59"/>
                <a:gd name="T20" fmla="*/ 37 w 59"/>
                <a:gd name="T21" fmla="*/ 7 h 59"/>
                <a:gd name="T22" fmla="*/ 22 w 59"/>
                <a:gd name="T23" fmla="*/ 7 h 59"/>
                <a:gd name="T24" fmla="*/ 15 w 59"/>
                <a:gd name="T25" fmla="*/ 0 h 59"/>
                <a:gd name="T26" fmla="*/ 0 w 59"/>
                <a:gd name="T27" fmla="*/ 15 h 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59">
                  <a:moveTo>
                    <a:pt x="0" y="15"/>
                  </a:moveTo>
                  <a:lnTo>
                    <a:pt x="0" y="51"/>
                  </a:lnTo>
                  <a:lnTo>
                    <a:pt x="8" y="51"/>
                  </a:lnTo>
                  <a:lnTo>
                    <a:pt x="15" y="44"/>
                  </a:lnTo>
                  <a:lnTo>
                    <a:pt x="22" y="51"/>
                  </a:lnTo>
                  <a:lnTo>
                    <a:pt x="37" y="51"/>
                  </a:lnTo>
                  <a:lnTo>
                    <a:pt x="45" y="59"/>
                  </a:lnTo>
                  <a:lnTo>
                    <a:pt x="52" y="51"/>
                  </a:lnTo>
                  <a:lnTo>
                    <a:pt x="52" y="37"/>
                  </a:lnTo>
                  <a:lnTo>
                    <a:pt x="59" y="29"/>
                  </a:lnTo>
                  <a:lnTo>
                    <a:pt x="37" y="7"/>
                  </a:lnTo>
                  <a:lnTo>
                    <a:pt x="22" y="7"/>
                  </a:lnTo>
                  <a:lnTo>
                    <a:pt x="1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35" name="67"/>
            <p:cNvSpPr>
              <a:spLocks/>
            </p:cNvSpPr>
            <p:nvPr/>
          </p:nvSpPr>
          <p:spPr bwMode="auto">
            <a:xfrm>
              <a:off x="149" y="410"/>
              <a:ext cx="52" cy="59"/>
            </a:xfrm>
            <a:custGeom>
              <a:avLst/>
              <a:gdLst>
                <a:gd name="T0" fmla="*/ 0 w 52"/>
                <a:gd name="T1" fmla="*/ 44 h 59"/>
                <a:gd name="T2" fmla="*/ 0 w 52"/>
                <a:gd name="T3" fmla="*/ 51 h 59"/>
                <a:gd name="T4" fmla="*/ 7 w 52"/>
                <a:gd name="T5" fmla="*/ 59 h 59"/>
                <a:gd name="T6" fmla="*/ 29 w 52"/>
                <a:gd name="T7" fmla="*/ 59 h 59"/>
                <a:gd name="T8" fmla="*/ 29 w 52"/>
                <a:gd name="T9" fmla="*/ 51 h 59"/>
                <a:gd name="T10" fmla="*/ 37 w 52"/>
                <a:gd name="T11" fmla="*/ 44 h 59"/>
                <a:gd name="T12" fmla="*/ 44 w 52"/>
                <a:gd name="T13" fmla="*/ 44 h 59"/>
                <a:gd name="T14" fmla="*/ 52 w 52"/>
                <a:gd name="T15" fmla="*/ 37 h 59"/>
                <a:gd name="T16" fmla="*/ 52 w 52"/>
                <a:gd name="T17" fmla="*/ 7 h 59"/>
                <a:gd name="T18" fmla="*/ 37 w 52"/>
                <a:gd name="T19" fmla="*/ 7 h 59"/>
                <a:gd name="T20" fmla="*/ 29 w 52"/>
                <a:gd name="T21" fmla="*/ 0 h 59"/>
                <a:gd name="T22" fmla="*/ 15 w 52"/>
                <a:gd name="T23" fmla="*/ 15 h 59"/>
                <a:gd name="T24" fmla="*/ 22 w 52"/>
                <a:gd name="T25" fmla="*/ 22 h 59"/>
                <a:gd name="T26" fmla="*/ 15 w 52"/>
                <a:gd name="T27" fmla="*/ 29 h 59"/>
                <a:gd name="T28" fmla="*/ 7 w 52"/>
                <a:gd name="T29" fmla="*/ 29 h 59"/>
                <a:gd name="T30" fmla="*/ 0 w 52"/>
                <a:gd name="T31" fmla="*/ 37 h 59"/>
                <a:gd name="T32" fmla="*/ 0 w 52"/>
                <a:gd name="T33" fmla="*/ 44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59">
                  <a:moveTo>
                    <a:pt x="0" y="44"/>
                  </a:moveTo>
                  <a:lnTo>
                    <a:pt x="0" y="51"/>
                  </a:lnTo>
                  <a:lnTo>
                    <a:pt x="7" y="59"/>
                  </a:lnTo>
                  <a:lnTo>
                    <a:pt x="29" y="59"/>
                  </a:lnTo>
                  <a:lnTo>
                    <a:pt x="29" y="51"/>
                  </a:lnTo>
                  <a:lnTo>
                    <a:pt x="37" y="44"/>
                  </a:lnTo>
                  <a:lnTo>
                    <a:pt x="44" y="44"/>
                  </a:lnTo>
                  <a:lnTo>
                    <a:pt x="52" y="37"/>
                  </a:lnTo>
                  <a:lnTo>
                    <a:pt x="52" y="7"/>
                  </a:lnTo>
                  <a:lnTo>
                    <a:pt x="37" y="7"/>
                  </a:lnTo>
                  <a:lnTo>
                    <a:pt x="29" y="0"/>
                  </a:lnTo>
                  <a:lnTo>
                    <a:pt x="15" y="15"/>
                  </a:lnTo>
                  <a:lnTo>
                    <a:pt x="22" y="22"/>
                  </a:lnTo>
                  <a:lnTo>
                    <a:pt x="15" y="29"/>
                  </a:lnTo>
                  <a:lnTo>
                    <a:pt x="7" y="29"/>
                  </a:lnTo>
                  <a:lnTo>
                    <a:pt x="0" y="3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36" name="58"/>
            <p:cNvSpPr>
              <a:spLocks/>
            </p:cNvSpPr>
            <p:nvPr/>
          </p:nvSpPr>
          <p:spPr bwMode="auto">
            <a:xfrm>
              <a:off x="156" y="359"/>
              <a:ext cx="59" cy="58"/>
            </a:xfrm>
            <a:custGeom>
              <a:avLst/>
              <a:gdLst>
                <a:gd name="T0" fmla="*/ 45 w 59"/>
                <a:gd name="T1" fmla="*/ 58 h 58"/>
                <a:gd name="T2" fmla="*/ 52 w 59"/>
                <a:gd name="T3" fmla="*/ 51 h 58"/>
                <a:gd name="T4" fmla="*/ 52 w 59"/>
                <a:gd name="T5" fmla="*/ 44 h 58"/>
                <a:gd name="T6" fmla="*/ 59 w 59"/>
                <a:gd name="T7" fmla="*/ 36 h 58"/>
                <a:gd name="T8" fmla="*/ 59 w 59"/>
                <a:gd name="T9" fmla="*/ 22 h 58"/>
                <a:gd name="T10" fmla="*/ 52 w 59"/>
                <a:gd name="T11" fmla="*/ 14 h 58"/>
                <a:gd name="T12" fmla="*/ 52 w 59"/>
                <a:gd name="T13" fmla="*/ 7 h 58"/>
                <a:gd name="T14" fmla="*/ 45 w 59"/>
                <a:gd name="T15" fmla="*/ 7 h 58"/>
                <a:gd name="T16" fmla="*/ 37 w 59"/>
                <a:gd name="T17" fmla="*/ 0 h 58"/>
                <a:gd name="T18" fmla="*/ 30 w 59"/>
                <a:gd name="T19" fmla="*/ 0 h 58"/>
                <a:gd name="T20" fmla="*/ 15 w 59"/>
                <a:gd name="T21" fmla="*/ 14 h 58"/>
                <a:gd name="T22" fmla="*/ 8 w 59"/>
                <a:gd name="T23" fmla="*/ 14 h 58"/>
                <a:gd name="T24" fmla="*/ 0 w 59"/>
                <a:gd name="T25" fmla="*/ 22 h 58"/>
                <a:gd name="T26" fmla="*/ 0 w 59"/>
                <a:gd name="T27" fmla="*/ 44 h 58"/>
                <a:gd name="T28" fmla="*/ 15 w 59"/>
                <a:gd name="T29" fmla="*/ 58 h 58"/>
                <a:gd name="T30" fmla="*/ 22 w 59"/>
                <a:gd name="T31" fmla="*/ 51 h 58"/>
                <a:gd name="T32" fmla="*/ 30 w 59"/>
                <a:gd name="T33" fmla="*/ 58 h 58"/>
                <a:gd name="T34" fmla="*/ 45 w 59"/>
                <a:gd name="T35" fmla="*/ 58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9" h="58">
                  <a:moveTo>
                    <a:pt x="45" y="58"/>
                  </a:moveTo>
                  <a:lnTo>
                    <a:pt x="52" y="51"/>
                  </a:lnTo>
                  <a:lnTo>
                    <a:pt x="52" y="44"/>
                  </a:lnTo>
                  <a:lnTo>
                    <a:pt x="59" y="36"/>
                  </a:lnTo>
                  <a:lnTo>
                    <a:pt x="59" y="22"/>
                  </a:lnTo>
                  <a:lnTo>
                    <a:pt x="52" y="14"/>
                  </a:lnTo>
                  <a:lnTo>
                    <a:pt x="52" y="7"/>
                  </a:lnTo>
                  <a:lnTo>
                    <a:pt x="45" y="7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15" y="14"/>
                  </a:lnTo>
                  <a:lnTo>
                    <a:pt x="8" y="14"/>
                  </a:lnTo>
                  <a:lnTo>
                    <a:pt x="0" y="22"/>
                  </a:lnTo>
                  <a:lnTo>
                    <a:pt x="0" y="44"/>
                  </a:lnTo>
                  <a:lnTo>
                    <a:pt x="15" y="58"/>
                  </a:lnTo>
                  <a:lnTo>
                    <a:pt x="22" y="51"/>
                  </a:lnTo>
                  <a:lnTo>
                    <a:pt x="30" y="58"/>
                  </a:lnTo>
                  <a:lnTo>
                    <a:pt x="45" y="58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37" name="69"/>
            <p:cNvSpPr>
              <a:spLocks/>
            </p:cNvSpPr>
            <p:nvPr/>
          </p:nvSpPr>
          <p:spPr bwMode="auto">
            <a:xfrm>
              <a:off x="104" y="308"/>
              <a:ext cx="60" cy="80"/>
            </a:xfrm>
            <a:custGeom>
              <a:avLst/>
              <a:gdLst>
                <a:gd name="T0" fmla="*/ 60 w 60"/>
                <a:gd name="T1" fmla="*/ 65 h 80"/>
                <a:gd name="T2" fmla="*/ 60 w 60"/>
                <a:gd name="T3" fmla="*/ 58 h 80"/>
                <a:gd name="T4" fmla="*/ 52 w 60"/>
                <a:gd name="T5" fmla="*/ 51 h 80"/>
                <a:gd name="T6" fmla="*/ 52 w 60"/>
                <a:gd name="T7" fmla="*/ 44 h 80"/>
                <a:gd name="T8" fmla="*/ 45 w 60"/>
                <a:gd name="T9" fmla="*/ 36 h 80"/>
                <a:gd name="T10" fmla="*/ 45 w 60"/>
                <a:gd name="T11" fmla="*/ 29 h 80"/>
                <a:gd name="T12" fmla="*/ 37 w 60"/>
                <a:gd name="T13" fmla="*/ 29 h 80"/>
                <a:gd name="T14" fmla="*/ 30 w 60"/>
                <a:gd name="T15" fmla="*/ 22 h 80"/>
                <a:gd name="T16" fmla="*/ 30 w 60"/>
                <a:gd name="T17" fmla="*/ 7 h 80"/>
                <a:gd name="T18" fmla="*/ 22 w 60"/>
                <a:gd name="T19" fmla="*/ 0 h 80"/>
                <a:gd name="T20" fmla="*/ 15 w 60"/>
                <a:gd name="T21" fmla="*/ 7 h 80"/>
                <a:gd name="T22" fmla="*/ 8 w 60"/>
                <a:gd name="T23" fmla="*/ 7 h 80"/>
                <a:gd name="T24" fmla="*/ 0 w 60"/>
                <a:gd name="T25" fmla="*/ 14 h 80"/>
                <a:gd name="T26" fmla="*/ 0 w 60"/>
                <a:gd name="T27" fmla="*/ 65 h 80"/>
                <a:gd name="T28" fmla="*/ 8 w 60"/>
                <a:gd name="T29" fmla="*/ 73 h 80"/>
                <a:gd name="T30" fmla="*/ 15 w 60"/>
                <a:gd name="T31" fmla="*/ 73 h 80"/>
                <a:gd name="T32" fmla="*/ 22 w 60"/>
                <a:gd name="T33" fmla="*/ 65 h 80"/>
                <a:gd name="T34" fmla="*/ 37 w 60"/>
                <a:gd name="T35" fmla="*/ 80 h 80"/>
                <a:gd name="T36" fmla="*/ 45 w 60"/>
                <a:gd name="T37" fmla="*/ 73 h 80"/>
                <a:gd name="T38" fmla="*/ 52 w 60"/>
                <a:gd name="T39" fmla="*/ 80 h 80"/>
                <a:gd name="T40" fmla="*/ 52 w 60"/>
                <a:gd name="T41" fmla="*/ 73 h 80"/>
                <a:gd name="T42" fmla="*/ 60 w 60"/>
                <a:gd name="T43" fmla="*/ 65 h 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0" h="80">
                  <a:moveTo>
                    <a:pt x="60" y="65"/>
                  </a:moveTo>
                  <a:lnTo>
                    <a:pt x="60" y="58"/>
                  </a:lnTo>
                  <a:lnTo>
                    <a:pt x="52" y="51"/>
                  </a:lnTo>
                  <a:lnTo>
                    <a:pt x="52" y="44"/>
                  </a:lnTo>
                  <a:lnTo>
                    <a:pt x="45" y="36"/>
                  </a:lnTo>
                  <a:lnTo>
                    <a:pt x="45" y="29"/>
                  </a:lnTo>
                  <a:lnTo>
                    <a:pt x="37" y="29"/>
                  </a:lnTo>
                  <a:lnTo>
                    <a:pt x="30" y="22"/>
                  </a:lnTo>
                  <a:lnTo>
                    <a:pt x="30" y="7"/>
                  </a:lnTo>
                  <a:lnTo>
                    <a:pt x="22" y="0"/>
                  </a:lnTo>
                  <a:lnTo>
                    <a:pt x="15" y="7"/>
                  </a:lnTo>
                  <a:lnTo>
                    <a:pt x="8" y="7"/>
                  </a:lnTo>
                  <a:lnTo>
                    <a:pt x="0" y="14"/>
                  </a:lnTo>
                  <a:lnTo>
                    <a:pt x="0" y="65"/>
                  </a:lnTo>
                  <a:lnTo>
                    <a:pt x="8" y="73"/>
                  </a:lnTo>
                  <a:lnTo>
                    <a:pt x="15" y="73"/>
                  </a:lnTo>
                  <a:lnTo>
                    <a:pt x="22" y="65"/>
                  </a:lnTo>
                  <a:lnTo>
                    <a:pt x="37" y="80"/>
                  </a:lnTo>
                  <a:lnTo>
                    <a:pt x="45" y="73"/>
                  </a:lnTo>
                  <a:lnTo>
                    <a:pt x="52" y="80"/>
                  </a:lnTo>
                  <a:lnTo>
                    <a:pt x="52" y="73"/>
                  </a:lnTo>
                  <a:lnTo>
                    <a:pt x="60" y="65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38" name="55"/>
            <p:cNvSpPr>
              <a:spLocks/>
            </p:cNvSpPr>
            <p:nvPr/>
          </p:nvSpPr>
          <p:spPr bwMode="auto">
            <a:xfrm>
              <a:off x="134" y="264"/>
              <a:ext cx="67" cy="73"/>
            </a:xfrm>
            <a:custGeom>
              <a:avLst/>
              <a:gdLst>
                <a:gd name="T0" fmla="*/ 0 w 67"/>
                <a:gd name="T1" fmla="*/ 51 h 73"/>
                <a:gd name="T2" fmla="*/ 7 w 67"/>
                <a:gd name="T3" fmla="*/ 44 h 73"/>
                <a:gd name="T4" fmla="*/ 7 w 67"/>
                <a:gd name="T5" fmla="*/ 29 h 73"/>
                <a:gd name="T6" fmla="*/ 15 w 67"/>
                <a:gd name="T7" fmla="*/ 22 h 73"/>
                <a:gd name="T8" fmla="*/ 30 w 67"/>
                <a:gd name="T9" fmla="*/ 22 h 73"/>
                <a:gd name="T10" fmla="*/ 44 w 67"/>
                <a:gd name="T11" fmla="*/ 7 h 73"/>
                <a:gd name="T12" fmla="*/ 52 w 67"/>
                <a:gd name="T13" fmla="*/ 7 h 73"/>
                <a:gd name="T14" fmla="*/ 59 w 67"/>
                <a:gd name="T15" fmla="*/ 0 h 73"/>
                <a:gd name="T16" fmla="*/ 67 w 67"/>
                <a:gd name="T17" fmla="*/ 7 h 73"/>
                <a:gd name="T18" fmla="*/ 67 w 67"/>
                <a:gd name="T19" fmla="*/ 14 h 73"/>
                <a:gd name="T20" fmla="*/ 59 w 67"/>
                <a:gd name="T21" fmla="*/ 22 h 73"/>
                <a:gd name="T22" fmla="*/ 67 w 67"/>
                <a:gd name="T23" fmla="*/ 29 h 73"/>
                <a:gd name="T24" fmla="*/ 59 w 67"/>
                <a:gd name="T25" fmla="*/ 36 h 73"/>
                <a:gd name="T26" fmla="*/ 59 w 67"/>
                <a:gd name="T27" fmla="*/ 44 h 73"/>
                <a:gd name="T28" fmla="*/ 44 w 67"/>
                <a:gd name="T29" fmla="*/ 44 h 73"/>
                <a:gd name="T30" fmla="*/ 22 w 67"/>
                <a:gd name="T31" fmla="*/ 66 h 73"/>
                <a:gd name="T32" fmla="*/ 15 w 67"/>
                <a:gd name="T33" fmla="*/ 66 h 73"/>
                <a:gd name="T34" fmla="*/ 15 w 67"/>
                <a:gd name="T35" fmla="*/ 73 h 73"/>
                <a:gd name="T36" fmla="*/ 7 w 67"/>
                <a:gd name="T37" fmla="*/ 73 h 73"/>
                <a:gd name="T38" fmla="*/ 0 w 67"/>
                <a:gd name="T39" fmla="*/ 66 h 73"/>
                <a:gd name="T40" fmla="*/ 0 w 67"/>
                <a:gd name="T41" fmla="*/ 51 h 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7" h="73">
                  <a:moveTo>
                    <a:pt x="0" y="51"/>
                  </a:moveTo>
                  <a:lnTo>
                    <a:pt x="7" y="44"/>
                  </a:lnTo>
                  <a:lnTo>
                    <a:pt x="7" y="29"/>
                  </a:lnTo>
                  <a:lnTo>
                    <a:pt x="15" y="22"/>
                  </a:lnTo>
                  <a:lnTo>
                    <a:pt x="30" y="22"/>
                  </a:lnTo>
                  <a:lnTo>
                    <a:pt x="44" y="7"/>
                  </a:lnTo>
                  <a:lnTo>
                    <a:pt x="52" y="7"/>
                  </a:lnTo>
                  <a:lnTo>
                    <a:pt x="59" y="0"/>
                  </a:lnTo>
                  <a:lnTo>
                    <a:pt x="67" y="7"/>
                  </a:lnTo>
                  <a:lnTo>
                    <a:pt x="67" y="14"/>
                  </a:lnTo>
                  <a:lnTo>
                    <a:pt x="59" y="22"/>
                  </a:lnTo>
                  <a:lnTo>
                    <a:pt x="67" y="29"/>
                  </a:lnTo>
                  <a:lnTo>
                    <a:pt x="59" y="36"/>
                  </a:lnTo>
                  <a:lnTo>
                    <a:pt x="59" y="44"/>
                  </a:lnTo>
                  <a:lnTo>
                    <a:pt x="44" y="44"/>
                  </a:lnTo>
                  <a:lnTo>
                    <a:pt x="22" y="66"/>
                  </a:lnTo>
                  <a:lnTo>
                    <a:pt x="15" y="66"/>
                  </a:lnTo>
                  <a:lnTo>
                    <a:pt x="15" y="73"/>
                  </a:lnTo>
                  <a:lnTo>
                    <a:pt x="7" y="73"/>
                  </a:lnTo>
                  <a:lnTo>
                    <a:pt x="0" y="66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FFAFAF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39" name="62"/>
            <p:cNvSpPr>
              <a:spLocks/>
            </p:cNvSpPr>
            <p:nvPr/>
          </p:nvSpPr>
          <p:spPr bwMode="auto">
            <a:xfrm>
              <a:off x="149" y="308"/>
              <a:ext cx="59" cy="65"/>
            </a:xfrm>
            <a:custGeom>
              <a:avLst/>
              <a:gdLst>
                <a:gd name="T0" fmla="*/ 44 w 59"/>
                <a:gd name="T1" fmla="*/ 51 h 65"/>
                <a:gd name="T2" fmla="*/ 52 w 59"/>
                <a:gd name="T3" fmla="*/ 44 h 65"/>
                <a:gd name="T4" fmla="*/ 52 w 59"/>
                <a:gd name="T5" fmla="*/ 29 h 65"/>
                <a:gd name="T6" fmla="*/ 59 w 59"/>
                <a:gd name="T7" fmla="*/ 22 h 65"/>
                <a:gd name="T8" fmla="*/ 59 w 59"/>
                <a:gd name="T9" fmla="*/ 14 h 65"/>
                <a:gd name="T10" fmla="*/ 44 w 59"/>
                <a:gd name="T11" fmla="*/ 0 h 65"/>
                <a:gd name="T12" fmla="*/ 29 w 59"/>
                <a:gd name="T13" fmla="*/ 0 h 65"/>
                <a:gd name="T14" fmla="*/ 7 w 59"/>
                <a:gd name="T15" fmla="*/ 22 h 65"/>
                <a:gd name="T16" fmla="*/ 0 w 59"/>
                <a:gd name="T17" fmla="*/ 22 h 65"/>
                <a:gd name="T18" fmla="*/ 0 w 59"/>
                <a:gd name="T19" fmla="*/ 36 h 65"/>
                <a:gd name="T20" fmla="*/ 7 w 59"/>
                <a:gd name="T21" fmla="*/ 44 h 65"/>
                <a:gd name="T22" fmla="*/ 7 w 59"/>
                <a:gd name="T23" fmla="*/ 51 h 65"/>
                <a:gd name="T24" fmla="*/ 15 w 59"/>
                <a:gd name="T25" fmla="*/ 58 h 65"/>
                <a:gd name="T26" fmla="*/ 15 w 59"/>
                <a:gd name="T27" fmla="*/ 65 h 65"/>
                <a:gd name="T28" fmla="*/ 22 w 59"/>
                <a:gd name="T29" fmla="*/ 65 h 65"/>
                <a:gd name="T30" fmla="*/ 37 w 59"/>
                <a:gd name="T31" fmla="*/ 51 h 65"/>
                <a:gd name="T32" fmla="*/ 44 w 59"/>
                <a:gd name="T33" fmla="*/ 51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65">
                  <a:moveTo>
                    <a:pt x="44" y="51"/>
                  </a:moveTo>
                  <a:lnTo>
                    <a:pt x="52" y="44"/>
                  </a:lnTo>
                  <a:lnTo>
                    <a:pt x="52" y="29"/>
                  </a:lnTo>
                  <a:lnTo>
                    <a:pt x="59" y="22"/>
                  </a:lnTo>
                  <a:lnTo>
                    <a:pt x="59" y="14"/>
                  </a:lnTo>
                  <a:lnTo>
                    <a:pt x="44" y="0"/>
                  </a:lnTo>
                  <a:lnTo>
                    <a:pt x="29" y="0"/>
                  </a:lnTo>
                  <a:lnTo>
                    <a:pt x="7" y="22"/>
                  </a:lnTo>
                  <a:lnTo>
                    <a:pt x="0" y="22"/>
                  </a:lnTo>
                  <a:lnTo>
                    <a:pt x="0" y="36"/>
                  </a:lnTo>
                  <a:lnTo>
                    <a:pt x="7" y="44"/>
                  </a:lnTo>
                  <a:lnTo>
                    <a:pt x="7" y="51"/>
                  </a:lnTo>
                  <a:lnTo>
                    <a:pt x="15" y="58"/>
                  </a:lnTo>
                  <a:lnTo>
                    <a:pt x="15" y="65"/>
                  </a:lnTo>
                  <a:lnTo>
                    <a:pt x="22" y="65"/>
                  </a:lnTo>
                  <a:lnTo>
                    <a:pt x="37" y="51"/>
                  </a:lnTo>
                  <a:lnTo>
                    <a:pt x="44" y="51"/>
                  </a:lnTo>
                  <a:close/>
                </a:path>
              </a:pathLst>
            </a:custGeom>
            <a:solidFill>
              <a:srgbClr val="FF6464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40" name="64"/>
            <p:cNvSpPr>
              <a:spLocks/>
            </p:cNvSpPr>
            <p:nvPr/>
          </p:nvSpPr>
          <p:spPr bwMode="auto">
            <a:xfrm>
              <a:off x="193" y="330"/>
              <a:ext cx="74" cy="65"/>
            </a:xfrm>
            <a:custGeom>
              <a:avLst/>
              <a:gdLst>
                <a:gd name="T0" fmla="*/ 22 w 74"/>
                <a:gd name="T1" fmla="*/ 65 h 65"/>
                <a:gd name="T2" fmla="*/ 37 w 74"/>
                <a:gd name="T3" fmla="*/ 65 h 65"/>
                <a:gd name="T4" fmla="*/ 37 w 74"/>
                <a:gd name="T5" fmla="*/ 51 h 65"/>
                <a:gd name="T6" fmla="*/ 52 w 74"/>
                <a:gd name="T7" fmla="*/ 36 h 65"/>
                <a:gd name="T8" fmla="*/ 59 w 74"/>
                <a:gd name="T9" fmla="*/ 36 h 65"/>
                <a:gd name="T10" fmla="*/ 67 w 74"/>
                <a:gd name="T11" fmla="*/ 29 h 65"/>
                <a:gd name="T12" fmla="*/ 74 w 74"/>
                <a:gd name="T13" fmla="*/ 29 h 65"/>
                <a:gd name="T14" fmla="*/ 74 w 74"/>
                <a:gd name="T15" fmla="*/ 22 h 65"/>
                <a:gd name="T16" fmla="*/ 67 w 74"/>
                <a:gd name="T17" fmla="*/ 14 h 65"/>
                <a:gd name="T18" fmla="*/ 67 w 74"/>
                <a:gd name="T19" fmla="*/ 7 h 65"/>
                <a:gd name="T20" fmla="*/ 37 w 74"/>
                <a:gd name="T21" fmla="*/ 7 h 65"/>
                <a:gd name="T22" fmla="*/ 30 w 74"/>
                <a:gd name="T23" fmla="*/ 0 h 65"/>
                <a:gd name="T24" fmla="*/ 15 w 74"/>
                <a:gd name="T25" fmla="*/ 0 h 65"/>
                <a:gd name="T26" fmla="*/ 8 w 74"/>
                <a:gd name="T27" fmla="*/ 7 h 65"/>
                <a:gd name="T28" fmla="*/ 8 w 74"/>
                <a:gd name="T29" fmla="*/ 22 h 65"/>
                <a:gd name="T30" fmla="*/ 0 w 74"/>
                <a:gd name="T31" fmla="*/ 29 h 65"/>
                <a:gd name="T32" fmla="*/ 8 w 74"/>
                <a:gd name="T33" fmla="*/ 36 h 65"/>
                <a:gd name="T34" fmla="*/ 15 w 74"/>
                <a:gd name="T35" fmla="*/ 36 h 65"/>
                <a:gd name="T36" fmla="*/ 15 w 74"/>
                <a:gd name="T37" fmla="*/ 43 h 65"/>
                <a:gd name="T38" fmla="*/ 22 w 74"/>
                <a:gd name="T39" fmla="*/ 51 h 65"/>
                <a:gd name="T40" fmla="*/ 22 w 74"/>
                <a:gd name="T41" fmla="*/ 65 h 6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4" h="65">
                  <a:moveTo>
                    <a:pt x="22" y="65"/>
                  </a:moveTo>
                  <a:lnTo>
                    <a:pt x="37" y="65"/>
                  </a:lnTo>
                  <a:lnTo>
                    <a:pt x="37" y="51"/>
                  </a:lnTo>
                  <a:lnTo>
                    <a:pt x="52" y="36"/>
                  </a:lnTo>
                  <a:lnTo>
                    <a:pt x="59" y="36"/>
                  </a:lnTo>
                  <a:lnTo>
                    <a:pt x="67" y="29"/>
                  </a:lnTo>
                  <a:lnTo>
                    <a:pt x="74" y="29"/>
                  </a:lnTo>
                  <a:lnTo>
                    <a:pt x="74" y="22"/>
                  </a:lnTo>
                  <a:lnTo>
                    <a:pt x="67" y="14"/>
                  </a:lnTo>
                  <a:lnTo>
                    <a:pt x="67" y="7"/>
                  </a:lnTo>
                  <a:lnTo>
                    <a:pt x="37" y="7"/>
                  </a:lnTo>
                  <a:lnTo>
                    <a:pt x="30" y="0"/>
                  </a:lnTo>
                  <a:lnTo>
                    <a:pt x="15" y="0"/>
                  </a:lnTo>
                  <a:lnTo>
                    <a:pt x="8" y="7"/>
                  </a:lnTo>
                  <a:lnTo>
                    <a:pt x="8" y="22"/>
                  </a:lnTo>
                  <a:lnTo>
                    <a:pt x="0" y="29"/>
                  </a:lnTo>
                  <a:lnTo>
                    <a:pt x="8" y="36"/>
                  </a:lnTo>
                  <a:lnTo>
                    <a:pt x="15" y="36"/>
                  </a:lnTo>
                  <a:lnTo>
                    <a:pt x="15" y="43"/>
                  </a:lnTo>
                  <a:lnTo>
                    <a:pt x="22" y="51"/>
                  </a:lnTo>
                  <a:lnTo>
                    <a:pt x="22" y="65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41" name="61"/>
            <p:cNvSpPr>
              <a:spLocks/>
            </p:cNvSpPr>
            <p:nvPr/>
          </p:nvSpPr>
          <p:spPr bwMode="auto">
            <a:xfrm>
              <a:off x="230" y="359"/>
              <a:ext cx="52" cy="44"/>
            </a:xfrm>
            <a:custGeom>
              <a:avLst/>
              <a:gdLst>
                <a:gd name="T0" fmla="*/ 0 w 52"/>
                <a:gd name="T1" fmla="*/ 36 h 44"/>
                <a:gd name="T2" fmla="*/ 22 w 52"/>
                <a:gd name="T3" fmla="*/ 36 h 44"/>
                <a:gd name="T4" fmla="*/ 30 w 52"/>
                <a:gd name="T5" fmla="*/ 44 h 44"/>
                <a:gd name="T6" fmla="*/ 37 w 52"/>
                <a:gd name="T7" fmla="*/ 44 h 44"/>
                <a:gd name="T8" fmla="*/ 45 w 52"/>
                <a:gd name="T9" fmla="*/ 36 h 44"/>
                <a:gd name="T10" fmla="*/ 52 w 52"/>
                <a:gd name="T11" fmla="*/ 36 h 44"/>
                <a:gd name="T12" fmla="*/ 52 w 52"/>
                <a:gd name="T13" fmla="*/ 7 h 44"/>
                <a:gd name="T14" fmla="*/ 45 w 52"/>
                <a:gd name="T15" fmla="*/ 0 h 44"/>
                <a:gd name="T16" fmla="*/ 30 w 52"/>
                <a:gd name="T17" fmla="*/ 0 h 44"/>
                <a:gd name="T18" fmla="*/ 22 w 52"/>
                <a:gd name="T19" fmla="*/ 7 h 44"/>
                <a:gd name="T20" fmla="*/ 15 w 52"/>
                <a:gd name="T21" fmla="*/ 7 h 44"/>
                <a:gd name="T22" fmla="*/ 0 w 52"/>
                <a:gd name="T23" fmla="*/ 22 h 44"/>
                <a:gd name="T24" fmla="*/ 0 w 52"/>
                <a:gd name="T25" fmla="*/ 36 h 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" h="44">
                  <a:moveTo>
                    <a:pt x="0" y="36"/>
                  </a:moveTo>
                  <a:lnTo>
                    <a:pt x="22" y="36"/>
                  </a:lnTo>
                  <a:lnTo>
                    <a:pt x="30" y="44"/>
                  </a:lnTo>
                  <a:lnTo>
                    <a:pt x="37" y="44"/>
                  </a:lnTo>
                  <a:lnTo>
                    <a:pt x="45" y="36"/>
                  </a:lnTo>
                  <a:lnTo>
                    <a:pt x="52" y="36"/>
                  </a:lnTo>
                  <a:lnTo>
                    <a:pt x="52" y="7"/>
                  </a:lnTo>
                  <a:lnTo>
                    <a:pt x="45" y="0"/>
                  </a:lnTo>
                  <a:lnTo>
                    <a:pt x="30" y="0"/>
                  </a:lnTo>
                  <a:lnTo>
                    <a:pt x="22" y="7"/>
                  </a:lnTo>
                  <a:lnTo>
                    <a:pt x="15" y="7"/>
                  </a:lnTo>
                  <a:lnTo>
                    <a:pt x="0" y="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42" name="60"/>
            <p:cNvSpPr>
              <a:spLocks/>
            </p:cNvSpPr>
            <p:nvPr/>
          </p:nvSpPr>
          <p:spPr bwMode="auto">
            <a:xfrm>
              <a:off x="193" y="278"/>
              <a:ext cx="82" cy="59"/>
            </a:xfrm>
            <a:custGeom>
              <a:avLst/>
              <a:gdLst>
                <a:gd name="T0" fmla="*/ 8 w 82"/>
                <a:gd name="T1" fmla="*/ 15 h 59"/>
                <a:gd name="T2" fmla="*/ 15 w 82"/>
                <a:gd name="T3" fmla="*/ 15 h 59"/>
                <a:gd name="T4" fmla="*/ 22 w 82"/>
                <a:gd name="T5" fmla="*/ 8 h 59"/>
                <a:gd name="T6" fmla="*/ 30 w 82"/>
                <a:gd name="T7" fmla="*/ 8 h 59"/>
                <a:gd name="T8" fmla="*/ 30 w 82"/>
                <a:gd name="T9" fmla="*/ 0 h 59"/>
                <a:gd name="T10" fmla="*/ 37 w 82"/>
                <a:gd name="T11" fmla="*/ 0 h 59"/>
                <a:gd name="T12" fmla="*/ 45 w 82"/>
                <a:gd name="T13" fmla="*/ 8 h 59"/>
                <a:gd name="T14" fmla="*/ 52 w 82"/>
                <a:gd name="T15" fmla="*/ 8 h 59"/>
                <a:gd name="T16" fmla="*/ 52 w 82"/>
                <a:gd name="T17" fmla="*/ 15 h 59"/>
                <a:gd name="T18" fmla="*/ 59 w 82"/>
                <a:gd name="T19" fmla="*/ 15 h 59"/>
                <a:gd name="T20" fmla="*/ 59 w 82"/>
                <a:gd name="T21" fmla="*/ 22 h 59"/>
                <a:gd name="T22" fmla="*/ 74 w 82"/>
                <a:gd name="T23" fmla="*/ 22 h 59"/>
                <a:gd name="T24" fmla="*/ 74 w 82"/>
                <a:gd name="T25" fmla="*/ 30 h 59"/>
                <a:gd name="T26" fmla="*/ 82 w 82"/>
                <a:gd name="T27" fmla="*/ 30 h 59"/>
                <a:gd name="T28" fmla="*/ 82 w 82"/>
                <a:gd name="T29" fmla="*/ 37 h 59"/>
                <a:gd name="T30" fmla="*/ 67 w 82"/>
                <a:gd name="T31" fmla="*/ 52 h 59"/>
                <a:gd name="T32" fmla="*/ 67 w 82"/>
                <a:gd name="T33" fmla="*/ 59 h 59"/>
                <a:gd name="T34" fmla="*/ 37 w 82"/>
                <a:gd name="T35" fmla="*/ 59 h 59"/>
                <a:gd name="T36" fmla="*/ 30 w 82"/>
                <a:gd name="T37" fmla="*/ 52 h 59"/>
                <a:gd name="T38" fmla="*/ 15 w 82"/>
                <a:gd name="T39" fmla="*/ 52 h 59"/>
                <a:gd name="T40" fmla="*/ 15 w 82"/>
                <a:gd name="T41" fmla="*/ 44 h 59"/>
                <a:gd name="T42" fmla="*/ 0 w 82"/>
                <a:gd name="T43" fmla="*/ 30 h 59"/>
                <a:gd name="T44" fmla="*/ 0 w 82"/>
                <a:gd name="T45" fmla="*/ 22 h 59"/>
                <a:gd name="T46" fmla="*/ 8 w 82"/>
                <a:gd name="T47" fmla="*/ 15 h 5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2" h="59">
                  <a:moveTo>
                    <a:pt x="8" y="15"/>
                  </a:moveTo>
                  <a:lnTo>
                    <a:pt x="15" y="15"/>
                  </a:lnTo>
                  <a:lnTo>
                    <a:pt x="22" y="8"/>
                  </a:lnTo>
                  <a:lnTo>
                    <a:pt x="30" y="8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5" y="8"/>
                  </a:lnTo>
                  <a:lnTo>
                    <a:pt x="52" y="8"/>
                  </a:lnTo>
                  <a:lnTo>
                    <a:pt x="52" y="15"/>
                  </a:lnTo>
                  <a:lnTo>
                    <a:pt x="59" y="15"/>
                  </a:lnTo>
                  <a:lnTo>
                    <a:pt x="59" y="22"/>
                  </a:lnTo>
                  <a:lnTo>
                    <a:pt x="74" y="22"/>
                  </a:lnTo>
                  <a:lnTo>
                    <a:pt x="74" y="30"/>
                  </a:lnTo>
                  <a:lnTo>
                    <a:pt x="82" y="30"/>
                  </a:lnTo>
                  <a:lnTo>
                    <a:pt x="82" y="37"/>
                  </a:lnTo>
                  <a:lnTo>
                    <a:pt x="67" y="52"/>
                  </a:lnTo>
                  <a:lnTo>
                    <a:pt x="67" y="59"/>
                  </a:lnTo>
                  <a:lnTo>
                    <a:pt x="37" y="59"/>
                  </a:lnTo>
                  <a:lnTo>
                    <a:pt x="30" y="52"/>
                  </a:lnTo>
                  <a:lnTo>
                    <a:pt x="15" y="52"/>
                  </a:lnTo>
                  <a:lnTo>
                    <a:pt x="15" y="44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FFAFAF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43" name="113"/>
            <p:cNvSpPr>
              <a:spLocks/>
            </p:cNvSpPr>
            <p:nvPr/>
          </p:nvSpPr>
          <p:spPr bwMode="auto">
            <a:xfrm>
              <a:off x="201" y="227"/>
              <a:ext cx="51" cy="59"/>
            </a:xfrm>
            <a:custGeom>
              <a:avLst/>
              <a:gdLst>
                <a:gd name="T0" fmla="*/ 44 w 51"/>
                <a:gd name="T1" fmla="*/ 59 h 59"/>
                <a:gd name="T2" fmla="*/ 51 w 51"/>
                <a:gd name="T3" fmla="*/ 51 h 59"/>
                <a:gd name="T4" fmla="*/ 51 w 51"/>
                <a:gd name="T5" fmla="*/ 7 h 59"/>
                <a:gd name="T6" fmla="*/ 29 w 51"/>
                <a:gd name="T7" fmla="*/ 7 h 59"/>
                <a:gd name="T8" fmla="*/ 22 w 51"/>
                <a:gd name="T9" fmla="*/ 0 h 59"/>
                <a:gd name="T10" fmla="*/ 14 w 51"/>
                <a:gd name="T11" fmla="*/ 0 h 59"/>
                <a:gd name="T12" fmla="*/ 7 w 51"/>
                <a:gd name="T13" fmla="*/ 7 h 59"/>
                <a:gd name="T14" fmla="*/ 7 w 51"/>
                <a:gd name="T15" fmla="*/ 22 h 59"/>
                <a:gd name="T16" fmla="*/ 0 w 51"/>
                <a:gd name="T17" fmla="*/ 29 h 59"/>
                <a:gd name="T18" fmla="*/ 7 w 51"/>
                <a:gd name="T19" fmla="*/ 37 h 59"/>
                <a:gd name="T20" fmla="*/ 14 w 51"/>
                <a:gd name="T21" fmla="*/ 37 h 59"/>
                <a:gd name="T22" fmla="*/ 22 w 51"/>
                <a:gd name="T23" fmla="*/ 44 h 59"/>
                <a:gd name="T24" fmla="*/ 22 w 51"/>
                <a:gd name="T25" fmla="*/ 51 h 59"/>
                <a:gd name="T26" fmla="*/ 29 w 51"/>
                <a:gd name="T27" fmla="*/ 51 h 59"/>
                <a:gd name="T28" fmla="*/ 37 w 51"/>
                <a:gd name="T29" fmla="*/ 59 h 59"/>
                <a:gd name="T30" fmla="*/ 44 w 51"/>
                <a:gd name="T31" fmla="*/ 59 h 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1" h="59">
                  <a:moveTo>
                    <a:pt x="44" y="59"/>
                  </a:moveTo>
                  <a:lnTo>
                    <a:pt x="51" y="51"/>
                  </a:lnTo>
                  <a:lnTo>
                    <a:pt x="51" y="7"/>
                  </a:lnTo>
                  <a:lnTo>
                    <a:pt x="29" y="7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7" y="7"/>
                  </a:lnTo>
                  <a:lnTo>
                    <a:pt x="7" y="22"/>
                  </a:lnTo>
                  <a:lnTo>
                    <a:pt x="0" y="29"/>
                  </a:lnTo>
                  <a:lnTo>
                    <a:pt x="7" y="37"/>
                  </a:lnTo>
                  <a:lnTo>
                    <a:pt x="14" y="37"/>
                  </a:lnTo>
                  <a:lnTo>
                    <a:pt x="22" y="44"/>
                  </a:lnTo>
                  <a:lnTo>
                    <a:pt x="22" y="51"/>
                  </a:lnTo>
                  <a:lnTo>
                    <a:pt x="29" y="51"/>
                  </a:lnTo>
                  <a:lnTo>
                    <a:pt x="37" y="59"/>
                  </a:lnTo>
                  <a:lnTo>
                    <a:pt x="44" y="59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44" name="68"/>
            <p:cNvSpPr>
              <a:spLocks/>
            </p:cNvSpPr>
            <p:nvPr/>
          </p:nvSpPr>
          <p:spPr bwMode="auto">
            <a:xfrm>
              <a:off x="252" y="198"/>
              <a:ext cx="45" cy="80"/>
            </a:xfrm>
            <a:custGeom>
              <a:avLst/>
              <a:gdLst>
                <a:gd name="T0" fmla="*/ 0 w 45"/>
                <a:gd name="T1" fmla="*/ 80 h 80"/>
                <a:gd name="T2" fmla="*/ 15 w 45"/>
                <a:gd name="T3" fmla="*/ 80 h 80"/>
                <a:gd name="T4" fmla="*/ 30 w 45"/>
                <a:gd name="T5" fmla="*/ 66 h 80"/>
                <a:gd name="T6" fmla="*/ 30 w 45"/>
                <a:gd name="T7" fmla="*/ 58 h 80"/>
                <a:gd name="T8" fmla="*/ 37 w 45"/>
                <a:gd name="T9" fmla="*/ 51 h 80"/>
                <a:gd name="T10" fmla="*/ 37 w 45"/>
                <a:gd name="T11" fmla="*/ 44 h 80"/>
                <a:gd name="T12" fmla="*/ 45 w 45"/>
                <a:gd name="T13" fmla="*/ 36 h 80"/>
                <a:gd name="T14" fmla="*/ 45 w 45"/>
                <a:gd name="T15" fmla="*/ 22 h 80"/>
                <a:gd name="T16" fmla="*/ 37 w 45"/>
                <a:gd name="T17" fmla="*/ 22 h 80"/>
                <a:gd name="T18" fmla="*/ 30 w 45"/>
                <a:gd name="T19" fmla="*/ 14 h 80"/>
                <a:gd name="T20" fmla="*/ 30 w 45"/>
                <a:gd name="T21" fmla="*/ 7 h 80"/>
                <a:gd name="T22" fmla="*/ 23 w 45"/>
                <a:gd name="T23" fmla="*/ 0 h 80"/>
                <a:gd name="T24" fmla="*/ 15 w 45"/>
                <a:gd name="T25" fmla="*/ 0 h 80"/>
                <a:gd name="T26" fmla="*/ 8 w 45"/>
                <a:gd name="T27" fmla="*/ 7 h 80"/>
                <a:gd name="T28" fmla="*/ 8 w 45"/>
                <a:gd name="T29" fmla="*/ 14 h 80"/>
                <a:gd name="T30" fmla="*/ 15 w 45"/>
                <a:gd name="T31" fmla="*/ 22 h 80"/>
                <a:gd name="T32" fmla="*/ 8 w 45"/>
                <a:gd name="T33" fmla="*/ 29 h 80"/>
                <a:gd name="T34" fmla="*/ 0 w 45"/>
                <a:gd name="T35" fmla="*/ 29 h 80"/>
                <a:gd name="T36" fmla="*/ 0 w 45"/>
                <a:gd name="T37" fmla="*/ 80 h 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5" h="80">
                  <a:moveTo>
                    <a:pt x="0" y="80"/>
                  </a:moveTo>
                  <a:lnTo>
                    <a:pt x="15" y="80"/>
                  </a:lnTo>
                  <a:lnTo>
                    <a:pt x="30" y="66"/>
                  </a:lnTo>
                  <a:lnTo>
                    <a:pt x="30" y="58"/>
                  </a:lnTo>
                  <a:lnTo>
                    <a:pt x="37" y="51"/>
                  </a:lnTo>
                  <a:lnTo>
                    <a:pt x="37" y="44"/>
                  </a:lnTo>
                  <a:lnTo>
                    <a:pt x="45" y="36"/>
                  </a:lnTo>
                  <a:lnTo>
                    <a:pt x="45" y="22"/>
                  </a:lnTo>
                  <a:lnTo>
                    <a:pt x="37" y="22"/>
                  </a:lnTo>
                  <a:lnTo>
                    <a:pt x="30" y="14"/>
                  </a:lnTo>
                  <a:lnTo>
                    <a:pt x="30" y="7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8" y="7"/>
                  </a:lnTo>
                  <a:lnTo>
                    <a:pt x="8" y="14"/>
                  </a:lnTo>
                  <a:lnTo>
                    <a:pt x="15" y="22"/>
                  </a:lnTo>
                  <a:lnTo>
                    <a:pt x="8" y="29"/>
                  </a:lnTo>
                  <a:lnTo>
                    <a:pt x="0" y="29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45" name="65"/>
            <p:cNvSpPr>
              <a:spLocks/>
            </p:cNvSpPr>
            <p:nvPr/>
          </p:nvSpPr>
          <p:spPr bwMode="auto">
            <a:xfrm>
              <a:off x="215" y="169"/>
              <a:ext cx="52" cy="65"/>
            </a:xfrm>
            <a:custGeom>
              <a:avLst/>
              <a:gdLst>
                <a:gd name="T0" fmla="*/ 52 w 52"/>
                <a:gd name="T1" fmla="*/ 29 h 65"/>
                <a:gd name="T2" fmla="*/ 52 w 52"/>
                <a:gd name="T3" fmla="*/ 14 h 65"/>
                <a:gd name="T4" fmla="*/ 37 w 52"/>
                <a:gd name="T5" fmla="*/ 0 h 65"/>
                <a:gd name="T6" fmla="*/ 30 w 52"/>
                <a:gd name="T7" fmla="*/ 7 h 65"/>
                <a:gd name="T8" fmla="*/ 15 w 52"/>
                <a:gd name="T9" fmla="*/ 7 h 65"/>
                <a:gd name="T10" fmla="*/ 8 w 52"/>
                <a:gd name="T11" fmla="*/ 14 h 65"/>
                <a:gd name="T12" fmla="*/ 8 w 52"/>
                <a:gd name="T13" fmla="*/ 22 h 65"/>
                <a:gd name="T14" fmla="*/ 0 w 52"/>
                <a:gd name="T15" fmla="*/ 29 h 65"/>
                <a:gd name="T16" fmla="*/ 0 w 52"/>
                <a:gd name="T17" fmla="*/ 58 h 65"/>
                <a:gd name="T18" fmla="*/ 8 w 52"/>
                <a:gd name="T19" fmla="*/ 58 h 65"/>
                <a:gd name="T20" fmla="*/ 15 w 52"/>
                <a:gd name="T21" fmla="*/ 65 h 65"/>
                <a:gd name="T22" fmla="*/ 37 w 52"/>
                <a:gd name="T23" fmla="*/ 65 h 65"/>
                <a:gd name="T24" fmla="*/ 37 w 52"/>
                <a:gd name="T25" fmla="*/ 58 h 65"/>
                <a:gd name="T26" fmla="*/ 45 w 52"/>
                <a:gd name="T27" fmla="*/ 58 h 65"/>
                <a:gd name="T28" fmla="*/ 52 w 52"/>
                <a:gd name="T29" fmla="*/ 51 h 65"/>
                <a:gd name="T30" fmla="*/ 45 w 52"/>
                <a:gd name="T31" fmla="*/ 43 h 65"/>
                <a:gd name="T32" fmla="*/ 45 w 52"/>
                <a:gd name="T33" fmla="*/ 36 h 65"/>
                <a:gd name="T34" fmla="*/ 52 w 52"/>
                <a:gd name="T35" fmla="*/ 29 h 6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2" h="65">
                  <a:moveTo>
                    <a:pt x="52" y="29"/>
                  </a:moveTo>
                  <a:lnTo>
                    <a:pt x="52" y="14"/>
                  </a:lnTo>
                  <a:lnTo>
                    <a:pt x="37" y="0"/>
                  </a:lnTo>
                  <a:lnTo>
                    <a:pt x="30" y="7"/>
                  </a:lnTo>
                  <a:lnTo>
                    <a:pt x="15" y="7"/>
                  </a:lnTo>
                  <a:lnTo>
                    <a:pt x="8" y="14"/>
                  </a:lnTo>
                  <a:lnTo>
                    <a:pt x="8" y="22"/>
                  </a:lnTo>
                  <a:lnTo>
                    <a:pt x="0" y="29"/>
                  </a:lnTo>
                  <a:lnTo>
                    <a:pt x="0" y="58"/>
                  </a:lnTo>
                  <a:lnTo>
                    <a:pt x="8" y="58"/>
                  </a:lnTo>
                  <a:lnTo>
                    <a:pt x="15" y="65"/>
                  </a:lnTo>
                  <a:lnTo>
                    <a:pt x="37" y="65"/>
                  </a:lnTo>
                  <a:lnTo>
                    <a:pt x="37" y="58"/>
                  </a:lnTo>
                  <a:lnTo>
                    <a:pt x="45" y="58"/>
                  </a:lnTo>
                  <a:lnTo>
                    <a:pt x="52" y="51"/>
                  </a:lnTo>
                  <a:lnTo>
                    <a:pt x="45" y="43"/>
                  </a:lnTo>
                  <a:lnTo>
                    <a:pt x="45" y="36"/>
                  </a:lnTo>
                  <a:lnTo>
                    <a:pt x="52" y="29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46" name="26"/>
            <p:cNvSpPr>
              <a:spLocks/>
            </p:cNvSpPr>
            <p:nvPr/>
          </p:nvSpPr>
          <p:spPr bwMode="auto">
            <a:xfrm>
              <a:off x="252" y="132"/>
              <a:ext cx="111" cy="51"/>
            </a:xfrm>
            <a:custGeom>
              <a:avLst/>
              <a:gdLst>
                <a:gd name="T0" fmla="*/ 0 w 111"/>
                <a:gd name="T1" fmla="*/ 37 h 51"/>
                <a:gd name="T2" fmla="*/ 8 w 111"/>
                <a:gd name="T3" fmla="*/ 29 h 51"/>
                <a:gd name="T4" fmla="*/ 8 w 111"/>
                <a:gd name="T5" fmla="*/ 22 h 51"/>
                <a:gd name="T6" fmla="*/ 15 w 111"/>
                <a:gd name="T7" fmla="*/ 15 h 51"/>
                <a:gd name="T8" fmla="*/ 45 w 111"/>
                <a:gd name="T9" fmla="*/ 15 h 51"/>
                <a:gd name="T10" fmla="*/ 45 w 111"/>
                <a:gd name="T11" fmla="*/ 7 h 51"/>
                <a:gd name="T12" fmla="*/ 52 w 111"/>
                <a:gd name="T13" fmla="*/ 0 h 51"/>
                <a:gd name="T14" fmla="*/ 97 w 111"/>
                <a:gd name="T15" fmla="*/ 0 h 51"/>
                <a:gd name="T16" fmla="*/ 104 w 111"/>
                <a:gd name="T17" fmla="*/ 7 h 51"/>
                <a:gd name="T18" fmla="*/ 104 w 111"/>
                <a:gd name="T19" fmla="*/ 22 h 51"/>
                <a:gd name="T20" fmla="*/ 111 w 111"/>
                <a:gd name="T21" fmla="*/ 29 h 51"/>
                <a:gd name="T22" fmla="*/ 111 w 111"/>
                <a:gd name="T23" fmla="*/ 37 h 51"/>
                <a:gd name="T24" fmla="*/ 82 w 111"/>
                <a:gd name="T25" fmla="*/ 37 h 51"/>
                <a:gd name="T26" fmla="*/ 74 w 111"/>
                <a:gd name="T27" fmla="*/ 44 h 51"/>
                <a:gd name="T28" fmla="*/ 23 w 111"/>
                <a:gd name="T29" fmla="*/ 44 h 51"/>
                <a:gd name="T30" fmla="*/ 15 w 111"/>
                <a:gd name="T31" fmla="*/ 51 h 51"/>
                <a:gd name="T32" fmla="*/ 0 w 111"/>
                <a:gd name="T33" fmla="*/ 37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1" h="51">
                  <a:moveTo>
                    <a:pt x="0" y="37"/>
                  </a:moveTo>
                  <a:lnTo>
                    <a:pt x="8" y="29"/>
                  </a:lnTo>
                  <a:lnTo>
                    <a:pt x="8" y="22"/>
                  </a:lnTo>
                  <a:lnTo>
                    <a:pt x="15" y="15"/>
                  </a:lnTo>
                  <a:lnTo>
                    <a:pt x="45" y="15"/>
                  </a:lnTo>
                  <a:lnTo>
                    <a:pt x="45" y="7"/>
                  </a:lnTo>
                  <a:lnTo>
                    <a:pt x="52" y="0"/>
                  </a:lnTo>
                  <a:lnTo>
                    <a:pt x="97" y="0"/>
                  </a:lnTo>
                  <a:lnTo>
                    <a:pt x="104" y="7"/>
                  </a:lnTo>
                  <a:lnTo>
                    <a:pt x="104" y="22"/>
                  </a:lnTo>
                  <a:lnTo>
                    <a:pt x="111" y="29"/>
                  </a:lnTo>
                  <a:lnTo>
                    <a:pt x="111" y="37"/>
                  </a:lnTo>
                  <a:lnTo>
                    <a:pt x="82" y="37"/>
                  </a:lnTo>
                  <a:lnTo>
                    <a:pt x="74" y="44"/>
                  </a:lnTo>
                  <a:lnTo>
                    <a:pt x="23" y="44"/>
                  </a:lnTo>
                  <a:lnTo>
                    <a:pt x="15" y="51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47" name="15"/>
            <p:cNvSpPr>
              <a:spLocks/>
            </p:cNvSpPr>
            <p:nvPr/>
          </p:nvSpPr>
          <p:spPr bwMode="auto">
            <a:xfrm>
              <a:off x="275" y="51"/>
              <a:ext cx="88" cy="81"/>
            </a:xfrm>
            <a:custGeom>
              <a:avLst/>
              <a:gdLst>
                <a:gd name="T0" fmla="*/ 37 w 88"/>
                <a:gd name="T1" fmla="*/ 81 h 81"/>
                <a:gd name="T2" fmla="*/ 29 w 88"/>
                <a:gd name="T3" fmla="*/ 74 h 81"/>
                <a:gd name="T4" fmla="*/ 7 w 88"/>
                <a:gd name="T5" fmla="*/ 74 h 81"/>
                <a:gd name="T6" fmla="*/ 0 w 88"/>
                <a:gd name="T7" fmla="*/ 66 h 81"/>
                <a:gd name="T8" fmla="*/ 7 w 88"/>
                <a:gd name="T9" fmla="*/ 59 h 81"/>
                <a:gd name="T10" fmla="*/ 7 w 88"/>
                <a:gd name="T11" fmla="*/ 44 h 81"/>
                <a:gd name="T12" fmla="*/ 14 w 88"/>
                <a:gd name="T13" fmla="*/ 37 h 81"/>
                <a:gd name="T14" fmla="*/ 14 w 88"/>
                <a:gd name="T15" fmla="*/ 22 h 81"/>
                <a:gd name="T16" fmla="*/ 29 w 88"/>
                <a:gd name="T17" fmla="*/ 22 h 81"/>
                <a:gd name="T18" fmla="*/ 51 w 88"/>
                <a:gd name="T19" fmla="*/ 0 h 81"/>
                <a:gd name="T20" fmla="*/ 66 w 88"/>
                <a:gd name="T21" fmla="*/ 0 h 81"/>
                <a:gd name="T22" fmla="*/ 74 w 88"/>
                <a:gd name="T23" fmla="*/ 8 h 81"/>
                <a:gd name="T24" fmla="*/ 88 w 88"/>
                <a:gd name="T25" fmla="*/ 8 h 81"/>
                <a:gd name="T26" fmla="*/ 88 w 88"/>
                <a:gd name="T27" fmla="*/ 15 h 81"/>
                <a:gd name="T28" fmla="*/ 74 w 88"/>
                <a:gd name="T29" fmla="*/ 30 h 81"/>
                <a:gd name="T30" fmla="*/ 74 w 88"/>
                <a:gd name="T31" fmla="*/ 44 h 81"/>
                <a:gd name="T32" fmla="*/ 81 w 88"/>
                <a:gd name="T33" fmla="*/ 52 h 81"/>
                <a:gd name="T34" fmla="*/ 74 w 88"/>
                <a:gd name="T35" fmla="*/ 59 h 81"/>
                <a:gd name="T36" fmla="*/ 59 w 88"/>
                <a:gd name="T37" fmla="*/ 59 h 81"/>
                <a:gd name="T38" fmla="*/ 51 w 88"/>
                <a:gd name="T39" fmla="*/ 66 h 81"/>
                <a:gd name="T40" fmla="*/ 51 w 88"/>
                <a:gd name="T41" fmla="*/ 81 h 81"/>
                <a:gd name="T42" fmla="*/ 37 w 88"/>
                <a:gd name="T43" fmla="*/ 81 h 8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8" h="81">
                  <a:moveTo>
                    <a:pt x="37" y="81"/>
                  </a:moveTo>
                  <a:lnTo>
                    <a:pt x="29" y="74"/>
                  </a:lnTo>
                  <a:lnTo>
                    <a:pt x="7" y="74"/>
                  </a:lnTo>
                  <a:lnTo>
                    <a:pt x="0" y="66"/>
                  </a:lnTo>
                  <a:lnTo>
                    <a:pt x="7" y="59"/>
                  </a:lnTo>
                  <a:lnTo>
                    <a:pt x="7" y="44"/>
                  </a:lnTo>
                  <a:lnTo>
                    <a:pt x="14" y="37"/>
                  </a:lnTo>
                  <a:lnTo>
                    <a:pt x="14" y="22"/>
                  </a:lnTo>
                  <a:lnTo>
                    <a:pt x="29" y="22"/>
                  </a:lnTo>
                  <a:lnTo>
                    <a:pt x="51" y="0"/>
                  </a:lnTo>
                  <a:lnTo>
                    <a:pt x="66" y="0"/>
                  </a:lnTo>
                  <a:lnTo>
                    <a:pt x="74" y="8"/>
                  </a:lnTo>
                  <a:lnTo>
                    <a:pt x="88" y="8"/>
                  </a:lnTo>
                  <a:lnTo>
                    <a:pt x="88" y="15"/>
                  </a:lnTo>
                  <a:lnTo>
                    <a:pt x="74" y="30"/>
                  </a:lnTo>
                  <a:lnTo>
                    <a:pt x="74" y="44"/>
                  </a:lnTo>
                  <a:lnTo>
                    <a:pt x="81" y="52"/>
                  </a:lnTo>
                  <a:lnTo>
                    <a:pt x="74" y="59"/>
                  </a:lnTo>
                  <a:lnTo>
                    <a:pt x="59" y="59"/>
                  </a:lnTo>
                  <a:lnTo>
                    <a:pt x="51" y="66"/>
                  </a:lnTo>
                  <a:lnTo>
                    <a:pt x="51" y="81"/>
                  </a:lnTo>
                  <a:lnTo>
                    <a:pt x="37" y="81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48" name="31"/>
            <p:cNvSpPr>
              <a:spLocks/>
            </p:cNvSpPr>
            <p:nvPr/>
          </p:nvSpPr>
          <p:spPr bwMode="auto">
            <a:xfrm>
              <a:off x="326" y="103"/>
              <a:ext cx="82" cy="36"/>
            </a:xfrm>
            <a:custGeom>
              <a:avLst/>
              <a:gdLst>
                <a:gd name="T0" fmla="*/ 30 w 82"/>
                <a:gd name="T1" fmla="*/ 0 h 36"/>
                <a:gd name="T2" fmla="*/ 75 w 82"/>
                <a:gd name="T3" fmla="*/ 0 h 36"/>
                <a:gd name="T4" fmla="*/ 82 w 82"/>
                <a:gd name="T5" fmla="*/ 7 h 36"/>
                <a:gd name="T6" fmla="*/ 82 w 82"/>
                <a:gd name="T7" fmla="*/ 22 h 36"/>
                <a:gd name="T8" fmla="*/ 75 w 82"/>
                <a:gd name="T9" fmla="*/ 22 h 36"/>
                <a:gd name="T10" fmla="*/ 67 w 82"/>
                <a:gd name="T11" fmla="*/ 29 h 36"/>
                <a:gd name="T12" fmla="*/ 60 w 82"/>
                <a:gd name="T13" fmla="*/ 22 h 36"/>
                <a:gd name="T14" fmla="*/ 37 w 82"/>
                <a:gd name="T15" fmla="*/ 22 h 36"/>
                <a:gd name="T16" fmla="*/ 37 w 82"/>
                <a:gd name="T17" fmla="*/ 29 h 36"/>
                <a:gd name="T18" fmla="*/ 30 w 82"/>
                <a:gd name="T19" fmla="*/ 36 h 36"/>
                <a:gd name="T20" fmla="*/ 23 w 82"/>
                <a:gd name="T21" fmla="*/ 29 h 36"/>
                <a:gd name="T22" fmla="*/ 0 w 82"/>
                <a:gd name="T23" fmla="*/ 29 h 36"/>
                <a:gd name="T24" fmla="*/ 0 w 82"/>
                <a:gd name="T25" fmla="*/ 14 h 36"/>
                <a:gd name="T26" fmla="*/ 8 w 82"/>
                <a:gd name="T27" fmla="*/ 7 h 36"/>
                <a:gd name="T28" fmla="*/ 23 w 82"/>
                <a:gd name="T29" fmla="*/ 7 h 36"/>
                <a:gd name="T30" fmla="*/ 30 w 82"/>
                <a:gd name="T31" fmla="*/ 0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2" h="36">
                  <a:moveTo>
                    <a:pt x="30" y="0"/>
                  </a:moveTo>
                  <a:lnTo>
                    <a:pt x="75" y="0"/>
                  </a:lnTo>
                  <a:lnTo>
                    <a:pt x="82" y="7"/>
                  </a:lnTo>
                  <a:lnTo>
                    <a:pt x="82" y="22"/>
                  </a:lnTo>
                  <a:lnTo>
                    <a:pt x="75" y="22"/>
                  </a:lnTo>
                  <a:lnTo>
                    <a:pt x="67" y="29"/>
                  </a:lnTo>
                  <a:lnTo>
                    <a:pt x="60" y="22"/>
                  </a:lnTo>
                  <a:lnTo>
                    <a:pt x="37" y="22"/>
                  </a:lnTo>
                  <a:lnTo>
                    <a:pt x="37" y="29"/>
                  </a:lnTo>
                  <a:lnTo>
                    <a:pt x="30" y="36"/>
                  </a:lnTo>
                  <a:lnTo>
                    <a:pt x="23" y="29"/>
                  </a:lnTo>
                  <a:lnTo>
                    <a:pt x="0" y="29"/>
                  </a:lnTo>
                  <a:lnTo>
                    <a:pt x="0" y="14"/>
                  </a:lnTo>
                  <a:lnTo>
                    <a:pt x="8" y="7"/>
                  </a:lnTo>
                  <a:lnTo>
                    <a:pt x="23" y="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49" name="20"/>
            <p:cNvSpPr>
              <a:spLocks/>
            </p:cNvSpPr>
            <p:nvPr/>
          </p:nvSpPr>
          <p:spPr bwMode="auto">
            <a:xfrm>
              <a:off x="341" y="161"/>
              <a:ext cx="97" cy="59"/>
            </a:xfrm>
            <a:custGeom>
              <a:avLst/>
              <a:gdLst>
                <a:gd name="T0" fmla="*/ 0 w 97"/>
                <a:gd name="T1" fmla="*/ 8 h 59"/>
                <a:gd name="T2" fmla="*/ 0 w 97"/>
                <a:gd name="T3" fmla="*/ 15 h 59"/>
                <a:gd name="T4" fmla="*/ 8 w 97"/>
                <a:gd name="T5" fmla="*/ 22 h 59"/>
                <a:gd name="T6" fmla="*/ 15 w 97"/>
                <a:gd name="T7" fmla="*/ 22 h 59"/>
                <a:gd name="T8" fmla="*/ 22 w 97"/>
                <a:gd name="T9" fmla="*/ 30 h 59"/>
                <a:gd name="T10" fmla="*/ 22 w 97"/>
                <a:gd name="T11" fmla="*/ 37 h 59"/>
                <a:gd name="T12" fmla="*/ 30 w 97"/>
                <a:gd name="T13" fmla="*/ 37 h 59"/>
                <a:gd name="T14" fmla="*/ 37 w 97"/>
                <a:gd name="T15" fmla="*/ 44 h 59"/>
                <a:gd name="T16" fmla="*/ 37 w 97"/>
                <a:gd name="T17" fmla="*/ 51 h 59"/>
                <a:gd name="T18" fmla="*/ 45 w 97"/>
                <a:gd name="T19" fmla="*/ 59 h 59"/>
                <a:gd name="T20" fmla="*/ 82 w 97"/>
                <a:gd name="T21" fmla="*/ 59 h 59"/>
                <a:gd name="T22" fmla="*/ 82 w 97"/>
                <a:gd name="T23" fmla="*/ 44 h 59"/>
                <a:gd name="T24" fmla="*/ 89 w 97"/>
                <a:gd name="T25" fmla="*/ 37 h 59"/>
                <a:gd name="T26" fmla="*/ 97 w 97"/>
                <a:gd name="T27" fmla="*/ 37 h 59"/>
                <a:gd name="T28" fmla="*/ 97 w 97"/>
                <a:gd name="T29" fmla="*/ 22 h 59"/>
                <a:gd name="T30" fmla="*/ 74 w 97"/>
                <a:gd name="T31" fmla="*/ 0 h 59"/>
                <a:gd name="T32" fmla="*/ 30 w 97"/>
                <a:gd name="T33" fmla="*/ 0 h 59"/>
                <a:gd name="T34" fmla="*/ 22 w 97"/>
                <a:gd name="T35" fmla="*/ 8 h 59"/>
                <a:gd name="T36" fmla="*/ 0 w 97"/>
                <a:gd name="T37" fmla="*/ 8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7" h="59">
                  <a:moveTo>
                    <a:pt x="0" y="8"/>
                  </a:moveTo>
                  <a:lnTo>
                    <a:pt x="0" y="15"/>
                  </a:lnTo>
                  <a:lnTo>
                    <a:pt x="8" y="22"/>
                  </a:lnTo>
                  <a:lnTo>
                    <a:pt x="15" y="22"/>
                  </a:lnTo>
                  <a:lnTo>
                    <a:pt x="22" y="30"/>
                  </a:lnTo>
                  <a:lnTo>
                    <a:pt x="22" y="37"/>
                  </a:lnTo>
                  <a:lnTo>
                    <a:pt x="30" y="37"/>
                  </a:lnTo>
                  <a:lnTo>
                    <a:pt x="37" y="44"/>
                  </a:lnTo>
                  <a:lnTo>
                    <a:pt x="37" y="51"/>
                  </a:lnTo>
                  <a:lnTo>
                    <a:pt x="45" y="59"/>
                  </a:lnTo>
                  <a:lnTo>
                    <a:pt x="82" y="59"/>
                  </a:lnTo>
                  <a:lnTo>
                    <a:pt x="82" y="44"/>
                  </a:lnTo>
                  <a:lnTo>
                    <a:pt x="89" y="37"/>
                  </a:lnTo>
                  <a:lnTo>
                    <a:pt x="97" y="37"/>
                  </a:lnTo>
                  <a:lnTo>
                    <a:pt x="97" y="22"/>
                  </a:lnTo>
                  <a:lnTo>
                    <a:pt x="74" y="0"/>
                  </a:lnTo>
                  <a:lnTo>
                    <a:pt x="30" y="0"/>
                  </a:lnTo>
                  <a:lnTo>
                    <a:pt x="22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50" name="18"/>
            <p:cNvSpPr>
              <a:spLocks/>
            </p:cNvSpPr>
            <p:nvPr/>
          </p:nvSpPr>
          <p:spPr bwMode="auto">
            <a:xfrm>
              <a:off x="356" y="117"/>
              <a:ext cx="82" cy="52"/>
            </a:xfrm>
            <a:custGeom>
              <a:avLst/>
              <a:gdLst>
                <a:gd name="T0" fmla="*/ 67 w 82"/>
                <a:gd name="T1" fmla="*/ 52 h 52"/>
                <a:gd name="T2" fmla="*/ 67 w 82"/>
                <a:gd name="T3" fmla="*/ 44 h 52"/>
                <a:gd name="T4" fmla="*/ 74 w 82"/>
                <a:gd name="T5" fmla="*/ 37 h 52"/>
                <a:gd name="T6" fmla="*/ 74 w 82"/>
                <a:gd name="T7" fmla="*/ 15 h 52"/>
                <a:gd name="T8" fmla="*/ 82 w 82"/>
                <a:gd name="T9" fmla="*/ 8 h 52"/>
                <a:gd name="T10" fmla="*/ 74 w 82"/>
                <a:gd name="T11" fmla="*/ 0 h 52"/>
                <a:gd name="T12" fmla="*/ 67 w 82"/>
                <a:gd name="T13" fmla="*/ 8 h 52"/>
                <a:gd name="T14" fmla="*/ 45 w 82"/>
                <a:gd name="T15" fmla="*/ 8 h 52"/>
                <a:gd name="T16" fmla="*/ 37 w 82"/>
                <a:gd name="T17" fmla="*/ 15 h 52"/>
                <a:gd name="T18" fmla="*/ 30 w 82"/>
                <a:gd name="T19" fmla="*/ 8 h 52"/>
                <a:gd name="T20" fmla="*/ 7 w 82"/>
                <a:gd name="T21" fmla="*/ 8 h 52"/>
                <a:gd name="T22" fmla="*/ 7 w 82"/>
                <a:gd name="T23" fmla="*/ 15 h 52"/>
                <a:gd name="T24" fmla="*/ 0 w 82"/>
                <a:gd name="T25" fmla="*/ 22 h 52"/>
                <a:gd name="T26" fmla="*/ 0 w 82"/>
                <a:gd name="T27" fmla="*/ 37 h 52"/>
                <a:gd name="T28" fmla="*/ 7 w 82"/>
                <a:gd name="T29" fmla="*/ 44 h 52"/>
                <a:gd name="T30" fmla="*/ 7 w 82"/>
                <a:gd name="T31" fmla="*/ 52 h 52"/>
                <a:gd name="T32" fmla="*/ 15 w 82"/>
                <a:gd name="T33" fmla="*/ 44 h 52"/>
                <a:gd name="T34" fmla="*/ 59 w 82"/>
                <a:gd name="T35" fmla="*/ 44 h 52"/>
                <a:gd name="T36" fmla="*/ 67 w 82"/>
                <a:gd name="T37" fmla="*/ 52 h 5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2" h="52">
                  <a:moveTo>
                    <a:pt x="67" y="52"/>
                  </a:moveTo>
                  <a:lnTo>
                    <a:pt x="67" y="44"/>
                  </a:lnTo>
                  <a:lnTo>
                    <a:pt x="74" y="37"/>
                  </a:lnTo>
                  <a:lnTo>
                    <a:pt x="74" y="15"/>
                  </a:lnTo>
                  <a:lnTo>
                    <a:pt x="82" y="8"/>
                  </a:lnTo>
                  <a:lnTo>
                    <a:pt x="74" y="0"/>
                  </a:lnTo>
                  <a:lnTo>
                    <a:pt x="67" y="8"/>
                  </a:lnTo>
                  <a:lnTo>
                    <a:pt x="45" y="8"/>
                  </a:lnTo>
                  <a:lnTo>
                    <a:pt x="37" y="15"/>
                  </a:lnTo>
                  <a:lnTo>
                    <a:pt x="30" y="8"/>
                  </a:lnTo>
                  <a:lnTo>
                    <a:pt x="7" y="8"/>
                  </a:lnTo>
                  <a:lnTo>
                    <a:pt x="7" y="15"/>
                  </a:lnTo>
                  <a:lnTo>
                    <a:pt x="0" y="22"/>
                  </a:lnTo>
                  <a:lnTo>
                    <a:pt x="0" y="37"/>
                  </a:lnTo>
                  <a:lnTo>
                    <a:pt x="7" y="44"/>
                  </a:lnTo>
                  <a:lnTo>
                    <a:pt x="7" y="52"/>
                  </a:lnTo>
                  <a:lnTo>
                    <a:pt x="15" y="44"/>
                  </a:lnTo>
                  <a:lnTo>
                    <a:pt x="59" y="44"/>
                  </a:lnTo>
                  <a:lnTo>
                    <a:pt x="67" y="52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51" name="24"/>
            <p:cNvSpPr>
              <a:spLocks/>
            </p:cNvSpPr>
            <p:nvPr/>
          </p:nvSpPr>
          <p:spPr bwMode="auto">
            <a:xfrm>
              <a:off x="349" y="51"/>
              <a:ext cx="89" cy="74"/>
            </a:xfrm>
            <a:custGeom>
              <a:avLst/>
              <a:gdLst>
                <a:gd name="T0" fmla="*/ 81 w 89"/>
                <a:gd name="T1" fmla="*/ 66 h 74"/>
                <a:gd name="T2" fmla="*/ 81 w 89"/>
                <a:gd name="T3" fmla="*/ 52 h 74"/>
                <a:gd name="T4" fmla="*/ 89 w 89"/>
                <a:gd name="T5" fmla="*/ 44 h 74"/>
                <a:gd name="T6" fmla="*/ 89 w 89"/>
                <a:gd name="T7" fmla="*/ 37 h 74"/>
                <a:gd name="T8" fmla="*/ 74 w 89"/>
                <a:gd name="T9" fmla="*/ 37 h 74"/>
                <a:gd name="T10" fmla="*/ 59 w 89"/>
                <a:gd name="T11" fmla="*/ 22 h 74"/>
                <a:gd name="T12" fmla="*/ 52 w 89"/>
                <a:gd name="T13" fmla="*/ 22 h 74"/>
                <a:gd name="T14" fmla="*/ 52 w 89"/>
                <a:gd name="T15" fmla="*/ 8 h 74"/>
                <a:gd name="T16" fmla="*/ 44 w 89"/>
                <a:gd name="T17" fmla="*/ 0 h 74"/>
                <a:gd name="T18" fmla="*/ 37 w 89"/>
                <a:gd name="T19" fmla="*/ 8 h 74"/>
                <a:gd name="T20" fmla="*/ 14 w 89"/>
                <a:gd name="T21" fmla="*/ 8 h 74"/>
                <a:gd name="T22" fmla="*/ 14 w 89"/>
                <a:gd name="T23" fmla="*/ 15 h 74"/>
                <a:gd name="T24" fmla="*/ 0 w 89"/>
                <a:gd name="T25" fmla="*/ 30 h 74"/>
                <a:gd name="T26" fmla="*/ 0 w 89"/>
                <a:gd name="T27" fmla="*/ 44 h 74"/>
                <a:gd name="T28" fmla="*/ 7 w 89"/>
                <a:gd name="T29" fmla="*/ 52 h 74"/>
                <a:gd name="T30" fmla="*/ 52 w 89"/>
                <a:gd name="T31" fmla="*/ 52 h 74"/>
                <a:gd name="T32" fmla="*/ 59 w 89"/>
                <a:gd name="T33" fmla="*/ 59 h 74"/>
                <a:gd name="T34" fmla="*/ 59 w 89"/>
                <a:gd name="T35" fmla="*/ 74 h 74"/>
                <a:gd name="T36" fmla="*/ 74 w 89"/>
                <a:gd name="T37" fmla="*/ 74 h 74"/>
                <a:gd name="T38" fmla="*/ 81 w 89"/>
                <a:gd name="T39" fmla="*/ 66 h 7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74">
                  <a:moveTo>
                    <a:pt x="81" y="66"/>
                  </a:moveTo>
                  <a:lnTo>
                    <a:pt x="81" y="52"/>
                  </a:lnTo>
                  <a:lnTo>
                    <a:pt x="89" y="44"/>
                  </a:lnTo>
                  <a:lnTo>
                    <a:pt x="89" y="37"/>
                  </a:lnTo>
                  <a:lnTo>
                    <a:pt x="74" y="37"/>
                  </a:lnTo>
                  <a:lnTo>
                    <a:pt x="59" y="22"/>
                  </a:lnTo>
                  <a:lnTo>
                    <a:pt x="52" y="22"/>
                  </a:lnTo>
                  <a:lnTo>
                    <a:pt x="52" y="8"/>
                  </a:lnTo>
                  <a:lnTo>
                    <a:pt x="44" y="0"/>
                  </a:lnTo>
                  <a:lnTo>
                    <a:pt x="37" y="8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0" y="30"/>
                  </a:lnTo>
                  <a:lnTo>
                    <a:pt x="0" y="44"/>
                  </a:lnTo>
                  <a:lnTo>
                    <a:pt x="7" y="52"/>
                  </a:lnTo>
                  <a:lnTo>
                    <a:pt x="52" y="52"/>
                  </a:lnTo>
                  <a:lnTo>
                    <a:pt x="59" y="59"/>
                  </a:lnTo>
                  <a:lnTo>
                    <a:pt x="59" y="74"/>
                  </a:lnTo>
                  <a:lnTo>
                    <a:pt x="74" y="74"/>
                  </a:lnTo>
                  <a:lnTo>
                    <a:pt x="81" y="66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52" name="16"/>
            <p:cNvSpPr>
              <a:spLocks/>
            </p:cNvSpPr>
            <p:nvPr/>
          </p:nvSpPr>
          <p:spPr bwMode="auto">
            <a:xfrm>
              <a:off x="371" y="7"/>
              <a:ext cx="81" cy="81"/>
            </a:xfrm>
            <a:custGeom>
              <a:avLst/>
              <a:gdLst>
                <a:gd name="T0" fmla="*/ 30 w 81"/>
                <a:gd name="T1" fmla="*/ 66 h 81"/>
                <a:gd name="T2" fmla="*/ 37 w 81"/>
                <a:gd name="T3" fmla="*/ 66 h 81"/>
                <a:gd name="T4" fmla="*/ 52 w 81"/>
                <a:gd name="T5" fmla="*/ 81 h 81"/>
                <a:gd name="T6" fmla="*/ 67 w 81"/>
                <a:gd name="T7" fmla="*/ 81 h 81"/>
                <a:gd name="T8" fmla="*/ 81 w 81"/>
                <a:gd name="T9" fmla="*/ 66 h 81"/>
                <a:gd name="T10" fmla="*/ 74 w 81"/>
                <a:gd name="T11" fmla="*/ 59 h 81"/>
                <a:gd name="T12" fmla="*/ 74 w 81"/>
                <a:gd name="T13" fmla="*/ 52 h 81"/>
                <a:gd name="T14" fmla="*/ 67 w 81"/>
                <a:gd name="T15" fmla="*/ 44 h 81"/>
                <a:gd name="T16" fmla="*/ 67 w 81"/>
                <a:gd name="T17" fmla="*/ 30 h 81"/>
                <a:gd name="T18" fmla="*/ 74 w 81"/>
                <a:gd name="T19" fmla="*/ 22 h 81"/>
                <a:gd name="T20" fmla="*/ 74 w 81"/>
                <a:gd name="T21" fmla="*/ 8 h 81"/>
                <a:gd name="T22" fmla="*/ 67 w 81"/>
                <a:gd name="T23" fmla="*/ 8 h 81"/>
                <a:gd name="T24" fmla="*/ 59 w 81"/>
                <a:gd name="T25" fmla="*/ 15 h 81"/>
                <a:gd name="T26" fmla="*/ 52 w 81"/>
                <a:gd name="T27" fmla="*/ 8 h 81"/>
                <a:gd name="T28" fmla="*/ 52 w 81"/>
                <a:gd name="T29" fmla="*/ 0 h 81"/>
                <a:gd name="T30" fmla="*/ 37 w 81"/>
                <a:gd name="T31" fmla="*/ 0 h 81"/>
                <a:gd name="T32" fmla="*/ 22 w 81"/>
                <a:gd name="T33" fmla="*/ 15 h 81"/>
                <a:gd name="T34" fmla="*/ 22 w 81"/>
                <a:gd name="T35" fmla="*/ 22 h 81"/>
                <a:gd name="T36" fmla="*/ 15 w 81"/>
                <a:gd name="T37" fmla="*/ 30 h 81"/>
                <a:gd name="T38" fmla="*/ 7 w 81"/>
                <a:gd name="T39" fmla="*/ 30 h 81"/>
                <a:gd name="T40" fmla="*/ 0 w 81"/>
                <a:gd name="T41" fmla="*/ 37 h 81"/>
                <a:gd name="T42" fmla="*/ 0 w 81"/>
                <a:gd name="T43" fmla="*/ 52 h 81"/>
                <a:gd name="T44" fmla="*/ 15 w 81"/>
                <a:gd name="T45" fmla="*/ 52 h 81"/>
                <a:gd name="T46" fmla="*/ 22 w 81"/>
                <a:gd name="T47" fmla="*/ 44 h 81"/>
                <a:gd name="T48" fmla="*/ 30 w 81"/>
                <a:gd name="T49" fmla="*/ 52 h 81"/>
                <a:gd name="T50" fmla="*/ 30 w 81"/>
                <a:gd name="T51" fmla="*/ 66 h 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1" h="81">
                  <a:moveTo>
                    <a:pt x="30" y="66"/>
                  </a:moveTo>
                  <a:lnTo>
                    <a:pt x="37" y="66"/>
                  </a:lnTo>
                  <a:lnTo>
                    <a:pt x="52" y="81"/>
                  </a:lnTo>
                  <a:lnTo>
                    <a:pt x="67" y="81"/>
                  </a:lnTo>
                  <a:lnTo>
                    <a:pt x="81" y="66"/>
                  </a:lnTo>
                  <a:lnTo>
                    <a:pt x="74" y="59"/>
                  </a:lnTo>
                  <a:lnTo>
                    <a:pt x="74" y="52"/>
                  </a:lnTo>
                  <a:lnTo>
                    <a:pt x="67" y="44"/>
                  </a:lnTo>
                  <a:lnTo>
                    <a:pt x="67" y="30"/>
                  </a:lnTo>
                  <a:lnTo>
                    <a:pt x="74" y="22"/>
                  </a:lnTo>
                  <a:lnTo>
                    <a:pt x="74" y="8"/>
                  </a:lnTo>
                  <a:lnTo>
                    <a:pt x="67" y="8"/>
                  </a:lnTo>
                  <a:lnTo>
                    <a:pt x="59" y="15"/>
                  </a:lnTo>
                  <a:lnTo>
                    <a:pt x="52" y="8"/>
                  </a:lnTo>
                  <a:lnTo>
                    <a:pt x="52" y="0"/>
                  </a:lnTo>
                  <a:lnTo>
                    <a:pt x="37" y="0"/>
                  </a:lnTo>
                  <a:lnTo>
                    <a:pt x="22" y="15"/>
                  </a:lnTo>
                  <a:lnTo>
                    <a:pt x="22" y="22"/>
                  </a:lnTo>
                  <a:lnTo>
                    <a:pt x="15" y="30"/>
                  </a:lnTo>
                  <a:lnTo>
                    <a:pt x="7" y="30"/>
                  </a:lnTo>
                  <a:lnTo>
                    <a:pt x="0" y="37"/>
                  </a:lnTo>
                  <a:lnTo>
                    <a:pt x="0" y="52"/>
                  </a:lnTo>
                  <a:lnTo>
                    <a:pt x="15" y="52"/>
                  </a:lnTo>
                  <a:lnTo>
                    <a:pt x="22" y="44"/>
                  </a:lnTo>
                  <a:lnTo>
                    <a:pt x="30" y="52"/>
                  </a:lnTo>
                  <a:lnTo>
                    <a:pt x="30" y="66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53" name="22"/>
            <p:cNvSpPr>
              <a:spLocks/>
            </p:cNvSpPr>
            <p:nvPr/>
          </p:nvSpPr>
          <p:spPr bwMode="auto">
            <a:xfrm>
              <a:off x="423" y="161"/>
              <a:ext cx="74" cy="73"/>
            </a:xfrm>
            <a:custGeom>
              <a:avLst/>
              <a:gdLst>
                <a:gd name="T0" fmla="*/ 0 w 74"/>
                <a:gd name="T1" fmla="*/ 59 h 73"/>
                <a:gd name="T2" fmla="*/ 15 w 74"/>
                <a:gd name="T3" fmla="*/ 73 h 73"/>
                <a:gd name="T4" fmla="*/ 22 w 74"/>
                <a:gd name="T5" fmla="*/ 66 h 73"/>
                <a:gd name="T6" fmla="*/ 22 w 74"/>
                <a:gd name="T7" fmla="*/ 59 h 73"/>
                <a:gd name="T8" fmla="*/ 37 w 74"/>
                <a:gd name="T9" fmla="*/ 59 h 73"/>
                <a:gd name="T10" fmla="*/ 44 w 74"/>
                <a:gd name="T11" fmla="*/ 51 h 73"/>
                <a:gd name="T12" fmla="*/ 52 w 74"/>
                <a:gd name="T13" fmla="*/ 51 h 73"/>
                <a:gd name="T14" fmla="*/ 59 w 74"/>
                <a:gd name="T15" fmla="*/ 44 h 73"/>
                <a:gd name="T16" fmla="*/ 66 w 74"/>
                <a:gd name="T17" fmla="*/ 44 h 73"/>
                <a:gd name="T18" fmla="*/ 66 w 74"/>
                <a:gd name="T19" fmla="*/ 37 h 73"/>
                <a:gd name="T20" fmla="*/ 59 w 74"/>
                <a:gd name="T21" fmla="*/ 30 h 73"/>
                <a:gd name="T22" fmla="*/ 74 w 74"/>
                <a:gd name="T23" fmla="*/ 15 h 73"/>
                <a:gd name="T24" fmla="*/ 74 w 74"/>
                <a:gd name="T25" fmla="*/ 0 h 73"/>
                <a:gd name="T26" fmla="*/ 52 w 74"/>
                <a:gd name="T27" fmla="*/ 0 h 73"/>
                <a:gd name="T28" fmla="*/ 44 w 74"/>
                <a:gd name="T29" fmla="*/ 8 h 73"/>
                <a:gd name="T30" fmla="*/ 29 w 74"/>
                <a:gd name="T31" fmla="*/ 8 h 73"/>
                <a:gd name="T32" fmla="*/ 15 w 74"/>
                <a:gd name="T33" fmla="*/ 22 h 73"/>
                <a:gd name="T34" fmla="*/ 15 w 74"/>
                <a:gd name="T35" fmla="*/ 37 h 73"/>
                <a:gd name="T36" fmla="*/ 7 w 74"/>
                <a:gd name="T37" fmla="*/ 37 h 73"/>
                <a:gd name="T38" fmla="*/ 0 w 74"/>
                <a:gd name="T39" fmla="*/ 44 h 73"/>
                <a:gd name="T40" fmla="*/ 0 w 74"/>
                <a:gd name="T41" fmla="*/ 59 h 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4" h="73">
                  <a:moveTo>
                    <a:pt x="0" y="59"/>
                  </a:moveTo>
                  <a:lnTo>
                    <a:pt x="15" y="73"/>
                  </a:lnTo>
                  <a:lnTo>
                    <a:pt x="22" y="66"/>
                  </a:lnTo>
                  <a:lnTo>
                    <a:pt x="22" y="59"/>
                  </a:lnTo>
                  <a:lnTo>
                    <a:pt x="37" y="59"/>
                  </a:lnTo>
                  <a:lnTo>
                    <a:pt x="44" y="51"/>
                  </a:lnTo>
                  <a:lnTo>
                    <a:pt x="52" y="51"/>
                  </a:lnTo>
                  <a:lnTo>
                    <a:pt x="59" y="44"/>
                  </a:lnTo>
                  <a:lnTo>
                    <a:pt x="66" y="44"/>
                  </a:lnTo>
                  <a:lnTo>
                    <a:pt x="66" y="37"/>
                  </a:lnTo>
                  <a:lnTo>
                    <a:pt x="59" y="30"/>
                  </a:lnTo>
                  <a:lnTo>
                    <a:pt x="74" y="15"/>
                  </a:lnTo>
                  <a:lnTo>
                    <a:pt x="74" y="0"/>
                  </a:lnTo>
                  <a:lnTo>
                    <a:pt x="52" y="0"/>
                  </a:lnTo>
                  <a:lnTo>
                    <a:pt x="44" y="8"/>
                  </a:lnTo>
                  <a:lnTo>
                    <a:pt x="29" y="8"/>
                  </a:lnTo>
                  <a:lnTo>
                    <a:pt x="15" y="22"/>
                  </a:lnTo>
                  <a:lnTo>
                    <a:pt x="15" y="37"/>
                  </a:lnTo>
                  <a:lnTo>
                    <a:pt x="7" y="37"/>
                  </a:lnTo>
                  <a:lnTo>
                    <a:pt x="0" y="44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FFAFAF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54" name="30"/>
            <p:cNvSpPr>
              <a:spLocks/>
            </p:cNvSpPr>
            <p:nvPr/>
          </p:nvSpPr>
          <p:spPr bwMode="auto">
            <a:xfrm>
              <a:off x="460" y="176"/>
              <a:ext cx="74" cy="58"/>
            </a:xfrm>
            <a:custGeom>
              <a:avLst/>
              <a:gdLst>
                <a:gd name="T0" fmla="*/ 0 w 74"/>
                <a:gd name="T1" fmla="*/ 44 h 58"/>
                <a:gd name="T2" fmla="*/ 0 w 74"/>
                <a:gd name="T3" fmla="*/ 51 h 58"/>
                <a:gd name="T4" fmla="*/ 7 w 74"/>
                <a:gd name="T5" fmla="*/ 58 h 58"/>
                <a:gd name="T6" fmla="*/ 15 w 74"/>
                <a:gd name="T7" fmla="*/ 58 h 58"/>
                <a:gd name="T8" fmla="*/ 22 w 74"/>
                <a:gd name="T9" fmla="*/ 51 h 58"/>
                <a:gd name="T10" fmla="*/ 66 w 74"/>
                <a:gd name="T11" fmla="*/ 51 h 58"/>
                <a:gd name="T12" fmla="*/ 74 w 74"/>
                <a:gd name="T13" fmla="*/ 44 h 58"/>
                <a:gd name="T14" fmla="*/ 74 w 74"/>
                <a:gd name="T15" fmla="*/ 36 h 58"/>
                <a:gd name="T16" fmla="*/ 66 w 74"/>
                <a:gd name="T17" fmla="*/ 29 h 58"/>
                <a:gd name="T18" fmla="*/ 66 w 74"/>
                <a:gd name="T19" fmla="*/ 15 h 58"/>
                <a:gd name="T20" fmla="*/ 59 w 74"/>
                <a:gd name="T21" fmla="*/ 7 h 58"/>
                <a:gd name="T22" fmla="*/ 59 w 74"/>
                <a:gd name="T23" fmla="*/ 0 h 58"/>
                <a:gd name="T24" fmla="*/ 37 w 74"/>
                <a:gd name="T25" fmla="*/ 0 h 58"/>
                <a:gd name="T26" fmla="*/ 22 w 74"/>
                <a:gd name="T27" fmla="*/ 15 h 58"/>
                <a:gd name="T28" fmla="*/ 29 w 74"/>
                <a:gd name="T29" fmla="*/ 22 h 58"/>
                <a:gd name="T30" fmla="*/ 29 w 74"/>
                <a:gd name="T31" fmla="*/ 29 h 58"/>
                <a:gd name="T32" fmla="*/ 22 w 74"/>
                <a:gd name="T33" fmla="*/ 29 h 58"/>
                <a:gd name="T34" fmla="*/ 15 w 74"/>
                <a:gd name="T35" fmla="*/ 36 h 58"/>
                <a:gd name="T36" fmla="*/ 7 w 74"/>
                <a:gd name="T37" fmla="*/ 36 h 58"/>
                <a:gd name="T38" fmla="*/ 0 w 74"/>
                <a:gd name="T39" fmla="*/ 44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4" h="58">
                  <a:moveTo>
                    <a:pt x="0" y="44"/>
                  </a:moveTo>
                  <a:lnTo>
                    <a:pt x="0" y="51"/>
                  </a:lnTo>
                  <a:lnTo>
                    <a:pt x="7" y="58"/>
                  </a:lnTo>
                  <a:lnTo>
                    <a:pt x="15" y="58"/>
                  </a:lnTo>
                  <a:lnTo>
                    <a:pt x="22" y="51"/>
                  </a:lnTo>
                  <a:lnTo>
                    <a:pt x="66" y="51"/>
                  </a:lnTo>
                  <a:lnTo>
                    <a:pt x="74" y="44"/>
                  </a:lnTo>
                  <a:lnTo>
                    <a:pt x="74" y="36"/>
                  </a:lnTo>
                  <a:lnTo>
                    <a:pt x="66" y="29"/>
                  </a:lnTo>
                  <a:lnTo>
                    <a:pt x="66" y="15"/>
                  </a:lnTo>
                  <a:lnTo>
                    <a:pt x="59" y="7"/>
                  </a:lnTo>
                  <a:lnTo>
                    <a:pt x="59" y="0"/>
                  </a:lnTo>
                  <a:lnTo>
                    <a:pt x="37" y="0"/>
                  </a:lnTo>
                  <a:lnTo>
                    <a:pt x="22" y="15"/>
                  </a:lnTo>
                  <a:lnTo>
                    <a:pt x="29" y="22"/>
                  </a:lnTo>
                  <a:lnTo>
                    <a:pt x="29" y="29"/>
                  </a:lnTo>
                  <a:lnTo>
                    <a:pt x="22" y="29"/>
                  </a:lnTo>
                  <a:lnTo>
                    <a:pt x="15" y="36"/>
                  </a:lnTo>
                  <a:lnTo>
                    <a:pt x="7" y="36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55" name="28"/>
            <p:cNvSpPr>
              <a:spLocks/>
            </p:cNvSpPr>
            <p:nvPr/>
          </p:nvSpPr>
          <p:spPr bwMode="auto">
            <a:xfrm>
              <a:off x="519" y="220"/>
              <a:ext cx="67" cy="58"/>
            </a:xfrm>
            <a:custGeom>
              <a:avLst/>
              <a:gdLst>
                <a:gd name="T0" fmla="*/ 7 w 67"/>
                <a:gd name="T1" fmla="*/ 7 h 58"/>
                <a:gd name="T2" fmla="*/ 7 w 67"/>
                <a:gd name="T3" fmla="*/ 36 h 58"/>
                <a:gd name="T4" fmla="*/ 0 w 67"/>
                <a:gd name="T5" fmla="*/ 44 h 58"/>
                <a:gd name="T6" fmla="*/ 0 w 67"/>
                <a:gd name="T7" fmla="*/ 58 h 58"/>
                <a:gd name="T8" fmla="*/ 7 w 67"/>
                <a:gd name="T9" fmla="*/ 58 h 58"/>
                <a:gd name="T10" fmla="*/ 22 w 67"/>
                <a:gd name="T11" fmla="*/ 44 h 58"/>
                <a:gd name="T12" fmla="*/ 45 w 67"/>
                <a:gd name="T13" fmla="*/ 44 h 58"/>
                <a:gd name="T14" fmla="*/ 52 w 67"/>
                <a:gd name="T15" fmla="*/ 51 h 58"/>
                <a:gd name="T16" fmla="*/ 59 w 67"/>
                <a:gd name="T17" fmla="*/ 51 h 58"/>
                <a:gd name="T18" fmla="*/ 59 w 67"/>
                <a:gd name="T19" fmla="*/ 36 h 58"/>
                <a:gd name="T20" fmla="*/ 67 w 67"/>
                <a:gd name="T21" fmla="*/ 29 h 58"/>
                <a:gd name="T22" fmla="*/ 67 w 67"/>
                <a:gd name="T23" fmla="*/ 22 h 58"/>
                <a:gd name="T24" fmla="*/ 59 w 67"/>
                <a:gd name="T25" fmla="*/ 14 h 58"/>
                <a:gd name="T26" fmla="*/ 52 w 67"/>
                <a:gd name="T27" fmla="*/ 14 h 58"/>
                <a:gd name="T28" fmla="*/ 45 w 67"/>
                <a:gd name="T29" fmla="*/ 7 h 58"/>
                <a:gd name="T30" fmla="*/ 45 w 67"/>
                <a:gd name="T31" fmla="*/ 0 h 58"/>
                <a:gd name="T32" fmla="*/ 15 w 67"/>
                <a:gd name="T33" fmla="*/ 0 h 58"/>
                <a:gd name="T34" fmla="*/ 7 w 67"/>
                <a:gd name="T35" fmla="*/ 7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7" h="58">
                  <a:moveTo>
                    <a:pt x="7" y="7"/>
                  </a:moveTo>
                  <a:lnTo>
                    <a:pt x="7" y="36"/>
                  </a:lnTo>
                  <a:lnTo>
                    <a:pt x="0" y="44"/>
                  </a:lnTo>
                  <a:lnTo>
                    <a:pt x="0" y="58"/>
                  </a:lnTo>
                  <a:lnTo>
                    <a:pt x="7" y="58"/>
                  </a:lnTo>
                  <a:lnTo>
                    <a:pt x="22" y="44"/>
                  </a:lnTo>
                  <a:lnTo>
                    <a:pt x="45" y="44"/>
                  </a:lnTo>
                  <a:lnTo>
                    <a:pt x="52" y="51"/>
                  </a:lnTo>
                  <a:lnTo>
                    <a:pt x="59" y="51"/>
                  </a:lnTo>
                  <a:lnTo>
                    <a:pt x="59" y="36"/>
                  </a:lnTo>
                  <a:lnTo>
                    <a:pt x="67" y="29"/>
                  </a:lnTo>
                  <a:lnTo>
                    <a:pt x="67" y="22"/>
                  </a:lnTo>
                  <a:lnTo>
                    <a:pt x="59" y="14"/>
                  </a:lnTo>
                  <a:lnTo>
                    <a:pt x="52" y="14"/>
                  </a:lnTo>
                  <a:lnTo>
                    <a:pt x="45" y="7"/>
                  </a:lnTo>
                  <a:lnTo>
                    <a:pt x="45" y="0"/>
                  </a:lnTo>
                  <a:lnTo>
                    <a:pt x="15" y="0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6464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56" name="25"/>
            <p:cNvSpPr>
              <a:spLocks/>
            </p:cNvSpPr>
            <p:nvPr/>
          </p:nvSpPr>
          <p:spPr bwMode="auto">
            <a:xfrm>
              <a:off x="564" y="198"/>
              <a:ext cx="66" cy="73"/>
            </a:xfrm>
            <a:custGeom>
              <a:avLst/>
              <a:gdLst>
                <a:gd name="T0" fmla="*/ 14 w 66"/>
                <a:gd name="T1" fmla="*/ 66 h 73"/>
                <a:gd name="T2" fmla="*/ 29 w 66"/>
                <a:gd name="T3" fmla="*/ 66 h 73"/>
                <a:gd name="T4" fmla="*/ 37 w 66"/>
                <a:gd name="T5" fmla="*/ 73 h 73"/>
                <a:gd name="T6" fmla="*/ 51 w 66"/>
                <a:gd name="T7" fmla="*/ 73 h 73"/>
                <a:gd name="T8" fmla="*/ 59 w 66"/>
                <a:gd name="T9" fmla="*/ 66 h 73"/>
                <a:gd name="T10" fmla="*/ 59 w 66"/>
                <a:gd name="T11" fmla="*/ 58 h 73"/>
                <a:gd name="T12" fmla="*/ 66 w 66"/>
                <a:gd name="T13" fmla="*/ 51 h 73"/>
                <a:gd name="T14" fmla="*/ 66 w 66"/>
                <a:gd name="T15" fmla="*/ 44 h 73"/>
                <a:gd name="T16" fmla="*/ 51 w 66"/>
                <a:gd name="T17" fmla="*/ 29 h 73"/>
                <a:gd name="T18" fmla="*/ 59 w 66"/>
                <a:gd name="T19" fmla="*/ 22 h 73"/>
                <a:gd name="T20" fmla="*/ 59 w 66"/>
                <a:gd name="T21" fmla="*/ 14 h 73"/>
                <a:gd name="T22" fmla="*/ 66 w 66"/>
                <a:gd name="T23" fmla="*/ 7 h 73"/>
                <a:gd name="T24" fmla="*/ 66 w 66"/>
                <a:gd name="T25" fmla="*/ 0 h 73"/>
                <a:gd name="T26" fmla="*/ 37 w 66"/>
                <a:gd name="T27" fmla="*/ 0 h 73"/>
                <a:gd name="T28" fmla="*/ 29 w 66"/>
                <a:gd name="T29" fmla="*/ 7 h 73"/>
                <a:gd name="T30" fmla="*/ 29 w 66"/>
                <a:gd name="T31" fmla="*/ 14 h 73"/>
                <a:gd name="T32" fmla="*/ 22 w 66"/>
                <a:gd name="T33" fmla="*/ 22 h 73"/>
                <a:gd name="T34" fmla="*/ 0 w 66"/>
                <a:gd name="T35" fmla="*/ 22 h 73"/>
                <a:gd name="T36" fmla="*/ 0 w 66"/>
                <a:gd name="T37" fmla="*/ 29 h 73"/>
                <a:gd name="T38" fmla="*/ 7 w 66"/>
                <a:gd name="T39" fmla="*/ 36 h 73"/>
                <a:gd name="T40" fmla="*/ 14 w 66"/>
                <a:gd name="T41" fmla="*/ 36 h 73"/>
                <a:gd name="T42" fmla="*/ 22 w 66"/>
                <a:gd name="T43" fmla="*/ 44 h 73"/>
                <a:gd name="T44" fmla="*/ 22 w 66"/>
                <a:gd name="T45" fmla="*/ 51 h 73"/>
                <a:gd name="T46" fmla="*/ 14 w 66"/>
                <a:gd name="T47" fmla="*/ 58 h 73"/>
                <a:gd name="T48" fmla="*/ 14 w 66"/>
                <a:gd name="T49" fmla="*/ 66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6" h="73">
                  <a:moveTo>
                    <a:pt x="14" y="66"/>
                  </a:moveTo>
                  <a:lnTo>
                    <a:pt x="29" y="66"/>
                  </a:lnTo>
                  <a:lnTo>
                    <a:pt x="37" y="73"/>
                  </a:lnTo>
                  <a:lnTo>
                    <a:pt x="51" y="73"/>
                  </a:lnTo>
                  <a:lnTo>
                    <a:pt x="59" y="66"/>
                  </a:lnTo>
                  <a:lnTo>
                    <a:pt x="59" y="58"/>
                  </a:lnTo>
                  <a:lnTo>
                    <a:pt x="66" y="51"/>
                  </a:lnTo>
                  <a:lnTo>
                    <a:pt x="66" y="44"/>
                  </a:lnTo>
                  <a:lnTo>
                    <a:pt x="51" y="29"/>
                  </a:lnTo>
                  <a:lnTo>
                    <a:pt x="59" y="22"/>
                  </a:lnTo>
                  <a:lnTo>
                    <a:pt x="59" y="14"/>
                  </a:lnTo>
                  <a:lnTo>
                    <a:pt x="66" y="7"/>
                  </a:lnTo>
                  <a:lnTo>
                    <a:pt x="66" y="0"/>
                  </a:lnTo>
                  <a:lnTo>
                    <a:pt x="37" y="0"/>
                  </a:lnTo>
                  <a:lnTo>
                    <a:pt x="29" y="7"/>
                  </a:lnTo>
                  <a:lnTo>
                    <a:pt x="29" y="14"/>
                  </a:lnTo>
                  <a:lnTo>
                    <a:pt x="22" y="22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7" y="36"/>
                  </a:lnTo>
                  <a:lnTo>
                    <a:pt x="14" y="36"/>
                  </a:lnTo>
                  <a:lnTo>
                    <a:pt x="22" y="44"/>
                  </a:lnTo>
                  <a:lnTo>
                    <a:pt x="22" y="51"/>
                  </a:lnTo>
                  <a:lnTo>
                    <a:pt x="14" y="58"/>
                  </a:lnTo>
                  <a:lnTo>
                    <a:pt x="14" y="66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57" name="21"/>
            <p:cNvSpPr>
              <a:spLocks/>
            </p:cNvSpPr>
            <p:nvPr/>
          </p:nvSpPr>
          <p:spPr bwMode="auto">
            <a:xfrm>
              <a:off x="615" y="198"/>
              <a:ext cx="60" cy="58"/>
            </a:xfrm>
            <a:custGeom>
              <a:avLst/>
              <a:gdLst>
                <a:gd name="T0" fmla="*/ 15 w 60"/>
                <a:gd name="T1" fmla="*/ 51 h 58"/>
                <a:gd name="T2" fmla="*/ 23 w 60"/>
                <a:gd name="T3" fmla="*/ 58 h 58"/>
                <a:gd name="T4" fmla="*/ 30 w 60"/>
                <a:gd name="T5" fmla="*/ 58 h 58"/>
                <a:gd name="T6" fmla="*/ 37 w 60"/>
                <a:gd name="T7" fmla="*/ 51 h 58"/>
                <a:gd name="T8" fmla="*/ 52 w 60"/>
                <a:gd name="T9" fmla="*/ 51 h 58"/>
                <a:gd name="T10" fmla="*/ 60 w 60"/>
                <a:gd name="T11" fmla="*/ 44 h 58"/>
                <a:gd name="T12" fmla="*/ 52 w 60"/>
                <a:gd name="T13" fmla="*/ 44 h 58"/>
                <a:gd name="T14" fmla="*/ 52 w 60"/>
                <a:gd name="T15" fmla="*/ 36 h 58"/>
                <a:gd name="T16" fmla="*/ 60 w 60"/>
                <a:gd name="T17" fmla="*/ 29 h 58"/>
                <a:gd name="T18" fmla="*/ 60 w 60"/>
                <a:gd name="T19" fmla="*/ 14 h 58"/>
                <a:gd name="T20" fmla="*/ 45 w 60"/>
                <a:gd name="T21" fmla="*/ 14 h 58"/>
                <a:gd name="T22" fmla="*/ 37 w 60"/>
                <a:gd name="T23" fmla="*/ 7 h 58"/>
                <a:gd name="T24" fmla="*/ 30 w 60"/>
                <a:gd name="T25" fmla="*/ 7 h 58"/>
                <a:gd name="T26" fmla="*/ 23 w 60"/>
                <a:gd name="T27" fmla="*/ 0 h 58"/>
                <a:gd name="T28" fmla="*/ 15 w 60"/>
                <a:gd name="T29" fmla="*/ 0 h 58"/>
                <a:gd name="T30" fmla="*/ 15 w 60"/>
                <a:gd name="T31" fmla="*/ 7 h 58"/>
                <a:gd name="T32" fmla="*/ 8 w 60"/>
                <a:gd name="T33" fmla="*/ 14 h 58"/>
                <a:gd name="T34" fmla="*/ 8 w 60"/>
                <a:gd name="T35" fmla="*/ 22 h 58"/>
                <a:gd name="T36" fmla="*/ 0 w 60"/>
                <a:gd name="T37" fmla="*/ 29 h 58"/>
                <a:gd name="T38" fmla="*/ 15 w 60"/>
                <a:gd name="T39" fmla="*/ 44 h 58"/>
                <a:gd name="T40" fmla="*/ 15 w 60"/>
                <a:gd name="T41" fmla="*/ 51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0" h="58">
                  <a:moveTo>
                    <a:pt x="15" y="51"/>
                  </a:moveTo>
                  <a:lnTo>
                    <a:pt x="23" y="58"/>
                  </a:lnTo>
                  <a:lnTo>
                    <a:pt x="30" y="58"/>
                  </a:lnTo>
                  <a:lnTo>
                    <a:pt x="37" y="51"/>
                  </a:lnTo>
                  <a:lnTo>
                    <a:pt x="52" y="51"/>
                  </a:lnTo>
                  <a:lnTo>
                    <a:pt x="60" y="44"/>
                  </a:lnTo>
                  <a:lnTo>
                    <a:pt x="52" y="44"/>
                  </a:lnTo>
                  <a:lnTo>
                    <a:pt x="52" y="36"/>
                  </a:lnTo>
                  <a:lnTo>
                    <a:pt x="60" y="29"/>
                  </a:lnTo>
                  <a:lnTo>
                    <a:pt x="60" y="14"/>
                  </a:lnTo>
                  <a:lnTo>
                    <a:pt x="45" y="14"/>
                  </a:lnTo>
                  <a:lnTo>
                    <a:pt x="37" y="7"/>
                  </a:lnTo>
                  <a:lnTo>
                    <a:pt x="30" y="7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8" y="14"/>
                  </a:lnTo>
                  <a:lnTo>
                    <a:pt x="8" y="22"/>
                  </a:lnTo>
                  <a:lnTo>
                    <a:pt x="0" y="29"/>
                  </a:lnTo>
                  <a:lnTo>
                    <a:pt x="15" y="44"/>
                  </a:lnTo>
                  <a:lnTo>
                    <a:pt x="15" y="51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58" name="27"/>
            <p:cNvSpPr>
              <a:spLocks/>
            </p:cNvSpPr>
            <p:nvPr/>
          </p:nvSpPr>
          <p:spPr bwMode="auto">
            <a:xfrm>
              <a:off x="526" y="169"/>
              <a:ext cx="89" cy="51"/>
            </a:xfrm>
            <a:custGeom>
              <a:avLst/>
              <a:gdLst>
                <a:gd name="T0" fmla="*/ 0 w 89"/>
                <a:gd name="T1" fmla="*/ 22 h 51"/>
                <a:gd name="T2" fmla="*/ 15 w 89"/>
                <a:gd name="T3" fmla="*/ 7 h 51"/>
                <a:gd name="T4" fmla="*/ 23 w 89"/>
                <a:gd name="T5" fmla="*/ 7 h 51"/>
                <a:gd name="T6" fmla="*/ 30 w 89"/>
                <a:gd name="T7" fmla="*/ 0 h 51"/>
                <a:gd name="T8" fmla="*/ 45 w 89"/>
                <a:gd name="T9" fmla="*/ 0 h 51"/>
                <a:gd name="T10" fmla="*/ 52 w 89"/>
                <a:gd name="T11" fmla="*/ 7 h 51"/>
                <a:gd name="T12" fmla="*/ 60 w 89"/>
                <a:gd name="T13" fmla="*/ 7 h 51"/>
                <a:gd name="T14" fmla="*/ 67 w 89"/>
                <a:gd name="T15" fmla="*/ 14 h 51"/>
                <a:gd name="T16" fmla="*/ 82 w 89"/>
                <a:gd name="T17" fmla="*/ 14 h 51"/>
                <a:gd name="T18" fmla="*/ 89 w 89"/>
                <a:gd name="T19" fmla="*/ 22 h 51"/>
                <a:gd name="T20" fmla="*/ 89 w 89"/>
                <a:gd name="T21" fmla="*/ 29 h 51"/>
                <a:gd name="T22" fmla="*/ 75 w 89"/>
                <a:gd name="T23" fmla="*/ 29 h 51"/>
                <a:gd name="T24" fmla="*/ 67 w 89"/>
                <a:gd name="T25" fmla="*/ 36 h 51"/>
                <a:gd name="T26" fmla="*/ 67 w 89"/>
                <a:gd name="T27" fmla="*/ 43 h 51"/>
                <a:gd name="T28" fmla="*/ 60 w 89"/>
                <a:gd name="T29" fmla="*/ 51 h 51"/>
                <a:gd name="T30" fmla="*/ 8 w 89"/>
                <a:gd name="T31" fmla="*/ 51 h 51"/>
                <a:gd name="T32" fmla="*/ 8 w 89"/>
                <a:gd name="T33" fmla="*/ 43 h 51"/>
                <a:gd name="T34" fmla="*/ 0 w 89"/>
                <a:gd name="T35" fmla="*/ 36 h 51"/>
                <a:gd name="T36" fmla="*/ 0 w 89"/>
                <a:gd name="T37" fmla="*/ 22 h 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9" h="51">
                  <a:moveTo>
                    <a:pt x="0" y="22"/>
                  </a:moveTo>
                  <a:lnTo>
                    <a:pt x="15" y="7"/>
                  </a:lnTo>
                  <a:lnTo>
                    <a:pt x="23" y="7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52" y="7"/>
                  </a:lnTo>
                  <a:lnTo>
                    <a:pt x="60" y="7"/>
                  </a:lnTo>
                  <a:lnTo>
                    <a:pt x="67" y="14"/>
                  </a:lnTo>
                  <a:lnTo>
                    <a:pt x="82" y="14"/>
                  </a:lnTo>
                  <a:lnTo>
                    <a:pt x="89" y="22"/>
                  </a:lnTo>
                  <a:lnTo>
                    <a:pt x="89" y="29"/>
                  </a:lnTo>
                  <a:lnTo>
                    <a:pt x="75" y="29"/>
                  </a:lnTo>
                  <a:lnTo>
                    <a:pt x="67" y="36"/>
                  </a:lnTo>
                  <a:lnTo>
                    <a:pt x="67" y="43"/>
                  </a:lnTo>
                  <a:lnTo>
                    <a:pt x="60" y="51"/>
                  </a:lnTo>
                  <a:lnTo>
                    <a:pt x="8" y="51"/>
                  </a:lnTo>
                  <a:lnTo>
                    <a:pt x="8" y="43"/>
                  </a:lnTo>
                  <a:lnTo>
                    <a:pt x="0" y="36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59" name="23"/>
            <p:cNvSpPr>
              <a:spLocks/>
            </p:cNvSpPr>
            <p:nvPr/>
          </p:nvSpPr>
          <p:spPr bwMode="auto">
            <a:xfrm>
              <a:off x="608" y="139"/>
              <a:ext cx="52" cy="59"/>
            </a:xfrm>
            <a:custGeom>
              <a:avLst/>
              <a:gdLst>
                <a:gd name="T0" fmla="*/ 30 w 52"/>
                <a:gd name="T1" fmla="*/ 59 h 59"/>
                <a:gd name="T2" fmla="*/ 30 w 52"/>
                <a:gd name="T3" fmla="*/ 52 h 59"/>
                <a:gd name="T4" fmla="*/ 37 w 52"/>
                <a:gd name="T5" fmla="*/ 44 h 59"/>
                <a:gd name="T6" fmla="*/ 37 w 52"/>
                <a:gd name="T7" fmla="*/ 37 h 59"/>
                <a:gd name="T8" fmla="*/ 44 w 52"/>
                <a:gd name="T9" fmla="*/ 37 h 59"/>
                <a:gd name="T10" fmla="*/ 44 w 52"/>
                <a:gd name="T11" fmla="*/ 30 h 59"/>
                <a:gd name="T12" fmla="*/ 52 w 52"/>
                <a:gd name="T13" fmla="*/ 22 h 59"/>
                <a:gd name="T14" fmla="*/ 52 w 52"/>
                <a:gd name="T15" fmla="*/ 8 h 59"/>
                <a:gd name="T16" fmla="*/ 44 w 52"/>
                <a:gd name="T17" fmla="*/ 0 h 59"/>
                <a:gd name="T18" fmla="*/ 30 w 52"/>
                <a:gd name="T19" fmla="*/ 0 h 59"/>
                <a:gd name="T20" fmla="*/ 15 w 52"/>
                <a:gd name="T21" fmla="*/ 15 h 59"/>
                <a:gd name="T22" fmla="*/ 7 w 52"/>
                <a:gd name="T23" fmla="*/ 15 h 59"/>
                <a:gd name="T24" fmla="*/ 0 w 52"/>
                <a:gd name="T25" fmla="*/ 22 h 59"/>
                <a:gd name="T26" fmla="*/ 0 w 52"/>
                <a:gd name="T27" fmla="*/ 44 h 59"/>
                <a:gd name="T28" fmla="*/ 7 w 52"/>
                <a:gd name="T29" fmla="*/ 52 h 59"/>
                <a:gd name="T30" fmla="*/ 7 w 52"/>
                <a:gd name="T31" fmla="*/ 59 h 59"/>
                <a:gd name="T32" fmla="*/ 30 w 52"/>
                <a:gd name="T33" fmla="*/ 59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59">
                  <a:moveTo>
                    <a:pt x="30" y="59"/>
                  </a:moveTo>
                  <a:lnTo>
                    <a:pt x="30" y="52"/>
                  </a:lnTo>
                  <a:lnTo>
                    <a:pt x="37" y="44"/>
                  </a:lnTo>
                  <a:lnTo>
                    <a:pt x="37" y="37"/>
                  </a:lnTo>
                  <a:lnTo>
                    <a:pt x="44" y="37"/>
                  </a:lnTo>
                  <a:lnTo>
                    <a:pt x="44" y="30"/>
                  </a:lnTo>
                  <a:lnTo>
                    <a:pt x="52" y="22"/>
                  </a:lnTo>
                  <a:lnTo>
                    <a:pt x="52" y="8"/>
                  </a:lnTo>
                  <a:lnTo>
                    <a:pt x="44" y="0"/>
                  </a:lnTo>
                  <a:lnTo>
                    <a:pt x="30" y="0"/>
                  </a:lnTo>
                  <a:lnTo>
                    <a:pt x="15" y="15"/>
                  </a:lnTo>
                  <a:lnTo>
                    <a:pt x="7" y="15"/>
                  </a:lnTo>
                  <a:lnTo>
                    <a:pt x="0" y="22"/>
                  </a:lnTo>
                  <a:lnTo>
                    <a:pt x="0" y="44"/>
                  </a:lnTo>
                  <a:lnTo>
                    <a:pt x="7" y="52"/>
                  </a:lnTo>
                  <a:lnTo>
                    <a:pt x="7" y="59"/>
                  </a:lnTo>
                  <a:lnTo>
                    <a:pt x="30" y="59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60" name="17"/>
            <p:cNvSpPr>
              <a:spLocks/>
            </p:cNvSpPr>
            <p:nvPr/>
          </p:nvSpPr>
          <p:spPr bwMode="auto">
            <a:xfrm>
              <a:off x="564" y="81"/>
              <a:ext cx="88" cy="102"/>
            </a:xfrm>
            <a:custGeom>
              <a:avLst/>
              <a:gdLst>
                <a:gd name="T0" fmla="*/ 88 w 88"/>
                <a:gd name="T1" fmla="*/ 58 h 102"/>
                <a:gd name="T2" fmla="*/ 81 w 88"/>
                <a:gd name="T3" fmla="*/ 51 h 102"/>
                <a:gd name="T4" fmla="*/ 81 w 88"/>
                <a:gd name="T5" fmla="*/ 36 h 102"/>
                <a:gd name="T6" fmla="*/ 88 w 88"/>
                <a:gd name="T7" fmla="*/ 29 h 102"/>
                <a:gd name="T8" fmla="*/ 88 w 88"/>
                <a:gd name="T9" fmla="*/ 0 h 102"/>
                <a:gd name="T10" fmla="*/ 81 w 88"/>
                <a:gd name="T11" fmla="*/ 0 h 102"/>
                <a:gd name="T12" fmla="*/ 66 w 88"/>
                <a:gd name="T13" fmla="*/ 14 h 102"/>
                <a:gd name="T14" fmla="*/ 51 w 88"/>
                <a:gd name="T15" fmla="*/ 14 h 102"/>
                <a:gd name="T16" fmla="*/ 51 w 88"/>
                <a:gd name="T17" fmla="*/ 22 h 102"/>
                <a:gd name="T18" fmla="*/ 37 w 88"/>
                <a:gd name="T19" fmla="*/ 36 h 102"/>
                <a:gd name="T20" fmla="*/ 7 w 88"/>
                <a:gd name="T21" fmla="*/ 36 h 102"/>
                <a:gd name="T22" fmla="*/ 0 w 88"/>
                <a:gd name="T23" fmla="*/ 44 h 102"/>
                <a:gd name="T24" fmla="*/ 0 w 88"/>
                <a:gd name="T25" fmla="*/ 58 h 102"/>
                <a:gd name="T26" fmla="*/ 7 w 88"/>
                <a:gd name="T27" fmla="*/ 66 h 102"/>
                <a:gd name="T28" fmla="*/ 7 w 88"/>
                <a:gd name="T29" fmla="*/ 88 h 102"/>
                <a:gd name="T30" fmla="*/ 14 w 88"/>
                <a:gd name="T31" fmla="*/ 95 h 102"/>
                <a:gd name="T32" fmla="*/ 22 w 88"/>
                <a:gd name="T33" fmla="*/ 95 h 102"/>
                <a:gd name="T34" fmla="*/ 29 w 88"/>
                <a:gd name="T35" fmla="*/ 102 h 102"/>
                <a:gd name="T36" fmla="*/ 44 w 88"/>
                <a:gd name="T37" fmla="*/ 102 h 102"/>
                <a:gd name="T38" fmla="*/ 44 w 88"/>
                <a:gd name="T39" fmla="*/ 80 h 102"/>
                <a:gd name="T40" fmla="*/ 51 w 88"/>
                <a:gd name="T41" fmla="*/ 73 h 102"/>
                <a:gd name="T42" fmla="*/ 59 w 88"/>
                <a:gd name="T43" fmla="*/ 73 h 102"/>
                <a:gd name="T44" fmla="*/ 74 w 88"/>
                <a:gd name="T45" fmla="*/ 58 h 102"/>
                <a:gd name="T46" fmla="*/ 88 w 88"/>
                <a:gd name="T47" fmla="*/ 58 h 10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8" h="102">
                  <a:moveTo>
                    <a:pt x="88" y="58"/>
                  </a:moveTo>
                  <a:lnTo>
                    <a:pt x="81" y="51"/>
                  </a:lnTo>
                  <a:lnTo>
                    <a:pt x="81" y="36"/>
                  </a:lnTo>
                  <a:lnTo>
                    <a:pt x="88" y="29"/>
                  </a:lnTo>
                  <a:lnTo>
                    <a:pt x="88" y="0"/>
                  </a:lnTo>
                  <a:lnTo>
                    <a:pt x="81" y="0"/>
                  </a:lnTo>
                  <a:lnTo>
                    <a:pt x="66" y="14"/>
                  </a:lnTo>
                  <a:lnTo>
                    <a:pt x="51" y="14"/>
                  </a:lnTo>
                  <a:lnTo>
                    <a:pt x="51" y="22"/>
                  </a:lnTo>
                  <a:lnTo>
                    <a:pt x="37" y="36"/>
                  </a:lnTo>
                  <a:lnTo>
                    <a:pt x="7" y="36"/>
                  </a:lnTo>
                  <a:lnTo>
                    <a:pt x="0" y="44"/>
                  </a:lnTo>
                  <a:lnTo>
                    <a:pt x="0" y="58"/>
                  </a:lnTo>
                  <a:lnTo>
                    <a:pt x="7" y="66"/>
                  </a:lnTo>
                  <a:lnTo>
                    <a:pt x="7" y="88"/>
                  </a:lnTo>
                  <a:lnTo>
                    <a:pt x="14" y="95"/>
                  </a:lnTo>
                  <a:lnTo>
                    <a:pt x="22" y="95"/>
                  </a:lnTo>
                  <a:lnTo>
                    <a:pt x="29" y="102"/>
                  </a:lnTo>
                  <a:lnTo>
                    <a:pt x="44" y="102"/>
                  </a:lnTo>
                  <a:lnTo>
                    <a:pt x="44" y="80"/>
                  </a:lnTo>
                  <a:lnTo>
                    <a:pt x="51" y="73"/>
                  </a:lnTo>
                  <a:lnTo>
                    <a:pt x="59" y="73"/>
                  </a:lnTo>
                  <a:lnTo>
                    <a:pt x="74" y="58"/>
                  </a:lnTo>
                  <a:lnTo>
                    <a:pt x="88" y="58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61" name="14"/>
            <p:cNvSpPr>
              <a:spLocks/>
            </p:cNvSpPr>
            <p:nvPr/>
          </p:nvSpPr>
          <p:spPr bwMode="auto">
            <a:xfrm>
              <a:off x="497" y="132"/>
              <a:ext cx="74" cy="59"/>
            </a:xfrm>
            <a:custGeom>
              <a:avLst/>
              <a:gdLst>
                <a:gd name="T0" fmla="*/ 67 w 74"/>
                <a:gd name="T1" fmla="*/ 7 h 59"/>
                <a:gd name="T2" fmla="*/ 59 w 74"/>
                <a:gd name="T3" fmla="*/ 7 h 59"/>
                <a:gd name="T4" fmla="*/ 52 w 74"/>
                <a:gd name="T5" fmla="*/ 15 h 59"/>
                <a:gd name="T6" fmla="*/ 52 w 74"/>
                <a:gd name="T7" fmla="*/ 22 h 59"/>
                <a:gd name="T8" fmla="*/ 37 w 74"/>
                <a:gd name="T9" fmla="*/ 22 h 59"/>
                <a:gd name="T10" fmla="*/ 29 w 74"/>
                <a:gd name="T11" fmla="*/ 29 h 59"/>
                <a:gd name="T12" fmla="*/ 29 w 74"/>
                <a:gd name="T13" fmla="*/ 22 h 59"/>
                <a:gd name="T14" fmla="*/ 22 w 74"/>
                <a:gd name="T15" fmla="*/ 22 h 59"/>
                <a:gd name="T16" fmla="*/ 15 w 74"/>
                <a:gd name="T17" fmla="*/ 15 h 59"/>
                <a:gd name="T18" fmla="*/ 15 w 74"/>
                <a:gd name="T19" fmla="*/ 7 h 59"/>
                <a:gd name="T20" fmla="*/ 7 w 74"/>
                <a:gd name="T21" fmla="*/ 0 h 59"/>
                <a:gd name="T22" fmla="*/ 7 w 74"/>
                <a:gd name="T23" fmla="*/ 22 h 59"/>
                <a:gd name="T24" fmla="*/ 0 w 74"/>
                <a:gd name="T25" fmla="*/ 29 h 59"/>
                <a:gd name="T26" fmla="*/ 0 w 74"/>
                <a:gd name="T27" fmla="*/ 44 h 59"/>
                <a:gd name="T28" fmla="*/ 22 w 74"/>
                <a:gd name="T29" fmla="*/ 44 h 59"/>
                <a:gd name="T30" fmla="*/ 22 w 74"/>
                <a:gd name="T31" fmla="*/ 51 h 59"/>
                <a:gd name="T32" fmla="*/ 29 w 74"/>
                <a:gd name="T33" fmla="*/ 59 h 59"/>
                <a:gd name="T34" fmla="*/ 44 w 74"/>
                <a:gd name="T35" fmla="*/ 44 h 59"/>
                <a:gd name="T36" fmla="*/ 52 w 74"/>
                <a:gd name="T37" fmla="*/ 44 h 59"/>
                <a:gd name="T38" fmla="*/ 59 w 74"/>
                <a:gd name="T39" fmla="*/ 37 h 59"/>
                <a:gd name="T40" fmla="*/ 74 w 74"/>
                <a:gd name="T41" fmla="*/ 37 h 59"/>
                <a:gd name="T42" fmla="*/ 74 w 74"/>
                <a:gd name="T43" fmla="*/ 15 h 59"/>
                <a:gd name="T44" fmla="*/ 67 w 74"/>
                <a:gd name="T45" fmla="*/ 7 h 5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4" h="59">
                  <a:moveTo>
                    <a:pt x="67" y="7"/>
                  </a:moveTo>
                  <a:lnTo>
                    <a:pt x="59" y="7"/>
                  </a:lnTo>
                  <a:lnTo>
                    <a:pt x="52" y="15"/>
                  </a:lnTo>
                  <a:lnTo>
                    <a:pt x="52" y="22"/>
                  </a:lnTo>
                  <a:lnTo>
                    <a:pt x="37" y="22"/>
                  </a:lnTo>
                  <a:lnTo>
                    <a:pt x="29" y="29"/>
                  </a:lnTo>
                  <a:lnTo>
                    <a:pt x="29" y="22"/>
                  </a:lnTo>
                  <a:lnTo>
                    <a:pt x="22" y="22"/>
                  </a:lnTo>
                  <a:lnTo>
                    <a:pt x="15" y="15"/>
                  </a:lnTo>
                  <a:lnTo>
                    <a:pt x="15" y="7"/>
                  </a:lnTo>
                  <a:lnTo>
                    <a:pt x="7" y="0"/>
                  </a:lnTo>
                  <a:lnTo>
                    <a:pt x="7" y="22"/>
                  </a:lnTo>
                  <a:lnTo>
                    <a:pt x="0" y="29"/>
                  </a:lnTo>
                  <a:lnTo>
                    <a:pt x="0" y="44"/>
                  </a:lnTo>
                  <a:lnTo>
                    <a:pt x="22" y="44"/>
                  </a:lnTo>
                  <a:lnTo>
                    <a:pt x="22" y="51"/>
                  </a:lnTo>
                  <a:lnTo>
                    <a:pt x="29" y="59"/>
                  </a:lnTo>
                  <a:lnTo>
                    <a:pt x="44" y="44"/>
                  </a:lnTo>
                  <a:lnTo>
                    <a:pt x="52" y="44"/>
                  </a:lnTo>
                  <a:lnTo>
                    <a:pt x="59" y="37"/>
                  </a:lnTo>
                  <a:lnTo>
                    <a:pt x="74" y="37"/>
                  </a:lnTo>
                  <a:lnTo>
                    <a:pt x="74" y="15"/>
                  </a:lnTo>
                  <a:lnTo>
                    <a:pt x="67" y="7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62" name="32"/>
            <p:cNvSpPr>
              <a:spLocks/>
            </p:cNvSpPr>
            <p:nvPr/>
          </p:nvSpPr>
          <p:spPr bwMode="auto">
            <a:xfrm>
              <a:off x="489" y="88"/>
              <a:ext cx="75" cy="73"/>
            </a:xfrm>
            <a:custGeom>
              <a:avLst/>
              <a:gdLst>
                <a:gd name="T0" fmla="*/ 75 w 75"/>
                <a:gd name="T1" fmla="*/ 37 h 73"/>
                <a:gd name="T2" fmla="*/ 67 w 75"/>
                <a:gd name="T3" fmla="*/ 37 h 73"/>
                <a:gd name="T4" fmla="*/ 60 w 75"/>
                <a:gd name="T5" fmla="*/ 29 h 73"/>
                <a:gd name="T6" fmla="*/ 60 w 75"/>
                <a:gd name="T7" fmla="*/ 15 h 73"/>
                <a:gd name="T8" fmla="*/ 45 w 75"/>
                <a:gd name="T9" fmla="*/ 0 h 73"/>
                <a:gd name="T10" fmla="*/ 30 w 75"/>
                <a:gd name="T11" fmla="*/ 15 h 73"/>
                <a:gd name="T12" fmla="*/ 23 w 75"/>
                <a:gd name="T13" fmla="*/ 15 h 73"/>
                <a:gd name="T14" fmla="*/ 8 w 75"/>
                <a:gd name="T15" fmla="*/ 29 h 73"/>
                <a:gd name="T16" fmla="*/ 0 w 75"/>
                <a:gd name="T17" fmla="*/ 29 h 73"/>
                <a:gd name="T18" fmla="*/ 23 w 75"/>
                <a:gd name="T19" fmla="*/ 51 h 73"/>
                <a:gd name="T20" fmla="*/ 23 w 75"/>
                <a:gd name="T21" fmla="*/ 59 h 73"/>
                <a:gd name="T22" fmla="*/ 30 w 75"/>
                <a:gd name="T23" fmla="*/ 66 h 73"/>
                <a:gd name="T24" fmla="*/ 37 w 75"/>
                <a:gd name="T25" fmla="*/ 66 h 73"/>
                <a:gd name="T26" fmla="*/ 37 w 75"/>
                <a:gd name="T27" fmla="*/ 73 h 73"/>
                <a:gd name="T28" fmla="*/ 45 w 75"/>
                <a:gd name="T29" fmla="*/ 66 h 73"/>
                <a:gd name="T30" fmla="*/ 60 w 75"/>
                <a:gd name="T31" fmla="*/ 66 h 73"/>
                <a:gd name="T32" fmla="*/ 60 w 75"/>
                <a:gd name="T33" fmla="*/ 59 h 73"/>
                <a:gd name="T34" fmla="*/ 67 w 75"/>
                <a:gd name="T35" fmla="*/ 51 h 73"/>
                <a:gd name="T36" fmla="*/ 75 w 75"/>
                <a:gd name="T37" fmla="*/ 51 h 73"/>
                <a:gd name="T38" fmla="*/ 75 w 75"/>
                <a:gd name="T39" fmla="*/ 37 h 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5" h="73">
                  <a:moveTo>
                    <a:pt x="75" y="37"/>
                  </a:moveTo>
                  <a:lnTo>
                    <a:pt x="67" y="37"/>
                  </a:lnTo>
                  <a:lnTo>
                    <a:pt x="60" y="29"/>
                  </a:lnTo>
                  <a:lnTo>
                    <a:pt x="60" y="15"/>
                  </a:lnTo>
                  <a:lnTo>
                    <a:pt x="45" y="0"/>
                  </a:lnTo>
                  <a:lnTo>
                    <a:pt x="30" y="15"/>
                  </a:lnTo>
                  <a:lnTo>
                    <a:pt x="23" y="15"/>
                  </a:lnTo>
                  <a:lnTo>
                    <a:pt x="8" y="29"/>
                  </a:lnTo>
                  <a:lnTo>
                    <a:pt x="0" y="29"/>
                  </a:lnTo>
                  <a:lnTo>
                    <a:pt x="23" y="51"/>
                  </a:lnTo>
                  <a:lnTo>
                    <a:pt x="23" y="59"/>
                  </a:lnTo>
                  <a:lnTo>
                    <a:pt x="30" y="66"/>
                  </a:lnTo>
                  <a:lnTo>
                    <a:pt x="37" y="66"/>
                  </a:lnTo>
                  <a:lnTo>
                    <a:pt x="37" y="73"/>
                  </a:lnTo>
                  <a:lnTo>
                    <a:pt x="45" y="66"/>
                  </a:lnTo>
                  <a:lnTo>
                    <a:pt x="60" y="66"/>
                  </a:lnTo>
                  <a:lnTo>
                    <a:pt x="60" y="59"/>
                  </a:lnTo>
                  <a:lnTo>
                    <a:pt x="67" y="51"/>
                  </a:lnTo>
                  <a:lnTo>
                    <a:pt x="75" y="51"/>
                  </a:lnTo>
                  <a:lnTo>
                    <a:pt x="75" y="37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63" name="29"/>
            <p:cNvSpPr>
              <a:spLocks/>
            </p:cNvSpPr>
            <p:nvPr/>
          </p:nvSpPr>
          <p:spPr bwMode="auto">
            <a:xfrm>
              <a:off x="423" y="117"/>
              <a:ext cx="81" cy="66"/>
            </a:xfrm>
            <a:custGeom>
              <a:avLst/>
              <a:gdLst>
                <a:gd name="T0" fmla="*/ 66 w 81"/>
                <a:gd name="T1" fmla="*/ 0 h 66"/>
                <a:gd name="T2" fmla="*/ 52 w 81"/>
                <a:gd name="T3" fmla="*/ 15 h 66"/>
                <a:gd name="T4" fmla="*/ 29 w 81"/>
                <a:gd name="T5" fmla="*/ 15 h 66"/>
                <a:gd name="T6" fmla="*/ 22 w 81"/>
                <a:gd name="T7" fmla="*/ 22 h 66"/>
                <a:gd name="T8" fmla="*/ 7 w 81"/>
                <a:gd name="T9" fmla="*/ 22 h 66"/>
                <a:gd name="T10" fmla="*/ 7 w 81"/>
                <a:gd name="T11" fmla="*/ 37 h 66"/>
                <a:gd name="T12" fmla="*/ 0 w 81"/>
                <a:gd name="T13" fmla="*/ 44 h 66"/>
                <a:gd name="T14" fmla="*/ 0 w 81"/>
                <a:gd name="T15" fmla="*/ 52 h 66"/>
                <a:gd name="T16" fmla="*/ 15 w 81"/>
                <a:gd name="T17" fmla="*/ 66 h 66"/>
                <a:gd name="T18" fmla="*/ 29 w 81"/>
                <a:gd name="T19" fmla="*/ 52 h 66"/>
                <a:gd name="T20" fmla="*/ 44 w 81"/>
                <a:gd name="T21" fmla="*/ 52 h 66"/>
                <a:gd name="T22" fmla="*/ 52 w 81"/>
                <a:gd name="T23" fmla="*/ 44 h 66"/>
                <a:gd name="T24" fmla="*/ 74 w 81"/>
                <a:gd name="T25" fmla="*/ 44 h 66"/>
                <a:gd name="T26" fmla="*/ 81 w 81"/>
                <a:gd name="T27" fmla="*/ 37 h 66"/>
                <a:gd name="T28" fmla="*/ 81 w 81"/>
                <a:gd name="T29" fmla="*/ 15 h 66"/>
                <a:gd name="T30" fmla="*/ 66 w 81"/>
                <a:gd name="T31" fmla="*/ 0 h 6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1" h="66">
                  <a:moveTo>
                    <a:pt x="66" y="0"/>
                  </a:moveTo>
                  <a:lnTo>
                    <a:pt x="52" y="15"/>
                  </a:lnTo>
                  <a:lnTo>
                    <a:pt x="29" y="15"/>
                  </a:lnTo>
                  <a:lnTo>
                    <a:pt x="22" y="22"/>
                  </a:lnTo>
                  <a:lnTo>
                    <a:pt x="7" y="22"/>
                  </a:lnTo>
                  <a:lnTo>
                    <a:pt x="7" y="37"/>
                  </a:lnTo>
                  <a:lnTo>
                    <a:pt x="0" y="44"/>
                  </a:lnTo>
                  <a:lnTo>
                    <a:pt x="0" y="52"/>
                  </a:lnTo>
                  <a:lnTo>
                    <a:pt x="15" y="66"/>
                  </a:lnTo>
                  <a:lnTo>
                    <a:pt x="29" y="52"/>
                  </a:lnTo>
                  <a:lnTo>
                    <a:pt x="44" y="52"/>
                  </a:lnTo>
                  <a:lnTo>
                    <a:pt x="52" y="44"/>
                  </a:lnTo>
                  <a:lnTo>
                    <a:pt x="74" y="44"/>
                  </a:lnTo>
                  <a:lnTo>
                    <a:pt x="81" y="37"/>
                  </a:lnTo>
                  <a:lnTo>
                    <a:pt x="81" y="1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64" name="117"/>
            <p:cNvSpPr>
              <a:spLocks/>
            </p:cNvSpPr>
            <p:nvPr/>
          </p:nvSpPr>
          <p:spPr bwMode="auto">
            <a:xfrm>
              <a:off x="430" y="59"/>
              <a:ext cx="104" cy="80"/>
            </a:xfrm>
            <a:custGeom>
              <a:avLst/>
              <a:gdLst>
                <a:gd name="T0" fmla="*/ 104 w 104"/>
                <a:gd name="T1" fmla="*/ 29 h 80"/>
                <a:gd name="T2" fmla="*/ 104 w 104"/>
                <a:gd name="T3" fmla="*/ 7 h 80"/>
                <a:gd name="T4" fmla="*/ 96 w 104"/>
                <a:gd name="T5" fmla="*/ 7 h 80"/>
                <a:gd name="T6" fmla="*/ 89 w 104"/>
                <a:gd name="T7" fmla="*/ 0 h 80"/>
                <a:gd name="T8" fmla="*/ 82 w 104"/>
                <a:gd name="T9" fmla="*/ 0 h 80"/>
                <a:gd name="T10" fmla="*/ 74 w 104"/>
                <a:gd name="T11" fmla="*/ 7 h 80"/>
                <a:gd name="T12" fmla="*/ 67 w 104"/>
                <a:gd name="T13" fmla="*/ 7 h 80"/>
                <a:gd name="T14" fmla="*/ 59 w 104"/>
                <a:gd name="T15" fmla="*/ 14 h 80"/>
                <a:gd name="T16" fmla="*/ 22 w 104"/>
                <a:gd name="T17" fmla="*/ 14 h 80"/>
                <a:gd name="T18" fmla="*/ 8 w 104"/>
                <a:gd name="T19" fmla="*/ 29 h 80"/>
                <a:gd name="T20" fmla="*/ 8 w 104"/>
                <a:gd name="T21" fmla="*/ 36 h 80"/>
                <a:gd name="T22" fmla="*/ 0 w 104"/>
                <a:gd name="T23" fmla="*/ 44 h 80"/>
                <a:gd name="T24" fmla="*/ 0 w 104"/>
                <a:gd name="T25" fmla="*/ 58 h 80"/>
                <a:gd name="T26" fmla="*/ 8 w 104"/>
                <a:gd name="T27" fmla="*/ 66 h 80"/>
                <a:gd name="T28" fmla="*/ 0 w 104"/>
                <a:gd name="T29" fmla="*/ 73 h 80"/>
                <a:gd name="T30" fmla="*/ 0 w 104"/>
                <a:gd name="T31" fmla="*/ 80 h 80"/>
                <a:gd name="T32" fmla="*/ 15 w 104"/>
                <a:gd name="T33" fmla="*/ 80 h 80"/>
                <a:gd name="T34" fmla="*/ 22 w 104"/>
                <a:gd name="T35" fmla="*/ 73 h 80"/>
                <a:gd name="T36" fmla="*/ 45 w 104"/>
                <a:gd name="T37" fmla="*/ 73 h 80"/>
                <a:gd name="T38" fmla="*/ 59 w 104"/>
                <a:gd name="T39" fmla="*/ 58 h 80"/>
                <a:gd name="T40" fmla="*/ 67 w 104"/>
                <a:gd name="T41" fmla="*/ 58 h 80"/>
                <a:gd name="T42" fmla="*/ 82 w 104"/>
                <a:gd name="T43" fmla="*/ 44 h 80"/>
                <a:gd name="T44" fmla="*/ 89 w 104"/>
                <a:gd name="T45" fmla="*/ 44 h 80"/>
                <a:gd name="T46" fmla="*/ 104 w 104"/>
                <a:gd name="T47" fmla="*/ 29 h 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4" h="80">
                  <a:moveTo>
                    <a:pt x="104" y="29"/>
                  </a:moveTo>
                  <a:lnTo>
                    <a:pt x="104" y="7"/>
                  </a:lnTo>
                  <a:lnTo>
                    <a:pt x="96" y="7"/>
                  </a:lnTo>
                  <a:lnTo>
                    <a:pt x="89" y="0"/>
                  </a:lnTo>
                  <a:lnTo>
                    <a:pt x="82" y="0"/>
                  </a:lnTo>
                  <a:lnTo>
                    <a:pt x="74" y="7"/>
                  </a:lnTo>
                  <a:lnTo>
                    <a:pt x="67" y="7"/>
                  </a:lnTo>
                  <a:lnTo>
                    <a:pt x="59" y="14"/>
                  </a:lnTo>
                  <a:lnTo>
                    <a:pt x="22" y="14"/>
                  </a:lnTo>
                  <a:lnTo>
                    <a:pt x="8" y="29"/>
                  </a:lnTo>
                  <a:lnTo>
                    <a:pt x="8" y="36"/>
                  </a:lnTo>
                  <a:lnTo>
                    <a:pt x="0" y="44"/>
                  </a:lnTo>
                  <a:lnTo>
                    <a:pt x="0" y="58"/>
                  </a:lnTo>
                  <a:lnTo>
                    <a:pt x="8" y="66"/>
                  </a:lnTo>
                  <a:lnTo>
                    <a:pt x="0" y="73"/>
                  </a:lnTo>
                  <a:lnTo>
                    <a:pt x="0" y="80"/>
                  </a:lnTo>
                  <a:lnTo>
                    <a:pt x="15" y="80"/>
                  </a:lnTo>
                  <a:lnTo>
                    <a:pt x="22" y="73"/>
                  </a:lnTo>
                  <a:lnTo>
                    <a:pt x="45" y="73"/>
                  </a:lnTo>
                  <a:lnTo>
                    <a:pt x="59" y="58"/>
                  </a:lnTo>
                  <a:lnTo>
                    <a:pt x="67" y="58"/>
                  </a:lnTo>
                  <a:lnTo>
                    <a:pt x="82" y="44"/>
                  </a:lnTo>
                  <a:lnTo>
                    <a:pt x="89" y="44"/>
                  </a:lnTo>
                  <a:lnTo>
                    <a:pt x="104" y="29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65" name="19"/>
            <p:cNvSpPr>
              <a:spLocks/>
            </p:cNvSpPr>
            <p:nvPr/>
          </p:nvSpPr>
          <p:spPr bwMode="auto">
            <a:xfrm>
              <a:off x="534" y="51"/>
              <a:ext cx="104" cy="74"/>
            </a:xfrm>
            <a:custGeom>
              <a:avLst/>
              <a:gdLst>
                <a:gd name="T0" fmla="*/ 104 w 104"/>
                <a:gd name="T1" fmla="*/ 37 h 74"/>
                <a:gd name="T2" fmla="*/ 96 w 104"/>
                <a:gd name="T3" fmla="*/ 30 h 74"/>
                <a:gd name="T4" fmla="*/ 96 w 104"/>
                <a:gd name="T5" fmla="*/ 22 h 74"/>
                <a:gd name="T6" fmla="*/ 81 w 104"/>
                <a:gd name="T7" fmla="*/ 8 h 74"/>
                <a:gd name="T8" fmla="*/ 74 w 104"/>
                <a:gd name="T9" fmla="*/ 8 h 74"/>
                <a:gd name="T10" fmla="*/ 67 w 104"/>
                <a:gd name="T11" fmla="*/ 0 h 74"/>
                <a:gd name="T12" fmla="*/ 30 w 104"/>
                <a:gd name="T13" fmla="*/ 0 h 74"/>
                <a:gd name="T14" fmla="*/ 22 w 104"/>
                <a:gd name="T15" fmla="*/ 8 h 74"/>
                <a:gd name="T16" fmla="*/ 7 w 104"/>
                <a:gd name="T17" fmla="*/ 8 h 74"/>
                <a:gd name="T18" fmla="*/ 0 w 104"/>
                <a:gd name="T19" fmla="*/ 15 h 74"/>
                <a:gd name="T20" fmla="*/ 0 w 104"/>
                <a:gd name="T21" fmla="*/ 37 h 74"/>
                <a:gd name="T22" fmla="*/ 15 w 104"/>
                <a:gd name="T23" fmla="*/ 52 h 74"/>
                <a:gd name="T24" fmla="*/ 15 w 104"/>
                <a:gd name="T25" fmla="*/ 66 h 74"/>
                <a:gd name="T26" fmla="*/ 22 w 104"/>
                <a:gd name="T27" fmla="*/ 74 h 74"/>
                <a:gd name="T28" fmla="*/ 30 w 104"/>
                <a:gd name="T29" fmla="*/ 74 h 74"/>
                <a:gd name="T30" fmla="*/ 37 w 104"/>
                <a:gd name="T31" fmla="*/ 66 h 74"/>
                <a:gd name="T32" fmla="*/ 67 w 104"/>
                <a:gd name="T33" fmla="*/ 66 h 74"/>
                <a:gd name="T34" fmla="*/ 81 w 104"/>
                <a:gd name="T35" fmla="*/ 52 h 74"/>
                <a:gd name="T36" fmla="*/ 81 w 104"/>
                <a:gd name="T37" fmla="*/ 44 h 74"/>
                <a:gd name="T38" fmla="*/ 96 w 104"/>
                <a:gd name="T39" fmla="*/ 44 h 74"/>
                <a:gd name="T40" fmla="*/ 104 w 104"/>
                <a:gd name="T41" fmla="*/ 37 h 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4" h="74">
                  <a:moveTo>
                    <a:pt x="104" y="37"/>
                  </a:moveTo>
                  <a:lnTo>
                    <a:pt x="96" y="30"/>
                  </a:lnTo>
                  <a:lnTo>
                    <a:pt x="96" y="22"/>
                  </a:lnTo>
                  <a:lnTo>
                    <a:pt x="81" y="8"/>
                  </a:lnTo>
                  <a:lnTo>
                    <a:pt x="74" y="8"/>
                  </a:lnTo>
                  <a:lnTo>
                    <a:pt x="67" y="0"/>
                  </a:lnTo>
                  <a:lnTo>
                    <a:pt x="30" y="0"/>
                  </a:lnTo>
                  <a:lnTo>
                    <a:pt x="22" y="8"/>
                  </a:lnTo>
                  <a:lnTo>
                    <a:pt x="7" y="8"/>
                  </a:lnTo>
                  <a:lnTo>
                    <a:pt x="0" y="15"/>
                  </a:lnTo>
                  <a:lnTo>
                    <a:pt x="0" y="37"/>
                  </a:lnTo>
                  <a:lnTo>
                    <a:pt x="15" y="52"/>
                  </a:lnTo>
                  <a:lnTo>
                    <a:pt x="15" y="66"/>
                  </a:lnTo>
                  <a:lnTo>
                    <a:pt x="22" y="74"/>
                  </a:lnTo>
                  <a:lnTo>
                    <a:pt x="30" y="74"/>
                  </a:lnTo>
                  <a:lnTo>
                    <a:pt x="37" y="66"/>
                  </a:lnTo>
                  <a:lnTo>
                    <a:pt x="67" y="66"/>
                  </a:lnTo>
                  <a:lnTo>
                    <a:pt x="81" y="52"/>
                  </a:lnTo>
                  <a:lnTo>
                    <a:pt x="81" y="44"/>
                  </a:lnTo>
                  <a:lnTo>
                    <a:pt x="96" y="44"/>
                  </a:lnTo>
                  <a:lnTo>
                    <a:pt x="104" y="37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66" name="118"/>
            <p:cNvSpPr>
              <a:spLocks/>
            </p:cNvSpPr>
            <p:nvPr/>
          </p:nvSpPr>
          <p:spPr bwMode="auto">
            <a:xfrm>
              <a:off x="438" y="15"/>
              <a:ext cx="88" cy="58"/>
            </a:xfrm>
            <a:custGeom>
              <a:avLst/>
              <a:gdLst>
                <a:gd name="T0" fmla="*/ 81 w 88"/>
                <a:gd name="T1" fmla="*/ 44 h 58"/>
                <a:gd name="T2" fmla="*/ 81 w 88"/>
                <a:gd name="T3" fmla="*/ 36 h 58"/>
                <a:gd name="T4" fmla="*/ 88 w 88"/>
                <a:gd name="T5" fmla="*/ 29 h 58"/>
                <a:gd name="T6" fmla="*/ 88 w 88"/>
                <a:gd name="T7" fmla="*/ 22 h 58"/>
                <a:gd name="T8" fmla="*/ 81 w 88"/>
                <a:gd name="T9" fmla="*/ 14 h 58"/>
                <a:gd name="T10" fmla="*/ 66 w 88"/>
                <a:gd name="T11" fmla="*/ 14 h 58"/>
                <a:gd name="T12" fmla="*/ 59 w 88"/>
                <a:gd name="T13" fmla="*/ 7 h 58"/>
                <a:gd name="T14" fmla="*/ 51 w 88"/>
                <a:gd name="T15" fmla="*/ 7 h 58"/>
                <a:gd name="T16" fmla="*/ 37 w 88"/>
                <a:gd name="T17" fmla="*/ 22 h 58"/>
                <a:gd name="T18" fmla="*/ 29 w 88"/>
                <a:gd name="T19" fmla="*/ 22 h 58"/>
                <a:gd name="T20" fmla="*/ 29 w 88"/>
                <a:gd name="T21" fmla="*/ 14 h 58"/>
                <a:gd name="T22" fmla="*/ 22 w 88"/>
                <a:gd name="T23" fmla="*/ 7 h 58"/>
                <a:gd name="T24" fmla="*/ 22 w 88"/>
                <a:gd name="T25" fmla="*/ 0 h 58"/>
                <a:gd name="T26" fmla="*/ 7 w 88"/>
                <a:gd name="T27" fmla="*/ 0 h 58"/>
                <a:gd name="T28" fmla="*/ 7 w 88"/>
                <a:gd name="T29" fmla="*/ 14 h 58"/>
                <a:gd name="T30" fmla="*/ 0 w 88"/>
                <a:gd name="T31" fmla="*/ 22 h 58"/>
                <a:gd name="T32" fmla="*/ 0 w 88"/>
                <a:gd name="T33" fmla="*/ 36 h 58"/>
                <a:gd name="T34" fmla="*/ 7 w 88"/>
                <a:gd name="T35" fmla="*/ 44 h 58"/>
                <a:gd name="T36" fmla="*/ 7 w 88"/>
                <a:gd name="T37" fmla="*/ 51 h 58"/>
                <a:gd name="T38" fmla="*/ 14 w 88"/>
                <a:gd name="T39" fmla="*/ 58 h 58"/>
                <a:gd name="T40" fmla="*/ 51 w 88"/>
                <a:gd name="T41" fmla="*/ 58 h 58"/>
                <a:gd name="T42" fmla="*/ 59 w 88"/>
                <a:gd name="T43" fmla="*/ 51 h 58"/>
                <a:gd name="T44" fmla="*/ 66 w 88"/>
                <a:gd name="T45" fmla="*/ 51 h 58"/>
                <a:gd name="T46" fmla="*/ 74 w 88"/>
                <a:gd name="T47" fmla="*/ 44 h 58"/>
                <a:gd name="T48" fmla="*/ 81 w 88"/>
                <a:gd name="T49" fmla="*/ 44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8" h="58">
                  <a:moveTo>
                    <a:pt x="81" y="44"/>
                  </a:moveTo>
                  <a:lnTo>
                    <a:pt x="81" y="36"/>
                  </a:lnTo>
                  <a:lnTo>
                    <a:pt x="88" y="29"/>
                  </a:lnTo>
                  <a:lnTo>
                    <a:pt x="88" y="22"/>
                  </a:lnTo>
                  <a:lnTo>
                    <a:pt x="81" y="14"/>
                  </a:lnTo>
                  <a:lnTo>
                    <a:pt x="66" y="14"/>
                  </a:lnTo>
                  <a:lnTo>
                    <a:pt x="59" y="7"/>
                  </a:lnTo>
                  <a:lnTo>
                    <a:pt x="51" y="7"/>
                  </a:lnTo>
                  <a:lnTo>
                    <a:pt x="37" y="22"/>
                  </a:lnTo>
                  <a:lnTo>
                    <a:pt x="29" y="22"/>
                  </a:lnTo>
                  <a:lnTo>
                    <a:pt x="29" y="14"/>
                  </a:lnTo>
                  <a:lnTo>
                    <a:pt x="22" y="7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4"/>
                  </a:lnTo>
                  <a:lnTo>
                    <a:pt x="0" y="22"/>
                  </a:lnTo>
                  <a:lnTo>
                    <a:pt x="0" y="36"/>
                  </a:lnTo>
                  <a:lnTo>
                    <a:pt x="7" y="44"/>
                  </a:lnTo>
                  <a:lnTo>
                    <a:pt x="7" y="51"/>
                  </a:lnTo>
                  <a:lnTo>
                    <a:pt x="14" y="58"/>
                  </a:lnTo>
                  <a:lnTo>
                    <a:pt x="51" y="58"/>
                  </a:lnTo>
                  <a:lnTo>
                    <a:pt x="59" y="51"/>
                  </a:lnTo>
                  <a:lnTo>
                    <a:pt x="66" y="51"/>
                  </a:lnTo>
                  <a:lnTo>
                    <a:pt x="74" y="44"/>
                  </a:lnTo>
                  <a:lnTo>
                    <a:pt x="81" y="44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67" name="96"/>
            <p:cNvSpPr>
              <a:spLocks/>
            </p:cNvSpPr>
            <p:nvPr/>
          </p:nvSpPr>
          <p:spPr bwMode="auto">
            <a:xfrm>
              <a:off x="615" y="242"/>
              <a:ext cx="67" cy="51"/>
            </a:xfrm>
            <a:custGeom>
              <a:avLst/>
              <a:gdLst>
                <a:gd name="T0" fmla="*/ 60 w 67"/>
                <a:gd name="T1" fmla="*/ 0 h 51"/>
                <a:gd name="T2" fmla="*/ 67 w 67"/>
                <a:gd name="T3" fmla="*/ 7 h 51"/>
                <a:gd name="T4" fmla="*/ 67 w 67"/>
                <a:gd name="T5" fmla="*/ 36 h 51"/>
                <a:gd name="T6" fmla="*/ 60 w 67"/>
                <a:gd name="T7" fmla="*/ 44 h 51"/>
                <a:gd name="T8" fmla="*/ 45 w 67"/>
                <a:gd name="T9" fmla="*/ 44 h 51"/>
                <a:gd name="T10" fmla="*/ 37 w 67"/>
                <a:gd name="T11" fmla="*/ 51 h 51"/>
                <a:gd name="T12" fmla="*/ 30 w 67"/>
                <a:gd name="T13" fmla="*/ 51 h 51"/>
                <a:gd name="T14" fmla="*/ 15 w 67"/>
                <a:gd name="T15" fmla="*/ 36 h 51"/>
                <a:gd name="T16" fmla="*/ 8 w 67"/>
                <a:gd name="T17" fmla="*/ 36 h 51"/>
                <a:gd name="T18" fmla="*/ 0 w 67"/>
                <a:gd name="T19" fmla="*/ 29 h 51"/>
                <a:gd name="T20" fmla="*/ 8 w 67"/>
                <a:gd name="T21" fmla="*/ 22 h 51"/>
                <a:gd name="T22" fmla="*/ 8 w 67"/>
                <a:gd name="T23" fmla="*/ 14 h 51"/>
                <a:gd name="T24" fmla="*/ 15 w 67"/>
                <a:gd name="T25" fmla="*/ 7 h 51"/>
                <a:gd name="T26" fmla="*/ 23 w 67"/>
                <a:gd name="T27" fmla="*/ 14 h 51"/>
                <a:gd name="T28" fmla="*/ 30 w 67"/>
                <a:gd name="T29" fmla="*/ 14 h 51"/>
                <a:gd name="T30" fmla="*/ 37 w 67"/>
                <a:gd name="T31" fmla="*/ 7 h 51"/>
                <a:gd name="T32" fmla="*/ 52 w 67"/>
                <a:gd name="T33" fmla="*/ 7 h 51"/>
                <a:gd name="T34" fmla="*/ 60 w 67"/>
                <a:gd name="T35" fmla="*/ 0 h 5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7" h="51">
                  <a:moveTo>
                    <a:pt x="60" y="0"/>
                  </a:moveTo>
                  <a:lnTo>
                    <a:pt x="67" y="7"/>
                  </a:lnTo>
                  <a:lnTo>
                    <a:pt x="67" y="36"/>
                  </a:lnTo>
                  <a:lnTo>
                    <a:pt x="60" y="44"/>
                  </a:lnTo>
                  <a:lnTo>
                    <a:pt x="45" y="44"/>
                  </a:lnTo>
                  <a:lnTo>
                    <a:pt x="37" y="51"/>
                  </a:lnTo>
                  <a:lnTo>
                    <a:pt x="30" y="51"/>
                  </a:lnTo>
                  <a:lnTo>
                    <a:pt x="15" y="36"/>
                  </a:lnTo>
                  <a:lnTo>
                    <a:pt x="8" y="36"/>
                  </a:lnTo>
                  <a:lnTo>
                    <a:pt x="0" y="29"/>
                  </a:lnTo>
                  <a:lnTo>
                    <a:pt x="8" y="22"/>
                  </a:lnTo>
                  <a:lnTo>
                    <a:pt x="8" y="14"/>
                  </a:lnTo>
                  <a:lnTo>
                    <a:pt x="15" y="7"/>
                  </a:lnTo>
                  <a:lnTo>
                    <a:pt x="23" y="14"/>
                  </a:lnTo>
                  <a:lnTo>
                    <a:pt x="30" y="14"/>
                  </a:lnTo>
                  <a:lnTo>
                    <a:pt x="37" y="7"/>
                  </a:lnTo>
                  <a:lnTo>
                    <a:pt x="52" y="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68" name="97"/>
            <p:cNvSpPr>
              <a:spLocks/>
            </p:cNvSpPr>
            <p:nvPr/>
          </p:nvSpPr>
          <p:spPr bwMode="auto">
            <a:xfrm>
              <a:off x="623" y="278"/>
              <a:ext cx="59" cy="37"/>
            </a:xfrm>
            <a:custGeom>
              <a:avLst/>
              <a:gdLst>
                <a:gd name="T0" fmla="*/ 52 w 59"/>
                <a:gd name="T1" fmla="*/ 8 h 37"/>
                <a:gd name="T2" fmla="*/ 52 w 59"/>
                <a:gd name="T3" fmla="*/ 22 h 37"/>
                <a:gd name="T4" fmla="*/ 59 w 59"/>
                <a:gd name="T5" fmla="*/ 30 h 37"/>
                <a:gd name="T6" fmla="*/ 52 w 59"/>
                <a:gd name="T7" fmla="*/ 37 h 37"/>
                <a:gd name="T8" fmla="*/ 37 w 59"/>
                <a:gd name="T9" fmla="*/ 37 h 37"/>
                <a:gd name="T10" fmla="*/ 29 w 59"/>
                <a:gd name="T11" fmla="*/ 30 h 37"/>
                <a:gd name="T12" fmla="*/ 7 w 59"/>
                <a:gd name="T13" fmla="*/ 30 h 37"/>
                <a:gd name="T14" fmla="*/ 0 w 59"/>
                <a:gd name="T15" fmla="*/ 22 h 37"/>
                <a:gd name="T16" fmla="*/ 7 w 59"/>
                <a:gd name="T17" fmla="*/ 15 h 37"/>
                <a:gd name="T18" fmla="*/ 7 w 59"/>
                <a:gd name="T19" fmla="*/ 0 h 37"/>
                <a:gd name="T20" fmla="*/ 22 w 59"/>
                <a:gd name="T21" fmla="*/ 15 h 37"/>
                <a:gd name="T22" fmla="*/ 29 w 59"/>
                <a:gd name="T23" fmla="*/ 15 h 37"/>
                <a:gd name="T24" fmla="*/ 37 w 59"/>
                <a:gd name="T25" fmla="*/ 8 h 37"/>
                <a:gd name="T26" fmla="*/ 52 w 59"/>
                <a:gd name="T27" fmla="*/ 8 h 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37">
                  <a:moveTo>
                    <a:pt x="52" y="8"/>
                  </a:moveTo>
                  <a:lnTo>
                    <a:pt x="52" y="22"/>
                  </a:lnTo>
                  <a:lnTo>
                    <a:pt x="59" y="30"/>
                  </a:lnTo>
                  <a:lnTo>
                    <a:pt x="52" y="37"/>
                  </a:lnTo>
                  <a:lnTo>
                    <a:pt x="37" y="37"/>
                  </a:lnTo>
                  <a:lnTo>
                    <a:pt x="29" y="30"/>
                  </a:lnTo>
                  <a:lnTo>
                    <a:pt x="7" y="30"/>
                  </a:lnTo>
                  <a:lnTo>
                    <a:pt x="0" y="22"/>
                  </a:lnTo>
                  <a:lnTo>
                    <a:pt x="7" y="15"/>
                  </a:lnTo>
                  <a:lnTo>
                    <a:pt x="7" y="0"/>
                  </a:lnTo>
                  <a:lnTo>
                    <a:pt x="22" y="15"/>
                  </a:lnTo>
                  <a:lnTo>
                    <a:pt x="29" y="15"/>
                  </a:lnTo>
                  <a:lnTo>
                    <a:pt x="37" y="8"/>
                  </a:lnTo>
                  <a:lnTo>
                    <a:pt x="52" y="8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69" name="106"/>
            <p:cNvSpPr>
              <a:spLocks/>
            </p:cNvSpPr>
            <p:nvPr/>
          </p:nvSpPr>
          <p:spPr bwMode="auto">
            <a:xfrm>
              <a:off x="675" y="278"/>
              <a:ext cx="51" cy="59"/>
            </a:xfrm>
            <a:custGeom>
              <a:avLst/>
              <a:gdLst>
                <a:gd name="T0" fmla="*/ 0 w 51"/>
                <a:gd name="T1" fmla="*/ 37 h 59"/>
                <a:gd name="T2" fmla="*/ 7 w 51"/>
                <a:gd name="T3" fmla="*/ 44 h 59"/>
                <a:gd name="T4" fmla="*/ 7 w 51"/>
                <a:gd name="T5" fmla="*/ 59 h 59"/>
                <a:gd name="T6" fmla="*/ 14 w 51"/>
                <a:gd name="T7" fmla="*/ 59 h 59"/>
                <a:gd name="T8" fmla="*/ 22 w 51"/>
                <a:gd name="T9" fmla="*/ 52 h 59"/>
                <a:gd name="T10" fmla="*/ 44 w 51"/>
                <a:gd name="T11" fmla="*/ 52 h 59"/>
                <a:gd name="T12" fmla="*/ 51 w 51"/>
                <a:gd name="T13" fmla="*/ 44 h 59"/>
                <a:gd name="T14" fmla="*/ 51 w 51"/>
                <a:gd name="T15" fmla="*/ 22 h 59"/>
                <a:gd name="T16" fmla="*/ 44 w 51"/>
                <a:gd name="T17" fmla="*/ 22 h 59"/>
                <a:gd name="T18" fmla="*/ 37 w 51"/>
                <a:gd name="T19" fmla="*/ 15 h 59"/>
                <a:gd name="T20" fmla="*/ 29 w 51"/>
                <a:gd name="T21" fmla="*/ 15 h 59"/>
                <a:gd name="T22" fmla="*/ 14 w 51"/>
                <a:gd name="T23" fmla="*/ 0 h 59"/>
                <a:gd name="T24" fmla="*/ 7 w 51"/>
                <a:gd name="T25" fmla="*/ 0 h 59"/>
                <a:gd name="T26" fmla="*/ 0 w 51"/>
                <a:gd name="T27" fmla="*/ 8 h 59"/>
                <a:gd name="T28" fmla="*/ 0 w 51"/>
                <a:gd name="T29" fmla="*/ 22 h 59"/>
                <a:gd name="T30" fmla="*/ 7 w 51"/>
                <a:gd name="T31" fmla="*/ 30 h 59"/>
                <a:gd name="T32" fmla="*/ 0 w 51"/>
                <a:gd name="T33" fmla="*/ 37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59">
                  <a:moveTo>
                    <a:pt x="0" y="37"/>
                  </a:moveTo>
                  <a:lnTo>
                    <a:pt x="7" y="44"/>
                  </a:lnTo>
                  <a:lnTo>
                    <a:pt x="7" y="59"/>
                  </a:lnTo>
                  <a:lnTo>
                    <a:pt x="14" y="59"/>
                  </a:lnTo>
                  <a:lnTo>
                    <a:pt x="22" y="52"/>
                  </a:lnTo>
                  <a:lnTo>
                    <a:pt x="44" y="52"/>
                  </a:lnTo>
                  <a:lnTo>
                    <a:pt x="51" y="44"/>
                  </a:lnTo>
                  <a:lnTo>
                    <a:pt x="51" y="22"/>
                  </a:lnTo>
                  <a:lnTo>
                    <a:pt x="44" y="22"/>
                  </a:lnTo>
                  <a:lnTo>
                    <a:pt x="37" y="15"/>
                  </a:lnTo>
                  <a:lnTo>
                    <a:pt x="29" y="15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22"/>
                  </a:lnTo>
                  <a:lnTo>
                    <a:pt x="7" y="3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70" name="112"/>
            <p:cNvSpPr>
              <a:spLocks/>
            </p:cNvSpPr>
            <p:nvPr/>
          </p:nvSpPr>
          <p:spPr bwMode="auto">
            <a:xfrm>
              <a:off x="571" y="264"/>
              <a:ext cx="59" cy="44"/>
            </a:xfrm>
            <a:custGeom>
              <a:avLst/>
              <a:gdLst>
                <a:gd name="T0" fmla="*/ 7 w 59"/>
                <a:gd name="T1" fmla="*/ 7 h 44"/>
                <a:gd name="T2" fmla="*/ 7 w 59"/>
                <a:gd name="T3" fmla="*/ 14 h 44"/>
                <a:gd name="T4" fmla="*/ 0 w 59"/>
                <a:gd name="T5" fmla="*/ 22 h 44"/>
                <a:gd name="T6" fmla="*/ 0 w 59"/>
                <a:gd name="T7" fmla="*/ 29 h 44"/>
                <a:gd name="T8" fmla="*/ 7 w 59"/>
                <a:gd name="T9" fmla="*/ 36 h 44"/>
                <a:gd name="T10" fmla="*/ 22 w 59"/>
                <a:gd name="T11" fmla="*/ 36 h 44"/>
                <a:gd name="T12" fmla="*/ 30 w 59"/>
                <a:gd name="T13" fmla="*/ 44 h 44"/>
                <a:gd name="T14" fmla="*/ 44 w 59"/>
                <a:gd name="T15" fmla="*/ 44 h 44"/>
                <a:gd name="T16" fmla="*/ 59 w 59"/>
                <a:gd name="T17" fmla="*/ 29 h 44"/>
                <a:gd name="T18" fmla="*/ 59 w 59"/>
                <a:gd name="T19" fmla="*/ 14 h 44"/>
                <a:gd name="T20" fmla="*/ 52 w 59"/>
                <a:gd name="T21" fmla="*/ 14 h 44"/>
                <a:gd name="T22" fmla="*/ 44 w 59"/>
                <a:gd name="T23" fmla="*/ 7 h 44"/>
                <a:gd name="T24" fmla="*/ 30 w 59"/>
                <a:gd name="T25" fmla="*/ 7 h 44"/>
                <a:gd name="T26" fmla="*/ 22 w 59"/>
                <a:gd name="T27" fmla="*/ 0 h 44"/>
                <a:gd name="T28" fmla="*/ 7 w 59"/>
                <a:gd name="T29" fmla="*/ 0 h 44"/>
                <a:gd name="T30" fmla="*/ 7 w 59"/>
                <a:gd name="T31" fmla="*/ 7 h 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9" h="44">
                  <a:moveTo>
                    <a:pt x="7" y="7"/>
                  </a:moveTo>
                  <a:lnTo>
                    <a:pt x="7" y="14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7" y="36"/>
                  </a:lnTo>
                  <a:lnTo>
                    <a:pt x="22" y="36"/>
                  </a:lnTo>
                  <a:lnTo>
                    <a:pt x="30" y="44"/>
                  </a:lnTo>
                  <a:lnTo>
                    <a:pt x="44" y="44"/>
                  </a:lnTo>
                  <a:lnTo>
                    <a:pt x="59" y="29"/>
                  </a:lnTo>
                  <a:lnTo>
                    <a:pt x="59" y="14"/>
                  </a:lnTo>
                  <a:lnTo>
                    <a:pt x="52" y="14"/>
                  </a:lnTo>
                  <a:lnTo>
                    <a:pt x="44" y="7"/>
                  </a:lnTo>
                  <a:lnTo>
                    <a:pt x="30" y="7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71" name="104"/>
            <p:cNvSpPr>
              <a:spLocks/>
            </p:cNvSpPr>
            <p:nvPr/>
          </p:nvSpPr>
          <p:spPr bwMode="auto">
            <a:xfrm>
              <a:off x="526" y="264"/>
              <a:ext cx="52" cy="36"/>
            </a:xfrm>
            <a:custGeom>
              <a:avLst/>
              <a:gdLst>
                <a:gd name="T0" fmla="*/ 45 w 52"/>
                <a:gd name="T1" fmla="*/ 29 h 36"/>
                <a:gd name="T2" fmla="*/ 23 w 52"/>
                <a:gd name="T3" fmla="*/ 29 h 36"/>
                <a:gd name="T4" fmla="*/ 15 w 52"/>
                <a:gd name="T5" fmla="*/ 36 h 36"/>
                <a:gd name="T6" fmla="*/ 0 w 52"/>
                <a:gd name="T7" fmla="*/ 36 h 36"/>
                <a:gd name="T8" fmla="*/ 0 w 52"/>
                <a:gd name="T9" fmla="*/ 14 h 36"/>
                <a:gd name="T10" fmla="*/ 15 w 52"/>
                <a:gd name="T11" fmla="*/ 0 h 36"/>
                <a:gd name="T12" fmla="*/ 38 w 52"/>
                <a:gd name="T13" fmla="*/ 0 h 36"/>
                <a:gd name="T14" fmla="*/ 45 w 52"/>
                <a:gd name="T15" fmla="*/ 7 h 36"/>
                <a:gd name="T16" fmla="*/ 52 w 52"/>
                <a:gd name="T17" fmla="*/ 7 h 36"/>
                <a:gd name="T18" fmla="*/ 52 w 52"/>
                <a:gd name="T19" fmla="*/ 14 h 36"/>
                <a:gd name="T20" fmla="*/ 45 w 52"/>
                <a:gd name="T21" fmla="*/ 22 h 36"/>
                <a:gd name="T22" fmla="*/ 45 w 52"/>
                <a:gd name="T23" fmla="*/ 29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2" h="36">
                  <a:moveTo>
                    <a:pt x="45" y="29"/>
                  </a:moveTo>
                  <a:lnTo>
                    <a:pt x="23" y="29"/>
                  </a:lnTo>
                  <a:lnTo>
                    <a:pt x="15" y="36"/>
                  </a:lnTo>
                  <a:lnTo>
                    <a:pt x="0" y="36"/>
                  </a:lnTo>
                  <a:lnTo>
                    <a:pt x="0" y="14"/>
                  </a:lnTo>
                  <a:lnTo>
                    <a:pt x="15" y="0"/>
                  </a:lnTo>
                  <a:lnTo>
                    <a:pt x="38" y="0"/>
                  </a:lnTo>
                  <a:lnTo>
                    <a:pt x="45" y="7"/>
                  </a:lnTo>
                  <a:lnTo>
                    <a:pt x="52" y="7"/>
                  </a:lnTo>
                  <a:lnTo>
                    <a:pt x="52" y="14"/>
                  </a:lnTo>
                  <a:lnTo>
                    <a:pt x="45" y="22"/>
                  </a:lnTo>
                  <a:lnTo>
                    <a:pt x="45" y="29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72" name="92"/>
            <p:cNvSpPr>
              <a:spLocks/>
            </p:cNvSpPr>
            <p:nvPr/>
          </p:nvSpPr>
          <p:spPr bwMode="auto">
            <a:xfrm>
              <a:off x="519" y="293"/>
              <a:ext cx="59" cy="59"/>
            </a:xfrm>
            <a:custGeom>
              <a:avLst/>
              <a:gdLst>
                <a:gd name="T0" fmla="*/ 7 w 59"/>
                <a:gd name="T1" fmla="*/ 7 h 59"/>
                <a:gd name="T2" fmla="*/ 0 w 59"/>
                <a:gd name="T3" fmla="*/ 15 h 59"/>
                <a:gd name="T4" fmla="*/ 0 w 59"/>
                <a:gd name="T5" fmla="*/ 37 h 59"/>
                <a:gd name="T6" fmla="*/ 7 w 59"/>
                <a:gd name="T7" fmla="*/ 44 h 59"/>
                <a:gd name="T8" fmla="*/ 7 w 59"/>
                <a:gd name="T9" fmla="*/ 59 h 59"/>
                <a:gd name="T10" fmla="*/ 15 w 59"/>
                <a:gd name="T11" fmla="*/ 51 h 59"/>
                <a:gd name="T12" fmla="*/ 22 w 59"/>
                <a:gd name="T13" fmla="*/ 51 h 59"/>
                <a:gd name="T14" fmla="*/ 30 w 59"/>
                <a:gd name="T15" fmla="*/ 59 h 59"/>
                <a:gd name="T16" fmla="*/ 37 w 59"/>
                <a:gd name="T17" fmla="*/ 59 h 59"/>
                <a:gd name="T18" fmla="*/ 37 w 59"/>
                <a:gd name="T19" fmla="*/ 44 h 59"/>
                <a:gd name="T20" fmla="*/ 59 w 59"/>
                <a:gd name="T21" fmla="*/ 22 h 59"/>
                <a:gd name="T22" fmla="*/ 59 w 59"/>
                <a:gd name="T23" fmla="*/ 7 h 59"/>
                <a:gd name="T24" fmla="*/ 52 w 59"/>
                <a:gd name="T25" fmla="*/ 0 h 59"/>
                <a:gd name="T26" fmla="*/ 30 w 59"/>
                <a:gd name="T27" fmla="*/ 0 h 59"/>
                <a:gd name="T28" fmla="*/ 22 w 59"/>
                <a:gd name="T29" fmla="*/ 7 h 59"/>
                <a:gd name="T30" fmla="*/ 7 w 59"/>
                <a:gd name="T31" fmla="*/ 7 h 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9" h="59">
                  <a:moveTo>
                    <a:pt x="7" y="7"/>
                  </a:moveTo>
                  <a:lnTo>
                    <a:pt x="0" y="15"/>
                  </a:lnTo>
                  <a:lnTo>
                    <a:pt x="0" y="37"/>
                  </a:lnTo>
                  <a:lnTo>
                    <a:pt x="7" y="44"/>
                  </a:lnTo>
                  <a:lnTo>
                    <a:pt x="7" y="59"/>
                  </a:lnTo>
                  <a:lnTo>
                    <a:pt x="15" y="51"/>
                  </a:lnTo>
                  <a:lnTo>
                    <a:pt x="22" y="51"/>
                  </a:lnTo>
                  <a:lnTo>
                    <a:pt x="30" y="59"/>
                  </a:lnTo>
                  <a:lnTo>
                    <a:pt x="37" y="59"/>
                  </a:lnTo>
                  <a:lnTo>
                    <a:pt x="37" y="44"/>
                  </a:lnTo>
                  <a:lnTo>
                    <a:pt x="59" y="22"/>
                  </a:lnTo>
                  <a:lnTo>
                    <a:pt x="59" y="7"/>
                  </a:lnTo>
                  <a:lnTo>
                    <a:pt x="52" y="0"/>
                  </a:lnTo>
                  <a:lnTo>
                    <a:pt x="30" y="0"/>
                  </a:lnTo>
                  <a:lnTo>
                    <a:pt x="22" y="7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AFAF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73" name="100"/>
            <p:cNvSpPr>
              <a:spLocks/>
            </p:cNvSpPr>
            <p:nvPr/>
          </p:nvSpPr>
          <p:spPr bwMode="auto">
            <a:xfrm>
              <a:off x="482" y="344"/>
              <a:ext cx="74" cy="66"/>
            </a:xfrm>
            <a:custGeom>
              <a:avLst/>
              <a:gdLst>
                <a:gd name="T0" fmla="*/ 44 w 74"/>
                <a:gd name="T1" fmla="*/ 8 h 66"/>
                <a:gd name="T2" fmla="*/ 30 w 74"/>
                <a:gd name="T3" fmla="*/ 8 h 66"/>
                <a:gd name="T4" fmla="*/ 22 w 74"/>
                <a:gd name="T5" fmla="*/ 15 h 66"/>
                <a:gd name="T6" fmla="*/ 15 w 74"/>
                <a:gd name="T7" fmla="*/ 15 h 66"/>
                <a:gd name="T8" fmla="*/ 7 w 74"/>
                <a:gd name="T9" fmla="*/ 22 h 66"/>
                <a:gd name="T10" fmla="*/ 0 w 74"/>
                <a:gd name="T11" fmla="*/ 22 h 66"/>
                <a:gd name="T12" fmla="*/ 0 w 74"/>
                <a:gd name="T13" fmla="*/ 44 h 66"/>
                <a:gd name="T14" fmla="*/ 7 w 74"/>
                <a:gd name="T15" fmla="*/ 51 h 66"/>
                <a:gd name="T16" fmla="*/ 7 w 74"/>
                <a:gd name="T17" fmla="*/ 59 h 66"/>
                <a:gd name="T18" fmla="*/ 15 w 74"/>
                <a:gd name="T19" fmla="*/ 66 h 66"/>
                <a:gd name="T20" fmla="*/ 22 w 74"/>
                <a:gd name="T21" fmla="*/ 66 h 66"/>
                <a:gd name="T22" fmla="*/ 30 w 74"/>
                <a:gd name="T23" fmla="*/ 59 h 66"/>
                <a:gd name="T24" fmla="*/ 37 w 74"/>
                <a:gd name="T25" fmla="*/ 59 h 66"/>
                <a:gd name="T26" fmla="*/ 67 w 74"/>
                <a:gd name="T27" fmla="*/ 29 h 66"/>
                <a:gd name="T28" fmla="*/ 74 w 74"/>
                <a:gd name="T29" fmla="*/ 29 h 66"/>
                <a:gd name="T30" fmla="*/ 74 w 74"/>
                <a:gd name="T31" fmla="*/ 8 h 66"/>
                <a:gd name="T32" fmla="*/ 67 w 74"/>
                <a:gd name="T33" fmla="*/ 8 h 66"/>
                <a:gd name="T34" fmla="*/ 59 w 74"/>
                <a:gd name="T35" fmla="*/ 0 h 66"/>
                <a:gd name="T36" fmla="*/ 52 w 74"/>
                <a:gd name="T37" fmla="*/ 0 h 66"/>
                <a:gd name="T38" fmla="*/ 44 w 74"/>
                <a:gd name="T39" fmla="*/ 8 h 6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4" h="66">
                  <a:moveTo>
                    <a:pt x="44" y="8"/>
                  </a:moveTo>
                  <a:lnTo>
                    <a:pt x="30" y="8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7" y="22"/>
                  </a:lnTo>
                  <a:lnTo>
                    <a:pt x="0" y="22"/>
                  </a:lnTo>
                  <a:lnTo>
                    <a:pt x="0" y="44"/>
                  </a:lnTo>
                  <a:lnTo>
                    <a:pt x="7" y="51"/>
                  </a:lnTo>
                  <a:lnTo>
                    <a:pt x="7" y="59"/>
                  </a:lnTo>
                  <a:lnTo>
                    <a:pt x="15" y="66"/>
                  </a:lnTo>
                  <a:lnTo>
                    <a:pt x="22" y="66"/>
                  </a:lnTo>
                  <a:lnTo>
                    <a:pt x="30" y="59"/>
                  </a:lnTo>
                  <a:lnTo>
                    <a:pt x="37" y="59"/>
                  </a:lnTo>
                  <a:lnTo>
                    <a:pt x="67" y="29"/>
                  </a:lnTo>
                  <a:lnTo>
                    <a:pt x="74" y="29"/>
                  </a:lnTo>
                  <a:lnTo>
                    <a:pt x="74" y="8"/>
                  </a:lnTo>
                  <a:lnTo>
                    <a:pt x="67" y="8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4" y="8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74" name="107"/>
            <p:cNvSpPr>
              <a:spLocks/>
            </p:cNvSpPr>
            <p:nvPr/>
          </p:nvSpPr>
          <p:spPr bwMode="auto">
            <a:xfrm>
              <a:off x="415" y="366"/>
              <a:ext cx="82" cy="66"/>
            </a:xfrm>
            <a:custGeom>
              <a:avLst/>
              <a:gdLst>
                <a:gd name="T0" fmla="*/ 67 w 82"/>
                <a:gd name="T1" fmla="*/ 22 h 66"/>
                <a:gd name="T2" fmla="*/ 67 w 82"/>
                <a:gd name="T3" fmla="*/ 7 h 66"/>
                <a:gd name="T4" fmla="*/ 60 w 82"/>
                <a:gd name="T5" fmla="*/ 0 h 66"/>
                <a:gd name="T6" fmla="*/ 45 w 82"/>
                <a:gd name="T7" fmla="*/ 0 h 66"/>
                <a:gd name="T8" fmla="*/ 30 w 82"/>
                <a:gd name="T9" fmla="*/ 15 h 66"/>
                <a:gd name="T10" fmla="*/ 23 w 82"/>
                <a:gd name="T11" fmla="*/ 15 h 66"/>
                <a:gd name="T12" fmla="*/ 23 w 82"/>
                <a:gd name="T13" fmla="*/ 29 h 66"/>
                <a:gd name="T14" fmla="*/ 30 w 82"/>
                <a:gd name="T15" fmla="*/ 37 h 66"/>
                <a:gd name="T16" fmla="*/ 23 w 82"/>
                <a:gd name="T17" fmla="*/ 44 h 66"/>
                <a:gd name="T18" fmla="*/ 0 w 82"/>
                <a:gd name="T19" fmla="*/ 44 h 66"/>
                <a:gd name="T20" fmla="*/ 0 w 82"/>
                <a:gd name="T21" fmla="*/ 51 h 66"/>
                <a:gd name="T22" fmla="*/ 8 w 82"/>
                <a:gd name="T23" fmla="*/ 59 h 66"/>
                <a:gd name="T24" fmla="*/ 22 w 82"/>
                <a:gd name="T25" fmla="*/ 59 h 66"/>
                <a:gd name="T26" fmla="*/ 30 w 82"/>
                <a:gd name="T27" fmla="*/ 66 h 66"/>
                <a:gd name="T28" fmla="*/ 52 w 82"/>
                <a:gd name="T29" fmla="*/ 66 h 66"/>
                <a:gd name="T30" fmla="*/ 74 w 82"/>
                <a:gd name="T31" fmla="*/ 44 h 66"/>
                <a:gd name="T32" fmla="*/ 82 w 82"/>
                <a:gd name="T33" fmla="*/ 44 h 66"/>
                <a:gd name="T34" fmla="*/ 74 w 82"/>
                <a:gd name="T35" fmla="*/ 37 h 66"/>
                <a:gd name="T36" fmla="*/ 74 w 82"/>
                <a:gd name="T37" fmla="*/ 29 h 66"/>
                <a:gd name="T38" fmla="*/ 67 w 82"/>
                <a:gd name="T39" fmla="*/ 22 h 6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2" h="66">
                  <a:moveTo>
                    <a:pt x="67" y="22"/>
                  </a:moveTo>
                  <a:lnTo>
                    <a:pt x="67" y="7"/>
                  </a:lnTo>
                  <a:lnTo>
                    <a:pt x="60" y="0"/>
                  </a:lnTo>
                  <a:lnTo>
                    <a:pt x="45" y="0"/>
                  </a:lnTo>
                  <a:lnTo>
                    <a:pt x="30" y="15"/>
                  </a:lnTo>
                  <a:lnTo>
                    <a:pt x="23" y="15"/>
                  </a:lnTo>
                  <a:lnTo>
                    <a:pt x="23" y="29"/>
                  </a:lnTo>
                  <a:lnTo>
                    <a:pt x="30" y="37"/>
                  </a:lnTo>
                  <a:lnTo>
                    <a:pt x="23" y="44"/>
                  </a:lnTo>
                  <a:lnTo>
                    <a:pt x="0" y="44"/>
                  </a:lnTo>
                  <a:lnTo>
                    <a:pt x="0" y="51"/>
                  </a:lnTo>
                  <a:lnTo>
                    <a:pt x="8" y="59"/>
                  </a:lnTo>
                  <a:lnTo>
                    <a:pt x="22" y="59"/>
                  </a:lnTo>
                  <a:lnTo>
                    <a:pt x="30" y="66"/>
                  </a:lnTo>
                  <a:lnTo>
                    <a:pt x="52" y="66"/>
                  </a:lnTo>
                  <a:lnTo>
                    <a:pt x="74" y="44"/>
                  </a:lnTo>
                  <a:lnTo>
                    <a:pt x="82" y="44"/>
                  </a:lnTo>
                  <a:lnTo>
                    <a:pt x="74" y="37"/>
                  </a:lnTo>
                  <a:lnTo>
                    <a:pt x="74" y="29"/>
                  </a:lnTo>
                  <a:lnTo>
                    <a:pt x="67" y="22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75" name="95"/>
            <p:cNvSpPr>
              <a:spLocks/>
            </p:cNvSpPr>
            <p:nvPr/>
          </p:nvSpPr>
          <p:spPr bwMode="auto">
            <a:xfrm>
              <a:off x="430" y="432"/>
              <a:ext cx="52" cy="59"/>
            </a:xfrm>
            <a:custGeom>
              <a:avLst/>
              <a:gdLst>
                <a:gd name="T0" fmla="*/ 22 w 52"/>
                <a:gd name="T1" fmla="*/ 0 h 59"/>
                <a:gd name="T2" fmla="*/ 22 w 52"/>
                <a:gd name="T3" fmla="*/ 15 h 59"/>
                <a:gd name="T4" fmla="*/ 15 w 52"/>
                <a:gd name="T5" fmla="*/ 22 h 59"/>
                <a:gd name="T6" fmla="*/ 15 w 52"/>
                <a:gd name="T7" fmla="*/ 29 h 59"/>
                <a:gd name="T8" fmla="*/ 8 w 52"/>
                <a:gd name="T9" fmla="*/ 37 h 59"/>
                <a:gd name="T10" fmla="*/ 8 w 52"/>
                <a:gd name="T11" fmla="*/ 44 h 59"/>
                <a:gd name="T12" fmla="*/ 0 w 52"/>
                <a:gd name="T13" fmla="*/ 51 h 59"/>
                <a:gd name="T14" fmla="*/ 8 w 52"/>
                <a:gd name="T15" fmla="*/ 59 h 59"/>
                <a:gd name="T16" fmla="*/ 45 w 52"/>
                <a:gd name="T17" fmla="*/ 59 h 59"/>
                <a:gd name="T18" fmla="*/ 45 w 52"/>
                <a:gd name="T19" fmla="*/ 51 h 59"/>
                <a:gd name="T20" fmla="*/ 52 w 52"/>
                <a:gd name="T21" fmla="*/ 44 h 59"/>
                <a:gd name="T22" fmla="*/ 52 w 52"/>
                <a:gd name="T23" fmla="*/ 22 h 59"/>
                <a:gd name="T24" fmla="*/ 37 w 52"/>
                <a:gd name="T25" fmla="*/ 7 h 59"/>
                <a:gd name="T26" fmla="*/ 37 w 52"/>
                <a:gd name="T27" fmla="*/ 0 h 59"/>
                <a:gd name="T28" fmla="*/ 22 w 52"/>
                <a:gd name="T29" fmla="*/ 0 h 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" h="59">
                  <a:moveTo>
                    <a:pt x="22" y="0"/>
                  </a:moveTo>
                  <a:lnTo>
                    <a:pt x="22" y="15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8" y="37"/>
                  </a:lnTo>
                  <a:lnTo>
                    <a:pt x="8" y="44"/>
                  </a:lnTo>
                  <a:lnTo>
                    <a:pt x="0" y="51"/>
                  </a:lnTo>
                  <a:lnTo>
                    <a:pt x="8" y="59"/>
                  </a:lnTo>
                  <a:lnTo>
                    <a:pt x="45" y="59"/>
                  </a:lnTo>
                  <a:lnTo>
                    <a:pt x="45" y="51"/>
                  </a:lnTo>
                  <a:lnTo>
                    <a:pt x="52" y="44"/>
                  </a:lnTo>
                  <a:lnTo>
                    <a:pt x="52" y="22"/>
                  </a:lnTo>
                  <a:lnTo>
                    <a:pt x="37" y="7"/>
                  </a:lnTo>
                  <a:lnTo>
                    <a:pt x="37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76" name="93"/>
            <p:cNvSpPr>
              <a:spLocks/>
            </p:cNvSpPr>
            <p:nvPr/>
          </p:nvSpPr>
          <p:spPr bwMode="auto">
            <a:xfrm>
              <a:off x="467" y="410"/>
              <a:ext cx="82" cy="59"/>
            </a:xfrm>
            <a:custGeom>
              <a:avLst/>
              <a:gdLst>
                <a:gd name="T0" fmla="*/ 15 w 82"/>
                <a:gd name="T1" fmla="*/ 59 h 59"/>
                <a:gd name="T2" fmla="*/ 30 w 82"/>
                <a:gd name="T3" fmla="*/ 59 h 59"/>
                <a:gd name="T4" fmla="*/ 37 w 82"/>
                <a:gd name="T5" fmla="*/ 51 h 59"/>
                <a:gd name="T6" fmla="*/ 59 w 82"/>
                <a:gd name="T7" fmla="*/ 51 h 59"/>
                <a:gd name="T8" fmla="*/ 67 w 82"/>
                <a:gd name="T9" fmla="*/ 44 h 59"/>
                <a:gd name="T10" fmla="*/ 82 w 82"/>
                <a:gd name="T11" fmla="*/ 44 h 59"/>
                <a:gd name="T12" fmla="*/ 74 w 82"/>
                <a:gd name="T13" fmla="*/ 37 h 59"/>
                <a:gd name="T14" fmla="*/ 74 w 82"/>
                <a:gd name="T15" fmla="*/ 22 h 59"/>
                <a:gd name="T16" fmla="*/ 67 w 82"/>
                <a:gd name="T17" fmla="*/ 15 h 59"/>
                <a:gd name="T18" fmla="*/ 45 w 82"/>
                <a:gd name="T19" fmla="*/ 15 h 59"/>
                <a:gd name="T20" fmla="*/ 30 w 82"/>
                <a:gd name="T21" fmla="*/ 0 h 59"/>
                <a:gd name="T22" fmla="*/ 22 w 82"/>
                <a:gd name="T23" fmla="*/ 0 h 59"/>
                <a:gd name="T24" fmla="*/ 0 w 82"/>
                <a:gd name="T25" fmla="*/ 22 h 59"/>
                <a:gd name="T26" fmla="*/ 0 w 82"/>
                <a:gd name="T27" fmla="*/ 29 h 59"/>
                <a:gd name="T28" fmla="*/ 15 w 82"/>
                <a:gd name="T29" fmla="*/ 44 h 59"/>
                <a:gd name="T30" fmla="*/ 15 w 82"/>
                <a:gd name="T31" fmla="*/ 59 h 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2" h="59">
                  <a:moveTo>
                    <a:pt x="15" y="59"/>
                  </a:moveTo>
                  <a:lnTo>
                    <a:pt x="30" y="59"/>
                  </a:lnTo>
                  <a:lnTo>
                    <a:pt x="37" y="51"/>
                  </a:lnTo>
                  <a:lnTo>
                    <a:pt x="59" y="51"/>
                  </a:lnTo>
                  <a:lnTo>
                    <a:pt x="67" y="44"/>
                  </a:lnTo>
                  <a:lnTo>
                    <a:pt x="82" y="44"/>
                  </a:lnTo>
                  <a:lnTo>
                    <a:pt x="74" y="37"/>
                  </a:lnTo>
                  <a:lnTo>
                    <a:pt x="74" y="22"/>
                  </a:lnTo>
                  <a:lnTo>
                    <a:pt x="67" y="15"/>
                  </a:lnTo>
                  <a:lnTo>
                    <a:pt x="45" y="15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15" y="4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77" name="98"/>
            <p:cNvSpPr>
              <a:spLocks/>
            </p:cNvSpPr>
            <p:nvPr/>
          </p:nvSpPr>
          <p:spPr bwMode="auto">
            <a:xfrm>
              <a:off x="497" y="373"/>
              <a:ext cx="67" cy="59"/>
            </a:xfrm>
            <a:custGeom>
              <a:avLst/>
              <a:gdLst>
                <a:gd name="T0" fmla="*/ 44 w 67"/>
                <a:gd name="T1" fmla="*/ 59 h 59"/>
                <a:gd name="T2" fmla="*/ 52 w 67"/>
                <a:gd name="T3" fmla="*/ 59 h 59"/>
                <a:gd name="T4" fmla="*/ 59 w 67"/>
                <a:gd name="T5" fmla="*/ 52 h 59"/>
                <a:gd name="T6" fmla="*/ 59 w 67"/>
                <a:gd name="T7" fmla="*/ 44 h 59"/>
                <a:gd name="T8" fmla="*/ 52 w 67"/>
                <a:gd name="T9" fmla="*/ 37 h 59"/>
                <a:gd name="T10" fmla="*/ 59 w 67"/>
                <a:gd name="T11" fmla="*/ 30 h 59"/>
                <a:gd name="T12" fmla="*/ 67 w 67"/>
                <a:gd name="T13" fmla="*/ 30 h 59"/>
                <a:gd name="T14" fmla="*/ 67 w 67"/>
                <a:gd name="T15" fmla="*/ 15 h 59"/>
                <a:gd name="T16" fmla="*/ 59 w 67"/>
                <a:gd name="T17" fmla="*/ 8 h 59"/>
                <a:gd name="T18" fmla="*/ 59 w 67"/>
                <a:gd name="T19" fmla="*/ 0 h 59"/>
                <a:gd name="T20" fmla="*/ 52 w 67"/>
                <a:gd name="T21" fmla="*/ 0 h 59"/>
                <a:gd name="T22" fmla="*/ 22 w 67"/>
                <a:gd name="T23" fmla="*/ 30 h 59"/>
                <a:gd name="T24" fmla="*/ 15 w 67"/>
                <a:gd name="T25" fmla="*/ 30 h 59"/>
                <a:gd name="T26" fmla="*/ 7 w 67"/>
                <a:gd name="T27" fmla="*/ 37 h 59"/>
                <a:gd name="T28" fmla="*/ 0 w 67"/>
                <a:gd name="T29" fmla="*/ 37 h 59"/>
                <a:gd name="T30" fmla="*/ 15 w 67"/>
                <a:gd name="T31" fmla="*/ 52 h 59"/>
                <a:gd name="T32" fmla="*/ 37 w 67"/>
                <a:gd name="T33" fmla="*/ 52 h 59"/>
                <a:gd name="T34" fmla="*/ 44 w 67"/>
                <a:gd name="T35" fmla="*/ 59 h 5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7" h="59">
                  <a:moveTo>
                    <a:pt x="44" y="59"/>
                  </a:moveTo>
                  <a:lnTo>
                    <a:pt x="52" y="59"/>
                  </a:lnTo>
                  <a:lnTo>
                    <a:pt x="59" y="52"/>
                  </a:lnTo>
                  <a:lnTo>
                    <a:pt x="59" y="44"/>
                  </a:lnTo>
                  <a:lnTo>
                    <a:pt x="52" y="37"/>
                  </a:lnTo>
                  <a:lnTo>
                    <a:pt x="59" y="30"/>
                  </a:lnTo>
                  <a:lnTo>
                    <a:pt x="67" y="30"/>
                  </a:lnTo>
                  <a:lnTo>
                    <a:pt x="67" y="15"/>
                  </a:lnTo>
                  <a:lnTo>
                    <a:pt x="59" y="8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22" y="30"/>
                  </a:lnTo>
                  <a:lnTo>
                    <a:pt x="15" y="30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15" y="52"/>
                  </a:lnTo>
                  <a:lnTo>
                    <a:pt x="37" y="52"/>
                  </a:lnTo>
                  <a:lnTo>
                    <a:pt x="44" y="59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78" name="94"/>
            <p:cNvSpPr>
              <a:spLocks/>
            </p:cNvSpPr>
            <p:nvPr/>
          </p:nvSpPr>
          <p:spPr bwMode="auto">
            <a:xfrm>
              <a:off x="556" y="352"/>
              <a:ext cx="74" cy="65"/>
            </a:xfrm>
            <a:custGeom>
              <a:avLst/>
              <a:gdLst>
                <a:gd name="T0" fmla="*/ 8 w 74"/>
                <a:gd name="T1" fmla="*/ 51 h 65"/>
                <a:gd name="T2" fmla="*/ 15 w 74"/>
                <a:gd name="T3" fmla="*/ 51 h 65"/>
                <a:gd name="T4" fmla="*/ 22 w 74"/>
                <a:gd name="T5" fmla="*/ 58 h 65"/>
                <a:gd name="T6" fmla="*/ 30 w 74"/>
                <a:gd name="T7" fmla="*/ 58 h 65"/>
                <a:gd name="T8" fmla="*/ 30 w 74"/>
                <a:gd name="T9" fmla="*/ 65 h 65"/>
                <a:gd name="T10" fmla="*/ 45 w 74"/>
                <a:gd name="T11" fmla="*/ 65 h 65"/>
                <a:gd name="T12" fmla="*/ 59 w 74"/>
                <a:gd name="T13" fmla="*/ 51 h 65"/>
                <a:gd name="T14" fmla="*/ 67 w 74"/>
                <a:gd name="T15" fmla="*/ 51 h 65"/>
                <a:gd name="T16" fmla="*/ 67 w 74"/>
                <a:gd name="T17" fmla="*/ 36 h 65"/>
                <a:gd name="T18" fmla="*/ 74 w 74"/>
                <a:gd name="T19" fmla="*/ 29 h 65"/>
                <a:gd name="T20" fmla="*/ 74 w 74"/>
                <a:gd name="T21" fmla="*/ 14 h 65"/>
                <a:gd name="T22" fmla="*/ 67 w 74"/>
                <a:gd name="T23" fmla="*/ 7 h 65"/>
                <a:gd name="T24" fmla="*/ 37 w 74"/>
                <a:gd name="T25" fmla="*/ 7 h 65"/>
                <a:gd name="T26" fmla="*/ 30 w 74"/>
                <a:gd name="T27" fmla="*/ 0 h 65"/>
                <a:gd name="T28" fmla="*/ 0 w 74"/>
                <a:gd name="T29" fmla="*/ 0 h 65"/>
                <a:gd name="T30" fmla="*/ 0 w 74"/>
                <a:gd name="T31" fmla="*/ 29 h 65"/>
                <a:gd name="T32" fmla="*/ 8 w 74"/>
                <a:gd name="T33" fmla="*/ 36 h 65"/>
                <a:gd name="T34" fmla="*/ 8 w 74"/>
                <a:gd name="T35" fmla="*/ 51 h 6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4" h="65">
                  <a:moveTo>
                    <a:pt x="8" y="51"/>
                  </a:moveTo>
                  <a:lnTo>
                    <a:pt x="15" y="51"/>
                  </a:lnTo>
                  <a:lnTo>
                    <a:pt x="22" y="58"/>
                  </a:lnTo>
                  <a:lnTo>
                    <a:pt x="30" y="58"/>
                  </a:lnTo>
                  <a:lnTo>
                    <a:pt x="30" y="65"/>
                  </a:lnTo>
                  <a:lnTo>
                    <a:pt x="45" y="65"/>
                  </a:lnTo>
                  <a:lnTo>
                    <a:pt x="59" y="51"/>
                  </a:lnTo>
                  <a:lnTo>
                    <a:pt x="67" y="51"/>
                  </a:lnTo>
                  <a:lnTo>
                    <a:pt x="67" y="36"/>
                  </a:lnTo>
                  <a:lnTo>
                    <a:pt x="74" y="29"/>
                  </a:lnTo>
                  <a:lnTo>
                    <a:pt x="74" y="14"/>
                  </a:lnTo>
                  <a:lnTo>
                    <a:pt x="67" y="7"/>
                  </a:lnTo>
                  <a:lnTo>
                    <a:pt x="37" y="7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8" y="36"/>
                  </a:lnTo>
                  <a:lnTo>
                    <a:pt x="8" y="51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79" name="105"/>
            <p:cNvSpPr>
              <a:spLocks/>
            </p:cNvSpPr>
            <p:nvPr/>
          </p:nvSpPr>
          <p:spPr bwMode="auto">
            <a:xfrm>
              <a:off x="556" y="300"/>
              <a:ext cx="82" cy="59"/>
            </a:xfrm>
            <a:custGeom>
              <a:avLst/>
              <a:gdLst>
                <a:gd name="T0" fmla="*/ 67 w 82"/>
                <a:gd name="T1" fmla="*/ 59 h 59"/>
                <a:gd name="T2" fmla="*/ 67 w 82"/>
                <a:gd name="T3" fmla="*/ 52 h 59"/>
                <a:gd name="T4" fmla="*/ 59 w 82"/>
                <a:gd name="T5" fmla="*/ 44 h 59"/>
                <a:gd name="T6" fmla="*/ 67 w 82"/>
                <a:gd name="T7" fmla="*/ 37 h 59"/>
                <a:gd name="T8" fmla="*/ 67 w 82"/>
                <a:gd name="T9" fmla="*/ 30 h 59"/>
                <a:gd name="T10" fmla="*/ 82 w 82"/>
                <a:gd name="T11" fmla="*/ 15 h 59"/>
                <a:gd name="T12" fmla="*/ 82 w 82"/>
                <a:gd name="T13" fmla="*/ 8 h 59"/>
                <a:gd name="T14" fmla="*/ 74 w 82"/>
                <a:gd name="T15" fmla="*/ 8 h 59"/>
                <a:gd name="T16" fmla="*/ 67 w 82"/>
                <a:gd name="T17" fmla="*/ 0 h 59"/>
                <a:gd name="T18" fmla="*/ 59 w 82"/>
                <a:gd name="T19" fmla="*/ 8 h 59"/>
                <a:gd name="T20" fmla="*/ 45 w 82"/>
                <a:gd name="T21" fmla="*/ 8 h 59"/>
                <a:gd name="T22" fmla="*/ 37 w 82"/>
                <a:gd name="T23" fmla="*/ 0 h 59"/>
                <a:gd name="T24" fmla="*/ 22 w 82"/>
                <a:gd name="T25" fmla="*/ 0 h 59"/>
                <a:gd name="T26" fmla="*/ 22 w 82"/>
                <a:gd name="T27" fmla="*/ 15 h 59"/>
                <a:gd name="T28" fmla="*/ 0 w 82"/>
                <a:gd name="T29" fmla="*/ 37 h 59"/>
                <a:gd name="T30" fmla="*/ 0 w 82"/>
                <a:gd name="T31" fmla="*/ 52 h 59"/>
                <a:gd name="T32" fmla="*/ 30 w 82"/>
                <a:gd name="T33" fmla="*/ 52 h 59"/>
                <a:gd name="T34" fmla="*/ 37 w 82"/>
                <a:gd name="T35" fmla="*/ 59 h 59"/>
                <a:gd name="T36" fmla="*/ 67 w 82"/>
                <a:gd name="T37" fmla="*/ 59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2" h="59">
                  <a:moveTo>
                    <a:pt x="67" y="59"/>
                  </a:moveTo>
                  <a:lnTo>
                    <a:pt x="67" y="52"/>
                  </a:lnTo>
                  <a:lnTo>
                    <a:pt x="59" y="44"/>
                  </a:lnTo>
                  <a:lnTo>
                    <a:pt x="67" y="37"/>
                  </a:lnTo>
                  <a:lnTo>
                    <a:pt x="67" y="30"/>
                  </a:lnTo>
                  <a:lnTo>
                    <a:pt x="82" y="15"/>
                  </a:lnTo>
                  <a:lnTo>
                    <a:pt x="82" y="8"/>
                  </a:lnTo>
                  <a:lnTo>
                    <a:pt x="74" y="8"/>
                  </a:lnTo>
                  <a:lnTo>
                    <a:pt x="67" y="0"/>
                  </a:lnTo>
                  <a:lnTo>
                    <a:pt x="59" y="8"/>
                  </a:lnTo>
                  <a:lnTo>
                    <a:pt x="45" y="8"/>
                  </a:lnTo>
                  <a:lnTo>
                    <a:pt x="37" y="0"/>
                  </a:lnTo>
                  <a:lnTo>
                    <a:pt x="22" y="0"/>
                  </a:lnTo>
                  <a:lnTo>
                    <a:pt x="22" y="15"/>
                  </a:lnTo>
                  <a:lnTo>
                    <a:pt x="0" y="37"/>
                  </a:lnTo>
                  <a:lnTo>
                    <a:pt x="0" y="52"/>
                  </a:lnTo>
                  <a:lnTo>
                    <a:pt x="30" y="52"/>
                  </a:lnTo>
                  <a:lnTo>
                    <a:pt x="37" y="59"/>
                  </a:lnTo>
                  <a:lnTo>
                    <a:pt x="67" y="59"/>
                  </a:lnTo>
                  <a:close/>
                </a:path>
              </a:pathLst>
            </a:custGeom>
            <a:solidFill>
              <a:srgbClr val="FF6464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80" name="110"/>
            <p:cNvSpPr>
              <a:spLocks/>
            </p:cNvSpPr>
            <p:nvPr/>
          </p:nvSpPr>
          <p:spPr bwMode="auto">
            <a:xfrm>
              <a:off x="615" y="308"/>
              <a:ext cx="67" cy="65"/>
            </a:xfrm>
            <a:custGeom>
              <a:avLst/>
              <a:gdLst>
                <a:gd name="T0" fmla="*/ 67 w 67"/>
                <a:gd name="T1" fmla="*/ 29 h 65"/>
                <a:gd name="T2" fmla="*/ 60 w 67"/>
                <a:gd name="T3" fmla="*/ 29 h 65"/>
                <a:gd name="T4" fmla="*/ 52 w 67"/>
                <a:gd name="T5" fmla="*/ 36 h 65"/>
                <a:gd name="T6" fmla="*/ 52 w 67"/>
                <a:gd name="T7" fmla="*/ 44 h 65"/>
                <a:gd name="T8" fmla="*/ 45 w 67"/>
                <a:gd name="T9" fmla="*/ 51 h 65"/>
                <a:gd name="T10" fmla="*/ 37 w 67"/>
                <a:gd name="T11" fmla="*/ 51 h 65"/>
                <a:gd name="T12" fmla="*/ 30 w 67"/>
                <a:gd name="T13" fmla="*/ 58 h 65"/>
                <a:gd name="T14" fmla="*/ 23 w 67"/>
                <a:gd name="T15" fmla="*/ 58 h 65"/>
                <a:gd name="T16" fmla="*/ 15 w 67"/>
                <a:gd name="T17" fmla="*/ 65 h 65"/>
                <a:gd name="T18" fmla="*/ 15 w 67"/>
                <a:gd name="T19" fmla="*/ 58 h 65"/>
                <a:gd name="T20" fmla="*/ 8 w 67"/>
                <a:gd name="T21" fmla="*/ 51 h 65"/>
                <a:gd name="T22" fmla="*/ 8 w 67"/>
                <a:gd name="T23" fmla="*/ 44 h 65"/>
                <a:gd name="T24" fmla="*/ 0 w 67"/>
                <a:gd name="T25" fmla="*/ 36 h 65"/>
                <a:gd name="T26" fmla="*/ 8 w 67"/>
                <a:gd name="T27" fmla="*/ 29 h 65"/>
                <a:gd name="T28" fmla="*/ 8 w 67"/>
                <a:gd name="T29" fmla="*/ 22 h 65"/>
                <a:gd name="T30" fmla="*/ 23 w 67"/>
                <a:gd name="T31" fmla="*/ 7 h 65"/>
                <a:gd name="T32" fmla="*/ 23 w 67"/>
                <a:gd name="T33" fmla="*/ 0 h 65"/>
                <a:gd name="T34" fmla="*/ 37 w 67"/>
                <a:gd name="T35" fmla="*/ 0 h 65"/>
                <a:gd name="T36" fmla="*/ 45 w 67"/>
                <a:gd name="T37" fmla="*/ 7 h 65"/>
                <a:gd name="T38" fmla="*/ 60 w 67"/>
                <a:gd name="T39" fmla="*/ 7 h 65"/>
                <a:gd name="T40" fmla="*/ 67 w 67"/>
                <a:gd name="T41" fmla="*/ 14 h 65"/>
                <a:gd name="T42" fmla="*/ 67 w 67"/>
                <a:gd name="T43" fmla="*/ 29 h 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7" h="65">
                  <a:moveTo>
                    <a:pt x="67" y="29"/>
                  </a:moveTo>
                  <a:lnTo>
                    <a:pt x="60" y="29"/>
                  </a:lnTo>
                  <a:lnTo>
                    <a:pt x="52" y="36"/>
                  </a:lnTo>
                  <a:lnTo>
                    <a:pt x="52" y="44"/>
                  </a:lnTo>
                  <a:lnTo>
                    <a:pt x="45" y="51"/>
                  </a:lnTo>
                  <a:lnTo>
                    <a:pt x="37" y="51"/>
                  </a:lnTo>
                  <a:lnTo>
                    <a:pt x="30" y="58"/>
                  </a:lnTo>
                  <a:lnTo>
                    <a:pt x="23" y="58"/>
                  </a:lnTo>
                  <a:lnTo>
                    <a:pt x="15" y="65"/>
                  </a:lnTo>
                  <a:lnTo>
                    <a:pt x="15" y="58"/>
                  </a:lnTo>
                  <a:lnTo>
                    <a:pt x="8" y="51"/>
                  </a:lnTo>
                  <a:lnTo>
                    <a:pt x="8" y="44"/>
                  </a:lnTo>
                  <a:lnTo>
                    <a:pt x="0" y="36"/>
                  </a:lnTo>
                  <a:lnTo>
                    <a:pt x="8" y="29"/>
                  </a:lnTo>
                  <a:lnTo>
                    <a:pt x="8" y="22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37" y="0"/>
                  </a:lnTo>
                  <a:lnTo>
                    <a:pt x="45" y="7"/>
                  </a:lnTo>
                  <a:lnTo>
                    <a:pt x="60" y="7"/>
                  </a:lnTo>
                  <a:lnTo>
                    <a:pt x="67" y="14"/>
                  </a:lnTo>
                  <a:lnTo>
                    <a:pt x="67" y="29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81" name="111"/>
            <p:cNvSpPr>
              <a:spLocks/>
            </p:cNvSpPr>
            <p:nvPr/>
          </p:nvSpPr>
          <p:spPr bwMode="auto">
            <a:xfrm>
              <a:off x="667" y="337"/>
              <a:ext cx="45" cy="51"/>
            </a:xfrm>
            <a:custGeom>
              <a:avLst/>
              <a:gdLst>
                <a:gd name="T0" fmla="*/ 0 w 45"/>
                <a:gd name="T1" fmla="*/ 15 h 51"/>
                <a:gd name="T2" fmla="*/ 0 w 45"/>
                <a:gd name="T3" fmla="*/ 36 h 51"/>
                <a:gd name="T4" fmla="*/ 8 w 45"/>
                <a:gd name="T5" fmla="*/ 44 h 51"/>
                <a:gd name="T6" fmla="*/ 8 w 45"/>
                <a:gd name="T7" fmla="*/ 51 h 51"/>
                <a:gd name="T8" fmla="*/ 37 w 45"/>
                <a:gd name="T9" fmla="*/ 51 h 51"/>
                <a:gd name="T10" fmla="*/ 45 w 45"/>
                <a:gd name="T11" fmla="*/ 44 h 51"/>
                <a:gd name="T12" fmla="*/ 45 w 45"/>
                <a:gd name="T13" fmla="*/ 29 h 51"/>
                <a:gd name="T14" fmla="*/ 30 w 45"/>
                <a:gd name="T15" fmla="*/ 15 h 51"/>
                <a:gd name="T16" fmla="*/ 22 w 45"/>
                <a:gd name="T17" fmla="*/ 15 h 51"/>
                <a:gd name="T18" fmla="*/ 15 w 45"/>
                <a:gd name="T19" fmla="*/ 7 h 51"/>
                <a:gd name="T20" fmla="*/ 15 w 45"/>
                <a:gd name="T21" fmla="*/ 0 h 51"/>
                <a:gd name="T22" fmla="*/ 8 w 45"/>
                <a:gd name="T23" fmla="*/ 0 h 51"/>
                <a:gd name="T24" fmla="*/ 0 w 45"/>
                <a:gd name="T25" fmla="*/ 7 h 51"/>
                <a:gd name="T26" fmla="*/ 0 w 45"/>
                <a:gd name="T27" fmla="*/ 15 h 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" h="51">
                  <a:moveTo>
                    <a:pt x="0" y="15"/>
                  </a:moveTo>
                  <a:lnTo>
                    <a:pt x="0" y="36"/>
                  </a:lnTo>
                  <a:lnTo>
                    <a:pt x="8" y="44"/>
                  </a:lnTo>
                  <a:lnTo>
                    <a:pt x="8" y="51"/>
                  </a:lnTo>
                  <a:lnTo>
                    <a:pt x="37" y="51"/>
                  </a:lnTo>
                  <a:lnTo>
                    <a:pt x="45" y="44"/>
                  </a:lnTo>
                  <a:lnTo>
                    <a:pt x="45" y="29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82" name="103"/>
            <p:cNvSpPr>
              <a:spLocks/>
            </p:cNvSpPr>
            <p:nvPr/>
          </p:nvSpPr>
          <p:spPr bwMode="auto">
            <a:xfrm>
              <a:off x="682" y="330"/>
              <a:ext cx="52" cy="36"/>
            </a:xfrm>
            <a:custGeom>
              <a:avLst/>
              <a:gdLst>
                <a:gd name="T0" fmla="*/ 30 w 52"/>
                <a:gd name="T1" fmla="*/ 36 h 36"/>
                <a:gd name="T2" fmla="*/ 37 w 52"/>
                <a:gd name="T3" fmla="*/ 29 h 36"/>
                <a:gd name="T4" fmla="*/ 44 w 52"/>
                <a:gd name="T5" fmla="*/ 29 h 36"/>
                <a:gd name="T6" fmla="*/ 52 w 52"/>
                <a:gd name="T7" fmla="*/ 22 h 36"/>
                <a:gd name="T8" fmla="*/ 52 w 52"/>
                <a:gd name="T9" fmla="*/ 7 h 36"/>
                <a:gd name="T10" fmla="*/ 44 w 52"/>
                <a:gd name="T11" fmla="*/ 7 h 36"/>
                <a:gd name="T12" fmla="*/ 37 w 52"/>
                <a:gd name="T13" fmla="*/ 0 h 36"/>
                <a:gd name="T14" fmla="*/ 15 w 52"/>
                <a:gd name="T15" fmla="*/ 0 h 36"/>
                <a:gd name="T16" fmla="*/ 7 w 52"/>
                <a:gd name="T17" fmla="*/ 7 h 36"/>
                <a:gd name="T18" fmla="*/ 0 w 52"/>
                <a:gd name="T19" fmla="*/ 7 h 36"/>
                <a:gd name="T20" fmla="*/ 0 w 52"/>
                <a:gd name="T21" fmla="*/ 14 h 36"/>
                <a:gd name="T22" fmla="*/ 7 w 52"/>
                <a:gd name="T23" fmla="*/ 22 h 36"/>
                <a:gd name="T24" fmla="*/ 15 w 52"/>
                <a:gd name="T25" fmla="*/ 22 h 36"/>
                <a:gd name="T26" fmla="*/ 30 w 52"/>
                <a:gd name="T27" fmla="*/ 36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" h="36">
                  <a:moveTo>
                    <a:pt x="30" y="36"/>
                  </a:moveTo>
                  <a:lnTo>
                    <a:pt x="37" y="29"/>
                  </a:lnTo>
                  <a:lnTo>
                    <a:pt x="44" y="29"/>
                  </a:lnTo>
                  <a:lnTo>
                    <a:pt x="52" y="22"/>
                  </a:lnTo>
                  <a:lnTo>
                    <a:pt x="52" y="7"/>
                  </a:lnTo>
                  <a:lnTo>
                    <a:pt x="44" y="7"/>
                  </a:lnTo>
                  <a:lnTo>
                    <a:pt x="37" y="0"/>
                  </a:lnTo>
                  <a:lnTo>
                    <a:pt x="15" y="0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14"/>
                  </a:lnTo>
                  <a:lnTo>
                    <a:pt x="7" y="22"/>
                  </a:lnTo>
                  <a:lnTo>
                    <a:pt x="15" y="22"/>
                  </a:lnTo>
                  <a:lnTo>
                    <a:pt x="30" y="36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83" name="99"/>
            <p:cNvSpPr>
              <a:spLocks/>
            </p:cNvSpPr>
            <p:nvPr/>
          </p:nvSpPr>
          <p:spPr bwMode="auto">
            <a:xfrm>
              <a:off x="712" y="337"/>
              <a:ext cx="66" cy="51"/>
            </a:xfrm>
            <a:custGeom>
              <a:avLst/>
              <a:gdLst>
                <a:gd name="T0" fmla="*/ 22 w 66"/>
                <a:gd name="T1" fmla="*/ 0 h 51"/>
                <a:gd name="T2" fmla="*/ 44 w 66"/>
                <a:gd name="T3" fmla="*/ 0 h 51"/>
                <a:gd name="T4" fmla="*/ 52 w 66"/>
                <a:gd name="T5" fmla="*/ 7 h 51"/>
                <a:gd name="T6" fmla="*/ 59 w 66"/>
                <a:gd name="T7" fmla="*/ 7 h 51"/>
                <a:gd name="T8" fmla="*/ 66 w 66"/>
                <a:gd name="T9" fmla="*/ 15 h 51"/>
                <a:gd name="T10" fmla="*/ 66 w 66"/>
                <a:gd name="T11" fmla="*/ 29 h 51"/>
                <a:gd name="T12" fmla="*/ 44 w 66"/>
                <a:gd name="T13" fmla="*/ 51 h 51"/>
                <a:gd name="T14" fmla="*/ 7 w 66"/>
                <a:gd name="T15" fmla="*/ 51 h 51"/>
                <a:gd name="T16" fmla="*/ 0 w 66"/>
                <a:gd name="T17" fmla="*/ 44 h 51"/>
                <a:gd name="T18" fmla="*/ 0 w 66"/>
                <a:gd name="T19" fmla="*/ 29 h 51"/>
                <a:gd name="T20" fmla="*/ 7 w 66"/>
                <a:gd name="T21" fmla="*/ 22 h 51"/>
                <a:gd name="T22" fmla="*/ 14 w 66"/>
                <a:gd name="T23" fmla="*/ 22 h 51"/>
                <a:gd name="T24" fmla="*/ 22 w 66"/>
                <a:gd name="T25" fmla="*/ 15 h 51"/>
                <a:gd name="T26" fmla="*/ 22 w 66"/>
                <a:gd name="T27" fmla="*/ 0 h 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6" h="51">
                  <a:moveTo>
                    <a:pt x="22" y="0"/>
                  </a:moveTo>
                  <a:lnTo>
                    <a:pt x="44" y="0"/>
                  </a:lnTo>
                  <a:lnTo>
                    <a:pt x="52" y="7"/>
                  </a:lnTo>
                  <a:lnTo>
                    <a:pt x="59" y="7"/>
                  </a:lnTo>
                  <a:lnTo>
                    <a:pt x="66" y="15"/>
                  </a:lnTo>
                  <a:lnTo>
                    <a:pt x="66" y="29"/>
                  </a:lnTo>
                  <a:lnTo>
                    <a:pt x="44" y="51"/>
                  </a:lnTo>
                  <a:lnTo>
                    <a:pt x="7" y="51"/>
                  </a:lnTo>
                  <a:lnTo>
                    <a:pt x="0" y="44"/>
                  </a:lnTo>
                  <a:lnTo>
                    <a:pt x="0" y="29"/>
                  </a:lnTo>
                  <a:lnTo>
                    <a:pt x="7" y="22"/>
                  </a:lnTo>
                  <a:lnTo>
                    <a:pt x="14" y="22"/>
                  </a:lnTo>
                  <a:lnTo>
                    <a:pt x="22" y="1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84" name="109"/>
            <p:cNvSpPr>
              <a:spLocks/>
            </p:cNvSpPr>
            <p:nvPr/>
          </p:nvSpPr>
          <p:spPr bwMode="auto">
            <a:xfrm>
              <a:off x="756" y="366"/>
              <a:ext cx="45" cy="59"/>
            </a:xfrm>
            <a:custGeom>
              <a:avLst/>
              <a:gdLst>
                <a:gd name="T0" fmla="*/ 22 w 45"/>
                <a:gd name="T1" fmla="*/ 0 h 59"/>
                <a:gd name="T2" fmla="*/ 37 w 45"/>
                <a:gd name="T3" fmla="*/ 15 h 59"/>
                <a:gd name="T4" fmla="*/ 45 w 45"/>
                <a:gd name="T5" fmla="*/ 15 h 59"/>
                <a:gd name="T6" fmla="*/ 45 w 45"/>
                <a:gd name="T7" fmla="*/ 29 h 59"/>
                <a:gd name="T8" fmla="*/ 15 w 45"/>
                <a:gd name="T9" fmla="*/ 59 h 59"/>
                <a:gd name="T10" fmla="*/ 8 w 45"/>
                <a:gd name="T11" fmla="*/ 51 h 59"/>
                <a:gd name="T12" fmla="*/ 8 w 45"/>
                <a:gd name="T13" fmla="*/ 44 h 59"/>
                <a:gd name="T14" fmla="*/ 0 w 45"/>
                <a:gd name="T15" fmla="*/ 37 h 59"/>
                <a:gd name="T16" fmla="*/ 0 w 45"/>
                <a:gd name="T17" fmla="*/ 22 h 59"/>
                <a:gd name="T18" fmla="*/ 22 w 45"/>
                <a:gd name="T19" fmla="*/ 0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5" h="59">
                  <a:moveTo>
                    <a:pt x="22" y="0"/>
                  </a:moveTo>
                  <a:lnTo>
                    <a:pt x="37" y="15"/>
                  </a:lnTo>
                  <a:lnTo>
                    <a:pt x="45" y="15"/>
                  </a:lnTo>
                  <a:lnTo>
                    <a:pt x="45" y="29"/>
                  </a:lnTo>
                  <a:lnTo>
                    <a:pt x="15" y="59"/>
                  </a:lnTo>
                  <a:lnTo>
                    <a:pt x="8" y="51"/>
                  </a:lnTo>
                  <a:lnTo>
                    <a:pt x="8" y="44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85" name="101"/>
            <p:cNvSpPr>
              <a:spLocks/>
            </p:cNvSpPr>
            <p:nvPr/>
          </p:nvSpPr>
          <p:spPr bwMode="auto">
            <a:xfrm>
              <a:off x="712" y="388"/>
              <a:ext cx="59" cy="51"/>
            </a:xfrm>
            <a:custGeom>
              <a:avLst/>
              <a:gdLst>
                <a:gd name="T0" fmla="*/ 59 w 59"/>
                <a:gd name="T1" fmla="*/ 37 h 51"/>
                <a:gd name="T2" fmla="*/ 44 w 59"/>
                <a:gd name="T3" fmla="*/ 51 h 51"/>
                <a:gd name="T4" fmla="*/ 22 w 59"/>
                <a:gd name="T5" fmla="*/ 51 h 51"/>
                <a:gd name="T6" fmla="*/ 7 w 59"/>
                <a:gd name="T7" fmla="*/ 37 h 51"/>
                <a:gd name="T8" fmla="*/ 0 w 59"/>
                <a:gd name="T9" fmla="*/ 37 h 51"/>
                <a:gd name="T10" fmla="*/ 0 w 59"/>
                <a:gd name="T11" fmla="*/ 29 h 51"/>
                <a:gd name="T12" fmla="*/ 7 w 59"/>
                <a:gd name="T13" fmla="*/ 22 h 51"/>
                <a:gd name="T14" fmla="*/ 7 w 59"/>
                <a:gd name="T15" fmla="*/ 0 h 51"/>
                <a:gd name="T16" fmla="*/ 44 w 59"/>
                <a:gd name="T17" fmla="*/ 0 h 51"/>
                <a:gd name="T18" fmla="*/ 44 w 59"/>
                <a:gd name="T19" fmla="*/ 15 h 51"/>
                <a:gd name="T20" fmla="*/ 52 w 59"/>
                <a:gd name="T21" fmla="*/ 22 h 51"/>
                <a:gd name="T22" fmla="*/ 52 w 59"/>
                <a:gd name="T23" fmla="*/ 29 h 51"/>
                <a:gd name="T24" fmla="*/ 59 w 59"/>
                <a:gd name="T25" fmla="*/ 37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51">
                  <a:moveTo>
                    <a:pt x="59" y="37"/>
                  </a:moveTo>
                  <a:lnTo>
                    <a:pt x="44" y="51"/>
                  </a:lnTo>
                  <a:lnTo>
                    <a:pt x="22" y="51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0" y="29"/>
                  </a:lnTo>
                  <a:lnTo>
                    <a:pt x="7" y="22"/>
                  </a:lnTo>
                  <a:lnTo>
                    <a:pt x="7" y="0"/>
                  </a:lnTo>
                  <a:lnTo>
                    <a:pt x="44" y="0"/>
                  </a:lnTo>
                  <a:lnTo>
                    <a:pt x="44" y="15"/>
                  </a:lnTo>
                  <a:lnTo>
                    <a:pt x="52" y="22"/>
                  </a:lnTo>
                  <a:lnTo>
                    <a:pt x="52" y="29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86" name="102"/>
            <p:cNvSpPr>
              <a:spLocks/>
            </p:cNvSpPr>
            <p:nvPr/>
          </p:nvSpPr>
          <p:spPr bwMode="auto">
            <a:xfrm>
              <a:off x="660" y="381"/>
              <a:ext cx="62" cy="51"/>
            </a:xfrm>
            <a:custGeom>
              <a:avLst/>
              <a:gdLst>
                <a:gd name="T0" fmla="*/ 52 w 59"/>
                <a:gd name="T1" fmla="*/ 44 h 51"/>
                <a:gd name="T2" fmla="*/ 37 w 59"/>
                <a:gd name="T3" fmla="*/ 44 h 51"/>
                <a:gd name="T4" fmla="*/ 29 w 59"/>
                <a:gd name="T5" fmla="*/ 51 h 51"/>
                <a:gd name="T6" fmla="*/ 7 w 59"/>
                <a:gd name="T7" fmla="*/ 51 h 51"/>
                <a:gd name="T8" fmla="*/ 0 w 59"/>
                <a:gd name="T9" fmla="*/ 44 h 51"/>
                <a:gd name="T10" fmla="*/ 0 w 59"/>
                <a:gd name="T11" fmla="*/ 29 h 51"/>
                <a:gd name="T12" fmla="*/ 15 w 59"/>
                <a:gd name="T13" fmla="*/ 14 h 51"/>
                <a:gd name="T14" fmla="*/ 15 w 59"/>
                <a:gd name="T15" fmla="*/ 7 h 51"/>
                <a:gd name="T16" fmla="*/ 44 w 59"/>
                <a:gd name="T17" fmla="*/ 7 h 51"/>
                <a:gd name="T18" fmla="*/ 52 w 59"/>
                <a:gd name="T19" fmla="*/ 0 h 51"/>
                <a:gd name="T20" fmla="*/ 59 w 59"/>
                <a:gd name="T21" fmla="*/ 7 h 51"/>
                <a:gd name="T22" fmla="*/ 59 w 59"/>
                <a:gd name="T23" fmla="*/ 29 h 51"/>
                <a:gd name="T24" fmla="*/ 52 w 59"/>
                <a:gd name="T25" fmla="*/ 36 h 51"/>
                <a:gd name="T26" fmla="*/ 52 w 5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" h="51">
                  <a:moveTo>
                    <a:pt x="52" y="44"/>
                  </a:moveTo>
                  <a:lnTo>
                    <a:pt x="37" y="44"/>
                  </a:lnTo>
                  <a:lnTo>
                    <a:pt x="29" y="51"/>
                  </a:lnTo>
                  <a:lnTo>
                    <a:pt x="7" y="51"/>
                  </a:lnTo>
                  <a:lnTo>
                    <a:pt x="0" y="44"/>
                  </a:lnTo>
                  <a:lnTo>
                    <a:pt x="0" y="29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44" y="7"/>
                  </a:lnTo>
                  <a:lnTo>
                    <a:pt x="52" y="0"/>
                  </a:lnTo>
                  <a:lnTo>
                    <a:pt x="59" y="7"/>
                  </a:lnTo>
                  <a:lnTo>
                    <a:pt x="59" y="29"/>
                  </a:lnTo>
                  <a:lnTo>
                    <a:pt x="52" y="36"/>
                  </a:lnTo>
                  <a:lnTo>
                    <a:pt x="52" y="44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7" name="108"/>
            <p:cNvSpPr>
              <a:spLocks/>
            </p:cNvSpPr>
            <p:nvPr/>
          </p:nvSpPr>
          <p:spPr bwMode="auto">
            <a:xfrm>
              <a:off x="623" y="352"/>
              <a:ext cx="52" cy="58"/>
            </a:xfrm>
            <a:custGeom>
              <a:avLst/>
              <a:gdLst>
                <a:gd name="T0" fmla="*/ 37 w 52"/>
                <a:gd name="T1" fmla="*/ 58 h 58"/>
                <a:gd name="T2" fmla="*/ 7 w 52"/>
                <a:gd name="T3" fmla="*/ 58 h 58"/>
                <a:gd name="T4" fmla="*/ 0 w 52"/>
                <a:gd name="T5" fmla="*/ 51 h 58"/>
                <a:gd name="T6" fmla="*/ 0 w 52"/>
                <a:gd name="T7" fmla="*/ 36 h 58"/>
                <a:gd name="T8" fmla="*/ 7 w 52"/>
                <a:gd name="T9" fmla="*/ 29 h 58"/>
                <a:gd name="T10" fmla="*/ 7 w 52"/>
                <a:gd name="T11" fmla="*/ 21 h 58"/>
                <a:gd name="T12" fmla="*/ 15 w 52"/>
                <a:gd name="T13" fmla="*/ 14 h 58"/>
                <a:gd name="T14" fmla="*/ 22 w 52"/>
                <a:gd name="T15" fmla="*/ 14 h 58"/>
                <a:gd name="T16" fmla="*/ 29 w 52"/>
                <a:gd name="T17" fmla="*/ 7 h 58"/>
                <a:gd name="T18" fmla="*/ 37 w 52"/>
                <a:gd name="T19" fmla="*/ 7 h 58"/>
                <a:gd name="T20" fmla="*/ 44 w 52"/>
                <a:gd name="T21" fmla="*/ 0 h 58"/>
                <a:gd name="T22" fmla="*/ 44 w 52"/>
                <a:gd name="T23" fmla="*/ 21 h 58"/>
                <a:gd name="T24" fmla="*/ 52 w 52"/>
                <a:gd name="T25" fmla="*/ 29 h 58"/>
                <a:gd name="T26" fmla="*/ 52 w 52"/>
                <a:gd name="T27" fmla="*/ 43 h 58"/>
                <a:gd name="T28" fmla="*/ 37 w 52"/>
                <a:gd name="T29" fmla="*/ 58 h 5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" h="58">
                  <a:moveTo>
                    <a:pt x="37" y="58"/>
                  </a:moveTo>
                  <a:lnTo>
                    <a:pt x="7" y="58"/>
                  </a:lnTo>
                  <a:lnTo>
                    <a:pt x="0" y="51"/>
                  </a:lnTo>
                  <a:lnTo>
                    <a:pt x="0" y="36"/>
                  </a:lnTo>
                  <a:lnTo>
                    <a:pt x="7" y="29"/>
                  </a:lnTo>
                  <a:lnTo>
                    <a:pt x="7" y="21"/>
                  </a:lnTo>
                  <a:lnTo>
                    <a:pt x="15" y="14"/>
                  </a:lnTo>
                  <a:lnTo>
                    <a:pt x="22" y="14"/>
                  </a:lnTo>
                  <a:lnTo>
                    <a:pt x="29" y="7"/>
                  </a:lnTo>
                  <a:lnTo>
                    <a:pt x="37" y="7"/>
                  </a:lnTo>
                  <a:lnTo>
                    <a:pt x="44" y="0"/>
                  </a:lnTo>
                  <a:lnTo>
                    <a:pt x="44" y="21"/>
                  </a:lnTo>
                  <a:lnTo>
                    <a:pt x="52" y="29"/>
                  </a:lnTo>
                  <a:lnTo>
                    <a:pt x="52" y="43"/>
                  </a:lnTo>
                  <a:lnTo>
                    <a:pt x="37" y="58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88" name="42"/>
            <p:cNvSpPr>
              <a:spLocks/>
            </p:cNvSpPr>
            <p:nvPr/>
          </p:nvSpPr>
          <p:spPr bwMode="auto">
            <a:xfrm>
              <a:off x="615" y="410"/>
              <a:ext cx="52" cy="44"/>
            </a:xfrm>
            <a:custGeom>
              <a:avLst/>
              <a:gdLst>
                <a:gd name="T0" fmla="*/ 52 w 52"/>
                <a:gd name="T1" fmla="*/ 22 h 44"/>
                <a:gd name="T2" fmla="*/ 45 w 52"/>
                <a:gd name="T3" fmla="*/ 29 h 44"/>
                <a:gd name="T4" fmla="*/ 37 w 52"/>
                <a:gd name="T5" fmla="*/ 29 h 44"/>
                <a:gd name="T6" fmla="*/ 23 w 52"/>
                <a:gd name="T7" fmla="*/ 44 h 44"/>
                <a:gd name="T8" fmla="*/ 15 w 52"/>
                <a:gd name="T9" fmla="*/ 44 h 44"/>
                <a:gd name="T10" fmla="*/ 0 w 52"/>
                <a:gd name="T11" fmla="*/ 29 h 44"/>
                <a:gd name="T12" fmla="*/ 0 w 52"/>
                <a:gd name="T13" fmla="*/ 22 h 44"/>
                <a:gd name="T14" fmla="*/ 15 w 52"/>
                <a:gd name="T15" fmla="*/ 7 h 44"/>
                <a:gd name="T16" fmla="*/ 15 w 52"/>
                <a:gd name="T17" fmla="*/ 0 h 44"/>
                <a:gd name="T18" fmla="*/ 45 w 52"/>
                <a:gd name="T19" fmla="*/ 0 h 44"/>
                <a:gd name="T20" fmla="*/ 45 w 52"/>
                <a:gd name="T21" fmla="*/ 15 h 44"/>
                <a:gd name="T22" fmla="*/ 52 w 52"/>
                <a:gd name="T23" fmla="*/ 22 h 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2" h="44">
                  <a:moveTo>
                    <a:pt x="52" y="22"/>
                  </a:moveTo>
                  <a:lnTo>
                    <a:pt x="45" y="29"/>
                  </a:lnTo>
                  <a:lnTo>
                    <a:pt x="37" y="29"/>
                  </a:lnTo>
                  <a:lnTo>
                    <a:pt x="23" y="44"/>
                  </a:lnTo>
                  <a:lnTo>
                    <a:pt x="15" y="44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45" y="15"/>
                  </a:lnTo>
                  <a:lnTo>
                    <a:pt x="52" y="22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89" name="53"/>
            <p:cNvSpPr>
              <a:spLocks/>
            </p:cNvSpPr>
            <p:nvPr/>
          </p:nvSpPr>
          <p:spPr bwMode="auto">
            <a:xfrm>
              <a:off x="615" y="432"/>
              <a:ext cx="74" cy="59"/>
            </a:xfrm>
            <a:custGeom>
              <a:avLst/>
              <a:gdLst>
                <a:gd name="T0" fmla="*/ 74 w 74"/>
                <a:gd name="T1" fmla="*/ 0 h 59"/>
                <a:gd name="T2" fmla="*/ 74 w 74"/>
                <a:gd name="T3" fmla="*/ 7 h 59"/>
                <a:gd name="T4" fmla="*/ 67 w 74"/>
                <a:gd name="T5" fmla="*/ 15 h 59"/>
                <a:gd name="T6" fmla="*/ 67 w 74"/>
                <a:gd name="T7" fmla="*/ 22 h 59"/>
                <a:gd name="T8" fmla="*/ 60 w 74"/>
                <a:gd name="T9" fmla="*/ 29 h 59"/>
                <a:gd name="T10" fmla="*/ 60 w 74"/>
                <a:gd name="T11" fmla="*/ 37 h 59"/>
                <a:gd name="T12" fmla="*/ 52 w 74"/>
                <a:gd name="T13" fmla="*/ 37 h 59"/>
                <a:gd name="T14" fmla="*/ 37 w 74"/>
                <a:gd name="T15" fmla="*/ 51 h 59"/>
                <a:gd name="T16" fmla="*/ 37 w 74"/>
                <a:gd name="T17" fmla="*/ 59 h 59"/>
                <a:gd name="T18" fmla="*/ 30 w 74"/>
                <a:gd name="T19" fmla="*/ 59 h 59"/>
                <a:gd name="T20" fmla="*/ 23 w 74"/>
                <a:gd name="T21" fmla="*/ 51 h 59"/>
                <a:gd name="T22" fmla="*/ 23 w 74"/>
                <a:gd name="T23" fmla="*/ 44 h 59"/>
                <a:gd name="T24" fmla="*/ 0 w 74"/>
                <a:gd name="T25" fmla="*/ 22 h 59"/>
                <a:gd name="T26" fmla="*/ 8 w 74"/>
                <a:gd name="T27" fmla="*/ 15 h 59"/>
                <a:gd name="T28" fmla="*/ 15 w 74"/>
                <a:gd name="T29" fmla="*/ 22 h 59"/>
                <a:gd name="T30" fmla="*/ 23 w 74"/>
                <a:gd name="T31" fmla="*/ 22 h 59"/>
                <a:gd name="T32" fmla="*/ 37 w 74"/>
                <a:gd name="T33" fmla="*/ 7 h 59"/>
                <a:gd name="T34" fmla="*/ 45 w 74"/>
                <a:gd name="T35" fmla="*/ 7 h 59"/>
                <a:gd name="T36" fmla="*/ 52 w 74"/>
                <a:gd name="T37" fmla="*/ 0 h 59"/>
                <a:gd name="T38" fmla="*/ 74 w 74"/>
                <a:gd name="T39" fmla="*/ 0 h 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4" h="59">
                  <a:moveTo>
                    <a:pt x="74" y="0"/>
                  </a:moveTo>
                  <a:lnTo>
                    <a:pt x="74" y="7"/>
                  </a:lnTo>
                  <a:lnTo>
                    <a:pt x="67" y="15"/>
                  </a:lnTo>
                  <a:lnTo>
                    <a:pt x="67" y="22"/>
                  </a:lnTo>
                  <a:lnTo>
                    <a:pt x="60" y="29"/>
                  </a:lnTo>
                  <a:lnTo>
                    <a:pt x="60" y="37"/>
                  </a:lnTo>
                  <a:lnTo>
                    <a:pt x="52" y="37"/>
                  </a:lnTo>
                  <a:lnTo>
                    <a:pt x="37" y="51"/>
                  </a:lnTo>
                  <a:lnTo>
                    <a:pt x="37" y="59"/>
                  </a:lnTo>
                  <a:lnTo>
                    <a:pt x="30" y="59"/>
                  </a:lnTo>
                  <a:lnTo>
                    <a:pt x="23" y="51"/>
                  </a:lnTo>
                  <a:lnTo>
                    <a:pt x="23" y="44"/>
                  </a:lnTo>
                  <a:lnTo>
                    <a:pt x="0" y="22"/>
                  </a:lnTo>
                  <a:lnTo>
                    <a:pt x="8" y="15"/>
                  </a:lnTo>
                  <a:lnTo>
                    <a:pt x="15" y="22"/>
                  </a:lnTo>
                  <a:lnTo>
                    <a:pt x="23" y="22"/>
                  </a:lnTo>
                  <a:lnTo>
                    <a:pt x="37" y="7"/>
                  </a:lnTo>
                  <a:lnTo>
                    <a:pt x="45" y="7"/>
                  </a:lnTo>
                  <a:lnTo>
                    <a:pt x="52" y="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90" name="50"/>
            <p:cNvSpPr>
              <a:spLocks/>
            </p:cNvSpPr>
            <p:nvPr/>
          </p:nvSpPr>
          <p:spPr bwMode="auto">
            <a:xfrm>
              <a:off x="541" y="403"/>
              <a:ext cx="89" cy="66"/>
            </a:xfrm>
            <a:custGeom>
              <a:avLst/>
              <a:gdLst>
                <a:gd name="T0" fmla="*/ 74 w 89"/>
                <a:gd name="T1" fmla="*/ 51 h 66"/>
                <a:gd name="T2" fmla="*/ 67 w 89"/>
                <a:gd name="T3" fmla="*/ 51 h 66"/>
                <a:gd name="T4" fmla="*/ 67 w 89"/>
                <a:gd name="T5" fmla="*/ 66 h 66"/>
                <a:gd name="T6" fmla="*/ 60 w 89"/>
                <a:gd name="T7" fmla="*/ 58 h 66"/>
                <a:gd name="T8" fmla="*/ 52 w 89"/>
                <a:gd name="T9" fmla="*/ 58 h 66"/>
                <a:gd name="T10" fmla="*/ 45 w 89"/>
                <a:gd name="T11" fmla="*/ 51 h 66"/>
                <a:gd name="T12" fmla="*/ 8 w 89"/>
                <a:gd name="T13" fmla="*/ 51 h 66"/>
                <a:gd name="T14" fmla="*/ 0 w 89"/>
                <a:gd name="T15" fmla="*/ 44 h 66"/>
                <a:gd name="T16" fmla="*/ 0 w 89"/>
                <a:gd name="T17" fmla="*/ 29 h 66"/>
                <a:gd name="T18" fmla="*/ 8 w 89"/>
                <a:gd name="T19" fmla="*/ 29 h 66"/>
                <a:gd name="T20" fmla="*/ 15 w 89"/>
                <a:gd name="T21" fmla="*/ 22 h 66"/>
                <a:gd name="T22" fmla="*/ 15 w 89"/>
                <a:gd name="T23" fmla="*/ 14 h 66"/>
                <a:gd name="T24" fmla="*/ 8 w 89"/>
                <a:gd name="T25" fmla="*/ 7 h 66"/>
                <a:gd name="T26" fmla="*/ 15 w 89"/>
                <a:gd name="T27" fmla="*/ 0 h 66"/>
                <a:gd name="T28" fmla="*/ 30 w 89"/>
                <a:gd name="T29" fmla="*/ 0 h 66"/>
                <a:gd name="T30" fmla="*/ 37 w 89"/>
                <a:gd name="T31" fmla="*/ 7 h 66"/>
                <a:gd name="T32" fmla="*/ 45 w 89"/>
                <a:gd name="T33" fmla="*/ 7 h 66"/>
                <a:gd name="T34" fmla="*/ 45 w 89"/>
                <a:gd name="T35" fmla="*/ 14 h 66"/>
                <a:gd name="T36" fmla="*/ 60 w 89"/>
                <a:gd name="T37" fmla="*/ 14 h 66"/>
                <a:gd name="T38" fmla="*/ 74 w 89"/>
                <a:gd name="T39" fmla="*/ 0 h 66"/>
                <a:gd name="T40" fmla="*/ 82 w 89"/>
                <a:gd name="T41" fmla="*/ 0 h 66"/>
                <a:gd name="T42" fmla="*/ 89 w 89"/>
                <a:gd name="T43" fmla="*/ 7 h 66"/>
                <a:gd name="T44" fmla="*/ 89 w 89"/>
                <a:gd name="T45" fmla="*/ 14 h 66"/>
                <a:gd name="T46" fmla="*/ 74 w 89"/>
                <a:gd name="T47" fmla="*/ 29 h 66"/>
                <a:gd name="T48" fmla="*/ 74 w 89"/>
                <a:gd name="T49" fmla="*/ 36 h 66"/>
                <a:gd name="T50" fmla="*/ 82 w 89"/>
                <a:gd name="T51" fmla="*/ 44 h 66"/>
                <a:gd name="T52" fmla="*/ 74 w 89"/>
                <a:gd name="T53" fmla="*/ 51 h 6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9" h="66">
                  <a:moveTo>
                    <a:pt x="74" y="51"/>
                  </a:moveTo>
                  <a:lnTo>
                    <a:pt x="67" y="51"/>
                  </a:lnTo>
                  <a:lnTo>
                    <a:pt x="67" y="66"/>
                  </a:lnTo>
                  <a:lnTo>
                    <a:pt x="60" y="58"/>
                  </a:lnTo>
                  <a:lnTo>
                    <a:pt x="52" y="58"/>
                  </a:lnTo>
                  <a:lnTo>
                    <a:pt x="45" y="51"/>
                  </a:lnTo>
                  <a:lnTo>
                    <a:pt x="8" y="51"/>
                  </a:lnTo>
                  <a:lnTo>
                    <a:pt x="0" y="44"/>
                  </a:lnTo>
                  <a:lnTo>
                    <a:pt x="0" y="29"/>
                  </a:lnTo>
                  <a:lnTo>
                    <a:pt x="8" y="29"/>
                  </a:lnTo>
                  <a:lnTo>
                    <a:pt x="15" y="22"/>
                  </a:lnTo>
                  <a:lnTo>
                    <a:pt x="15" y="14"/>
                  </a:lnTo>
                  <a:lnTo>
                    <a:pt x="8" y="7"/>
                  </a:lnTo>
                  <a:lnTo>
                    <a:pt x="15" y="0"/>
                  </a:lnTo>
                  <a:lnTo>
                    <a:pt x="30" y="0"/>
                  </a:lnTo>
                  <a:lnTo>
                    <a:pt x="37" y="7"/>
                  </a:lnTo>
                  <a:lnTo>
                    <a:pt x="45" y="7"/>
                  </a:lnTo>
                  <a:lnTo>
                    <a:pt x="45" y="14"/>
                  </a:lnTo>
                  <a:lnTo>
                    <a:pt x="60" y="14"/>
                  </a:lnTo>
                  <a:lnTo>
                    <a:pt x="74" y="0"/>
                  </a:lnTo>
                  <a:lnTo>
                    <a:pt x="82" y="0"/>
                  </a:lnTo>
                  <a:lnTo>
                    <a:pt x="89" y="7"/>
                  </a:lnTo>
                  <a:lnTo>
                    <a:pt x="89" y="14"/>
                  </a:lnTo>
                  <a:lnTo>
                    <a:pt x="74" y="29"/>
                  </a:lnTo>
                  <a:lnTo>
                    <a:pt x="74" y="36"/>
                  </a:lnTo>
                  <a:lnTo>
                    <a:pt x="82" y="44"/>
                  </a:lnTo>
                  <a:lnTo>
                    <a:pt x="74" y="51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91" name="40"/>
            <p:cNvSpPr>
              <a:spLocks/>
            </p:cNvSpPr>
            <p:nvPr/>
          </p:nvSpPr>
          <p:spPr bwMode="auto">
            <a:xfrm>
              <a:off x="519" y="454"/>
              <a:ext cx="89" cy="59"/>
            </a:xfrm>
            <a:custGeom>
              <a:avLst/>
              <a:gdLst>
                <a:gd name="T0" fmla="*/ 89 w 89"/>
                <a:gd name="T1" fmla="*/ 15 h 59"/>
                <a:gd name="T2" fmla="*/ 82 w 89"/>
                <a:gd name="T3" fmla="*/ 22 h 59"/>
                <a:gd name="T4" fmla="*/ 82 w 89"/>
                <a:gd name="T5" fmla="*/ 29 h 59"/>
                <a:gd name="T6" fmla="*/ 74 w 89"/>
                <a:gd name="T7" fmla="*/ 37 h 59"/>
                <a:gd name="T8" fmla="*/ 74 w 89"/>
                <a:gd name="T9" fmla="*/ 59 h 59"/>
                <a:gd name="T10" fmla="*/ 59 w 89"/>
                <a:gd name="T11" fmla="*/ 59 h 59"/>
                <a:gd name="T12" fmla="*/ 52 w 89"/>
                <a:gd name="T13" fmla="*/ 51 h 59"/>
                <a:gd name="T14" fmla="*/ 45 w 89"/>
                <a:gd name="T15" fmla="*/ 51 h 59"/>
                <a:gd name="T16" fmla="*/ 37 w 89"/>
                <a:gd name="T17" fmla="*/ 44 h 59"/>
                <a:gd name="T18" fmla="*/ 30 w 89"/>
                <a:gd name="T19" fmla="*/ 44 h 59"/>
                <a:gd name="T20" fmla="*/ 7 w 89"/>
                <a:gd name="T21" fmla="*/ 22 h 59"/>
                <a:gd name="T22" fmla="*/ 7 w 89"/>
                <a:gd name="T23" fmla="*/ 15 h 59"/>
                <a:gd name="T24" fmla="*/ 0 w 89"/>
                <a:gd name="T25" fmla="*/ 7 h 59"/>
                <a:gd name="T26" fmla="*/ 7 w 89"/>
                <a:gd name="T27" fmla="*/ 7 h 59"/>
                <a:gd name="T28" fmla="*/ 15 w 89"/>
                <a:gd name="T29" fmla="*/ 0 h 59"/>
                <a:gd name="T30" fmla="*/ 67 w 89"/>
                <a:gd name="T31" fmla="*/ 0 h 59"/>
                <a:gd name="T32" fmla="*/ 74 w 89"/>
                <a:gd name="T33" fmla="*/ 7 h 59"/>
                <a:gd name="T34" fmla="*/ 82 w 89"/>
                <a:gd name="T35" fmla="*/ 7 h 59"/>
                <a:gd name="T36" fmla="*/ 89 w 89"/>
                <a:gd name="T37" fmla="*/ 15 h 5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9" h="59">
                  <a:moveTo>
                    <a:pt x="89" y="15"/>
                  </a:moveTo>
                  <a:lnTo>
                    <a:pt x="82" y="22"/>
                  </a:lnTo>
                  <a:lnTo>
                    <a:pt x="82" y="29"/>
                  </a:lnTo>
                  <a:lnTo>
                    <a:pt x="74" y="37"/>
                  </a:lnTo>
                  <a:lnTo>
                    <a:pt x="74" y="59"/>
                  </a:lnTo>
                  <a:lnTo>
                    <a:pt x="59" y="59"/>
                  </a:lnTo>
                  <a:lnTo>
                    <a:pt x="52" y="51"/>
                  </a:lnTo>
                  <a:lnTo>
                    <a:pt x="45" y="51"/>
                  </a:lnTo>
                  <a:lnTo>
                    <a:pt x="37" y="44"/>
                  </a:lnTo>
                  <a:lnTo>
                    <a:pt x="30" y="44"/>
                  </a:lnTo>
                  <a:lnTo>
                    <a:pt x="7" y="22"/>
                  </a:lnTo>
                  <a:lnTo>
                    <a:pt x="7" y="15"/>
                  </a:lnTo>
                  <a:lnTo>
                    <a:pt x="0" y="7"/>
                  </a:lnTo>
                  <a:lnTo>
                    <a:pt x="7" y="7"/>
                  </a:lnTo>
                  <a:lnTo>
                    <a:pt x="15" y="0"/>
                  </a:lnTo>
                  <a:lnTo>
                    <a:pt x="67" y="0"/>
                  </a:lnTo>
                  <a:lnTo>
                    <a:pt x="74" y="7"/>
                  </a:lnTo>
                  <a:lnTo>
                    <a:pt x="82" y="7"/>
                  </a:lnTo>
                  <a:lnTo>
                    <a:pt x="89" y="15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92" name="51"/>
            <p:cNvSpPr>
              <a:spLocks/>
            </p:cNvSpPr>
            <p:nvPr/>
          </p:nvSpPr>
          <p:spPr bwMode="auto">
            <a:xfrm>
              <a:off x="497" y="461"/>
              <a:ext cx="74" cy="74"/>
            </a:xfrm>
            <a:custGeom>
              <a:avLst/>
              <a:gdLst>
                <a:gd name="T0" fmla="*/ 74 w 74"/>
                <a:gd name="T1" fmla="*/ 44 h 74"/>
                <a:gd name="T2" fmla="*/ 67 w 74"/>
                <a:gd name="T3" fmla="*/ 52 h 74"/>
                <a:gd name="T4" fmla="*/ 67 w 74"/>
                <a:gd name="T5" fmla="*/ 74 h 74"/>
                <a:gd name="T6" fmla="*/ 59 w 74"/>
                <a:gd name="T7" fmla="*/ 66 h 74"/>
                <a:gd name="T8" fmla="*/ 44 w 74"/>
                <a:gd name="T9" fmla="*/ 66 h 74"/>
                <a:gd name="T10" fmla="*/ 37 w 74"/>
                <a:gd name="T11" fmla="*/ 74 h 74"/>
                <a:gd name="T12" fmla="*/ 29 w 74"/>
                <a:gd name="T13" fmla="*/ 74 h 74"/>
                <a:gd name="T14" fmla="*/ 22 w 74"/>
                <a:gd name="T15" fmla="*/ 66 h 74"/>
                <a:gd name="T16" fmla="*/ 22 w 74"/>
                <a:gd name="T17" fmla="*/ 59 h 74"/>
                <a:gd name="T18" fmla="*/ 15 w 74"/>
                <a:gd name="T19" fmla="*/ 52 h 74"/>
                <a:gd name="T20" fmla="*/ 7 w 74"/>
                <a:gd name="T21" fmla="*/ 52 h 74"/>
                <a:gd name="T22" fmla="*/ 7 w 74"/>
                <a:gd name="T23" fmla="*/ 44 h 74"/>
                <a:gd name="T24" fmla="*/ 15 w 74"/>
                <a:gd name="T25" fmla="*/ 37 h 74"/>
                <a:gd name="T26" fmla="*/ 7 w 74"/>
                <a:gd name="T27" fmla="*/ 30 h 74"/>
                <a:gd name="T28" fmla="*/ 7 w 74"/>
                <a:gd name="T29" fmla="*/ 22 h 74"/>
                <a:gd name="T30" fmla="*/ 0 w 74"/>
                <a:gd name="T31" fmla="*/ 15 h 74"/>
                <a:gd name="T32" fmla="*/ 0 w 74"/>
                <a:gd name="T33" fmla="*/ 8 h 74"/>
                <a:gd name="T34" fmla="*/ 7 w 74"/>
                <a:gd name="T35" fmla="*/ 0 h 74"/>
                <a:gd name="T36" fmla="*/ 22 w 74"/>
                <a:gd name="T37" fmla="*/ 0 h 74"/>
                <a:gd name="T38" fmla="*/ 29 w 74"/>
                <a:gd name="T39" fmla="*/ 8 h 74"/>
                <a:gd name="T40" fmla="*/ 29 w 74"/>
                <a:gd name="T41" fmla="*/ 15 h 74"/>
                <a:gd name="T42" fmla="*/ 52 w 74"/>
                <a:gd name="T43" fmla="*/ 37 h 74"/>
                <a:gd name="T44" fmla="*/ 59 w 74"/>
                <a:gd name="T45" fmla="*/ 37 h 74"/>
                <a:gd name="T46" fmla="*/ 67 w 74"/>
                <a:gd name="T47" fmla="*/ 44 h 74"/>
                <a:gd name="T48" fmla="*/ 74 w 74"/>
                <a:gd name="T49" fmla="*/ 44 h 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4" h="74">
                  <a:moveTo>
                    <a:pt x="74" y="44"/>
                  </a:moveTo>
                  <a:lnTo>
                    <a:pt x="67" y="52"/>
                  </a:lnTo>
                  <a:lnTo>
                    <a:pt x="67" y="74"/>
                  </a:lnTo>
                  <a:lnTo>
                    <a:pt x="59" y="66"/>
                  </a:lnTo>
                  <a:lnTo>
                    <a:pt x="44" y="66"/>
                  </a:lnTo>
                  <a:lnTo>
                    <a:pt x="37" y="74"/>
                  </a:lnTo>
                  <a:lnTo>
                    <a:pt x="29" y="74"/>
                  </a:lnTo>
                  <a:lnTo>
                    <a:pt x="22" y="66"/>
                  </a:lnTo>
                  <a:lnTo>
                    <a:pt x="22" y="59"/>
                  </a:lnTo>
                  <a:lnTo>
                    <a:pt x="15" y="52"/>
                  </a:lnTo>
                  <a:lnTo>
                    <a:pt x="7" y="52"/>
                  </a:lnTo>
                  <a:lnTo>
                    <a:pt x="7" y="44"/>
                  </a:lnTo>
                  <a:lnTo>
                    <a:pt x="15" y="37"/>
                  </a:lnTo>
                  <a:lnTo>
                    <a:pt x="7" y="30"/>
                  </a:lnTo>
                  <a:lnTo>
                    <a:pt x="7" y="22"/>
                  </a:lnTo>
                  <a:lnTo>
                    <a:pt x="0" y="15"/>
                  </a:lnTo>
                  <a:lnTo>
                    <a:pt x="0" y="8"/>
                  </a:lnTo>
                  <a:lnTo>
                    <a:pt x="7" y="0"/>
                  </a:lnTo>
                  <a:lnTo>
                    <a:pt x="22" y="0"/>
                  </a:lnTo>
                  <a:lnTo>
                    <a:pt x="29" y="8"/>
                  </a:lnTo>
                  <a:lnTo>
                    <a:pt x="29" y="15"/>
                  </a:lnTo>
                  <a:lnTo>
                    <a:pt x="52" y="37"/>
                  </a:lnTo>
                  <a:lnTo>
                    <a:pt x="59" y="37"/>
                  </a:lnTo>
                  <a:lnTo>
                    <a:pt x="67" y="44"/>
                  </a:lnTo>
                  <a:lnTo>
                    <a:pt x="74" y="44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93" name="47"/>
            <p:cNvSpPr>
              <a:spLocks/>
            </p:cNvSpPr>
            <p:nvPr/>
          </p:nvSpPr>
          <p:spPr bwMode="auto">
            <a:xfrm>
              <a:off x="438" y="469"/>
              <a:ext cx="74" cy="51"/>
            </a:xfrm>
            <a:custGeom>
              <a:avLst/>
              <a:gdLst>
                <a:gd name="T0" fmla="*/ 66 w 74"/>
                <a:gd name="T1" fmla="*/ 44 h 51"/>
                <a:gd name="T2" fmla="*/ 59 w 74"/>
                <a:gd name="T3" fmla="*/ 51 h 51"/>
                <a:gd name="T4" fmla="*/ 44 w 74"/>
                <a:gd name="T5" fmla="*/ 51 h 51"/>
                <a:gd name="T6" fmla="*/ 37 w 74"/>
                <a:gd name="T7" fmla="*/ 44 h 51"/>
                <a:gd name="T8" fmla="*/ 29 w 74"/>
                <a:gd name="T9" fmla="*/ 44 h 51"/>
                <a:gd name="T10" fmla="*/ 22 w 74"/>
                <a:gd name="T11" fmla="*/ 51 h 51"/>
                <a:gd name="T12" fmla="*/ 0 w 74"/>
                <a:gd name="T13" fmla="*/ 51 h 51"/>
                <a:gd name="T14" fmla="*/ 0 w 74"/>
                <a:gd name="T15" fmla="*/ 36 h 51"/>
                <a:gd name="T16" fmla="*/ 7 w 74"/>
                <a:gd name="T17" fmla="*/ 29 h 51"/>
                <a:gd name="T18" fmla="*/ 7 w 74"/>
                <a:gd name="T19" fmla="*/ 22 h 51"/>
                <a:gd name="T20" fmla="*/ 37 w 74"/>
                <a:gd name="T21" fmla="*/ 22 h 51"/>
                <a:gd name="T22" fmla="*/ 37 w 74"/>
                <a:gd name="T23" fmla="*/ 14 h 51"/>
                <a:gd name="T24" fmla="*/ 44 w 74"/>
                <a:gd name="T25" fmla="*/ 7 h 51"/>
                <a:gd name="T26" fmla="*/ 44 w 74"/>
                <a:gd name="T27" fmla="*/ 0 h 51"/>
                <a:gd name="T28" fmla="*/ 59 w 74"/>
                <a:gd name="T29" fmla="*/ 0 h 51"/>
                <a:gd name="T30" fmla="*/ 59 w 74"/>
                <a:gd name="T31" fmla="*/ 7 h 51"/>
                <a:gd name="T32" fmla="*/ 66 w 74"/>
                <a:gd name="T33" fmla="*/ 14 h 51"/>
                <a:gd name="T34" fmla="*/ 66 w 74"/>
                <a:gd name="T35" fmla="*/ 22 h 51"/>
                <a:gd name="T36" fmla="*/ 74 w 74"/>
                <a:gd name="T37" fmla="*/ 29 h 51"/>
                <a:gd name="T38" fmla="*/ 66 w 74"/>
                <a:gd name="T39" fmla="*/ 36 h 51"/>
                <a:gd name="T40" fmla="*/ 66 w 74"/>
                <a:gd name="T41" fmla="*/ 44 h 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4" h="51">
                  <a:moveTo>
                    <a:pt x="66" y="44"/>
                  </a:moveTo>
                  <a:lnTo>
                    <a:pt x="59" y="51"/>
                  </a:lnTo>
                  <a:lnTo>
                    <a:pt x="44" y="51"/>
                  </a:lnTo>
                  <a:lnTo>
                    <a:pt x="37" y="44"/>
                  </a:lnTo>
                  <a:lnTo>
                    <a:pt x="29" y="44"/>
                  </a:lnTo>
                  <a:lnTo>
                    <a:pt x="22" y="51"/>
                  </a:lnTo>
                  <a:lnTo>
                    <a:pt x="0" y="51"/>
                  </a:lnTo>
                  <a:lnTo>
                    <a:pt x="0" y="36"/>
                  </a:lnTo>
                  <a:lnTo>
                    <a:pt x="7" y="29"/>
                  </a:lnTo>
                  <a:lnTo>
                    <a:pt x="7" y="22"/>
                  </a:lnTo>
                  <a:lnTo>
                    <a:pt x="37" y="22"/>
                  </a:lnTo>
                  <a:lnTo>
                    <a:pt x="37" y="14"/>
                  </a:lnTo>
                  <a:lnTo>
                    <a:pt x="44" y="7"/>
                  </a:lnTo>
                  <a:lnTo>
                    <a:pt x="44" y="0"/>
                  </a:lnTo>
                  <a:lnTo>
                    <a:pt x="59" y="0"/>
                  </a:lnTo>
                  <a:lnTo>
                    <a:pt x="59" y="7"/>
                  </a:lnTo>
                  <a:lnTo>
                    <a:pt x="66" y="14"/>
                  </a:lnTo>
                  <a:lnTo>
                    <a:pt x="66" y="22"/>
                  </a:lnTo>
                  <a:lnTo>
                    <a:pt x="74" y="29"/>
                  </a:lnTo>
                  <a:lnTo>
                    <a:pt x="66" y="36"/>
                  </a:lnTo>
                  <a:lnTo>
                    <a:pt x="66" y="44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94" name="48"/>
            <p:cNvSpPr>
              <a:spLocks/>
            </p:cNvSpPr>
            <p:nvPr/>
          </p:nvSpPr>
          <p:spPr bwMode="auto">
            <a:xfrm>
              <a:off x="415" y="513"/>
              <a:ext cx="74" cy="73"/>
            </a:xfrm>
            <a:custGeom>
              <a:avLst/>
              <a:gdLst>
                <a:gd name="T0" fmla="*/ 23 w 74"/>
                <a:gd name="T1" fmla="*/ 7 h 73"/>
                <a:gd name="T2" fmla="*/ 15 w 74"/>
                <a:gd name="T3" fmla="*/ 14 h 73"/>
                <a:gd name="T4" fmla="*/ 15 w 74"/>
                <a:gd name="T5" fmla="*/ 22 h 73"/>
                <a:gd name="T6" fmla="*/ 0 w 74"/>
                <a:gd name="T7" fmla="*/ 36 h 73"/>
                <a:gd name="T8" fmla="*/ 0 w 74"/>
                <a:gd name="T9" fmla="*/ 58 h 73"/>
                <a:gd name="T10" fmla="*/ 8 w 74"/>
                <a:gd name="T11" fmla="*/ 65 h 73"/>
                <a:gd name="T12" fmla="*/ 8 w 74"/>
                <a:gd name="T13" fmla="*/ 73 h 73"/>
                <a:gd name="T14" fmla="*/ 30 w 74"/>
                <a:gd name="T15" fmla="*/ 73 h 73"/>
                <a:gd name="T16" fmla="*/ 37 w 74"/>
                <a:gd name="T17" fmla="*/ 65 h 73"/>
                <a:gd name="T18" fmla="*/ 45 w 74"/>
                <a:gd name="T19" fmla="*/ 65 h 73"/>
                <a:gd name="T20" fmla="*/ 52 w 74"/>
                <a:gd name="T21" fmla="*/ 58 h 73"/>
                <a:gd name="T22" fmla="*/ 74 w 74"/>
                <a:gd name="T23" fmla="*/ 58 h 73"/>
                <a:gd name="T24" fmla="*/ 74 w 74"/>
                <a:gd name="T25" fmla="*/ 43 h 73"/>
                <a:gd name="T26" fmla="*/ 67 w 74"/>
                <a:gd name="T27" fmla="*/ 36 h 73"/>
                <a:gd name="T28" fmla="*/ 67 w 74"/>
                <a:gd name="T29" fmla="*/ 29 h 73"/>
                <a:gd name="T30" fmla="*/ 74 w 74"/>
                <a:gd name="T31" fmla="*/ 22 h 73"/>
                <a:gd name="T32" fmla="*/ 74 w 74"/>
                <a:gd name="T33" fmla="*/ 7 h 73"/>
                <a:gd name="T34" fmla="*/ 67 w 74"/>
                <a:gd name="T35" fmla="*/ 7 h 73"/>
                <a:gd name="T36" fmla="*/ 60 w 74"/>
                <a:gd name="T37" fmla="*/ 0 h 73"/>
                <a:gd name="T38" fmla="*/ 52 w 74"/>
                <a:gd name="T39" fmla="*/ 0 h 73"/>
                <a:gd name="T40" fmla="*/ 45 w 74"/>
                <a:gd name="T41" fmla="*/ 7 h 73"/>
                <a:gd name="T42" fmla="*/ 23 w 74"/>
                <a:gd name="T43" fmla="*/ 7 h 7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4" h="73">
                  <a:moveTo>
                    <a:pt x="23" y="7"/>
                  </a:moveTo>
                  <a:lnTo>
                    <a:pt x="15" y="14"/>
                  </a:lnTo>
                  <a:lnTo>
                    <a:pt x="15" y="22"/>
                  </a:lnTo>
                  <a:lnTo>
                    <a:pt x="0" y="36"/>
                  </a:lnTo>
                  <a:lnTo>
                    <a:pt x="0" y="58"/>
                  </a:lnTo>
                  <a:lnTo>
                    <a:pt x="8" y="65"/>
                  </a:lnTo>
                  <a:lnTo>
                    <a:pt x="8" y="73"/>
                  </a:lnTo>
                  <a:lnTo>
                    <a:pt x="30" y="73"/>
                  </a:lnTo>
                  <a:lnTo>
                    <a:pt x="37" y="65"/>
                  </a:lnTo>
                  <a:lnTo>
                    <a:pt x="45" y="65"/>
                  </a:lnTo>
                  <a:lnTo>
                    <a:pt x="52" y="58"/>
                  </a:lnTo>
                  <a:lnTo>
                    <a:pt x="74" y="58"/>
                  </a:lnTo>
                  <a:lnTo>
                    <a:pt x="74" y="43"/>
                  </a:lnTo>
                  <a:lnTo>
                    <a:pt x="67" y="36"/>
                  </a:lnTo>
                  <a:lnTo>
                    <a:pt x="67" y="29"/>
                  </a:lnTo>
                  <a:lnTo>
                    <a:pt x="74" y="22"/>
                  </a:lnTo>
                  <a:lnTo>
                    <a:pt x="74" y="7"/>
                  </a:lnTo>
                  <a:lnTo>
                    <a:pt x="67" y="7"/>
                  </a:lnTo>
                  <a:lnTo>
                    <a:pt x="60" y="0"/>
                  </a:lnTo>
                  <a:lnTo>
                    <a:pt x="52" y="0"/>
                  </a:lnTo>
                  <a:lnTo>
                    <a:pt x="45" y="7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95" name="39"/>
            <p:cNvSpPr>
              <a:spLocks/>
            </p:cNvSpPr>
            <p:nvPr/>
          </p:nvSpPr>
          <p:spPr bwMode="auto">
            <a:xfrm>
              <a:off x="341" y="513"/>
              <a:ext cx="89" cy="102"/>
            </a:xfrm>
            <a:custGeom>
              <a:avLst/>
              <a:gdLst>
                <a:gd name="T0" fmla="*/ 89 w 89"/>
                <a:gd name="T1" fmla="*/ 14 h 102"/>
                <a:gd name="T2" fmla="*/ 74 w 89"/>
                <a:gd name="T3" fmla="*/ 14 h 102"/>
                <a:gd name="T4" fmla="*/ 67 w 89"/>
                <a:gd name="T5" fmla="*/ 7 h 102"/>
                <a:gd name="T6" fmla="*/ 60 w 89"/>
                <a:gd name="T7" fmla="*/ 7 h 102"/>
                <a:gd name="T8" fmla="*/ 60 w 89"/>
                <a:gd name="T9" fmla="*/ 14 h 102"/>
                <a:gd name="T10" fmla="*/ 37 w 89"/>
                <a:gd name="T11" fmla="*/ 14 h 102"/>
                <a:gd name="T12" fmla="*/ 30 w 89"/>
                <a:gd name="T13" fmla="*/ 7 h 102"/>
                <a:gd name="T14" fmla="*/ 30 w 89"/>
                <a:gd name="T15" fmla="*/ 0 h 102"/>
                <a:gd name="T16" fmla="*/ 22 w 89"/>
                <a:gd name="T17" fmla="*/ 0 h 102"/>
                <a:gd name="T18" fmla="*/ 8 w 89"/>
                <a:gd name="T19" fmla="*/ 14 h 102"/>
                <a:gd name="T20" fmla="*/ 8 w 89"/>
                <a:gd name="T21" fmla="*/ 22 h 102"/>
                <a:gd name="T22" fmla="*/ 0 w 89"/>
                <a:gd name="T23" fmla="*/ 29 h 102"/>
                <a:gd name="T24" fmla="*/ 8 w 89"/>
                <a:gd name="T25" fmla="*/ 36 h 102"/>
                <a:gd name="T26" fmla="*/ 15 w 89"/>
                <a:gd name="T27" fmla="*/ 36 h 102"/>
                <a:gd name="T28" fmla="*/ 22 w 89"/>
                <a:gd name="T29" fmla="*/ 43 h 102"/>
                <a:gd name="T30" fmla="*/ 22 w 89"/>
                <a:gd name="T31" fmla="*/ 65 h 102"/>
                <a:gd name="T32" fmla="*/ 30 w 89"/>
                <a:gd name="T33" fmla="*/ 73 h 102"/>
                <a:gd name="T34" fmla="*/ 30 w 89"/>
                <a:gd name="T35" fmla="*/ 80 h 102"/>
                <a:gd name="T36" fmla="*/ 22 w 89"/>
                <a:gd name="T37" fmla="*/ 87 h 102"/>
                <a:gd name="T38" fmla="*/ 22 w 89"/>
                <a:gd name="T39" fmla="*/ 102 h 102"/>
                <a:gd name="T40" fmla="*/ 37 w 89"/>
                <a:gd name="T41" fmla="*/ 87 h 102"/>
                <a:gd name="T42" fmla="*/ 45 w 89"/>
                <a:gd name="T43" fmla="*/ 87 h 102"/>
                <a:gd name="T44" fmla="*/ 52 w 89"/>
                <a:gd name="T45" fmla="*/ 80 h 102"/>
                <a:gd name="T46" fmla="*/ 67 w 89"/>
                <a:gd name="T47" fmla="*/ 80 h 102"/>
                <a:gd name="T48" fmla="*/ 74 w 89"/>
                <a:gd name="T49" fmla="*/ 73 h 102"/>
                <a:gd name="T50" fmla="*/ 82 w 89"/>
                <a:gd name="T51" fmla="*/ 73 h 102"/>
                <a:gd name="T52" fmla="*/ 82 w 89"/>
                <a:gd name="T53" fmla="*/ 65 h 102"/>
                <a:gd name="T54" fmla="*/ 74 w 89"/>
                <a:gd name="T55" fmla="*/ 58 h 102"/>
                <a:gd name="T56" fmla="*/ 74 w 89"/>
                <a:gd name="T57" fmla="*/ 36 h 102"/>
                <a:gd name="T58" fmla="*/ 89 w 89"/>
                <a:gd name="T59" fmla="*/ 22 h 102"/>
                <a:gd name="T60" fmla="*/ 89 w 89"/>
                <a:gd name="T61" fmla="*/ 14 h 10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9" h="102">
                  <a:moveTo>
                    <a:pt x="89" y="14"/>
                  </a:moveTo>
                  <a:lnTo>
                    <a:pt x="74" y="14"/>
                  </a:lnTo>
                  <a:lnTo>
                    <a:pt x="67" y="7"/>
                  </a:lnTo>
                  <a:lnTo>
                    <a:pt x="60" y="7"/>
                  </a:lnTo>
                  <a:lnTo>
                    <a:pt x="60" y="14"/>
                  </a:lnTo>
                  <a:lnTo>
                    <a:pt x="37" y="14"/>
                  </a:lnTo>
                  <a:lnTo>
                    <a:pt x="30" y="7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8" y="14"/>
                  </a:lnTo>
                  <a:lnTo>
                    <a:pt x="8" y="22"/>
                  </a:lnTo>
                  <a:lnTo>
                    <a:pt x="0" y="29"/>
                  </a:lnTo>
                  <a:lnTo>
                    <a:pt x="8" y="36"/>
                  </a:lnTo>
                  <a:lnTo>
                    <a:pt x="15" y="36"/>
                  </a:lnTo>
                  <a:lnTo>
                    <a:pt x="22" y="43"/>
                  </a:lnTo>
                  <a:lnTo>
                    <a:pt x="22" y="65"/>
                  </a:lnTo>
                  <a:lnTo>
                    <a:pt x="30" y="73"/>
                  </a:lnTo>
                  <a:lnTo>
                    <a:pt x="30" y="80"/>
                  </a:lnTo>
                  <a:lnTo>
                    <a:pt x="22" y="87"/>
                  </a:lnTo>
                  <a:lnTo>
                    <a:pt x="22" y="102"/>
                  </a:lnTo>
                  <a:lnTo>
                    <a:pt x="37" y="87"/>
                  </a:lnTo>
                  <a:lnTo>
                    <a:pt x="45" y="87"/>
                  </a:lnTo>
                  <a:lnTo>
                    <a:pt x="52" y="80"/>
                  </a:lnTo>
                  <a:lnTo>
                    <a:pt x="67" y="80"/>
                  </a:lnTo>
                  <a:lnTo>
                    <a:pt x="74" y="73"/>
                  </a:lnTo>
                  <a:lnTo>
                    <a:pt x="82" y="73"/>
                  </a:lnTo>
                  <a:lnTo>
                    <a:pt x="82" y="65"/>
                  </a:lnTo>
                  <a:lnTo>
                    <a:pt x="74" y="58"/>
                  </a:lnTo>
                  <a:lnTo>
                    <a:pt x="74" y="36"/>
                  </a:lnTo>
                  <a:lnTo>
                    <a:pt x="89" y="22"/>
                  </a:lnTo>
                  <a:lnTo>
                    <a:pt x="89" y="14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96" name="43"/>
            <p:cNvSpPr>
              <a:spLocks/>
            </p:cNvSpPr>
            <p:nvPr/>
          </p:nvSpPr>
          <p:spPr bwMode="auto">
            <a:xfrm>
              <a:off x="363" y="586"/>
              <a:ext cx="104" cy="73"/>
            </a:xfrm>
            <a:custGeom>
              <a:avLst/>
              <a:gdLst>
                <a:gd name="T0" fmla="*/ 0 w 104"/>
                <a:gd name="T1" fmla="*/ 29 h 73"/>
                <a:gd name="T2" fmla="*/ 0 w 104"/>
                <a:gd name="T3" fmla="*/ 58 h 73"/>
                <a:gd name="T4" fmla="*/ 15 w 104"/>
                <a:gd name="T5" fmla="*/ 58 h 73"/>
                <a:gd name="T6" fmla="*/ 15 w 104"/>
                <a:gd name="T7" fmla="*/ 73 h 73"/>
                <a:gd name="T8" fmla="*/ 23 w 104"/>
                <a:gd name="T9" fmla="*/ 73 h 73"/>
                <a:gd name="T10" fmla="*/ 30 w 104"/>
                <a:gd name="T11" fmla="*/ 66 h 73"/>
                <a:gd name="T12" fmla="*/ 45 w 104"/>
                <a:gd name="T13" fmla="*/ 66 h 73"/>
                <a:gd name="T14" fmla="*/ 60 w 104"/>
                <a:gd name="T15" fmla="*/ 51 h 73"/>
                <a:gd name="T16" fmla="*/ 67 w 104"/>
                <a:gd name="T17" fmla="*/ 51 h 73"/>
                <a:gd name="T18" fmla="*/ 67 w 104"/>
                <a:gd name="T19" fmla="*/ 58 h 73"/>
                <a:gd name="T20" fmla="*/ 75 w 104"/>
                <a:gd name="T21" fmla="*/ 66 h 73"/>
                <a:gd name="T22" fmla="*/ 82 w 104"/>
                <a:gd name="T23" fmla="*/ 66 h 73"/>
                <a:gd name="T24" fmla="*/ 89 w 104"/>
                <a:gd name="T25" fmla="*/ 58 h 73"/>
                <a:gd name="T26" fmla="*/ 89 w 104"/>
                <a:gd name="T27" fmla="*/ 44 h 73"/>
                <a:gd name="T28" fmla="*/ 104 w 104"/>
                <a:gd name="T29" fmla="*/ 29 h 73"/>
                <a:gd name="T30" fmla="*/ 104 w 104"/>
                <a:gd name="T31" fmla="*/ 14 h 73"/>
                <a:gd name="T32" fmla="*/ 97 w 104"/>
                <a:gd name="T33" fmla="*/ 7 h 73"/>
                <a:gd name="T34" fmla="*/ 89 w 104"/>
                <a:gd name="T35" fmla="*/ 7 h 73"/>
                <a:gd name="T36" fmla="*/ 82 w 104"/>
                <a:gd name="T37" fmla="*/ 0 h 73"/>
                <a:gd name="T38" fmla="*/ 52 w 104"/>
                <a:gd name="T39" fmla="*/ 0 h 73"/>
                <a:gd name="T40" fmla="*/ 45 w 104"/>
                <a:gd name="T41" fmla="*/ 7 h 73"/>
                <a:gd name="T42" fmla="*/ 30 w 104"/>
                <a:gd name="T43" fmla="*/ 7 h 73"/>
                <a:gd name="T44" fmla="*/ 23 w 104"/>
                <a:gd name="T45" fmla="*/ 14 h 73"/>
                <a:gd name="T46" fmla="*/ 15 w 104"/>
                <a:gd name="T47" fmla="*/ 14 h 73"/>
                <a:gd name="T48" fmla="*/ 0 w 104"/>
                <a:gd name="T49" fmla="*/ 29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4" h="73">
                  <a:moveTo>
                    <a:pt x="0" y="29"/>
                  </a:moveTo>
                  <a:lnTo>
                    <a:pt x="0" y="58"/>
                  </a:lnTo>
                  <a:lnTo>
                    <a:pt x="15" y="58"/>
                  </a:lnTo>
                  <a:lnTo>
                    <a:pt x="15" y="73"/>
                  </a:lnTo>
                  <a:lnTo>
                    <a:pt x="23" y="73"/>
                  </a:lnTo>
                  <a:lnTo>
                    <a:pt x="30" y="66"/>
                  </a:lnTo>
                  <a:lnTo>
                    <a:pt x="45" y="66"/>
                  </a:lnTo>
                  <a:lnTo>
                    <a:pt x="60" y="51"/>
                  </a:lnTo>
                  <a:lnTo>
                    <a:pt x="67" y="51"/>
                  </a:lnTo>
                  <a:lnTo>
                    <a:pt x="67" y="58"/>
                  </a:lnTo>
                  <a:lnTo>
                    <a:pt x="75" y="66"/>
                  </a:lnTo>
                  <a:lnTo>
                    <a:pt x="82" y="66"/>
                  </a:lnTo>
                  <a:lnTo>
                    <a:pt x="89" y="58"/>
                  </a:lnTo>
                  <a:lnTo>
                    <a:pt x="89" y="44"/>
                  </a:lnTo>
                  <a:lnTo>
                    <a:pt x="104" y="29"/>
                  </a:lnTo>
                  <a:lnTo>
                    <a:pt x="104" y="14"/>
                  </a:lnTo>
                  <a:lnTo>
                    <a:pt x="97" y="7"/>
                  </a:lnTo>
                  <a:lnTo>
                    <a:pt x="89" y="7"/>
                  </a:lnTo>
                  <a:lnTo>
                    <a:pt x="82" y="0"/>
                  </a:lnTo>
                  <a:lnTo>
                    <a:pt x="52" y="0"/>
                  </a:lnTo>
                  <a:lnTo>
                    <a:pt x="45" y="7"/>
                  </a:lnTo>
                  <a:lnTo>
                    <a:pt x="30" y="7"/>
                  </a:lnTo>
                  <a:lnTo>
                    <a:pt x="23" y="14"/>
                  </a:lnTo>
                  <a:lnTo>
                    <a:pt x="15" y="14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97" name="41"/>
            <p:cNvSpPr>
              <a:spLocks/>
            </p:cNvSpPr>
            <p:nvPr/>
          </p:nvSpPr>
          <p:spPr bwMode="auto">
            <a:xfrm>
              <a:off x="482" y="513"/>
              <a:ext cx="82" cy="102"/>
            </a:xfrm>
            <a:custGeom>
              <a:avLst/>
              <a:gdLst>
                <a:gd name="T0" fmla="*/ 52 w 82"/>
                <a:gd name="T1" fmla="*/ 102 h 102"/>
                <a:gd name="T2" fmla="*/ 59 w 82"/>
                <a:gd name="T3" fmla="*/ 95 h 102"/>
                <a:gd name="T4" fmla="*/ 59 w 82"/>
                <a:gd name="T5" fmla="*/ 87 h 102"/>
                <a:gd name="T6" fmla="*/ 82 w 82"/>
                <a:gd name="T7" fmla="*/ 65 h 102"/>
                <a:gd name="T8" fmla="*/ 67 w 82"/>
                <a:gd name="T9" fmla="*/ 51 h 102"/>
                <a:gd name="T10" fmla="*/ 74 w 82"/>
                <a:gd name="T11" fmla="*/ 43 h 102"/>
                <a:gd name="T12" fmla="*/ 74 w 82"/>
                <a:gd name="T13" fmla="*/ 36 h 102"/>
                <a:gd name="T14" fmla="*/ 82 w 82"/>
                <a:gd name="T15" fmla="*/ 29 h 102"/>
                <a:gd name="T16" fmla="*/ 82 w 82"/>
                <a:gd name="T17" fmla="*/ 22 h 102"/>
                <a:gd name="T18" fmla="*/ 74 w 82"/>
                <a:gd name="T19" fmla="*/ 14 h 102"/>
                <a:gd name="T20" fmla="*/ 59 w 82"/>
                <a:gd name="T21" fmla="*/ 14 h 102"/>
                <a:gd name="T22" fmla="*/ 52 w 82"/>
                <a:gd name="T23" fmla="*/ 22 h 102"/>
                <a:gd name="T24" fmla="*/ 44 w 82"/>
                <a:gd name="T25" fmla="*/ 22 h 102"/>
                <a:gd name="T26" fmla="*/ 37 w 82"/>
                <a:gd name="T27" fmla="*/ 14 h 102"/>
                <a:gd name="T28" fmla="*/ 37 w 82"/>
                <a:gd name="T29" fmla="*/ 7 h 102"/>
                <a:gd name="T30" fmla="*/ 30 w 82"/>
                <a:gd name="T31" fmla="*/ 0 h 102"/>
                <a:gd name="T32" fmla="*/ 22 w 82"/>
                <a:gd name="T33" fmla="*/ 0 h 102"/>
                <a:gd name="T34" fmla="*/ 15 w 82"/>
                <a:gd name="T35" fmla="*/ 7 h 102"/>
                <a:gd name="T36" fmla="*/ 7 w 82"/>
                <a:gd name="T37" fmla="*/ 7 h 102"/>
                <a:gd name="T38" fmla="*/ 7 w 82"/>
                <a:gd name="T39" fmla="*/ 22 h 102"/>
                <a:gd name="T40" fmla="*/ 0 w 82"/>
                <a:gd name="T41" fmla="*/ 29 h 102"/>
                <a:gd name="T42" fmla="*/ 0 w 82"/>
                <a:gd name="T43" fmla="*/ 36 h 102"/>
                <a:gd name="T44" fmla="*/ 7 w 82"/>
                <a:gd name="T45" fmla="*/ 43 h 102"/>
                <a:gd name="T46" fmla="*/ 7 w 82"/>
                <a:gd name="T47" fmla="*/ 58 h 102"/>
                <a:gd name="T48" fmla="*/ 22 w 82"/>
                <a:gd name="T49" fmla="*/ 58 h 102"/>
                <a:gd name="T50" fmla="*/ 37 w 82"/>
                <a:gd name="T51" fmla="*/ 73 h 102"/>
                <a:gd name="T52" fmla="*/ 37 w 82"/>
                <a:gd name="T53" fmla="*/ 80 h 102"/>
                <a:gd name="T54" fmla="*/ 52 w 82"/>
                <a:gd name="T55" fmla="*/ 95 h 102"/>
                <a:gd name="T56" fmla="*/ 52 w 82"/>
                <a:gd name="T57" fmla="*/ 102 h 10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2" h="102">
                  <a:moveTo>
                    <a:pt x="52" y="102"/>
                  </a:moveTo>
                  <a:lnTo>
                    <a:pt x="59" y="95"/>
                  </a:lnTo>
                  <a:lnTo>
                    <a:pt x="59" y="87"/>
                  </a:lnTo>
                  <a:lnTo>
                    <a:pt x="82" y="65"/>
                  </a:lnTo>
                  <a:lnTo>
                    <a:pt x="67" y="51"/>
                  </a:lnTo>
                  <a:lnTo>
                    <a:pt x="74" y="43"/>
                  </a:lnTo>
                  <a:lnTo>
                    <a:pt x="74" y="36"/>
                  </a:lnTo>
                  <a:lnTo>
                    <a:pt x="82" y="29"/>
                  </a:lnTo>
                  <a:lnTo>
                    <a:pt x="82" y="22"/>
                  </a:lnTo>
                  <a:lnTo>
                    <a:pt x="74" y="14"/>
                  </a:lnTo>
                  <a:lnTo>
                    <a:pt x="59" y="14"/>
                  </a:lnTo>
                  <a:lnTo>
                    <a:pt x="52" y="22"/>
                  </a:lnTo>
                  <a:lnTo>
                    <a:pt x="44" y="22"/>
                  </a:lnTo>
                  <a:lnTo>
                    <a:pt x="37" y="14"/>
                  </a:lnTo>
                  <a:lnTo>
                    <a:pt x="37" y="7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5" y="7"/>
                  </a:lnTo>
                  <a:lnTo>
                    <a:pt x="7" y="7"/>
                  </a:lnTo>
                  <a:lnTo>
                    <a:pt x="7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7" y="43"/>
                  </a:lnTo>
                  <a:lnTo>
                    <a:pt x="7" y="58"/>
                  </a:lnTo>
                  <a:lnTo>
                    <a:pt x="22" y="58"/>
                  </a:lnTo>
                  <a:lnTo>
                    <a:pt x="37" y="73"/>
                  </a:lnTo>
                  <a:lnTo>
                    <a:pt x="37" y="80"/>
                  </a:lnTo>
                  <a:lnTo>
                    <a:pt x="52" y="95"/>
                  </a:lnTo>
                  <a:lnTo>
                    <a:pt x="52" y="102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98" name="45"/>
            <p:cNvSpPr>
              <a:spLocks/>
            </p:cNvSpPr>
            <p:nvPr/>
          </p:nvSpPr>
          <p:spPr bwMode="auto">
            <a:xfrm>
              <a:off x="445" y="571"/>
              <a:ext cx="89" cy="44"/>
            </a:xfrm>
            <a:custGeom>
              <a:avLst/>
              <a:gdLst>
                <a:gd name="T0" fmla="*/ 22 w 89"/>
                <a:gd name="T1" fmla="*/ 44 h 44"/>
                <a:gd name="T2" fmla="*/ 30 w 89"/>
                <a:gd name="T3" fmla="*/ 44 h 44"/>
                <a:gd name="T4" fmla="*/ 37 w 89"/>
                <a:gd name="T5" fmla="*/ 37 h 44"/>
                <a:gd name="T6" fmla="*/ 74 w 89"/>
                <a:gd name="T7" fmla="*/ 37 h 44"/>
                <a:gd name="T8" fmla="*/ 81 w 89"/>
                <a:gd name="T9" fmla="*/ 44 h 44"/>
                <a:gd name="T10" fmla="*/ 89 w 89"/>
                <a:gd name="T11" fmla="*/ 44 h 44"/>
                <a:gd name="T12" fmla="*/ 89 w 89"/>
                <a:gd name="T13" fmla="*/ 37 h 44"/>
                <a:gd name="T14" fmla="*/ 74 w 89"/>
                <a:gd name="T15" fmla="*/ 22 h 44"/>
                <a:gd name="T16" fmla="*/ 74 w 89"/>
                <a:gd name="T17" fmla="*/ 15 h 44"/>
                <a:gd name="T18" fmla="*/ 59 w 89"/>
                <a:gd name="T19" fmla="*/ 0 h 44"/>
                <a:gd name="T20" fmla="*/ 22 w 89"/>
                <a:gd name="T21" fmla="*/ 0 h 44"/>
                <a:gd name="T22" fmla="*/ 15 w 89"/>
                <a:gd name="T23" fmla="*/ 7 h 44"/>
                <a:gd name="T24" fmla="*/ 7 w 89"/>
                <a:gd name="T25" fmla="*/ 7 h 44"/>
                <a:gd name="T26" fmla="*/ 0 w 89"/>
                <a:gd name="T27" fmla="*/ 15 h 44"/>
                <a:gd name="T28" fmla="*/ 7 w 89"/>
                <a:gd name="T29" fmla="*/ 22 h 44"/>
                <a:gd name="T30" fmla="*/ 15 w 89"/>
                <a:gd name="T31" fmla="*/ 22 h 44"/>
                <a:gd name="T32" fmla="*/ 22 w 89"/>
                <a:gd name="T33" fmla="*/ 29 h 44"/>
                <a:gd name="T34" fmla="*/ 22 w 89"/>
                <a:gd name="T35" fmla="*/ 44 h 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9" h="44">
                  <a:moveTo>
                    <a:pt x="22" y="44"/>
                  </a:moveTo>
                  <a:lnTo>
                    <a:pt x="30" y="44"/>
                  </a:lnTo>
                  <a:lnTo>
                    <a:pt x="37" y="37"/>
                  </a:lnTo>
                  <a:lnTo>
                    <a:pt x="74" y="37"/>
                  </a:lnTo>
                  <a:lnTo>
                    <a:pt x="81" y="44"/>
                  </a:lnTo>
                  <a:lnTo>
                    <a:pt x="89" y="44"/>
                  </a:lnTo>
                  <a:lnTo>
                    <a:pt x="89" y="37"/>
                  </a:lnTo>
                  <a:lnTo>
                    <a:pt x="74" y="22"/>
                  </a:lnTo>
                  <a:lnTo>
                    <a:pt x="74" y="15"/>
                  </a:lnTo>
                  <a:lnTo>
                    <a:pt x="59" y="0"/>
                  </a:lnTo>
                  <a:lnTo>
                    <a:pt x="22" y="0"/>
                  </a:lnTo>
                  <a:lnTo>
                    <a:pt x="15" y="7"/>
                  </a:lnTo>
                  <a:lnTo>
                    <a:pt x="7" y="7"/>
                  </a:lnTo>
                  <a:lnTo>
                    <a:pt x="0" y="15"/>
                  </a:lnTo>
                  <a:lnTo>
                    <a:pt x="7" y="22"/>
                  </a:lnTo>
                  <a:lnTo>
                    <a:pt x="15" y="22"/>
                  </a:lnTo>
                  <a:lnTo>
                    <a:pt x="22" y="29"/>
                  </a:lnTo>
                  <a:lnTo>
                    <a:pt x="22" y="44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99" name="38"/>
            <p:cNvSpPr>
              <a:spLocks/>
            </p:cNvSpPr>
            <p:nvPr/>
          </p:nvSpPr>
          <p:spPr bwMode="auto">
            <a:xfrm>
              <a:off x="445" y="608"/>
              <a:ext cx="67" cy="66"/>
            </a:xfrm>
            <a:custGeom>
              <a:avLst/>
              <a:gdLst>
                <a:gd name="T0" fmla="*/ 67 w 67"/>
                <a:gd name="T1" fmla="*/ 0 h 66"/>
                <a:gd name="T2" fmla="*/ 67 w 67"/>
                <a:gd name="T3" fmla="*/ 7 h 66"/>
                <a:gd name="T4" fmla="*/ 59 w 67"/>
                <a:gd name="T5" fmla="*/ 14 h 66"/>
                <a:gd name="T6" fmla="*/ 59 w 67"/>
                <a:gd name="T7" fmla="*/ 29 h 66"/>
                <a:gd name="T8" fmla="*/ 52 w 67"/>
                <a:gd name="T9" fmla="*/ 29 h 66"/>
                <a:gd name="T10" fmla="*/ 52 w 67"/>
                <a:gd name="T11" fmla="*/ 36 h 66"/>
                <a:gd name="T12" fmla="*/ 44 w 67"/>
                <a:gd name="T13" fmla="*/ 44 h 66"/>
                <a:gd name="T14" fmla="*/ 37 w 67"/>
                <a:gd name="T15" fmla="*/ 44 h 66"/>
                <a:gd name="T16" fmla="*/ 30 w 67"/>
                <a:gd name="T17" fmla="*/ 51 h 66"/>
                <a:gd name="T18" fmla="*/ 30 w 67"/>
                <a:gd name="T19" fmla="*/ 66 h 66"/>
                <a:gd name="T20" fmla="*/ 22 w 67"/>
                <a:gd name="T21" fmla="*/ 66 h 66"/>
                <a:gd name="T22" fmla="*/ 15 w 67"/>
                <a:gd name="T23" fmla="*/ 58 h 66"/>
                <a:gd name="T24" fmla="*/ 15 w 67"/>
                <a:gd name="T25" fmla="*/ 44 h 66"/>
                <a:gd name="T26" fmla="*/ 0 w 67"/>
                <a:gd name="T27" fmla="*/ 44 h 66"/>
                <a:gd name="T28" fmla="*/ 7 w 67"/>
                <a:gd name="T29" fmla="*/ 36 h 66"/>
                <a:gd name="T30" fmla="*/ 7 w 67"/>
                <a:gd name="T31" fmla="*/ 22 h 66"/>
                <a:gd name="T32" fmla="*/ 22 w 67"/>
                <a:gd name="T33" fmla="*/ 7 h 66"/>
                <a:gd name="T34" fmla="*/ 30 w 67"/>
                <a:gd name="T35" fmla="*/ 7 h 66"/>
                <a:gd name="T36" fmla="*/ 37 w 67"/>
                <a:gd name="T37" fmla="*/ 0 h 66"/>
                <a:gd name="T38" fmla="*/ 67 w 67"/>
                <a:gd name="T39" fmla="*/ 0 h 6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7" h="66">
                  <a:moveTo>
                    <a:pt x="67" y="0"/>
                  </a:moveTo>
                  <a:lnTo>
                    <a:pt x="67" y="7"/>
                  </a:lnTo>
                  <a:lnTo>
                    <a:pt x="59" y="14"/>
                  </a:lnTo>
                  <a:lnTo>
                    <a:pt x="59" y="29"/>
                  </a:lnTo>
                  <a:lnTo>
                    <a:pt x="52" y="29"/>
                  </a:lnTo>
                  <a:lnTo>
                    <a:pt x="52" y="36"/>
                  </a:lnTo>
                  <a:lnTo>
                    <a:pt x="44" y="44"/>
                  </a:lnTo>
                  <a:lnTo>
                    <a:pt x="37" y="44"/>
                  </a:lnTo>
                  <a:lnTo>
                    <a:pt x="30" y="51"/>
                  </a:lnTo>
                  <a:lnTo>
                    <a:pt x="30" y="66"/>
                  </a:lnTo>
                  <a:lnTo>
                    <a:pt x="22" y="66"/>
                  </a:lnTo>
                  <a:lnTo>
                    <a:pt x="15" y="58"/>
                  </a:lnTo>
                  <a:lnTo>
                    <a:pt x="15" y="44"/>
                  </a:lnTo>
                  <a:lnTo>
                    <a:pt x="0" y="44"/>
                  </a:lnTo>
                  <a:lnTo>
                    <a:pt x="7" y="36"/>
                  </a:lnTo>
                  <a:lnTo>
                    <a:pt x="7" y="22"/>
                  </a:lnTo>
                  <a:lnTo>
                    <a:pt x="22" y="7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00" name="46"/>
            <p:cNvSpPr>
              <a:spLocks/>
            </p:cNvSpPr>
            <p:nvPr/>
          </p:nvSpPr>
          <p:spPr bwMode="auto">
            <a:xfrm>
              <a:off x="504" y="608"/>
              <a:ext cx="67" cy="66"/>
            </a:xfrm>
            <a:custGeom>
              <a:avLst/>
              <a:gdLst>
                <a:gd name="T0" fmla="*/ 0 w 67"/>
                <a:gd name="T1" fmla="*/ 29 h 66"/>
                <a:gd name="T2" fmla="*/ 0 w 67"/>
                <a:gd name="T3" fmla="*/ 44 h 66"/>
                <a:gd name="T4" fmla="*/ 8 w 67"/>
                <a:gd name="T5" fmla="*/ 51 h 66"/>
                <a:gd name="T6" fmla="*/ 8 w 67"/>
                <a:gd name="T7" fmla="*/ 66 h 66"/>
                <a:gd name="T8" fmla="*/ 22 w 67"/>
                <a:gd name="T9" fmla="*/ 66 h 66"/>
                <a:gd name="T10" fmla="*/ 37 w 67"/>
                <a:gd name="T11" fmla="*/ 51 h 66"/>
                <a:gd name="T12" fmla="*/ 45 w 67"/>
                <a:gd name="T13" fmla="*/ 51 h 66"/>
                <a:gd name="T14" fmla="*/ 52 w 67"/>
                <a:gd name="T15" fmla="*/ 58 h 66"/>
                <a:gd name="T16" fmla="*/ 67 w 67"/>
                <a:gd name="T17" fmla="*/ 58 h 66"/>
                <a:gd name="T18" fmla="*/ 52 w 67"/>
                <a:gd name="T19" fmla="*/ 44 h 66"/>
                <a:gd name="T20" fmla="*/ 52 w 67"/>
                <a:gd name="T21" fmla="*/ 36 h 66"/>
                <a:gd name="T22" fmla="*/ 37 w 67"/>
                <a:gd name="T23" fmla="*/ 22 h 66"/>
                <a:gd name="T24" fmla="*/ 37 w 67"/>
                <a:gd name="T25" fmla="*/ 14 h 66"/>
                <a:gd name="T26" fmla="*/ 30 w 67"/>
                <a:gd name="T27" fmla="*/ 14 h 66"/>
                <a:gd name="T28" fmla="*/ 30 w 67"/>
                <a:gd name="T29" fmla="*/ 7 h 66"/>
                <a:gd name="T30" fmla="*/ 22 w 67"/>
                <a:gd name="T31" fmla="*/ 7 h 66"/>
                <a:gd name="T32" fmla="*/ 15 w 67"/>
                <a:gd name="T33" fmla="*/ 0 h 66"/>
                <a:gd name="T34" fmla="*/ 8 w 67"/>
                <a:gd name="T35" fmla="*/ 0 h 66"/>
                <a:gd name="T36" fmla="*/ 8 w 67"/>
                <a:gd name="T37" fmla="*/ 7 h 66"/>
                <a:gd name="T38" fmla="*/ 0 w 67"/>
                <a:gd name="T39" fmla="*/ 14 h 66"/>
                <a:gd name="T40" fmla="*/ 0 w 67"/>
                <a:gd name="T41" fmla="*/ 29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7" h="66">
                  <a:moveTo>
                    <a:pt x="0" y="29"/>
                  </a:moveTo>
                  <a:lnTo>
                    <a:pt x="0" y="44"/>
                  </a:lnTo>
                  <a:lnTo>
                    <a:pt x="8" y="51"/>
                  </a:lnTo>
                  <a:lnTo>
                    <a:pt x="8" y="66"/>
                  </a:lnTo>
                  <a:lnTo>
                    <a:pt x="22" y="66"/>
                  </a:lnTo>
                  <a:lnTo>
                    <a:pt x="37" y="51"/>
                  </a:lnTo>
                  <a:lnTo>
                    <a:pt x="45" y="51"/>
                  </a:lnTo>
                  <a:lnTo>
                    <a:pt x="52" y="58"/>
                  </a:lnTo>
                  <a:lnTo>
                    <a:pt x="67" y="58"/>
                  </a:lnTo>
                  <a:lnTo>
                    <a:pt x="52" y="44"/>
                  </a:lnTo>
                  <a:lnTo>
                    <a:pt x="52" y="36"/>
                  </a:lnTo>
                  <a:lnTo>
                    <a:pt x="37" y="22"/>
                  </a:lnTo>
                  <a:lnTo>
                    <a:pt x="37" y="14"/>
                  </a:lnTo>
                  <a:lnTo>
                    <a:pt x="30" y="14"/>
                  </a:lnTo>
                  <a:lnTo>
                    <a:pt x="30" y="7"/>
                  </a:lnTo>
                  <a:lnTo>
                    <a:pt x="22" y="7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0" y="14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01" name="52"/>
            <p:cNvSpPr>
              <a:spLocks/>
            </p:cNvSpPr>
            <p:nvPr/>
          </p:nvSpPr>
          <p:spPr bwMode="auto">
            <a:xfrm>
              <a:off x="534" y="564"/>
              <a:ext cx="67" cy="102"/>
            </a:xfrm>
            <a:custGeom>
              <a:avLst/>
              <a:gdLst>
                <a:gd name="T0" fmla="*/ 37 w 67"/>
                <a:gd name="T1" fmla="*/ 102 h 102"/>
                <a:gd name="T2" fmla="*/ 44 w 67"/>
                <a:gd name="T3" fmla="*/ 95 h 102"/>
                <a:gd name="T4" fmla="*/ 52 w 67"/>
                <a:gd name="T5" fmla="*/ 95 h 102"/>
                <a:gd name="T6" fmla="*/ 52 w 67"/>
                <a:gd name="T7" fmla="*/ 88 h 102"/>
                <a:gd name="T8" fmla="*/ 44 w 67"/>
                <a:gd name="T9" fmla="*/ 80 h 102"/>
                <a:gd name="T10" fmla="*/ 44 w 67"/>
                <a:gd name="T11" fmla="*/ 73 h 102"/>
                <a:gd name="T12" fmla="*/ 37 w 67"/>
                <a:gd name="T13" fmla="*/ 66 h 102"/>
                <a:gd name="T14" fmla="*/ 44 w 67"/>
                <a:gd name="T15" fmla="*/ 58 h 102"/>
                <a:gd name="T16" fmla="*/ 44 w 67"/>
                <a:gd name="T17" fmla="*/ 51 h 102"/>
                <a:gd name="T18" fmla="*/ 52 w 67"/>
                <a:gd name="T19" fmla="*/ 44 h 102"/>
                <a:gd name="T20" fmla="*/ 52 w 67"/>
                <a:gd name="T21" fmla="*/ 36 h 102"/>
                <a:gd name="T22" fmla="*/ 67 w 67"/>
                <a:gd name="T23" fmla="*/ 22 h 102"/>
                <a:gd name="T24" fmla="*/ 67 w 67"/>
                <a:gd name="T25" fmla="*/ 14 h 102"/>
                <a:gd name="T26" fmla="*/ 59 w 67"/>
                <a:gd name="T27" fmla="*/ 14 h 102"/>
                <a:gd name="T28" fmla="*/ 52 w 67"/>
                <a:gd name="T29" fmla="*/ 7 h 102"/>
                <a:gd name="T30" fmla="*/ 52 w 67"/>
                <a:gd name="T31" fmla="*/ 0 h 102"/>
                <a:gd name="T32" fmla="*/ 44 w 67"/>
                <a:gd name="T33" fmla="*/ 0 h 102"/>
                <a:gd name="T34" fmla="*/ 7 w 67"/>
                <a:gd name="T35" fmla="*/ 36 h 102"/>
                <a:gd name="T36" fmla="*/ 7 w 67"/>
                <a:gd name="T37" fmla="*/ 44 h 102"/>
                <a:gd name="T38" fmla="*/ 0 w 67"/>
                <a:gd name="T39" fmla="*/ 51 h 102"/>
                <a:gd name="T40" fmla="*/ 0 w 67"/>
                <a:gd name="T41" fmla="*/ 58 h 102"/>
                <a:gd name="T42" fmla="*/ 7 w 67"/>
                <a:gd name="T43" fmla="*/ 58 h 102"/>
                <a:gd name="T44" fmla="*/ 7 w 67"/>
                <a:gd name="T45" fmla="*/ 66 h 102"/>
                <a:gd name="T46" fmla="*/ 22 w 67"/>
                <a:gd name="T47" fmla="*/ 80 h 102"/>
                <a:gd name="T48" fmla="*/ 22 w 67"/>
                <a:gd name="T49" fmla="*/ 88 h 102"/>
                <a:gd name="T50" fmla="*/ 37 w 67"/>
                <a:gd name="T51" fmla="*/ 102 h 10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7" h="102">
                  <a:moveTo>
                    <a:pt x="37" y="102"/>
                  </a:moveTo>
                  <a:lnTo>
                    <a:pt x="44" y="95"/>
                  </a:lnTo>
                  <a:lnTo>
                    <a:pt x="52" y="95"/>
                  </a:lnTo>
                  <a:lnTo>
                    <a:pt x="52" y="88"/>
                  </a:lnTo>
                  <a:lnTo>
                    <a:pt x="44" y="80"/>
                  </a:lnTo>
                  <a:lnTo>
                    <a:pt x="44" y="73"/>
                  </a:lnTo>
                  <a:lnTo>
                    <a:pt x="37" y="66"/>
                  </a:lnTo>
                  <a:lnTo>
                    <a:pt x="44" y="58"/>
                  </a:lnTo>
                  <a:lnTo>
                    <a:pt x="44" y="51"/>
                  </a:lnTo>
                  <a:lnTo>
                    <a:pt x="52" y="44"/>
                  </a:lnTo>
                  <a:lnTo>
                    <a:pt x="52" y="36"/>
                  </a:lnTo>
                  <a:lnTo>
                    <a:pt x="67" y="22"/>
                  </a:lnTo>
                  <a:lnTo>
                    <a:pt x="67" y="14"/>
                  </a:lnTo>
                  <a:lnTo>
                    <a:pt x="59" y="14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7" y="36"/>
                  </a:lnTo>
                  <a:lnTo>
                    <a:pt x="7" y="44"/>
                  </a:lnTo>
                  <a:lnTo>
                    <a:pt x="0" y="51"/>
                  </a:lnTo>
                  <a:lnTo>
                    <a:pt x="0" y="58"/>
                  </a:lnTo>
                  <a:lnTo>
                    <a:pt x="7" y="58"/>
                  </a:lnTo>
                  <a:lnTo>
                    <a:pt x="7" y="66"/>
                  </a:lnTo>
                  <a:lnTo>
                    <a:pt x="22" y="80"/>
                  </a:lnTo>
                  <a:lnTo>
                    <a:pt x="22" y="88"/>
                  </a:lnTo>
                  <a:lnTo>
                    <a:pt x="37" y="102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02" name="33"/>
            <p:cNvSpPr>
              <a:spLocks/>
            </p:cNvSpPr>
            <p:nvPr/>
          </p:nvSpPr>
          <p:spPr bwMode="auto">
            <a:xfrm>
              <a:off x="571" y="586"/>
              <a:ext cx="52" cy="110"/>
            </a:xfrm>
            <a:custGeom>
              <a:avLst/>
              <a:gdLst>
                <a:gd name="T0" fmla="*/ 15 w 52"/>
                <a:gd name="T1" fmla="*/ 73 h 110"/>
                <a:gd name="T2" fmla="*/ 30 w 52"/>
                <a:gd name="T3" fmla="*/ 88 h 110"/>
                <a:gd name="T4" fmla="*/ 30 w 52"/>
                <a:gd name="T5" fmla="*/ 95 h 110"/>
                <a:gd name="T6" fmla="*/ 44 w 52"/>
                <a:gd name="T7" fmla="*/ 110 h 110"/>
                <a:gd name="T8" fmla="*/ 52 w 52"/>
                <a:gd name="T9" fmla="*/ 102 h 110"/>
                <a:gd name="T10" fmla="*/ 52 w 52"/>
                <a:gd name="T11" fmla="*/ 73 h 110"/>
                <a:gd name="T12" fmla="*/ 44 w 52"/>
                <a:gd name="T13" fmla="*/ 66 h 110"/>
                <a:gd name="T14" fmla="*/ 44 w 52"/>
                <a:gd name="T15" fmla="*/ 58 h 110"/>
                <a:gd name="T16" fmla="*/ 52 w 52"/>
                <a:gd name="T17" fmla="*/ 51 h 110"/>
                <a:gd name="T18" fmla="*/ 52 w 52"/>
                <a:gd name="T19" fmla="*/ 44 h 110"/>
                <a:gd name="T20" fmla="*/ 44 w 52"/>
                <a:gd name="T21" fmla="*/ 36 h 110"/>
                <a:gd name="T22" fmla="*/ 44 w 52"/>
                <a:gd name="T23" fmla="*/ 29 h 110"/>
                <a:gd name="T24" fmla="*/ 37 w 52"/>
                <a:gd name="T25" fmla="*/ 22 h 110"/>
                <a:gd name="T26" fmla="*/ 37 w 52"/>
                <a:gd name="T27" fmla="*/ 7 h 110"/>
                <a:gd name="T28" fmla="*/ 30 w 52"/>
                <a:gd name="T29" fmla="*/ 0 h 110"/>
                <a:gd name="T30" fmla="*/ 15 w 52"/>
                <a:gd name="T31" fmla="*/ 14 h 110"/>
                <a:gd name="T32" fmla="*/ 15 w 52"/>
                <a:gd name="T33" fmla="*/ 22 h 110"/>
                <a:gd name="T34" fmla="*/ 7 w 52"/>
                <a:gd name="T35" fmla="*/ 29 h 110"/>
                <a:gd name="T36" fmla="*/ 7 w 52"/>
                <a:gd name="T37" fmla="*/ 36 h 110"/>
                <a:gd name="T38" fmla="*/ 0 w 52"/>
                <a:gd name="T39" fmla="*/ 44 h 110"/>
                <a:gd name="T40" fmla="*/ 7 w 52"/>
                <a:gd name="T41" fmla="*/ 51 h 110"/>
                <a:gd name="T42" fmla="*/ 7 w 52"/>
                <a:gd name="T43" fmla="*/ 58 h 110"/>
                <a:gd name="T44" fmla="*/ 15 w 52"/>
                <a:gd name="T45" fmla="*/ 66 h 110"/>
                <a:gd name="T46" fmla="*/ 15 w 52"/>
                <a:gd name="T47" fmla="*/ 73 h 1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2" h="110">
                  <a:moveTo>
                    <a:pt x="15" y="73"/>
                  </a:moveTo>
                  <a:lnTo>
                    <a:pt x="30" y="88"/>
                  </a:lnTo>
                  <a:lnTo>
                    <a:pt x="30" y="95"/>
                  </a:lnTo>
                  <a:lnTo>
                    <a:pt x="44" y="110"/>
                  </a:lnTo>
                  <a:lnTo>
                    <a:pt x="52" y="102"/>
                  </a:lnTo>
                  <a:lnTo>
                    <a:pt x="52" y="73"/>
                  </a:lnTo>
                  <a:lnTo>
                    <a:pt x="44" y="66"/>
                  </a:lnTo>
                  <a:lnTo>
                    <a:pt x="44" y="58"/>
                  </a:lnTo>
                  <a:lnTo>
                    <a:pt x="52" y="51"/>
                  </a:lnTo>
                  <a:lnTo>
                    <a:pt x="52" y="44"/>
                  </a:lnTo>
                  <a:lnTo>
                    <a:pt x="44" y="36"/>
                  </a:lnTo>
                  <a:lnTo>
                    <a:pt x="44" y="29"/>
                  </a:lnTo>
                  <a:lnTo>
                    <a:pt x="37" y="22"/>
                  </a:lnTo>
                  <a:lnTo>
                    <a:pt x="37" y="7"/>
                  </a:lnTo>
                  <a:lnTo>
                    <a:pt x="30" y="0"/>
                  </a:lnTo>
                  <a:lnTo>
                    <a:pt x="15" y="14"/>
                  </a:lnTo>
                  <a:lnTo>
                    <a:pt x="15" y="22"/>
                  </a:lnTo>
                  <a:lnTo>
                    <a:pt x="7" y="29"/>
                  </a:lnTo>
                  <a:lnTo>
                    <a:pt x="7" y="36"/>
                  </a:lnTo>
                  <a:lnTo>
                    <a:pt x="0" y="44"/>
                  </a:lnTo>
                  <a:lnTo>
                    <a:pt x="7" y="51"/>
                  </a:lnTo>
                  <a:lnTo>
                    <a:pt x="7" y="58"/>
                  </a:lnTo>
                  <a:lnTo>
                    <a:pt x="15" y="66"/>
                  </a:lnTo>
                  <a:lnTo>
                    <a:pt x="15" y="73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03" name="49"/>
            <p:cNvSpPr>
              <a:spLocks/>
            </p:cNvSpPr>
            <p:nvPr/>
          </p:nvSpPr>
          <p:spPr bwMode="auto">
            <a:xfrm>
              <a:off x="549" y="505"/>
              <a:ext cx="81" cy="73"/>
            </a:xfrm>
            <a:custGeom>
              <a:avLst/>
              <a:gdLst>
                <a:gd name="T0" fmla="*/ 52 w 81"/>
                <a:gd name="T1" fmla="*/ 73 h 73"/>
                <a:gd name="T2" fmla="*/ 66 w 81"/>
                <a:gd name="T3" fmla="*/ 73 h 73"/>
                <a:gd name="T4" fmla="*/ 81 w 81"/>
                <a:gd name="T5" fmla="*/ 59 h 73"/>
                <a:gd name="T6" fmla="*/ 74 w 81"/>
                <a:gd name="T7" fmla="*/ 51 h 73"/>
                <a:gd name="T8" fmla="*/ 81 w 81"/>
                <a:gd name="T9" fmla="*/ 44 h 73"/>
                <a:gd name="T10" fmla="*/ 81 w 81"/>
                <a:gd name="T11" fmla="*/ 37 h 73"/>
                <a:gd name="T12" fmla="*/ 66 w 81"/>
                <a:gd name="T13" fmla="*/ 22 h 73"/>
                <a:gd name="T14" fmla="*/ 66 w 81"/>
                <a:gd name="T15" fmla="*/ 15 h 73"/>
                <a:gd name="T16" fmla="*/ 52 w 81"/>
                <a:gd name="T17" fmla="*/ 15 h 73"/>
                <a:gd name="T18" fmla="*/ 44 w 81"/>
                <a:gd name="T19" fmla="*/ 8 h 73"/>
                <a:gd name="T20" fmla="*/ 29 w 81"/>
                <a:gd name="T21" fmla="*/ 8 h 73"/>
                <a:gd name="T22" fmla="*/ 22 w 81"/>
                <a:gd name="T23" fmla="*/ 0 h 73"/>
                <a:gd name="T24" fmla="*/ 15 w 81"/>
                <a:gd name="T25" fmla="*/ 8 h 73"/>
                <a:gd name="T26" fmla="*/ 15 w 81"/>
                <a:gd name="T27" fmla="*/ 37 h 73"/>
                <a:gd name="T28" fmla="*/ 7 w 81"/>
                <a:gd name="T29" fmla="*/ 44 h 73"/>
                <a:gd name="T30" fmla="*/ 7 w 81"/>
                <a:gd name="T31" fmla="*/ 51 h 73"/>
                <a:gd name="T32" fmla="*/ 0 w 81"/>
                <a:gd name="T33" fmla="*/ 59 h 73"/>
                <a:gd name="T34" fmla="*/ 15 w 81"/>
                <a:gd name="T35" fmla="*/ 73 h 73"/>
                <a:gd name="T36" fmla="*/ 29 w 81"/>
                <a:gd name="T37" fmla="*/ 59 h 73"/>
                <a:gd name="T38" fmla="*/ 37 w 81"/>
                <a:gd name="T39" fmla="*/ 59 h 73"/>
                <a:gd name="T40" fmla="*/ 37 w 81"/>
                <a:gd name="T41" fmla="*/ 66 h 73"/>
                <a:gd name="T42" fmla="*/ 44 w 81"/>
                <a:gd name="T43" fmla="*/ 73 h 73"/>
                <a:gd name="T44" fmla="*/ 52 w 81"/>
                <a:gd name="T45" fmla="*/ 73 h 7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1" h="73">
                  <a:moveTo>
                    <a:pt x="52" y="73"/>
                  </a:moveTo>
                  <a:lnTo>
                    <a:pt x="66" y="73"/>
                  </a:lnTo>
                  <a:lnTo>
                    <a:pt x="81" y="59"/>
                  </a:lnTo>
                  <a:lnTo>
                    <a:pt x="74" y="51"/>
                  </a:lnTo>
                  <a:lnTo>
                    <a:pt x="81" y="44"/>
                  </a:lnTo>
                  <a:lnTo>
                    <a:pt x="81" y="37"/>
                  </a:lnTo>
                  <a:lnTo>
                    <a:pt x="66" y="22"/>
                  </a:lnTo>
                  <a:lnTo>
                    <a:pt x="66" y="15"/>
                  </a:lnTo>
                  <a:lnTo>
                    <a:pt x="52" y="15"/>
                  </a:lnTo>
                  <a:lnTo>
                    <a:pt x="44" y="8"/>
                  </a:lnTo>
                  <a:lnTo>
                    <a:pt x="29" y="8"/>
                  </a:lnTo>
                  <a:lnTo>
                    <a:pt x="22" y="0"/>
                  </a:lnTo>
                  <a:lnTo>
                    <a:pt x="15" y="8"/>
                  </a:lnTo>
                  <a:lnTo>
                    <a:pt x="15" y="37"/>
                  </a:lnTo>
                  <a:lnTo>
                    <a:pt x="7" y="44"/>
                  </a:lnTo>
                  <a:lnTo>
                    <a:pt x="7" y="51"/>
                  </a:lnTo>
                  <a:lnTo>
                    <a:pt x="0" y="59"/>
                  </a:lnTo>
                  <a:lnTo>
                    <a:pt x="15" y="73"/>
                  </a:lnTo>
                  <a:lnTo>
                    <a:pt x="29" y="59"/>
                  </a:lnTo>
                  <a:lnTo>
                    <a:pt x="37" y="59"/>
                  </a:lnTo>
                  <a:lnTo>
                    <a:pt x="37" y="66"/>
                  </a:lnTo>
                  <a:lnTo>
                    <a:pt x="44" y="73"/>
                  </a:lnTo>
                  <a:lnTo>
                    <a:pt x="52" y="73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04" name="44"/>
            <p:cNvSpPr>
              <a:spLocks/>
            </p:cNvSpPr>
            <p:nvPr/>
          </p:nvSpPr>
          <p:spPr bwMode="auto">
            <a:xfrm>
              <a:off x="601" y="564"/>
              <a:ext cx="51" cy="66"/>
            </a:xfrm>
            <a:custGeom>
              <a:avLst/>
              <a:gdLst>
                <a:gd name="T0" fmla="*/ 22 w 51"/>
                <a:gd name="T1" fmla="*/ 66 h 66"/>
                <a:gd name="T2" fmla="*/ 29 w 51"/>
                <a:gd name="T3" fmla="*/ 58 h 66"/>
                <a:gd name="T4" fmla="*/ 29 w 51"/>
                <a:gd name="T5" fmla="*/ 44 h 66"/>
                <a:gd name="T6" fmla="*/ 51 w 51"/>
                <a:gd name="T7" fmla="*/ 22 h 66"/>
                <a:gd name="T8" fmla="*/ 51 w 51"/>
                <a:gd name="T9" fmla="*/ 14 h 66"/>
                <a:gd name="T10" fmla="*/ 44 w 51"/>
                <a:gd name="T11" fmla="*/ 14 h 66"/>
                <a:gd name="T12" fmla="*/ 29 w 51"/>
                <a:gd name="T13" fmla="*/ 0 h 66"/>
                <a:gd name="T14" fmla="*/ 14 w 51"/>
                <a:gd name="T15" fmla="*/ 14 h 66"/>
                <a:gd name="T16" fmla="*/ 0 w 51"/>
                <a:gd name="T17" fmla="*/ 14 h 66"/>
                <a:gd name="T18" fmla="*/ 0 w 51"/>
                <a:gd name="T19" fmla="*/ 22 h 66"/>
                <a:gd name="T20" fmla="*/ 7 w 51"/>
                <a:gd name="T21" fmla="*/ 29 h 66"/>
                <a:gd name="T22" fmla="*/ 7 w 51"/>
                <a:gd name="T23" fmla="*/ 44 h 66"/>
                <a:gd name="T24" fmla="*/ 14 w 51"/>
                <a:gd name="T25" fmla="*/ 51 h 66"/>
                <a:gd name="T26" fmla="*/ 14 w 51"/>
                <a:gd name="T27" fmla="*/ 58 h 66"/>
                <a:gd name="T28" fmla="*/ 22 w 51"/>
                <a:gd name="T29" fmla="*/ 66 h 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1" h="66">
                  <a:moveTo>
                    <a:pt x="22" y="66"/>
                  </a:moveTo>
                  <a:lnTo>
                    <a:pt x="29" y="58"/>
                  </a:lnTo>
                  <a:lnTo>
                    <a:pt x="29" y="44"/>
                  </a:lnTo>
                  <a:lnTo>
                    <a:pt x="51" y="22"/>
                  </a:lnTo>
                  <a:lnTo>
                    <a:pt x="51" y="14"/>
                  </a:lnTo>
                  <a:lnTo>
                    <a:pt x="44" y="14"/>
                  </a:lnTo>
                  <a:lnTo>
                    <a:pt x="29" y="0"/>
                  </a:lnTo>
                  <a:lnTo>
                    <a:pt x="14" y="14"/>
                  </a:lnTo>
                  <a:lnTo>
                    <a:pt x="0" y="14"/>
                  </a:lnTo>
                  <a:lnTo>
                    <a:pt x="0" y="22"/>
                  </a:lnTo>
                  <a:lnTo>
                    <a:pt x="7" y="29"/>
                  </a:lnTo>
                  <a:lnTo>
                    <a:pt x="7" y="44"/>
                  </a:lnTo>
                  <a:lnTo>
                    <a:pt x="14" y="51"/>
                  </a:lnTo>
                  <a:lnTo>
                    <a:pt x="14" y="58"/>
                  </a:lnTo>
                  <a:lnTo>
                    <a:pt x="22" y="66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05" name="34"/>
            <p:cNvSpPr>
              <a:spLocks/>
            </p:cNvSpPr>
            <p:nvPr/>
          </p:nvSpPr>
          <p:spPr bwMode="auto">
            <a:xfrm>
              <a:off x="593" y="454"/>
              <a:ext cx="59" cy="66"/>
            </a:xfrm>
            <a:custGeom>
              <a:avLst/>
              <a:gdLst>
                <a:gd name="T0" fmla="*/ 22 w 59"/>
                <a:gd name="T1" fmla="*/ 66 h 66"/>
                <a:gd name="T2" fmla="*/ 30 w 59"/>
                <a:gd name="T3" fmla="*/ 66 h 66"/>
                <a:gd name="T4" fmla="*/ 37 w 59"/>
                <a:gd name="T5" fmla="*/ 59 h 66"/>
                <a:gd name="T6" fmla="*/ 52 w 59"/>
                <a:gd name="T7" fmla="*/ 59 h 66"/>
                <a:gd name="T8" fmla="*/ 59 w 59"/>
                <a:gd name="T9" fmla="*/ 51 h 66"/>
                <a:gd name="T10" fmla="*/ 59 w 59"/>
                <a:gd name="T11" fmla="*/ 37 h 66"/>
                <a:gd name="T12" fmla="*/ 52 w 59"/>
                <a:gd name="T13" fmla="*/ 37 h 66"/>
                <a:gd name="T14" fmla="*/ 45 w 59"/>
                <a:gd name="T15" fmla="*/ 29 h 66"/>
                <a:gd name="T16" fmla="*/ 45 w 59"/>
                <a:gd name="T17" fmla="*/ 22 h 66"/>
                <a:gd name="T18" fmla="*/ 22 w 59"/>
                <a:gd name="T19" fmla="*/ 0 h 66"/>
                <a:gd name="T20" fmla="*/ 15 w 59"/>
                <a:gd name="T21" fmla="*/ 0 h 66"/>
                <a:gd name="T22" fmla="*/ 15 w 59"/>
                <a:gd name="T23" fmla="*/ 15 h 66"/>
                <a:gd name="T24" fmla="*/ 8 w 59"/>
                <a:gd name="T25" fmla="*/ 22 h 66"/>
                <a:gd name="T26" fmla="*/ 8 w 59"/>
                <a:gd name="T27" fmla="*/ 29 h 66"/>
                <a:gd name="T28" fmla="*/ 0 w 59"/>
                <a:gd name="T29" fmla="*/ 37 h 66"/>
                <a:gd name="T30" fmla="*/ 0 w 59"/>
                <a:gd name="T31" fmla="*/ 59 h 66"/>
                <a:gd name="T32" fmla="*/ 8 w 59"/>
                <a:gd name="T33" fmla="*/ 66 h 66"/>
                <a:gd name="T34" fmla="*/ 22 w 59"/>
                <a:gd name="T35" fmla="*/ 66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9" h="66">
                  <a:moveTo>
                    <a:pt x="22" y="66"/>
                  </a:moveTo>
                  <a:lnTo>
                    <a:pt x="30" y="66"/>
                  </a:lnTo>
                  <a:lnTo>
                    <a:pt x="37" y="59"/>
                  </a:lnTo>
                  <a:lnTo>
                    <a:pt x="52" y="59"/>
                  </a:lnTo>
                  <a:lnTo>
                    <a:pt x="59" y="51"/>
                  </a:lnTo>
                  <a:lnTo>
                    <a:pt x="59" y="37"/>
                  </a:lnTo>
                  <a:lnTo>
                    <a:pt x="52" y="37"/>
                  </a:lnTo>
                  <a:lnTo>
                    <a:pt x="45" y="29"/>
                  </a:lnTo>
                  <a:lnTo>
                    <a:pt x="45" y="22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0" y="37"/>
                  </a:lnTo>
                  <a:lnTo>
                    <a:pt x="0" y="59"/>
                  </a:lnTo>
                  <a:lnTo>
                    <a:pt x="8" y="66"/>
                  </a:lnTo>
                  <a:lnTo>
                    <a:pt x="22" y="66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06" name="36"/>
            <p:cNvSpPr>
              <a:spLocks/>
            </p:cNvSpPr>
            <p:nvPr/>
          </p:nvSpPr>
          <p:spPr bwMode="auto">
            <a:xfrm>
              <a:off x="615" y="505"/>
              <a:ext cx="74" cy="81"/>
            </a:xfrm>
            <a:custGeom>
              <a:avLst/>
              <a:gdLst>
                <a:gd name="T0" fmla="*/ 37 w 74"/>
                <a:gd name="T1" fmla="*/ 0 h 81"/>
                <a:gd name="T2" fmla="*/ 60 w 74"/>
                <a:gd name="T3" fmla="*/ 22 h 81"/>
                <a:gd name="T4" fmla="*/ 60 w 74"/>
                <a:gd name="T5" fmla="*/ 51 h 81"/>
                <a:gd name="T6" fmla="*/ 74 w 74"/>
                <a:gd name="T7" fmla="*/ 66 h 81"/>
                <a:gd name="T8" fmla="*/ 67 w 74"/>
                <a:gd name="T9" fmla="*/ 73 h 81"/>
                <a:gd name="T10" fmla="*/ 67 w 74"/>
                <a:gd name="T11" fmla="*/ 81 h 81"/>
                <a:gd name="T12" fmla="*/ 60 w 74"/>
                <a:gd name="T13" fmla="*/ 81 h 81"/>
                <a:gd name="T14" fmla="*/ 52 w 74"/>
                <a:gd name="T15" fmla="*/ 73 h 81"/>
                <a:gd name="T16" fmla="*/ 30 w 74"/>
                <a:gd name="T17" fmla="*/ 73 h 81"/>
                <a:gd name="T18" fmla="*/ 8 w 74"/>
                <a:gd name="T19" fmla="*/ 51 h 81"/>
                <a:gd name="T20" fmla="*/ 15 w 74"/>
                <a:gd name="T21" fmla="*/ 44 h 81"/>
                <a:gd name="T22" fmla="*/ 15 w 74"/>
                <a:gd name="T23" fmla="*/ 37 h 81"/>
                <a:gd name="T24" fmla="*/ 0 w 74"/>
                <a:gd name="T25" fmla="*/ 22 h 81"/>
                <a:gd name="T26" fmla="*/ 0 w 74"/>
                <a:gd name="T27" fmla="*/ 15 h 81"/>
                <a:gd name="T28" fmla="*/ 8 w 74"/>
                <a:gd name="T29" fmla="*/ 15 h 81"/>
                <a:gd name="T30" fmla="*/ 15 w 74"/>
                <a:gd name="T31" fmla="*/ 8 h 81"/>
                <a:gd name="T32" fmla="*/ 30 w 74"/>
                <a:gd name="T33" fmla="*/ 8 h 81"/>
                <a:gd name="T34" fmla="*/ 37 w 74"/>
                <a:gd name="T35" fmla="*/ 0 h 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4" h="81">
                  <a:moveTo>
                    <a:pt x="37" y="0"/>
                  </a:moveTo>
                  <a:lnTo>
                    <a:pt x="60" y="22"/>
                  </a:lnTo>
                  <a:lnTo>
                    <a:pt x="60" y="51"/>
                  </a:lnTo>
                  <a:lnTo>
                    <a:pt x="74" y="66"/>
                  </a:lnTo>
                  <a:lnTo>
                    <a:pt x="67" y="73"/>
                  </a:lnTo>
                  <a:lnTo>
                    <a:pt x="67" y="81"/>
                  </a:lnTo>
                  <a:lnTo>
                    <a:pt x="60" y="81"/>
                  </a:lnTo>
                  <a:lnTo>
                    <a:pt x="52" y="73"/>
                  </a:lnTo>
                  <a:lnTo>
                    <a:pt x="30" y="73"/>
                  </a:lnTo>
                  <a:lnTo>
                    <a:pt x="8" y="51"/>
                  </a:lnTo>
                  <a:lnTo>
                    <a:pt x="15" y="44"/>
                  </a:lnTo>
                  <a:lnTo>
                    <a:pt x="15" y="37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15" y="8"/>
                  </a:lnTo>
                  <a:lnTo>
                    <a:pt x="30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07" name="35"/>
            <p:cNvSpPr>
              <a:spLocks/>
            </p:cNvSpPr>
            <p:nvPr/>
          </p:nvSpPr>
          <p:spPr bwMode="auto">
            <a:xfrm>
              <a:off x="652" y="454"/>
              <a:ext cx="52" cy="73"/>
            </a:xfrm>
            <a:custGeom>
              <a:avLst/>
              <a:gdLst>
                <a:gd name="T0" fmla="*/ 23 w 52"/>
                <a:gd name="T1" fmla="*/ 73 h 73"/>
                <a:gd name="T2" fmla="*/ 23 w 52"/>
                <a:gd name="T3" fmla="*/ 66 h 73"/>
                <a:gd name="T4" fmla="*/ 30 w 52"/>
                <a:gd name="T5" fmla="*/ 59 h 73"/>
                <a:gd name="T6" fmla="*/ 37 w 52"/>
                <a:gd name="T7" fmla="*/ 59 h 73"/>
                <a:gd name="T8" fmla="*/ 52 w 52"/>
                <a:gd name="T9" fmla="*/ 44 h 73"/>
                <a:gd name="T10" fmla="*/ 52 w 52"/>
                <a:gd name="T11" fmla="*/ 29 h 73"/>
                <a:gd name="T12" fmla="*/ 45 w 52"/>
                <a:gd name="T13" fmla="*/ 22 h 73"/>
                <a:gd name="T14" fmla="*/ 45 w 52"/>
                <a:gd name="T15" fmla="*/ 15 h 73"/>
                <a:gd name="T16" fmla="*/ 30 w 52"/>
                <a:gd name="T17" fmla="*/ 0 h 73"/>
                <a:gd name="T18" fmla="*/ 23 w 52"/>
                <a:gd name="T19" fmla="*/ 7 h 73"/>
                <a:gd name="T20" fmla="*/ 23 w 52"/>
                <a:gd name="T21" fmla="*/ 15 h 73"/>
                <a:gd name="T22" fmla="*/ 15 w 52"/>
                <a:gd name="T23" fmla="*/ 15 h 73"/>
                <a:gd name="T24" fmla="*/ 0 w 52"/>
                <a:gd name="T25" fmla="*/ 29 h 73"/>
                <a:gd name="T26" fmla="*/ 0 w 52"/>
                <a:gd name="T27" fmla="*/ 51 h 73"/>
                <a:gd name="T28" fmla="*/ 23 w 52"/>
                <a:gd name="T29" fmla="*/ 73 h 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" h="73">
                  <a:moveTo>
                    <a:pt x="23" y="73"/>
                  </a:moveTo>
                  <a:lnTo>
                    <a:pt x="23" y="66"/>
                  </a:lnTo>
                  <a:lnTo>
                    <a:pt x="30" y="59"/>
                  </a:lnTo>
                  <a:lnTo>
                    <a:pt x="37" y="59"/>
                  </a:lnTo>
                  <a:lnTo>
                    <a:pt x="52" y="44"/>
                  </a:lnTo>
                  <a:lnTo>
                    <a:pt x="52" y="29"/>
                  </a:lnTo>
                  <a:lnTo>
                    <a:pt x="45" y="22"/>
                  </a:lnTo>
                  <a:lnTo>
                    <a:pt x="45" y="15"/>
                  </a:lnTo>
                  <a:lnTo>
                    <a:pt x="30" y="0"/>
                  </a:lnTo>
                  <a:lnTo>
                    <a:pt x="23" y="7"/>
                  </a:lnTo>
                  <a:lnTo>
                    <a:pt x="23" y="15"/>
                  </a:lnTo>
                  <a:lnTo>
                    <a:pt x="15" y="15"/>
                  </a:lnTo>
                  <a:lnTo>
                    <a:pt x="0" y="29"/>
                  </a:lnTo>
                  <a:lnTo>
                    <a:pt x="0" y="51"/>
                  </a:lnTo>
                  <a:lnTo>
                    <a:pt x="23" y="73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08" name="37"/>
            <p:cNvSpPr>
              <a:spLocks/>
            </p:cNvSpPr>
            <p:nvPr/>
          </p:nvSpPr>
          <p:spPr bwMode="auto">
            <a:xfrm>
              <a:off x="675" y="498"/>
              <a:ext cx="51" cy="80"/>
            </a:xfrm>
            <a:custGeom>
              <a:avLst/>
              <a:gdLst>
                <a:gd name="T0" fmla="*/ 29 w 51"/>
                <a:gd name="T1" fmla="*/ 0 h 80"/>
                <a:gd name="T2" fmla="*/ 29 w 51"/>
                <a:gd name="T3" fmla="*/ 7 h 80"/>
                <a:gd name="T4" fmla="*/ 37 w 51"/>
                <a:gd name="T5" fmla="*/ 15 h 80"/>
                <a:gd name="T6" fmla="*/ 29 w 51"/>
                <a:gd name="T7" fmla="*/ 22 h 80"/>
                <a:gd name="T8" fmla="*/ 29 w 51"/>
                <a:gd name="T9" fmla="*/ 44 h 80"/>
                <a:gd name="T10" fmla="*/ 44 w 51"/>
                <a:gd name="T11" fmla="*/ 58 h 80"/>
                <a:gd name="T12" fmla="*/ 44 w 51"/>
                <a:gd name="T13" fmla="*/ 66 h 80"/>
                <a:gd name="T14" fmla="*/ 51 w 51"/>
                <a:gd name="T15" fmla="*/ 73 h 80"/>
                <a:gd name="T16" fmla="*/ 51 w 51"/>
                <a:gd name="T17" fmla="*/ 80 h 80"/>
                <a:gd name="T18" fmla="*/ 37 w 51"/>
                <a:gd name="T19" fmla="*/ 80 h 80"/>
                <a:gd name="T20" fmla="*/ 29 w 51"/>
                <a:gd name="T21" fmla="*/ 73 h 80"/>
                <a:gd name="T22" fmla="*/ 14 w 51"/>
                <a:gd name="T23" fmla="*/ 73 h 80"/>
                <a:gd name="T24" fmla="*/ 0 w 51"/>
                <a:gd name="T25" fmla="*/ 58 h 80"/>
                <a:gd name="T26" fmla="*/ 0 w 51"/>
                <a:gd name="T27" fmla="*/ 22 h 80"/>
                <a:gd name="T28" fmla="*/ 7 w 51"/>
                <a:gd name="T29" fmla="*/ 15 h 80"/>
                <a:gd name="T30" fmla="*/ 14 w 51"/>
                <a:gd name="T31" fmla="*/ 15 h 80"/>
                <a:gd name="T32" fmla="*/ 29 w 51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80">
                  <a:moveTo>
                    <a:pt x="29" y="0"/>
                  </a:moveTo>
                  <a:lnTo>
                    <a:pt x="29" y="7"/>
                  </a:lnTo>
                  <a:lnTo>
                    <a:pt x="37" y="15"/>
                  </a:lnTo>
                  <a:lnTo>
                    <a:pt x="29" y="22"/>
                  </a:lnTo>
                  <a:lnTo>
                    <a:pt x="29" y="44"/>
                  </a:lnTo>
                  <a:lnTo>
                    <a:pt x="44" y="58"/>
                  </a:lnTo>
                  <a:lnTo>
                    <a:pt x="44" y="66"/>
                  </a:lnTo>
                  <a:lnTo>
                    <a:pt x="51" y="73"/>
                  </a:lnTo>
                  <a:lnTo>
                    <a:pt x="51" y="80"/>
                  </a:lnTo>
                  <a:lnTo>
                    <a:pt x="37" y="80"/>
                  </a:lnTo>
                  <a:lnTo>
                    <a:pt x="29" y="73"/>
                  </a:lnTo>
                  <a:lnTo>
                    <a:pt x="14" y="73"/>
                  </a:lnTo>
                  <a:lnTo>
                    <a:pt x="0" y="58"/>
                  </a:lnTo>
                  <a:lnTo>
                    <a:pt x="0" y="22"/>
                  </a:lnTo>
                  <a:lnTo>
                    <a:pt x="7" y="15"/>
                  </a:lnTo>
                  <a:lnTo>
                    <a:pt x="14" y="1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09" name="87"/>
            <p:cNvSpPr>
              <a:spLocks/>
            </p:cNvSpPr>
            <p:nvPr/>
          </p:nvSpPr>
          <p:spPr bwMode="auto">
            <a:xfrm>
              <a:off x="319" y="461"/>
              <a:ext cx="82" cy="81"/>
            </a:xfrm>
            <a:custGeom>
              <a:avLst/>
              <a:gdLst>
                <a:gd name="T0" fmla="*/ 22 w 82"/>
                <a:gd name="T1" fmla="*/ 81 h 81"/>
                <a:gd name="T2" fmla="*/ 15 w 82"/>
                <a:gd name="T3" fmla="*/ 74 h 81"/>
                <a:gd name="T4" fmla="*/ 15 w 82"/>
                <a:gd name="T5" fmla="*/ 66 h 81"/>
                <a:gd name="T6" fmla="*/ 7 w 82"/>
                <a:gd name="T7" fmla="*/ 59 h 81"/>
                <a:gd name="T8" fmla="*/ 7 w 82"/>
                <a:gd name="T9" fmla="*/ 30 h 81"/>
                <a:gd name="T10" fmla="*/ 0 w 82"/>
                <a:gd name="T11" fmla="*/ 22 h 81"/>
                <a:gd name="T12" fmla="*/ 7 w 82"/>
                <a:gd name="T13" fmla="*/ 15 h 81"/>
                <a:gd name="T14" fmla="*/ 15 w 82"/>
                <a:gd name="T15" fmla="*/ 15 h 81"/>
                <a:gd name="T16" fmla="*/ 15 w 82"/>
                <a:gd name="T17" fmla="*/ 0 h 81"/>
                <a:gd name="T18" fmla="*/ 44 w 82"/>
                <a:gd name="T19" fmla="*/ 0 h 81"/>
                <a:gd name="T20" fmla="*/ 52 w 82"/>
                <a:gd name="T21" fmla="*/ 8 h 81"/>
                <a:gd name="T22" fmla="*/ 59 w 82"/>
                <a:gd name="T23" fmla="*/ 8 h 81"/>
                <a:gd name="T24" fmla="*/ 67 w 82"/>
                <a:gd name="T25" fmla="*/ 15 h 81"/>
                <a:gd name="T26" fmla="*/ 67 w 82"/>
                <a:gd name="T27" fmla="*/ 30 h 81"/>
                <a:gd name="T28" fmla="*/ 74 w 82"/>
                <a:gd name="T29" fmla="*/ 37 h 81"/>
                <a:gd name="T30" fmla="*/ 74 w 82"/>
                <a:gd name="T31" fmla="*/ 44 h 81"/>
                <a:gd name="T32" fmla="*/ 82 w 82"/>
                <a:gd name="T33" fmla="*/ 52 h 81"/>
                <a:gd name="T34" fmla="*/ 82 w 82"/>
                <a:gd name="T35" fmla="*/ 66 h 81"/>
                <a:gd name="T36" fmla="*/ 59 w 82"/>
                <a:gd name="T37" fmla="*/ 66 h 81"/>
                <a:gd name="T38" fmla="*/ 52 w 82"/>
                <a:gd name="T39" fmla="*/ 59 h 81"/>
                <a:gd name="T40" fmla="*/ 52 w 82"/>
                <a:gd name="T41" fmla="*/ 52 h 81"/>
                <a:gd name="T42" fmla="*/ 44 w 82"/>
                <a:gd name="T43" fmla="*/ 52 h 81"/>
                <a:gd name="T44" fmla="*/ 30 w 82"/>
                <a:gd name="T45" fmla="*/ 66 h 81"/>
                <a:gd name="T46" fmla="*/ 30 w 82"/>
                <a:gd name="T47" fmla="*/ 74 h 81"/>
                <a:gd name="T48" fmla="*/ 22 w 82"/>
                <a:gd name="T49" fmla="*/ 81 h 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2" h="81">
                  <a:moveTo>
                    <a:pt x="22" y="81"/>
                  </a:moveTo>
                  <a:lnTo>
                    <a:pt x="15" y="74"/>
                  </a:lnTo>
                  <a:lnTo>
                    <a:pt x="15" y="66"/>
                  </a:lnTo>
                  <a:lnTo>
                    <a:pt x="7" y="59"/>
                  </a:lnTo>
                  <a:lnTo>
                    <a:pt x="7" y="30"/>
                  </a:lnTo>
                  <a:lnTo>
                    <a:pt x="0" y="22"/>
                  </a:lnTo>
                  <a:lnTo>
                    <a:pt x="7" y="15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44" y="0"/>
                  </a:lnTo>
                  <a:lnTo>
                    <a:pt x="52" y="8"/>
                  </a:lnTo>
                  <a:lnTo>
                    <a:pt x="59" y="8"/>
                  </a:lnTo>
                  <a:lnTo>
                    <a:pt x="67" y="15"/>
                  </a:lnTo>
                  <a:lnTo>
                    <a:pt x="67" y="30"/>
                  </a:lnTo>
                  <a:lnTo>
                    <a:pt x="74" y="37"/>
                  </a:lnTo>
                  <a:lnTo>
                    <a:pt x="74" y="44"/>
                  </a:lnTo>
                  <a:lnTo>
                    <a:pt x="82" y="52"/>
                  </a:lnTo>
                  <a:lnTo>
                    <a:pt x="82" y="66"/>
                  </a:lnTo>
                  <a:lnTo>
                    <a:pt x="59" y="66"/>
                  </a:lnTo>
                  <a:lnTo>
                    <a:pt x="52" y="59"/>
                  </a:lnTo>
                  <a:lnTo>
                    <a:pt x="52" y="52"/>
                  </a:lnTo>
                  <a:lnTo>
                    <a:pt x="44" y="52"/>
                  </a:lnTo>
                  <a:lnTo>
                    <a:pt x="30" y="66"/>
                  </a:lnTo>
                  <a:lnTo>
                    <a:pt x="30" y="74"/>
                  </a:lnTo>
                  <a:lnTo>
                    <a:pt x="22" y="81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10" name="79"/>
            <p:cNvSpPr>
              <a:spLocks/>
            </p:cNvSpPr>
            <p:nvPr/>
          </p:nvSpPr>
          <p:spPr bwMode="auto">
            <a:xfrm>
              <a:off x="378" y="454"/>
              <a:ext cx="67" cy="73"/>
            </a:xfrm>
            <a:custGeom>
              <a:avLst/>
              <a:gdLst>
                <a:gd name="T0" fmla="*/ 0 w 67"/>
                <a:gd name="T1" fmla="*/ 15 h 73"/>
                <a:gd name="T2" fmla="*/ 15 w 67"/>
                <a:gd name="T3" fmla="*/ 0 h 73"/>
                <a:gd name="T4" fmla="*/ 23 w 67"/>
                <a:gd name="T5" fmla="*/ 0 h 73"/>
                <a:gd name="T6" fmla="*/ 30 w 67"/>
                <a:gd name="T7" fmla="*/ 7 h 73"/>
                <a:gd name="T8" fmla="*/ 37 w 67"/>
                <a:gd name="T9" fmla="*/ 7 h 73"/>
                <a:gd name="T10" fmla="*/ 45 w 67"/>
                <a:gd name="T11" fmla="*/ 15 h 73"/>
                <a:gd name="T12" fmla="*/ 52 w 67"/>
                <a:gd name="T13" fmla="*/ 15 h 73"/>
                <a:gd name="T14" fmla="*/ 60 w 67"/>
                <a:gd name="T15" fmla="*/ 22 h 73"/>
                <a:gd name="T16" fmla="*/ 52 w 67"/>
                <a:gd name="T17" fmla="*/ 29 h 73"/>
                <a:gd name="T18" fmla="*/ 60 w 67"/>
                <a:gd name="T19" fmla="*/ 37 h 73"/>
                <a:gd name="T20" fmla="*/ 67 w 67"/>
                <a:gd name="T21" fmla="*/ 37 h 73"/>
                <a:gd name="T22" fmla="*/ 67 w 67"/>
                <a:gd name="T23" fmla="*/ 44 h 73"/>
                <a:gd name="T24" fmla="*/ 60 w 67"/>
                <a:gd name="T25" fmla="*/ 51 h 73"/>
                <a:gd name="T26" fmla="*/ 60 w 67"/>
                <a:gd name="T27" fmla="*/ 66 h 73"/>
                <a:gd name="T28" fmla="*/ 52 w 67"/>
                <a:gd name="T29" fmla="*/ 73 h 73"/>
                <a:gd name="T30" fmla="*/ 37 w 67"/>
                <a:gd name="T31" fmla="*/ 73 h 73"/>
                <a:gd name="T32" fmla="*/ 30 w 67"/>
                <a:gd name="T33" fmla="*/ 66 h 73"/>
                <a:gd name="T34" fmla="*/ 23 w 67"/>
                <a:gd name="T35" fmla="*/ 66 h 73"/>
                <a:gd name="T36" fmla="*/ 23 w 67"/>
                <a:gd name="T37" fmla="*/ 59 h 73"/>
                <a:gd name="T38" fmla="*/ 15 w 67"/>
                <a:gd name="T39" fmla="*/ 51 h 73"/>
                <a:gd name="T40" fmla="*/ 15 w 67"/>
                <a:gd name="T41" fmla="*/ 44 h 73"/>
                <a:gd name="T42" fmla="*/ 8 w 67"/>
                <a:gd name="T43" fmla="*/ 37 h 73"/>
                <a:gd name="T44" fmla="*/ 8 w 67"/>
                <a:gd name="T45" fmla="*/ 22 h 73"/>
                <a:gd name="T46" fmla="*/ 0 w 67"/>
                <a:gd name="T47" fmla="*/ 15 h 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7" h="73">
                  <a:moveTo>
                    <a:pt x="0" y="15"/>
                  </a:moveTo>
                  <a:lnTo>
                    <a:pt x="15" y="0"/>
                  </a:lnTo>
                  <a:lnTo>
                    <a:pt x="23" y="0"/>
                  </a:lnTo>
                  <a:lnTo>
                    <a:pt x="30" y="7"/>
                  </a:lnTo>
                  <a:lnTo>
                    <a:pt x="37" y="7"/>
                  </a:lnTo>
                  <a:lnTo>
                    <a:pt x="45" y="15"/>
                  </a:lnTo>
                  <a:lnTo>
                    <a:pt x="52" y="15"/>
                  </a:lnTo>
                  <a:lnTo>
                    <a:pt x="60" y="22"/>
                  </a:lnTo>
                  <a:lnTo>
                    <a:pt x="52" y="29"/>
                  </a:lnTo>
                  <a:lnTo>
                    <a:pt x="60" y="37"/>
                  </a:lnTo>
                  <a:lnTo>
                    <a:pt x="67" y="37"/>
                  </a:lnTo>
                  <a:lnTo>
                    <a:pt x="67" y="44"/>
                  </a:lnTo>
                  <a:lnTo>
                    <a:pt x="60" y="51"/>
                  </a:lnTo>
                  <a:lnTo>
                    <a:pt x="60" y="66"/>
                  </a:lnTo>
                  <a:lnTo>
                    <a:pt x="52" y="73"/>
                  </a:lnTo>
                  <a:lnTo>
                    <a:pt x="37" y="73"/>
                  </a:lnTo>
                  <a:lnTo>
                    <a:pt x="30" y="66"/>
                  </a:lnTo>
                  <a:lnTo>
                    <a:pt x="23" y="66"/>
                  </a:lnTo>
                  <a:lnTo>
                    <a:pt x="23" y="59"/>
                  </a:lnTo>
                  <a:lnTo>
                    <a:pt x="15" y="51"/>
                  </a:lnTo>
                  <a:lnTo>
                    <a:pt x="15" y="44"/>
                  </a:lnTo>
                  <a:lnTo>
                    <a:pt x="8" y="37"/>
                  </a:lnTo>
                  <a:lnTo>
                    <a:pt x="8" y="22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11" name="88"/>
            <p:cNvSpPr>
              <a:spLocks/>
            </p:cNvSpPr>
            <p:nvPr/>
          </p:nvSpPr>
          <p:spPr bwMode="auto">
            <a:xfrm>
              <a:off x="393" y="403"/>
              <a:ext cx="59" cy="73"/>
            </a:xfrm>
            <a:custGeom>
              <a:avLst/>
              <a:gdLst>
                <a:gd name="T0" fmla="*/ 8 w 59"/>
                <a:gd name="T1" fmla="*/ 51 h 73"/>
                <a:gd name="T2" fmla="*/ 8 w 59"/>
                <a:gd name="T3" fmla="*/ 36 h 73"/>
                <a:gd name="T4" fmla="*/ 15 w 59"/>
                <a:gd name="T5" fmla="*/ 29 h 73"/>
                <a:gd name="T6" fmla="*/ 15 w 59"/>
                <a:gd name="T7" fmla="*/ 22 h 73"/>
                <a:gd name="T8" fmla="*/ 0 w 59"/>
                <a:gd name="T9" fmla="*/ 22 h 73"/>
                <a:gd name="T10" fmla="*/ 0 w 59"/>
                <a:gd name="T11" fmla="*/ 14 h 73"/>
                <a:gd name="T12" fmla="*/ 8 w 59"/>
                <a:gd name="T13" fmla="*/ 7 h 73"/>
                <a:gd name="T14" fmla="*/ 8 w 59"/>
                <a:gd name="T15" fmla="*/ 0 h 73"/>
                <a:gd name="T16" fmla="*/ 15 w 59"/>
                <a:gd name="T17" fmla="*/ 0 h 73"/>
                <a:gd name="T18" fmla="*/ 22 w 59"/>
                <a:gd name="T19" fmla="*/ 7 h 73"/>
                <a:gd name="T20" fmla="*/ 22 w 59"/>
                <a:gd name="T21" fmla="*/ 14 h 73"/>
                <a:gd name="T22" fmla="*/ 30 w 59"/>
                <a:gd name="T23" fmla="*/ 22 h 73"/>
                <a:gd name="T24" fmla="*/ 44 w 59"/>
                <a:gd name="T25" fmla="*/ 22 h 73"/>
                <a:gd name="T26" fmla="*/ 52 w 59"/>
                <a:gd name="T27" fmla="*/ 29 h 73"/>
                <a:gd name="T28" fmla="*/ 59 w 59"/>
                <a:gd name="T29" fmla="*/ 29 h 73"/>
                <a:gd name="T30" fmla="*/ 59 w 59"/>
                <a:gd name="T31" fmla="*/ 44 h 73"/>
                <a:gd name="T32" fmla="*/ 52 w 59"/>
                <a:gd name="T33" fmla="*/ 51 h 73"/>
                <a:gd name="T34" fmla="*/ 52 w 59"/>
                <a:gd name="T35" fmla="*/ 58 h 73"/>
                <a:gd name="T36" fmla="*/ 45 w 59"/>
                <a:gd name="T37" fmla="*/ 66 h 73"/>
                <a:gd name="T38" fmla="*/ 45 w 59"/>
                <a:gd name="T39" fmla="*/ 73 h 73"/>
                <a:gd name="T40" fmla="*/ 37 w 59"/>
                <a:gd name="T41" fmla="*/ 66 h 73"/>
                <a:gd name="T42" fmla="*/ 30 w 59"/>
                <a:gd name="T43" fmla="*/ 66 h 73"/>
                <a:gd name="T44" fmla="*/ 22 w 59"/>
                <a:gd name="T45" fmla="*/ 58 h 73"/>
                <a:gd name="T46" fmla="*/ 15 w 59"/>
                <a:gd name="T47" fmla="*/ 58 h 73"/>
                <a:gd name="T48" fmla="*/ 8 w 59"/>
                <a:gd name="T49" fmla="*/ 51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73">
                  <a:moveTo>
                    <a:pt x="8" y="51"/>
                  </a:moveTo>
                  <a:lnTo>
                    <a:pt x="8" y="36"/>
                  </a:lnTo>
                  <a:lnTo>
                    <a:pt x="15" y="29"/>
                  </a:lnTo>
                  <a:lnTo>
                    <a:pt x="15" y="22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8" y="7"/>
                  </a:lnTo>
                  <a:lnTo>
                    <a:pt x="8" y="0"/>
                  </a:lnTo>
                  <a:lnTo>
                    <a:pt x="15" y="0"/>
                  </a:lnTo>
                  <a:lnTo>
                    <a:pt x="22" y="7"/>
                  </a:lnTo>
                  <a:lnTo>
                    <a:pt x="22" y="14"/>
                  </a:lnTo>
                  <a:lnTo>
                    <a:pt x="30" y="22"/>
                  </a:lnTo>
                  <a:lnTo>
                    <a:pt x="44" y="22"/>
                  </a:lnTo>
                  <a:lnTo>
                    <a:pt x="52" y="29"/>
                  </a:lnTo>
                  <a:lnTo>
                    <a:pt x="59" y="29"/>
                  </a:lnTo>
                  <a:lnTo>
                    <a:pt x="59" y="44"/>
                  </a:lnTo>
                  <a:lnTo>
                    <a:pt x="52" y="51"/>
                  </a:lnTo>
                  <a:lnTo>
                    <a:pt x="52" y="58"/>
                  </a:lnTo>
                  <a:lnTo>
                    <a:pt x="45" y="66"/>
                  </a:lnTo>
                  <a:lnTo>
                    <a:pt x="45" y="73"/>
                  </a:lnTo>
                  <a:lnTo>
                    <a:pt x="37" y="66"/>
                  </a:lnTo>
                  <a:lnTo>
                    <a:pt x="30" y="66"/>
                  </a:lnTo>
                  <a:lnTo>
                    <a:pt x="22" y="58"/>
                  </a:lnTo>
                  <a:lnTo>
                    <a:pt x="15" y="58"/>
                  </a:lnTo>
                  <a:lnTo>
                    <a:pt x="8" y="51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12" name="84"/>
            <p:cNvSpPr>
              <a:spLocks/>
            </p:cNvSpPr>
            <p:nvPr/>
          </p:nvSpPr>
          <p:spPr bwMode="auto">
            <a:xfrm>
              <a:off x="364" y="344"/>
              <a:ext cx="89" cy="73"/>
            </a:xfrm>
            <a:custGeom>
              <a:avLst/>
              <a:gdLst>
                <a:gd name="T0" fmla="*/ 30 w 89"/>
                <a:gd name="T1" fmla="*/ 73 h 73"/>
                <a:gd name="T2" fmla="*/ 23 w 89"/>
                <a:gd name="T3" fmla="*/ 66 h 73"/>
                <a:gd name="T4" fmla="*/ 15 w 89"/>
                <a:gd name="T5" fmla="*/ 66 h 73"/>
                <a:gd name="T6" fmla="*/ 8 w 89"/>
                <a:gd name="T7" fmla="*/ 59 h 73"/>
                <a:gd name="T8" fmla="*/ 8 w 89"/>
                <a:gd name="T9" fmla="*/ 51 h 73"/>
                <a:gd name="T10" fmla="*/ 15 w 89"/>
                <a:gd name="T11" fmla="*/ 44 h 73"/>
                <a:gd name="T12" fmla="*/ 8 w 89"/>
                <a:gd name="T13" fmla="*/ 37 h 73"/>
                <a:gd name="T14" fmla="*/ 8 w 89"/>
                <a:gd name="T15" fmla="*/ 29 h 73"/>
                <a:gd name="T16" fmla="*/ 0 w 89"/>
                <a:gd name="T17" fmla="*/ 22 h 73"/>
                <a:gd name="T18" fmla="*/ 0 w 89"/>
                <a:gd name="T19" fmla="*/ 15 h 73"/>
                <a:gd name="T20" fmla="*/ 15 w 89"/>
                <a:gd name="T21" fmla="*/ 15 h 73"/>
                <a:gd name="T22" fmla="*/ 23 w 89"/>
                <a:gd name="T23" fmla="*/ 8 h 73"/>
                <a:gd name="T24" fmla="*/ 23 w 89"/>
                <a:gd name="T25" fmla="*/ 0 h 73"/>
                <a:gd name="T26" fmla="*/ 30 w 89"/>
                <a:gd name="T27" fmla="*/ 0 h 73"/>
                <a:gd name="T28" fmla="*/ 45 w 89"/>
                <a:gd name="T29" fmla="*/ 15 h 73"/>
                <a:gd name="T30" fmla="*/ 52 w 89"/>
                <a:gd name="T31" fmla="*/ 15 h 73"/>
                <a:gd name="T32" fmla="*/ 60 w 89"/>
                <a:gd name="T33" fmla="*/ 22 h 73"/>
                <a:gd name="T34" fmla="*/ 67 w 89"/>
                <a:gd name="T35" fmla="*/ 22 h 73"/>
                <a:gd name="T36" fmla="*/ 75 w 89"/>
                <a:gd name="T37" fmla="*/ 15 h 73"/>
                <a:gd name="T38" fmla="*/ 89 w 89"/>
                <a:gd name="T39" fmla="*/ 29 h 73"/>
                <a:gd name="T40" fmla="*/ 82 w 89"/>
                <a:gd name="T41" fmla="*/ 37 h 73"/>
                <a:gd name="T42" fmla="*/ 75 w 89"/>
                <a:gd name="T43" fmla="*/ 37 h 73"/>
                <a:gd name="T44" fmla="*/ 75 w 89"/>
                <a:gd name="T45" fmla="*/ 51 h 73"/>
                <a:gd name="T46" fmla="*/ 82 w 89"/>
                <a:gd name="T47" fmla="*/ 59 h 73"/>
                <a:gd name="T48" fmla="*/ 75 w 89"/>
                <a:gd name="T49" fmla="*/ 66 h 73"/>
                <a:gd name="T50" fmla="*/ 52 w 89"/>
                <a:gd name="T51" fmla="*/ 66 h 73"/>
                <a:gd name="T52" fmla="*/ 45 w 89"/>
                <a:gd name="T53" fmla="*/ 59 h 73"/>
                <a:gd name="T54" fmla="*/ 38 w 89"/>
                <a:gd name="T55" fmla="*/ 59 h 73"/>
                <a:gd name="T56" fmla="*/ 38 w 89"/>
                <a:gd name="T57" fmla="*/ 66 h 73"/>
                <a:gd name="T58" fmla="*/ 30 w 89"/>
                <a:gd name="T59" fmla="*/ 73 h 7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9" h="73">
                  <a:moveTo>
                    <a:pt x="30" y="73"/>
                  </a:moveTo>
                  <a:lnTo>
                    <a:pt x="23" y="66"/>
                  </a:lnTo>
                  <a:lnTo>
                    <a:pt x="15" y="66"/>
                  </a:lnTo>
                  <a:lnTo>
                    <a:pt x="8" y="59"/>
                  </a:lnTo>
                  <a:lnTo>
                    <a:pt x="8" y="51"/>
                  </a:lnTo>
                  <a:lnTo>
                    <a:pt x="15" y="44"/>
                  </a:lnTo>
                  <a:lnTo>
                    <a:pt x="8" y="37"/>
                  </a:lnTo>
                  <a:lnTo>
                    <a:pt x="8" y="29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15" y="15"/>
                  </a:lnTo>
                  <a:lnTo>
                    <a:pt x="23" y="8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45" y="15"/>
                  </a:lnTo>
                  <a:lnTo>
                    <a:pt x="52" y="15"/>
                  </a:lnTo>
                  <a:lnTo>
                    <a:pt x="60" y="22"/>
                  </a:lnTo>
                  <a:lnTo>
                    <a:pt x="67" y="22"/>
                  </a:lnTo>
                  <a:lnTo>
                    <a:pt x="75" y="15"/>
                  </a:lnTo>
                  <a:lnTo>
                    <a:pt x="89" y="29"/>
                  </a:lnTo>
                  <a:lnTo>
                    <a:pt x="82" y="37"/>
                  </a:lnTo>
                  <a:lnTo>
                    <a:pt x="75" y="37"/>
                  </a:lnTo>
                  <a:lnTo>
                    <a:pt x="75" y="51"/>
                  </a:lnTo>
                  <a:lnTo>
                    <a:pt x="82" y="59"/>
                  </a:lnTo>
                  <a:lnTo>
                    <a:pt x="75" y="66"/>
                  </a:lnTo>
                  <a:lnTo>
                    <a:pt x="52" y="66"/>
                  </a:lnTo>
                  <a:lnTo>
                    <a:pt x="45" y="59"/>
                  </a:lnTo>
                  <a:lnTo>
                    <a:pt x="38" y="59"/>
                  </a:lnTo>
                  <a:lnTo>
                    <a:pt x="38" y="66"/>
                  </a:lnTo>
                  <a:lnTo>
                    <a:pt x="30" y="73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13" name="91"/>
            <p:cNvSpPr>
              <a:spLocks/>
            </p:cNvSpPr>
            <p:nvPr/>
          </p:nvSpPr>
          <p:spPr bwMode="auto">
            <a:xfrm>
              <a:off x="393" y="315"/>
              <a:ext cx="82" cy="58"/>
            </a:xfrm>
            <a:custGeom>
              <a:avLst/>
              <a:gdLst>
                <a:gd name="T0" fmla="*/ 0 w 82"/>
                <a:gd name="T1" fmla="*/ 29 h 58"/>
                <a:gd name="T2" fmla="*/ 8 w 82"/>
                <a:gd name="T3" fmla="*/ 22 h 58"/>
                <a:gd name="T4" fmla="*/ 22 w 82"/>
                <a:gd name="T5" fmla="*/ 22 h 58"/>
                <a:gd name="T6" fmla="*/ 37 w 82"/>
                <a:gd name="T7" fmla="*/ 7 h 58"/>
                <a:gd name="T8" fmla="*/ 52 w 82"/>
                <a:gd name="T9" fmla="*/ 7 h 58"/>
                <a:gd name="T10" fmla="*/ 59 w 82"/>
                <a:gd name="T11" fmla="*/ 0 h 58"/>
                <a:gd name="T12" fmla="*/ 67 w 82"/>
                <a:gd name="T13" fmla="*/ 0 h 58"/>
                <a:gd name="T14" fmla="*/ 67 w 82"/>
                <a:gd name="T15" fmla="*/ 7 h 58"/>
                <a:gd name="T16" fmla="*/ 74 w 82"/>
                <a:gd name="T17" fmla="*/ 15 h 58"/>
                <a:gd name="T18" fmla="*/ 74 w 82"/>
                <a:gd name="T19" fmla="*/ 29 h 58"/>
                <a:gd name="T20" fmla="*/ 82 w 82"/>
                <a:gd name="T21" fmla="*/ 37 h 58"/>
                <a:gd name="T22" fmla="*/ 82 w 82"/>
                <a:gd name="T23" fmla="*/ 51 h 58"/>
                <a:gd name="T24" fmla="*/ 67 w 82"/>
                <a:gd name="T25" fmla="*/ 51 h 58"/>
                <a:gd name="T26" fmla="*/ 59 w 82"/>
                <a:gd name="T27" fmla="*/ 58 h 58"/>
                <a:gd name="T28" fmla="*/ 45 w 82"/>
                <a:gd name="T29" fmla="*/ 44 h 58"/>
                <a:gd name="T30" fmla="*/ 37 w 82"/>
                <a:gd name="T31" fmla="*/ 51 h 58"/>
                <a:gd name="T32" fmla="*/ 30 w 82"/>
                <a:gd name="T33" fmla="*/ 51 h 58"/>
                <a:gd name="T34" fmla="*/ 22 w 82"/>
                <a:gd name="T35" fmla="*/ 44 h 58"/>
                <a:gd name="T36" fmla="*/ 15 w 82"/>
                <a:gd name="T37" fmla="*/ 44 h 58"/>
                <a:gd name="T38" fmla="*/ 0 w 82"/>
                <a:gd name="T39" fmla="*/ 29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2" h="58">
                  <a:moveTo>
                    <a:pt x="0" y="29"/>
                  </a:moveTo>
                  <a:lnTo>
                    <a:pt x="8" y="22"/>
                  </a:lnTo>
                  <a:lnTo>
                    <a:pt x="22" y="22"/>
                  </a:lnTo>
                  <a:lnTo>
                    <a:pt x="37" y="7"/>
                  </a:lnTo>
                  <a:lnTo>
                    <a:pt x="52" y="7"/>
                  </a:lnTo>
                  <a:lnTo>
                    <a:pt x="59" y="0"/>
                  </a:lnTo>
                  <a:lnTo>
                    <a:pt x="67" y="0"/>
                  </a:lnTo>
                  <a:lnTo>
                    <a:pt x="67" y="7"/>
                  </a:lnTo>
                  <a:lnTo>
                    <a:pt x="74" y="15"/>
                  </a:lnTo>
                  <a:lnTo>
                    <a:pt x="74" y="29"/>
                  </a:lnTo>
                  <a:lnTo>
                    <a:pt x="82" y="37"/>
                  </a:lnTo>
                  <a:lnTo>
                    <a:pt x="82" y="51"/>
                  </a:lnTo>
                  <a:lnTo>
                    <a:pt x="67" y="51"/>
                  </a:lnTo>
                  <a:lnTo>
                    <a:pt x="59" y="58"/>
                  </a:lnTo>
                  <a:lnTo>
                    <a:pt x="45" y="44"/>
                  </a:lnTo>
                  <a:lnTo>
                    <a:pt x="37" y="51"/>
                  </a:lnTo>
                  <a:lnTo>
                    <a:pt x="30" y="51"/>
                  </a:lnTo>
                  <a:lnTo>
                    <a:pt x="22" y="44"/>
                  </a:lnTo>
                  <a:lnTo>
                    <a:pt x="15" y="44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14" name="70"/>
            <p:cNvSpPr>
              <a:spLocks/>
            </p:cNvSpPr>
            <p:nvPr/>
          </p:nvSpPr>
          <p:spPr bwMode="auto">
            <a:xfrm>
              <a:off x="460" y="300"/>
              <a:ext cx="66" cy="73"/>
            </a:xfrm>
            <a:custGeom>
              <a:avLst/>
              <a:gdLst>
                <a:gd name="T0" fmla="*/ 0 w 66"/>
                <a:gd name="T1" fmla="*/ 15 h 73"/>
                <a:gd name="T2" fmla="*/ 7 w 66"/>
                <a:gd name="T3" fmla="*/ 8 h 73"/>
                <a:gd name="T4" fmla="*/ 22 w 66"/>
                <a:gd name="T5" fmla="*/ 8 h 73"/>
                <a:gd name="T6" fmla="*/ 29 w 66"/>
                <a:gd name="T7" fmla="*/ 0 h 73"/>
                <a:gd name="T8" fmla="*/ 44 w 66"/>
                <a:gd name="T9" fmla="*/ 0 h 73"/>
                <a:gd name="T10" fmla="*/ 59 w 66"/>
                <a:gd name="T11" fmla="*/ 15 h 73"/>
                <a:gd name="T12" fmla="*/ 59 w 66"/>
                <a:gd name="T13" fmla="*/ 30 h 73"/>
                <a:gd name="T14" fmla="*/ 66 w 66"/>
                <a:gd name="T15" fmla="*/ 37 h 73"/>
                <a:gd name="T16" fmla="*/ 66 w 66"/>
                <a:gd name="T17" fmla="*/ 52 h 73"/>
                <a:gd name="T18" fmla="*/ 52 w 66"/>
                <a:gd name="T19" fmla="*/ 52 h 73"/>
                <a:gd name="T20" fmla="*/ 44 w 66"/>
                <a:gd name="T21" fmla="*/ 59 h 73"/>
                <a:gd name="T22" fmla="*/ 37 w 66"/>
                <a:gd name="T23" fmla="*/ 59 h 73"/>
                <a:gd name="T24" fmla="*/ 29 w 66"/>
                <a:gd name="T25" fmla="*/ 66 h 73"/>
                <a:gd name="T26" fmla="*/ 22 w 66"/>
                <a:gd name="T27" fmla="*/ 66 h 73"/>
                <a:gd name="T28" fmla="*/ 22 w 66"/>
                <a:gd name="T29" fmla="*/ 73 h 73"/>
                <a:gd name="T30" fmla="*/ 15 w 66"/>
                <a:gd name="T31" fmla="*/ 66 h 73"/>
                <a:gd name="T32" fmla="*/ 15 w 66"/>
                <a:gd name="T33" fmla="*/ 52 h 73"/>
                <a:gd name="T34" fmla="*/ 7 w 66"/>
                <a:gd name="T35" fmla="*/ 44 h 73"/>
                <a:gd name="T36" fmla="*/ 7 w 66"/>
                <a:gd name="T37" fmla="*/ 30 h 73"/>
                <a:gd name="T38" fmla="*/ 0 w 66"/>
                <a:gd name="T39" fmla="*/ 22 h 73"/>
                <a:gd name="T40" fmla="*/ 0 w 66"/>
                <a:gd name="T41" fmla="*/ 15 h 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" h="73">
                  <a:moveTo>
                    <a:pt x="0" y="15"/>
                  </a:moveTo>
                  <a:lnTo>
                    <a:pt x="7" y="8"/>
                  </a:lnTo>
                  <a:lnTo>
                    <a:pt x="22" y="8"/>
                  </a:lnTo>
                  <a:lnTo>
                    <a:pt x="29" y="0"/>
                  </a:lnTo>
                  <a:lnTo>
                    <a:pt x="44" y="0"/>
                  </a:lnTo>
                  <a:lnTo>
                    <a:pt x="59" y="15"/>
                  </a:lnTo>
                  <a:lnTo>
                    <a:pt x="59" y="30"/>
                  </a:lnTo>
                  <a:lnTo>
                    <a:pt x="66" y="37"/>
                  </a:lnTo>
                  <a:lnTo>
                    <a:pt x="66" y="52"/>
                  </a:lnTo>
                  <a:lnTo>
                    <a:pt x="52" y="52"/>
                  </a:lnTo>
                  <a:lnTo>
                    <a:pt x="44" y="59"/>
                  </a:lnTo>
                  <a:lnTo>
                    <a:pt x="37" y="59"/>
                  </a:lnTo>
                  <a:lnTo>
                    <a:pt x="29" y="66"/>
                  </a:lnTo>
                  <a:lnTo>
                    <a:pt x="22" y="66"/>
                  </a:lnTo>
                  <a:lnTo>
                    <a:pt x="22" y="73"/>
                  </a:lnTo>
                  <a:lnTo>
                    <a:pt x="15" y="66"/>
                  </a:lnTo>
                  <a:lnTo>
                    <a:pt x="15" y="52"/>
                  </a:lnTo>
                  <a:lnTo>
                    <a:pt x="7" y="44"/>
                  </a:lnTo>
                  <a:lnTo>
                    <a:pt x="7" y="30"/>
                  </a:lnTo>
                  <a:lnTo>
                    <a:pt x="0" y="22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15" name="77"/>
            <p:cNvSpPr>
              <a:spLocks/>
            </p:cNvSpPr>
            <p:nvPr/>
          </p:nvSpPr>
          <p:spPr bwMode="auto">
            <a:xfrm>
              <a:off x="475" y="227"/>
              <a:ext cx="51" cy="88"/>
            </a:xfrm>
            <a:custGeom>
              <a:avLst/>
              <a:gdLst>
                <a:gd name="T0" fmla="*/ 14 w 51"/>
                <a:gd name="T1" fmla="*/ 73 h 88"/>
                <a:gd name="T2" fmla="*/ 14 w 51"/>
                <a:gd name="T3" fmla="*/ 59 h 88"/>
                <a:gd name="T4" fmla="*/ 7 w 51"/>
                <a:gd name="T5" fmla="*/ 51 h 88"/>
                <a:gd name="T6" fmla="*/ 7 w 51"/>
                <a:gd name="T7" fmla="*/ 37 h 88"/>
                <a:gd name="T8" fmla="*/ 0 w 51"/>
                <a:gd name="T9" fmla="*/ 29 h 88"/>
                <a:gd name="T10" fmla="*/ 0 w 51"/>
                <a:gd name="T11" fmla="*/ 7 h 88"/>
                <a:gd name="T12" fmla="*/ 7 w 51"/>
                <a:gd name="T13" fmla="*/ 0 h 88"/>
                <a:gd name="T14" fmla="*/ 51 w 51"/>
                <a:gd name="T15" fmla="*/ 0 h 88"/>
                <a:gd name="T16" fmla="*/ 51 w 51"/>
                <a:gd name="T17" fmla="*/ 29 h 88"/>
                <a:gd name="T18" fmla="*/ 44 w 51"/>
                <a:gd name="T19" fmla="*/ 37 h 88"/>
                <a:gd name="T20" fmla="*/ 44 w 51"/>
                <a:gd name="T21" fmla="*/ 51 h 88"/>
                <a:gd name="T22" fmla="*/ 51 w 51"/>
                <a:gd name="T23" fmla="*/ 51 h 88"/>
                <a:gd name="T24" fmla="*/ 51 w 51"/>
                <a:gd name="T25" fmla="*/ 73 h 88"/>
                <a:gd name="T26" fmla="*/ 44 w 51"/>
                <a:gd name="T27" fmla="*/ 81 h 88"/>
                <a:gd name="T28" fmla="*/ 44 w 51"/>
                <a:gd name="T29" fmla="*/ 88 h 88"/>
                <a:gd name="T30" fmla="*/ 29 w 51"/>
                <a:gd name="T31" fmla="*/ 73 h 88"/>
                <a:gd name="T32" fmla="*/ 14 w 51"/>
                <a:gd name="T33" fmla="*/ 73 h 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88">
                  <a:moveTo>
                    <a:pt x="14" y="73"/>
                  </a:moveTo>
                  <a:lnTo>
                    <a:pt x="14" y="59"/>
                  </a:lnTo>
                  <a:lnTo>
                    <a:pt x="7" y="51"/>
                  </a:lnTo>
                  <a:lnTo>
                    <a:pt x="7" y="37"/>
                  </a:lnTo>
                  <a:lnTo>
                    <a:pt x="0" y="29"/>
                  </a:lnTo>
                  <a:lnTo>
                    <a:pt x="0" y="7"/>
                  </a:lnTo>
                  <a:lnTo>
                    <a:pt x="7" y="0"/>
                  </a:lnTo>
                  <a:lnTo>
                    <a:pt x="51" y="0"/>
                  </a:lnTo>
                  <a:lnTo>
                    <a:pt x="51" y="29"/>
                  </a:lnTo>
                  <a:lnTo>
                    <a:pt x="44" y="37"/>
                  </a:lnTo>
                  <a:lnTo>
                    <a:pt x="44" y="51"/>
                  </a:lnTo>
                  <a:lnTo>
                    <a:pt x="51" y="51"/>
                  </a:lnTo>
                  <a:lnTo>
                    <a:pt x="51" y="73"/>
                  </a:lnTo>
                  <a:lnTo>
                    <a:pt x="44" y="81"/>
                  </a:lnTo>
                  <a:lnTo>
                    <a:pt x="44" y="88"/>
                  </a:lnTo>
                  <a:lnTo>
                    <a:pt x="29" y="73"/>
                  </a:lnTo>
                  <a:lnTo>
                    <a:pt x="14" y="73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16" name="71"/>
            <p:cNvSpPr>
              <a:spLocks/>
            </p:cNvSpPr>
            <p:nvPr/>
          </p:nvSpPr>
          <p:spPr bwMode="auto">
            <a:xfrm>
              <a:off x="401" y="220"/>
              <a:ext cx="88" cy="95"/>
            </a:xfrm>
            <a:custGeom>
              <a:avLst/>
              <a:gdLst>
                <a:gd name="T0" fmla="*/ 51 w 88"/>
                <a:gd name="T1" fmla="*/ 95 h 95"/>
                <a:gd name="T2" fmla="*/ 44 w 88"/>
                <a:gd name="T3" fmla="*/ 88 h 95"/>
                <a:gd name="T4" fmla="*/ 44 w 88"/>
                <a:gd name="T5" fmla="*/ 80 h 95"/>
                <a:gd name="T6" fmla="*/ 22 w 88"/>
                <a:gd name="T7" fmla="*/ 58 h 95"/>
                <a:gd name="T8" fmla="*/ 22 w 88"/>
                <a:gd name="T9" fmla="*/ 44 h 95"/>
                <a:gd name="T10" fmla="*/ 14 w 88"/>
                <a:gd name="T11" fmla="*/ 36 h 95"/>
                <a:gd name="T12" fmla="*/ 22 w 88"/>
                <a:gd name="T13" fmla="*/ 29 h 95"/>
                <a:gd name="T14" fmla="*/ 0 w 88"/>
                <a:gd name="T15" fmla="*/ 7 h 95"/>
                <a:gd name="T16" fmla="*/ 0 w 88"/>
                <a:gd name="T17" fmla="*/ 0 h 95"/>
                <a:gd name="T18" fmla="*/ 22 w 88"/>
                <a:gd name="T19" fmla="*/ 0 h 95"/>
                <a:gd name="T20" fmla="*/ 37 w 88"/>
                <a:gd name="T21" fmla="*/ 14 h 95"/>
                <a:gd name="T22" fmla="*/ 44 w 88"/>
                <a:gd name="T23" fmla="*/ 7 h 95"/>
                <a:gd name="T24" fmla="*/ 44 w 88"/>
                <a:gd name="T25" fmla="*/ 0 h 95"/>
                <a:gd name="T26" fmla="*/ 59 w 88"/>
                <a:gd name="T27" fmla="*/ 0 h 95"/>
                <a:gd name="T28" fmla="*/ 59 w 88"/>
                <a:gd name="T29" fmla="*/ 7 h 95"/>
                <a:gd name="T30" fmla="*/ 66 w 88"/>
                <a:gd name="T31" fmla="*/ 14 h 95"/>
                <a:gd name="T32" fmla="*/ 74 w 88"/>
                <a:gd name="T33" fmla="*/ 14 h 95"/>
                <a:gd name="T34" fmla="*/ 74 w 88"/>
                <a:gd name="T35" fmla="*/ 36 h 95"/>
                <a:gd name="T36" fmla="*/ 81 w 88"/>
                <a:gd name="T37" fmla="*/ 44 h 95"/>
                <a:gd name="T38" fmla="*/ 81 w 88"/>
                <a:gd name="T39" fmla="*/ 58 h 95"/>
                <a:gd name="T40" fmla="*/ 88 w 88"/>
                <a:gd name="T41" fmla="*/ 66 h 95"/>
                <a:gd name="T42" fmla="*/ 88 w 88"/>
                <a:gd name="T43" fmla="*/ 80 h 95"/>
                <a:gd name="T44" fmla="*/ 81 w 88"/>
                <a:gd name="T45" fmla="*/ 88 h 95"/>
                <a:gd name="T46" fmla="*/ 66 w 88"/>
                <a:gd name="T47" fmla="*/ 88 h 95"/>
                <a:gd name="T48" fmla="*/ 59 w 88"/>
                <a:gd name="T49" fmla="*/ 95 h 95"/>
                <a:gd name="T50" fmla="*/ 51 w 88"/>
                <a:gd name="T51" fmla="*/ 95 h 9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8" h="95">
                  <a:moveTo>
                    <a:pt x="51" y="95"/>
                  </a:moveTo>
                  <a:lnTo>
                    <a:pt x="44" y="88"/>
                  </a:lnTo>
                  <a:lnTo>
                    <a:pt x="44" y="80"/>
                  </a:lnTo>
                  <a:lnTo>
                    <a:pt x="22" y="58"/>
                  </a:lnTo>
                  <a:lnTo>
                    <a:pt x="22" y="44"/>
                  </a:lnTo>
                  <a:lnTo>
                    <a:pt x="14" y="36"/>
                  </a:lnTo>
                  <a:lnTo>
                    <a:pt x="22" y="29"/>
                  </a:lnTo>
                  <a:lnTo>
                    <a:pt x="0" y="7"/>
                  </a:lnTo>
                  <a:lnTo>
                    <a:pt x="0" y="0"/>
                  </a:lnTo>
                  <a:lnTo>
                    <a:pt x="22" y="0"/>
                  </a:lnTo>
                  <a:lnTo>
                    <a:pt x="37" y="14"/>
                  </a:lnTo>
                  <a:lnTo>
                    <a:pt x="44" y="7"/>
                  </a:lnTo>
                  <a:lnTo>
                    <a:pt x="44" y="0"/>
                  </a:lnTo>
                  <a:lnTo>
                    <a:pt x="59" y="0"/>
                  </a:lnTo>
                  <a:lnTo>
                    <a:pt x="59" y="7"/>
                  </a:lnTo>
                  <a:lnTo>
                    <a:pt x="66" y="14"/>
                  </a:lnTo>
                  <a:lnTo>
                    <a:pt x="74" y="14"/>
                  </a:lnTo>
                  <a:lnTo>
                    <a:pt x="74" y="36"/>
                  </a:lnTo>
                  <a:lnTo>
                    <a:pt x="81" y="44"/>
                  </a:lnTo>
                  <a:lnTo>
                    <a:pt x="81" y="58"/>
                  </a:lnTo>
                  <a:lnTo>
                    <a:pt x="88" y="66"/>
                  </a:lnTo>
                  <a:lnTo>
                    <a:pt x="88" y="80"/>
                  </a:lnTo>
                  <a:lnTo>
                    <a:pt x="81" y="88"/>
                  </a:lnTo>
                  <a:lnTo>
                    <a:pt x="66" y="88"/>
                  </a:lnTo>
                  <a:lnTo>
                    <a:pt x="59" y="95"/>
                  </a:lnTo>
                  <a:lnTo>
                    <a:pt x="51" y="95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17" name="86"/>
            <p:cNvSpPr>
              <a:spLocks/>
            </p:cNvSpPr>
            <p:nvPr/>
          </p:nvSpPr>
          <p:spPr bwMode="auto">
            <a:xfrm>
              <a:off x="386" y="278"/>
              <a:ext cx="66" cy="59"/>
            </a:xfrm>
            <a:custGeom>
              <a:avLst/>
              <a:gdLst>
                <a:gd name="T0" fmla="*/ 15 w 66"/>
                <a:gd name="T1" fmla="*/ 59 h 59"/>
                <a:gd name="T2" fmla="*/ 15 w 66"/>
                <a:gd name="T3" fmla="*/ 44 h 59"/>
                <a:gd name="T4" fmla="*/ 7 w 66"/>
                <a:gd name="T5" fmla="*/ 37 h 59"/>
                <a:gd name="T6" fmla="*/ 7 w 66"/>
                <a:gd name="T7" fmla="*/ 30 h 59"/>
                <a:gd name="T8" fmla="*/ 0 w 66"/>
                <a:gd name="T9" fmla="*/ 22 h 59"/>
                <a:gd name="T10" fmla="*/ 7 w 66"/>
                <a:gd name="T11" fmla="*/ 15 h 59"/>
                <a:gd name="T12" fmla="*/ 15 w 66"/>
                <a:gd name="T13" fmla="*/ 15 h 59"/>
                <a:gd name="T14" fmla="*/ 29 w 66"/>
                <a:gd name="T15" fmla="*/ 0 h 59"/>
                <a:gd name="T16" fmla="*/ 37 w 66"/>
                <a:gd name="T17" fmla="*/ 0 h 59"/>
                <a:gd name="T18" fmla="*/ 59 w 66"/>
                <a:gd name="T19" fmla="*/ 22 h 59"/>
                <a:gd name="T20" fmla="*/ 59 w 66"/>
                <a:gd name="T21" fmla="*/ 30 h 59"/>
                <a:gd name="T22" fmla="*/ 66 w 66"/>
                <a:gd name="T23" fmla="*/ 37 h 59"/>
                <a:gd name="T24" fmla="*/ 59 w 66"/>
                <a:gd name="T25" fmla="*/ 44 h 59"/>
                <a:gd name="T26" fmla="*/ 44 w 66"/>
                <a:gd name="T27" fmla="*/ 44 h 59"/>
                <a:gd name="T28" fmla="*/ 29 w 66"/>
                <a:gd name="T29" fmla="*/ 59 h 59"/>
                <a:gd name="T30" fmla="*/ 15 w 66"/>
                <a:gd name="T31" fmla="*/ 59 h 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6" h="59">
                  <a:moveTo>
                    <a:pt x="15" y="59"/>
                  </a:moveTo>
                  <a:lnTo>
                    <a:pt x="15" y="44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0" y="22"/>
                  </a:lnTo>
                  <a:lnTo>
                    <a:pt x="7" y="15"/>
                  </a:lnTo>
                  <a:lnTo>
                    <a:pt x="15" y="15"/>
                  </a:lnTo>
                  <a:lnTo>
                    <a:pt x="29" y="0"/>
                  </a:lnTo>
                  <a:lnTo>
                    <a:pt x="37" y="0"/>
                  </a:lnTo>
                  <a:lnTo>
                    <a:pt x="59" y="22"/>
                  </a:lnTo>
                  <a:lnTo>
                    <a:pt x="59" y="30"/>
                  </a:lnTo>
                  <a:lnTo>
                    <a:pt x="66" y="37"/>
                  </a:lnTo>
                  <a:lnTo>
                    <a:pt x="59" y="44"/>
                  </a:lnTo>
                  <a:lnTo>
                    <a:pt x="44" y="44"/>
                  </a:lnTo>
                  <a:lnTo>
                    <a:pt x="29" y="59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18" name="78"/>
            <p:cNvSpPr>
              <a:spLocks/>
            </p:cNvSpPr>
            <p:nvPr/>
          </p:nvSpPr>
          <p:spPr bwMode="auto">
            <a:xfrm>
              <a:off x="356" y="212"/>
              <a:ext cx="67" cy="88"/>
            </a:xfrm>
            <a:custGeom>
              <a:avLst/>
              <a:gdLst>
                <a:gd name="T0" fmla="*/ 30 w 67"/>
                <a:gd name="T1" fmla="*/ 88 h 88"/>
                <a:gd name="T2" fmla="*/ 22 w 67"/>
                <a:gd name="T3" fmla="*/ 81 h 88"/>
                <a:gd name="T4" fmla="*/ 15 w 67"/>
                <a:gd name="T5" fmla="*/ 81 h 88"/>
                <a:gd name="T6" fmla="*/ 15 w 67"/>
                <a:gd name="T7" fmla="*/ 74 h 88"/>
                <a:gd name="T8" fmla="*/ 0 w 67"/>
                <a:gd name="T9" fmla="*/ 59 h 88"/>
                <a:gd name="T10" fmla="*/ 7 w 67"/>
                <a:gd name="T11" fmla="*/ 52 h 88"/>
                <a:gd name="T12" fmla="*/ 7 w 67"/>
                <a:gd name="T13" fmla="*/ 15 h 88"/>
                <a:gd name="T14" fmla="*/ 22 w 67"/>
                <a:gd name="T15" fmla="*/ 0 h 88"/>
                <a:gd name="T16" fmla="*/ 30 w 67"/>
                <a:gd name="T17" fmla="*/ 8 h 88"/>
                <a:gd name="T18" fmla="*/ 45 w 67"/>
                <a:gd name="T19" fmla="*/ 8 h 88"/>
                <a:gd name="T20" fmla="*/ 45 w 67"/>
                <a:gd name="T21" fmla="*/ 15 h 88"/>
                <a:gd name="T22" fmla="*/ 67 w 67"/>
                <a:gd name="T23" fmla="*/ 37 h 88"/>
                <a:gd name="T24" fmla="*/ 59 w 67"/>
                <a:gd name="T25" fmla="*/ 44 h 88"/>
                <a:gd name="T26" fmla="*/ 67 w 67"/>
                <a:gd name="T27" fmla="*/ 52 h 88"/>
                <a:gd name="T28" fmla="*/ 67 w 67"/>
                <a:gd name="T29" fmla="*/ 66 h 88"/>
                <a:gd name="T30" fmla="*/ 59 w 67"/>
                <a:gd name="T31" fmla="*/ 66 h 88"/>
                <a:gd name="T32" fmla="*/ 45 w 67"/>
                <a:gd name="T33" fmla="*/ 81 h 88"/>
                <a:gd name="T34" fmla="*/ 37 w 67"/>
                <a:gd name="T35" fmla="*/ 81 h 88"/>
                <a:gd name="T36" fmla="*/ 30 w 67"/>
                <a:gd name="T37" fmla="*/ 88 h 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7" h="88">
                  <a:moveTo>
                    <a:pt x="30" y="88"/>
                  </a:moveTo>
                  <a:lnTo>
                    <a:pt x="22" y="81"/>
                  </a:lnTo>
                  <a:lnTo>
                    <a:pt x="15" y="81"/>
                  </a:lnTo>
                  <a:lnTo>
                    <a:pt x="15" y="74"/>
                  </a:lnTo>
                  <a:lnTo>
                    <a:pt x="0" y="59"/>
                  </a:lnTo>
                  <a:lnTo>
                    <a:pt x="7" y="52"/>
                  </a:lnTo>
                  <a:lnTo>
                    <a:pt x="7" y="15"/>
                  </a:lnTo>
                  <a:lnTo>
                    <a:pt x="22" y="0"/>
                  </a:lnTo>
                  <a:lnTo>
                    <a:pt x="30" y="8"/>
                  </a:lnTo>
                  <a:lnTo>
                    <a:pt x="45" y="8"/>
                  </a:lnTo>
                  <a:lnTo>
                    <a:pt x="45" y="15"/>
                  </a:lnTo>
                  <a:lnTo>
                    <a:pt x="67" y="37"/>
                  </a:lnTo>
                  <a:lnTo>
                    <a:pt x="59" y="44"/>
                  </a:lnTo>
                  <a:lnTo>
                    <a:pt x="67" y="52"/>
                  </a:lnTo>
                  <a:lnTo>
                    <a:pt x="67" y="66"/>
                  </a:lnTo>
                  <a:lnTo>
                    <a:pt x="59" y="66"/>
                  </a:lnTo>
                  <a:lnTo>
                    <a:pt x="45" y="81"/>
                  </a:lnTo>
                  <a:lnTo>
                    <a:pt x="37" y="81"/>
                  </a:lnTo>
                  <a:lnTo>
                    <a:pt x="30" y="88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19" name="82"/>
            <p:cNvSpPr>
              <a:spLocks/>
            </p:cNvSpPr>
            <p:nvPr/>
          </p:nvSpPr>
          <p:spPr bwMode="auto">
            <a:xfrm>
              <a:off x="267" y="169"/>
              <a:ext cx="96" cy="51"/>
            </a:xfrm>
            <a:custGeom>
              <a:avLst/>
              <a:gdLst>
                <a:gd name="T0" fmla="*/ 96 w 96"/>
                <a:gd name="T1" fmla="*/ 29 h 51"/>
                <a:gd name="T2" fmla="*/ 96 w 96"/>
                <a:gd name="T3" fmla="*/ 36 h 51"/>
                <a:gd name="T4" fmla="*/ 89 w 96"/>
                <a:gd name="T5" fmla="*/ 43 h 51"/>
                <a:gd name="T6" fmla="*/ 82 w 96"/>
                <a:gd name="T7" fmla="*/ 43 h 51"/>
                <a:gd name="T8" fmla="*/ 74 w 96"/>
                <a:gd name="T9" fmla="*/ 51 h 51"/>
                <a:gd name="T10" fmla="*/ 67 w 96"/>
                <a:gd name="T11" fmla="*/ 51 h 51"/>
                <a:gd name="T12" fmla="*/ 59 w 96"/>
                <a:gd name="T13" fmla="*/ 43 h 51"/>
                <a:gd name="T14" fmla="*/ 52 w 96"/>
                <a:gd name="T15" fmla="*/ 43 h 51"/>
                <a:gd name="T16" fmla="*/ 45 w 96"/>
                <a:gd name="T17" fmla="*/ 36 h 51"/>
                <a:gd name="T18" fmla="*/ 22 w 96"/>
                <a:gd name="T19" fmla="*/ 36 h 51"/>
                <a:gd name="T20" fmla="*/ 15 w 96"/>
                <a:gd name="T21" fmla="*/ 43 h 51"/>
                <a:gd name="T22" fmla="*/ 15 w 96"/>
                <a:gd name="T23" fmla="*/ 36 h 51"/>
                <a:gd name="T24" fmla="*/ 8 w 96"/>
                <a:gd name="T25" fmla="*/ 29 h 51"/>
                <a:gd name="T26" fmla="*/ 0 w 96"/>
                <a:gd name="T27" fmla="*/ 29 h 51"/>
                <a:gd name="T28" fmla="*/ 0 w 96"/>
                <a:gd name="T29" fmla="*/ 14 h 51"/>
                <a:gd name="T30" fmla="*/ 8 w 96"/>
                <a:gd name="T31" fmla="*/ 7 h 51"/>
                <a:gd name="T32" fmla="*/ 59 w 96"/>
                <a:gd name="T33" fmla="*/ 7 h 51"/>
                <a:gd name="T34" fmla="*/ 67 w 96"/>
                <a:gd name="T35" fmla="*/ 0 h 51"/>
                <a:gd name="T36" fmla="*/ 74 w 96"/>
                <a:gd name="T37" fmla="*/ 0 h 51"/>
                <a:gd name="T38" fmla="*/ 74 w 96"/>
                <a:gd name="T39" fmla="*/ 7 h 51"/>
                <a:gd name="T40" fmla="*/ 82 w 96"/>
                <a:gd name="T41" fmla="*/ 14 h 51"/>
                <a:gd name="T42" fmla="*/ 89 w 96"/>
                <a:gd name="T43" fmla="*/ 14 h 51"/>
                <a:gd name="T44" fmla="*/ 96 w 96"/>
                <a:gd name="T45" fmla="*/ 22 h 51"/>
                <a:gd name="T46" fmla="*/ 96 w 96"/>
                <a:gd name="T47" fmla="*/ 29 h 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6" h="51">
                  <a:moveTo>
                    <a:pt x="96" y="29"/>
                  </a:moveTo>
                  <a:lnTo>
                    <a:pt x="96" y="36"/>
                  </a:lnTo>
                  <a:lnTo>
                    <a:pt x="89" y="43"/>
                  </a:lnTo>
                  <a:lnTo>
                    <a:pt x="82" y="43"/>
                  </a:lnTo>
                  <a:lnTo>
                    <a:pt x="74" y="51"/>
                  </a:lnTo>
                  <a:lnTo>
                    <a:pt x="67" y="51"/>
                  </a:lnTo>
                  <a:lnTo>
                    <a:pt x="59" y="43"/>
                  </a:lnTo>
                  <a:lnTo>
                    <a:pt x="52" y="43"/>
                  </a:lnTo>
                  <a:lnTo>
                    <a:pt x="45" y="36"/>
                  </a:lnTo>
                  <a:lnTo>
                    <a:pt x="22" y="36"/>
                  </a:lnTo>
                  <a:lnTo>
                    <a:pt x="15" y="43"/>
                  </a:lnTo>
                  <a:lnTo>
                    <a:pt x="15" y="36"/>
                  </a:lnTo>
                  <a:lnTo>
                    <a:pt x="8" y="29"/>
                  </a:lnTo>
                  <a:lnTo>
                    <a:pt x="0" y="29"/>
                  </a:lnTo>
                  <a:lnTo>
                    <a:pt x="0" y="14"/>
                  </a:lnTo>
                  <a:lnTo>
                    <a:pt x="8" y="7"/>
                  </a:lnTo>
                  <a:lnTo>
                    <a:pt x="59" y="7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7"/>
                  </a:lnTo>
                  <a:lnTo>
                    <a:pt x="82" y="14"/>
                  </a:lnTo>
                  <a:lnTo>
                    <a:pt x="89" y="14"/>
                  </a:lnTo>
                  <a:lnTo>
                    <a:pt x="96" y="22"/>
                  </a:lnTo>
                  <a:lnTo>
                    <a:pt x="96" y="29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20" name="72"/>
            <p:cNvSpPr>
              <a:spLocks/>
            </p:cNvSpPr>
            <p:nvPr/>
          </p:nvSpPr>
          <p:spPr bwMode="auto">
            <a:xfrm>
              <a:off x="282" y="198"/>
              <a:ext cx="96" cy="73"/>
            </a:xfrm>
            <a:custGeom>
              <a:avLst/>
              <a:gdLst>
                <a:gd name="T0" fmla="*/ 7 w 96"/>
                <a:gd name="T1" fmla="*/ 51 h 73"/>
                <a:gd name="T2" fmla="*/ 22 w 96"/>
                <a:gd name="T3" fmla="*/ 51 h 73"/>
                <a:gd name="T4" fmla="*/ 30 w 96"/>
                <a:gd name="T5" fmla="*/ 58 h 73"/>
                <a:gd name="T6" fmla="*/ 37 w 96"/>
                <a:gd name="T7" fmla="*/ 58 h 73"/>
                <a:gd name="T8" fmla="*/ 44 w 96"/>
                <a:gd name="T9" fmla="*/ 66 h 73"/>
                <a:gd name="T10" fmla="*/ 59 w 96"/>
                <a:gd name="T11" fmla="*/ 66 h 73"/>
                <a:gd name="T12" fmla="*/ 67 w 96"/>
                <a:gd name="T13" fmla="*/ 73 h 73"/>
                <a:gd name="T14" fmla="*/ 74 w 96"/>
                <a:gd name="T15" fmla="*/ 73 h 73"/>
                <a:gd name="T16" fmla="*/ 81 w 96"/>
                <a:gd name="T17" fmla="*/ 66 h 73"/>
                <a:gd name="T18" fmla="*/ 81 w 96"/>
                <a:gd name="T19" fmla="*/ 29 h 73"/>
                <a:gd name="T20" fmla="*/ 96 w 96"/>
                <a:gd name="T21" fmla="*/ 14 h 73"/>
                <a:gd name="T22" fmla="*/ 96 w 96"/>
                <a:gd name="T23" fmla="*/ 7 h 73"/>
                <a:gd name="T24" fmla="*/ 89 w 96"/>
                <a:gd name="T25" fmla="*/ 0 h 73"/>
                <a:gd name="T26" fmla="*/ 81 w 96"/>
                <a:gd name="T27" fmla="*/ 0 h 73"/>
                <a:gd name="T28" fmla="*/ 81 w 96"/>
                <a:gd name="T29" fmla="*/ 7 h 73"/>
                <a:gd name="T30" fmla="*/ 74 w 96"/>
                <a:gd name="T31" fmla="*/ 14 h 73"/>
                <a:gd name="T32" fmla="*/ 67 w 96"/>
                <a:gd name="T33" fmla="*/ 14 h 73"/>
                <a:gd name="T34" fmla="*/ 59 w 96"/>
                <a:gd name="T35" fmla="*/ 22 h 73"/>
                <a:gd name="T36" fmla="*/ 52 w 96"/>
                <a:gd name="T37" fmla="*/ 22 h 73"/>
                <a:gd name="T38" fmla="*/ 44 w 96"/>
                <a:gd name="T39" fmla="*/ 14 h 73"/>
                <a:gd name="T40" fmla="*/ 37 w 96"/>
                <a:gd name="T41" fmla="*/ 14 h 73"/>
                <a:gd name="T42" fmla="*/ 30 w 96"/>
                <a:gd name="T43" fmla="*/ 7 h 73"/>
                <a:gd name="T44" fmla="*/ 7 w 96"/>
                <a:gd name="T45" fmla="*/ 7 h 73"/>
                <a:gd name="T46" fmla="*/ 0 w 96"/>
                <a:gd name="T47" fmla="*/ 14 h 73"/>
                <a:gd name="T48" fmla="*/ 7 w 96"/>
                <a:gd name="T49" fmla="*/ 22 h 73"/>
                <a:gd name="T50" fmla="*/ 15 w 96"/>
                <a:gd name="T51" fmla="*/ 22 h 73"/>
                <a:gd name="T52" fmla="*/ 15 w 96"/>
                <a:gd name="T53" fmla="*/ 36 h 73"/>
                <a:gd name="T54" fmla="*/ 7 w 96"/>
                <a:gd name="T55" fmla="*/ 44 h 73"/>
                <a:gd name="T56" fmla="*/ 7 w 96"/>
                <a:gd name="T57" fmla="*/ 51 h 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96" h="73">
                  <a:moveTo>
                    <a:pt x="7" y="51"/>
                  </a:moveTo>
                  <a:lnTo>
                    <a:pt x="22" y="51"/>
                  </a:lnTo>
                  <a:lnTo>
                    <a:pt x="30" y="58"/>
                  </a:lnTo>
                  <a:lnTo>
                    <a:pt x="37" y="58"/>
                  </a:lnTo>
                  <a:lnTo>
                    <a:pt x="44" y="66"/>
                  </a:lnTo>
                  <a:lnTo>
                    <a:pt x="59" y="66"/>
                  </a:lnTo>
                  <a:lnTo>
                    <a:pt x="67" y="73"/>
                  </a:lnTo>
                  <a:lnTo>
                    <a:pt x="74" y="73"/>
                  </a:lnTo>
                  <a:lnTo>
                    <a:pt x="81" y="66"/>
                  </a:lnTo>
                  <a:lnTo>
                    <a:pt x="81" y="29"/>
                  </a:lnTo>
                  <a:lnTo>
                    <a:pt x="96" y="14"/>
                  </a:lnTo>
                  <a:lnTo>
                    <a:pt x="96" y="7"/>
                  </a:lnTo>
                  <a:lnTo>
                    <a:pt x="89" y="0"/>
                  </a:lnTo>
                  <a:lnTo>
                    <a:pt x="81" y="0"/>
                  </a:lnTo>
                  <a:lnTo>
                    <a:pt x="81" y="7"/>
                  </a:lnTo>
                  <a:lnTo>
                    <a:pt x="74" y="14"/>
                  </a:lnTo>
                  <a:lnTo>
                    <a:pt x="67" y="14"/>
                  </a:lnTo>
                  <a:lnTo>
                    <a:pt x="59" y="22"/>
                  </a:lnTo>
                  <a:lnTo>
                    <a:pt x="52" y="22"/>
                  </a:lnTo>
                  <a:lnTo>
                    <a:pt x="44" y="14"/>
                  </a:lnTo>
                  <a:lnTo>
                    <a:pt x="37" y="14"/>
                  </a:lnTo>
                  <a:lnTo>
                    <a:pt x="30" y="7"/>
                  </a:lnTo>
                  <a:lnTo>
                    <a:pt x="7" y="7"/>
                  </a:lnTo>
                  <a:lnTo>
                    <a:pt x="0" y="14"/>
                  </a:lnTo>
                  <a:lnTo>
                    <a:pt x="7" y="22"/>
                  </a:lnTo>
                  <a:lnTo>
                    <a:pt x="15" y="22"/>
                  </a:lnTo>
                  <a:lnTo>
                    <a:pt x="15" y="36"/>
                  </a:lnTo>
                  <a:lnTo>
                    <a:pt x="7" y="44"/>
                  </a:lnTo>
                  <a:lnTo>
                    <a:pt x="7" y="51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21" name="81"/>
            <p:cNvSpPr>
              <a:spLocks/>
            </p:cNvSpPr>
            <p:nvPr/>
          </p:nvSpPr>
          <p:spPr bwMode="auto">
            <a:xfrm>
              <a:off x="275" y="249"/>
              <a:ext cx="74" cy="51"/>
            </a:xfrm>
            <a:custGeom>
              <a:avLst/>
              <a:gdLst>
                <a:gd name="T0" fmla="*/ 74 w 74"/>
                <a:gd name="T1" fmla="*/ 22 h 51"/>
                <a:gd name="T2" fmla="*/ 74 w 74"/>
                <a:gd name="T3" fmla="*/ 37 h 51"/>
                <a:gd name="T4" fmla="*/ 59 w 74"/>
                <a:gd name="T5" fmla="*/ 51 h 51"/>
                <a:gd name="T6" fmla="*/ 37 w 74"/>
                <a:gd name="T7" fmla="*/ 51 h 51"/>
                <a:gd name="T8" fmla="*/ 29 w 74"/>
                <a:gd name="T9" fmla="*/ 44 h 51"/>
                <a:gd name="T10" fmla="*/ 22 w 74"/>
                <a:gd name="T11" fmla="*/ 44 h 51"/>
                <a:gd name="T12" fmla="*/ 0 w 74"/>
                <a:gd name="T13" fmla="*/ 22 h 51"/>
                <a:gd name="T14" fmla="*/ 7 w 74"/>
                <a:gd name="T15" fmla="*/ 15 h 51"/>
                <a:gd name="T16" fmla="*/ 7 w 74"/>
                <a:gd name="T17" fmla="*/ 7 h 51"/>
                <a:gd name="T18" fmla="*/ 14 w 74"/>
                <a:gd name="T19" fmla="*/ 0 h 51"/>
                <a:gd name="T20" fmla="*/ 29 w 74"/>
                <a:gd name="T21" fmla="*/ 0 h 51"/>
                <a:gd name="T22" fmla="*/ 37 w 74"/>
                <a:gd name="T23" fmla="*/ 7 h 51"/>
                <a:gd name="T24" fmla="*/ 44 w 74"/>
                <a:gd name="T25" fmla="*/ 7 h 51"/>
                <a:gd name="T26" fmla="*/ 51 w 74"/>
                <a:gd name="T27" fmla="*/ 15 h 51"/>
                <a:gd name="T28" fmla="*/ 66 w 74"/>
                <a:gd name="T29" fmla="*/ 15 h 51"/>
                <a:gd name="T30" fmla="*/ 74 w 74"/>
                <a:gd name="T31" fmla="*/ 22 h 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4" h="51">
                  <a:moveTo>
                    <a:pt x="74" y="22"/>
                  </a:moveTo>
                  <a:lnTo>
                    <a:pt x="74" y="37"/>
                  </a:lnTo>
                  <a:lnTo>
                    <a:pt x="59" y="51"/>
                  </a:lnTo>
                  <a:lnTo>
                    <a:pt x="37" y="51"/>
                  </a:lnTo>
                  <a:lnTo>
                    <a:pt x="29" y="44"/>
                  </a:lnTo>
                  <a:lnTo>
                    <a:pt x="22" y="44"/>
                  </a:lnTo>
                  <a:lnTo>
                    <a:pt x="0" y="22"/>
                  </a:lnTo>
                  <a:lnTo>
                    <a:pt x="7" y="15"/>
                  </a:lnTo>
                  <a:lnTo>
                    <a:pt x="7" y="7"/>
                  </a:lnTo>
                  <a:lnTo>
                    <a:pt x="14" y="0"/>
                  </a:lnTo>
                  <a:lnTo>
                    <a:pt x="29" y="0"/>
                  </a:lnTo>
                  <a:lnTo>
                    <a:pt x="37" y="7"/>
                  </a:lnTo>
                  <a:lnTo>
                    <a:pt x="44" y="7"/>
                  </a:lnTo>
                  <a:lnTo>
                    <a:pt x="51" y="15"/>
                  </a:lnTo>
                  <a:lnTo>
                    <a:pt x="66" y="15"/>
                  </a:lnTo>
                  <a:lnTo>
                    <a:pt x="74" y="22"/>
                  </a:lnTo>
                  <a:close/>
                </a:path>
              </a:pathLst>
            </a:custGeom>
            <a:solidFill>
              <a:srgbClr val="FF6464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22" name="80"/>
            <p:cNvSpPr>
              <a:spLocks/>
            </p:cNvSpPr>
            <p:nvPr/>
          </p:nvSpPr>
          <p:spPr bwMode="auto">
            <a:xfrm>
              <a:off x="326" y="271"/>
              <a:ext cx="75" cy="88"/>
            </a:xfrm>
            <a:custGeom>
              <a:avLst/>
              <a:gdLst>
                <a:gd name="T0" fmla="*/ 8 w 75"/>
                <a:gd name="T1" fmla="*/ 29 h 88"/>
                <a:gd name="T2" fmla="*/ 8 w 75"/>
                <a:gd name="T3" fmla="*/ 37 h 88"/>
                <a:gd name="T4" fmla="*/ 0 w 75"/>
                <a:gd name="T5" fmla="*/ 44 h 88"/>
                <a:gd name="T6" fmla="*/ 0 w 75"/>
                <a:gd name="T7" fmla="*/ 51 h 88"/>
                <a:gd name="T8" fmla="*/ 8 w 75"/>
                <a:gd name="T9" fmla="*/ 59 h 88"/>
                <a:gd name="T10" fmla="*/ 15 w 75"/>
                <a:gd name="T11" fmla="*/ 59 h 88"/>
                <a:gd name="T12" fmla="*/ 30 w 75"/>
                <a:gd name="T13" fmla="*/ 73 h 88"/>
                <a:gd name="T14" fmla="*/ 30 w 75"/>
                <a:gd name="T15" fmla="*/ 81 h 88"/>
                <a:gd name="T16" fmla="*/ 37 w 75"/>
                <a:gd name="T17" fmla="*/ 88 h 88"/>
                <a:gd name="T18" fmla="*/ 52 w 75"/>
                <a:gd name="T19" fmla="*/ 88 h 88"/>
                <a:gd name="T20" fmla="*/ 60 w 75"/>
                <a:gd name="T21" fmla="*/ 81 h 88"/>
                <a:gd name="T22" fmla="*/ 60 w 75"/>
                <a:gd name="T23" fmla="*/ 73 h 88"/>
                <a:gd name="T24" fmla="*/ 67 w 75"/>
                <a:gd name="T25" fmla="*/ 73 h 88"/>
                <a:gd name="T26" fmla="*/ 75 w 75"/>
                <a:gd name="T27" fmla="*/ 66 h 88"/>
                <a:gd name="T28" fmla="*/ 75 w 75"/>
                <a:gd name="T29" fmla="*/ 51 h 88"/>
                <a:gd name="T30" fmla="*/ 67 w 75"/>
                <a:gd name="T31" fmla="*/ 44 h 88"/>
                <a:gd name="T32" fmla="*/ 67 w 75"/>
                <a:gd name="T33" fmla="*/ 37 h 88"/>
                <a:gd name="T34" fmla="*/ 52 w 75"/>
                <a:gd name="T35" fmla="*/ 22 h 88"/>
                <a:gd name="T36" fmla="*/ 45 w 75"/>
                <a:gd name="T37" fmla="*/ 22 h 88"/>
                <a:gd name="T38" fmla="*/ 45 w 75"/>
                <a:gd name="T39" fmla="*/ 15 h 88"/>
                <a:gd name="T40" fmla="*/ 30 w 75"/>
                <a:gd name="T41" fmla="*/ 0 h 88"/>
                <a:gd name="T42" fmla="*/ 23 w 75"/>
                <a:gd name="T43" fmla="*/ 0 h 88"/>
                <a:gd name="T44" fmla="*/ 23 w 75"/>
                <a:gd name="T45" fmla="*/ 15 h 88"/>
                <a:gd name="T46" fmla="*/ 8 w 75"/>
                <a:gd name="T47" fmla="*/ 29 h 8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5" h="88">
                  <a:moveTo>
                    <a:pt x="8" y="29"/>
                  </a:moveTo>
                  <a:lnTo>
                    <a:pt x="8" y="37"/>
                  </a:lnTo>
                  <a:lnTo>
                    <a:pt x="0" y="44"/>
                  </a:lnTo>
                  <a:lnTo>
                    <a:pt x="0" y="51"/>
                  </a:lnTo>
                  <a:lnTo>
                    <a:pt x="8" y="59"/>
                  </a:lnTo>
                  <a:lnTo>
                    <a:pt x="15" y="59"/>
                  </a:lnTo>
                  <a:lnTo>
                    <a:pt x="30" y="73"/>
                  </a:lnTo>
                  <a:lnTo>
                    <a:pt x="30" y="81"/>
                  </a:lnTo>
                  <a:lnTo>
                    <a:pt x="37" y="88"/>
                  </a:lnTo>
                  <a:lnTo>
                    <a:pt x="52" y="88"/>
                  </a:lnTo>
                  <a:lnTo>
                    <a:pt x="60" y="81"/>
                  </a:lnTo>
                  <a:lnTo>
                    <a:pt x="60" y="73"/>
                  </a:lnTo>
                  <a:lnTo>
                    <a:pt x="67" y="73"/>
                  </a:lnTo>
                  <a:lnTo>
                    <a:pt x="75" y="66"/>
                  </a:lnTo>
                  <a:lnTo>
                    <a:pt x="75" y="51"/>
                  </a:lnTo>
                  <a:lnTo>
                    <a:pt x="67" y="44"/>
                  </a:lnTo>
                  <a:lnTo>
                    <a:pt x="67" y="37"/>
                  </a:lnTo>
                  <a:lnTo>
                    <a:pt x="52" y="22"/>
                  </a:lnTo>
                  <a:lnTo>
                    <a:pt x="45" y="22"/>
                  </a:lnTo>
                  <a:lnTo>
                    <a:pt x="45" y="15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23" y="15"/>
                  </a:lnTo>
                  <a:lnTo>
                    <a:pt x="8" y="29"/>
                  </a:lnTo>
                  <a:close/>
                </a:path>
              </a:pathLst>
            </a:custGeom>
            <a:solidFill>
              <a:srgbClr val="FF6464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23" name="73"/>
            <p:cNvSpPr>
              <a:spLocks/>
            </p:cNvSpPr>
            <p:nvPr/>
          </p:nvSpPr>
          <p:spPr bwMode="auto">
            <a:xfrm>
              <a:off x="245" y="271"/>
              <a:ext cx="89" cy="59"/>
            </a:xfrm>
            <a:custGeom>
              <a:avLst/>
              <a:gdLst>
                <a:gd name="T0" fmla="*/ 81 w 89"/>
                <a:gd name="T1" fmla="*/ 51 h 59"/>
                <a:gd name="T2" fmla="*/ 74 w 89"/>
                <a:gd name="T3" fmla="*/ 51 h 59"/>
                <a:gd name="T4" fmla="*/ 67 w 89"/>
                <a:gd name="T5" fmla="*/ 59 h 59"/>
                <a:gd name="T6" fmla="*/ 30 w 89"/>
                <a:gd name="T7" fmla="*/ 59 h 59"/>
                <a:gd name="T8" fmla="*/ 22 w 89"/>
                <a:gd name="T9" fmla="*/ 51 h 59"/>
                <a:gd name="T10" fmla="*/ 30 w 89"/>
                <a:gd name="T11" fmla="*/ 44 h 59"/>
                <a:gd name="T12" fmla="*/ 30 w 89"/>
                <a:gd name="T13" fmla="*/ 37 h 59"/>
                <a:gd name="T14" fmla="*/ 22 w 89"/>
                <a:gd name="T15" fmla="*/ 37 h 59"/>
                <a:gd name="T16" fmla="*/ 22 w 89"/>
                <a:gd name="T17" fmla="*/ 29 h 59"/>
                <a:gd name="T18" fmla="*/ 7 w 89"/>
                <a:gd name="T19" fmla="*/ 29 h 59"/>
                <a:gd name="T20" fmla="*/ 7 w 89"/>
                <a:gd name="T21" fmla="*/ 22 h 59"/>
                <a:gd name="T22" fmla="*/ 0 w 89"/>
                <a:gd name="T23" fmla="*/ 22 h 59"/>
                <a:gd name="T24" fmla="*/ 0 w 89"/>
                <a:gd name="T25" fmla="*/ 15 h 59"/>
                <a:gd name="T26" fmla="*/ 7 w 89"/>
                <a:gd name="T27" fmla="*/ 7 h 59"/>
                <a:gd name="T28" fmla="*/ 22 w 89"/>
                <a:gd name="T29" fmla="*/ 7 h 59"/>
                <a:gd name="T30" fmla="*/ 30 w 89"/>
                <a:gd name="T31" fmla="*/ 0 h 59"/>
                <a:gd name="T32" fmla="*/ 52 w 89"/>
                <a:gd name="T33" fmla="*/ 22 h 59"/>
                <a:gd name="T34" fmla="*/ 59 w 89"/>
                <a:gd name="T35" fmla="*/ 22 h 59"/>
                <a:gd name="T36" fmla="*/ 67 w 89"/>
                <a:gd name="T37" fmla="*/ 29 h 59"/>
                <a:gd name="T38" fmla="*/ 89 w 89"/>
                <a:gd name="T39" fmla="*/ 29 h 59"/>
                <a:gd name="T40" fmla="*/ 89 w 89"/>
                <a:gd name="T41" fmla="*/ 37 h 59"/>
                <a:gd name="T42" fmla="*/ 81 w 89"/>
                <a:gd name="T43" fmla="*/ 44 h 59"/>
                <a:gd name="T44" fmla="*/ 81 w 89"/>
                <a:gd name="T45" fmla="*/ 51 h 5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9" h="59">
                  <a:moveTo>
                    <a:pt x="81" y="51"/>
                  </a:moveTo>
                  <a:lnTo>
                    <a:pt x="74" y="51"/>
                  </a:lnTo>
                  <a:lnTo>
                    <a:pt x="67" y="59"/>
                  </a:lnTo>
                  <a:lnTo>
                    <a:pt x="30" y="59"/>
                  </a:lnTo>
                  <a:lnTo>
                    <a:pt x="22" y="51"/>
                  </a:lnTo>
                  <a:lnTo>
                    <a:pt x="30" y="44"/>
                  </a:lnTo>
                  <a:lnTo>
                    <a:pt x="30" y="37"/>
                  </a:lnTo>
                  <a:lnTo>
                    <a:pt x="22" y="37"/>
                  </a:lnTo>
                  <a:lnTo>
                    <a:pt x="22" y="29"/>
                  </a:lnTo>
                  <a:lnTo>
                    <a:pt x="7" y="29"/>
                  </a:lnTo>
                  <a:lnTo>
                    <a:pt x="7" y="22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7" y="7"/>
                  </a:lnTo>
                  <a:lnTo>
                    <a:pt x="22" y="7"/>
                  </a:lnTo>
                  <a:lnTo>
                    <a:pt x="30" y="0"/>
                  </a:lnTo>
                  <a:lnTo>
                    <a:pt x="52" y="22"/>
                  </a:lnTo>
                  <a:lnTo>
                    <a:pt x="59" y="22"/>
                  </a:lnTo>
                  <a:lnTo>
                    <a:pt x="67" y="29"/>
                  </a:lnTo>
                  <a:lnTo>
                    <a:pt x="89" y="29"/>
                  </a:lnTo>
                  <a:lnTo>
                    <a:pt x="89" y="37"/>
                  </a:lnTo>
                  <a:lnTo>
                    <a:pt x="81" y="44"/>
                  </a:lnTo>
                  <a:lnTo>
                    <a:pt x="81" y="51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24" name="89"/>
            <p:cNvSpPr>
              <a:spLocks/>
            </p:cNvSpPr>
            <p:nvPr/>
          </p:nvSpPr>
          <p:spPr bwMode="auto">
            <a:xfrm>
              <a:off x="260" y="322"/>
              <a:ext cx="59" cy="81"/>
            </a:xfrm>
            <a:custGeom>
              <a:avLst/>
              <a:gdLst>
                <a:gd name="T0" fmla="*/ 22 w 59"/>
                <a:gd name="T1" fmla="*/ 73 h 81"/>
                <a:gd name="T2" fmla="*/ 22 w 59"/>
                <a:gd name="T3" fmla="*/ 81 h 81"/>
                <a:gd name="T4" fmla="*/ 52 w 59"/>
                <a:gd name="T5" fmla="*/ 81 h 81"/>
                <a:gd name="T6" fmla="*/ 52 w 59"/>
                <a:gd name="T7" fmla="*/ 73 h 81"/>
                <a:gd name="T8" fmla="*/ 59 w 59"/>
                <a:gd name="T9" fmla="*/ 66 h 81"/>
                <a:gd name="T10" fmla="*/ 59 w 59"/>
                <a:gd name="T11" fmla="*/ 51 h 81"/>
                <a:gd name="T12" fmla="*/ 52 w 59"/>
                <a:gd name="T13" fmla="*/ 44 h 81"/>
                <a:gd name="T14" fmla="*/ 52 w 59"/>
                <a:gd name="T15" fmla="*/ 30 h 81"/>
                <a:gd name="T16" fmla="*/ 59 w 59"/>
                <a:gd name="T17" fmla="*/ 22 h 81"/>
                <a:gd name="T18" fmla="*/ 59 w 59"/>
                <a:gd name="T19" fmla="*/ 15 h 81"/>
                <a:gd name="T20" fmla="*/ 52 w 59"/>
                <a:gd name="T21" fmla="*/ 8 h 81"/>
                <a:gd name="T22" fmla="*/ 15 w 59"/>
                <a:gd name="T23" fmla="*/ 8 h 81"/>
                <a:gd name="T24" fmla="*/ 7 w 59"/>
                <a:gd name="T25" fmla="*/ 0 h 81"/>
                <a:gd name="T26" fmla="*/ 0 w 59"/>
                <a:gd name="T27" fmla="*/ 8 h 81"/>
                <a:gd name="T28" fmla="*/ 0 w 59"/>
                <a:gd name="T29" fmla="*/ 22 h 81"/>
                <a:gd name="T30" fmla="*/ 7 w 59"/>
                <a:gd name="T31" fmla="*/ 30 h 81"/>
                <a:gd name="T32" fmla="*/ 7 w 59"/>
                <a:gd name="T33" fmla="*/ 37 h 81"/>
                <a:gd name="T34" fmla="*/ 15 w 59"/>
                <a:gd name="T35" fmla="*/ 37 h 81"/>
                <a:gd name="T36" fmla="*/ 22 w 59"/>
                <a:gd name="T37" fmla="*/ 44 h 81"/>
                <a:gd name="T38" fmla="*/ 22 w 59"/>
                <a:gd name="T39" fmla="*/ 73 h 8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9" h="81">
                  <a:moveTo>
                    <a:pt x="22" y="73"/>
                  </a:moveTo>
                  <a:lnTo>
                    <a:pt x="22" y="81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9" y="66"/>
                  </a:lnTo>
                  <a:lnTo>
                    <a:pt x="59" y="51"/>
                  </a:lnTo>
                  <a:lnTo>
                    <a:pt x="52" y="44"/>
                  </a:lnTo>
                  <a:lnTo>
                    <a:pt x="52" y="30"/>
                  </a:lnTo>
                  <a:lnTo>
                    <a:pt x="59" y="22"/>
                  </a:lnTo>
                  <a:lnTo>
                    <a:pt x="59" y="15"/>
                  </a:lnTo>
                  <a:lnTo>
                    <a:pt x="52" y="8"/>
                  </a:lnTo>
                  <a:lnTo>
                    <a:pt x="15" y="8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22"/>
                  </a:lnTo>
                  <a:lnTo>
                    <a:pt x="7" y="30"/>
                  </a:lnTo>
                  <a:lnTo>
                    <a:pt x="7" y="37"/>
                  </a:lnTo>
                  <a:lnTo>
                    <a:pt x="15" y="37"/>
                  </a:lnTo>
                  <a:lnTo>
                    <a:pt x="22" y="44"/>
                  </a:lnTo>
                  <a:lnTo>
                    <a:pt x="22" y="73"/>
                  </a:lnTo>
                  <a:close/>
                </a:path>
              </a:pathLst>
            </a:custGeom>
            <a:solidFill>
              <a:srgbClr val="FFAFAF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25" name="74"/>
            <p:cNvSpPr>
              <a:spLocks/>
            </p:cNvSpPr>
            <p:nvPr/>
          </p:nvSpPr>
          <p:spPr bwMode="auto">
            <a:xfrm>
              <a:off x="312" y="322"/>
              <a:ext cx="51" cy="59"/>
            </a:xfrm>
            <a:custGeom>
              <a:avLst/>
              <a:gdLst>
                <a:gd name="T0" fmla="*/ 7 w 51"/>
                <a:gd name="T1" fmla="*/ 59 h 59"/>
                <a:gd name="T2" fmla="*/ 14 w 51"/>
                <a:gd name="T3" fmla="*/ 59 h 59"/>
                <a:gd name="T4" fmla="*/ 22 w 51"/>
                <a:gd name="T5" fmla="*/ 51 h 59"/>
                <a:gd name="T6" fmla="*/ 37 w 51"/>
                <a:gd name="T7" fmla="*/ 51 h 59"/>
                <a:gd name="T8" fmla="*/ 44 w 51"/>
                <a:gd name="T9" fmla="*/ 44 h 59"/>
                <a:gd name="T10" fmla="*/ 44 w 51"/>
                <a:gd name="T11" fmla="*/ 37 h 59"/>
                <a:gd name="T12" fmla="*/ 51 w 51"/>
                <a:gd name="T13" fmla="*/ 37 h 59"/>
                <a:gd name="T14" fmla="*/ 44 w 51"/>
                <a:gd name="T15" fmla="*/ 30 h 59"/>
                <a:gd name="T16" fmla="*/ 44 w 51"/>
                <a:gd name="T17" fmla="*/ 22 h 59"/>
                <a:gd name="T18" fmla="*/ 29 w 51"/>
                <a:gd name="T19" fmla="*/ 8 h 59"/>
                <a:gd name="T20" fmla="*/ 22 w 51"/>
                <a:gd name="T21" fmla="*/ 8 h 59"/>
                <a:gd name="T22" fmla="*/ 14 w 51"/>
                <a:gd name="T23" fmla="*/ 0 h 59"/>
                <a:gd name="T24" fmla="*/ 7 w 51"/>
                <a:gd name="T25" fmla="*/ 0 h 59"/>
                <a:gd name="T26" fmla="*/ 0 w 51"/>
                <a:gd name="T27" fmla="*/ 8 h 59"/>
                <a:gd name="T28" fmla="*/ 7 w 51"/>
                <a:gd name="T29" fmla="*/ 15 h 59"/>
                <a:gd name="T30" fmla="*/ 7 w 51"/>
                <a:gd name="T31" fmla="*/ 22 h 59"/>
                <a:gd name="T32" fmla="*/ 0 w 51"/>
                <a:gd name="T33" fmla="*/ 30 h 59"/>
                <a:gd name="T34" fmla="*/ 0 w 51"/>
                <a:gd name="T35" fmla="*/ 44 h 59"/>
                <a:gd name="T36" fmla="*/ 7 w 51"/>
                <a:gd name="T37" fmla="*/ 51 h 59"/>
                <a:gd name="T38" fmla="*/ 7 w 51"/>
                <a:gd name="T39" fmla="*/ 59 h 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1" h="59">
                  <a:moveTo>
                    <a:pt x="7" y="59"/>
                  </a:moveTo>
                  <a:lnTo>
                    <a:pt x="14" y="59"/>
                  </a:lnTo>
                  <a:lnTo>
                    <a:pt x="22" y="51"/>
                  </a:lnTo>
                  <a:lnTo>
                    <a:pt x="37" y="51"/>
                  </a:lnTo>
                  <a:lnTo>
                    <a:pt x="44" y="44"/>
                  </a:lnTo>
                  <a:lnTo>
                    <a:pt x="44" y="37"/>
                  </a:lnTo>
                  <a:lnTo>
                    <a:pt x="51" y="37"/>
                  </a:lnTo>
                  <a:lnTo>
                    <a:pt x="44" y="30"/>
                  </a:lnTo>
                  <a:lnTo>
                    <a:pt x="44" y="22"/>
                  </a:lnTo>
                  <a:lnTo>
                    <a:pt x="29" y="8"/>
                  </a:lnTo>
                  <a:lnTo>
                    <a:pt x="22" y="8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8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0" y="30"/>
                  </a:lnTo>
                  <a:lnTo>
                    <a:pt x="0" y="44"/>
                  </a:lnTo>
                  <a:lnTo>
                    <a:pt x="7" y="51"/>
                  </a:lnTo>
                  <a:lnTo>
                    <a:pt x="7" y="59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26" name="90"/>
            <p:cNvSpPr>
              <a:spLocks/>
            </p:cNvSpPr>
            <p:nvPr/>
          </p:nvSpPr>
          <p:spPr bwMode="auto">
            <a:xfrm>
              <a:off x="312" y="359"/>
              <a:ext cx="66" cy="51"/>
            </a:xfrm>
            <a:custGeom>
              <a:avLst/>
              <a:gdLst>
                <a:gd name="T0" fmla="*/ 0 w 66"/>
                <a:gd name="T1" fmla="*/ 36 h 51"/>
                <a:gd name="T2" fmla="*/ 7 w 66"/>
                <a:gd name="T3" fmla="*/ 44 h 51"/>
                <a:gd name="T4" fmla="*/ 22 w 66"/>
                <a:gd name="T5" fmla="*/ 44 h 51"/>
                <a:gd name="T6" fmla="*/ 29 w 66"/>
                <a:gd name="T7" fmla="*/ 51 h 51"/>
                <a:gd name="T8" fmla="*/ 37 w 66"/>
                <a:gd name="T9" fmla="*/ 44 h 51"/>
                <a:gd name="T10" fmla="*/ 44 w 66"/>
                <a:gd name="T11" fmla="*/ 44 h 51"/>
                <a:gd name="T12" fmla="*/ 51 w 66"/>
                <a:gd name="T13" fmla="*/ 36 h 51"/>
                <a:gd name="T14" fmla="*/ 59 w 66"/>
                <a:gd name="T15" fmla="*/ 36 h 51"/>
                <a:gd name="T16" fmla="*/ 66 w 66"/>
                <a:gd name="T17" fmla="*/ 29 h 51"/>
                <a:gd name="T18" fmla="*/ 59 w 66"/>
                <a:gd name="T19" fmla="*/ 22 h 51"/>
                <a:gd name="T20" fmla="*/ 59 w 66"/>
                <a:gd name="T21" fmla="*/ 14 h 51"/>
                <a:gd name="T22" fmla="*/ 51 w 66"/>
                <a:gd name="T23" fmla="*/ 7 h 51"/>
                <a:gd name="T24" fmla="*/ 51 w 66"/>
                <a:gd name="T25" fmla="*/ 0 h 51"/>
                <a:gd name="T26" fmla="*/ 44 w 66"/>
                <a:gd name="T27" fmla="*/ 0 h 51"/>
                <a:gd name="T28" fmla="*/ 44 w 66"/>
                <a:gd name="T29" fmla="*/ 7 h 51"/>
                <a:gd name="T30" fmla="*/ 37 w 66"/>
                <a:gd name="T31" fmla="*/ 14 h 51"/>
                <a:gd name="T32" fmla="*/ 22 w 66"/>
                <a:gd name="T33" fmla="*/ 14 h 51"/>
                <a:gd name="T34" fmla="*/ 14 w 66"/>
                <a:gd name="T35" fmla="*/ 22 h 51"/>
                <a:gd name="T36" fmla="*/ 7 w 66"/>
                <a:gd name="T37" fmla="*/ 22 h 51"/>
                <a:gd name="T38" fmla="*/ 7 w 66"/>
                <a:gd name="T39" fmla="*/ 29 h 51"/>
                <a:gd name="T40" fmla="*/ 0 w 66"/>
                <a:gd name="T41" fmla="*/ 36 h 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" h="51">
                  <a:moveTo>
                    <a:pt x="0" y="36"/>
                  </a:moveTo>
                  <a:lnTo>
                    <a:pt x="7" y="44"/>
                  </a:lnTo>
                  <a:lnTo>
                    <a:pt x="22" y="44"/>
                  </a:lnTo>
                  <a:lnTo>
                    <a:pt x="29" y="51"/>
                  </a:lnTo>
                  <a:lnTo>
                    <a:pt x="37" y="44"/>
                  </a:lnTo>
                  <a:lnTo>
                    <a:pt x="44" y="44"/>
                  </a:lnTo>
                  <a:lnTo>
                    <a:pt x="51" y="36"/>
                  </a:lnTo>
                  <a:lnTo>
                    <a:pt x="59" y="36"/>
                  </a:lnTo>
                  <a:lnTo>
                    <a:pt x="66" y="29"/>
                  </a:lnTo>
                  <a:lnTo>
                    <a:pt x="59" y="22"/>
                  </a:lnTo>
                  <a:lnTo>
                    <a:pt x="59" y="14"/>
                  </a:lnTo>
                  <a:lnTo>
                    <a:pt x="51" y="7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44" y="7"/>
                  </a:lnTo>
                  <a:lnTo>
                    <a:pt x="37" y="14"/>
                  </a:lnTo>
                  <a:lnTo>
                    <a:pt x="22" y="14"/>
                  </a:lnTo>
                  <a:lnTo>
                    <a:pt x="14" y="22"/>
                  </a:lnTo>
                  <a:lnTo>
                    <a:pt x="7" y="22"/>
                  </a:lnTo>
                  <a:lnTo>
                    <a:pt x="7" y="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27" name="85"/>
            <p:cNvSpPr>
              <a:spLocks/>
            </p:cNvSpPr>
            <p:nvPr/>
          </p:nvSpPr>
          <p:spPr bwMode="auto">
            <a:xfrm>
              <a:off x="334" y="395"/>
              <a:ext cx="74" cy="74"/>
            </a:xfrm>
            <a:custGeom>
              <a:avLst/>
              <a:gdLst>
                <a:gd name="T0" fmla="*/ 22 w 74"/>
                <a:gd name="T1" fmla="*/ 8 h 74"/>
                <a:gd name="T2" fmla="*/ 22 w 74"/>
                <a:gd name="T3" fmla="*/ 15 h 74"/>
                <a:gd name="T4" fmla="*/ 29 w 74"/>
                <a:gd name="T5" fmla="*/ 22 h 74"/>
                <a:gd name="T6" fmla="*/ 0 w 74"/>
                <a:gd name="T7" fmla="*/ 52 h 74"/>
                <a:gd name="T8" fmla="*/ 0 w 74"/>
                <a:gd name="T9" fmla="*/ 66 h 74"/>
                <a:gd name="T10" fmla="*/ 29 w 74"/>
                <a:gd name="T11" fmla="*/ 66 h 74"/>
                <a:gd name="T12" fmla="*/ 37 w 74"/>
                <a:gd name="T13" fmla="*/ 74 h 74"/>
                <a:gd name="T14" fmla="*/ 44 w 74"/>
                <a:gd name="T15" fmla="*/ 74 h 74"/>
                <a:gd name="T16" fmla="*/ 59 w 74"/>
                <a:gd name="T17" fmla="*/ 59 h 74"/>
                <a:gd name="T18" fmla="*/ 67 w 74"/>
                <a:gd name="T19" fmla="*/ 59 h 74"/>
                <a:gd name="T20" fmla="*/ 67 w 74"/>
                <a:gd name="T21" fmla="*/ 44 h 74"/>
                <a:gd name="T22" fmla="*/ 74 w 74"/>
                <a:gd name="T23" fmla="*/ 37 h 74"/>
                <a:gd name="T24" fmla="*/ 74 w 74"/>
                <a:gd name="T25" fmla="*/ 30 h 74"/>
                <a:gd name="T26" fmla="*/ 59 w 74"/>
                <a:gd name="T27" fmla="*/ 30 h 74"/>
                <a:gd name="T28" fmla="*/ 59 w 74"/>
                <a:gd name="T29" fmla="*/ 22 h 74"/>
                <a:gd name="T30" fmla="*/ 52 w 74"/>
                <a:gd name="T31" fmla="*/ 15 h 74"/>
                <a:gd name="T32" fmla="*/ 44 w 74"/>
                <a:gd name="T33" fmla="*/ 15 h 74"/>
                <a:gd name="T34" fmla="*/ 37 w 74"/>
                <a:gd name="T35" fmla="*/ 8 h 74"/>
                <a:gd name="T36" fmla="*/ 37 w 74"/>
                <a:gd name="T37" fmla="*/ 0 h 74"/>
                <a:gd name="T38" fmla="*/ 29 w 74"/>
                <a:gd name="T39" fmla="*/ 0 h 74"/>
                <a:gd name="T40" fmla="*/ 22 w 74"/>
                <a:gd name="T41" fmla="*/ 8 h 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4" h="74">
                  <a:moveTo>
                    <a:pt x="22" y="8"/>
                  </a:moveTo>
                  <a:lnTo>
                    <a:pt x="22" y="15"/>
                  </a:lnTo>
                  <a:lnTo>
                    <a:pt x="29" y="22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29" y="66"/>
                  </a:lnTo>
                  <a:lnTo>
                    <a:pt x="37" y="74"/>
                  </a:lnTo>
                  <a:lnTo>
                    <a:pt x="44" y="74"/>
                  </a:lnTo>
                  <a:lnTo>
                    <a:pt x="59" y="59"/>
                  </a:lnTo>
                  <a:lnTo>
                    <a:pt x="67" y="59"/>
                  </a:lnTo>
                  <a:lnTo>
                    <a:pt x="67" y="44"/>
                  </a:lnTo>
                  <a:lnTo>
                    <a:pt x="74" y="37"/>
                  </a:lnTo>
                  <a:lnTo>
                    <a:pt x="74" y="30"/>
                  </a:lnTo>
                  <a:lnTo>
                    <a:pt x="59" y="30"/>
                  </a:lnTo>
                  <a:lnTo>
                    <a:pt x="59" y="22"/>
                  </a:lnTo>
                  <a:lnTo>
                    <a:pt x="52" y="15"/>
                  </a:lnTo>
                  <a:lnTo>
                    <a:pt x="44" y="15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28" name="76"/>
            <p:cNvSpPr>
              <a:spLocks/>
            </p:cNvSpPr>
            <p:nvPr/>
          </p:nvSpPr>
          <p:spPr bwMode="auto">
            <a:xfrm>
              <a:off x="304" y="395"/>
              <a:ext cx="59" cy="81"/>
            </a:xfrm>
            <a:custGeom>
              <a:avLst/>
              <a:gdLst>
                <a:gd name="T0" fmla="*/ 22 w 59"/>
                <a:gd name="T1" fmla="*/ 81 h 81"/>
                <a:gd name="T2" fmla="*/ 8 w 59"/>
                <a:gd name="T3" fmla="*/ 66 h 81"/>
                <a:gd name="T4" fmla="*/ 8 w 59"/>
                <a:gd name="T5" fmla="*/ 59 h 81"/>
                <a:gd name="T6" fmla="*/ 0 w 59"/>
                <a:gd name="T7" fmla="*/ 52 h 81"/>
                <a:gd name="T8" fmla="*/ 0 w 59"/>
                <a:gd name="T9" fmla="*/ 44 h 81"/>
                <a:gd name="T10" fmla="*/ 8 w 59"/>
                <a:gd name="T11" fmla="*/ 37 h 81"/>
                <a:gd name="T12" fmla="*/ 8 w 59"/>
                <a:gd name="T13" fmla="*/ 0 h 81"/>
                <a:gd name="T14" fmla="*/ 15 w 59"/>
                <a:gd name="T15" fmla="*/ 8 h 81"/>
                <a:gd name="T16" fmla="*/ 30 w 59"/>
                <a:gd name="T17" fmla="*/ 8 h 81"/>
                <a:gd name="T18" fmla="*/ 37 w 59"/>
                <a:gd name="T19" fmla="*/ 15 h 81"/>
                <a:gd name="T20" fmla="*/ 45 w 59"/>
                <a:gd name="T21" fmla="*/ 8 h 81"/>
                <a:gd name="T22" fmla="*/ 52 w 59"/>
                <a:gd name="T23" fmla="*/ 8 h 81"/>
                <a:gd name="T24" fmla="*/ 52 w 59"/>
                <a:gd name="T25" fmla="*/ 15 h 81"/>
                <a:gd name="T26" fmla="*/ 59 w 59"/>
                <a:gd name="T27" fmla="*/ 22 h 81"/>
                <a:gd name="T28" fmla="*/ 30 w 59"/>
                <a:gd name="T29" fmla="*/ 52 h 81"/>
                <a:gd name="T30" fmla="*/ 30 w 59"/>
                <a:gd name="T31" fmla="*/ 81 h 81"/>
                <a:gd name="T32" fmla="*/ 22 w 59"/>
                <a:gd name="T33" fmla="*/ 81 h 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81">
                  <a:moveTo>
                    <a:pt x="22" y="81"/>
                  </a:moveTo>
                  <a:lnTo>
                    <a:pt x="8" y="66"/>
                  </a:lnTo>
                  <a:lnTo>
                    <a:pt x="8" y="59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8" y="37"/>
                  </a:lnTo>
                  <a:lnTo>
                    <a:pt x="8" y="0"/>
                  </a:lnTo>
                  <a:lnTo>
                    <a:pt x="15" y="8"/>
                  </a:lnTo>
                  <a:lnTo>
                    <a:pt x="30" y="8"/>
                  </a:lnTo>
                  <a:lnTo>
                    <a:pt x="37" y="15"/>
                  </a:lnTo>
                  <a:lnTo>
                    <a:pt x="45" y="8"/>
                  </a:lnTo>
                  <a:lnTo>
                    <a:pt x="52" y="8"/>
                  </a:lnTo>
                  <a:lnTo>
                    <a:pt x="52" y="15"/>
                  </a:lnTo>
                  <a:lnTo>
                    <a:pt x="59" y="22"/>
                  </a:lnTo>
                  <a:lnTo>
                    <a:pt x="30" y="52"/>
                  </a:lnTo>
                  <a:lnTo>
                    <a:pt x="30" y="81"/>
                  </a:lnTo>
                  <a:lnTo>
                    <a:pt x="22" y="81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29" name="83"/>
            <p:cNvSpPr>
              <a:spLocks/>
            </p:cNvSpPr>
            <p:nvPr/>
          </p:nvSpPr>
          <p:spPr bwMode="auto">
            <a:xfrm>
              <a:off x="260" y="395"/>
              <a:ext cx="52" cy="44"/>
            </a:xfrm>
            <a:custGeom>
              <a:avLst/>
              <a:gdLst>
                <a:gd name="T0" fmla="*/ 7 w 52"/>
                <a:gd name="T1" fmla="*/ 8 h 44"/>
                <a:gd name="T2" fmla="*/ 7 w 52"/>
                <a:gd name="T3" fmla="*/ 15 h 44"/>
                <a:gd name="T4" fmla="*/ 0 w 52"/>
                <a:gd name="T5" fmla="*/ 22 h 44"/>
                <a:gd name="T6" fmla="*/ 0 w 52"/>
                <a:gd name="T7" fmla="*/ 30 h 44"/>
                <a:gd name="T8" fmla="*/ 8 w 52"/>
                <a:gd name="T9" fmla="*/ 37 h 44"/>
                <a:gd name="T10" fmla="*/ 29 w 52"/>
                <a:gd name="T11" fmla="*/ 37 h 44"/>
                <a:gd name="T12" fmla="*/ 37 w 52"/>
                <a:gd name="T13" fmla="*/ 44 h 44"/>
                <a:gd name="T14" fmla="*/ 44 w 52"/>
                <a:gd name="T15" fmla="*/ 44 h 44"/>
                <a:gd name="T16" fmla="*/ 52 w 52"/>
                <a:gd name="T17" fmla="*/ 37 h 44"/>
                <a:gd name="T18" fmla="*/ 52 w 52"/>
                <a:gd name="T19" fmla="*/ 8 h 44"/>
                <a:gd name="T20" fmla="*/ 22 w 52"/>
                <a:gd name="T21" fmla="*/ 8 h 44"/>
                <a:gd name="T22" fmla="*/ 22 w 52"/>
                <a:gd name="T23" fmla="*/ 0 h 44"/>
                <a:gd name="T24" fmla="*/ 15 w 52"/>
                <a:gd name="T25" fmla="*/ 0 h 44"/>
                <a:gd name="T26" fmla="*/ 7 w 52"/>
                <a:gd name="T27" fmla="*/ 8 h 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" h="44">
                  <a:moveTo>
                    <a:pt x="7" y="8"/>
                  </a:moveTo>
                  <a:lnTo>
                    <a:pt x="7" y="15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8" y="37"/>
                  </a:lnTo>
                  <a:lnTo>
                    <a:pt x="29" y="37"/>
                  </a:lnTo>
                  <a:lnTo>
                    <a:pt x="37" y="44"/>
                  </a:lnTo>
                  <a:lnTo>
                    <a:pt x="44" y="44"/>
                  </a:lnTo>
                  <a:lnTo>
                    <a:pt x="52" y="37"/>
                  </a:lnTo>
                  <a:lnTo>
                    <a:pt x="52" y="8"/>
                  </a:lnTo>
                  <a:lnTo>
                    <a:pt x="22" y="8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30" name="75"/>
            <p:cNvSpPr>
              <a:spLocks/>
            </p:cNvSpPr>
            <p:nvPr/>
          </p:nvSpPr>
          <p:spPr bwMode="auto">
            <a:xfrm>
              <a:off x="267" y="432"/>
              <a:ext cx="59" cy="51"/>
            </a:xfrm>
            <a:custGeom>
              <a:avLst/>
              <a:gdLst>
                <a:gd name="T0" fmla="*/ 8 w 59"/>
                <a:gd name="T1" fmla="*/ 0 h 51"/>
                <a:gd name="T2" fmla="*/ 15 w 59"/>
                <a:gd name="T3" fmla="*/ 7 h 51"/>
                <a:gd name="T4" fmla="*/ 0 w 59"/>
                <a:gd name="T5" fmla="*/ 22 h 51"/>
                <a:gd name="T6" fmla="*/ 8 w 59"/>
                <a:gd name="T7" fmla="*/ 29 h 51"/>
                <a:gd name="T8" fmla="*/ 8 w 59"/>
                <a:gd name="T9" fmla="*/ 44 h 51"/>
                <a:gd name="T10" fmla="*/ 15 w 59"/>
                <a:gd name="T11" fmla="*/ 37 h 51"/>
                <a:gd name="T12" fmla="*/ 22 w 59"/>
                <a:gd name="T13" fmla="*/ 37 h 51"/>
                <a:gd name="T14" fmla="*/ 37 w 59"/>
                <a:gd name="T15" fmla="*/ 51 h 51"/>
                <a:gd name="T16" fmla="*/ 52 w 59"/>
                <a:gd name="T17" fmla="*/ 51 h 51"/>
                <a:gd name="T18" fmla="*/ 59 w 59"/>
                <a:gd name="T19" fmla="*/ 44 h 51"/>
                <a:gd name="T20" fmla="*/ 45 w 59"/>
                <a:gd name="T21" fmla="*/ 29 h 51"/>
                <a:gd name="T22" fmla="*/ 45 w 59"/>
                <a:gd name="T23" fmla="*/ 22 h 51"/>
                <a:gd name="T24" fmla="*/ 37 w 59"/>
                <a:gd name="T25" fmla="*/ 15 h 51"/>
                <a:gd name="T26" fmla="*/ 37 w 59"/>
                <a:gd name="T27" fmla="*/ 7 h 51"/>
                <a:gd name="T28" fmla="*/ 30 w 59"/>
                <a:gd name="T29" fmla="*/ 7 h 51"/>
                <a:gd name="T30" fmla="*/ 22 w 59"/>
                <a:gd name="T31" fmla="*/ 0 h 51"/>
                <a:gd name="T32" fmla="*/ 8 w 59"/>
                <a:gd name="T33" fmla="*/ 0 h 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51">
                  <a:moveTo>
                    <a:pt x="8" y="0"/>
                  </a:moveTo>
                  <a:lnTo>
                    <a:pt x="15" y="7"/>
                  </a:lnTo>
                  <a:lnTo>
                    <a:pt x="0" y="22"/>
                  </a:lnTo>
                  <a:lnTo>
                    <a:pt x="8" y="29"/>
                  </a:lnTo>
                  <a:lnTo>
                    <a:pt x="8" y="44"/>
                  </a:lnTo>
                  <a:lnTo>
                    <a:pt x="15" y="37"/>
                  </a:lnTo>
                  <a:lnTo>
                    <a:pt x="22" y="37"/>
                  </a:lnTo>
                  <a:lnTo>
                    <a:pt x="37" y="51"/>
                  </a:lnTo>
                  <a:lnTo>
                    <a:pt x="52" y="51"/>
                  </a:lnTo>
                  <a:lnTo>
                    <a:pt x="59" y="44"/>
                  </a:lnTo>
                  <a:lnTo>
                    <a:pt x="45" y="29"/>
                  </a:lnTo>
                  <a:lnTo>
                    <a:pt x="45" y="22"/>
                  </a:lnTo>
                  <a:lnTo>
                    <a:pt x="37" y="15"/>
                  </a:lnTo>
                  <a:lnTo>
                    <a:pt x="37" y="7"/>
                  </a:lnTo>
                  <a:lnTo>
                    <a:pt x="30" y="7"/>
                  </a:lnTo>
                  <a:lnTo>
                    <a:pt x="2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31" name="114"/>
            <p:cNvSpPr>
              <a:spLocks/>
            </p:cNvSpPr>
            <p:nvPr/>
          </p:nvSpPr>
          <p:spPr bwMode="auto">
            <a:xfrm>
              <a:off x="193" y="395"/>
              <a:ext cx="75" cy="74"/>
            </a:xfrm>
            <a:custGeom>
              <a:avLst/>
              <a:gdLst>
                <a:gd name="T0" fmla="*/ 75 w 75"/>
                <a:gd name="T1" fmla="*/ 37 h 74"/>
                <a:gd name="T2" fmla="*/ 59 w 75"/>
                <a:gd name="T3" fmla="*/ 37 h 74"/>
                <a:gd name="T4" fmla="*/ 52 w 75"/>
                <a:gd name="T5" fmla="*/ 44 h 74"/>
                <a:gd name="T6" fmla="*/ 52 w 75"/>
                <a:gd name="T7" fmla="*/ 59 h 74"/>
                <a:gd name="T8" fmla="*/ 45 w 75"/>
                <a:gd name="T9" fmla="*/ 66 h 74"/>
                <a:gd name="T10" fmla="*/ 37 w 75"/>
                <a:gd name="T11" fmla="*/ 66 h 74"/>
                <a:gd name="T12" fmla="*/ 30 w 75"/>
                <a:gd name="T13" fmla="*/ 74 h 74"/>
                <a:gd name="T14" fmla="*/ 22 w 75"/>
                <a:gd name="T15" fmla="*/ 74 h 74"/>
                <a:gd name="T16" fmla="*/ 8 w 75"/>
                <a:gd name="T17" fmla="*/ 59 h 74"/>
                <a:gd name="T18" fmla="*/ 0 w 75"/>
                <a:gd name="T19" fmla="*/ 59 h 74"/>
                <a:gd name="T20" fmla="*/ 8 w 75"/>
                <a:gd name="T21" fmla="*/ 52 h 74"/>
                <a:gd name="T22" fmla="*/ 8 w 75"/>
                <a:gd name="T23" fmla="*/ 22 h 74"/>
                <a:gd name="T24" fmla="*/ 15 w 75"/>
                <a:gd name="T25" fmla="*/ 15 h 74"/>
                <a:gd name="T26" fmla="*/ 15 w 75"/>
                <a:gd name="T27" fmla="*/ 8 h 74"/>
                <a:gd name="T28" fmla="*/ 22 w 75"/>
                <a:gd name="T29" fmla="*/ 0 h 74"/>
                <a:gd name="T30" fmla="*/ 59 w 75"/>
                <a:gd name="T31" fmla="*/ 0 h 74"/>
                <a:gd name="T32" fmla="*/ 67 w 75"/>
                <a:gd name="T33" fmla="*/ 8 h 74"/>
                <a:gd name="T34" fmla="*/ 74 w 75"/>
                <a:gd name="T35" fmla="*/ 8 h 74"/>
                <a:gd name="T36" fmla="*/ 74 w 75"/>
                <a:gd name="T37" fmla="*/ 15 h 74"/>
                <a:gd name="T38" fmla="*/ 67 w 75"/>
                <a:gd name="T39" fmla="*/ 22 h 74"/>
                <a:gd name="T40" fmla="*/ 67 w 75"/>
                <a:gd name="T41" fmla="*/ 30 h 74"/>
                <a:gd name="T42" fmla="*/ 75 w 75"/>
                <a:gd name="T43" fmla="*/ 37 h 7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5" h="74">
                  <a:moveTo>
                    <a:pt x="75" y="37"/>
                  </a:moveTo>
                  <a:lnTo>
                    <a:pt x="59" y="37"/>
                  </a:lnTo>
                  <a:lnTo>
                    <a:pt x="52" y="44"/>
                  </a:lnTo>
                  <a:lnTo>
                    <a:pt x="52" y="59"/>
                  </a:lnTo>
                  <a:lnTo>
                    <a:pt x="45" y="66"/>
                  </a:lnTo>
                  <a:lnTo>
                    <a:pt x="37" y="66"/>
                  </a:lnTo>
                  <a:lnTo>
                    <a:pt x="30" y="74"/>
                  </a:lnTo>
                  <a:lnTo>
                    <a:pt x="22" y="74"/>
                  </a:lnTo>
                  <a:lnTo>
                    <a:pt x="8" y="59"/>
                  </a:lnTo>
                  <a:lnTo>
                    <a:pt x="0" y="59"/>
                  </a:lnTo>
                  <a:lnTo>
                    <a:pt x="8" y="52"/>
                  </a:lnTo>
                  <a:lnTo>
                    <a:pt x="8" y="22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22" y="0"/>
                  </a:lnTo>
                  <a:lnTo>
                    <a:pt x="59" y="0"/>
                  </a:lnTo>
                  <a:lnTo>
                    <a:pt x="67" y="8"/>
                  </a:lnTo>
                  <a:lnTo>
                    <a:pt x="74" y="8"/>
                  </a:lnTo>
                  <a:lnTo>
                    <a:pt x="74" y="15"/>
                  </a:lnTo>
                  <a:lnTo>
                    <a:pt x="67" y="22"/>
                  </a:lnTo>
                  <a:lnTo>
                    <a:pt x="67" y="30"/>
                  </a:lnTo>
                  <a:lnTo>
                    <a:pt x="75" y="37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32" name="10"/>
            <p:cNvSpPr>
              <a:spLocks/>
            </p:cNvSpPr>
            <p:nvPr/>
          </p:nvSpPr>
          <p:spPr bwMode="auto">
            <a:xfrm>
              <a:off x="223" y="432"/>
              <a:ext cx="59" cy="66"/>
            </a:xfrm>
            <a:custGeom>
              <a:avLst/>
              <a:gdLst>
                <a:gd name="T0" fmla="*/ 0 w 59"/>
                <a:gd name="T1" fmla="*/ 37 h 66"/>
                <a:gd name="T2" fmla="*/ 0 w 59"/>
                <a:gd name="T3" fmla="*/ 44 h 66"/>
                <a:gd name="T4" fmla="*/ 15 w 59"/>
                <a:gd name="T5" fmla="*/ 59 h 66"/>
                <a:gd name="T6" fmla="*/ 15 w 59"/>
                <a:gd name="T7" fmla="*/ 66 h 66"/>
                <a:gd name="T8" fmla="*/ 29 w 59"/>
                <a:gd name="T9" fmla="*/ 51 h 66"/>
                <a:gd name="T10" fmla="*/ 37 w 59"/>
                <a:gd name="T11" fmla="*/ 51 h 66"/>
                <a:gd name="T12" fmla="*/ 44 w 59"/>
                <a:gd name="T13" fmla="*/ 44 h 66"/>
                <a:gd name="T14" fmla="*/ 52 w 59"/>
                <a:gd name="T15" fmla="*/ 44 h 66"/>
                <a:gd name="T16" fmla="*/ 52 w 59"/>
                <a:gd name="T17" fmla="*/ 29 h 66"/>
                <a:gd name="T18" fmla="*/ 44 w 59"/>
                <a:gd name="T19" fmla="*/ 22 h 66"/>
                <a:gd name="T20" fmla="*/ 59 w 59"/>
                <a:gd name="T21" fmla="*/ 7 h 66"/>
                <a:gd name="T22" fmla="*/ 52 w 59"/>
                <a:gd name="T23" fmla="*/ 0 h 66"/>
                <a:gd name="T24" fmla="*/ 29 w 59"/>
                <a:gd name="T25" fmla="*/ 0 h 66"/>
                <a:gd name="T26" fmla="*/ 22 w 59"/>
                <a:gd name="T27" fmla="*/ 7 h 66"/>
                <a:gd name="T28" fmla="*/ 22 w 59"/>
                <a:gd name="T29" fmla="*/ 22 h 66"/>
                <a:gd name="T30" fmla="*/ 15 w 59"/>
                <a:gd name="T31" fmla="*/ 29 h 66"/>
                <a:gd name="T32" fmla="*/ 7 w 59"/>
                <a:gd name="T33" fmla="*/ 29 h 66"/>
                <a:gd name="T34" fmla="*/ 0 w 59"/>
                <a:gd name="T35" fmla="*/ 37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9" h="66">
                  <a:moveTo>
                    <a:pt x="0" y="37"/>
                  </a:moveTo>
                  <a:lnTo>
                    <a:pt x="0" y="44"/>
                  </a:lnTo>
                  <a:lnTo>
                    <a:pt x="15" y="59"/>
                  </a:lnTo>
                  <a:lnTo>
                    <a:pt x="15" y="66"/>
                  </a:lnTo>
                  <a:lnTo>
                    <a:pt x="29" y="51"/>
                  </a:lnTo>
                  <a:lnTo>
                    <a:pt x="37" y="51"/>
                  </a:lnTo>
                  <a:lnTo>
                    <a:pt x="44" y="44"/>
                  </a:lnTo>
                  <a:lnTo>
                    <a:pt x="52" y="44"/>
                  </a:lnTo>
                  <a:lnTo>
                    <a:pt x="52" y="29"/>
                  </a:lnTo>
                  <a:lnTo>
                    <a:pt x="44" y="22"/>
                  </a:lnTo>
                  <a:lnTo>
                    <a:pt x="59" y="7"/>
                  </a:lnTo>
                  <a:lnTo>
                    <a:pt x="52" y="0"/>
                  </a:lnTo>
                  <a:lnTo>
                    <a:pt x="29" y="0"/>
                  </a:lnTo>
                  <a:lnTo>
                    <a:pt x="22" y="7"/>
                  </a:lnTo>
                  <a:lnTo>
                    <a:pt x="22" y="22"/>
                  </a:lnTo>
                  <a:lnTo>
                    <a:pt x="15" y="29"/>
                  </a:lnTo>
                  <a:lnTo>
                    <a:pt x="7" y="2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33" name="4"/>
            <p:cNvSpPr>
              <a:spLocks/>
            </p:cNvSpPr>
            <p:nvPr/>
          </p:nvSpPr>
          <p:spPr bwMode="auto">
            <a:xfrm>
              <a:off x="238" y="469"/>
              <a:ext cx="88" cy="58"/>
            </a:xfrm>
            <a:custGeom>
              <a:avLst/>
              <a:gdLst>
                <a:gd name="T0" fmla="*/ 0 w 88"/>
                <a:gd name="T1" fmla="*/ 29 h 58"/>
                <a:gd name="T2" fmla="*/ 14 w 88"/>
                <a:gd name="T3" fmla="*/ 44 h 58"/>
                <a:gd name="T4" fmla="*/ 29 w 88"/>
                <a:gd name="T5" fmla="*/ 44 h 58"/>
                <a:gd name="T6" fmla="*/ 37 w 88"/>
                <a:gd name="T7" fmla="*/ 51 h 58"/>
                <a:gd name="T8" fmla="*/ 44 w 88"/>
                <a:gd name="T9" fmla="*/ 51 h 58"/>
                <a:gd name="T10" fmla="*/ 51 w 88"/>
                <a:gd name="T11" fmla="*/ 58 h 58"/>
                <a:gd name="T12" fmla="*/ 59 w 88"/>
                <a:gd name="T13" fmla="*/ 51 h 58"/>
                <a:gd name="T14" fmla="*/ 59 w 88"/>
                <a:gd name="T15" fmla="*/ 36 h 58"/>
                <a:gd name="T16" fmla="*/ 74 w 88"/>
                <a:gd name="T17" fmla="*/ 22 h 58"/>
                <a:gd name="T18" fmla="*/ 88 w 88"/>
                <a:gd name="T19" fmla="*/ 22 h 58"/>
                <a:gd name="T20" fmla="*/ 81 w 88"/>
                <a:gd name="T21" fmla="*/ 14 h 58"/>
                <a:gd name="T22" fmla="*/ 66 w 88"/>
                <a:gd name="T23" fmla="*/ 14 h 58"/>
                <a:gd name="T24" fmla="*/ 51 w 88"/>
                <a:gd name="T25" fmla="*/ 0 h 58"/>
                <a:gd name="T26" fmla="*/ 44 w 88"/>
                <a:gd name="T27" fmla="*/ 0 h 58"/>
                <a:gd name="T28" fmla="*/ 37 w 88"/>
                <a:gd name="T29" fmla="*/ 7 h 58"/>
                <a:gd name="T30" fmla="*/ 29 w 88"/>
                <a:gd name="T31" fmla="*/ 7 h 58"/>
                <a:gd name="T32" fmla="*/ 22 w 88"/>
                <a:gd name="T33" fmla="*/ 14 h 58"/>
                <a:gd name="T34" fmla="*/ 14 w 88"/>
                <a:gd name="T35" fmla="*/ 14 h 58"/>
                <a:gd name="T36" fmla="*/ 0 w 88"/>
                <a:gd name="T37" fmla="*/ 29 h 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8" h="58">
                  <a:moveTo>
                    <a:pt x="0" y="29"/>
                  </a:moveTo>
                  <a:lnTo>
                    <a:pt x="14" y="44"/>
                  </a:lnTo>
                  <a:lnTo>
                    <a:pt x="29" y="44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51" y="58"/>
                  </a:lnTo>
                  <a:lnTo>
                    <a:pt x="59" y="51"/>
                  </a:lnTo>
                  <a:lnTo>
                    <a:pt x="59" y="36"/>
                  </a:lnTo>
                  <a:lnTo>
                    <a:pt x="74" y="22"/>
                  </a:lnTo>
                  <a:lnTo>
                    <a:pt x="88" y="22"/>
                  </a:lnTo>
                  <a:lnTo>
                    <a:pt x="81" y="14"/>
                  </a:lnTo>
                  <a:lnTo>
                    <a:pt x="66" y="14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37" y="7"/>
                  </a:lnTo>
                  <a:lnTo>
                    <a:pt x="29" y="7"/>
                  </a:lnTo>
                  <a:lnTo>
                    <a:pt x="22" y="14"/>
                  </a:lnTo>
                  <a:lnTo>
                    <a:pt x="14" y="14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34" name="116"/>
            <p:cNvSpPr>
              <a:spLocks/>
            </p:cNvSpPr>
            <p:nvPr/>
          </p:nvSpPr>
          <p:spPr bwMode="auto">
            <a:xfrm>
              <a:off x="275" y="491"/>
              <a:ext cx="88" cy="80"/>
            </a:xfrm>
            <a:custGeom>
              <a:avLst/>
              <a:gdLst>
                <a:gd name="T0" fmla="*/ 14 w 88"/>
                <a:gd name="T1" fmla="*/ 36 h 80"/>
                <a:gd name="T2" fmla="*/ 7 w 88"/>
                <a:gd name="T3" fmla="*/ 36 h 80"/>
                <a:gd name="T4" fmla="*/ 0 w 88"/>
                <a:gd name="T5" fmla="*/ 44 h 80"/>
                <a:gd name="T6" fmla="*/ 0 w 88"/>
                <a:gd name="T7" fmla="*/ 51 h 80"/>
                <a:gd name="T8" fmla="*/ 7 w 88"/>
                <a:gd name="T9" fmla="*/ 58 h 80"/>
                <a:gd name="T10" fmla="*/ 7 w 88"/>
                <a:gd name="T11" fmla="*/ 65 h 80"/>
                <a:gd name="T12" fmla="*/ 14 w 88"/>
                <a:gd name="T13" fmla="*/ 73 h 80"/>
                <a:gd name="T14" fmla="*/ 22 w 88"/>
                <a:gd name="T15" fmla="*/ 73 h 80"/>
                <a:gd name="T16" fmla="*/ 29 w 88"/>
                <a:gd name="T17" fmla="*/ 80 h 80"/>
                <a:gd name="T18" fmla="*/ 88 w 88"/>
                <a:gd name="T19" fmla="*/ 80 h 80"/>
                <a:gd name="T20" fmla="*/ 88 w 88"/>
                <a:gd name="T21" fmla="*/ 65 h 80"/>
                <a:gd name="T22" fmla="*/ 81 w 88"/>
                <a:gd name="T23" fmla="*/ 58 h 80"/>
                <a:gd name="T24" fmla="*/ 74 w 88"/>
                <a:gd name="T25" fmla="*/ 58 h 80"/>
                <a:gd name="T26" fmla="*/ 59 w 88"/>
                <a:gd name="T27" fmla="*/ 44 h 80"/>
                <a:gd name="T28" fmla="*/ 59 w 88"/>
                <a:gd name="T29" fmla="*/ 36 h 80"/>
                <a:gd name="T30" fmla="*/ 51 w 88"/>
                <a:gd name="T31" fmla="*/ 29 h 80"/>
                <a:gd name="T32" fmla="*/ 51 w 88"/>
                <a:gd name="T33" fmla="*/ 0 h 80"/>
                <a:gd name="T34" fmla="*/ 37 w 88"/>
                <a:gd name="T35" fmla="*/ 0 h 80"/>
                <a:gd name="T36" fmla="*/ 22 w 88"/>
                <a:gd name="T37" fmla="*/ 14 h 80"/>
                <a:gd name="T38" fmla="*/ 22 w 88"/>
                <a:gd name="T39" fmla="*/ 29 h 80"/>
                <a:gd name="T40" fmla="*/ 14 w 88"/>
                <a:gd name="T41" fmla="*/ 36 h 8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8" h="80">
                  <a:moveTo>
                    <a:pt x="14" y="36"/>
                  </a:moveTo>
                  <a:lnTo>
                    <a:pt x="7" y="36"/>
                  </a:lnTo>
                  <a:lnTo>
                    <a:pt x="0" y="44"/>
                  </a:lnTo>
                  <a:lnTo>
                    <a:pt x="0" y="51"/>
                  </a:lnTo>
                  <a:lnTo>
                    <a:pt x="7" y="58"/>
                  </a:lnTo>
                  <a:lnTo>
                    <a:pt x="7" y="65"/>
                  </a:lnTo>
                  <a:lnTo>
                    <a:pt x="14" y="73"/>
                  </a:lnTo>
                  <a:lnTo>
                    <a:pt x="22" y="73"/>
                  </a:lnTo>
                  <a:lnTo>
                    <a:pt x="29" y="80"/>
                  </a:lnTo>
                  <a:lnTo>
                    <a:pt x="88" y="80"/>
                  </a:lnTo>
                  <a:lnTo>
                    <a:pt x="88" y="65"/>
                  </a:lnTo>
                  <a:lnTo>
                    <a:pt x="81" y="58"/>
                  </a:lnTo>
                  <a:lnTo>
                    <a:pt x="74" y="58"/>
                  </a:lnTo>
                  <a:lnTo>
                    <a:pt x="59" y="44"/>
                  </a:lnTo>
                  <a:lnTo>
                    <a:pt x="59" y="36"/>
                  </a:lnTo>
                  <a:lnTo>
                    <a:pt x="51" y="29"/>
                  </a:lnTo>
                  <a:lnTo>
                    <a:pt x="51" y="0"/>
                  </a:lnTo>
                  <a:lnTo>
                    <a:pt x="37" y="0"/>
                  </a:lnTo>
                  <a:lnTo>
                    <a:pt x="22" y="14"/>
                  </a:lnTo>
                  <a:lnTo>
                    <a:pt x="22" y="29"/>
                  </a:lnTo>
                  <a:lnTo>
                    <a:pt x="14" y="36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35" name="13"/>
            <p:cNvSpPr>
              <a:spLocks/>
            </p:cNvSpPr>
            <p:nvPr/>
          </p:nvSpPr>
          <p:spPr bwMode="auto">
            <a:xfrm>
              <a:off x="267" y="571"/>
              <a:ext cx="104" cy="73"/>
            </a:xfrm>
            <a:custGeom>
              <a:avLst/>
              <a:gdLst>
                <a:gd name="T0" fmla="*/ 37 w 104"/>
                <a:gd name="T1" fmla="*/ 0 h 73"/>
                <a:gd name="T2" fmla="*/ 30 w 104"/>
                <a:gd name="T3" fmla="*/ 7 h 73"/>
                <a:gd name="T4" fmla="*/ 22 w 104"/>
                <a:gd name="T5" fmla="*/ 7 h 73"/>
                <a:gd name="T6" fmla="*/ 15 w 104"/>
                <a:gd name="T7" fmla="*/ 15 h 73"/>
                <a:gd name="T8" fmla="*/ 8 w 104"/>
                <a:gd name="T9" fmla="*/ 15 h 73"/>
                <a:gd name="T10" fmla="*/ 0 w 104"/>
                <a:gd name="T11" fmla="*/ 22 h 73"/>
                <a:gd name="T12" fmla="*/ 8 w 104"/>
                <a:gd name="T13" fmla="*/ 29 h 73"/>
                <a:gd name="T14" fmla="*/ 8 w 104"/>
                <a:gd name="T15" fmla="*/ 37 h 73"/>
                <a:gd name="T16" fmla="*/ 15 w 104"/>
                <a:gd name="T17" fmla="*/ 44 h 73"/>
                <a:gd name="T18" fmla="*/ 30 w 104"/>
                <a:gd name="T19" fmla="*/ 44 h 73"/>
                <a:gd name="T20" fmla="*/ 37 w 104"/>
                <a:gd name="T21" fmla="*/ 51 h 73"/>
                <a:gd name="T22" fmla="*/ 67 w 104"/>
                <a:gd name="T23" fmla="*/ 51 h 73"/>
                <a:gd name="T24" fmla="*/ 74 w 104"/>
                <a:gd name="T25" fmla="*/ 59 h 73"/>
                <a:gd name="T26" fmla="*/ 74 w 104"/>
                <a:gd name="T27" fmla="*/ 66 h 73"/>
                <a:gd name="T28" fmla="*/ 82 w 104"/>
                <a:gd name="T29" fmla="*/ 73 h 73"/>
                <a:gd name="T30" fmla="*/ 96 w 104"/>
                <a:gd name="T31" fmla="*/ 73 h 73"/>
                <a:gd name="T32" fmla="*/ 96 w 104"/>
                <a:gd name="T33" fmla="*/ 29 h 73"/>
                <a:gd name="T34" fmla="*/ 104 w 104"/>
                <a:gd name="T35" fmla="*/ 22 h 73"/>
                <a:gd name="T36" fmla="*/ 104 w 104"/>
                <a:gd name="T37" fmla="*/ 15 h 73"/>
                <a:gd name="T38" fmla="*/ 96 w 104"/>
                <a:gd name="T39" fmla="*/ 7 h 73"/>
                <a:gd name="T40" fmla="*/ 96 w 104"/>
                <a:gd name="T41" fmla="*/ 0 h 73"/>
                <a:gd name="T42" fmla="*/ 37 w 104"/>
                <a:gd name="T43" fmla="*/ 0 h 7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4" h="73">
                  <a:moveTo>
                    <a:pt x="37" y="0"/>
                  </a:moveTo>
                  <a:lnTo>
                    <a:pt x="30" y="7"/>
                  </a:lnTo>
                  <a:lnTo>
                    <a:pt x="22" y="7"/>
                  </a:lnTo>
                  <a:lnTo>
                    <a:pt x="15" y="15"/>
                  </a:lnTo>
                  <a:lnTo>
                    <a:pt x="8" y="15"/>
                  </a:lnTo>
                  <a:lnTo>
                    <a:pt x="0" y="22"/>
                  </a:lnTo>
                  <a:lnTo>
                    <a:pt x="8" y="29"/>
                  </a:lnTo>
                  <a:lnTo>
                    <a:pt x="8" y="37"/>
                  </a:lnTo>
                  <a:lnTo>
                    <a:pt x="15" y="44"/>
                  </a:lnTo>
                  <a:lnTo>
                    <a:pt x="30" y="44"/>
                  </a:lnTo>
                  <a:lnTo>
                    <a:pt x="37" y="51"/>
                  </a:lnTo>
                  <a:lnTo>
                    <a:pt x="67" y="51"/>
                  </a:lnTo>
                  <a:lnTo>
                    <a:pt x="74" y="59"/>
                  </a:lnTo>
                  <a:lnTo>
                    <a:pt x="74" y="66"/>
                  </a:lnTo>
                  <a:lnTo>
                    <a:pt x="82" y="73"/>
                  </a:lnTo>
                  <a:lnTo>
                    <a:pt x="96" y="73"/>
                  </a:lnTo>
                  <a:lnTo>
                    <a:pt x="96" y="29"/>
                  </a:lnTo>
                  <a:lnTo>
                    <a:pt x="104" y="22"/>
                  </a:lnTo>
                  <a:lnTo>
                    <a:pt x="104" y="15"/>
                  </a:lnTo>
                  <a:lnTo>
                    <a:pt x="96" y="7"/>
                  </a:lnTo>
                  <a:lnTo>
                    <a:pt x="96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80000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36" name="9"/>
            <p:cNvSpPr>
              <a:spLocks/>
            </p:cNvSpPr>
            <p:nvPr/>
          </p:nvSpPr>
          <p:spPr bwMode="auto">
            <a:xfrm>
              <a:off x="215" y="513"/>
              <a:ext cx="89" cy="95"/>
            </a:xfrm>
            <a:custGeom>
              <a:avLst/>
              <a:gdLst>
                <a:gd name="T0" fmla="*/ 37 w 89"/>
                <a:gd name="T1" fmla="*/ 0 h 95"/>
                <a:gd name="T2" fmla="*/ 37 w 89"/>
                <a:gd name="T3" fmla="*/ 7 h 95"/>
                <a:gd name="T4" fmla="*/ 30 w 89"/>
                <a:gd name="T5" fmla="*/ 14 h 95"/>
                <a:gd name="T6" fmla="*/ 0 w 89"/>
                <a:gd name="T7" fmla="*/ 14 h 95"/>
                <a:gd name="T8" fmla="*/ 0 w 89"/>
                <a:gd name="T9" fmla="*/ 36 h 95"/>
                <a:gd name="T10" fmla="*/ 8 w 89"/>
                <a:gd name="T11" fmla="*/ 36 h 95"/>
                <a:gd name="T12" fmla="*/ 15 w 89"/>
                <a:gd name="T13" fmla="*/ 43 h 95"/>
                <a:gd name="T14" fmla="*/ 8 w 89"/>
                <a:gd name="T15" fmla="*/ 51 h 95"/>
                <a:gd name="T16" fmla="*/ 8 w 89"/>
                <a:gd name="T17" fmla="*/ 58 h 95"/>
                <a:gd name="T18" fmla="*/ 0 w 89"/>
                <a:gd name="T19" fmla="*/ 65 h 95"/>
                <a:gd name="T20" fmla="*/ 0 w 89"/>
                <a:gd name="T21" fmla="*/ 80 h 95"/>
                <a:gd name="T22" fmla="*/ 8 w 89"/>
                <a:gd name="T23" fmla="*/ 87 h 95"/>
                <a:gd name="T24" fmla="*/ 30 w 89"/>
                <a:gd name="T25" fmla="*/ 87 h 95"/>
                <a:gd name="T26" fmla="*/ 37 w 89"/>
                <a:gd name="T27" fmla="*/ 95 h 95"/>
                <a:gd name="T28" fmla="*/ 60 w 89"/>
                <a:gd name="T29" fmla="*/ 95 h 95"/>
                <a:gd name="T30" fmla="*/ 60 w 89"/>
                <a:gd name="T31" fmla="*/ 87 h 95"/>
                <a:gd name="T32" fmla="*/ 52 w 89"/>
                <a:gd name="T33" fmla="*/ 80 h 95"/>
                <a:gd name="T34" fmla="*/ 60 w 89"/>
                <a:gd name="T35" fmla="*/ 73 h 95"/>
                <a:gd name="T36" fmla="*/ 67 w 89"/>
                <a:gd name="T37" fmla="*/ 73 h 95"/>
                <a:gd name="T38" fmla="*/ 74 w 89"/>
                <a:gd name="T39" fmla="*/ 65 h 95"/>
                <a:gd name="T40" fmla="*/ 82 w 89"/>
                <a:gd name="T41" fmla="*/ 65 h 95"/>
                <a:gd name="T42" fmla="*/ 89 w 89"/>
                <a:gd name="T43" fmla="*/ 58 h 95"/>
                <a:gd name="T44" fmla="*/ 82 w 89"/>
                <a:gd name="T45" fmla="*/ 51 h 95"/>
                <a:gd name="T46" fmla="*/ 74 w 89"/>
                <a:gd name="T47" fmla="*/ 51 h 95"/>
                <a:gd name="T48" fmla="*/ 67 w 89"/>
                <a:gd name="T49" fmla="*/ 43 h 95"/>
                <a:gd name="T50" fmla="*/ 67 w 89"/>
                <a:gd name="T51" fmla="*/ 36 h 95"/>
                <a:gd name="T52" fmla="*/ 60 w 89"/>
                <a:gd name="T53" fmla="*/ 29 h 95"/>
                <a:gd name="T54" fmla="*/ 60 w 89"/>
                <a:gd name="T55" fmla="*/ 22 h 95"/>
                <a:gd name="T56" fmla="*/ 67 w 89"/>
                <a:gd name="T57" fmla="*/ 14 h 95"/>
                <a:gd name="T58" fmla="*/ 74 w 89"/>
                <a:gd name="T59" fmla="*/ 14 h 95"/>
                <a:gd name="T60" fmla="*/ 67 w 89"/>
                <a:gd name="T61" fmla="*/ 7 h 95"/>
                <a:gd name="T62" fmla="*/ 60 w 89"/>
                <a:gd name="T63" fmla="*/ 7 h 95"/>
                <a:gd name="T64" fmla="*/ 52 w 89"/>
                <a:gd name="T65" fmla="*/ 0 h 95"/>
                <a:gd name="T66" fmla="*/ 37 w 89"/>
                <a:gd name="T67" fmla="*/ 0 h 9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9" h="95">
                  <a:moveTo>
                    <a:pt x="37" y="0"/>
                  </a:moveTo>
                  <a:lnTo>
                    <a:pt x="37" y="7"/>
                  </a:lnTo>
                  <a:lnTo>
                    <a:pt x="30" y="14"/>
                  </a:lnTo>
                  <a:lnTo>
                    <a:pt x="0" y="14"/>
                  </a:lnTo>
                  <a:lnTo>
                    <a:pt x="0" y="36"/>
                  </a:lnTo>
                  <a:lnTo>
                    <a:pt x="8" y="36"/>
                  </a:lnTo>
                  <a:lnTo>
                    <a:pt x="15" y="43"/>
                  </a:lnTo>
                  <a:lnTo>
                    <a:pt x="8" y="51"/>
                  </a:lnTo>
                  <a:lnTo>
                    <a:pt x="8" y="58"/>
                  </a:lnTo>
                  <a:lnTo>
                    <a:pt x="0" y="65"/>
                  </a:lnTo>
                  <a:lnTo>
                    <a:pt x="0" y="80"/>
                  </a:lnTo>
                  <a:lnTo>
                    <a:pt x="8" y="87"/>
                  </a:lnTo>
                  <a:lnTo>
                    <a:pt x="30" y="87"/>
                  </a:lnTo>
                  <a:lnTo>
                    <a:pt x="37" y="95"/>
                  </a:lnTo>
                  <a:lnTo>
                    <a:pt x="60" y="95"/>
                  </a:lnTo>
                  <a:lnTo>
                    <a:pt x="60" y="87"/>
                  </a:lnTo>
                  <a:lnTo>
                    <a:pt x="52" y="80"/>
                  </a:lnTo>
                  <a:lnTo>
                    <a:pt x="60" y="73"/>
                  </a:lnTo>
                  <a:lnTo>
                    <a:pt x="67" y="73"/>
                  </a:lnTo>
                  <a:lnTo>
                    <a:pt x="74" y="65"/>
                  </a:lnTo>
                  <a:lnTo>
                    <a:pt x="82" y="65"/>
                  </a:lnTo>
                  <a:lnTo>
                    <a:pt x="89" y="58"/>
                  </a:lnTo>
                  <a:lnTo>
                    <a:pt x="82" y="51"/>
                  </a:lnTo>
                  <a:lnTo>
                    <a:pt x="74" y="51"/>
                  </a:lnTo>
                  <a:lnTo>
                    <a:pt x="67" y="43"/>
                  </a:lnTo>
                  <a:lnTo>
                    <a:pt x="67" y="36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67" y="14"/>
                  </a:lnTo>
                  <a:lnTo>
                    <a:pt x="74" y="14"/>
                  </a:lnTo>
                  <a:lnTo>
                    <a:pt x="67" y="7"/>
                  </a:lnTo>
                  <a:lnTo>
                    <a:pt x="60" y="7"/>
                  </a:lnTo>
                  <a:lnTo>
                    <a:pt x="52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80000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37" name="115"/>
            <p:cNvSpPr>
              <a:spLocks/>
            </p:cNvSpPr>
            <p:nvPr/>
          </p:nvSpPr>
          <p:spPr bwMode="auto">
            <a:xfrm>
              <a:off x="149" y="454"/>
              <a:ext cx="103" cy="81"/>
            </a:xfrm>
            <a:custGeom>
              <a:avLst/>
              <a:gdLst>
                <a:gd name="T0" fmla="*/ 66 w 103"/>
                <a:gd name="T1" fmla="*/ 81 h 81"/>
                <a:gd name="T2" fmla="*/ 59 w 103"/>
                <a:gd name="T3" fmla="*/ 73 h 81"/>
                <a:gd name="T4" fmla="*/ 52 w 103"/>
                <a:gd name="T5" fmla="*/ 73 h 81"/>
                <a:gd name="T6" fmla="*/ 44 w 103"/>
                <a:gd name="T7" fmla="*/ 66 h 81"/>
                <a:gd name="T8" fmla="*/ 37 w 103"/>
                <a:gd name="T9" fmla="*/ 66 h 81"/>
                <a:gd name="T10" fmla="*/ 15 w 103"/>
                <a:gd name="T11" fmla="*/ 44 h 81"/>
                <a:gd name="T12" fmla="*/ 0 w 103"/>
                <a:gd name="T13" fmla="*/ 44 h 81"/>
                <a:gd name="T14" fmla="*/ 0 w 103"/>
                <a:gd name="T15" fmla="*/ 29 h 81"/>
                <a:gd name="T16" fmla="*/ 15 w 103"/>
                <a:gd name="T17" fmla="*/ 15 h 81"/>
                <a:gd name="T18" fmla="*/ 29 w 103"/>
                <a:gd name="T19" fmla="*/ 15 h 81"/>
                <a:gd name="T20" fmla="*/ 29 w 103"/>
                <a:gd name="T21" fmla="*/ 7 h 81"/>
                <a:gd name="T22" fmla="*/ 37 w 103"/>
                <a:gd name="T23" fmla="*/ 0 h 81"/>
                <a:gd name="T24" fmla="*/ 52 w 103"/>
                <a:gd name="T25" fmla="*/ 0 h 81"/>
                <a:gd name="T26" fmla="*/ 66 w 103"/>
                <a:gd name="T27" fmla="*/ 15 h 81"/>
                <a:gd name="T28" fmla="*/ 74 w 103"/>
                <a:gd name="T29" fmla="*/ 15 h 81"/>
                <a:gd name="T30" fmla="*/ 74 w 103"/>
                <a:gd name="T31" fmla="*/ 22 h 81"/>
                <a:gd name="T32" fmla="*/ 89 w 103"/>
                <a:gd name="T33" fmla="*/ 37 h 81"/>
                <a:gd name="T34" fmla="*/ 89 w 103"/>
                <a:gd name="T35" fmla="*/ 44 h 81"/>
                <a:gd name="T36" fmla="*/ 103 w 103"/>
                <a:gd name="T37" fmla="*/ 59 h 81"/>
                <a:gd name="T38" fmla="*/ 103 w 103"/>
                <a:gd name="T39" fmla="*/ 66 h 81"/>
                <a:gd name="T40" fmla="*/ 96 w 103"/>
                <a:gd name="T41" fmla="*/ 73 h 81"/>
                <a:gd name="T42" fmla="*/ 66 w 103"/>
                <a:gd name="T43" fmla="*/ 73 h 81"/>
                <a:gd name="T44" fmla="*/ 66 w 103"/>
                <a:gd name="T45" fmla="*/ 81 h 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3" h="81">
                  <a:moveTo>
                    <a:pt x="66" y="81"/>
                  </a:moveTo>
                  <a:lnTo>
                    <a:pt x="59" y="73"/>
                  </a:lnTo>
                  <a:lnTo>
                    <a:pt x="52" y="73"/>
                  </a:lnTo>
                  <a:lnTo>
                    <a:pt x="44" y="66"/>
                  </a:lnTo>
                  <a:lnTo>
                    <a:pt x="37" y="66"/>
                  </a:lnTo>
                  <a:lnTo>
                    <a:pt x="15" y="44"/>
                  </a:lnTo>
                  <a:lnTo>
                    <a:pt x="0" y="44"/>
                  </a:lnTo>
                  <a:lnTo>
                    <a:pt x="0" y="29"/>
                  </a:lnTo>
                  <a:lnTo>
                    <a:pt x="15" y="15"/>
                  </a:lnTo>
                  <a:lnTo>
                    <a:pt x="29" y="15"/>
                  </a:lnTo>
                  <a:lnTo>
                    <a:pt x="29" y="7"/>
                  </a:lnTo>
                  <a:lnTo>
                    <a:pt x="37" y="0"/>
                  </a:lnTo>
                  <a:lnTo>
                    <a:pt x="52" y="0"/>
                  </a:lnTo>
                  <a:lnTo>
                    <a:pt x="66" y="15"/>
                  </a:lnTo>
                  <a:lnTo>
                    <a:pt x="74" y="15"/>
                  </a:lnTo>
                  <a:lnTo>
                    <a:pt x="74" y="22"/>
                  </a:lnTo>
                  <a:lnTo>
                    <a:pt x="89" y="37"/>
                  </a:lnTo>
                  <a:lnTo>
                    <a:pt x="89" y="44"/>
                  </a:lnTo>
                  <a:lnTo>
                    <a:pt x="103" y="59"/>
                  </a:lnTo>
                  <a:lnTo>
                    <a:pt x="103" y="66"/>
                  </a:lnTo>
                  <a:lnTo>
                    <a:pt x="96" y="73"/>
                  </a:lnTo>
                  <a:lnTo>
                    <a:pt x="66" y="73"/>
                  </a:lnTo>
                  <a:lnTo>
                    <a:pt x="66" y="81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38" name="5"/>
            <p:cNvSpPr>
              <a:spLocks/>
            </p:cNvSpPr>
            <p:nvPr/>
          </p:nvSpPr>
          <p:spPr bwMode="auto">
            <a:xfrm>
              <a:off x="178" y="527"/>
              <a:ext cx="52" cy="73"/>
            </a:xfrm>
            <a:custGeom>
              <a:avLst/>
              <a:gdLst>
                <a:gd name="T0" fmla="*/ 23 w 52"/>
                <a:gd name="T1" fmla="*/ 0 h 73"/>
                <a:gd name="T2" fmla="*/ 15 w 52"/>
                <a:gd name="T3" fmla="*/ 0 h 73"/>
                <a:gd name="T4" fmla="*/ 8 w 52"/>
                <a:gd name="T5" fmla="*/ 8 h 73"/>
                <a:gd name="T6" fmla="*/ 8 w 52"/>
                <a:gd name="T7" fmla="*/ 15 h 73"/>
                <a:gd name="T8" fmla="*/ 15 w 52"/>
                <a:gd name="T9" fmla="*/ 22 h 73"/>
                <a:gd name="T10" fmla="*/ 8 w 52"/>
                <a:gd name="T11" fmla="*/ 29 h 73"/>
                <a:gd name="T12" fmla="*/ 8 w 52"/>
                <a:gd name="T13" fmla="*/ 44 h 73"/>
                <a:gd name="T14" fmla="*/ 0 w 52"/>
                <a:gd name="T15" fmla="*/ 51 h 73"/>
                <a:gd name="T16" fmla="*/ 0 w 52"/>
                <a:gd name="T17" fmla="*/ 66 h 73"/>
                <a:gd name="T18" fmla="*/ 8 w 52"/>
                <a:gd name="T19" fmla="*/ 73 h 73"/>
                <a:gd name="T20" fmla="*/ 30 w 52"/>
                <a:gd name="T21" fmla="*/ 73 h 73"/>
                <a:gd name="T22" fmla="*/ 37 w 52"/>
                <a:gd name="T23" fmla="*/ 66 h 73"/>
                <a:gd name="T24" fmla="*/ 37 w 52"/>
                <a:gd name="T25" fmla="*/ 51 h 73"/>
                <a:gd name="T26" fmla="*/ 45 w 52"/>
                <a:gd name="T27" fmla="*/ 44 h 73"/>
                <a:gd name="T28" fmla="*/ 45 w 52"/>
                <a:gd name="T29" fmla="*/ 37 h 73"/>
                <a:gd name="T30" fmla="*/ 52 w 52"/>
                <a:gd name="T31" fmla="*/ 29 h 73"/>
                <a:gd name="T32" fmla="*/ 45 w 52"/>
                <a:gd name="T33" fmla="*/ 22 h 73"/>
                <a:gd name="T34" fmla="*/ 37 w 52"/>
                <a:gd name="T35" fmla="*/ 22 h 73"/>
                <a:gd name="T36" fmla="*/ 37 w 52"/>
                <a:gd name="T37" fmla="*/ 8 h 73"/>
                <a:gd name="T38" fmla="*/ 30 w 52"/>
                <a:gd name="T39" fmla="*/ 0 h 73"/>
                <a:gd name="T40" fmla="*/ 23 w 52"/>
                <a:gd name="T41" fmla="*/ 0 h 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2" h="73">
                  <a:moveTo>
                    <a:pt x="23" y="0"/>
                  </a:moveTo>
                  <a:lnTo>
                    <a:pt x="15" y="0"/>
                  </a:lnTo>
                  <a:lnTo>
                    <a:pt x="8" y="8"/>
                  </a:lnTo>
                  <a:lnTo>
                    <a:pt x="8" y="15"/>
                  </a:lnTo>
                  <a:lnTo>
                    <a:pt x="15" y="22"/>
                  </a:lnTo>
                  <a:lnTo>
                    <a:pt x="8" y="29"/>
                  </a:lnTo>
                  <a:lnTo>
                    <a:pt x="8" y="44"/>
                  </a:lnTo>
                  <a:lnTo>
                    <a:pt x="0" y="51"/>
                  </a:lnTo>
                  <a:lnTo>
                    <a:pt x="0" y="66"/>
                  </a:lnTo>
                  <a:lnTo>
                    <a:pt x="8" y="73"/>
                  </a:lnTo>
                  <a:lnTo>
                    <a:pt x="30" y="73"/>
                  </a:lnTo>
                  <a:lnTo>
                    <a:pt x="37" y="66"/>
                  </a:lnTo>
                  <a:lnTo>
                    <a:pt x="37" y="51"/>
                  </a:lnTo>
                  <a:lnTo>
                    <a:pt x="45" y="44"/>
                  </a:lnTo>
                  <a:lnTo>
                    <a:pt x="45" y="37"/>
                  </a:lnTo>
                  <a:lnTo>
                    <a:pt x="52" y="29"/>
                  </a:lnTo>
                  <a:lnTo>
                    <a:pt x="45" y="22"/>
                  </a:lnTo>
                  <a:lnTo>
                    <a:pt x="37" y="22"/>
                  </a:lnTo>
                  <a:lnTo>
                    <a:pt x="37" y="8"/>
                  </a:lnTo>
                  <a:lnTo>
                    <a:pt x="3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39" name="1"/>
            <p:cNvSpPr>
              <a:spLocks/>
            </p:cNvSpPr>
            <p:nvPr/>
          </p:nvSpPr>
          <p:spPr bwMode="auto">
            <a:xfrm>
              <a:off x="126" y="498"/>
              <a:ext cx="75" cy="44"/>
            </a:xfrm>
            <a:custGeom>
              <a:avLst/>
              <a:gdLst>
                <a:gd name="T0" fmla="*/ 60 w 75"/>
                <a:gd name="T1" fmla="*/ 37 h 44"/>
                <a:gd name="T2" fmla="*/ 38 w 75"/>
                <a:gd name="T3" fmla="*/ 37 h 44"/>
                <a:gd name="T4" fmla="*/ 30 w 75"/>
                <a:gd name="T5" fmla="*/ 44 h 44"/>
                <a:gd name="T6" fmla="*/ 15 w 75"/>
                <a:gd name="T7" fmla="*/ 44 h 44"/>
                <a:gd name="T8" fmla="*/ 8 w 75"/>
                <a:gd name="T9" fmla="*/ 37 h 44"/>
                <a:gd name="T10" fmla="*/ 8 w 75"/>
                <a:gd name="T11" fmla="*/ 22 h 44"/>
                <a:gd name="T12" fmla="*/ 0 w 75"/>
                <a:gd name="T13" fmla="*/ 15 h 44"/>
                <a:gd name="T14" fmla="*/ 0 w 75"/>
                <a:gd name="T15" fmla="*/ 7 h 44"/>
                <a:gd name="T16" fmla="*/ 8 w 75"/>
                <a:gd name="T17" fmla="*/ 0 h 44"/>
                <a:gd name="T18" fmla="*/ 38 w 75"/>
                <a:gd name="T19" fmla="*/ 0 h 44"/>
                <a:gd name="T20" fmla="*/ 60 w 75"/>
                <a:gd name="T21" fmla="*/ 22 h 44"/>
                <a:gd name="T22" fmla="*/ 67 w 75"/>
                <a:gd name="T23" fmla="*/ 22 h 44"/>
                <a:gd name="T24" fmla="*/ 75 w 75"/>
                <a:gd name="T25" fmla="*/ 29 h 44"/>
                <a:gd name="T26" fmla="*/ 67 w 75"/>
                <a:gd name="T27" fmla="*/ 29 h 44"/>
                <a:gd name="T28" fmla="*/ 60 w 75"/>
                <a:gd name="T29" fmla="*/ 37 h 4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5" h="44">
                  <a:moveTo>
                    <a:pt x="60" y="37"/>
                  </a:moveTo>
                  <a:lnTo>
                    <a:pt x="38" y="37"/>
                  </a:lnTo>
                  <a:lnTo>
                    <a:pt x="30" y="44"/>
                  </a:lnTo>
                  <a:lnTo>
                    <a:pt x="15" y="44"/>
                  </a:lnTo>
                  <a:lnTo>
                    <a:pt x="8" y="37"/>
                  </a:lnTo>
                  <a:lnTo>
                    <a:pt x="8" y="22"/>
                  </a:lnTo>
                  <a:lnTo>
                    <a:pt x="0" y="15"/>
                  </a:lnTo>
                  <a:lnTo>
                    <a:pt x="0" y="7"/>
                  </a:lnTo>
                  <a:lnTo>
                    <a:pt x="8" y="0"/>
                  </a:lnTo>
                  <a:lnTo>
                    <a:pt x="38" y="0"/>
                  </a:lnTo>
                  <a:lnTo>
                    <a:pt x="60" y="22"/>
                  </a:lnTo>
                  <a:lnTo>
                    <a:pt x="67" y="22"/>
                  </a:lnTo>
                  <a:lnTo>
                    <a:pt x="75" y="29"/>
                  </a:lnTo>
                  <a:lnTo>
                    <a:pt x="67" y="29"/>
                  </a:lnTo>
                  <a:lnTo>
                    <a:pt x="60" y="37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40" name="12"/>
            <p:cNvSpPr>
              <a:spLocks/>
            </p:cNvSpPr>
            <p:nvPr/>
          </p:nvSpPr>
          <p:spPr bwMode="auto">
            <a:xfrm>
              <a:off x="67" y="454"/>
              <a:ext cx="97" cy="81"/>
            </a:xfrm>
            <a:custGeom>
              <a:avLst/>
              <a:gdLst>
                <a:gd name="T0" fmla="*/ 67 w 97"/>
                <a:gd name="T1" fmla="*/ 73 h 81"/>
                <a:gd name="T2" fmla="*/ 59 w 97"/>
                <a:gd name="T3" fmla="*/ 73 h 81"/>
                <a:gd name="T4" fmla="*/ 52 w 97"/>
                <a:gd name="T5" fmla="*/ 81 h 81"/>
                <a:gd name="T6" fmla="*/ 45 w 97"/>
                <a:gd name="T7" fmla="*/ 73 h 81"/>
                <a:gd name="T8" fmla="*/ 37 w 97"/>
                <a:gd name="T9" fmla="*/ 73 h 81"/>
                <a:gd name="T10" fmla="*/ 30 w 97"/>
                <a:gd name="T11" fmla="*/ 81 h 81"/>
                <a:gd name="T12" fmla="*/ 22 w 97"/>
                <a:gd name="T13" fmla="*/ 81 h 81"/>
                <a:gd name="T14" fmla="*/ 8 w 97"/>
                <a:gd name="T15" fmla="*/ 66 h 81"/>
                <a:gd name="T16" fmla="*/ 8 w 97"/>
                <a:gd name="T17" fmla="*/ 59 h 81"/>
                <a:gd name="T18" fmla="*/ 0 w 97"/>
                <a:gd name="T19" fmla="*/ 51 h 81"/>
                <a:gd name="T20" fmla="*/ 0 w 97"/>
                <a:gd name="T21" fmla="*/ 29 h 81"/>
                <a:gd name="T22" fmla="*/ 8 w 97"/>
                <a:gd name="T23" fmla="*/ 29 h 81"/>
                <a:gd name="T24" fmla="*/ 15 w 97"/>
                <a:gd name="T25" fmla="*/ 22 h 81"/>
                <a:gd name="T26" fmla="*/ 22 w 97"/>
                <a:gd name="T27" fmla="*/ 29 h 81"/>
                <a:gd name="T28" fmla="*/ 37 w 97"/>
                <a:gd name="T29" fmla="*/ 29 h 81"/>
                <a:gd name="T30" fmla="*/ 45 w 97"/>
                <a:gd name="T31" fmla="*/ 37 h 81"/>
                <a:gd name="T32" fmla="*/ 52 w 97"/>
                <a:gd name="T33" fmla="*/ 29 h 81"/>
                <a:gd name="T34" fmla="*/ 52 w 97"/>
                <a:gd name="T35" fmla="*/ 15 h 81"/>
                <a:gd name="T36" fmla="*/ 67 w 97"/>
                <a:gd name="T37" fmla="*/ 0 h 81"/>
                <a:gd name="T38" fmla="*/ 82 w 97"/>
                <a:gd name="T39" fmla="*/ 0 h 81"/>
                <a:gd name="T40" fmla="*/ 82 w 97"/>
                <a:gd name="T41" fmla="*/ 7 h 81"/>
                <a:gd name="T42" fmla="*/ 89 w 97"/>
                <a:gd name="T43" fmla="*/ 15 h 81"/>
                <a:gd name="T44" fmla="*/ 97 w 97"/>
                <a:gd name="T45" fmla="*/ 15 h 81"/>
                <a:gd name="T46" fmla="*/ 82 w 97"/>
                <a:gd name="T47" fmla="*/ 29 h 81"/>
                <a:gd name="T48" fmla="*/ 82 w 97"/>
                <a:gd name="T49" fmla="*/ 44 h 81"/>
                <a:gd name="T50" fmla="*/ 67 w 97"/>
                <a:gd name="T51" fmla="*/ 44 h 81"/>
                <a:gd name="T52" fmla="*/ 59 w 97"/>
                <a:gd name="T53" fmla="*/ 51 h 81"/>
                <a:gd name="T54" fmla="*/ 59 w 97"/>
                <a:gd name="T55" fmla="*/ 59 h 81"/>
                <a:gd name="T56" fmla="*/ 67 w 97"/>
                <a:gd name="T57" fmla="*/ 66 h 81"/>
                <a:gd name="T58" fmla="*/ 67 w 97"/>
                <a:gd name="T59" fmla="*/ 73 h 8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97" h="81">
                  <a:moveTo>
                    <a:pt x="67" y="73"/>
                  </a:moveTo>
                  <a:lnTo>
                    <a:pt x="59" y="73"/>
                  </a:lnTo>
                  <a:lnTo>
                    <a:pt x="52" y="81"/>
                  </a:lnTo>
                  <a:lnTo>
                    <a:pt x="45" y="73"/>
                  </a:lnTo>
                  <a:lnTo>
                    <a:pt x="37" y="73"/>
                  </a:lnTo>
                  <a:lnTo>
                    <a:pt x="30" y="81"/>
                  </a:lnTo>
                  <a:lnTo>
                    <a:pt x="22" y="81"/>
                  </a:lnTo>
                  <a:lnTo>
                    <a:pt x="8" y="66"/>
                  </a:lnTo>
                  <a:lnTo>
                    <a:pt x="8" y="59"/>
                  </a:lnTo>
                  <a:lnTo>
                    <a:pt x="0" y="51"/>
                  </a:lnTo>
                  <a:lnTo>
                    <a:pt x="0" y="29"/>
                  </a:lnTo>
                  <a:lnTo>
                    <a:pt x="8" y="29"/>
                  </a:lnTo>
                  <a:lnTo>
                    <a:pt x="15" y="22"/>
                  </a:lnTo>
                  <a:lnTo>
                    <a:pt x="22" y="29"/>
                  </a:lnTo>
                  <a:lnTo>
                    <a:pt x="37" y="29"/>
                  </a:lnTo>
                  <a:lnTo>
                    <a:pt x="45" y="37"/>
                  </a:lnTo>
                  <a:lnTo>
                    <a:pt x="52" y="29"/>
                  </a:lnTo>
                  <a:lnTo>
                    <a:pt x="52" y="15"/>
                  </a:lnTo>
                  <a:lnTo>
                    <a:pt x="67" y="0"/>
                  </a:lnTo>
                  <a:lnTo>
                    <a:pt x="82" y="0"/>
                  </a:lnTo>
                  <a:lnTo>
                    <a:pt x="82" y="7"/>
                  </a:lnTo>
                  <a:lnTo>
                    <a:pt x="89" y="15"/>
                  </a:lnTo>
                  <a:lnTo>
                    <a:pt x="97" y="15"/>
                  </a:lnTo>
                  <a:lnTo>
                    <a:pt x="82" y="29"/>
                  </a:lnTo>
                  <a:lnTo>
                    <a:pt x="82" y="44"/>
                  </a:lnTo>
                  <a:lnTo>
                    <a:pt x="67" y="44"/>
                  </a:lnTo>
                  <a:lnTo>
                    <a:pt x="59" y="51"/>
                  </a:lnTo>
                  <a:lnTo>
                    <a:pt x="59" y="59"/>
                  </a:lnTo>
                  <a:lnTo>
                    <a:pt x="67" y="66"/>
                  </a:lnTo>
                  <a:lnTo>
                    <a:pt x="67" y="73"/>
                  </a:lnTo>
                  <a:close/>
                </a:path>
              </a:pathLst>
            </a:custGeom>
            <a:solidFill>
              <a:srgbClr val="FF6464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41" name="7"/>
            <p:cNvSpPr>
              <a:spLocks/>
            </p:cNvSpPr>
            <p:nvPr/>
          </p:nvSpPr>
          <p:spPr bwMode="auto">
            <a:xfrm>
              <a:off x="0" y="498"/>
              <a:ext cx="89" cy="66"/>
            </a:xfrm>
            <a:custGeom>
              <a:avLst/>
              <a:gdLst>
                <a:gd name="T0" fmla="*/ 67 w 89"/>
                <a:gd name="T1" fmla="*/ 0 h 66"/>
                <a:gd name="T2" fmla="*/ 52 w 89"/>
                <a:gd name="T3" fmla="*/ 0 h 66"/>
                <a:gd name="T4" fmla="*/ 45 w 89"/>
                <a:gd name="T5" fmla="*/ 7 h 66"/>
                <a:gd name="T6" fmla="*/ 30 w 89"/>
                <a:gd name="T7" fmla="*/ 7 h 66"/>
                <a:gd name="T8" fmla="*/ 15 w 89"/>
                <a:gd name="T9" fmla="*/ 22 h 66"/>
                <a:gd name="T10" fmla="*/ 15 w 89"/>
                <a:gd name="T11" fmla="*/ 29 h 66"/>
                <a:gd name="T12" fmla="*/ 8 w 89"/>
                <a:gd name="T13" fmla="*/ 37 h 66"/>
                <a:gd name="T14" fmla="*/ 8 w 89"/>
                <a:gd name="T15" fmla="*/ 44 h 66"/>
                <a:gd name="T16" fmla="*/ 0 w 89"/>
                <a:gd name="T17" fmla="*/ 51 h 66"/>
                <a:gd name="T18" fmla="*/ 8 w 89"/>
                <a:gd name="T19" fmla="*/ 58 h 66"/>
                <a:gd name="T20" fmla="*/ 15 w 89"/>
                <a:gd name="T21" fmla="*/ 58 h 66"/>
                <a:gd name="T22" fmla="*/ 23 w 89"/>
                <a:gd name="T23" fmla="*/ 66 h 66"/>
                <a:gd name="T24" fmla="*/ 23 w 89"/>
                <a:gd name="T25" fmla="*/ 51 h 66"/>
                <a:gd name="T26" fmla="*/ 30 w 89"/>
                <a:gd name="T27" fmla="*/ 44 h 66"/>
                <a:gd name="T28" fmla="*/ 38 w 89"/>
                <a:gd name="T29" fmla="*/ 44 h 66"/>
                <a:gd name="T30" fmla="*/ 52 w 89"/>
                <a:gd name="T31" fmla="*/ 58 h 66"/>
                <a:gd name="T32" fmla="*/ 60 w 89"/>
                <a:gd name="T33" fmla="*/ 58 h 66"/>
                <a:gd name="T34" fmla="*/ 60 w 89"/>
                <a:gd name="T35" fmla="*/ 44 h 66"/>
                <a:gd name="T36" fmla="*/ 75 w 89"/>
                <a:gd name="T37" fmla="*/ 44 h 66"/>
                <a:gd name="T38" fmla="*/ 82 w 89"/>
                <a:gd name="T39" fmla="*/ 37 h 66"/>
                <a:gd name="T40" fmla="*/ 89 w 89"/>
                <a:gd name="T41" fmla="*/ 37 h 66"/>
                <a:gd name="T42" fmla="*/ 75 w 89"/>
                <a:gd name="T43" fmla="*/ 22 h 66"/>
                <a:gd name="T44" fmla="*/ 75 w 89"/>
                <a:gd name="T45" fmla="*/ 15 h 66"/>
                <a:gd name="T46" fmla="*/ 67 w 89"/>
                <a:gd name="T47" fmla="*/ 7 h 66"/>
                <a:gd name="T48" fmla="*/ 67 w 89"/>
                <a:gd name="T49" fmla="*/ 0 h 6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9" h="66">
                  <a:moveTo>
                    <a:pt x="67" y="0"/>
                  </a:moveTo>
                  <a:lnTo>
                    <a:pt x="52" y="0"/>
                  </a:lnTo>
                  <a:lnTo>
                    <a:pt x="45" y="7"/>
                  </a:lnTo>
                  <a:lnTo>
                    <a:pt x="30" y="7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8" y="37"/>
                  </a:lnTo>
                  <a:lnTo>
                    <a:pt x="8" y="44"/>
                  </a:lnTo>
                  <a:lnTo>
                    <a:pt x="0" y="51"/>
                  </a:lnTo>
                  <a:lnTo>
                    <a:pt x="8" y="58"/>
                  </a:lnTo>
                  <a:lnTo>
                    <a:pt x="15" y="58"/>
                  </a:lnTo>
                  <a:lnTo>
                    <a:pt x="23" y="66"/>
                  </a:lnTo>
                  <a:lnTo>
                    <a:pt x="23" y="51"/>
                  </a:lnTo>
                  <a:lnTo>
                    <a:pt x="30" y="44"/>
                  </a:lnTo>
                  <a:lnTo>
                    <a:pt x="38" y="44"/>
                  </a:lnTo>
                  <a:lnTo>
                    <a:pt x="52" y="58"/>
                  </a:lnTo>
                  <a:lnTo>
                    <a:pt x="60" y="58"/>
                  </a:lnTo>
                  <a:lnTo>
                    <a:pt x="60" y="44"/>
                  </a:lnTo>
                  <a:lnTo>
                    <a:pt x="75" y="44"/>
                  </a:lnTo>
                  <a:lnTo>
                    <a:pt x="82" y="37"/>
                  </a:lnTo>
                  <a:lnTo>
                    <a:pt x="89" y="37"/>
                  </a:lnTo>
                  <a:lnTo>
                    <a:pt x="75" y="22"/>
                  </a:lnTo>
                  <a:lnTo>
                    <a:pt x="75" y="15"/>
                  </a:lnTo>
                  <a:lnTo>
                    <a:pt x="67" y="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A3232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42" name="2"/>
            <p:cNvSpPr>
              <a:spLocks/>
            </p:cNvSpPr>
            <p:nvPr/>
          </p:nvSpPr>
          <p:spPr bwMode="auto">
            <a:xfrm>
              <a:off x="23" y="542"/>
              <a:ext cx="59" cy="117"/>
            </a:xfrm>
            <a:custGeom>
              <a:avLst/>
              <a:gdLst>
                <a:gd name="T0" fmla="*/ 0 w 59"/>
                <a:gd name="T1" fmla="*/ 22 h 117"/>
                <a:gd name="T2" fmla="*/ 7 w 59"/>
                <a:gd name="T3" fmla="*/ 29 h 117"/>
                <a:gd name="T4" fmla="*/ 15 w 59"/>
                <a:gd name="T5" fmla="*/ 29 h 117"/>
                <a:gd name="T6" fmla="*/ 15 w 59"/>
                <a:gd name="T7" fmla="*/ 36 h 117"/>
                <a:gd name="T8" fmla="*/ 22 w 59"/>
                <a:gd name="T9" fmla="*/ 44 h 117"/>
                <a:gd name="T10" fmla="*/ 22 w 59"/>
                <a:gd name="T11" fmla="*/ 51 h 117"/>
                <a:gd name="T12" fmla="*/ 15 w 59"/>
                <a:gd name="T13" fmla="*/ 58 h 117"/>
                <a:gd name="T14" fmla="*/ 15 w 59"/>
                <a:gd name="T15" fmla="*/ 80 h 117"/>
                <a:gd name="T16" fmla="*/ 7 w 59"/>
                <a:gd name="T17" fmla="*/ 88 h 117"/>
                <a:gd name="T18" fmla="*/ 7 w 59"/>
                <a:gd name="T19" fmla="*/ 110 h 117"/>
                <a:gd name="T20" fmla="*/ 15 w 59"/>
                <a:gd name="T21" fmla="*/ 117 h 117"/>
                <a:gd name="T22" fmla="*/ 15 w 59"/>
                <a:gd name="T23" fmla="*/ 102 h 117"/>
                <a:gd name="T24" fmla="*/ 22 w 59"/>
                <a:gd name="T25" fmla="*/ 95 h 117"/>
                <a:gd name="T26" fmla="*/ 29 w 59"/>
                <a:gd name="T27" fmla="*/ 95 h 117"/>
                <a:gd name="T28" fmla="*/ 29 w 59"/>
                <a:gd name="T29" fmla="*/ 80 h 117"/>
                <a:gd name="T30" fmla="*/ 37 w 59"/>
                <a:gd name="T31" fmla="*/ 73 h 117"/>
                <a:gd name="T32" fmla="*/ 37 w 59"/>
                <a:gd name="T33" fmla="*/ 66 h 117"/>
                <a:gd name="T34" fmla="*/ 44 w 59"/>
                <a:gd name="T35" fmla="*/ 58 h 117"/>
                <a:gd name="T36" fmla="*/ 44 w 59"/>
                <a:gd name="T37" fmla="*/ 51 h 117"/>
                <a:gd name="T38" fmla="*/ 52 w 59"/>
                <a:gd name="T39" fmla="*/ 44 h 117"/>
                <a:gd name="T40" fmla="*/ 59 w 59"/>
                <a:gd name="T41" fmla="*/ 44 h 117"/>
                <a:gd name="T42" fmla="*/ 44 w 59"/>
                <a:gd name="T43" fmla="*/ 29 h 117"/>
                <a:gd name="T44" fmla="*/ 44 w 59"/>
                <a:gd name="T45" fmla="*/ 22 h 117"/>
                <a:gd name="T46" fmla="*/ 37 w 59"/>
                <a:gd name="T47" fmla="*/ 14 h 117"/>
                <a:gd name="T48" fmla="*/ 29 w 59"/>
                <a:gd name="T49" fmla="*/ 14 h 117"/>
                <a:gd name="T50" fmla="*/ 15 w 59"/>
                <a:gd name="T51" fmla="*/ 0 h 117"/>
                <a:gd name="T52" fmla="*/ 7 w 59"/>
                <a:gd name="T53" fmla="*/ 0 h 117"/>
                <a:gd name="T54" fmla="*/ 0 w 59"/>
                <a:gd name="T55" fmla="*/ 7 h 117"/>
                <a:gd name="T56" fmla="*/ 0 w 59"/>
                <a:gd name="T57" fmla="*/ 22 h 1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9" h="117">
                  <a:moveTo>
                    <a:pt x="0" y="22"/>
                  </a:moveTo>
                  <a:lnTo>
                    <a:pt x="7" y="29"/>
                  </a:lnTo>
                  <a:lnTo>
                    <a:pt x="15" y="29"/>
                  </a:lnTo>
                  <a:lnTo>
                    <a:pt x="15" y="36"/>
                  </a:lnTo>
                  <a:lnTo>
                    <a:pt x="22" y="44"/>
                  </a:lnTo>
                  <a:lnTo>
                    <a:pt x="22" y="51"/>
                  </a:lnTo>
                  <a:lnTo>
                    <a:pt x="15" y="58"/>
                  </a:lnTo>
                  <a:lnTo>
                    <a:pt x="15" y="80"/>
                  </a:lnTo>
                  <a:lnTo>
                    <a:pt x="7" y="88"/>
                  </a:lnTo>
                  <a:lnTo>
                    <a:pt x="7" y="110"/>
                  </a:lnTo>
                  <a:lnTo>
                    <a:pt x="15" y="117"/>
                  </a:lnTo>
                  <a:lnTo>
                    <a:pt x="15" y="102"/>
                  </a:lnTo>
                  <a:lnTo>
                    <a:pt x="22" y="95"/>
                  </a:lnTo>
                  <a:lnTo>
                    <a:pt x="29" y="95"/>
                  </a:lnTo>
                  <a:lnTo>
                    <a:pt x="29" y="80"/>
                  </a:lnTo>
                  <a:lnTo>
                    <a:pt x="37" y="73"/>
                  </a:lnTo>
                  <a:lnTo>
                    <a:pt x="37" y="66"/>
                  </a:lnTo>
                  <a:lnTo>
                    <a:pt x="44" y="58"/>
                  </a:lnTo>
                  <a:lnTo>
                    <a:pt x="44" y="51"/>
                  </a:lnTo>
                  <a:lnTo>
                    <a:pt x="52" y="44"/>
                  </a:lnTo>
                  <a:lnTo>
                    <a:pt x="59" y="44"/>
                  </a:lnTo>
                  <a:lnTo>
                    <a:pt x="44" y="29"/>
                  </a:lnTo>
                  <a:lnTo>
                    <a:pt x="44" y="22"/>
                  </a:lnTo>
                  <a:lnTo>
                    <a:pt x="37" y="14"/>
                  </a:lnTo>
                  <a:lnTo>
                    <a:pt x="29" y="14"/>
                  </a:lnTo>
                  <a:lnTo>
                    <a:pt x="15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C80000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43" name="6"/>
            <p:cNvSpPr>
              <a:spLocks/>
            </p:cNvSpPr>
            <p:nvPr/>
          </p:nvSpPr>
          <p:spPr bwMode="auto">
            <a:xfrm>
              <a:off x="60" y="535"/>
              <a:ext cx="37" cy="51"/>
            </a:xfrm>
            <a:custGeom>
              <a:avLst/>
              <a:gdLst>
                <a:gd name="T0" fmla="*/ 22 w 37"/>
                <a:gd name="T1" fmla="*/ 51 h 51"/>
                <a:gd name="T2" fmla="*/ 29 w 37"/>
                <a:gd name="T3" fmla="*/ 51 h 51"/>
                <a:gd name="T4" fmla="*/ 29 w 37"/>
                <a:gd name="T5" fmla="*/ 43 h 51"/>
                <a:gd name="T6" fmla="*/ 37 w 37"/>
                <a:gd name="T7" fmla="*/ 36 h 51"/>
                <a:gd name="T8" fmla="*/ 29 w 37"/>
                <a:gd name="T9" fmla="*/ 29 h 51"/>
                <a:gd name="T10" fmla="*/ 29 w 37"/>
                <a:gd name="T11" fmla="*/ 21 h 51"/>
                <a:gd name="T12" fmla="*/ 22 w 37"/>
                <a:gd name="T13" fmla="*/ 14 h 51"/>
                <a:gd name="T14" fmla="*/ 22 w 37"/>
                <a:gd name="T15" fmla="*/ 0 h 51"/>
                <a:gd name="T16" fmla="*/ 15 w 37"/>
                <a:gd name="T17" fmla="*/ 7 h 51"/>
                <a:gd name="T18" fmla="*/ 0 w 37"/>
                <a:gd name="T19" fmla="*/ 7 h 51"/>
                <a:gd name="T20" fmla="*/ 0 w 37"/>
                <a:gd name="T21" fmla="*/ 21 h 51"/>
                <a:gd name="T22" fmla="*/ 7 w 37"/>
                <a:gd name="T23" fmla="*/ 29 h 51"/>
                <a:gd name="T24" fmla="*/ 7 w 37"/>
                <a:gd name="T25" fmla="*/ 36 h 51"/>
                <a:gd name="T26" fmla="*/ 22 w 37"/>
                <a:gd name="T27" fmla="*/ 51 h 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" h="51">
                  <a:moveTo>
                    <a:pt x="22" y="51"/>
                  </a:moveTo>
                  <a:lnTo>
                    <a:pt x="29" y="51"/>
                  </a:lnTo>
                  <a:lnTo>
                    <a:pt x="29" y="43"/>
                  </a:lnTo>
                  <a:lnTo>
                    <a:pt x="37" y="36"/>
                  </a:lnTo>
                  <a:lnTo>
                    <a:pt x="29" y="29"/>
                  </a:lnTo>
                  <a:lnTo>
                    <a:pt x="29" y="21"/>
                  </a:lnTo>
                  <a:lnTo>
                    <a:pt x="22" y="14"/>
                  </a:lnTo>
                  <a:lnTo>
                    <a:pt x="22" y="0"/>
                  </a:lnTo>
                  <a:lnTo>
                    <a:pt x="15" y="7"/>
                  </a:lnTo>
                  <a:lnTo>
                    <a:pt x="0" y="7"/>
                  </a:lnTo>
                  <a:lnTo>
                    <a:pt x="0" y="21"/>
                  </a:lnTo>
                  <a:lnTo>
                    <a:pt x="7" y="29"/>
                  </a:lnTo>
                  <a:lnTo>
                    <a:pt x="7" y="36"/>
                  </a:lnTo>
                  <a:lnTo>
                    <a:pt x="22" y="51"/>
                  </a:lnTo>
                  <a:close/>
                </a:path>
              </a:pathLst>
            </a:custGeom>
            <a:solidFill>
              <a:srgbClr val="FF6464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44" name="11"/>
            <p:cNvSpPr>
              <a:spLocks/>
            </p:cNvSpPr>
            <p:nvPr/>
          </p:nvSpPr>
          <p:spPr bwMode="auto">
            <a:xfrm>
              <a:off x="52" y="586"/>
              <a:ext cx="60" cy="66"/>
            </a:xfrm>
            <a:custGeom>
              <a:avLst/>
              <a:gdLst>
                <a:gd name="T0" fmla="*/ 0 w 60"/>
                <a:gd name="T1" fmla="*/ 51 h 66"/>
                <a:gd name="T2" fmla="*/ 8 w 60"/>
                <a:gd name="T3" fmla="*/ 51 h 66"/>
                <a:gd name="T4" fmla="*/ 15 w 60"/>
                <a:gd name="T5" fmla="*/ 58 h 66"/>
                <a:gd name="T6" fmla="*/ 15 w 60"/>
                <a:gd name="T7" fmla="*/ 66 h 66"/>
                <a:gd name="T8" fmla="*/ 23 w 60"/>
                <a:gd name="T9" fmla="*/ 66 h 66"/>
                <a:gd name="T10" fmla="*/ 52 w 60"/>
                <a:gd name="T11" fmla="*/ 36 h 66"/>
                <a:gd name="T12" fmla="*/ 52 w 60"/>
                <a:gd name="T13" fmla="*/ 14 h 66"/>
                <a:gd name="T14" fmla="*/ 60 w 60"/>
                <a:gd name="T15" fmla="*/ 7 h 66"/>
                <a:gd name="T16" fmla="*/ 52 w 60"/>
                <a:gd name="T17" fmla="*/ 0 h 66"/>
                <a:gd name="T18" fmla="*/ 23 w 60"/>
                <a:gd name="T19" fmla="*/ 0 h 66"/>
                <a:gd name="T20" fmla="*/ 15 w 60"/>
                <a:gd name="T21" fmla="*/ 7 h 66"/>
                <a:gd name="T22" fmla="*/ 15 w 60"/>
                <a:gd name="T23" fmla="*/ 14 h 66"/>
                <a:gd name="T24" fmla="*/ 8 w 60"/>
                <a:gd name="T25" fmla="*/ 22 h 66"/>
                <a:gd name="T26" fmla="*/ 8 w 60"/>
                <a:gd name="T27" fmla="*/ 29 h 66"/>
                <a:gd name="T28" fmla="*/ 0 w 60"/>
                <a:gd name="T29" fmla="*/ 36 h 66"/>
                <a:gd name="T30" fmla="*/ 0 w 60"/>
                <a:gd name="T31" fmla="*/ 51 h 6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0" h="66">
                  <a:moveTo>
                    <a:pt x="0" y="51"/>
                  </a:moveTo>
                  <a:lnTo>
                    <a:pt x="8" y="51"/>
                  </a:lnTo>
                  <a:lnTo>
                    <a:pt x="15" y="58"/>
                  </a:lnTo>
                  <a:lnTo>
                    <a:pt x="15" y="66"/>
                  </a:lnTo>
                  <a:lnTo>
                    <a:pt x="23" y="66"/>
                  </a:lnTo>
                  <a:lnTo>
                    <a:pt x="52" y="36"/>
                  </a:lnTo>
                  <a:lnTo>
                    <a:pt x="52" y="14"/>
                  </a:lnTo>
                  <a:lnTo>
                    <a:pt x="60" y="7"/>
                  </a:lnTo>
                  <a:lnTo>
                    <a:pt x="52" y="0"/>
                  </a:lnTo>
                  <a:lnTo>
                    <a:pt x="23" y="0"/>
                  </a:lnTo>
                  <a:lnTo>
                    <a:pt x="15" y="7"/>
                  </a:lnTo>
                  <a:lnTo>
                    <a:pt x="15" y="14"/>
                  </a:lnTo>
                  <a:lnTo>
                    <a:pt x="8" y="22"/>
                  </a:lnTo>
                  <a:lnTo>
                    <a:pt x="8" y="29"/>
                  </a:lnTo>
                  <a:lnTo>
                    <a:pt x="0" y="36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FFE1E1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45" name="8"/>
            <p:cNvSpPr>
              <a:spLocks/>
            </p:cNvSpPr>
            <p:nvPr/>
          </p:nvSpPr>
          <p:spPr bwMode="auto">
            <a:xfrm>
              <a:off x="82" y="527"/>
              <a:ext cx="59" cy="73"/>
            </a:xfrm>
            <a:custGeom>
              <a:avLst/>
              <a:gdLst>
                <a:gd name="T0" fmla="*/ 22 w 59"/>
                <a:gd name="T1" fmla="*/ 73 h 73"/>
                <a:gd name="T2" fmla="*/ 52 w 59"/>
                <a:gd name="T3" fmla="*/ 73 h 73"/>
                <a:gd name="T4" fmla="*/ 59 w 59"/>
                <a:gd name="T5" fmla="*/ 66 h 73"/>
                <a:gd name="T6" fmla="*/ 59 w 59"/>
                <a:gd name="T7" fmla="*/ 59 h 73"/>
                <a:gd name="T8" fmla="*/ 52 w 59"/>
                <a:gd name="T9" fmla="*/ 51 h 73"/>
                <a:gd name="T10" fmla="*/ 52 w 59"/>
                <a:gd name="T11" fmla="*/ 15 h 73"/>
                <a:gd name="T12" fmla="*/ 59 w 59"/>
                <a:gd name="T13" fmla="*/ 15 h 73"/>
                <a:gd name="T14" fmla="*/ 52 w 59"/>
                <a:gd name="T15" fmla="*/ 8 h 73"/>
                <a:gd name="T16" fmla="*/ 52 w 59"/>
                <a:gd name="T17" fmla="*/ 0 h 73"/>
                <a:gd name="T18" fmla="*/ 44 w 59"/>
                <a:gd name="T19" fmla="*/ 0 h 73"/>
                <a:gd name="T20" fmla="*/ 37 w 59"/>
                <a:gd name="T21" fmla="*/ 8 h 73"/>
                <a:gd name="T22" fmla="*/ 30 w 59"/>
                <a:gd name="T23" fmla="*/ 0 h 73"/>
                <a:gd name="T24" fmla="*/ 22 w 59"/>
                <a:gd name="T25" fmla="*/ 0 h 73"/>
                <a:gd name="T26" fmla="*/ 15 w 59"/>
                <a:gd name="T27" fmla="*/ 8 h 73"/>
                <a:gd name="T28" fmla="*/ 0 w 59"/>
                <a:gd name="T29" fmla="*/ 8 h 73"/>
                <a:gd name="T30" fmla="*/ 0 w 59"/>
                <a:gd name="T31" fmla="*/ 22 h 73"/>
                <a:gd name="T32" fmla="*/ 7 w 59"/>
                <a:gd name="T33" fmla="*/ 29 h 73"/>
                <a:gd name="T34" fmla="*/ 7 w 59"/>
                <a:gd name="T35" fmla="*/ 37 h 73"/>
                <a:gd name="T36" fmla="*/ 15 w 59"/>
                <a:gd name="T37" fmla="*/ 44 h 73"/>
                <a:gd name="T38" fmla="*/ 7 w 59"/>
                <a:gd name="T39" fmla="*/ 51 h 73"/>
                <a:gd name="T40" fmla="*/ 7 w 59"/>
                <a:gd name="T41" fmla="*/ 59 h 73"/>
                <a:gd name="T42" fmla="*/ 22 w 59"/>
                <a:gd name="T43" fmla="*/ 59 h 73"/>
                <a:gd name="T44" fmla="*/ 30 w 59"/>
                <a:gd name="T45" fmla="*/ 66 h 73"/>
                <a:gd name="T46" fmla="*/ 22 w 59"/>
                <a:gd name="T47" fmla="*/ 73 h 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9" h="73">
                  <a:moveTo>
                    <a:pt x="22" y="73"/>
                  </a:moveTo>
                  <a:lnTo>
                    <a:pt x="52" y="73"/>
                  </a:lnTo>
                  <a:lnTo>
                    <a:pt x="59" y="66"/>
                  </a:lnTo>
                  <a:lnTo>
                    <a:pt x="59" y="59"/>
                  </a:lnTo>
                  <a:lnTo>
                    <a:pt x="52" y="51"/>
                  </a:lnTo>
                  <a:lnTo>
                    <a:pt x="52" y="15"/>
                  </a:lnTo>
                  <a:lnTo>
                    <a:pt x="59" y="15"/>
                  </a:lnTo>
                  <a:lnTo>
                    <a:pt x="52" y="8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37" y="8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5" y="8"/>
                  </a:lnTo>
                  <a:lnTo>
                    <a:pt x="0" y="8"/>
                  </a:lnTo>
                  <a:lnTo>
                    <a:pt x="0" y="22"/>
                  </a:lnTo>
                  <a:lnTo>
                    <a:pt x="7" y="29"/>
                  </a:lnTo>
                  <a:lnTo>
                    <a:pt x="7" y="37"/>
                  </a:lnTo>
                  <a:lnTo>
                    <a:pt x="15" y="44"/>
                  </a:lnTo>
                  <a:lnTo>
                    <a:pt x="7" y="51"/>
                  </a:lnTo>
                  <a:lnTo>
                    <a:pt x="7" y="59"/>
                  </a:lnTo>
                  <a:lnTo>
                    <a:pt x="22" y="59"/>
                  </a:lnTo>
                  <a:lnTo>
                    <a:pt x="30" y="66"/>
                  </a:lnTo>
                  <a:lnTo>
                    <a:pt x="22" y="73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246" name="3"/>
            <p:cNvSpPr>
              <a:spLocks/>
            </p:cNvSpPr>
            <p:nvPr/>
          </p:nvSpPr>
          <p:spPr bwMode="auto">
            <a:xfrm>
              <a:off x="134" y="535"/>
              <a:ext cx="59" cy="65"/>
            </a:xfrm>
            <a:custGeom>
              <a:avLst/>
              <a:gdLst>
                <a:gd name="T0" fmla="*/ 0 w 59"/>
                <a:gd name="T1" fmla="*/ 65 h 65"/>
                <a:gd name="T2" fmla="*/ 22 w 59"/>
                <a:gd name="T3" fmla="*/ 65 h 65"/>
                <a:gd name="T4" fmla="*/ 30 w 59"/>
                <a:gd name="T5" fmla="*/ 58 h 65"/>
                <a:gd name="T6" fmla="*/ 44 w 59"/>
                <a:gd name="T7" fmla="*/ 58 h 65"/>
                <a:gd name="T8" fmla="*/ 44 w 59"/>
                <a:gd name="T9" fmla="*/ 43 h 65"/>
                <a:gd name="T10" fmla="*/ 52 w 59"/>
                <a:gd name="T11" fmla="*/ 36 h 65"/>
                <a:gd name="T12" fmla="*/ 52 w 59"/>
                <a:gd name="T13" fmla="*/ 21 h 65"/>
                <a:gd name="T14" fmla="*/ 59 w 59"/>
                <a:gd name="T15" fmla="*/ 14 h 65"/>
                <a:gd name="T16" fmla="*/ 52 w 59"/>
                <a:gd name="T17" fmla="*/ 7 h 65"/>
                <a:gd name="T18" fmla="*/ 52 w 59"/>
                <a:gd name="T19" fmla="*/ 0 h 65"/>
                <a:gd name="T20" fmla="*/ 30 w 59"/>
                <a:gd name="T21" fmla="*/ 0 h 65"/>
                <a:gd name="T22" fmla="*/ 22 w 59"/>
                <a:gd name="T23" fmla="*/ 7 h 65"/>
                <a:gd name="T24" fmla="*/ 0 w 59"/>
                <a:gd name="T25" fmla="*/ 7 h 65"/>
                <a:gd name="T26" fmla="*/ 0 w 59"/>
                <a:gd name="T27" fmla="*/ 43 h 65"/>
                <a:gd name="T28" fmla="*/ 7 w 59"/>
                <a:gd name="T29" fmla="*/ 51 h 65"/>
                <a:gd name="T30" fmla="*/ 7 w 59"/>
                <a:gd name="T31" fmla="*/ 58 h 65"/>
                <a:gd name="T32" fmla="*/ 0 w 59"/>
                <a:gd name="T33" fmla="*/ 65 h 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9" h="65">
                  <a:moveTo>
                    <a:pt x="0" y="65"/>
                  </a:moveTo>
                  <a:lnTo>
                    <a:pt x="22" y="65"/>
                  </a:lnTo>
                  <a:lnTo>
                    <a:pt x="30" y="58"/>
                  </a:lnTo>
                  <a:lnTo>
                    <a:pt x="44" y="58"/>
                  </a:lnTo>
                  <a:lnTo>
                    <a:pt x="44" y="43"/>
                  </a:lnTo>
                  <a:lnTo>
                    <a:pt x="52" y="36"/>
                  </a:lnTo>
                  <a:lnTo>
                    <a:pt x="52" y="21"/>
                  </a:lnTo>
                  <a:lnTo>
                    <a:pt x="59" y="14"/>
                  </a:lnTo>
                  <a:lnTo>
                    <a:pt x="52" y="7"/>
                  </a:lnTo>
                  <a:lnTo>
                    <a:pt x="52" y="0"/>
                  </a:lnTo>
                  <a:lnTo>
                    <a:pt x="30" y="0"/>
                  </a:lnTo>
                  <a:lnTo>
                    <a:pt x="22" y="7"/>
                  </a:lnTo>
                  <a:lnTo>
                    <a:pt x="0" y="7"/>
                  </a:lnTo>
                  <a:lnTo>
                    <a:pt x="0" y="43"/>
                  </a:lnTo>
                  <a:lnTo>
                    <a:pt x="7" y="51"/>
                  </a:lnTo>
                  <a:lnTo>
                    <a:pt x="7" y="58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FF9696"/>
            </a:solidFill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Verdana"/>
              </a:endParaRPr>
            </a:p>
          </p:txBody>
        </p:sp>
      </p:grpSp>
      <p:sp>
        <p:nvSpPr>
          <p:cNvPr id="628" name="Прямоугольник 627"/>
          <p:cNvSpPr/>
          <p:nvPr/>
        </p:nvSpPr>
        <p:spPr>
          <a:xfrm>
            <a:off x="162348" y="33587"/>
            <a:ext cx="8729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791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Валовый сбор плодов и ягод в сельскохозяйственных организациях и крестьянско-фермерских хозяйствах Республики Беларусь в 2021 г., т </a:t>
            </a:r>
          </a:p>
        </p:txBody>
      </p: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4126718" y="1441619"/>
            <a:ext cx="4730413" cy="4899360"/>
            <a:chOff x="200026" y="400050"/>
            <a:chExt cx="7861343" cy="6301862"/>
          </a:xfrm>
        </p:grpSpPr>
        <p:grpSp>
          <p:nvGrpSpPr>
            <p:cNvPr id="7" name="Группа 6"/>
            <p:cNvGrpSpPr>
              <a:grpSpLocks/>
            </p:cNvGrpSpPr>
            <p:nvPr/>
          </p:nvGrpSpPr>
          <p:grpSpPr bwMode="auto">
            <a:xfrm>
              <a:off x="200026" y="400050"/>
              <a:ext cx="7861343" cy="6301862"/>
              <a:chOff x="200026" y="400050"/>
              <a:chExt cx="8170094" cy="6301862"/>
            </a:xfrm>
          </p:grpSpPr>
          <p:sp>
            <p:nvSpPr>
              <p:cNvPr id="11" name="Rectangle 210"/>
              <p:cNvSpPr>
                <a:spLocks noChangeArrowheads="1"/>
              </p:cNvSpPr>
              <p:nvPr/>
            </p:nvSpPr>
            <p:spPr bwMode="auto">
              <a:xfrm>
                <a:off x="4843254" y="447504"/>
                <a:ext cx="434685" cy="1138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anchor="t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000"/>
                </a:pPr>
                <a:r>
                  <a:rPr lang="ru-RU" sz="700" b="1" i="1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Россоны</a:t>
                </a:r>
              </a:p>
            </p:txBody>
          </p:sp>
          <p:sp>
            <p:nvSpPr>
              <p:cNvPr id="12" name="Rectangle 145"/>
              <p:cNvSpPr>
                <a:spLocks noChangeArrowheads="1"/>
              </p:cNvSpPr>
              <p:nvPr/>
            </p:nvSpPr>
            <p:spPr bwMode="auto">
              <a:xfrm>
                <a:off x="1533718" y="4575983"/>
                <a:ext cx="424806" cy="1233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anchor="t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000"/>
                </a:pPr>
                <a:r>
                  <a:rPr lang="ru-RU" sz="700" b="1" i="1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Слоним</a:t>
                </a:r>
              </a:p>
            </p:txBody>
          </p:sp>
          <p:sp>
            <p:nvSpPr>
              <p:cNvPr id="13" name="Rectangle 20"/>
              <p:cNvSpPr>
                <a:spLocks noChangeArrowheads="1"/>
              </p:cNvSpPr>
              <p:nvPr/>
            </p:nvSpPr>
            <p:spPr bwMode="auto">
              <a:xfrm>
                <a:off x="4131951" y="3475055"/>
                <a:ext cx="464323" cy="1328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anchor="t" upright="1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 sz="1000"/>
                </a:pPr>
                <a:r>
                  <a:rPr lang="ru-RU" sz="700" b="1" i="1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Червень</a:t>
                </a:r>
              </a:p>
            </p:txBody>
          </p:sp>
          <p:grpSp>
            <p:nvGrpSpPr>
              <p:cNvPr id="14" name="Группа 13"/>
              <p:cNvGrpSpPr>
                <a:grpSpLocks/>
              </p:cNvGrpSpPr>
              <p:nvPr/>
            </p:nvGrpSpPr>
            <p:grpSpPr bwMode="auto">
              <a:xfrm>
                <a:off x="200026" y="400050"/>
                <a:ext cx="8170094" cy="6301862"/>
                <a:chOff x="200025" y="400050"/>
                <a:chExt cx="8673614" cy="6301862"/>
              </a:xfrm>
            </p:grpSpPr>
            <p:sp>
              <p:nvSpPr>
                <p:cNvPr id="15" name="Rectangle 229"/>
                <p:cNvSpPr>
                  <a:spLocks noChangeArrowheads="1"/>
                </p:cNvSpPr>
                <p:nvPr/>
              </p:nvSpPr>
              <p:spPr bwMode="auto">
                <a:xfrm>
                  <a:off x="3304487" y="1510468"/>
                  <a:ext cx="471962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Поставы</a:t>
                  </a:r>
                </a:p>
              </p:txBody>
            </p:sp>
            <p:sp>
              <p:nvSpPr>
                <p:cNvPr id="16" name="Rectangle 228"/>
                <p:cNvSpPr>
                  <a:spLocks noChangeArrowheads="1"/>
                </p:cNvSpPr>
                <p:nvPr/>
              </p:nvSpPr>
              <p:spPr bwMode="auto">
                <a:xfrm>
                  <a:off x="3220582" y="931532"/>
                  <a:ext cx="440498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Браслав</a:t>
                  </a:r>
                </a:p>
              </p:txBody>
            </p:sp>
            <p:sp>
              <p:nvSpPr>
                <p:cNvPr id="17" name="Rectangle 227"/>
                <p:cNvSpPr>
                  <a:spLocks noChangeArrowheads="1"/>
                </p:cNvSpPr>
                <p:nvPr/>
              </p:nvSpPr>
              <p:spPr bwMode="auto">
                <a:xfrm>
                  <a:off x="4143530" y="798662"/>
                  <a:ext cx="388058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Миоры</a:t>
                  </a:r>
                </a:p>
              </p:txBody>
            </p:sp>
            <p:sp>
              <p:nvSpPr>
                <p:cNvPr id="18" name="Rectangle 226"/>
                <p:cNvSpPr>
                  <a:spLocks noChangeArrowheads="1"/>
                </p:cNvSpPr>
                <p:nvPr/>
              </p:nvSpPr>
              <p:spPr bwMode="auto">
                <a:xfrm>
                  <a:off x="4080602" y="1415561"/>
                  <a:ext cx="503426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Глубокое</a:t>
                  </a:r>
                </a:p>
              </p:txBody>
            </p:sp>
            <p:sp>
              <p:nvSpPr>
                <p:cNvPr id="19" name="Rectangle 225"/>
                <p:cNvSpPr>
                  <a:spLocks noChangeArrowheads="1"/>
                </p:cNvSpPr>
                <p:nvPr/>
              </p:nvSpPr>
              <p:spPr bwMode="auto">
                <a:xfrm>
                  <a:off x="4227435" y="1880608"/>
                  <a:ext cx="503426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Докшицы</a:t>
                  </a:r>
                </a:p>
              </p:txBody>
            </p:sp>
            <p:sp>
              <p:nvSpPr>
                <p:cNvPr id="20" name="Rectangle 224"/>
                <p:cNvSpPr>
                  <a:spLocks noChangeArrowheads="1"/>
                </p:cNvSpPr>
                <p:nvPr/>
              </p:nvSpPr>
              <p:spPr bwMode="auto">
                <a:xfrm>
                  <a:off x="4909158" y="1890099"/>
                  <a:ext cx="398546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Лепель</a:t>
                  </a:r>
                </a:p>
              </p:txBody>
            </p:sp>
            <p:sp>
              <p:nvSpPr>
                <p:cNvPr id="21" name="Rectangle 223"/>
                <p:cNvSpPr>
                  <a:spLocks noChangeArrowheads="1"/>
                </p:cNvSpPr>
                <p:nvPr/>
              </p:nvSpPr>
              <p:spPr bwMode="auto">
                <a:xfrm>
                  <a:off x="5307703" y="2117877"/>
                  <a:ext cx="482450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Чашники</a:t>
                  </a:r>
                </a:p>
              </p:txBody>
            </p:sp>
            <p:sp>
              <p:nvSpPr>
                <p:cNvPr id="22" name="Rectangle 222"/>
                <p:cNvSpPr>
                  <a:spLocks noChangeArrowheads="1"/>
                </p:cNvSpPr>
                <p:nvPr/>
              </p:nvSpPr>
              <p:spPr bwMode="auto">
                <a:xfrm>
                  <a:off x="5003550" y="922042"/>
                  <a:ext cx="398546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 dirty="0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Полоцк</a:t>
                  </a:r>
                </a:p>
              </p:txBody>
            </p:sp>
            <p:sp>
              <p:nvSpPr>
                <p:cNvPr id="23" name="Rectangle 221"/>
                <p:cNvSpPr>
                  <a:spLocks noChangeArrowheads="1"/>
                </p:cNvSpPr>
                <p:nvPr/>
              </p:nvSpPr>
              <p:spPr bwMode="auto">
                <a:xfrm>
                  <a:off x="6157235" y="760699"/>
                  <a:ext cx="461474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Городок</a:t>
                  </a:r>
                </a:p>
              </p:txBody>
            </p:sp>
            <p:sp>
              <p:nvSpPr>
                <p:cNvPr id="24" name="Rectangle 220"/>
                <p:cNvSpPr>
                  <a:spLocks noChangeArrowheads="1"/>
                </p:cNvSpPr>
                <p:nvPr/>
              </p:nvSpPr>
              <p:spPr bwMode="auto">
                <a:xfrm>
                  <a:off x="6346020" y="1273200"/>
                  <a:ext cx="702699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ВИТЕБСК</a:t>
                  </a:r>
                </a:p>
              </p:txBody>
            </p:sp>
            <p:sp>
              <p:nvSpPr>
                <p:cNvPr id="25" name="Rectangle 219"/>
                <p:cNvSpPr>
                  <a:spLocks noChangeArrowheads="1"/>
                </p:cNvSpPr>
                <p:nvPr/>
              </p:nvSpPr>
              <p:spPr bwMode="auto">
                <a:xfrm>
                  <a:off x="6901886" y="2250747"/>
                  <a:ext cx="534890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Дубровно</a:t>
                  </a:r>
                </a:p>
              </p:txBody>
            </p:sp>
            <p:sp>
              <p:nvSpPr>
                <p:cNvPr id="26" name="Rectangle 218"/>
                <p:cNvSpPr>
                  <a:spLocks noChangeArrowheads="1"/>
                </p:cNvSpPr>
                <p:nvPr/>
              </p:nvSpPr>
              <p:spPr bwMode="auto">
                <a:xfrm>
                  <a:off x="6115283" y="1985006"/>
                  <a:ext cx="325129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Сенно</a:t>
                  </a:r>
                </a:p>
              </p:txBody>
            </p:sp>
            <p:sp>
              <p:nvSpPr>
                <p:cNvPr id="27" name="Rectangle 217"/>
                <p:cNvSpPr>
                  <a:spLocks noChangeArrowheads="1"/>
                </p:cNvSpPr>
                <p:nvPr/>
              </p:nvSpPr>
              <p:spPr bwMode="auto">
                <a:xfrm>
                  <a:off x="6503341" y="2421581"/>
                  <a:ext cx="293665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Орша</a:t>
                  </a:r>
                </a:p>
              </p:txBody>
            </p:sp>
            <p:sp>
              <p:nvSpPr>
                <p:cNvPr id="28" name="Rectangle 216"/>
                <p:cNvSpPr>
                  <a:spLocks noChangeArrowheads="1"/>
                </p:cNvSpPr>
                <p:nvPr/>
              </p:nvSpPr>
              <p:spPr bwMode="auto">
                <a:xfrm>
                  <a:off x="5874058" y="2440563"/>
                  <a:ext cx="461474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Толочин</a:t>
                  </a:r>
                </a:p>
              </p:txBody>
            </p:sp>
            <p:sp>
              <p:nvSpPr>
                <p:cNvPr id="29" name="Rectangle 215"/>
                <p:cNvSpPr>
                  <a:spLocks noChangeArrowheads="1"/>
                </p:cNvSpPr>
                <p:nvPr/>
              </p:nvSpPr>
              <p:spPr bwMode="auto">
                <a:xfrm>
                  <a:off x="6817982" y="1633848"/>
                  <a:ext cx="367082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Лиозно</a:t>
                  </a:r>
                </a:p>
              </p:txBody>
            </p:sp>
            <p:sp>
              <p:nvSpPr>
                <p:cNvPr id="30" name="Rectangle 214"/>
                <p:cNvSpPr>
                  <a:spLocks noChangeArrowheads="1"/>
                </p:cNvSpPr>
                <p:nvPr/>
              </p:nvSpPr>
              <p:spPr bwMode="auto">
                <a:xfrm>
                  <a:off x="5559416" y="1633848"/>
                  <a:ext cx="702699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Бешенковичи</a:t>
                  </a:r>
                </a:p>
              </p:txBody>
            </p:sp>
            <p:sp>
              <p:nvSpPr>
                <p:cNvPr id="31" name="Rectangle 213"/>
                <p:cNvSpPr>
                  <a:spLocks noChangeArrowheads="1"/>
                </p:cNvSpPr>
                <p:nvPr/>
              </p:nvSpPr>
              <p:spPr bwMode="auto">
                <a:xfrm>
                  <a:off x="5569905" y="1225746"/>
                  <a:ext cx="534890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Шумилино</a:t>
                  </a:r>
                </a:p>
              </p:txBody>
            </p:sp>
            <p:sp>
              <p:nvSpPr>
                <p:cNvPr id="32" name="Rectangle 212"/>
                <p:cNvSpPr>
                  <a:spLocks noChangeArrowheads="1"/>
                </p:cNvSpPr>
                <p:nvPr/>
              </p:nvSpPr>
              <p:spPr bwMode="auto">
                <a:xfrm>
                  <a:off x="4993062" y="1472505"/>
                  <a:ext cx="335617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Ушачи</a:t>
                  </a:r>
                </a:p>
              </p:txBody>
            </p:sp>
            <p:sp>
              <p:nvSpPr>
                <p:cNvPr id="33" name="Rectangle 211"/>
                <p:cNvSpPr>
                  <a:spLocks noChangeArrowheads="1"/>
                </p:cNvSpPr>
                <p:nvPr/>
              </p:nvSpPr>
              <p:spPr bwMode="auto">
                <a:xfrm>
                  <a:off x="3713520" y="1159310"/>
                  <a:ext cx="629283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Шарковщина</a:t>
                  </a:r>
                </a:p>
              </p:txBody>
            </p:sp>
            <p:sp>
              <p:nvSpPr>
                <p:cNvPr id="34" name="Rectangle 209"/>
                <p:cNvSpPr>
                  <a:spLocks noChangeArrowheads="1"/>
                </p:cNvSpPr>
                <p:nvPr/>
              </p:nvSpPr>
              <p:spPr bwMode="auto">
                <a:xfrm>
                  <a:off x="4164506" y="400050"/>
                  <a:ext cx="765627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 dirty="0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Верхнедвинск</a:t>
                  </a:r>
                </a:p>
              </p:txBody>
            </p:sp>
            <p:sp>
              <p:nvSpPr>
                <p:cNvPr id="35" name="Rectangle 188"/>
                <p:cNvSpPr>
                  <a:spLocks noChangeArrowheads="1"/>
                </p:cNvSpPr>
                <p:nvPr/>
              </p:nvSpPr>
              <p:spPr bwMode="auto">
                <a:xfrm>
                  <a:off x="1668351" y="4946122"/>
                  <a:ext cx="587331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Ивацевичи</a:t>
                  </a:r>
                </a:p>
              </p:txBody>
            </p:sp>
            <p:sp>
              <p:nvSpPr>
                <p:cNvPr id="36" name="Rectangle 187"/>
                <p:cNvSpPr>
                  <a:spLocks noChangeArrowheads="1"/>
                </p:cNvSpPr>
                <p:nvPr/>
              </p:nvSpPr>
              <p:spPr bwMode="auto">
                <a:xfrm>
                  <a:off x="808332" y="5116956"/>
                  <a:ext cx="492938" cy="10439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Пружаны</a:t>
                  </a:r>
                </a:p>
              </p:txBody>
            </p:sp>
            <p:sp>
              <p:nvSpPr>
                <p:cNvPr id="37" name="Rectangle 186"/>
                <p:cNvSpPr>
                  <a:spLocks noChangeArrowheads="1"/>
                </p:cNvSpPr>
                <p:nvPr/>
              </p:nvSpPr>
              <p:spPr bwMode="auto">
                <a:xfrm>
                  <a:off x="1542495" y="5335243"/>
                  <a:ext cx="377570" cy="10439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Береза</a:t>
                  </a:r>
                </a:p>
              </p:txBody>
            </p:sp>
            <p:sp>
              <p:nvSpPr>
                <p:cNvPr id="38" name="Rectangle 184"/>
                <p:cNvSpPr>
                  <a:spLocks noChangeArrowheads="1"/>
                </p:cNvSpPr>
                <p:nvPr/>
              </p:nvSpPr>
              <p:spPr bwMode="auto">
                <a:xfrm>
                  <a:off x="1469079" y="5724364"/>
                  <a:ext cx="503426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Дрогичин</a:t>
                  </a:r>
                </a:p>
              </p:txBody>
            </p:sp>
            <p:sp>
              <p:nvSpPr>
                <p:cNvPr id="39" name="Rectangle 183"/>
                <p:cNvSpPr>
                  <a:spLocks noChangeArrowheads="1"/>
                </p:cNvSpPr>
                <p:nvPr/>
              </p:nvSpPr>
              <p:spPr bwMode="auto">
                <a:xfrm>
                  <a:off x="2402515" y="4794270"/>
                  <a:ext cx="534890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Ляховичи</a:t>
                  </a:r>
                </a:p>
              </p:txBody>
            </p:sp>
            <p:sp>
              <p:nvSpPr>
                <p:cNvPr id="40" name="Rectangle 182"/>
                <p:cNvSpPr>
                  <a:spLocks noChangeArrowheads="1"/>
                </p:cNvSpPr>
                <p:nvPr/>
              </p:nvSpPr>
              <p:spPr bwMode="auto">
                <a:xfrm>
                  <a:off x="965652" y="5914179"/>
                  <a:ext cx="409034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Кобрин</a:t>
                  </a:r>
                </a:p>
              </p:txBody>
            </p:sp>
            <p:sp>
              <p:nvSpPr>
                <p:cNvPr id="41" name="Rectangle 181"/>
                <p:cNvSpPr>
                  <a:spLocks noChangeArrowheads="1"/>
                </p:cNvSpPr>
                <p:nvPr/>
              </p:nvSpPr>
              <p:spPr bwMode="auto">
                <a:xfrm>
                  <a:off x="2643740" y="5060011"/>
                  <a:ext cx="576843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Ганцевичи</a:t>
                  </a:r>
                </a:p>
              </p:txBody>
            </p:sp>
            <p:sp>
              <p:nvSpPr>
                <p:cNvPr id="42" name="Rectangle 180"/>
                <p:cNvSpPr>
                  <a:spLocks noChangeArrowheads="1"/>
                </p:cNvSpPr>
                <p:nvPr/>
              </p:nvSpPr>
              <p:spPr bwMode="auto">
                <a:xfrm>
                  <a:off x="2612276" y="5752836"/>
                  <a:ext cx="293665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Пинск</a:t>
                  </a:r>
                </a:p>
              </p:txBody>
            </p:sp>
            <p:sp>
              <p:nvSpPr>
                <p:cNvPr id="43" name="Rectangle 179"/>
                <p:cNvSpPr>
                  <a:spLocks noChangeArrowheads="1"/>
                </p:cNvSpPr>
                <p:nvPr/>
              </p:nvSpPr>
              <p:spPr bwMode="auto">
                <a:xfrm>
                  <a:off x="577595" y="5667420"/>
                  <a:ext cx="471962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Жабинка</a:t>
                  </a:r>
                </a:p>
              </p:txBody>
            </p:sp>
            <p:sp>
              <p:nvSpPr>
                <p:cNvPr id="44" name="Rectangle 178"/>
                <p:cNvSpPr>
                  <a:spLocks noChangeArrowheads="1"/>
                </p:cNvSpPr>
                <p:nvPr/>
              </p:nvSpPr>
              <p:spPr bwMode="auto">
                <a:xfrm>
                  <a:off x="200025" y="5382697"/>
                  <a:ext cx="440498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Каменец</a:t>
                  </a:r>
                </a:p>
              </p:txBody>
            </p:sp>
            <p:sp>
              <p:nvSpPr>
                <p:cNvPr id="45" name="Rectangle 177"/>
                <p:cNvSpPr>
                  <a:spLocks noChangeArrowheads="1"/>
                </p:cNvSpPr>
                <p:nvPr/>
              </p:nvSpPr>
              <p:spPr bwMode="auto">
                <a:xfrm>
                  <a:off x="283929" y="5999596"/>
                  <a:ext cx="765627" cy="2562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БРЕСТ</a:t>
                  </a:r>
                </a:p>
              </p:txBody>
            </p:sp>
            <p:sp>
              <p:nvSpPr>
                <p:cNvPr id="46" name="Rectangle 176"/>
                <p:cNvSpPr>
                  <a:spLocks noChangeArrowheads="1"/>
                </p:cNvSpPr>
                <p:nvPr/>
              </p:nvSpPr>
              <p:spPr bwMode="auto">
                <a:xfrm>
                  <a:off x="577595" y="6369736"/>
                  <a:ext cx="513914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Малорита</a:t>
                  </a:r>
                </a:p>
              </p:txBody>
            </p:sp>
            <p:sp>
              <p:nvSpPr>
                <p:cNvPr id="47" name="Rectangle 175"/>
                <p:cNvSpPr>
                  <a:spLocks noChangeArrowheads="1"/>
                </p:cNvSpPr>
                <p:nvPr/>
              </p:nvSpPr>
              <p:spPr bwMode="auto">
                <a:xfrm>
                  <a:off x="3293999" y="6037559"/>
                  <a:ext cx="409034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Столин</a:t>
                  </a:r>
                </a:p>
              </p:txBody>
            </p:sp>
            <p:sp>
              <p:nvSpPr>
                <p:cNvPr id="48" name="Rectangle 174"/>
                <p:cNvSpPr>
                  <a:spLocks noChangeArrowheads="1"/>
                </p:cNvSpPr>
                <p:nvPr/>
              </p:nvSpPr>
              <p:spPr bwMode="auto">
                <a:xfrm>
                  <a:off x="3304487" y="5686401"/>
                  <a:ext cx="430010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Лунинец</a:t>
                  </a:r>
                </a:p>
              </p:txBody>
            </p:sp>
            <p:sp>
              <p:nvSpPr>
                <p:cNvPr id="49" name="Rectangle 173"/>
                <p:cNvSpPr>
                  <a:spLocks noChangeArrowheads="1"/>
                </p:cNvSpPr>
                <p:nvPr/>
              </p:nvSpPr>
              <p:spPr bwMode="auto">
                <a:xfrm>
                  <a:off x="2161290" y="4319732"/>
                  <a:ext cx="639771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Барановичи</a:t>
                  </a:r>
                </a:p>
              </p:txBody>
            </p:sp>
            <p:sp>
              <p:nvSpPr>
                <p:cNvPr id="50" name="Rectangle 151"/>
                <p:cNvSpPr>
                  <a:spLocks noChangeArrowheads="1"/>
                </p:cNvSpPr>
                <p:nvPr/>
              </p:nvSpPr>
              <p:spPr bwMode="auto">
                <a:xfrm>
                  <a:off x="1322246" y="3531999"/>
                  <a:ext cx="356594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Щучин</a:t>
                  </a:r>
                </a:p>
              </p:txBody>
            </p:sp>
            <p:sp>
              <p:nvSpPr>
                <p:cNvPr id="51" name="Rectangle 150"/>
                <p:cNvSpPr>
                  <a:spLocks noChangeArrowheads="1"/>
                </p:cNvSpPr>
                <p:nvPr/>
              </p:nvSpPr>
              <p:spPr bwMode="auto">
                <a:xfrm>
                  <a:off x="1143949" y="3949593"/>
                  <a:ext cx="356594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Мосты</a:t>
                  </a:r>
                </a:p>
              </p:txBody>
            </p:sp>
            <p:sp>
              <p:nvSpPr>
                <p:cNvPr id="52" name="Rectangle 149"/>
                <p:cNvSpPr>
                  <a:spLocks noChangeArrowheads="1"/>
                </p:cNvSpPr>
                <p:nvPr/>
              </p:nvSpPr>
              <p:spPr bwMode="auto">
                <a:xfrm>
                  <a:off x="1867624" y="3332694"/>
                  <a:ext cx="283177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Лида</a:t>
                  </a:r>
                </a:p>
              </p:txBody>
            </p:sp>
            <p:sp>
              <p:nvSpPr>
                <p:cNvPr id="53" name="Rectangle 148"/>
                <p:cNvSpPr>
                  <a:spLocks noChangeArrowheads="1"/>
                </p:cNvSpPr>
                <p:nvPr/>
              </p:nvSpPr>
              <p:spPr bwMode="auto">
                <a:xfrm>
                  <a:off x="1552983" y="3000517"/>
                  <a:ext cx="545378" cy="1423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Вороново</a:t>
                  </a:r>
                </a:p>
              </p:txBody>
            </p:sp>
            <p:sp>
              <p:nvSpPr>
                <p:cNvPr id="54" name="Rectangle 147"/>
                <p:cNvSpPr>
                  <a:spLocks noChangeArrowheads="1"/>
                </p:cNvSpPr>
                <p:nvPr/>
              </p:nvSpPr>
              <p:spPr bwMode="auto">
                <a:xfrm>
                  <a:off x="713939" y="4794270"/>
                  <a:ext cx="471962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Свислочь</a:t>
                  </a:r>
                </a:p>
              </p:txBody>
            </p:sp>
            <p:sp>
              <p:nvSpPr>
                <p:cNvPr id="55" name="Rectangle 144"/>
                <p:cNvSpPr>
                  <a:spLocks noChangeArrowheads="1"/>
                </p:cNvSpPr>
                <p:nvPr/>
              </p:nvSpPr>
              <p:spPr bwMode="auto">
                <a:xfrm>
                  <a:off x="1741768" y="3968574"/>
                  <a:ext cx="450986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Дятлово</a:t>
                  </a:r>
                </a:p>
              </p:txBody>
            </p:sp>
            <p:sp>
              <p:nvSpPr>
                <p:cNvPr id="56" name="Rectangle 143"/>
                <p:cNvSpPr>
                  <a:spLocks noChangeArrowheads="1"/>
                </p:cNvSpPr>
                <p:nvPr/>
              </p:nvSpPr>
              <p:spPr bwMode="auto">
                <a:xfrm>
                  <a:off x="934188" y="4291260"/>
                  <a:ext cx="671235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Волковыск</a:t>
                  </a:r>
                </a:p>
              </p:txBody>
            </p:sp>
            <p:sp>
              <p:nvSpPr>
                <p:cNvPr id="57" name="Rectangle 142"/>
                <p:cNvSpPr>
                  <a:spLocks noChangeArrowheads="1"/>
                </p:cNvSpPr>
                <p:nvPr/>
              </p:nvSpPr>
              <p:spPr bwMode="auto">
                <a:xfrm>
                  <a:off x="472714" y="3399129"/>
                  <a:ext cx="860020" cy="1613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anchor="t" upright="1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 dirty="0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ГРОДНО</a:t>
                  </a:r>
                </a:p>
              </p:txBody>
            </p:sp>
            <p:sp>
              <p:nvSpPr>
                <p:cNvPr id="58" name="Rectangle 141"/>
                <p:cNvSpPr>
                  <a:spLocks noChangeArrowheads="1"/>
                </p:cNvSpPr>
                <p:nvPr/>
              </p:nvSpPr>
              <p:spPr bwMode="auto">
                <a:xfrm>
                  <a:off x="2245194" y="3636398"/>
                  <a:ext cx="639771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 dirty="0" err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Новогрудок</a:t>
                  </a:r>
                  <a:endParaRPr lang="ru-RU" sz="700" b="1" i="1" dirty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Rectangle 140"/>
                <p:cNvSpPr>
                  <a:spLocks noChangeArrowheads="1"/>
                </p:cNvSpPr>
                <p:nvPr/>
              </p:nvSpPr>
              <p:spPr bwMode="auto">
                <a:xfrm>
                  <a:off x="2622764" y="3873667"/>
                  <a:ext cx="471962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Кореличи</a:t>
                  </a:r>
                </a:p>
              </p:txBody>
            </p:sp>
            <p:sp>
              <p:nvSpPr>
                <p:cNvPr id="60" name="Rectangle 139"/>
                <p:cNvSpPr>
                  <a:spLocks noChangeArrowheads="1"/>
                </p:cNvSpPr>
                <p:nvPr/>
              </p:nvSpPr>
              <p:spPr bwMode="auto">
                <a:xfrm>
                  <a:off x="2528371" y="2060932"/>
                  <a:ext cx="503426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Островец</a:t>
                  </a:r>
                </a:p>
              </p:txBody>
            </p:sp>
            <p:sp>
              <p:nvSpPr>
                <p:cNvPr id="61" name="Rectangle 138"/>
                <p:cNvSpPr>
                  <a:spLocks noChangeArrowheads="1"/>
                </p:cNvSpPr>
                <p:nvPr/>
              </p:nvSpPr>
              <p:spPr bwMode="auto">
                <a:xfrm>
                  <a:off x="2822036" y="2450053"/>
                  <a:ext cx="524402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Сморгонь</a:t>
                  </a:r>
                </a:p>
              </p:txBody>
            </p:sp>
            <p:sp>
              <p:nvSpPr>
                <p:cNvPr id="62" name="Rectangle 137"/>
                <p:cNvSpPr>
                  <a:spLocks noChangeArrowheads="1"/>
                </p:cNvSpPr>
                <p:nvPr/>
              </p:nvSpPr>
              <p:spPr bwMode="auto">
                <a:xfrm>
                  <a:off x="2308122" y="2535470"/>
                  <a:ext cx="471962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Ошмяны</a:t>
                  </a:r>
                </a:p>
              </p:txBody>
            </p:sp>
            <p:sp>
              <p:nvSpPr>
                <p:cNvPr id="63" name="Rectangle 136"/>
                <p:cNvSpPr>
                  <a:spLocks noChangeArrowheads="1"/>
                </p:cNvSpPr>
                <p:nvPr/>
              </p:nvSpPr>
              <p:spPr bwMode="auto">
                <a:xfrm>
                  <a:off x="2402515" y="3104915"/>
                  <a:ext cx="251713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Ивье</a:t>
                  </a:r>
                </a:p>
              </p:txBody>
            </p:sp>
            <p:sp>
              <p:nvSpPr>
                <p:cNvPr id="64" name="Rectangle 135"/>
                <p:cNvSpPr>
                  <a:spLocks noChangeArrowheads="1"/>
                </p:cNvSpPr>
                <p:nvPr/>
              </p:nvSpPr>
              <p:spPr bwMode="auto">
                <a:xfrm>
                  <a:off x="588083" y="4110936"/>
                  <a:ext cx="692211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Берестовица</a:t>
                  </a:r>
                </a:p>
              </p:txBody>
            </p:sp>
            <p:sp>
              <p:nvSpPr>
                <p:cNvPr id="65" name="Rectangle 111"/>
                <p:cNvSpPr>
                  <a:spLocks noChangeArrowheads="1"/>
                </p:cNvSpPr>
                <p:nvPr/>
              </p:nvSpPr>
              <p:spPr bwMode="auto">
                <a:xfrm>
                  <a:off x="6083819" y="4813252"/>
                  <a:ext cx="430010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Жлобин</a:t>
                  </a:r>
                </a:p>
              </p:txBody>
            </p:sp>
            <p:sp>
              <p:nvSpPr>
                <p:cNvPr id="66" name="Rectangle 110"/>
                <p:cNvSpPr>
                  <a:spLocks noChangeArrowheads="1"/>
                </p:cNvSpPr>
                <p:nvPr/>
              </p:nvSpPr>
              <p:spPr bwMode="auto">
                <a:xfrm>
                  <a:off x="7006767" y="5563021"/>
                  <a:ext cx="901972" cy="2562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ГОМЕЛЬ</a:t>
                  </a:r>
                </a:p>
              </p:txBody>
            </p:sp>
            <p:sp>
              <p:nvSpPr>
                <p:cNvPr id="67" name="Rectangle 109"/>
                <p:cNvSpPr>
                  <a:spLocks noChangeArrowheads="1"/>
                </p:cNvSpPr>
                <p:nvPr/>
              </p:nvSpPr>
              <p:spPr bwMode="auto">
                <a:xfrm>
                  <a:off x="7499705" y="5544040"/>
                  <a:ext cx="430010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Добруш</a:t>
                  </a:r>
                </a:p>
              </p:txBody>
            </p:sp>
            <p:sp>
              <p:nvSpPr>
                <p:cNvPr id="68" name="Rectangle 108"/>
                <p:cNvSpPr>
                  <a:spLocks noChangeArrowheads="1"/>
                </p:cNvSpPr>
                <p:nvPr/>
              </p:nvSpPr>
              <p:spPr bwMode="auto">
                <a:xfrm>
                  <a:off x="6996279" y="4661399"/>
                  <a:ext cx="419522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Чечерск</a:t>
                  </a:r>
                </a:p>
              </p:txBody>
            </p:sp>
            <p:sp>
              <p:nvSpPr>
                <p:cNvPr id="69" name="Rectangle 107"/>
                <p:cNvSpPr>
                  <a:spLocks noChangeArrowheads="1"/>
                </p:cNvSpPr>
                <p:nvPr/>
              </p:nvSpPr>
              <p:spPr bwMode="auto">
                <a:xfrm>
                  <a:off x="7352872" y="4984085"/>
                  <a:ext cx="293665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Ветка</a:t>
                  </a:r>
                </a:p>
              </p:txBody>
            </p:sp>
            <p:sp>
              <p:nvSpPr>
                <p:cNvPr id="70" name="Rectangle 106"/>
                <p:cNvSpPr>
                  <a:spLocks noChangeArrowheads="1"/>
                </p:cNvSpPr>
                <p:nvPr/>
              </p:nvSpPr>
              <p:spPr bwMode="auto">
                <a:xfrm>
                  <a:off x="6618709" y="5050520"/>
                  <a:ext cx="828556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Буда-Кошелево</a:t>
                  </a:r>
                </a:p>
              </p:txBody>
            </p:sp>
            <p:sp>
              <p:nvSpPr>
                <p:cNvPr id="71" name="Rectangle 105"/>
                <p:cNvSpPr>
                  <a:spLocks noChangeArrowheads="1"/>
                </p:cNvSpPr>
                <p:nvPr/>
              </p:nvSpPr>
              <p:spPr bwMode="auto">
                <a:xfrm>
                  <a:off x="5674785" y="5192882"/>
                  <a:ext cx="671235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 dirty="0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Светлогорск</a:t>
                  </a:r>
                </a:p>
              </p:txBody>
            </p:sp>
            <p:sp>
              <p:nvSpPr>
                <p:cNvPr id="72" name="Rectangle 104"/>
                <p:cNvSpPr>
                  <a:spLocks noChangeArrowheads="1"/>
                </p:cNvSpPr>
                <p:nvPr/>
              </p:nvSpPr>
              <p:spPr bwMode="auto">
                <a:xfrm>
                  <a:off x="6398460" y="5610475"/>
                  <a:ext cx="377570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Речица</a:t>
                  </a:r>
                </a:p>
              </p:txBody>
            </p:sp>
            <p:sp>
              <p:nvSpPr>
                <p:cNvPr id="73" name="Rectangle 101"/>
                <p:cNvSpPr>
                  <a:spLocks noChangeArrowheads="1"/>
                </p:cNvSpPr>
                <p:nvPr/>
              </p:nvSpPr>
              <p:spPr bwMode="auto">
                <a:xfrm>
                  <a:off x="5496488" y="5695892"/>
                  <a:ext cx="692211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Калинковичи</a:t>
                  </a:r>
                </a:p>
              </p:txBody>
            </p:sp>
            <p:sp>
              <p:nvSpPr>
                <p:cNvPr id="74" name="Rectangle 100"/>
                <p:cNvSpPr>
                  <a:spLocks noChangeArrowheads="1"/>
                </p:cNvSpPr>
                <p:nvPr/>
              </p:nvSpPr>
              <p:spPr bwMode="auto">
                <a:xfrm>
                  <a:off x="5234287" y="6132467"/>
                  <a:ext cx="430010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Мозырь</a:t>
                  </a:r>
                </a:p>
              </p:txBody>
            </p:sp>
            <p:sp>
              <p:nvSpPr>
                <p:cNvPr id="75" name="Rectangle 99"/>
                <p:cNvSpPr>
                  <a:spLocks noChangeArrowheads="1"/>
                </p:cNvSpPr>
                <p:nvPr/>
              </p:nvSpPr>
              <p:spPr bwMode="auto">
                <a:xfrm>
                  <a:off x="5150383" y="6512097"/>
                  <a:ext cx="325129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Ельск</a:t>
                  </a:r>
                </a:p>
              </p:txBody>
            </p:sp>
            <p:sp>
              <p:nvSpPr>
                <p:cNvPr id="76" name="Rectangle 98"/>
                <p:cNvSpPr>
                  <a:spLocks noChangeArrowheads="1"/>
                </p:cNvSpPr>
                <p:nvPr/>
              </p:nvSpPr>
              <p:spPr bwMode="auto">
                <a:xfrm>
                  <a:off x="4625980" y="5676910"/>
                  <a:ext cx="503426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Петриков</a:t>
                  </a:r>
                </a:p>
              </p:txBody>
            </p:sp>
            <p:sp>
              <p:nvSpPr>
                <p:cNvPr id="77" name="Rectangle 97"/>
                <p:cNvSpPr>
                  <a:spLocks noChangeArrowheads="1"/>
                </p:cNvSpPr>
                <p:nvPr/>
              </p:nvSpPr>
              <p:spPr bwMode="auto">
                <a:xfrm>
                  <a:off x="3881329" y="5506077"/>
                  <a:ext cx="587331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Житковичи</a:t>
                  </a:r>
                </a:p>
              </p:txBody>
            </p:sp>
            <p:sp>
              <p:nvSpPr>
                <p:cNvPr id="78" name="Rectangle 95"/>
                <p:cNvSpPr>
                  <a:spLocks noChangeArrowheads="1"/>
                </p:cNvSpPr>
                <p:nvPr/>
              </p:nvSpPr>
              <p:spPr bwMode="auto">
                <a:xfrm>
                  <a:off x="5318191" y="4993576"/>
                  <a:ext cx="597819" cy="8541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Октябский</a:t>
                  </a:r>
                </a:p>
              </p:txBody>
            </p:sp>
            <p:sp>
              <p:nvSpPr>
                <p:cNvPr id="79" name="Rectangle 93"/>
                <p:cNvSpPr>
                  <a:spLocks noChangeArrowheads="1"/>
                </p:cNvSpPr>
                <p:nvPr/>
              </p:nvSpPr>
              <p:spPr bwMode="auto">
                <a:xfrm>
                  <a:off x="6933350" y="4395658"/>
                  <a:ext cx="314641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Корма</a:t>
                  </a:r>
                </a:p>
              </p:txBody>
            </p:sp>
            <p:sp>
              <p:nvSpPr>
                <p:cNvPr id="80" name="Rectangle 92"/>
                <p:cNvSpPr>
                  <a:spLocks noChangeArrowheads="1"/>
                </p:cNvSpPr>
                <p:nvPr/>
              </p:nvSpPr>
              <p:spPr bwMode="auto">
                <a:xfrm>
                  <a:off x="6220163" y="4348205"/>
                  <a:ext cx="419522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Рогачев</a:t>
                  </a:r>
                </a:p>
              </p:txBody>
            </p:sp>
            <p:sp>
              <p:nvSpPr>
                <p:cNvPr id="81" name="Rectangle 91"/>
                <p:cNvSpPr>
                  <a:spLocks noChangeArrowheads="1"/>
                </p:cNvSpPr>
                <p:nvPr/>
              </p:nvSpPr>
              <p:spPr bwMode="auto">
                <a:xfrm>
                  <a:off x="6471876" y="6502606"/>
                  <a:ext cx="346106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Брагин</a:t>
                  </a:r>
                </a:p>
              </p:txBody>
            </p:sp>
            <p:sp>
              <p:nvSpPr>
                <p:cNvPr id="82" name="Rectangle 68"/>
                <p:cNvSpPr>
                  <a:spLocks noChangeArrowheads="1"/>
                </p:cNvSpPr>
                <p:nvPr/>
              </p:nvSpPr>
              <p:spPr bwMode="auto">
                <a:xfrm>
                  <a:off x="6220163" y="3380147"/>
                  <a:ext cx="807580" cy="1803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МОГИЛЕВ</a:t>
                  </a:r>
                </a:p>
              </p:txBody>
            </p:sp>
            <p:sp>
              <p:nvSpPr>
                <p:cNvPr id="83" name="Rectangle 67"/>
                <p:cNvSpPr>
                  <a:spLocks noChangeArrowheads="1"/>
                </p:cNvSpPr>
                <p:nvPr/>
              </p:nvSpPr>
              <p:spPr bwMode="auto">
                <a:xfrm>
                  <a:off x="6440412" y="2877137"/>
                  <a:ext cx="356594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Шклов</a:t>
                  </a:r>
                </a:p>
              </p:txBody>
            </p:sp>
            <p:sp>
              <p:nvSpPr>
                <p:cNvPr id="84" name="Rectangle 66"/>
                <p:cNvSpPr>
                  <a:spLocks noChangeArrowheads="1"/>
                </p:cNvSpPr>
                <p:nvPr/>
              </p:nvSpPr>
              <p:spPr bwMode="auto">
                <a:xfrm>
                  <a:off x="7615073" y="3152369"/>
                  <a:ext cx="660747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Мстиславль</a:t>
                  </a:r>
                </a:p>
              </p:txBody>
            </p:sp>
            <p:sp>
              <p:nvSpPr>
                <p:cNvPr id="85" name="Rectangle 65"/>
                <p:cNvSpPr>
                  <a:spLocks noChangeArrowheads="1"/>
                </p:cNvSpPr>
                <p:nvPr/>
              </p:nvSpPr>
              <p:spPr bwMode="auto">
                <a:xfrm>
                  <a:off x="6954327" y="3446583"/>
                  <a:ext cx="335617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Чаусы</a:t>
                  </a:r>
                </a:p>
              </p:txBody>
            </p:sp>
            <p:sp>
              <p:nvSpPr>
                <p:cNvPr id="86" name="Rectangle 64"/>
                <p:cNvSpPr>
                  <a:spLocks noChangeArrowheads="1"/>
                </p:cNvSpPr>
                <p:nvPr/>
              </p:nvSpPr>
              <p:spPr bwMode="auto">
                <a:xfrm>
                  <a:off x="7657026" y="3456073"/>
                  <a:ext cx="388058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Кричев</a:t>
                  </a:r>
                </a:p>
              </p:txBody>
            </p:sp>
            <p:sp>
              <p:nvSpPr>
                <p:cNvPr id="87" name="Rectangle 63"/>
                <p:cNvSpPr>
                  <a:spLocks noChangeArrowheads="1"/>
                </p:cNvSpPr>
                <p:nvPr/>
              </p:nvSpPr>
              <p:spPr bwMode="auto">
                <a:xfrm>
                  <a:off x="7415801" y="3712324"/>
                  <a:ext cx="450986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Чериков</a:t>
                  </a:r>
                </a:p>
              </p:txBody>
            </p:sp>
            <p:sp>
              <p:nvSpPr>
                <p:cNvPr id="88" name="Rectangle 62"/>
                <p:cNvSpPr>
                  <a:spLocks noChangeArrowheads="1"/>
                </p:cNvSpPr>
                <p:nvPr/>
              </p:nvSpPr>
              <p:spPr bwMode="auto">
                <a:xfrm>
                  <a:off x="6891398" y="3940102"/>
                  <a:ext cx="576843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Славгород</a:t>
                  </a:r>
                </a:p>
              </p:txBody>
            </p:sp>
            <p:sp>
              <p:nvSpPr>
                <p:cNvPr id="89" name="Rectangle 61"/>
                <p:cNvSpPr>
                  <a:spLocks noChangeArrowheads="1"/>
                </p:cNvSpPr>
                <p:nvPr/>
              </p:nvSpPr>
              <p:spPr bwMode="auto">
                <a:xfrm>
                  <a:off x="6387972" y="3778759"/>
                  <a:ext cx="356594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Быхов</a:t>
                  </a:r>
                </a:p>
              </p:txBody>
            </p:sp>
            <p:sp>
              <p:nvSpPr>
                <p:cNvPr id="90" name="Rectangle 60"/>
                <p:cNvSpPr>
                  <a:spLocks noChangeArrowheads="1"/>
                </p:cNvSpPr>
                <p:nvPr/>
              </p:nvSpPr>
              <p:spPr bwMode="auto">
                <a:xfrm>
                  <a:off x="7006767" y="2763248"/>
                  <a:ext cx="325129" cy="1423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Горки</a:t>
                  </a:r>
                </a:p>
              </p:txBody>
            </p:sp>
            <p:sp>
              <p:nvSpPr>
                <p:cNvPr id="91" name="Rectangle 59"/>
                <p:cNvSpPr>
                  <a:spLocks noChangeArrowheads="1"/>
                </p:cNvSpPr>
                <p:nvPr/>
              </p:nvSpPr>
              <p:spPr bwMode="auto">
                <a:xfrm>
                  <a:off x="5370632" y="4471584"/>
                  <a:ext cx="524402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Бобруйск</a:t>
                  </a:r>
                </a:p>
              </p:txBody>
            </p:sp>
            <p:sp>
              <p:nvSpPr>
                <p:cNvPr id="92" name="Rectangle 58"/>
                <p:cNvSpPr>
                  <a:spLocks noChangeArrowheads="1"/>
                </p:cNvSpPr>
                <p:nvPr/>
              </p:nvSpPr>
              <p:spPr bwMode="auto">
                <a:xfrm>
                  <a:off x="4688909" y="4215334"/>
                  <a:ext cx="597819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 dirty="0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Осиповичи</a:t>
                  </a:r>
                </a:p>
              </p:txBody>
            </p:sp>
            <p:sp>
              <p:nvSpPr>
                <p:cNvPr id="93" name="Rectangle 57"/>
                <p:cNvSpPr>
                  <a:spLocks noChangeArrowheads="1"/>
                </p:cNvSpPr>
                <p:nvPr/>
              </p:nvSpPr>
              <p:spPr bwMode="auto">
                <a:xfrm>
                  <a:off x="7961179" y="3702833"/>
                  <a:ext cx="597819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Климовичи</a:t>
                  </a:r>
                </a:p>
              </p:txBody>
            </p:sp>
            <p:sp>
              <p:nvSpPr>
                <p:cNvPr id="94" name="Rectangle 56"/>
                <p:cNvSpPr>
                  <a:spLocks noChangeArrowheads="1"/>
                </p:cNvSpPr>
                <p:nvPr/>
              </p:nvSpPr>
              <p:spPr bwMode="auto">
                <a:xfrm>
                  <a:off x="7919227" y="4224825"/>
                  <a:ext cx="713187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Костюковичи</a:t>
                  </a:r>
                </a:p>
              </p:txBody>
            </p:sp>
            <p:sp>
              <p:nvSpPr>
                <p:cNvPr id="95" name="Rectangle 55"/>
                <p:cNvSpPr>
                  <a:spLocks noChangeArrowheads="1"/>
                </p:cNvSpPr>
                <p:nvPr/>
              </p:nvSpPr>
              <p:spPr bwMode="auto">
                <a:xfrm>
                  <a:off x="8422653" y="3987556"/>
                  <a:ext cx="450986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Хотимск</a:t>
                  </a:r>
                </a:p>
              </p:txBody>
            </p:sp>
            <p:sp>
              <p:nvSpPr>
                <p:cNvPr id="96" name="Rectangle 54"/>
                <p:cNvSpPr>
                  <a:spLocks noChangeArrowheads="1"/>
                </p:cNvSpPr>
                <p:nvPr/>
              </p:nvSpPr>
              <p:spPr bwMode="auto">
                <a:xfrm>
                  <a:off x="7426289" y="4072973"/>
                  <a:ext cx="660747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Краснополье</a:t>
                  </a:r>
                </a:p>
              </p:txBody>
            </p:sp>
            <p:sp>
              <p:nvSpPr>
                <p:cNvPr id="97" name="Rectangle 53"/>
                <p:cNvSpPr>
                  <a:spLocks noChangeArrowheads="1"/>
                </p:cNvSpPr>
                <p:nvPr/>
              </p:nvSpPr>
              <p:spPr bwMode="auto">
                <a:xfrm>
                  <a:off x="5643321" y="4129917"/>
                  <a:ext cx="398546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Кировск</a:t>
                  </a:r>
                </a:p>
              </p:txBody>
            </p:sp>
            <p:sp>
              <p:nvSpPr>
                <p:cNvPr id="98" name="Rectangle 52"/>
                <p:cNvSpPr>
                  <a:spLocks noChangeArrowheads="1"/>
                </p:cNvSpPr>
                <p:nvPr/>
              </p:nvSpPr>
              <p:spPr bwMode="auto">
                <a:xfrm>
                  <a:off x="5423072" y="3750287"/>
                  <a:ext cx="346106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Кличев</a:t>
                  </a:r>
                </a:p>
              </p:txBody>
            </p:sp>
            <p:sp>
              <p:nvSpPr>
                <p:cNvPr id="99" name="Rectangle 51"/>
                <p:cNvSpPr>
                  <a:spLocks noChangeArrowheads="1"/>
                </p:cNvSpPr>
                <p:nvPr/>
              </p:nvSpPr>
              <p:spPr bwMode="auto">
                <a:xfrm>
                  <a:off x="5863570" y="2791721"/>
                  <a:ext cx="398546" cy="1423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Круглое</a:t>
                  </a:r>
                </a:p>
              </p:txBody>
            </p:sp>
            <p:sp>
              <p:nvSpPr>
                <p:cNvPr id="100" name="Rectangle 50"/>
                <p:cNvSpPr>
                  <a:spLocks noChangeArrowheads="1"/>
                </p:cNvSpPr>
                <p:nvPr/>
              </p:nvSpPr>
              <p:spPr bwMode="auto">
                <a:xfrm>
                  <a:off x="5821618" y="3199823"/>
                  <a:ext cx="461474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Белынчи</a:t>
                  </a:r>
                </a:p>
              </p:txBody>
            </p:sp>
            <p:sp>
              <p:nvSpPr>
                <p:cNvPr id="101" name="Rectangle 49"/>
                <p:cNvSpPr>
                  <a:spLocks noChangeArrowheads="1"/>
                </p:cNvSpPr>
                <p:nvPr/>
              </p:nvSpPr>
              <p:spPr bwMode="auto">
                <a:xfrm>
                  <a:off x="7027743" y="3019499"/>
                  <a:ext cx="377570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Дрибин</a:t>
                  </a:r>
                </a:p>
              </p:txBody>
            </p:sp>
            <p:sp>
              <p:nvSpPr>
                <p:cNvPr id="102" name="Rectangle 48"/>
                <p:cNvSpPr>
                  <a:spLocks noChangeArrowheads="1"/>
                </p:cNvSpPr>
                <p:nvPr/>
              </p:nvSpPr>
              <p:spPr bwMode="auto">
                <a:xfrm>
                  <a:off x="4940622" y="4727835"/>
                  <a:ext cx="283177" cy="1518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Глуск</a:t>
                  </a:r>
                </a:p>
              </p:txBody>
            </p:sp>
            <p:sp>
              <p:nvSpPr>
                <p:cNvPr id="103" name="Rectangle 24"/>
                <p:cNvSpPr>
                  <a:spLocks noChangeArrowheads="1"/>
                </p:cNvSpPr>
                <p:nvPr/>
              </p:nvSpPr>
              <p:spPr bwMode="auto">
                <a:xfrm>
                  <a:off x="4709885" y="2715794"/>
                  <a:ext cx="482450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Борисов</a:t>
                  </a:r>
                </a:p>
              </p:txBody>
            </p:sp>
            <p:sp>
              <p:nvSpPr>
                <p:cNvPr id="104" name="Rectangle 23"/>
                <p:cNvSpPr>
                  <a:spLocks noChangeArrowheads="1"/>
                </p:cNvSpPr>
                <p:nvPr/>
              </p:nvSpPr>
              <p:spPr bwMode="auto">
                <a:xfrm>
                  <a:off x="5339168" y="2506998"/>
                  <a:ext cx="377570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Крупки</a:t>
                  </a:r>
                </a:p>
              </p:txBody>
            </p:sp>
            <p:sp>
              <p:nvSpPr>
                <p:cNvPr id="105" name="Rectangle 22"/>
                <p:cNvSpPr>
                  <a:spLocks noChangeArrowheads="1"/>
                </p:cNvSpPr>
                <p:nvPr/>
              </p:nvSpPr>
              <p:spPr bwMode="auto">
                <a:xfrm>
                  <a:off x="5213311" y="3180842"/>
                  <a:ext cx="503426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Березино</a:t>
                  </a:r>
                </a:p>
              </p:txBody>
            </p:sp>
            <p:sp>
              <p:nvSpPr>
                <p:cNvPr id="106" name="Rectangle 21"/>
                <p:cNvSpPr>
                  <a:spLocks noChangeArrowheads="1"/>
                </p:cNvSpPr>
                <p:nvPr/>
              </p:nvSpPr>
              <p:spPr bwMode="auto">
                <a:xfrm>
                  <a:off x="4321827" y="3047971"/>
                  <a:ext cx="534890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Смолевич</a:t>
                  </a:r>
                </a:p>
              </p:txBody>
            </p:sp>
            <p:sp>
              <p:nvSpPr>
                <p:cNvPr id="107" name="Rectangle 19"/>
                <p:cNvSpPr>
                  <a:spLocks noChangeArrowheads="1"/>
                </p:cNvSpPr>
                <p:nvPr/>
              </p:nvSpPr>
              <p:spPr bwMode="auto">
                <a:xfrm>
                  <a:off x="4070114" y="2611396"/>
                  <a:ext cx="419522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Логойск</a:t>
                  </a:r>
                </a:p>
              </p:txBody>
            </p:sp>
            <p:sp>
              <p:nvSpPr>
                <p:cNvPr id="108" name="Rectangle 18"/>
                <p:cNvSpPr>
                  <a:spLocks noChangeArrowheads="1"/>
                </p:cNvSpPr>
                <p:nvPr/>
              </p:nvSpPr>
              <p:spPr bwMode="auto">
                <a:xfrm>
                  <a:off x="3430343" y="2402600"/>
                  <a:ext cx="440498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Вилейка</a:t>
                  </a:r>
                </a:p>
              </p:txBody>
            </p:sp>
            <p:sp>
              <p:nvSpPr>
                <p:cNvPr id="109" name="Rectangle 17"/>
                <p:cNvSpPr>
                  <a:spLocks noChangeArrowheads="1"/>
                </p:cNvSpPr>
                <p:nvPr/>
              </p:nvSpPr>
              <p:spPr bwMode="auto">
                <a:xfrm>
                  <a:off x="3231070" y="2763248"/>
                  <a:ext cx="660747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Молодечено</a:t>
                  </a:r>
                </a:p>
              </p:txBody>
            </p:sp>
            <p:sp>
              <p:nvSpPr>
                <p:cNvPr id="110" name="Rectangle 16"/>
                <p:cNvSpPr>
                  <a:spLocks noChangeArrowheads="1"/>
                </p:cNvSpPr>
                <p:nvPr/>
              </p:nvSpPr>
              <p:spPr bwMode="auto">
                <a:xfrm>
                  <a:off x="3063262" y="3104915"/>
                  <a:ext cx="482450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Воложин</a:t>
                  </a:r>
                </a:p>
              </p:txBody>
            </p:sp>
            <p:sp>
              <p:nvSpPr>
                <p:cNvPr id="111" name="Rectangle 15"/>
                <p:cNvSpPr>
                  <a:spLocks noChangeArrowheads="1"/>
                </p:cNvSpPr>
                <p:nvPr/>
              </p:nvSpPr>
              <p:spPr bwMode="auto">
                <a:xfrm>
                  <a:off x="3493271" y="3513018"/>
                  <a:ext cx="576843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Дзержинск</a:t>
                  </a:r>
                </a:p>
              </p:txBody>
            </p:sp>
            <p:sp>
              <p:nvSpPr>
                <p:cNvPr id="112" name="Rectangle 14"/>
                <p:cNvSpPr>
                  <a:spLocks noChangeArrowheads="1"/>
                </p:cNvSpPr>
                <p:nvPr/>
              </p:nvSpPr>
              <p:spPr bwMode="auto">
                <a:xfrm>
                  <a:off x="3703032" y="3142878"/>
                  <a:ext cx="839044" cy="2562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10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МИНСК</a:t>
                  </a:r>
                  <a:endParaRPr lang="ru-RU" sz="900" b="1" i="1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3" name="Rectangle 13"/>
                <p:cNvSpPr>
                  <a:spLocks noChangeArrowheads="1"/>
                </p:cNvSpPr>
                <p:nvPr/>
              </p:nvSpPr>
              <p:spPr bwMode="auto">
                <a:xfrm>
                  <a:off x="3409367" y="1928062"/>
                  <a:ext cx="367082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Мядель</a:t>
                  </a:r>
                </a:p>
              </p:txBody>
            </p:sp>
            <p:sp>
              <p:nvSpPr>
                <p:cNvPr id="114" name="Rectangle 12"/>
                <p:cNvSpPr>
                  <a:spLocks noChangeArrowheads="1"/>
                </p:cNvSpPr>
                <p:nvPr/>
              </p:nvSpPr>
              <p:spPr bwMode="auto">
                <a:xfrm>
                  <a:off x="3713520" y="3864176"/>
                  <a:ext cx="241225" cy="1423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Узда</a:t>
                  </a:r>
                </a:p>
              </p:txBody>
            </p:sp>
            <p:sp>
              <p:nvSpPr>
                <p:cNvPr id="115" name="Rectangle 11"/>
                <p:cNvSpPr>
                  <a:spLocks noChangeArrowheads="1"/>
                </p:cNvSpPr>
                <p:nvPr/>
              </p:nvSpPr>
              <p:spPr bwMode="auto">
                <a:xfrm>
                  <a:off x="2979357" y="3484546"/>
                  <a:ext cx="492938" cy="1423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 dirty="0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Столбцы</a:t>
                  </a:r>
                </a:p>
              </p:txBody>
            </p:sp>
            <p:sp>
              <p:nvSpPr>
                <p:cNvPr id="116" name="Rectangle 10"/>
                <p:cNvSpPr>
                  <a:spLocks noChangeArrowheads="1"/>
                </p:cNvSpPr>
                <p:nvPr/>
              </p:nvSpPr>
              <p:spPr bwMode="auto">
                <a:xfrm>
                  <a:off x="4154018" y="3807231"/>
                  <a:ext cx="461474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Марьина Горка</a:t>
                  </a:r>
                </a:p>
              </p:txBody>
            </p:sp>
            <p:sp>
              <p:nvSpPr>
                <p:cNvPr id="117" name="Rectangle 9"/>
                <p:cNvSpPr>
                  <a:spLocks noChangeArrowheads="1"/>
                </p:cNvSpPr>
                <p:nvPr/>
              </p:nvSpPr>
              <p:spPr bwMode="auto">
                <a:xfrm>
                  <a:off x="4542076" y="4443112"/>
                  <a:ext cx="388058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Старые</a:t>
                  </a:r>
                </a:p>
              </p:txBody>
            </p:sp>
            <p:sp>
              <p:nvSpPr>
                <p:cNvPr id="118" name="Rectangle 8"/>
                <p:cNvSpPr>
                  <a:spLocks noChangeArrowheads="1"/>
                </p:cNvSpPr>
                <p:nvPr/>
              </p:nvSpPr>
              <p:spPr bwMode="auto">
                <a:xfrm>
                  <a:off x="4531588" y="4528529"/>
                  <a:ext cx="367082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Дороги</a:t>
                  </a:r>
                </a:p>
              </p:txBody>
            </p:sp>
            <p:sp>
              <p:nvSpPr>
                <p:cNvPr id="119" name="Rectangle 7"/>
                <p:cNvSpPr>
                  <a:spLocks noChangeArrowheads="1"/>
                </p:cNvSpPr>
                <p:nvPr/>
              </p:nvSpPr>
              <p:spPr bwMode="auto">
                <a:xfrm>
                  <a:off x="3052773" y="4262788"/>
                  <a:ext cx="398546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Несвиж</a:t>
                  </a:r>
                </a:p>
              </p:txBody>
            </p:sp>
            <p:sp>
              <p:nvSpPr>
                <p:cNvPr id="120" name="Rectangle 6"/>
                <p:cNvSpPr>
                  <a:spLocks noChangeArrowheads="1"/>
                </p:cNvSpPr>
                <p:nvPr/>
              </p:nvSpPr>
              <p:spPr bwMode="auto">
                <a:xfrm>
                  <a:off x="3503759" y="4224825"/>
                  <a:ext cx="440498" cy="1423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Копыль</a:t>
                  </a:r>
                </a:p>
              </p:txBody>
            </p:sp>
            <p:sp>
              <p:nvSpPr>
                <p:cNvPr id="121" name="Rectangle 4"/>
                <p:cNvSpPr>
                  <a:spLocks noChangeArrowheads="1"/>
                </p:cNvSpPr>
                <p:nvPr/>
              </p:nvSpPr>
              <p:spPr bwMode="auto">
                <a:xfrm>
                  <a:off x="3010821" y="4642418"/>
                  <a:ext cx="314641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Клецк</a:t>
                  </a:r>
                </a:p>
              </p:txBody>
            </p:sp>
            <p:sp>
              <p:nvSpPr>
                <p:cNvPr id="122" name="Rectangle 3"/>
                <p:cNvSpPr>
                  <a:spLocks noChangeArrowheads="1"/>
                </p:cNvSpPr>
                <p:nvPr/>
              </p:nvSpPr>
              <p:spPr bwMode="auto">
                <a:xfrm>
                  <a:off x="3765961" y="4993576"/>
                  <a:ext cx="566354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Солигорск</a:t>
                  </a:r>
                </a:p>
              </p:txBody>
            </p:sp>
            <p:sp>
              <p:nvSpPr>
                <p:cNvPr id="123" name="Rectangle 2"/>
                <p:cNvSpPr>
                  <a:spLocks noChangeArrowheads="1"/>
                </p:cNvSpPr>
                <p:nvPr/>
              </p:nvSpPr>
              <p:spPr bwMode="auto">
                <a:xfrm>
                  <a:off x="4447684" y="5069502"/>
                  <a:ext cx="430010" cy="1328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Любань</a:t>
                  </a:r>
                </a:p>
              </p:txBody>
            </p:sp>
            <p:sp>
              <p:nvSpPr>
                <p:cNvPr id="124" name="Rectangle 96"/>
                <p:cNvSpPr>
                  <a:spLocks noChangeArrowheads="1"/>
                </p:cNvSpPr>
                <p:nvPr/>
              </p:nvSpPr>
              <p:spPr bwMode="auto">
                <a:xfrm>
                  <a:off x="4059626" y="6246356"/>
                  <a:ext cx="639771" cy="1613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Лельчицы</a:t>
                  </a:r>
                </a:p>
              </p:txBody>
            </p:sp>
            <p:sp>
              <p:nvSpPr>
                <p:cNvPr id="125" name="Rectangle 102"/>
                <p:cNvSpPr>
                  <a:spLocks noChangeArrowheads="1"/>
                </p:cNvSpPr>
                <p:nvPr/>
              </p:nvSpPr>
              <p:spPr bwMode="auto">
                <a:xfrm>
                  <a:off x="5674785" y="6588023"/>
                  <a:ext cx="450986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Наровля</a:t>
                  </a:r>
                </a:p>
              </p:txBody>
            </p:sp>
            <p:sp>
              <p:nvSpPr>
                <p:cNvPr id="126" name="Rectangle 103"/>
                <p:cNvSpPr>
                  <a:spLocks noChangeArrowheads="1"/>
                </p:cNvSpPr>
                <p:nvPr/>
              </p:nvSpPr>
              <p:spPr bwMode="auto">
                <a:xfrm>
                  <a:off x="6115283" y="6151448"/>
                  <a:ext cx="440498" cy="1233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Хойники</a:t>
                  </a:r>
                </a:p>
              </p:txBody>
            </p:sp>
            <p:sp>
              <p:nvSpPr>
                <p:cNvPr id="127" name="Rectangle 94"/>
                <p:cNvSpPr>
                  <a:spLocks noChangeArrowheads="1"/>
                </p:cNvSpPr>
                <p:nvPr/>
              </p:nvSpPr>
              <p:spPr bwMode="auto">
                <a:xfrm>
                  <a:off x="6922862" y="5952142"/>
                  <a:ext cx="241225" cy="1138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anchor="t" upright="1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 sz="1000"/>
                  </a:pPr>
                  <a:r>
                    <a:rPr lang="ru-RU" sz="700" b="1" i="1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Лоев</a:t>
                  </a:r>
                </a:p>
              </p:txBody>
            </p:sp>
          </p:grpSp>
        </p:grp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593620" y="4509547"/>
              <a:ext cx="399246" cy="1328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upright="1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ru-RU" sz="700" b="1" i="1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Слуцк</a:t>
              </a:r>
            </a:p>
          </p:txBody>
        </p:sp>
        <p:sp>
          <p:nvSpPr>
            <p:cNvPr id="9" name="Rectangle 184"/>
            <p:cNvSpPr>
              <a:spLocks noChangeArrowheads="1"/>
            </p:cNvSpPr>
            <p:nvPr/>
          </p:nvSpPr>
          <p:spPr bwMode="auto">
            <a:xfrm>
              <a:off x="1892070" y="5724364"/>
              <a:ext cx="456282" cy="12338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upright="1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ru-RU" sz="700" b="1" i="1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Иваново</a:t>
              </a:r>
            </a:p>
          </p:txBody>
        </p:sp>
        <p:sp>
          <p:nvSpPr>
            <p:cNvPr id="10" name="Rectangle 184"/>
            <p:cNvSpPr>
              <a:spLocks noChangeArrowheads="1"/>
            </p:cNvSpPr>
            <p:nvPr/>
          </p:nvSpPr>
          <p:spPr bwMode="auto">
            <a:xfrm>
              <a:off x="1245671" y="4443112"/>
              <a:ext cx="456282" cy="12338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anchor="t" upright="1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 sz="1000"/>
              </a:pPr>
              <a:r>
                <a:rPr lang="ru-RU" sz="700" b="1" i="1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Зельва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48" y="1070952"/>
            <a:ext cx="2384075" cy="169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513191"/>
              </p:ext>
            </p:extLst>
          </p:nvPr>
        </p:nvGraphicFramePr>
        <p:xfrm>
          <a:off x="162348" y="2863864"/>
          <a:ext cx="3155091" cy="384048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0408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42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43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Валовый 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Столинский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60440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Гродненский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17238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Брестский 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13437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Пинский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12374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Каменецкий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Молодечненский</a:t>
                      </a:r>
                      <a:endParaRPr lang="ru-RU" sz="18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4957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Толочинский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4751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Минский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3931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Лидский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3675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Жабинковский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3478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Могилевский </a:t>
                      </a:r>
                      <a:endParaRPr lang="ru-RU" sz="18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3136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Пружанский</a:t>
                      </a:r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3073</a:t>
                      </a:r>
                      <a:endParaRPr lang="ru-RU" sz="18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94F9-64E8-4102-90A4-774EE288E5AC}" type="slidenum">
              <a:rPr lang="ru-RU" smtClean="0">
                <a:solidFill>
                  <a:srgbClr val="549E39"/>
                </a:solidFill>
              </a:rPr>
              <a:pPr/>
              <a:t>17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0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242" y="14469"/>
            <a:ext cx="8735939" cy="83877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хранилищами, тыс. тонн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94F9-64E8-4102-90A4-774EE288E5AC}" type="slidenum">
              <a:rPr lang="ru-RU" smtClean="0">
                <a:solidFill>
                  <a:srgbClr val="549E39"/>
                </a:solidFill>
              </a:rPr>
              <a:pPr/>
              <a:t>18</a:t>
            </a:fld>
            <a:endParaRPr lang="ru-RU">
              <a:solidFill>
                <a:srgbClr val="549E39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1281253"/>
            <a:ext cx="5796135" cy="5469871"/>
            <a:chOff x="0" y="0"/>
            <a:chExt cx="3873999" cy="3528377"/>
          </a:xfrm>
        </p:grpSpPr>
        <p:pic>
          <p:nvPicPr>
            <p:cNvPr id="10" name="Рисунок 9" descr="D:\все\Sapronchik\2022\Пчелы\by-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73999" cy="35283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Надпись 2"/>
            <p:cNvSpPr txBox="1">
              <a:spLocks noChangeArrowheads="1"/>
            </p:cNvSpPr>
            <p:nvPr/>
          </p:nvSpPr>
          <p:spPr bwMode="auto">
            <a:xfrm>
              <a:off x="1768488" y="227946"/>
              <a:ext cx="809298" cy="22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fontAlgn="auto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Витебск</a:t>
              </a:r>
            </a:p>
          </p:txBody>
        </p:sp>
        <p:sp>
          <p:nvSpPr>
            <p:cNvPr id="7" name="Надпись 2"/>
            <p:cNvSpPr txBox="1">
              <a:spLocks noChangeArrowheads="1"/>
            </p:cNvSpPr>
            <p:nvPr/>
          </p:nvSpPr>
          <p:spPr bwMode="auto">
            <a:xfrm>
              <a:off x="1457329" y="1145995"/>
              <a:ext cx="659530" cy="247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fontAlgn="auto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Минск</a:t>
              </a:r>
            </a:p>
          </p:txBody>
        </p:sp>
        <p:sp>
          <p:nvSpPr>
            <p:cNvPr id="8" name="Надпись 2"/>
            <p:cNvSpPr txBox="1">
              <a:spLocks noChangeArrowheads="1"/>
            </p:cNvSpPr>
            <p:nvPr/>
          </p:nvSpPr>
          <p:spPr bwMode="auto">
            <a:xfrm>
              <a:off x="56486" y="2630241"/>
              <a:ext cx="585123" cy="247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fontAlgn="auto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Брест</a:t>
              </a:r>
            </a:p>
          </p:txBody>
        </p:sp>
        <p:sp>
          <p:nvSpPr>
            <p:cNvPr id="9" name="Надпись 2"/>
            <p:cNvSpPr txBox="1">
              <a:spLocks noChangeArrowheads="1"/>
            </p:cNvSpPr>
            <p:nvPr/>
          </p:nvSpPr>
          <p:spPr bwMode="auto">
            <a:xfrm>
              <a:off x="2618674" y="2710988"/>
              <a:ext cx="810980" cy="171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fontAlgn="auto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</a:rPr>
                <a:t>Гомель</a:t>
              </a:r>
            </a:p>
          </p:txBody>
        </p:sp>
      </p:grpSp>
      <p:sp>
        <p:nvSpPr>
          <p:cNvPr id="15" name="Надпись 2"/>
          <p:cNvSpPr txBox="1">
            <a:spLocks noChangeArrowheads="1"/>
          </p:cNvSpPr>
          <p:nvPr/>
        </p:nvSpPr>
        <p:spPr bwMode="auto">
          <a:xfrm>
            <a:off x="721273" y="3676451"/>
            <a:ext cx="990770" cy="38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Гродно</a:t>
            </a:r>
          </a:p>
        </p:txBody>
      </p:sp>
      <p:sp>
        <p:nvSpPr>
          <p:cNvPr id="16" name="Надпись 2"/>
          <p:cNvSpPr txBox="1">
            <a:spLocks noChangeArrowheads="1"/>
          </p:cNvSpPr>
          <p:nvPr/>
        </p:nvSpPr>
        <p:spPr bwMode="auto">
          <a:xfrm>
            <a:off x="3930874" y="3440768"/>
            <a:ext cx="1152225" cy="38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Могилёв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2863566" y="2055321"/>
            <a:ext cx="473206" cy="646331"/>
            <a:chOff x="5124203" y="1917865"/>
            <a:chExt cx="630943" cy="646331"/>
          </a:xfrm>
        </p:grpSpPr>
        <p:sp>
          <p:nvSpPr>
            <p:cNvPr id="17" name="TextBox 16"/>
            <p:cNvSpPr txBox="1"/>
            <p:nvPr/>
          </p:nvSpPr>
          <p:spPr>
            <a:xfrm>
              <a:off x="5124203" y="1917865"/>
              <a:ext cx="6309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7,5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3,6</a:t>
              </a:r>
            </a:p>
          </p:txBody>
        </p:sp>
        <p:cxnSp>
          <p:nvCxnSpPr>
            <p:cNvPr id="21" name="Прямая соединительная линия 20"/>
            <p:cNvCxnSpPr>
              <a:stCxn id="17" idx="1"/>
              <a:endCxn id="17" idx="3"/>
            </p:cNvCxnSpPr>
            <p:nvPr/>
          </p:nvCxnSpPr>
          <p:spPr>
            <a:xfrm>
              <a:off x="5124203" y="2241031"/>
              <a:ext cx="630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Группа 23"/>
          <p:cNvGrpSpPr/>
          <p:nvPr/>
        </p:nvGrpSpPr>
        <p:grpSpPr>
          <a:xfrm>
            <a:off x="2157497" y="3764733"/>
            <a:ext cx="588623" cy="646331"/>
            <a:chOff x="5124203" y="1917865"/>
            <a:chExt cx="784830" cy="646331"/>
          </a:xfrm>
        </p:grpSpPr>
        <p:sp>
          <p:nvSpPr>
            <p:cNvPr id="25" name="TextBox 24"/>
            <p:cNvSpPr txBox="1"/>
            <p:nvPr/>
          </p:nvSpPr>
          <p:spPr>
            <a:xfrm>
              <a:off x="5124203" y="1917865"/>
              <a:ext cx="7848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17,6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13,7</a:t>
              </a:r>
            </a:p>
          </p:txBody>
        </p:sp>
        <p:cxnSp>
          <p:nvCxnSpPr>
            <p:cNvPr id="26" name="Прямая соединительная линия 25"/>
            <p:cNvCxnSpPr>
              <a:stCxn id="25" idx="1"/>
              <a:endCxn id="25" idx="3"/>
            </p:cNvCxnSpPr>
            <p:nvPr/>
          </p:nvCxnSpPr>
          <p:spPr>
            <a:xfrm>
              <a:off x="5124203" y="2241031"/>
              <a:ext cx="7848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26"/>
          <p:cNvGrpSpPr/>
          <p:nvPr/>
        </p:nvGrpSpPr>
        <p:grpSpPr>
          <a:xfrm>
            <a:off x="3766619" y="3764733"/>
            <a:ext cx="588623" cy="646331"/>
            <a:chOff x="4702629" y="1900052"/>
            <a:chExt cx="784830" cy="646331"/>
          </a:xfrm>
        </p:grpSpPr>
        <p:sp>
          <p:nvSpPr>
            <p:cNvPr id="28" name="TextBox 27"/>
            <p:cNvSpPr txBox="1"/>
            <p:nvPr/>
          </p:nvSpPr>
          <p:spPr>
            <a:xfrm>
              <a:off x="4702629" y="1900052"/>
              <a:ext cx="7848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6,5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19,8</a:t>
              </a:r>
            </a:p>
          </p:txBody>
        </p:sp>
        <p:cxnSp>
          <p:nvCxnSpPr>
            <p:cNvPr id="29" name="Прямая соединительная линия 28"/>
            <p:cNvCxnSpPr>
              <a:stCxn id="28" idx="1"/>
              <a:endCxn id="28" idx="3"/>
            </p:cNvCxnSpPr>
            <p:nvPr/>
          </p:nvCxnSpPr>
          <p:spPr>
            <a:xfrm>
              <a:off x="4702629" y="2223218"/>
              <a:ext cx="7848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/>
          <p:cNvGrpSpPr/>
          <p:nvPr/>
        </p:nvGrpSpPr>
        <p:grpSpPr>
          <a:xfrm>
            <a:off x="3917964" y="4855036"/>
            <a:ext cx="588623" cy="646331"/>
            <a:chOff x="5124203" y="1917865"/>
            <a:chExt cx="784830" cy="646331"/>
          </a:xfrm>
        </p:grpSpPr>
        <p:sp>
          <p:nvSpPr>
            <p:cNvPr id="31" name="TextBox 30"/>
            <p:cNvSpPr txBox="1"/>
            <p:nvPr/>
          </p:nvSpPr>
          <p:spPr>
            <a:xfrm>
              <a:off x="5124203" y="1917865"/>
              <a:ext cx="7848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  <a:latin typeface="Verdana"/>
                </a:rPr>
                <a:t> </a:t>
              </a: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7,6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14,6</a:t>
              </a:r>
            </a:p>
          </p:txBody>
        </p:sp>
        <p:cxnSp>
          <p:nvCxnSpPr>
            <p:cNvPr id="32" name="Прямая соединительная линия 31"/>
            <p:cNvCxnSpPr>
              <a:stCxn id="31" idx="1"/>
              <a:endCxn id="31" idx="3"/>
            </p:cNvCxnSpPr>
            <p:nvPr/>
          </p:nvCxnSpPr>
          <p:spPr>
            <a:xfrm>
              <a:off x="5124203" y="2241031"/>
              <a:ext cx="7848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Группа 32"/>
          <p:cNvGrpSpPr/>
          <p:nvPr/>
        </p:nvGrpSpPr>
        <p:grpSpPr>
          <a:xfrm>
            <a:off x="796758" y="5103180"/>
            <a:ext cx="1152815" cy="646331"/>
            <a:chOff x="4463137" y="1906979"/>
            <a:chExt cx="1537087" cy="646331"/>
          </a:xfrm>
        </p:grpSpPr>
        <p:sp>
          <p:nvSpPr>
            <p:cNvPr id="34" name="TextBox 33"/>
            <p:cNvSpPr txBox="1"/>
            <p:nvPr/>
          </p:nvSpPr>
          <p:spPr>
            <a:xfrm>
              <a:off x="4463137" y="1906979"/>
              <a:ext cx="15370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104,4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32,6</a:t>
              </a:r>
            </a:p>
          </p:txBody>
        </p:sp>
        <p:cxnSp>
          <p:nvCxnSpPr>
            <p:cNvPr id="35" name="Прямая соединительная линия 34"/>
            <p:cNvCxnSpPr>
              <a:stCxn id="34" idx="1"/>
              <a:endCxn id="34" idx="3"/>
            </p:cNvCxnSpPr>
            <p:nvPr/>
          </p:nvCxnSpPr>
          <p:spPr>
            <a:xfrm>
              <a:off x="4463137" y="2230145"/>
              <a:ext cx="15370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/>
          <p:cNvGrpSpPr/>
          <p:nvPr/>
        </p:nvGrpSpPr>
        <p:grpSpPr>
          <a:xfrm>
            <a:off x="601016" y="4137921"/>
            <a:ext cx="588623" cy="646331"/>
            <a:chOff x="4022404" y="1973837"/>
            <a:chExt cx="784830" cy="646331"/>
          </a:xfrm>
        </p:grpSpPr>
        <p:sp>
          <p:nvSpPr>
            <p:cNvPr id="37" name="TextBox 36"/>
            <p:cNvSpPr txBox="1"/>
            <p:nvPr/>
          </p:nvSpPr>
          <p:spPr>
            <a:xfrm>
              <a:off x="4022404" y="1973837"/>
              <a:ext cx="7848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30,2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24,3</a:t>
              </a:r>
            </a:p>
          </p:txBody>
        </p:sp>
        <p:cxnSp>
          <p:nvCxnSpPr>
            <p:cNvPr id="38" name="Прямая соединительная линия 37"/>
            <p:cNvCxnSpPr>
              <a:stCxn id="37" idx="1"/>
              <a:endCxn id="37" idx="3"/>
            </p:cNvCxnSpPr>
            <p:nvPr/>
          </p:nvCxnSpPr>
          <p:spPr>
            <a:xfrm>
              <a:off x="4022404" y="2297003"/>
              <a:ext cx="78483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Группа 40"/>
          <p:cNvGrpSpPr/>
          <p:nvPr/>
        </p:nvGrpSpPr>
        <p:grpSpPr>
          <a:xfrm>
            <a:off x="4948779" y="836712"/>
            <a:ext cx="2926827" cy="646331"/>
            <a:chOff x="8020181" y="1208622"/>
            <a:chExt cx="3902434" cy="646331"/>
          </a:xfrm>
        </p:grpSpPr>
        <p:sp>
          <p:nvSpPr>
            <p:cNvPr id="42" name="TextBox 41"/>
            <p:cNvSpPr txBox="1"/>
            <p:nvPr/>
          </p:nvSpPr>
          <p:spPr>
            <a:xfrm>
              <a:off x="8020181" y="1208622"/>
              <a:ext cx="39024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7,5 – валовой сбор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3,6 – объём плодохранилищ</a:t>
              </a:r>
            </a:p>
          </p:txBody>
        </p:sp>
        <p:cxnSp>
          <p:nvCxnSpPr>
            <p:cNvPr id="43" name="Прямая соединительная линия 42"/>
            <p:cNvCxnSpPr>
              <a:stCxn id="42" idx="1"/>
              <a:endCxn id="42" idx="3"/>
            </p:cNvCxnSpPr>
            <p:nvPr/>
          </p:nvCxnSpPr>
          <p:spPr>
            <a:xfrm>
              <a:off x="8020181" y="1531788"/>
              <a:ext cx="39024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Ð¥ÑÐ°Ð½ÐµÐ½Ð¸Ðµ ÑÐ±Ð»Ð¾Ðº: ÑÐµÐ¼ Ð¾Ð±ÑÐ°Ð±Ð°ÑÑÐ²Ð°ÑÑ, ÑÐµÐ¼Ð¿ÐµÑÐ°ÑÑÑÐ°, ÑÐµÑÐ½Ð¾Ð»Ð¾Ð³Ð¸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67" y="2088735"/>
            <a:ext cx="2145852" cy="214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¥ÑÐ°Ð½Ð¸Ð»Ð¸ÑÐµ Ð´Ð»Ñ ÑÐ±Ð»Ð¾Ðº: ÑÐ¿Ð¾ÑÐ¾Ð±Ñ ÑÑÐ°Ð½ÐµÐ½Ð¸Ñ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" t="1" r="22479" b="-1"/>
          <a:stretch/>
        </p:blipFill>
        <p:spPr bwMode="auto">
          <a:xfrm>
            <a:off x="6736269" y="4335046"/>
            <a:ext cx="2156885" cy="206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6501" y="225667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548F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48 %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872091" y="358006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548F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78 %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74072" y="399556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548F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53458" y="548675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548F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31 %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437598" y="3873381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548F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</a:t>
            </a:r>
            <a:r>
              <a:rPr lang="ru-RU" sz="2400" b="1" dirty="0">
                <a:solidFill>
                  <a:srgbClr val="548F42"/>
                </a:solidFill>
                <a:latin typeface="Verdana"/>
              </a:rPr>
              <a:t> </a:t>
            </a:r>
            <a:r>
              <a:rPr lang="ru-RU" b="1" dirty="0">
                <a:solidFill>
                  <a:srgbClr val="548F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90714" y="5741723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548F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192 %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986575" y="1523223"/>
            <a:ext cx="368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548F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48 %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процент обеспеченности</a:t>
            </a:r>
          </a:p>
        </p:txBody>
      </p:sp>
    </p:spTree>
    <p:extLst>
      <p:ext uri="{BB962C8B-B14F-4D97-AF65-F5344CB8AC3E}">
        <p14:creationId xmlns:p14="http://schemas.microsoft.com/office/powerpoint/2010/main" val="39898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5" y="29972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 и структура плодовых и ягодных насаждений в Республике Беларусь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245343"/>
              </p:ext>
            </p:extLst>
          </p:nvPr>
        </p:nvGraphicFramePr>
        <p:xfrm>
          <a:off x="0" y="864732"/>
          <a:ext cx="9144001" cy="3017520"/>
        </p:xfrm>
        <a:graphic>
          <a:graphicData uri="http://schemas.openxmlformats.org/drawingml/2006/table">
            <a:tbl>
              <a:tblPr firstRow="1" firstCol="1" bandRow="1"/>
              <a:tblGrid>
                <a:gridCol w="4030773"/>
                <a:gridCol w="1704409"/>
                <a:gridCol w="1568952"/>
                <a:gridCol w="1839867"/>
              </a:tblGrid>
              <a:tr h="447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насаждений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 г.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2011 г.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7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многолетних насаждений, тыс. га,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8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80,5%</a:t>
                      </a:r>
                      <a:endParaRPr lang="ru-RU" sz="1800" b="1" i="1" dirty="0"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549E3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>
                        <a:alpha val="20000"/>
                      </a:srgbClr>
                    </a:solidFill>
                  </a:tcPr>
                </a:tc>
              </a:tr>
              <a:tr h="447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432000" indent="0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насаждений </a:t>
                      </a:r>
                      <a:r>
                        <a:rPr lang="ru-RU" sz="18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семечковых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культур, тыс. га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58,2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74,5 %</a:t>
                      </a:r>
                      <a:endParaRPr lang="ru-RU" sz="1800" b="1" i="1" dirty="0"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7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432000" indent="0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насаждений </a:t>
                      </a:r>
                      <a:r>
                        <a:rPr lang="ru-RU" sz="1800" i="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косточковых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культур, тыс. га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13,7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83,5 %</a:t>
                      </a:r>
                      <a:endParaRPr lang="ru-RU" sz="1800" b="1" i="1" dirty="0"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E39">
                        <a:alpha val="20000"/>
                      </a:srgbClr>
                    </a:solidFill>
                  </a:tcPr>
                </a:tc>
              </a:tr>
              <a:tr h="447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432000" indent="0"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насаждений </a:t>
                      </a:r>
                      <a:r>
                        <a:rPr lang="ru-RU" sz="18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ягодных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культур, тыс. га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13,9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66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114,9 %</a:t>
                      </a:r>
                      <a:endParaRPr lang="ru-RU" sz="1800" b="1" i="1" dirty="0">
                        <a:solidFill>
                          <a:srgbClr val="6600C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549E3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824547606"/>
              </p:ext>
            </p:extLst>
          </p:nvPr>
        </p:nvGraphicFramePr>
        <p:xfrm>
          <a:off x="-2124744" y="3861048"/>
          <a:ext cx="8470574" cy="2376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77072"/>
            <a:ext cx="3001371" cy="217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5930710"/>
            <a:ext cx="43487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садов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сельскохозяйственных организациях 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крестьянских (фермерских) хозяйствах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05647" y="5930710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садов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хозяйствах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227725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043" y="548680"/>
            <a:ext cx="8136904" cy="552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Вопросы: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Предмет и задачи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плодоводства;</a:t>
            </a:r>
            <a:endParaRPr lang="ru-R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Народно-хозяйственное значение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плодовых и ягодных растений;</a:t>
            </a:r>
            <a:endParaRPr lang="ru-R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плодоводства. Роль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отечественных и зарубежных ученых в развитии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плодоводства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Состояние и перспективы развития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отросли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13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3290"/>
            <a:ext cx="9143999" cy="877438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породно-сортового состава в Республике Беларусь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2003-2022 годах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94F9-64E8-4102-90A4-774EE288E5AC}" type="slidenum">
              <a:rPr lang="ru-RU" smtClean="0">
                <a:solidFill>
                  <a:srgbClr val="549E39"/>
                </a:solidFill>
              </a:rPr>
              <a:pPr/>
              <a:t>20</a:t>
            </a:fld>
            <a:endParaRPr lang="ru-RU">
              <a:solidFill>
                <a:srgbClr val="549E39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458747364"/>
              </p:ext>
            </p:extLst>
          </p:nvPr>
        </p:nvGraphicFramePr>
        <p:xfrm>
          <a:off x="135091" y="1478797"/>
          <a:ext cx="6567788" cy="4802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742218" y="548680"/>
            <a:ext cx="22177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За последние 2 десятилетия сортимент садовых насаждений значительно обновлен: в Государственный реестр сортов РБ на начало 2022 г. включено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170 сортов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белорусской селекции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а также 291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интродуцированных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сортов плодовых и ягодных культур, в том числе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130 сортов передано организациями НАН Беларуси.</a:t>
            </a:r>
          </a:p>
        </p:txBody>
      </p:sp>
    </p:spTree>
    <p:extLst>
      <p:ext uri="{BB962C8B-B14F-4D97-AF65-F5344CB8AC3E}">
        <p14:creationId xmlns:p14="http://schemas.microsoft.com/office/powerpoint/2010/main" val="258630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6360"/>
          </a:xfrm>
        </p:spPr>
        <p:txBody>
          <a:bodyPr>
            <a:normAutofit/>
          </a:bodyPr>
          <a:lstStyle/>
          <a:p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сортов белорусской селекции в промышленных садах республики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94F9-64E8-4102-90A4-774EE288E5AC}" type="slidenum">
              <a:rPr lang="ru-RU" smtClean="0">
                <a:solidFill>
                  <a:srgbClr val="549E39"/>
                </a:solidFill>
              </a:rPr>
              <a:pPr/>
              <a:t>21</a:t>
            </a:fld>
            <a:endParaRPr lang="ru-RU">
              <a:solidFill>
                <a:srgbClr val="549E39"/>
              </a:solidFill>
            </a:endParaRPr>
          </a:p>
        </p:txBody>
      </p:sp>
      <p:graphicFrame>
        <p:nvGraphicFramePr>
          <p:cNvPr id="6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3275704"/>
              </p:ext>
            </p:extLst>
          </p:nvPr>
        </p:nvGraphicFramePr>
        <p:xfrm>
          <a:off x="-108520" y="3948113"/>
          <a:ext cx="3672408" cy="290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8" r:id="rId3" imgW="3743268" imgH="2908044" progId="Excel.Chart.8">
                  <p:embed/>
                </p:oleObj>
              </mc:Choice>
              <mc:Fallback>
                <p:oleObj r:id="rId3" imgW="3743268" imgH="290804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8520" y="3948113"/>
                        <a:ext cx="3672408" cy="290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6595031"/>
              </p:ext>
            </p:extLst>
          </p:nvPr>
        </p:nvGraphicFramePr>
        <p:xfrm>
          <a:off x="2699792" y="3963989"/>
          <a:ext cx="3960439" cy="289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9" r:id="rId5" imgW="3987130" imgH="2895851" progId="Excel.Chart.8">
                  <p:embed/>
                </p:oleObj>
              </mc:Choice>
              <mc:Fallback>
                <p:oleObj r:id="rId5" imgW="3987130" imgH="289585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3963989"/>
                        <a:ext cx="3960439" cy="289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8579467"/>
              </p:ext>
            </p:extLst>
          </p:nvPr>
        </p:nvGraphicFramePr>
        <p:xfrm>
          <a:off x="5652120" y="3614741"/>
          <a:ext cx="3491880" cy="324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0" r:id="rId7" imgW="3706689" imgH="3243353" progId="Excel.Chart.8">
                  <p:embed/>
                </p:oleObj>
              </mc:Choice>
              <mc:Fallback>
                <p:oleObj r:id="rId7" imgW="3706689" imgH="324335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3614741"/>
                        <a:ext cx="3491880" cy="324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5143385"/>
              </p:ext>
            </p:extLst>
          </p:nvPr>
        </p:nvGraphicFramePr>
        <p:xfrm>
          <a:off x="92157" y="1052736"/>
          <a:ext cx="9036496" cy="290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1" r:id="rId9" imgW="8602202" imgH="2908044" progId="Excel.Chart.8">
                  <p:embed/>
                </p:oleObj>
              </mc:Choice>
              <mc:Fallback>
                <p:oleObj r:id="rId9" imgW="8602202" imgH="290804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57" y="1052736"/>
                        <a:ext cx="9036496" cy="290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630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7061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работа по изучению особенностей возделывания сортов белорусской селекции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94F9-64E8-4102-90A4-774EE288E5AC}" type="slidenum">
              <a:rPr lang="ru-RU" smtClean="0">
                <a:solidFill>
                  <a:srgbClr val="549E39"/>
                </a:solidFill>
              </a:rPr>
              <a:pPr/>
              <a:t>22</a:t>
            </a:fld>
            <a:endParaRPr lang="ru-RU">
              <a:solidFill>
                <a:srgbClr val="549E39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B40642B-2D8F-4489-842F-DB88B0082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6" r="13239"/>
          <a:stretch/>
        </p:blipFill>
        <p:spPr>
          <a:xfrm>
            <a:off x="323528" y="947061"/>
            <a:ext cx="8424936" cy="588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0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18914"/>
          <a:stretch/>
        </p:blipFill>
        <p:spPr>
          <a:xfrm>
            <a:off x="467544" y="1333605"/>
            <a:ext cx="8352928" cy="52226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342"/>
            <a:ext cx="8735939" cy="1435929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работа по изучению особенностей возделывания сортов зарубежной селекции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производственных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494F9-64E8-4102-90A4-774EE288E5AC}" type="slidenum">
              <a:rPr lang="ru-RU" smtClean="0">
                <a:solidFill>
                  <a:srgbClr val="549E39"/>
                </a:solidFill>
              </a:rPr>
              <a:pPr/>
              <a:t>23</a:t>
            </a:fld>
            <a:endParaRPr lang="ru-RU">
              <a:solidFill>
                <a:srgbClr val="549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8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529" y="0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cap="all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Цель и основные задачи развития плодоводства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860640"/>
            <a:ext cx="88569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повышение эффективности отрасли плодоводства, обеспечение потребности населения республики в свежих и переработанных плодах и ягодах отечественного производства,  сокращение импорта и увеличение экспорта плодово-ягодной продукции. 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Задачами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развития плодоводства являются: </a:t>
            </a:r>
          </a:p>
          <a:p>
            <a:pPr lvl="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крупнотоварного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производства плодов и ягод десертного назначения;  </a:t>
            </a:r>
          </a:p>
          <a:p>
            <a:pPr lvl="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создание перерабатывающими организациями собственных промышленных сырьевых зон с использованием сортов, пригодных для механизированной уборки; </a:t>
            </a:r>
          </a:p>
          <a:p>
            <a:pPr lvl="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вывод из хозяйственного оборота садов с очень низким бонитетом за счет их раскорчевки для последующего рационального землепользования; </a:t>
            </a:r>
          </a:p>
          <a:p>
            <a:pPr lvl="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7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1838" y="476672"/>
            <a:ext cx="8568953" cy="592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укрепление материально-технической базы плодоводческих и перерабатывающих организаций, создающих собственные сырьевые зоны, путем приобретения специализированной сельскохозяйственной техники,  оборудования и тары для садоводства;</a:t>
            </a:r>
          </a:p>
          <a:p>
            <a:pPr lvl="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перевод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плодопитомников на производство оздоровленного посадочного материала в соответствии с рекомендациями национальной академии наук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Беларуси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lvl="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обеспечение потребности республики в емкостях для хранения свежих плодов за счет строительства, реконструкции и модернизации плодохранилищ; </a:t>
            </a:r>
          </a:p>
          <a:p>
            <a:pPr lvl="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создание в каждой области интеграционных комплексов по производству, хранению, переработке и реализации плодово-ягодной продукции;</a:t>
            </a:r>
          </a:p>
          <a:p>
            <a:pPr lvl="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научное обеспечение отрасли плодоводства</a:t>
            </a:r>
            <a:endParaRPr lang="ru-RU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66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94"/>
          </a:xfrm>
        </p:spPr>
        <p:txBody>
          <a:bodyPr>
            <a:noAutofit/>
          </a:bodyPr>
          <a:lstStyle/>
          <a:p>
            <a:pPr marL="54864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Введение в культуру малораспространенных растений</a:t>
            </a:r>
            <a:endParaRPr 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>
          <a:xfrm>
            <a:off x="285720" y="836712"/>
            <a:ext cx="8606760" cy="1008112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ряде стран Европы уже давно введены в культуру клюква и голубика. Путем отбора лучших дикорастущих форм и последующих скрещиваний созданы ценные сорта этих растений. </a:t>
            </a: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1800" dirty="0" smtClean="0">
              <a:latin typeface="Arial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1800" dirty="0" smtClean="0">
              <a:latin typeface="Arial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1800" dirty="0" smtClean="0">
              <a:latin typeface="Arial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1800" dirty="0" smtClean="0">
              <a:latin typeface="Arial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1800" dirty="0" smtClean="0">
              <a:latin typeface="Arial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1800" dirty="0" smtClean="0">
              <a:latin typeface="Arial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1800" dirty="0" smtClean="0">
              <a:latin typeface="Arial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1800" dirty="0" smtClean="0">
              <a:latin typeface="Arial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1800" dirty="0" smtClean="0">
              <a:latin typeface="Arial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1800" dirty="0" smtClean="0">
              <a:latin typeface="Arial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1800" dirty="0" smtClean="0">
              <a:latin typeface="Arial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1800" dirty="0" smtClean="0">
              <a:latin typeface="Arial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1800" dirty="0" smtClean="0">
              <a:latin typeface="Arial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1800" dirty="0" smtClean="0">
              <a:latin typeface="Arial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1800" dirty="0" smtClean="0">
              <a:latin typeface="Arial" charset="0"/>
              <a:cs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ClrTx/>
              <a:buSzTx/>
              <a:buFont typeface="Wingdings 2" pitchFamily="18" charset="2"/>
              <a:buNone/>
            </a:pPr>
            <a:endParaRPr lang="ru-RU" sz="1800" dirty="0" smtClean="0">
              <a:latin typeface="Arial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428868"/>
            <a:ext cx="3929090" cy="421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500306"/>
            <a:ext cx="442915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57767-BE3A-4FA0-846F-7CF6CDA545E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Сбор клюквы на промышленной плантации.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Штат Нью-Джерси, США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06972" y="1600200"/>
            <a:ext cx="67300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57767-BE3A-4FA0-846F-7CF6CDA545EE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Успешно вводится в культуру актинидия китайская (киви).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7446"/>
            <a:ext cx="8208912" cy="615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57767-BE3A-4FA0-846F-7CF6CDA545EE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Выделены и сорта жимолости</a:t>
            </a:r>
            <a:endParaRPr lang="ru-RU" dirty="0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59632" y="1400454"/>
            <a:ext cx="6552727" cy="4871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57767-BE3A-4FA0-846F-7CF6CDA545EE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 rtlCol="0">
            <a:normAutofit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Дополнительная литература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340768"/>
            <a:ext cx="8640960" cy="3384376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Плодоводство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 под ред. В. А Потапова,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Н.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Пильщикова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М.: Колос,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2000</a:t>
            </a:r>
          </a:p>
          <a:p>
            <a:pPr marL="0" lvl="0" indent="0">
              <a:buNone/>
            </a:pP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Плодовые культуры / Справочное издание / составитель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П.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Кудрявец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М,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Агропромиздат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1991. - 383 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FAOSTAT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// Food and Agriculture Organization of the United Na-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tions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[Electronic resource]. – 2012. – Mode of access: http://faostat.fao.org.  – Date of access: 4.11.2014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57767-BE3A-4FA0-846F-7CF6CDA545E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6264275"/>
          <a:ext cx="161925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r:id="rId4" imgW="11401425" imgH="7248525" progId="">
                  <p:embed/>
                </p:oleObj>
              </mc:Choice>
              <mc:Fallback>
                <p:oleObj r:id="rId4" imgW="11401425" imgH="7248525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658" t="26514" r="23088" b="46910"/>
                      <a:stretch>
                        <a:fillRect/>
                      </a:stretch>
                    </p:blipFill>
                    <p:spPr bwMode="auto">
                      <a:xfrm>
                        <a:off x="0" y="6264275"/>
                        <a:ext cx="1619250" cy="59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 descr="Белорусское сладко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909638"/>
            <a:ext cx="3600450" cy="2795587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print"/>
          <a:srcRect l="569"/>
          <a:stretch>
            <a:fillRect/>
          </a:stretch>
        </p:blipFill>
        <p:spPr bwMode="auto">
          <a:xfrm>
            <a:off x="3419475" y="1700213"/>
            <a:ext cx="3313113" cy="2489200"/>
          </a:xfrm>
          <a:prstGeom prst="rect">
            <a:avLst/>
          </a:prstGeom>
          <a:gradFill rotWithShape="1">
            <a:gsLst>
              <a:gs pos="0">
                <a:schemeClr val="accent1">
                  <a:alpha val="49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68313" y="93889"/>
            <a:ext cx="8280400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СОРТА ЯБЛОНИ БЕЛОРУССКОЙ СЕЛЕКЦИИ                ВЫСОКОУСТОЙЧИВЫЕ  К ПАРШЕ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95288" y="3860800"/>
            <a:ext cx="259238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sz="2000" b="1" dirty="0">
                <a:latin typeface="Calibri" pitchFamily="34" charset="0"/>
              </a:rPr>
              <a:t>БЕЛОРУССКОЕ СЛАДКОЕ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348038" y="4365625"/>
            <a:ext cx="21605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sz="2000" b="1" dirty="0">
                <a:latin typeface="Calibri" pitchFamily="34" charset="0"/>
              </a:rPr>
              <a:t>        ИМАНТ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5940425" y="6237288"/>
            <a:ext cx="29527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sz="2000" b="1">
                <a:latin typeface="Calibri" pitchFamily="34" charset="0"/>
              </a:rPr>
              <a:t>ПОСПЕХ</a:t>
            </a:r>
          </a:p>
        </p:txBody>
      </p:sp>
      <p:pic>
        <p:nvPicPr>
          <p:cNvPr id="2057" name="Picture 9" descr="Поспех ряд деревьев"/>
          <p:cNvPicPr>
            <a:picLocks noChangeAspect="1" noChangeArrowheads="1"/>
          </p:cNvPicPr>
          <p:nvPr/>
        </p:nvPicPr>
        <p:blipFill>
          <a:blip r:embed="rId8" cstate="print"/>
          <a:srcRect l="62776" t="35292" r="24634" b="50119"/>
          <a:stretch>
            <a:fillRect/>
          </a:stretch>
        </p:blipFill>
        <p:spPr bwMode="auto">
          <a:xfrm>
            <a:off x="5940425" y="3500438"/>
            <a:ext cx="3024188" cy="273685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84213" y="333375"/>
            <a:ext cx="77041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</a:pPr>
            <a:endParaRPr lang="ru-RU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84213" y="188913"/>
            <a:ext cx="7777162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СОРТА ЯБЛОНИ БЕЛОРУССКОЙ СЕЛЕКЦИИ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55875" y="4292600"/>
            <a:ext cx="1944688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ДАРУНАК                      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Сорт позднезимнего срока созревания, зимостойкий, урожайный                     (до 25 т/га).                           Срок               потребления: январь-март.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6046788" y="2636838"/>
            <a:ext cx="3097212" cy="1292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ВЕСЯЛИНА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Сорт зимнего срока созревания, урожайный (до 30 т/га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. Зимостойкий. Срок потребления: декабрь – февраль.</a:t>
            </a:r>
          </a:p>
        </p:txBody>
      </p:sp>
      <p:pic>
        <p:nvPicPr>
          <p:cNvPr id="31750" name="Picture 6" descr="Алес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692150"/>
            <a:ext cx="2305050" cy="19494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-320675" y="26273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179388" y="2700169"/>
            <a:ext cx="2879725" cy="144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АЛЕСЯ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Сорт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позднезимнего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рока созревания, зимостойкий, урожайный (до 20 т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га). </a:t>
            </a:r>
          </a:p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рок потребления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февраль-апрель.</a:t>
            </a:r>
          </a:p>
        </p:txBody>
      </p:sp>
      <p:pic>
        <p:nvPicPr>
          <p:cNvPr id="31753" name="Picture 9" descr="Вербно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4319588"/>
            <a:ext cx="2663825" cy="2168525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-320675" y="263842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7019925" y="4364038"/>
            <a:ext cx="1944688" cy="24160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ВЕРБНОЕ                    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Сорт позднезимнего срока созревания, зимостойкий, урожайный                     (до 30 т/га).                 Срок                    потребления: февраль-май.</a:t>
            </a:r>
          </a:p>
          <a:p>
            <a:pPr algn="ctr">
              <a:spcBef>
                <a:spcPct val="50000"/>
              </a:spcBef>
              <a:buFont typeface="Wingdings" pitchFamily="2" charset="2"/>
              <a:buNone/>
            </a:pPr>
            <a:endParaRPr lang="ru-RU" sz="1400" b="1" dirty="0">
              <a:latin typeface="Calibri" pitchFamily="34" charset="0"/>
            </a:endParaRPr>
          </a:p>
        </p:txBody>
      </p:sp>
      <p:pic>
        <p:nvPicPr>
          <p:cNvPr id="31756" name="Picture 12" descr="Весялин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692150"/>
            <a:ext cx="2519362" cy="18859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31757" name="Picture 13" descr="Даруна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4365625"/>
            <a:ext cx="2447925" cy="208756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31758" name="Picture 14" descr="Лучезарное"/>
          <p:cNvPicPr>
            <a:picLocks noChangeAspect="1" noChangeArrowheads="1"/>
          </p:cNvPicPr>
          <p:nvPr/>
        </p:nvPicPr>
        <p:blipFill>
          <a:blip r:embed="rId7" cstate="print"/>
          <a:srcRect l="20255" t="7974" r="16774" b="5286"/>
          <a:stretch>
            <a:fillRect/>
          </a:stretch>
        </p:blipFill>
        <p:spPr bwMode="auto">
          <a:xfrm>
            <a:off x="3494088" y="692150"/>
            <a:ext cx="1895475" cy="19446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3132138" y="2636838"/>
            <a:ext cx="2663825" cy="150810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ЛУЧЕЗАРНОЕ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Сорт осеннего срока созревания, зимостойкий, высокоурожайный (до 30 т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га). Срок потребления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сентябрь-ноябрь.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62618" y="78241"/>
            <a:ext cx="8893175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СОРТА КОСТОЧКОВЫХ КУЛЬТУР БЕЛОРУССКОЙ СЕЛЕКЦИИ</a:t>
            </a:r>
          </a:p>
        </p:txBody>
      </p:sp>
      <p:pic>
        <p:nvPicPr>
          <p:cNvPr id="32771" name="Picture 3" descr="Найдена"/>
          <p:cNvPicPr>
            <a:picLocks noChangeAspect="1" noChangeArrowheads="1"/>
          </p:cNvPicPr>
          <p:nvPr/>
        </p:nvPicPr>
        <p:blipFill>
          <a:blip r:embed="rId3" cstate="print"/>
          <a:srcRect l="22443" t="11804" b="6696"/>
          <a:stretch>
            <a:fillRect/>
          </a:stretch>
        </p:blipFill>
        <p:spPr bwMode="auto">
          <a:xfrm>
            <a:off x="4572000" y="476250"/>
            <a:ext cx="2864443" cy="266471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32772" name="Picture 4" descr="Кромань"/>
          <p:cNvPicPr>
            <a:picLocks noChangeAspect="1" noChangeArrowheads="1"/>
          </p:cNvPicPr>
          <p:nvPr/>
        </p:nvPicPr>
        <p:blipFill>
          <a:blip r:embed="rId4" cstate="print"/>
          <a:srcRect l="7591" t="1570" r="5052" b="3467"/>
          <a:stretch>
            <a:fillRect/>
          </a:stretch>
        </p:blipFill>
        <p:spPr bwMode="auto">
          <a:xfrm>
            <a:off x="179388" y="476250"/>
            <a:ext cx="2827474" cy="266471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2898186" y="546933"/>
            <a:ext cx="1655762" cy="28007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sz="1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КРОМАНЬ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Сорт среднераннего срока созревания, зимостойкий, урожайный             (до 16 т/га).                         Срок потребления: август 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7436443" y="476250"/>
            <a:ext cx="1528045" cy="25853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sz="1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НАЙДЕНА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Сорт раннего срока созревания,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урожайный (до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га), зимостойкий. Срок потребления – август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-35718" y="5777716"/>
            <a:ext cx="356393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0" y="3717032"/>
            <a:ext cx="3925887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618" y="3347700"/>
            <a:ext cx="3463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 алычи культурной Панна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74985" y="3868995"/>
            <a:ext cx="50571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созревания – поздний.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Зимостойкий, устойчивый к заболеваниям. Потенциальная урожайность 22,9 т/га, товарность плодов 95 %, средняя масса плода 62,8 г, плотная консистенция мякоти, дегустационная оценка свежих плодов 4,8 балла.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Уникальность сорта обусловлена отсутствием районированных аналогов позднего срока созревания с красной мякотью.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534"/>
            <a:ext cx="3275855" cy="5075309"/>
          </a:xfrm>
          <a:prstGeom prst="rect">
            <a:avLst/>
          </a:prstGeom>
        </p:spPr>
      </p:pic>
      <p:sp>
        <p:nvSpPr>
          <p:cNvPr id="3" name="Прямоугольник 4"/>
          <p:cNvSpPr>
            <a:spLocks noChangeArrowheads="1"/>
          </p:cNvSpPr>
          <p:nvPr/>
        </p:nvSpPr>
        <p:spPr bwMode="auto">
          <a:xfrm>
            <a:off x="3275856" y="1298959"/>
            <a:ext cx="550494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передается в систему ГСИ Республики Беларусь и вводится как новая культура. </a:t>
            </a:r>
          </a:p>
          <a:p>
            <a:pPr algn="just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 </a:t>
            </a:r>
            <a:r>
              <a:rPr lang="ru-RU" alt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Лойко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выделился наибольшей зимостойкостью среди изучаемой коллекции персика (30 образцов) за 8 лет наблюдений. </a:t>
            </a:r>
          </a:p>
          <a:p>
            <a:pPr algn="just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высокой устойчивостью к курчавости листьев персика по сравнению с зарубежным аналогом (Донецкий белый). </a:t>
            </a:r>
          </a:p>
          <a:p>
            <a:pPr algn="just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размеру плода при правильной агротехнике новый сорт не уступает остальным образцам коллекции. </a:t>
            </a:r>
          </a:p>
          <a:p>
            <a:pPr algn="just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Выделяется высокими вкусовыми качествами (4,7 балла), приятным кисло-сладким освежающим вкусом.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69605"/>
            <a:ext cx="5063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ln w="12700" cmpd="sng">
                  <a:solidFill>
                    <a:srgbClr val="02967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 персика </a:t>
            </a:r>
            <a:r>
              <a:rPr lang="ru-RU" sz="3200" b="1" dirty="0" err="1">
                <a:ln w="12700" cmpd="sng">
                  <a:solidFill>
                    <a:srgbClr val="02967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Лойко</a:t>
            </a:r>
            <a:endParaRPr lang="ru-RU" sz="3200" b="1" dirty="0">
              <a:ln w="12700" cmpd="sng">
                <a:solidFill>
                  <a:srgbClr val="029676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88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3" name="Picture 9" descr="сюбаровская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 l="10483" t="24701" r="14980" b="26091"/>
          <a:stretch>
            <a:fillRect/>
          </a:stretch>
        </p:blipFill>
        <p:spPr bwMode="auto">
          <a:xfrm>
            <a:off x="4553113" y="3219346"/>
            <a:ext cx="4390497" cy="2145071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72000" y="552458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СЮБАРОВСКАЯ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Сорт раннего срока созревания, зимостойкий практически по всем компонентам, урожайный (до 15 т/га). Устойчив 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коккомикозу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монилиозу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7" descr="гриот белор"/>
          <p:cNvPicPr>
            <a:picLocks noChangeAspect="1" noChangeArrowheads="1"/>
          </p:cNvPicPr>
          <p:nvPr/>
        </p:nvPicPr>
        <p:blipFill>
          <a:blip r:embed="rId3" cstate="print"/>
          <a:srcRect l="8839" t="20438" r="30386" b="37196"/>
          <a:stretch>
            <a:fillRect/>
          </a:stretch>
        </p:blipFill>
        <p:spPr bwMode="auto">
          <a:xfrm>
            <a:off x="152252" y="3224169"/>
            <a:ext cx="4014410" cy="216702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-18887" y="542937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ГРИОТ БЕЛОРУССКИЙ                         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 среднепозднего срока созревания (2-3-я декада июля), самобесплодный. Зимостойкий,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коккомикозу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монилиозу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высокопродуктивный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94" y="28418"/>
            <a:ext cx="2263516" cy="30171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36210" y="28418"/>
            <a:ext cx="6600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n w="12700" cmpd="sng">
                  <a:solidFill>
                    <a:srgbClr val="02967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 черешни Бел</a:t>
            </a:r>
            <a:r>
              <a:rPr lang="en-BZ" sz="2400" b="1" dirty="0" err="1">
                <a:ln w="12700" cmpd="sng">
                  <a:solidFill>
                    <a:srgbClr val="02967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 err="1">
                <a:ln w="12700" cmpd="sng">
                  <a:solidFill>
                    <a:srgbClr val="02967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endParaRPr lang="ru-RU" sz="2400" b="1" dirty="0">
              <a:ln w="12700" cmpd="sng">
                <a:solidFill>
                  <a:srgbClr val="029676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01900" y="503654"/>
            <a:ext cx="65345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Зимостойкий, высокоурожайный. Дерево сильнорослое, крона средней густоты, раскидистая. Плодоношение преимущественно на букетных веточках. 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Самобесплодный. Лучший опылитель – сорт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Сюбаровская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Устойчив к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коккомикозу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поражается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монилиальным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ожогом.</a:t>
            </a:r>
            <a:b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Плоды желтой окраски, средней величины (5,5 г), сердцевидной формы. Мякоть желтая, сочная, сладкая, средней плотности.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потребления – I-II декада июня.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7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-1274763" y="2709863"/>
            <a:ext cx="9144001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23850" y="0"/>
            <a:ext cx="8424863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СОРТА ЯГОДНЫХ КУЛЬТУР БЕЛОРУССКОЙ СЕЛЕКЦИИ</a:t>
            </a:r>
          </a:p>
        </p:txBody>
      </p:sp>
      <p:pic>
        <p:nvPicPr>
          <p:cNvPr id="33796" name="Picture 4" descr="красный берег"/>
          <p:cNvPicPr>
            <a:picLocks noChangeAspect="1" noChangeArrowheads="1"/>
          </p:cNvPicPr>
          <p:nvPr/>
        </p:nvPicPr>
        <p:blipFill>
          <a:blip r:embed="rId3" cstate="print"/>
          <a:srcRect l="5096" t="10245" b="3603"/>
          <a:stretch>
            <a:fillRect/>
          </a:stretch>
        </p:blipFill>
        <p:spPr bwMode="auto">
          <a:xfrm>
            <a:off x="250825" y="476250"/>
            <a:ext cx="2808288" cy="18986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0" y="2349500"/>
            <a:ext cx="3276600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КРАСНЫЙ </a:t>
            </a:r>
            <a:r>
              <a:rPr lang="ru-RU" sz="1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БЕРЕГ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                                            Сорт среднего срока созревания, зимостойкий, урожайный – более 10 т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га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Пригоден для десерта и промышленной переработки.</a:t>
            </a:r>
          </a:p>
        </p:txBody>
      </p:sp>
      <p:pic>
        <p:nvPicPr>
          <p:cNvPr id="33798" name="Picture 6" descr="Дачница 7"/>
          <p:cNvPicPr>
            <a:picLocks noChangeAspect="1" noChangeArrowheads="1"/>
          </p:cNvPicPr>
          <p:nvPr/>
        </p:nvPicPr>
        <p:blipFill>
          <a:blip r:embed="rId4" cstate="print"/>
          <a:srcRect l="2345" t="15585" r="5139"/>
          <a:stretch>
            <a:fillRect/>
          </a:stretch>
        </p:blipFill>
        <p:spPr bwMode="auto">
          <a:xfrm>
            <a:off x="3203575" y="476250"/>
            <a:ext cx="2879725" cy="190341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3203575" y="2349500"/>
            <a:ext cx="3024188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ДАЧНИЦА </a:t>
            </a:r>
            <a:br>
              <a:rPr lang="ru-RU" sz="1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Сорт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среднего срока созревания, зимостойкий, высокоурожайный (до 10 т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га). Пригоден для десерта и промышленной переработки.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6227763" y="2362014"/>
            <a:ext cx="2665412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Полли</a:t>
            </a:r>
            <a:br>
              <a:rPr lang="ru-RU" sz="1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Сорт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среднепозднего срока созревания, зимостойкий,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урожайный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га. Пригоден для десерта и промышленной переработки.        </a:t>
            </a:r>
            <a:r>
              <a:rPr lang="ru-RU" sz="1400" b="1" dirty="0">
                <a:latin typeface="Calibri" pitchFamily="34" charset="0"/>
              </a:rPr>
              <a:t>    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7039"/>
            <a:ext cx="2016223" cy="194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6" name="Picture 2" descr="F:\2015 Полли\Тарро\IMG_20190611_152139_BURST001_COVE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r="11717"/>
          <a:stretch/>
        </p:blipFill>
        <p:spPr bwMode="auto">
          <a:xfrm rot="16200000">
            <a:off x="1279080" y="4080738"/>
            <a:ext cx="2951064" cy="255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F:\2015 Полли\Барокко\16974797567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8" t="5926" r="25257" b="4863"/>
          <a:stretch/>
        </p:blipFill>
        <p:spPr bwMode="auto">
          <a:xfrm rot="5400000">
            <a:off x="4340132" y="3558382"/>
            <a:ext cx="2924517" cy="35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660" y="3525645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Тарро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89915" y="3761207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Барокко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945873"/>
            <a:ext cx="14794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 среднего срока созревания, зимостойкий, урожайный – более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т/га. Пригоден для десерта и промышленной переработки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78983" y="4078650"/>
            <a:ext cx="15440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Сорт среднего срока созревания, зимостойкий, урожайный – более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га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Пригоден для десерта и промышленной переработк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3794"/>
            <a:ext cx="2272362" cy="271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315" y="107660"/>
            <a:ext cx="20464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ru-RU" sz="1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КУПАЛИНКА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Сорт среднего срока созревания, </a:t>
            </a: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высокозимостой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-кий, </a:t>
            </a: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высокосамо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-плодный и уро-</a:t>
            </a: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жайный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(до 18 т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га), универсального назначения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18" y="48476"/>
            <a:ext cx="2500487" cy="275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7316485" y="139113"/>
            <a:ext cx="1827515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КАТЮША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Сорт среднего срока созревания, зимостойкий,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высокосамоплод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ный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высокоуро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жайный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(до 12 т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га), универсального назначения.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2875002"/>
            <a:ext cx="2873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 малины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Вераснёвая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2" y="3448295"/>
            <a:ext cx="3121025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9018" y="3448295"/>
            <a:ext cx="579747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Плоды крупные (4,1 г), ширококонической формы, красного цвета. Сорт раннеспелый, урожайность высокая (11,0 т/га). В центральной зоне плодоводства Республики Беларусь потенциал продуктивности реализует на 95-100 %.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первым отечественным сортом малины ремонтантной.</a:t>
            </a:r>
          </a:p>
          <a:p>
            <a:pPr lvl="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Дегустационная оценка свежих плодов 4,5 балла.</a:t>
            </a:r>
            <a:endParaRPr lang="ru-RU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41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-10432" y="0"/>
            <a:ext cx="8964612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СОРТА ТЕПЛОЛЮБИВЫХ КУЛЬТУР БЕЛОРУССКОЙ СЕЛЕКЦИИ</a:t>
            </a:r>
          </a:p>
        </p:txBody>
      </p:sp>
      <p:pic>
        <p:nvPicPr>
          <p:cNvPr id="34819" name="Picture 3" descr="Космонавт"/>
          <p:cNvPicPr>
            <a:picLocks noChangeAspect="1" noChangeArrowheads="1"/>
          </p:cNvPicPr>
          <p:nvPr/>
        </p:nvPicPr>
        <p:blipFill>
          <a:blip r:embed="rId3" cstate="print"/>
          <a:srcRect l="20474" t="9517" r="6133" b="18639"/>
          <a:stretch>
            <a:fillRect/>
          </a:stretch>
        </p:blipFill>
        <p:spPr bwMode="auto">
          <a:xfrm>
            <a:off x="250825" y="692149"/>
            <a:ext cx="3817119" cy="3782757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</p:pic>
      <p:pic>
        <p:nvPicPr>
          <p:cNvPr id="34821" name="Picture 5" descr="Самохваловичский-2"/>
          <p:cNvPicPr>
            <a:picLocks noChangeAspect="1" noChangeArrowheads="1"/>
          </p:cNvPicPr>
          <p:nvPr/>
        </p:nvPicPr>
        <p:blipFill>
          <a:blip r:embed="rId4" cstate="print"/>
          <a:srcRect l="13034" t="16751" r="16505" b="3935"/>
          <a:stretch>
            <a:fillRect/>
          </a:stretch>
        </p:blipFill>
        <p:spPr bwMode="auto">
          <a:xfrm>
            <a:off x="4499992" y="692149"/>
            <a:ext cx="4176762" cy="3795915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4648492" y="4510020"/>
            <a:ext cx="4015060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САМОХВАЛОВИЧСКИЙ </a:t>
            </a:r>
            <a:r>
              <a:rPr lang="ru-RU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Сорт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среднего срока созревания. Обладает повышенной зимостойкостью, скороплодный. Относительно устойчив к бурой пятнистости. Относится к столовым сортам. Срок потребления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конец сентября.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79388" y="4549676"/>
            <a:ext cx="3888556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КОСМОНАВТ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Сорт очень раннего срока созревания, требует укрытия                 на зиму. Средняя масса грозди 130 г, наибольшая – 270 г. Ягода темно-фиолетовая, вкус простой,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гормоничный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Относится к столовым сортам.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63" y="188640"/>
            <a:ext cx="8229600" cy="523857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Перспективные культуры для РБ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908720"/>
            <a:ext cx="8805862" cy="1160462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Переданы в испытание: жимолости – 1 (Крупноплодная), рябины – 3 (Алая крупная, Бурка, Концентра), шиповника – 1 (Победа),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хеномелеса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1 (Крупноплодный), клюквы – 1 (Франклин), голубики - 1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Блюэта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eaLnBrk="1" hangingPunct="1">
              <a:buFontTx/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7828" name="Group 5"/>
          <p:cNvGrpSpPr>
            <a:grpSpLocks/>
          </p:cNvGrpSpPr>
          <p:nvPr/>
        </p:nvGrpSpPr>
        <p:grpSpPr bwMode="auto">
          <a:xfrm>
            <a:off x="96678750" y="89841388"/>
            <a:ext cx="27179588" cy="9359900"/>
            <a:chOff x="94518300" y="89840700"/>
            <a:chExt cx="15480000" cy="5760749"/>
          </a:xfrm>
        </p:grpSpPr>
        <p:grpSp>
          <p:nvGrpSpPr>
            <p:cNvPr id="77829" name="Group 6"/>
            <p:cNvGrpSpPr>
              <a:grpSpLocks/>
            </p:cNvGrpSpPr>
            <p:nvPr/>
          </p:nvGrpSpPr>
          <p:grpSpPr bwMode="auto">
            <a:xfrm>
              <a:off x="94518300" y="89840700"/>
              <a:ext cx="15480000" cy="2701688"/>
              <a:chOff x="94518300" y="86960700"/>
              <a:chExt cx="15480000" cy="2701688"/>
            </a:xfrm>
          </p:grpSpPr>
          <p:pic>
            <p:nvPicPr>
              <p:cNvPr id="77830" name="Picture 7" descr="Рис 5_Сорт сливы Блюфри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4518300" y="86961544"/>
                <a:ext cx="3600000" cy="270000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77831" name="Picture 8" descr="Рис 6_Сорт сливы Аленушка 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8478300" y="86961544"/>
                <a:ext cx="3600000" cy="270000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77832" name="Picture 9" descr="Titania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6398300" y="86960700"/>
                <a:ext cx="3600000" cy="2701688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77833" name="Picture 10" descr="Рис 7_сорт абрикоса Погремок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2438300" y="86964127"/>
                <a:ext cx="3600000" cy="2694833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</p:grpSp>
        <p:grpSp>
          <p:nvGrpSpPr>
            <p:cNvPr id="77834" name="Group 11"/>
            <p:cNvGrpSpPr>
              <a:grpSpLocks/>
            </p:cNvGrpSpPr>
            <p:nvPr/>
          </p:nvGrpSpPr>
          <p:grpSpPr bwMode="auto">
            <a:xfrm>
              <a:off x="94518300" y="92900700"/>
              <a:ext cx="15480000" cy="2700749"/>
              <a:chOff x="110358300" y="86961169"/>
              <a:chExt cx="15480000" cy="2700749"/>
            </a:xfrm>
          </p:grpSpPr>
          <p:pic>
            <p:nvPicPr>
              <p:cNvPr id="77835" name="Picture 12" descr="Рис 8_Сорт жимолости Крупноплодная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0358300" y="86961544"/>
                <a:ext cx="3600000" cy="270000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77836" name="Picture 13" descr="Голубика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18278300" y="86961544"/>
                <a:ext cx="3600000" cy="2700000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77837" name="Picture 14" descr="рябина Алая крупная лучшая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14318300" y="86961169"/>
                <a:ext cx="3600000" cy="2700749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  <p:pic>
            <p:nvPicPr>
              <p:cNvPr id="77838" name="Picture 15" descr="Сорт айвы японской Лихтар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22238300" y="86963637"/>
                <a:ext cx="3600000" cy="2695814"/>
              </a:xfrm>
              <a:prstGeom prst="rect">
                <a:avLst/>
              </a:prstGeom>
              <a:noFill/>
              <a:ln w="9525" algn="in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77839" name="Picture 16" descr="слива Блюфри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313" y="2286000"/>
            <a:ext cx="2160587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0" name="Picture 17" descr="слива Аленушка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57438" y="2286000"/>
            <a:ext cx="21590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1" name="Picture 18" descr="абриком Погремок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00563" y="2286000"/>
            <a:ext cx="2232025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2" name="Picture 19" descr="смородина черная Титания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15125" y="2286000"/>
            <a:ext cx="2305050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3" name="Picture 20" descr="жимолость Крупноплодная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313" y="4357688"/>
            <a:ext cx="216058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4" name="Picture 21" descr="рябина садовая Алая крупная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57438" y="4357688"/>
            <a:ext cx="22320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5" name="Picture 22" descr="хеномелес Крупноплодный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715125" y="4357688"/>
            <a:ext cx="21955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6" name="Picture 23" descr="голубика Блюэта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500563" y="4357688"/>
            <a:ext cx="23050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57767-BE3A-4FA0-846F-7CF6CDA545EE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270986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258888" y="0"/>
            <a:ext cx="665624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СОРТА ЯГОДНЫХ КУЛЬТУР БЕЛОРУССКОЙ СЕЛЕКЦИИ</a:t>
            </a:r>
          </a:p>
        </p:txBody>
      </p:sp>
      <p:pic>
        <p:nvPicPr>
          <p:cNvPr id="36868" name="Picture 4" descr="ненаглядная"/>
          <p:cNvPicPr>
            <a:picLocks noChangeAspect="1" noChangeArrowheads="1"/>
          </p:cNvPicPr>
          <p:nvPr/>
        </p:nvPicPr>
        <p:blipFill>
          <a:blip r:embed="rId3" cstate="print"/>
          <a:srcRect l="11766" t="9758" r="20587" b="5675"/>
          <a:stretch>
            <a:fillRect/>
          </a:stretch>
        </p:blipFill>
        <p:spPr bwMode="auto">
          <a:xfrm>
            <a:off x="468313" y="404813"/>
            <a:ext cx="1974850" cy="2230437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</p:pic>
      <p:pic>
        <p:nvPicPr>
          <p:cNvPr id="36869" name="Picture 5" descr="пурпурная"/>
          <p:cNvPicPr>
            <a:picLocks noChangeAspect="1" noChangeArrowheads="1"/>
          </p:cNvPicPr>
          <p:nvPr/>
        </p:nvPicPr>
        <p:blipFill>
          <a:blip r:embed="rId4" cstate="print"/>
          <a:srcRect l="6866" t="6119" r="8705" b="7613"/>
          <a:stretch>
            <a:fillRect/>
          </a:stretch>
        </p:blipFill>
        <p:spPr bwMode="auto">
          <a:xfrm>
            <a:off x="3409156" y="433200"/>
            <a:ext cx="1749425" cy="2232025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79388" y="2636838"/>
            <a:ext cx="2592387" cy="179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sz="1400" b="1" dirty="0">
                <a:latin typeface="Calibri" pitchFamily="34" charset="0"/>
              </a:rPr>
              <a:t>Сорт смородины красной </a:t>
            </a:r>
            <a:r>
              <a:rPr lang="ru-RU" sz="1400" b="1" dirty="0">
                <a:solidFill>
                  <a:srgbClr val="FF3300"/>
                </a:solidFill>
                <a:latin typeface="Calibri" pitchFamily="34" charset="0"/>
              </a:rPr>
              <a:t>НЕНАГЛЯДНАЯ     </a:t>
            </a:r>
            <a:r>
              <a:rPr lang="ru-RU" sz="1400" b="1" dirty="0">
                <a:latin typeface="Calibri" pitchFamily="34" charset="0"/>
              </a:rPr>
              <a:t>                    Сорт среднего срока созревания, зимостойкий, самоплодный, высокоурожайный –           13-15 т</a:t>
            </a:r>
            <a:r>
              <a:rPr lang="en-US" sz="1400" b="1" dirty="0">
                <a:latin typeface="Calibri" pitchFamily="34" charset="0"/>
              </a:rPr>
              <a:t>/</a:t>
            </a:r>
            <a:r>
              <a:rPr lang="ru-RU" sz="1400" b="1" dirty="0">
                <a:latin typeface="Calibri" pitchFamily="34" charset="0"/>
              </a:rPr>
              <a:t>га, универсального назначения.</a:t>
            </a: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2771775" y="2636838"/>
            <a:ext cx="3024188" cy="1878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 смородины красной </a:t>
            </a:r>
            <a:r>
              <a:rPr lang="ru-RU" sz="1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ПУРПУРНАЯ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Сорт среднего срока созревания, зимостойкий,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высокосамоплодный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высокоурожайный –                         13-15 т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га, универсального назначения</a:t>
            </a:r>
            <a:r>
              <a:rPr lang="ru-RU" b="1" dirty="0">
                <a:latin typeface="Calibri" pitchFamily="34" charset="0"/>
              </a:rPr>
              <a:t>.</a:t>
            </a:r>
          </a:p>
        </p:txBody>
      </p:sp>
      <p:pic>
        <p:nvPicPr>
          <p:cNvPr id="36872" name="Picture 8" descr="Venisa "/>
          <p:cNvPicPr>
            <a:picLocks noChangeAspect="1" noChangeArrowheads="1"/>
          </p:cNvPicPr>
          <p:nvPr/>
        </p:nvPicPr>
        <p:blipFill>
          <a:blip r:embed="rId5" cstate="print"/>
          <a:srcRect l="6897" r="13792" b="4938"/>
          <a:stretch>
            <a:fillRect/>
          </a:stretch>
        </p:blipFill>
        <p:spPr bwMode="auto">
          <a:xfrm>
            <a:off x="6227763" y="404813"/>
            <a:ext cx="21574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5724525" y="2636838"/>
            <a:ext cx="3168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</a:pPr>
            <a:endParaRPr lang="ru-RU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5795963" y="2636838"/>
            <a:ext cx="3168650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аронии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черноплодной  </a:t>
            </a:r>
            <a:r>
              <a:rPr lang="ru-RU" sz="1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ВЕНИСА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Сорт среднего срока созревания, зимостойкий, самоплодный, урожайный – 10 т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га, универсального назначения.</a:t>
            </a:r>
          </a:p>
        </p:txBody>
      </p:sp>
      <p:pic>
        <p:nvPicPr>
          <p:cNvPr id="36875" name="Picture 11" descr="пламенная"/>
          <p:cNvPicPr>
            <a:picLocks noChangeAspect="1" noChangeArrowheads="1"/>
          </p:cNvPicPr>
          <p:nvPr/>
        </p:nvPicPr>
        <p:blipFill>
          <a:blip r:embed="rId6" cstate="print"/>
          <a:srcRect l="4315" t="19479" r="15334" b="14505"/>
          <a:stretch>
            <a:fillRect/>
          </a:stretch>
        </p:blipFill>
        <p:spPr bwMode="auto">
          <a:xfrm>
            <a:off x="4738647" y="4514849"/>
            <a:ext cx="2600658" cy="2178277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</p:pic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7380288" y="4221163"/>
            <a:ext cx="1763712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 облепихи </a:t>
            </a:r>
            <a:r>
              <a:rPr lang="ru-RU" sz="1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ПЛАМЕННАЯ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Сорт среднего срока созревания, зимостойкий, засухоустойчивый, отличается высоким содержанием                            </a:t>
            </a:r>
            <a:r>
              <a:rPr lang="el-G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–каротина, универсального назначения</a:t>
            </a:r>
            <a:r>
              <a:rPr lang="ru-RU" sz="1400" b="1" dirty="0">
                <a:latin typeface="Calibri" pitchFamily="34" charset="0"/>
              </a:rPr>
              <a:t>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4437062"/>
            <a:ext cx="14557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ln w="12700" cmpd="sng">
                  <a:solidFill>
                    <a:srgbClr val="02967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 </a:t>
            </a:r>
            <a:r>
              <a:rPr lang="ru-RU" sz="1600" dirty="0">
                <a:ln w="12700" cmpd="sng">
                  <a:solidFill>
                    <a:srgbClr val="02967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актинидии </a:t>
            </a:r>
            <a:r>
              <a:rPr lang="ru-RU" sz="1600" dirty="0" err="1">
                <a:ln w="12700" cmpd="sng">
                  <a:solidFill>
                    <a:srgbClr val="02967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коломикта</a:t>
            </a:r>
            <a:r>
              <a:rPr lang="ru-RU" sz="1600" dirty="0">
                <a:ln w="12700" cmpd="sng">
                  <a:solidFill>
                    <a:srgbClr val="029676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Сентябрьская</a:t>
            </a:r>
            <a:endParaRPr lang="ru-RU" sz="1600" dirty="0">
              <a:ln w="12700" cmpd="sng">
                <a:solidFill>
                  <a:srgbClr val="029676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81" y="4514850"/>
            <a:ext cx="3100688" cy="217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145143" y="260648"/>
            <a:ext cx="8891353" cy="5760739"/>
          </a:xfrm>
        </p:spPr>
        <p:txBody>
          <a:bodyPr>
            <a:noAutofit/>
          </a:bodyPr>
          <a:lstStyle/>
          <a:p>
            <a:pPr algn="just"/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Плодоводство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отрасль сельского хозяйства, занимающаяся выращиванием многолетних культур с целью получения съедобных плодов и ягод. </a:t>
            </a:r>
          </a:p>
          <a:p>
            <a:pPr algn="just"/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Объектами плодоводства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являются многолетние растения, дающие съедобные плоды.</a:t>
            </a:r>
          </a:p>
          <a:p>
            <a:pPr algn="just"/>
            <a:r>
              <a:rPr lang="ru-RU" sz="2200" u="sng" dirty="0" smtClean="0">
                <a:latin typeface="Times New Roman" pitchFamily="18" charset="0"/>
                <a:cs typeface="Times New Roman" pitchFamily="18" charset="0"/>
              </a:rPr>
              <a:t>Плодоводство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как наука изучает закономерности строения, роста, развития, размножения и плодоношения плодовых и ягодных культур и разрабатывающая методы и способы выращивания высоких, ежегодных урожаев при наименьших затратах материальных и трудовых ресурсов.</a:t>
            </a:r>
          </a:p>
          <a:p>
            <a:pPr marL="0" indent="0" algn="just">
              <a:buNone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Помология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— (от лат. </a:t>
            </a:r>
            <a:r>
              <a:rPr lang="ru-RU" sz="2200" i="1" dirty="0" err="1">
                <a:latin typeface="Times New Roman" pitchFamily="18" charset="0"/>
                <a:cs typeface="Times New Roman" pitchFamily="18" charset="0"/>
              </a:rPr>
              <a:t>pomum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- плод и греч. </a:t>
            </a:r>
            <a:r>
              <a:rPr lang="ru-RU" sz="2200" i="1" dirty="0" err="1">
                <a:latin typeface="Times New Roman" pitchFamily="18" charset="0"/>
                <a:cs typeface="Times New Roman" pitchFamily="18" charset="0"/>
              </a:rPr>
              <a:t>logos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- слово, учение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)  - наука о сортах плодовых и ягодных культур, или сортоведение.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Плодоводство является частью </a:t>
            </a:r>
            <a:r>
              <a:rPr lang="ru-RU" sz="2200" u="sng" dirty="0" smtClean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садоводства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 садоводству относятся, кроме плодоводства, декоративное садоводство, чаеводство, тутоводство, любительское садоводство.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57767-BE3A-4FA0-846F-7CF6CDA545E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1639" y="116632"/>
            <a:ext cx="8713788" cy="1079500"/>
          </a:xfrm>
        </p:spPr>
        <p:txBody>
          <a:bodyPr rtlCol="0"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Производство оздоровленного посадочного материала</a:t>
            </a:r>
          </a:p>
        </p:txBody>
      </p:sp>
      <p:pic>
        <p:nvPicPr>
          <p:cNvPr id="3993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3429000"/>
            <a:ext cx="3997325" cy="3197225"/>
          </a:xfrm>
          <a:noFill/>
        </p:spPr>
      </p:pic>
      <p:sp>
        <p:nvSpPr>
          <p:cNvPr id="399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196752"/>
            <a:ext cx="8711505" cy="1728788"/>
          </a:xfrm>
        </p:spPr>
        <p:txBody>
          <a:bodyPr>
            <a:noAutofit/>
          </a:bodyPr>
          <a:lstStyle/>
          <a:p>
            <a:pPr marL="0" indent="180000" algn="just" eaLnBrk="1" hangingPunct="1">
              <a:spcBef>
                <a:spcPts val="0"/>
              </a:spcBef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Разработано и утверждено «Положение о производстве посадочного материала плодовых и ягодных культур в Республике Беларусь» с организационной схемой.  </a:t>
            </a:r>
          </a:p>
          <a:p>
            <a:pPr marL="0" indent="180000" algn="just" eaLnBrk="1" hangingPunct="1">
              <a:spcBef>
                <a:spcPts val="0"/>
              </a:spcBef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Разработаны технологии производства оздоровленного посадочного материала смородины черной, смородины красной, земляники садовой, оздоровленных клоновых подвоев яблони,  производства посадочного материала бузины черной и др.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135" y="3429000"/>
            <a:ext cx="4535487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57767-BE3A-4FA0-846F-7CF6CDA545EE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8027987" cy="1143000"/>
          </a:xfrm>
        </p:spPr>
        <p:txBody>
          <a:bodyPr rtlCol="0"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Базовые ССЭ растения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плодовых и ягодных культур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 vitro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в защищенном и открытом грунте)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03350" y="1600200"/>
            <a:ext cx="774065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Сорта плодовых культур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яблоня – 32 сорта  (246 растений),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груша – 10 сортов (57 растений),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слива, алыча – 15 сортов (80 растений),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вишня, черешня – 10 сортов (148 растений).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Подвои: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яблоня – 6 форм  (258 растений),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груша – 2 формы  (71 растение),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слива, алыча – 4 формы (31 растение),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вишня, черешня – 7 форм (2 000 растений).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Сорта ягодных культур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смородина черная – 14 сортов ( 115 растений),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смородина красная – 4 сорта (27 растений),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малина – 4 сорта (62 растения),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ежевика – 1 сорт (20 растений),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земляника садовая – 24 сорта ( 2 000 растений).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7170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1374775" cy="183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r:id="rId3" imgW="16228571" imgH="21638095" progId="">
                  <p:embed/>
                </p:oleObj>
              </mc:Choice>
              <mc:Fallback>
                <p:oleObj r:id="rId3" imgW="16228571" imgH="21638095" progId="">
                  <p:embed/>
                  <p:pic>
                    <p:nvPicPr>
                      <p:cNvPr id="0" name="Picture 2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lum bright="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166" t="3358" r="10773" b="26347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4775" cy="1833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 l="7132" t="7996" r="14655" b="11993"/>
          <a:stretch>
            <a:fillRect/>
          </a:stretch>
        </p:blipFill>
        <p:spPr bwMode="auto">
          <a:xfrm>
            <a:off x="0" y="4652963"/>
            <a:ext cx="1427163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 l="38577" t="44429" r="25607" b="5969"/>
          <a:stretch>
            <a:fillRect/>
          </a:stretch>
        </p:blipFill>
        <p:spPr bwMode="auto">
          <a:xfrm>
            <a:off x="0" y="1844675"/>
            <a:ext cx="1403350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P101019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5825" y="1268413"/>
            <a:ext cx="19081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 descr="P1030286"/>
          <p:cNvPicPr>
            <a:picLocks noChangeAspect="1" noChangeArrowheads="1"/>
          </p:cNvPicPr>
          <p:nvPr/>
        </p:nvPicPr>
        <p:blipFill>
          <a:blip r:embed="rId8" cstate="print">
            <a:lum contrast="24000"/>
          </a:blip>
          <a:srcRect/>
          <a:stretch>
            <a:fillRect/>
          </a:stretch>
        </p:blipFill>
        <p:spPr bwMode="auto">
          <a:xfrm>
            <a:off x="7235825" y="2636838"/>
            <a:ext cx="1908175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57332C-62AB-4B1A-87A3-FDA7B606FCA8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74318"/>
          </a:xfrm>
        </p:spPr>
      </p:pic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0600"/>
          </a:xfrm>
        </p:spPr>
        <p:txBody>
          <a:bodyPr rtlCol="0"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57767-BE3A-4FA0-846F-7CF6CDA545EE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611560" y="764704"/>
            <a:ext cx="8229600" cy="4525963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400" u="sng" smtClean="0">
                <a:latin typeface="Times New Roman" pitchFamily="18" charset="0"/>
                <a:cs typeface="Times New Roman" pitchFamily="18" charset="0"/>
              </a:rPr>
              <a:t>промышленное плодоводство</a:t>
            </a: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, которое занимается массовым производством плодов, ягод и посадочного материала плодовых культур в крупных интенсивных садах и питомниках.</a:t>
            </a:r>
          </a:p>
          <a:p>
            <a:endParaRPr lang="ru-RU" sz="26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400" u="sng" smtClean="0">
                <a:latin typeface="Times New Roman" pitchFamily="18" charset="0"/>
                <a:cs typeface="Times New Roman" pitchFamily="18" charset="0"/>
              </a:rPr>
              <a:t>лечебное плодоводство </a:t>
            </a:r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занимается производством отдельных пород и сортов, чьи плоды или другие органы (листья, корни, цветки) оказывают профилактическое и лечебное воздействие на организм человека (арония (рябина черноплодная), боярышник, хеномелес, шиповник, облепиха, актинидия, лимонник китайский и др.).</a:t>
            </a:r>
          </a:p>
          <a:p>
            <a:endParaRPr lang="ru-RU" sz="34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200" u="sng" smtClean="0">
                <a:latin typeface="Times New Roman" pitchFamily="18" charset="0"/>
                <a:cs typeface="Times New Roman" pitchFamily="18" charset="0"/>
              </a:rPr>
              <a:t>декоративное садоводство </a:t>
            </a:r>
            <a:r>
              <a:rPr lang="ru-RU" sz="4200" smtClean="0">
                <a:latin typeface="Times New Roman" pitchFamily="18" charset="0"/>
                <a:cs typeface="Times New Roman" pitchFamily="18" charset="0"/>
              </a:rPr>
              <a:t>занимается выращиванием декоративных растений с целью удовлетворения бытовых, культурных и эстетических потребностей людей (хеномелес, шиповник и др.).</a:t>
            </a:r>
          </a:p>
          <a:p>
            <a:pPr>
              <a:buFont typeface="Wingdings 2" pitchFamily="18" charset="2"/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649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7764" y="297522"/>
            <a:ext cx="4464496" cy="792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Ссаа</a:t>
            </a:r>
            <a:endParaRPr lang="ru-RU" dirty="0"/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2447764" y="370401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Садоводство</a:t>
            </a:r>
            <a:endParaRPr lang="ru-RU" sz="3600" dirty="0">
              <a:ln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>
            <a:endCxn id="12" idx="0"/>
          </p:cNvCxnSpPr>
          <p:nvPr/>
        </p:nvCxnSpPr>
        <p:spPr>
          <a:xfrm flipH="1">
            <a:off x="1691680" y="1089610"/>
            <a:ext cx="1872208" cy="61012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2" idx="2"/>
          </p:cNvCxnSpPr>
          <p:nvPr/>
        </p:nvCxnSpPr>
        <p:spPr>
          <a:xfrm>
            <a:off x="4680012" y="1089610"/>
            <a:ext cx="0" cy="89707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480276" y="1089610"/>
            <a:ext cx="2116060" cy="745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503680" y="1699730"/>
            <a:ext cx="2376000" cy="115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203848" y="1986684"/>
            <a:ext cx="2952328" cy="10005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Декоративное садоводство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524392" y="1835197"/>
            <a:ext cx="2376000" cy="115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57573" y="1986684"/>
            <a:ext cx="20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Плодоводство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3623" y="1953554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Лечебное садоводство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75760" y="4221088"/>
            <a:ext cx="2031839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noFill/>
              </a:rPr>
              <a:t>С</a:t>
            </a:r>
            <a:endParaRPr lang="ru-RU" dirty="0">
              <a:noFill/>
            </a:endParaRPr>
          </a:p>
        </p:txBody>
      </p:sp>
      <p:sp>
        <p:nvSpPr>
          <p:cNvPr id="93189" name="TextBox 93188"/>
          <p:cNvSpPr txBox="1"/>
          <p:nvPr/>
        </p:nvSpPr>
        <p:spPr>
          <a:xfrm>
            <a:off x="795662" y="3297153"/>
            <a:ext cx="1911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Собственно плодоводство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75761" y="3316463"/>
            <a:ext cx="2031839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noFill/>
              </a:rPr>
              <a:t>С</a:t>
            </a:r>
            <a:endParaRPr lang="ru-RU" dirty="0">
              <a:noFill/>
            </a:endParaRPr>
          </a:p>
        </p:txBody>
      </p:sp>
      <p:sp>
        <p:nvSpPr>
          <p:cNvPr id="93191" name="Прямоугольник 93190"/>
          <p:cNvSpPr/>
          <p:nvPr/>
        </p:nvSpPr>
        <p:spPr>
          <a:xfrm>
            <a:off x="845789" y="4381073"/>
            <a:ext cx="1792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Ягодоводство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75759" y="5914873"/>
            <a:ext cx="2031839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93192" name="Прямоугольник 93191"/>
          <p:cNvSpPr/>
          <p:nvPr/>
        </p:nvSpPr>
        <p:spPr>
          <a:xfrm>
            <a:off x="675892" y="5216136"/>
            <a:ext cx="1995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Виноградарство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87652" y="5040762"/>
            <a:ext cx="2031839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sp>
        <p:nvSpPr>
          <p:cNvPr id="93201" name="Прямоугольник 93200"/>
          <p:cNvSpPr/>
          <p:nvPr/>
        </p:nvSpPr>
        <p:spPr>
          <a:xfrm>
            <a:off x="709616" y="6090247"/>
            <a:ext cx="19641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Цитрусоводство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3203" name="Прямая соединительная линия 93202"/>
          <p:cNvCxnSpPr>
            <a:stCxn id="12" idx="2"/>
          </p:cNvCxnSpPr>
          <p:nvPr/>
        </p:nvCxnSpPr>
        <p:spPr>
          <a:xfrm>
            <a:off x="503680" y="2275730"/>
            <a:ext cx="0" cy="39991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205" name="Прямая соединительная линия 93204"/>
          <p:cNvCxnSpPr>
            <a:endCxn id="43" idx="1"/>
          </p:cNvCxnSpPr>
          <p:nvPr/>
        </p:nvCxnSpPr>
        <p:spPr>
          <a:xfrm>
            <a:off x="503680" y="6274913"/>
            <a:ext cx="17207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207" name="Прямая соединительная линия 93206"/>
          <p:cNvCxnSpPr>
            <a:endCxn id="93192" idx="1"/>
          </p:cNvCxnSpPr>
          <p:nvPr/>
        </p:nvCxnSpPr>
        <p:spPr>
          <a:xfrm>
            <a:off x="503680" y="5400802"/>
            <a:ext cx="172212" cy="153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209" name="Прямая соединительная линия 93208"/>
          <p:cNvCxnSpPr>
            <a:endCxn id="29" idx="1"/>
          </p:cNvCxnSpPr>
          <p:nvPr/>
        </p:nvCxnSpPr>
        <p:spPr>
          <a:xfrm>
            <a:off x="503680" y="4581128"/>
            <a:ext cx="1720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211" name="Прямая соединительная линия 93210"/>
          <p:cNvCxnSpPr>
            <a:endCxn id="41" idx="1"/>
          </p:cNvCxnSpPr>
          <p:nvPr/>
        </p:nvCxnSpPr>
        <p:spPr>
          <a:xfrm>
            <a:off x="503680" y="3676503"/>
            <a:ext cx="17208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/>
          <p:cNvSpPr/>
          <p:nvPr/>
        </p:nvSpPr>
        <p:spPr>
          <a:xfrm>
            <a:off x="3698755" y="3370934"/>
            <a:ext cx="2031839" cy="7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Ландшафтное садоводство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noFill/>
              </a:rPr>
              <a:t>С</a:t>
            </a:r>
            <a:endParaRPr lang="ru-RU" dirty="0">
              <a:noFill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3671417" y="4329810"/>
            <a:ext cx="2031839" cy="720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noFill/>
              </a:rPr>
              <a:t>С</a:t>
            </a:r>
            <a:endParaRPr lang="ru-RU" dirty="0">
              <a:noFill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3699318" y="5400802"/>
            <a:ext cx="2031839" cy="9047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noFill/>
              </a:rPr>
              <a:t>С</a:t>
            </a:r>
            <a:endParaRPr lang="ru-RU" dirty="0">
              <a:noFill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25124" y="4489795"/>
            <a:ext cx="198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Цветоводство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21237" y="5585468"/>
            <a:ext cx="1615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Дендрология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Прямая соединительная линия 38"/>
          <p:cNvCxnSpPr>
            <a:stCxn id="13" idx="2"/>
          </p:cNvCxnSpPr>
          <p:nvPr/>
        </p:nvCxnSpPr>
        <p:spPr>
          <a:xfrm>
            <a:off x="3203848" y="2486941"/>
            <a:ext cx="0" cy="33662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endCxn id="75" idx="1"/>
          </p:cNvCxnSpPr>
          <p:nvPr/>
        </p:nvCxnSpPr>
        <p:spPr>
          <a:xfrm>
            <a:off x="3203848" y="5853175"/>
            <a:ext cx="49547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>
            <a:endCxn id="74" idx="1"/>
          </p:cNvCxnSpPr>
          <p:nvPr/>
        </p:nvCxnSpPr>
        <p:spPr>
          <a:xfrm>
            <a:off x="3203848" y="4689850"/>
            <a:ext cx="46756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endCxn id="73" idx="1"/>
          </p:cNvCxnSpPr>
          <p:nvPr/>
        </p:nvCxnSpPr>
        <p:spPr>
          <a:xfrm>
            <a:off x="3203848" y="3730934"/>
            <a:ext cx="49490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Номер слайда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8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6632"/>
            <a:ext cx="8928992" cy="646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плодоводства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ct val="20000"/>
              </a:spcBef>
              <a:buFont typeface="Arial" charset="0"/>
              <a:buChar char="•"/>
            </a:pPr>
            <a:r>
              <a:rPr lang="ru-RU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Продовольственная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задача – благодаря плодоводству общество обеспечивает себя свежими фруктами и продуктами их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переработки;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ct val="20000"/>
              </a:spcBef>
              <a:buFont typeface="Arial" charset="0"/>
              <a:buChar char="•"/>
            </a:pPr>
            <a:r>
              <a:rPr lang="ru-RU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Экологическая задача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сводится к созданию благоприятных, комфортных условий для существования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человека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800" b="1" i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ct val="20000"/>
              </a:spcBef>
              <a:buFont typeface="Arial" charset="0"/>
              <a:buChar char="•"/>
            </a:pPr>
            <a:r>
              <a:rPr lang="ru-RU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Эстетическая задача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плодоводства заключается в удовлетворении эстетических потребностей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человека;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Bef>
                <a:spcPct val="20000"/>
              </a:spcBef>
              <a:buFont typeface="Arial" charset="0"/>
              <a:buChar char="•"/>
            </a:pPr>
            <a:r>
              <a:rPr lang="ru-RU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Воспитательная задача.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Выращивание садовых растений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побуждает человека к приобретению новых знаний и навыков, общению с природой. Плодоводство  предполагает коллективный труд, в результате это имеет огромное воспитательное значение.</a:t>
            </a:r>
          </a:p>
        </p:txBody>
      </p:sp>
    </p:spTree>
    <p:extLst>
      <p:ext uri="{BB962C8B-B14F-4D97-AF65-F5344CB8AC3E}">
        <p14:creationId xmlns:p14="http://schemas.microsoft.com/office/powerpoint/2010/main" val="138683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3559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2. Народно-хозяйственное значение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плодовых и ягодных растений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89705"/>
            <a:ext cx="9144000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плоды </a:t>
            </a:r>
            <a:r>
              <a:rPr lang="ru-RU" sz="28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ягоды обладают ценными пищевыми и технологическими свойствами;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8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многие части этих растений, включая плоды, содержат вещества, оказывающие лечебное и профилактическое воздействие на организм человека;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8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они дают побочную продукцию – древесину, которая у большинства плодовых пород используется в деревообрабатывающей </a:t>
            </a:r>
            <a:r>
              <a:rPr lang="ru-RU" sz="28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промышленности;</a:t>
            </a:r>
            <a:endParaRPr lang="ru-RU" sz="28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8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многие из плодово-ягодных растений используются в зеленом строительстве и в лесомелиоративной практике благодаря декоративным свойствам и способности выживать в экстремальных условиях существования.</a:t>
            </a:r>
            <a:endParaRPr lang="ru-RU" sz="2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3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1521" y="188640"/>
            <a:ext cx="8784976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</a:pPr>
            <a:r>
              <a:rPr lang="ru-RU" sz="2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Потребительская </a:t>
            </a:r>
            <a:r>
              <a:rPr lang="ru-RU" sz="2800" b="1" i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ценность</a:t>
            </a:r>
          </a:p>
          <a:p>
            <a:pPr lvl="0" algn="ctr">
              <a:spcBef>
                <a:spcPts val="0"/>
              </a:spcBef>
            </a:pPr>
            <a:endParaRPr lang="ru-RU" sz="1100" b="1" i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плодах и ягодах содержатся:</a:t>
            </a:r>
          </a:p>
          <a:p>
            <a:pPr lvl="0">
              <a:spcBef>
                <a:spcPts val="0"/>
              </a:spcBef>
              <a:buFont typeface="Arial" charset="0"/>
              <a:buChar char="•"/>
            </a:pPr>
            <a:r>
              <a:rPr lang="ru-RU" sz="2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Биологически-активные вещества</a:t>
            </a:r>
            <a:r>
              <a:rPr lang="ru-RU" sz="2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витамины 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C, A, 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600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600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600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P, </a:t>
            </a:r>
            <a:r>
              <a:rPr 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PP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(устойчивость организма к экстремальным факторам);</a:t>
            </a:r>
            <a:endParaRPr lang="ru-RU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  <a:buFont typeface="Arial" charset="0"/>
              <a:buChar char="•"/>
            </a:pPr>
            <a:r>
              <a:rPr lang="ru-RU" sz="2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Минеральные и органические вещества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которые  являются «строительным материалом» для формирования тканей организма человека;</a:t>
            </a:r>
          </a:p>
          <a:p>
            <a:pPr lvl="0">
              <a:spcBef>
                <a:spcPts val="0"/>
              </a:spcBef>
              <a:buFont typeface="Arial" charset="0"/>
              <a:buChar char="•"/>
            </a:pPr>
            <a:r>
              <a:rPr lang="ru-RU" sz="2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Щелочные соединения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необходимые для нейтрализации кислот;</a:t>
            </a:r>
          </a:p>
          <a:p>
            <a:pPr lvl="0">
              <a:spcBef>
                <a:spcPts val="0"/>
              </a:spcBef>
              <a:buFont typeface="Arial" charset="0"/>
              <a:buChar char="•"/>
            </a:pPr>
            <a:r>
              <a:rPr lang="ru-RU" sz="2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Энергетический материал 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(углеводы, жиры);</a:t>
            </a:r>
          </a:p>
          <a:p>
            <a:pPr lvl="0">
              <a:spcBef>
                <a:spcPts val="0"/>
              </a:spcBef>
              <a:buFont typeface="Arial" charset="0"/>
              <a:buChar char="•"/>
            </a:pPr>
            <a:r>
              <a:rPr lang="ru-RU" sz="2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Клетчатка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spcBef>
                <a:spcPts val="0"/>
              </a:spcBef>
              <a:buFont typeface="Arial" charset="0"/>
              <a:buChar char="•"/>
            </a:pPr>
            <a:r>
              <a:rPr lang="ru-RU" sz="2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Вода </a:t>
            </a:r>
            <a:r>
              <a:rPr lang="ru-RU" sz="2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-при </a:t>
            </a:r>
            <a:r>
              <a:rPr lang="ru-RU" sz="2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повышенной массе тела  </a:t>
            </a:r>
            <a:r>
              <a:rPr lang="ru-RU" sz="2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z="2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 на 1 кг </a:t>
            </a:r>
            <a:r>
              <a:rPr lang="ru-RU" sz="2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веса 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  <a:buFont typeface="Arial" charset="0"/>
              <a:buChar char="•"/>
            </a:pPr>
            <a:r>
              <a:rPr lang="ru-RU" sz="2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Органические кислоты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spcBef>
                <a:spcPts val="0"/>
              </a:spcBef>
              <a:buFont typeface="Arial" charset="0"/>
              <a:buChar char="•"/>
            </a:pPr>
            <a:r>
              <a:rPr lang="ru-RU" sz="2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Пектиновые вещества, которые связывают и выводят из организма токсичные соединения. 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1940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E8EED-27F4-4646-B20F-C4884DC695A7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1520" y="245839"/>
            <a:ext cx="864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Химический состав и калорийность съедобной части плодов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697238"/>
              </p:ext>
            </p:extLst>
          </p:nvPr>
        </p:nvGraphicFramePr>
        <p:xfrm>
          <a:off x="457199" y="1052736"/>
          <a:ext cx="8229599" cy="4724400"/>
        </p:xfrm>
        <a:graphic>
          <a:graphicData uri="http://schemas.openxmlformats.org/drawingml/2006/table">
            <a:tbl>
              <a:tblPr firstRow="1" bandRow="1"/>
              <a:tblGrid>
                <a:gridCol w="1306489"/>
                <a:gridCol w="1044825"/>
                <a:gridCol w="1175657"/>
                <a:gridCol w="1175657"/>
                <a:gridCol w="1175657"/>
                <a:gridCol w="1175657"/>
                <a:gridCol w="1175657"/>
              </a:tblGrid>
              <a:tr h="45720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Наимено-вание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плодов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Содержится в съедобной части плодов, %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 калорий в 100 г.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воды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белков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жиров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сахаров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орг. кислот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Яблоки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86,5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Груша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87,5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Вишня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85,5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10,6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Черешня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85,0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Слива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87,0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Абрикос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85,8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Персик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86,5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Виноград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80,5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16,8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Банан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1,09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22,8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576" y="5960199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  <a:hlinkClick r:id="rId2"/>
              </a:rPr>
              <a:t>Суточная норма калорий</a:t>
            </a:r>
            <a:r>
              <a:rPr lang="ru-RU" u="sng" dirty="0" smtClean="0">
                <a:solidFill>
                  <a:srgbClr val="660099"/>
                </a:solidFill>
                <a:latin typeface="arial"/>
                <a:hlinkClick r:id="rId2"/>
              </a:rPr>
              <a:t>:</a:t>
            </a:r>
            <a:r>
              <a:rPr lang="ru-RU" u="sng" dirty="0" smtClean="0">
                <a:solidFill>
                  <a:srgbClr val="660099"/>
                </a:solidFill>
                <a:latin typeface="arial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2500 - 2800</a:t>
            </a:r>
            <a:endParaRPr lang="ru-RU" b="1" i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39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Зеленый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  <a:fontScheme name="Consolas/Verdana">
    <a:majorFont>
      <a:latin typeface="Consolas"/>
      <a:ea typeface=""/>
      <a:cs typeface=""/>
      <a:font script="Jpan" typeface="HG丸ｺﾞｼｯｸM-PRO"/>
      <a:font script="Hang" typeface="HY중고딕"/>
      <a:font script="Hans" typeface="华文楷体"/>
      <a:font script="Hant" typeface="新細明體"/>
      <a:font script="Arab" typeface="Tahoma"/>
      <a:font script="Hebr" typeface="Levenim MT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Базис">
    <a:fillStyleLst>
      <a:solidFill>
        <a:schemeClr val="phClr"/>
      </a:solidFill>
      <a:solidFill>
        <a:schemeClr val="phClr">
          <a:tint val="55000"/>
          <a:satMod val="130000"/>
        </a:schemeClr>
      </a:solidFill>
      <a:gradFill rotWithShape="1">
        <a:gsLst>
          <a:gs pos="0">
            <a:schemeClr val="phClr"/>
          </a:gs>
          <a:gs pos="90000">
            <a:schemeClr val="phClr">
              <a:shade val="100000"/>
              <a:satMod val="105000"/>
            </a:schemeClr>
          </a:gs>
          <a:gs pos="100000">
            <a:schemeClr val="phClr">
              <a:shade val="80000"/>
              <a:satMod val="120000"/>
            </a:schemeClr>
          </a:gs>
        </a:gsLst>
        <a:path path="circle">
          <a:fillToRect l="100000" t="100000" r="100000" b="100000"/>
        </a:path>
      </a:gradFill>
    </a:fillStyleLst>
    <a:lnStyleLst>
      <a:ln w="10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53975" cap="flat" cmpd="dbl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phClr">
              <a:shade val="27000"/>
              <a:satMod val="12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95000"/>
          <a:satMod val="140000"/>
        </a:schemeClr>
      </a:solidFill>
      <a:solidFill>
        <a:schemeClr val="phClr">
          <a:tint val="90000"/>
          <a:shade val="85000"/>
          <a:satMod val="160000"/>
          <a:lumMod val="110000"/>
        </a:schemeClr>
      </a:soli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1591</TotalTime>
  <Words>2496</Words>
  <Application>Microsoft Office PowerPoint</Application>
  <PresentationFormat>Экран (4:3)</PresentationFormat>
  <Paragraphs>620</Paragraphs>
  <Slides>43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Тема Office</vt:lpstr>
      <vt:lpstr>Диаграмма Microsoft Excel</vt:lpstr>
      <vt:lpstr>Презентация PowerPoint</vt:lpstr>
      <vt:lpstr>Презентация PowerPoint</vt:lpstr>
      <vt:lpstr>Дополнительная литература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Обеспеченность хранилищами, тыс. тонн</vt:lpstr>
      <vt:lpstr>Презентация PowerPoint</vt:lpstr>
      <vt:lpstr>Расширение породно-сортового состава в Республике Беларусь  в 2003-2022 годах</vt:lpstr>
      <vt:lpstr>Использование сортов белорусской селекции в промышленных садах республики</vt:lpstr>
      <vt:lpstr>Научно-исследовательская работа по изучению особенностей возделывания сортов белорусской селекции</vt:lpstr>
      <vt:lpstr>Научно-исследовательская работа по изучению особенностей возделывания сортов зарубежной селекции в производственных  условиях</vt:lpstr>
      <vt:lpstr>Презентация PowerPoint</vt:lpstr>
      <vt:lpstr>Презентация PowerPoint</vt:lpstr>
      <vt:lpstr>Введение в культуру малораспространенных растений</vt:lpstr>
      <vt:lpstr>Сбор клюквы на промышленной плантации.  Штат Нью-Джерси, США</vt:lpstr>
      <vt:lpstr>Успешно вводится в культуру актинидия китайская (киви).</vt:lpstr>
      <vt:lpstr>Выделены и сорта жимолости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Перспективные культуры для РБ</vt:lpstr>
      <vt:lpstr>Презентация PowerPoint</vt:lpstr>
      <vt:lpstr>Производство оздоровленного посадочного материала</vt:lpstr>
      <vt:lpstr>Базовые ССЭ растения  плодовых и ягодных культур  (in vitro, в защищенном и открытом грунте)</vt:lpstr>
      <vt:lpstr>Спасибо за внимание!</vt:lpstr>
      <vt:lpstr>Презентация PowerPoint</vt:lpstr>
    </vt:vector>
  </TitlesOfParts>
  <Company>VIRTUAL_CR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Института плодоводства в совершенствовании сортимента плодовых и ягодных культур и развитии плодоводства в Республике Беларусь</dc:title>
  <dc:creator>CRUSER</dc:creator>
  <cp:lastModifiedBy>Пользователь</cp:lastModifiedBy>
  <cp:revision>118</cp:revision>
  <cp:lastPrinted>2019-09-12T17:15:42Z</cp:lastPrinted>
  <dcterms:created xsi:type="dcterms:W3CDTF">2010-06-23T12:05:42Z</dcterms:created>
  <dcterms:modified xsi:type="dcterms:W3CDTF">2023-10-16T18:40:14Z</dcterms:modified>
</cp:coreProperties>
</file>