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3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4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8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4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5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9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1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5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7A6F-9B8A-44B3-A2C9-D4AFE5D7ED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6F15-6756-43D6-8845-A7666B1CC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6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17293"/>
            <a:ext cx="3588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 овощные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4100"/>
            <a:ext cx="4711867" cy="3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936"/>
            <a:ext cx="3491880" cy="46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00" y="0"/>
            <a:ext cx="3324100" cy="3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6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332447"/>
            <a:ext cx="8990223" cy="599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89240"/>
            <a:ext cx="22558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5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206"/>
            <a:ext cx="8566997" cy="642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27794" y="58772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Amazone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1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1" y="544369"/>
            <a:ext cx="8707579" cy="527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093296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АППМ-6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Уход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. 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уничтожении почвенной корки;</a:t>
            </a:r>
          </a:p>
          <a:p>
            <a:pPr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поддержании полей чистыми от сорняков;</a:t>
            </a:r>
          </a:p>
          <a:p>
            <a:pPr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своевременные поливы и подкормки;</a:t>
            </a:r>
          </a:p>
          <a:p>
            <a:pPr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борьбе с вредителями и болезнями.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Уборка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К уборке культуры приступают при достижении технической спелости 70–75 % бобов. Время между обмолотом и переработкой не должно превышать 1,5 часа.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Для фасоли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– замер длины семени - уборку начинают, если средняя длина измеренных семян достигает 5 мм (при достижении семенами длины 8–10 мм уборку прекращают)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ctr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Убранные бобы сразу же доставляют на переработку. </a:t>
            </a:r>
            <a:endParaRPr lang="ru-RU" sz="2400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752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0513"/>
            <a:ext cx="6192688" cy="662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237312"/>
            <a:ext cx="68407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1124744"/>
            <a:ext cx="324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Thank you for your attention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6535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53030"/>
            <a:ext cx="889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Происхождение, химический состав и пищевая ценность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и технология выращивания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Происхождение, химический состав и пищевая ценность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гороха</a:t>
            </a:r>
          </a:p>
          <a:p>
            <a:pPr marL="342900" lvl="0" indent="-342900">
              <a:buFontTx/>
              <a:buAutoNum type="arabicPeriod"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effectLst/>
                <a:latin typeface="Times New Roman"/>
                <a:ea typeface="Times New Roman"/>
              </a:rPr>
              <a:t>Горох овощной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2400" i="1" dirty="0" err="1" smtClean="0">
                <a:effectLst/>
                <a:latin typeface="Times New Roman"/>
                <a:ea typeface="Times New Roman"/>
              </a:rPr>
              <a:t>Pisum</a:t>
            </a:r>
            <a:r>
              <a:rPr lang="en-US" sz="24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i="1" dirty="0" err="1" smtClean="0">
                <a:effectLst/>
                <a:latin typeface="Times New Roman"/>
                <a:ea typeface="Times New Roman"/>
              </a:rPr>
              <a:t>sativum</a:t>
            </a:r>
            <a:r>
              <a:rPr lang="en-US" sz="24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L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)</a:t>
            </a:r>
          </a:p>
          <a:p>
            <a:pPr lvl="0"/>
            <a:endParaRPr lang="ru-RU" sz="1000" i="1" dirty="0" smtClean="0">
              <a:effectLst/>
              <a:latin typeface="Times New Roman"/>
              <a:ea typeface="Times New Roman"/>
            </a:endParaRPr>
          </a:p>
          <a:p>
            <a:pPr lvl="0"/>
            <a:r>
              <a:rPr lang="ru-RU" sz="2400" b="1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Происхождение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- Абиссинский центр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Африка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33026"/>
              </p:ext>
            </p:extLst>
          </p:nvPr>
        </p:nvGraphicFramePr>
        <p:xfrm>
          <a:off x="107504" y="2138084"/>
          <a:ext cx="8784977" cy="4498370"/>
        </p:xfrm>
        <a:graphic>
          <a:graphicData uri="http://schemas.openxmlformats.org/drawingml/2006/table">
            <a:tbl>
              <a:tblPr firstRow="1" firstCol="1" bandRow="1"/>
              <a:tblGrid>
                <a:gridCol w="1832425"/>
                <a:gridCol w="1082767"/>
                <a:gridCol w="1182388"/>
                <a:gridCol w="864247"/>
                <a:gridCol w="1734571"/>
                <a:gridCol w="924644"/>
                <a:gridCol w="1163935"/>
              </a:tblGrid>
              <a:tr h="489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Состав съедобной части, 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i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Калорийность, ккал/100 г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вит., мг/%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i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вода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углеводы 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/>
                          <a:ea typeface="Times New Roman"/>
                        </a:rPr>
                        <a:t>белки</a:t>
                      </a:r>
                      <a:endParaRPr lang="ru-RU" sz="1600" i="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i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Каротин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Картофель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90,2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Капуста белокочанная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29,1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следы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Свекла столовая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86,0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10,4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48,8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-//-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Морковь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88,0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8,7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1-9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Томаты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93,8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19,7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Лук репчатый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85,5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53,5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следы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Зеленый горошек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79,0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12,1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74,6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0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Перец сладкий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90,5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80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29,9</a:t>
                      </a:r>
                      <a:endParaRPr lang="ru-RU" sz="1800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250-300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30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2" y="745296"/>
            <a:ext cx="89158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Температура</a:t>
            </a: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Горох и бобы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–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холодостойкие культуры</a:t>
            </a:r>
            <a:endParaRPr lang="ru-RU" sz="24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с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емена прорастают при температуре 1–2 °С, переносят заморозки от минус 4 до минус 6 °С;</a:t>
            </a:r>
          </a:p>
          <a:p>
            <a:pPr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оптимальная температура для роста и развития составляет 17–25 °С. </a:t>
            </a:r>
          </a:p>
          <a:p>
            <a:pPr indent="180340" algn="just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Фасоль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sz="2400" u="sng" dirty="0" smtClean="0">
                <a:effectLst/>
                <a:latin typeface="Times New Roman"/>
                <a:ea typeface="Times New Roman"/>
              </a:rPr>
              <a:t>теплолюбивое растение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>
                <a:latin typeface="Times New Roman"/>
                <a:ea typeface="Times New Roman"/>
              </a:rPr>
              <a:t>м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инимальная температура прорастания семян 8–12 °C, оптимальная - 12–22 °C через;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п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ри температуре ниже 8 °C семена медленно всходят или загнивают;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 температуре выше 35 ºC может наблюдаться гибель проростков и цветков;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- оптимальной температурой в период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бутонизации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и цветения является температура 20–25 °C.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45839"/>
            <a:ext cx="8840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Биология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технология выращивания гороха. Сорта гороха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547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754" y="61178"/>
            <a:ext cx="46085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Свет</a:t>
            </a:r>
          </a:p>
          <a:p>
            <a:pPr lvl="0" indent="180340" algn="just"/>
            <a:endParaRPr lang="ru-RU" sz="1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Горох </a:t>
            </a:r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</a:rPr>
              <a:t>и бобы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400" u="sng" dirty="0">
                <a:solidFill>
                  <a:prstClr val="black"/>
                </a:solidFill>
                <a:latin typeface="Times New Roman"/>
                <a:ea typeface="Times New Roman"/>
              </a:rPr>
              <a:t>растения </a:t>
            </a:r>
            <a:r>
              <a:rPr lang="ru-RU" sz="24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длинного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 indent="180340" algn="just"/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Фасоль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– короткого дня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lvl="0" indent="180340" algn="just"/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180340" algn="just"/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</a:rPr>
              <a:t>Горох, </a:t>
            </a: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бобы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гигрофиты.</a:t>
            </a:r>
          </a:p>
          <a:p>
            <a:pPr lvl="0" indent="180340" algn="just"/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80340" algn="just"/>
            <a:r>
              <a:rPr lang="ru-RU" sz="2400" i="1" dirty="0" smtClean="0">
                <a:effectLst/>
                <a:latin typeface="Times New Roman"/>
                <a:ea typeface="Times New Roman"/>
              </a:rPr>
              <a:t>Фасоль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– это засухоустойчивая культура.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49" y="3479275"/>
            <a:ext cx="4458072" cy="334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" y="3471636"/>
            <a:ext cx="4508330" cy="335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6" y="93435"/>
            <a:ext cx="4437678" cy="332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59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Предшественники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- корнеплоды, огурец, крестоцветные культуры, ранний картофель, озимые и яровые зерновые культуры.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Не следует высевать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горох после кукурузы, подсолнечника, капусты,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бобовых культур, рапса и льна.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Возвращать горох на прежнее поле в севообороте рекомендуется не ранее, чем через 4–5 лет. </a:t>
            </a:r>
          </a:p>
          <a:p>
            <a:pPr indent="180340"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  Подготовка почвы</a:t>
            </a:r>
          </a:p>
          <a:p>
            <a:pPr indent="180340" algn="just">
              <a:spcAft>
                <a:spcPts val="0"/>
              </a:spcAft>
            </a:pPr>
            <a:endParaRPr lang="ru-RU" sz="1000" b="1" i="1" dirty="0" smtClean="0">
              <a:effectLst/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Осень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-лущение почвы на глубину 8–10 см;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через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недели – вспашку поля на глубину пахотного горизонта. </a:t>
            </a: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Весна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культивацию на глубину 8–10 см, при сильном уплотнении почвы – перепашку на глубину 16–18 см;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почвах с содержанием гумуса менее 2 % вносят азотные удобрения 40–50 кг/га д. в перед предпосевной обработкой.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286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Посев</a:t>
            </a:r>
          </a:p>
          <a:p>
            <a:pPr indent="180340" algn="ctr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Горох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/>
                <a:ea typeface="Times New Roman"/>
              </a:rPr>
              <a:t>д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ля конвейерного получения зеленого горошка посев проводят в четыре срока с интервалом в 10–12 дней – со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второй-третей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декады апреля;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глубина заделки семян на легких почвах – 7–8 см; средних – 5–6; тяжелых – 3–4 см;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норма высева, млн.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шт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/га: ранних сортов – 1,3–1,4; среднеранних – 1,1–1,2; средних – 1,0; поздних – 0,8–0,9;</a:t>
            </a:r>
          </a:p>
          <a:p>
            <a:pPr algn="just">
              <a:spcAft>
                <a:spcPts val="0"/>
              </a:spcAft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способ посева гороха – сплошной рядовой, ширина междурядий – 10–15 см.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для посева используют сеялки СПУ-6, АППМ-6, АКПМ-6, Ferabox-300,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Lemken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Amazone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000" b="1" i="1" dirty="0" smtClean="0">
                <a:latin typeface="Times New Roman"/>
                <a:ea typeface="Times New Roman"/>
              </a:rPr>
              <a:t>Фасоль, бобы</a:t>
            </a:r>
            <a:endParaRPr lang="ru-RU" sz="2000" b="1" i="1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45×8–9 см. Норма высева всхожих семян – 240–280 тыс.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шт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/га.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47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23" y="6254855"/>
            <a:ext cx="223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Сеялка СПУ-6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646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2240" y="5877272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Ferabox-300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4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377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2022-10-07T10:47:21Z</dcterms:created>
  <dcterms:modified xsi:type="dcterms:W3CDTF">2022-10-07T12:57:21Z</dcterms:modified>
</cp:coreProperties>
</file>