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147A4-2C88-4C77-A5A4-D60D73E6525C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46C-0AC3-4F52-A35E-876876134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DF46C-0AC3-4F52-A35E-8768761345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1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3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6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6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2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8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9594-D4D9-4C97-892D-F8A9CF314E8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24EB-D5DE-4BF5-B5D5-4BFDF0235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498" y="2818656"/>
            <a:ext cx="4675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Корнеплоды</a:t>
            </a:r>
            <a:endParaRPr lang="ru-RU" sz="3600" b="1" kern="0" cap="all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56899"/>
            <a:ext cx="2808312" cy="228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23" y="4614142"/>
            <a:ext cx="3707904" cy="22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9" y="2129055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3" y="446703"/>
            <a:ext cx="3661851" cy="20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00" y="0"/>
            <a:ext cx="3906688" cy="254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" y="5003913"/>
            <a:ext cx="2801011" cy="186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4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4023"/>
            <a:ext cx="89439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схема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посева двухстрочная лента – 62+8 см, при базовой ширине междурядий 70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см;</a:t>
            </a:r>
          </a:p>
          <a:p>
            <a:pPr marL="342900" lvl="0" indent="-342900" algn="just"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ГС для получения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ранней продукции – 1,0–1,2 млн.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шт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/га, для хранения –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0,8–1,0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млн.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шт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/га;</a:t>
            </a:r>
          </a:p>
          <a:p>
            <a:pPr marL="342900" lvl="0" indent="-342900" algn="just">
              <a:buFontTx/>
              <a:buChar char="-"/>
            </a:pPr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Посев следует проводить на ровной поверхности почвы или на узкопрофильных грядах, высотой 16–18 см.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29" y="3548211"/>
            <a:ext cx="5035797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424944"/>
            <a:ext cx="3908117" cy="33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Уход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при влажности почвы менее 70 % НВ проводят полив. Расход воды – 200–400 м</a:t>
            </a:r>
            <a:r>
              <a:rPr lang="ru-RU" sz="2400" baseline="30000" dirty="0" smtClean="0">
                <a:latin typeface="Times New Roman"/>
                <a:ea typeface="Times New Roman"/>
              </a:rPr>
              <a:t>3</a:t>
            </a:r>
            <a:r>
              <a:rPr lang="ru-RU" sz="2400" dirty="0" smtClean="0">
                <a:latin typeface="Times New Roman"/>
                <a:ea typeface="Times New Roman"/>
              </a:rPr>
              <a:t>/га;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междурядные обработки </a:t>
            </a:r>
            <a:r>
              <a:rPr lang="ru-RU" sz="2400" dirty="0" smtClean="0">
                <a:latin typeface="Times New Roman"/>
                <a:ea typeface="Times New Roman"/>
              </a:rPr>
              <a:t>посевов;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в период вегетации по мере необходимости, проводят две подкормки: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</a:rPr>
              <a:t>первая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- в начале интенсивного нарастания вегетативной массы (</a:t>
            </a:r>
            <a:r>
              <a:rPr lang="en-US" sz="2400" b="1" dirty="0" smtClean="0">
                <a:latin typeface="Times New Roman"/>
                <a:ea typeface="Times New Roman"/>
              </a:rPr>
              <a:t>N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10</a:t>
            </a:r>
            <a:r>
              <a:rPr lang="en-US" sz="2400" b="1" dirty="0" smtClean="0">
                <a:latin typeface="Times New Roman"/>
                <a:ea typeface="Times New Roman"/>
              </a:rPr>
              <a:t>P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10</a:t>
            </a:r>
            <a:r>
              <a:rPr lang="en-US" sz="2400" b="1" dirty="0" smtClean="0">
                <a:latin typeface="Times New Roman"/>
                <a:ea typeface="Times New Roman"/>
              </a:rPr>
              <a:t>K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10</a:t>
            </a:r>
            <a:r>
              <a:rPr lang="ru-RU" sz="2400" dirty="0" smtClean="0">
                <a:latin typeface="Times New Roman"/>
                <a:ea typeface="Times New Roman"/>
              </a:rPr>
              <a:t>), вторая – в начале образования корнеплода (</a:t>
            </a:r>
            <a:r>
              <a:rPr lang="en-US" sz="2400" b="1" dirty="0" smtClean="0">
                <a:latin typeface="Times New Roman"/>
                <a:ea typeface="Times New Roman"/>
              </a:rPr>
              <a:t>N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15</a:t>
            </a:r>
            <a:r>
              <a:rPr lang="en-US" sz="2400" b="1" dirty="0" smtClean="0">
                <a:latin typeface="Times New Roman"/>
                <a:ea typeface="Times New Roman"/>
              </a:rPr>
              <a:t>P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10</a:t>
            </a:r>
            <a:r>
              <a:rPr lang="en-US" sz="2400" b="1" dirty="0" smtClean="0">
                <a:latin typeface="Times New Roman"/>
                <a:ea typeface="Times New Roman"/>
              </a:rPr>
              <a:t>K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20</a:t>
            </a:r>
            <a:r>
              <a:rPr lang="ru-RU" sz="2400" dirty="0" smtClean="0">
                <a:latin typeface="Times New Roman"/>
                <a:ea typeface="Times New Roman"/>
              </a:rPr>
              <a:t>);</a:t>
            </a:r>
          </a:p>
          <a:p>
            <a:pPr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защита от сорняков, болезней и вредителей.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2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58" y="4221088"/>
            <a:ext cx="3296139" cy="26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4221088"/>
            <a:ext cx="5596711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53"/>
            <a:ext cx="3563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ru-RU" sz="22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Уборка</a:t>
            </a:r>
          </a:p>
          <a:p>
            <a:pPr lvl="0" indent="180340" algn="ctr"/>
            <a:endParaRPr lang="ru-RU" sz="1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ctr"/>
            <a:r>
              <a:rPr lang="ru-RU" sz="22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 Убирают морковь</a:t>
            </a:r>
          </a:p>
          <a:p>
            <a:pPr lvl="0" indent="180340" algn="ctr"/>
            <a:r>
              <a:rPr lang="ru-RU" sz="22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 с </a:t>
            </a:r>
            <a:r>
              <a:rPr lang="ru-RU" sz="22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июля по октябрь.</a:t>
            </a:r>
          </a:p>
          <a:p>
            <a:pPr lvl="0" indent="180340" algn="ctr"/>
            <a:endParaRPr lang="ru-RU" sz="1000" u="sng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ctr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 механизированной уборке используют комбайны Т100, </a:t>
            </a:r>
            <a:r>
              <a:rPr lang="en-US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Dewulf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 др.</a:t>
            </a:r>
          </a:p>
          <a:p>
            <a:pPr lvl="0" indent="180340" algn="ctr"/>
            <a:r>
              <a:rPr lang="en-US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55" y="3519549"/>
            <a:ext cx="5575417" cy="31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53"/>
            <a:ext cx="5016655" cy="249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0801" y="2852936"/>
            <a:ext cx="35946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ru-RU" sz="22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Хранение</a:t>
            </a:r>
          </a:p>
          <a:p>
            <a:pPr lvl="0" indent="180340" algn="ctr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хранилищах с активным вентилированием и искусственным охлаждением в контейнерах. </a:t>
            </a:r>
          </a:p>
          <a:p>
            <a:pPr lvl="0" indent="180340" algn="ctr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Оптимальный режим хранения: температура воздуха 0–2 °С, относительная влажность воздуха – 90–95 %.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232" y="1163766"/>
            <a:ext cx="8848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Свекла столовая</a:t>
            </a: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i="1" dirty="0">
                <a:latin typeface="Times New Roman"/>
                <a:ea typeface="Times New Roman"/>
              </a:rPr>
              <a:t>(</a:t>
            </a:r>
            <a:r>
              <a:rPr lang="ru-RU" sz="2400" i="1" dirty="0" err="1">
                <a:latin typeface="Times New Roman"/>
                <a:ea typeface="Times New Roman"/>
              </a:rPr>
              <a:t>Beta</a:t>
            </a: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</a:rPr>
              <a:t>vulgaris</a:t>
            </a: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L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r>
              <a:rPr lang="ru-RU" sz="2400" i="1" dirty="0">
                <a:latin typeface="Times New Roman"/>
                <a:ea typeface="Times New Roman"/>
              </a:rPr>
              <a:t>) </a:t>
            </a:r>
            <a:r>
              <a:rPr lang="ru-RU" sz="2400" dirty="0">
                <a:latin typeface="Times New Roman"/>
                <a:ea typeface="Times New Roman"/>
              </a:rPr>
              <a:t>Относится к семейству маревые</a:t>
            </a:r>
            <a:r>
              <a:rPr lang="ru-RU" sz="2400" i="1" dirty="0">
                <a:latin typeface="Times New Roman"/>
                <a:ea typeface="Times New Roman"/>
              </a:rPr>
              <a:t> – </a:t>
            </a:r>
            <a:r>
              <a:rPr lang="ru-RU" sz="2400" i="1" dirty="0" err="1">
                <a:latin typeface="Times New Roman"/>
                <a:ea typeface="Times New Roman"/>
              </a:rPr>
              <a:t>Chenopodiaceae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Свекла столовая. Происхождение, химический состав и пищевая ценность.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4878"/>
              </p:ext>
            </p:extLst>
          </p:nvPr>
        </p:nvGraphicFramePr>
        <p:xfrm>
          <a:off x="188231" y="1994763"/>
          <a:ext cx="8825727" cy="4429251"/>
        </p:xfrm>
        <a:graphic>
          <a:graphicData uri="http://schemas.openxmlformats.org/drawingml/2006/table">
            <a:tbl>
              <a:tblPr/>
              <a:tblGrid>
                <a:gridCol w="1563697"/>
                <a:gridCol w="1197469"/>
                <a:gridCol w="1098770"/>
                <a:gridCol w="953714"/>
                <a:gridCol w="953714"/>
                <a:gridCol w="953714"/>
                <a:gridCol w="759035"/>
                <a:gridCol w="1345614"/>
              </a:tblGrid>
              <a:tr h="1354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Корнеплод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Сухое 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вещество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Азотистые вещества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Жир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Сахар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Клетчатка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Зола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Витамин С, мг/100 г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Морковь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14,4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1,23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0,29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10,7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1,16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2–7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Свекла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1,82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14,43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0,78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8–10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Петрушка: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листья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16,8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3,50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0,60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8,8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1,70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2,60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корни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21,2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2,70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15,1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1,30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1,70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20–35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Сельдерей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11,7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130–150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Редис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6,66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1,23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0,15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3,72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30–40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6457890"/>
            <a:ext cx="347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Плод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– орешек (или коробочка)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5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Плод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– орешек (или коробочка)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139"/>
            <a:ext cx="5918668" cy="394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28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07" y="2907138"/>
            <a:ext cx="2966642" cy="39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3" y="636592"/>
            <a:ext cx="4400285" cy="227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111" y="908720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Температурный режим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при 5 </a:t>
            </a:r>
            <a:r>
              <a:rPr lang="ru-RU" sz="2400" dirty="0">
                <a:latin typeface="Times New Roman"/>
                <a:ea typeface="Times New Roman"/>
              </a:rPr>
              <a:t>°С семена прорастают через 20 </a:t>
            </a:r>
            <a:r>
              <a:rPr lang="ru-RU" sz="2400" dirty="0" smtClean="0">
                <a:latin typeface="Times New Roman"/>
                <a:ea typeface="Times New Roman"/>
              </a:rPr>
              <a:t>дней, оптимальная температура </a:t>
            </a:r>
            <a:r>
              <a:rPr lang="ru-RU" sz="2400" dirty="0">
                <a:latin typeface="Times New Roman"/>
                <a:ea typeface="Times New Roman"/>
              </a:rPr>
              <a:t>для прорастания семян </a:t>
            </a:r>
            <a:r>
              <a:rPr lang="ru-RU" sz="2400" dirty="0" smtClean="0">
                <a:latin typeface="Times New Roman"/>
                <a:ea typeface="Times New Roman"/>
              </a:rPr>
              <a:t>– +15 - +25</a:t>
            </a:r>
            <a:r>
              <a:rPr lang="ru-RU" sz="2400" dirty="0">
                <a:latin typeface="Times New Roman"/>
                <a:ea typeface="Times New Roman"/>
              </a:rPr>
              <a:t> °</a:t>
            </a:r>
            <a:r>
              <a:rPr lang="ru-RU" sz="2400" dirty="0" smtClean="0">
                <a:latin typeface="Times New Roman"/>
                <a:ea typeface="Times New Roman"/>
              </a:rPr>
              <a:t>С;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роста растений 15–23 °С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-всходы </a:t>
            </a:r>
            <a:r>
              <a:rPr lang="ru-RU" sz="2400" dirty="0">
                <a:latin typeface="Times New Roman"/>
                <a:ea typeface="Times New Roman"/>
              </a:rPr>
              <a:t>свеклы могут выдерживать длительное весеннее похолодание, взрослые растения – заморозки до минус 3 °С.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5824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Сорта, биология и технология возделывания свеклы столовой.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6" y="3811012"/>
            <a:ext cx="91403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Отношение к </a:t>
            </a:r>
            <a:r>
              <a:rPr lang="ru-RU" sz="2400" b="1" i="1" dirty="0" smtClean="0">
                <a:latin typeface="Times New Roman"/>
                <a:ea typeface="Times New Roman"/>
              </a:rPr>
              <a:t>свету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Свекла культура </a:t>
            </a:r>
            <a:r>
              <a:rPr lang="ru-RU" sz="2400" u="sng" dirty="0" smtClean="0">
                <a:latin typeface="Times New Roman"/>
                <a:ea typeface="Times New Roman"/>
              </a:rPr>
              <a:t>длинного дня</a:t>
            </a:r>
            <a:r>
              <a:rPr lang="ru-RU" sz="2400" dirty="0" smtClean="0">
                <a:latin typeface="Times New Roman"/>
                <a:ea typeface="Times New Roman"/>
              </a:rPr>
              <a:t>. При </a:t>
            </a:r>
            <a:r>
              <a:rPr lang="ru-RU" sz="2400" dirty="0">
                <a:latin typeface="Times New Roman"/>
                <a:ea typeface="Times New Roman"/>
              </a:rPr>
              <a:t>световом дне продолжительностью более 12 часов развиваются более крупные корнеплоды, при 10-часовом они </a:t>
            </a:r>
            <a:r>
              <a:rPr lang="ru-RU" sz="2400" dirty="0" smtClean="0">
                <a:latin typeface="Times New Roman"/>
                <a:ea typeface="Times New Roman"/>
              </a:rPr>
              <a:t>недоразвитые, </a:t>
            </a:r>
            <a:r>
              <a:rPr lang="ru-RU" sz="2400" dirty="0">
                <a:latin typeface="Times New Roman"/>
                <a:ea typeface="Times New Roman"/>
              </a:rPr>
              <a:t>при 6–7-часовом вовсе не образуются.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3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0" y="260648"/>
            <a:ext cx="88569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Отношение к </a:t>
            </a:r>
            <a:r>
              <a:rPr lang="ru-RU" sz="2400" b="1" i="1" dirty="0" smtClean="0">
                <a:latin typeface="Times New Roman"/>
                <a:ea typeface="Times New Roman"/>
              </a:rPr>
              <a:t>влаге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Свекла </a:t>
            </a:r>
            <a:r>
              <a:rPr lang="ru-RU" sz="2400" dirty="0">
                <a:latin typeface="Times New Roman"/>
                <a:ea typeface="Times New Roman"/>
              </a:rPr>
              <a:t>относительно засухоустойчива.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Times New Roman"/>
              </a:rPr>
              <a:t>opt </a:t>
            </a:r>
            <a:r>
              <a:rPr lang="ru-RU" sz="2400" dirty="0" smtClean="0">
                <a:latin typeface="Times New Roman"/>
                <a:ea typeface="Times New Roman"/>
              </a:rPr>
              <a:t>влажности </a:t>
            </a:r>
            <a:r>
              <a:rPr lang="ru-RU" sz="2400" dirty="0">
                <a:latin typeface="Times New Roman"/>
                <a:ea typeface="Times New Roman"/>
              </a:rPr>
              <a:t>около 70 % от НВ </a:t>
            </a:r>
            <a:r>
              <a:rPr lang="ru-RU" sz="2400" dirty="0" smtClean="0">
                <a:latin typeface="Times New Roman"/>
                <a:ea typeface="Times New Roman"/>
              </a:rPr>
              <a:t>почвы;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избыток </a:t>
            </a:r>
            <a:r>
              <a:rPr lang="ru-RU" sz="2400" dirty="0">
                <a:latin typeface="Times New Roman"/>
                <a:ea typeface="Times New Roman"/>
              </a:rPr>
              <a:t>влаги и близость грунтовых вод неблагоприятны </a:t>
            </a:r>
            <a:r>
              <a:rPr lang="ru-RU" sz="2400" dirty="0" smtClean="0">
                <a:latin typeface="Times New Roman"/>
                <a:ea typeface="Times New Roman"/>
              </a:rPr>
              <a:t>так </a:t>
            </a:r>
            <a:r>
              <a:rPr lang="ru-RU" sz="2400" dirty="0">
                <a:latin typeface="Times New Roman"/>
                <a:ea typeface="Times New Roman"/>
              </a:rPr>
              <a:t>как </a:t>
            </a:r>
            <a:r>
              <a:rPr lang="ru-RU" sz="2400" dirty="0" smtClean="0">
                <a:latin typeface="Times New Roman"/>
                <a:ea typeface="Times New Roman"/>
              </a:rPr>
              <a:t>наблюдается </a:t>
            </a:r>
            <a:r>
              <a:rPr lang="ru-RU" sz="2400" dirty="0">
                <a:latin typeface="Times New Roman"/>
                <a:ea typeface="Times New Roman"/>
              </a:rPr>
              <a:t>загнивание корней и угнетение </a:t>
            </a:r>
            <a:r>
              <a:rPr lang="ru-RU" sz="2400" dirty="0" smtClean="0">
                <a:latin typeface="Times New Roman"/>
                <a:ea typeface="Times New Roman"/>
              </a:rPr>
              <a:t>растений.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69" y="2780928"/>
            <a:ext cx="910957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почве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питанию-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супесчаные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легкосуглинистые почвы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6,0–6,5,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гумуса не менее 2,0 %, подвижного фосфора и обменного калия – не менее 150 мг/кг почвы.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" y="4562311"/>
            <a:ext cx="9109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Предшественники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однолетние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кормовые культуры, ранний картофель, огурец, кабачок, томат, лук, озимые культуры,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прежнее место допускается не ранее чем через 3–4 года.</a:t>
            </a:r>
          </a:p>
        </p:txBody>
      </p:sp>
    </p:spTree>
    <p:extLst>
      <p:ext uri="{BB962C8B-B14F-4D97-AF65-F5344CB8AC3E}">
        <p14:creationId xmlns:p14="http://schemas.microsoft.com/office/powerpoint/2010/main" val="25134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30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Подготовка </a:t>
            </a:r>
            <a:r>
              <a:rPr lang="ru-RU" sz="2400" b="1" i="1" dirty="0" smtClean="0">
                <a:latin typeface="Times New Roman"/>
                <a:ea typeface="Times New Roman"/>
              </a:rPr>
              <a:t>почвы</a:t>
            </a:r>
            <a:r>
              <a:rPr lang="ru-RU" sz="2400" dirty="0" smtClean="0">
                <a:latin typeface="Times New Roman"/>
                <a:ea typeface="Times New Roman"/>
              </a:rPr>
              <a:t> – </a:t>
            </a:r>
            <a:r>
              <a:rPr lang="ru-RU" sz="2400" u="sng" dirty="0" smtClean="0">
                <a:latin typeface="Times New Roman"/>
                <a:ea typeface="Times New Roman"/>
              </a:rPr>
              <a:t>как у моркови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9965"/>
            <a:ext cx="89644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Посев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Семена калибруют, шлифуют для </a:t>
            </a:r>
            <a:r>
              <a:rPr lang="ru-RU" sz="2400" dirty="0">
                <a:latin typeface="Times New Roman"/>
                <a:ea typeface="Times New Roman"/>
              </a:rPr>
              <a:t>лучшего захвата высевающими аппаратами, </a:t>
            </a:r>
            <a:r>
              <a:rPr lang="ru-RU" sz="2400" dirty="0" smtClean="0">
                <a:latin typeface="Times New Roman"/>
                <a:ea typeface="Times New Roman"/>
              </a:rPr>
              <a:t>инкрустируют для </a:t>
            </a:r>
            <a:r>
              <a:rPr lang="ru-RU" sz="2400" dirty="0">
                <a:latin typeface="Times New Roman"/>
                <a:ea typeface="Times New Roman"/>
              </a:rPr>
              <a:t>защиты от болезней и вредителей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Для посева используют </a:t>
            </a:r>
            <a:r>
              <a:rPr lang="ru-RU" sz="2400" dirty="0" smtClean="0">
                <a:latin typeface="Times New Roman"/>
                <a:ea typeface="Times New Roman"/>
              </a:rPr>
              <a:t>первый класс (всхожесть не </a:t>
            </a:r>
            <a:r>
              <a:rPr lang="ru-RU" sz="2400" dirty="0">
                <a:latin typeface="Times New Roman"/>
                <a:ea typeface="Times New Roman"/>
              </a:rPr>
              <a:t>ниже 80 </a:t>
            </a:r>
            <a:r>
              <a:rPr lang="ru-RU" sz="2400" dirty="0" smtClean="0">
                <a:latin typeface="Times New Roman"/>
                <a:ea typeface="Times New Roman"/>
              </a:rPr>
              <a:t>%).</a:t>
            </a:r>
          </a:p>
          <a:p>
            <a:pPr indent="180340" algn="just"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получения ранней продукции посев свеклы </a:t>
            </a: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b="1" i="1" dirty="0" smtClean="0">
                <a:latin typeface="Times New Roman"/>
                <a:ea typeface="Times New Roman"/>
              </a:rPr>
              <a:t>первая </a:t>
            </a:r>
            <a:r>
              <a:rPr lang="ru-RU" sz="2400" b="1" i="1" dirty="0">
                <a:latin typeface="Times New Roman"/>
                <a:ea typeface="Times New Roman"/>
              </a:rPr>
              <a:t>декада </a:t>
            </a:r>
            <a:r>
              <a:rPr lang="ru-RU" sz="2400" b="1" i="1" dirty="0" smtClean="0">
                <a:latin typeface="Times New Roman"/>
                <a:ea typeface="Times New Roman"/>
              </a:rPr>
              <a:t>апреля;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массового потребления посев проводят в 2–3 срока с интервалом 10 дней, начиная </a:t>
            </a:r>
            <a:r>
              <a:rPr lang="ru-RU" sz="2400" b="1" i="1" dirty="0">
                <a:latin typeface="Times New Roman"/>
                <a:ea typeface="Times New Roman"/>
              </a:rPr>
              <a:t>с третьей декады </a:t>
            </a:r>
            <a:r>
              <a:rPr lang="ru-RU" sz="2400" b="1" i="1" dirty="0" smtClean="0">
                <a:latin typeface="Times New Roman"/>
                <a:ea typeface="Times New Roman"/>
              </a:rPr>
              <a:t>апреля,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когда почва прогреется до +6–+8 °</a:t>
            </a:r>
            <a:r>
              <a:rPr lang="ru-RU" sz="2400" dirty="0" smtClean="0">
                <a:latin typeface="Times New Roman"/>
                <a:ea typeface="Times New Roman"/>
              </a:rPr>
              <a:t>С;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глубина </a:t>
            </a:r>
            <a:r>
              <a:rPr lang="ru-RU" sz="2400" dirty="0">
                <a:latin typeface="Times New Roman"/>
                <a:ea typeface="Times New Roman"/>
              </a:rPr>
              <a:t>заделки семян </a:t>
            </a:r>
            <a:r>
              <a:rPr lang="ru-RU" sz="2400" dirty="0" smtClean="0">
                <a:latin typeface="Times New Roman"/>
                <a:ea typeface="Times New Roman"/>
              </a:rPr>
              <a:t>от </a:t>
            </a:r>
            <a:r>
              <a:rPr lang="ru-RU" sz="2400" dirty="0">
                <a:latin typeface="Times New Roman"/>
                <a:ea typeface="Times New Roman"/>
              </a:rPr>
              <a:t>1,5 до 2,5 </a:t>
            </a:r>
            <a:r>
              <a:rPr lang="ru-RU" sz="2400" dirty="0" smtClean="0">
                <a:latin typeface="Times New Roman"/>
                <a:ea typeface="Times New Roman"/>
              </a:rPr>
              <a:t>см;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схема </a:t>
            </a:r>
            <a:r>
              <a:rPr lang="ru-RU" sz="2400" dirty="0">
                <a:latin typeface="Times New Roman"/>
                <a:ea typeface="Times New Roman"/>
              </a:rPr>
              <a:t>посева двухстрочная лента (62+8 см</a:t>
            </a:r>
            <a:r>
              <a:rPr lang="ru-RU" sz="2400" dirty="0" smtClean="0">
                <a:latin typeface="Times New Roman"/>
                <a:ea typeface="Times New Roman"/>
              </a:rPr>
              <a:t>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получения ранней продукции </a:t>
            </a:r>
            <a:r>
              <a:rPr lang="ru-RU" sz="2400" dirty="0" smtClean="0">
                <a:latin typeface="Times New Roman"/>
                <a:ea typeface="Times New Roman"/>
              </a:rPr>
              <a:t>ГС растений </a:t>
            </a:r>
            <a:r>
              <a:rPr lang="ru-RU" sz="2400" dirty="0">
                <a:latin typeface="Times New Roman"/>
                <a:ea typeface="Times New Roman"/>
              </a:rPr>
              <a:t>составляет 450–500 тыс. </a:t>
            </a:r>
            <a:r>
              <a:rPr lang="ru-RU" sz="2400" dirty="0" err="1">
                <a:latin typeface="Times New Roman"/>
                <a:ea typeface="Times New Roman"/>
              </a:rPr>
              <a:t>шт</a:t>
            </a:r>
            <a:r>
              <a:rPr lang="ru-RU" sz="2400" dirty="0">
                <a:latin typeface="Times New Roman"/>
                <a:ea typeface="Times New Roman"/>
              </a:rPr>
              <a:t>/га, для хранения – 450–550 тыс. </a:t>
            </a:r>
            <a:r>
              <a:rPr lang="ru-RU" sz="2400" dirty="0" err="1">
                <a:latin typeface="Times New Roman"/>
                <a:ea typeface="Times New Roman"/>
              </a:rPr>
              <a:t>шт</a:t>
            </a:r>
            <a:r>
              <a:rPr lang="ru-RU" sz="2400" dirty="0">
                <a:latin typeface="Times New Roman"/>
                <a:ea typeface="Times New Roman"/>
              </a:rPr>
              <a:t>/га.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3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849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Уход, уборка, хранение – как у моркови, УРА!!!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20" y="1556792"/>
            <a:ext cx="44958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8820" y="6093296"/>
            <a:ext cx="16031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Морковь столовая. Происхождение, химический состав и пищевая ценность.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Сорта, биология и технология возделывания моркови.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Свекла столовая. Происхождение, химический состав и пищевая ценность.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Сорта, биология и технология возделывания свеклы столовой.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Морковь столовая. Происхождение, химический состав и пищевая ценность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93911"/>
            <a:ext cx="41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Морковь (</a:t>
            </a:r>
            <a:r>
              <a:rPr lang="en-US" sz="2400" i="1" dirty="0" err="1">
                <a:latin typeface="Times New Roman"/>
                <a:ea typeface="Times New Roman"/>
              </a:rPr>
              <a:t>Daucus</a:t>
            </a:r>
            <a:r>
              <a:rPr lang="en-US" sz="2400" i="1" dirty="0">
                <a:latin typeface="Times New Roman"/>
                <a:ea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</a:rPr>
              <a:t>carota</a:t>
            </a:r>
            <a:r>
              <a:rPr lang="en-US" sz="2400" i="1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L.).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438" y="1324673"/>
            <a:ext cx="8784976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sz="2200" dirty="0">
                <a:latin typeface="Times New Roman"/>
                <a:ea typeface="Times New Roman"/>
              </a:rPr>
              <a:t>Культурная морковь произошла от диких форм, которые и в </a:t>
            </a:r>
            <a:r>
              <a:rPr lang="ru-RU" sz="2200" dirty="0" smtClean="0">
                <a:latin typeface="Times New Roman"/>
                <a:ea typeface="Times New Roman"/>
              </a:rPr>
              <a:t>настоящее </a:t>
            </a:r>
            <a:r>
              <a:rPr lang="ru-RU" sz="2200" dirty="0">
                <a:latin typeface="Times New Roman"/>
                <a:ea typeface="Times New Roman"/>
              </a:rPr>
              <a:t>время встречаются в Европе и </a:t>
            </a:r>
            <a:r>
              <a:rPr lang="ru-RU" sz="2200" dirty="0" smtClean="0">
                <a:latin typeface="Times New Roman"/>
                <a:ea typeface="Times New Roman"/>
              </a:rPr>
              <a:t>Азии (</a:t>
            </a:r>
            <a:r>
              <a:rPr lang="ru-RU" sz="2200" b="1" dirty="0" smtClean="0">
                <a:latin typeface="Times New Roman"/>
                <a:ea typeface="Times New Roman"/>
              </a:rPr>
              <a:t>Переднеазиатский центр</a:t>
            </a:r>
            <a:r>
              <a:rPr lang="ru-RU" sz="2200" dirty="0" smtClean="0">
                <a:latin typeface="Times New Roman"/>
                <a:ea typeface="Times New Roman"/>
              </a:rPr>
              <a:t>)</a:t>
            </a:r>
          </a:p>
          <a:p>
            <a:pPr indent="180340" algn="just"/>
            <a:endParaRPr lang="ru-RU" sz="1050" dirty="0">
              <a:latin typeface="Times New Roman"/>
              <a:ea typeface="Times New Roman"/>
            </a:endParaRPr>
          </a:p>
          <a:p>
            <a:pPr indent="180340" algn="just"/>
            <a:r>
              <a:rPr lang="ru-RU" sz="2200" dirty="0">
                <a:latin typeface="Times New Roman"/>
                <a:ea typeface="Times New Roman"/>
              </a:rPr>
              <a:t>В Беларуси морковь выращивают на площади более 1,5 тыс. га. Среди столовых корнеплодов она занимает </a:t>
            </a:r>
            <a:r>
              <a:rPr lang="ru-RU" sz="2200" u="sng" dirty="0">
                <a:latin typeface="Times New Roman"/>
                <a:ea typeface="Times New Roman"/>
              </a:rPr>
              <a:t>первое место</a:t>
            </a:r>
            <a:r>
              <a:rPr lang="ru-RU" sz="2200" dirty="0">
                <a:latin typeface="Times New Roman"/>
                <a:ea typeface="Times New Roman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417554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u="sng" dirty="0" smtClean="0">
                <a:latin typeface="Times New Roman"/>
                <a:ea typeface="Times New Roman"/>
              </a:rPr>
              <a:t>Содержит: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Times New Roman"/>
              </a:rPr>
              <a:t>до </a:t>
            </a:r>
            <a:r>
              <a:rPr lang="ru-RU" sz="2200" dirty="0">
                <a:latin typeface="Times New Roman"/>
                <a:ea typeface="Times New Roman"/>
              </a:rPr>
              <a:t>8–12 % сухого </a:t>
            </a:r>
            <a:r>
              <a:rPr lang="ru-RU" sz="2200" dirty="0" smtClean="0">
                <a:latin typeface="Times New Roman"/>
                <a:ea typeface="Times New Roman"/>
              </a:rPr>
              <a:t>вещества;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Times New Roman"/>
              </a:rPr>
              <a:t>6–8</a:t>
            </a:r>
            <a:r>
              <a:rPr lang="ru-RU" sz="2200" dirty="0">
                <a:latin typeface="Times New Roman"/>
                <a:ea typeface="Times New Roman"/>
              </a:rPr>
              <a:t> % сахаров,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Times New Roman"/>
              </a:rPr>
              <a:t>до </a:t>
            </a:r>
            <a:r>
              <a:rPr lang="ru-RU" sz="2200" dirty="0">
                <a:latin typeface="Times New Roman"/>
                <a:ea typeface="Times New Roman"/>
              </a:rPr>
              <a:t>9–12 % каротина, а также калий, микроэлементы – бор, йод и др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1.  Обладает высокими питательными, вкусовыми, диетическими качества;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2. Легко </a:t>
            </a:r>
            <a:r>
              <a:rPr lang="ru-RU" sz="2200" dirty="0">
                <a:latin typeface="Times New Roman"/>
                <a:ea typeface="Times New Roman"/>
              </a:rPr>
              <a:t>усваивается организмом, оказывает регулирующее действие на весь процесс обмена веществ.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3. Является </a:t>
            </a:r>
            <a:r>
              <a:rPr lang="ru-RU" sz="2200" dirty="0">
                <a:latin typeface="Times New Roman"/>
                <a:ea typeface="Times New Roman"/>
              </a:rPr>
              <a:t>лечебным средством при малокровии, золотухе и других болезнях.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05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Сорта, биология и технология возделывания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моркови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843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Морковь</a:t>
            </a:r>
            <a:r>
              <a:rPr lang="ru-RU" sz="2400" dirty="0">
                <a:latin typeface="Times New Roman"/>
                <a:ea typeface="Times New Roman"/>
              </a:rPr>
              <a:t> – двулетнее растение. </a:t>
            </a:r>
            <a:r>
              <a:rPr lang="ru-RU" sz="2400" dirty="0" smtClean="0">
                <a:latin typeface="Times New Roman"/>
                <a:ea typeface="Times New Roman"/>
              </a:rPr>
              <a:t>Цветки </a:t>
            </a:r>
            <a:r>
              <a:rPr lang="ru-RU" sz="2400" dirty="0">
                <a:latin typeface="Times New Roman"/>
                <a:ea typeface="Times New Roman"/>
              </a:rPr>
              <a:t>обоеполые, мелкие пятерного типа, перекрестноопыляющиеся. Соцветие – сложный зонтик. В пределах зонтика первыми зацветают наружные цветки.</a:t>
            </a:r>
          </a:p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Плод моркови </a:t>
            </a:r>
            <a:r>
              <a:rPr lang="ru-RU" sz="2400" dirty="0">
                <a:latin typeface="Times New Roman"/>
                <a:ea typeface="Times New Roman"/>
              </a:rPr>
              <a:t>– </a:t>
            </a:r>
            <a:r>
              <a:rPr lang="ru-RU" sz="2400" dirty="0" err="1">
                <a:latin typeface="Times New Roman"/>
                <a:ea typeface="Times New Roman"/>
              </a:rPr>
              <a:t>двухгнездная</a:t>
            </a:r>
            <a:r>
              <a:rPr lang="ru-RU" sz="2400" dirty="0">
                <a:latin typeface="Times New Roman"/>
                <a:ea typeface="Times New Roman"/>
              </a:rPr>
              <a:t> семянка, распадающаяся на два отдельных </a:t>
            </a:r>
            <a:r>
              <a:rPr lang="ru-RU" sz="2400" dirty="0" err="1">
                <a:latin typeface="Times New Roman"/>
                <a:ea typeface="Times New Roman"/>
              </a:rPr>
              <a:t>плодика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Семена мелкие, с четырьмя рядами </a:t>
            </a:r>
            <a:r>
              <a:rPr lang="ru-RU" sz="2400" dirty="0" err="1">
                <a:latin typeface="Times New Roman"/>
                <a:ea typeface="Times New Roman"/>
              </a:rPr>
              <a:t>шипиков</a:t>
            </a:r>
            <a:r>
              <a:rPr lang="ru-RU" sz="2400" dirty="0">
                <a:latin typeface="Times New Roman"/>
                <a:ea typeface="Times New Roman"/>
              </a:rPr>
              <a:t>-зацепок на поверхности. Всхожесть семян невысокая (65–80 %) и сохраняется в течение двух–трех лет.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70" y="4260890"/>
            <a:ext cx="3632322" cy="25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371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Температура 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latin typeface="Times New Roman"/>
                <a:ea typeface="Times New Roman"/>
              </a:rPr>
              <a:t>Морковь </a:t>
            </a:r>
            <a:r>
              <a:rPr lang="ru-RU" sz="2400" u="sng" dirty="0">
                <a:latin typeface="Times New Roman"/>
                <a:ea typeface="Times New Roman"/>
              </a:rPr>
              <a:t>– холодостойкая культура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семена начинают </a:t>
            </a:r>
            <a:r>
              <a:rPr lang="ru-RU" sz="2400" dirty="0">
                <a:latin typeface="Times New Roman"/>
                <a:ea typeface="Times New Roman"/>
              </a:rPr>
              <a:t>прорастать при температуре +3–4 °С, </a:t>
            </a:r>
            <a:r>
              <a:rPr lang="ru-RU" sz="2400" dirty="0" smtClean="0">
                <a:latin typeface="Times New Roman"/>
                <a:ea typeface="Times New Roman"/>
              </a:rPr>
              <a:t>лучшей </a:t>
            </a:r>
            <a:r>
              <a:rPr lang="ru-RU" sz="2400" dirty="0">
                <a:latin typeface="Times New Roman"/>
                <a:ea typeface="Times New Roman"/>
              </a:rPr>
              <a:t>для прорастания семян </a:t>
            </a:r>
            <a:r>
              <a:rPr lang="ru-RU" sz="2400" dirty="0" smtClean="0">
                <a:latin typeface="Times New Roman"/>
                <a:ea typeface="Times New Roman"/>
              </a:rPr>
              <a:t>- +</a:t>
            </a:r>
            <a:r>
              <a:rPr lang="ru-RU" sz="2400" dirty="0">
                <a:latin typeface="Times New Roman"/>
                <a:ea typeface="Times New Roman"/>
              </a:rPr>
              <a:t>16–18°С с повышенной влажностью </a:t>
            </a:r>
            <a:r>
              <a:rPr lang="ru-RU" sz="2400" dirty="0" smtClean="0">
                <a:latin typeface="Times New Roman"/>
                <a:ea typeface="Times New Roman"/>
              </a:rPr>
              <a:t>почвы;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оптимальная </a:t>
            </a:r>
            <a:r>
              <a:rPr lang="ru-RU" sz="2400" dirty="0">
                <a:latin typeface="Times New Roman"/>
                <a:ea typeface="Times New Roman"/>
              </a:rPr>
              <a:t>температура для роста листьев моркови – +23–25 °С, а для формирования корнеплода – +20–22 °С. При более высокой температуре </a:t>
            </a:r>
            <a:r>
              <a:rPr lang="ru-RU" sz="2400" dirty="0" smtClean="0">
                <a:latin typeface="Times New Roman"/>
                <a:ea typeface="Times New Roman"/>
              </a:rPr>
              <a:t>рост </a:t>
            </a:r>
            <a:r>
              <a:rPr lang="ru-RU" sz="2400" dirty="0">
                <a:latin typeface="Times New Roman"/>
                <a:ea typeface="Times New Roman"/>
              </a:rPr>
              <a:t>растений замедляется.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645024"/>
            <a:ext cx="90364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b="1" i="1" dirty="0" smtClean="0">
                <a:latin typeface="Times New Roman"/>
                <a:ea typeface="Times New Roman"/>
              </a:rPr>
              <a:t>Свет</a:t>
            </a:r>
          </a:p>
          <a:p>
            <a:pPr indent="18034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latin typeface="Times New Roman"/>
                <a:ea typeface="Times New Roman"/>
              </a:rPr>
              <a:t>Морковь – культура длинного дня. </a:t>
            </a:r>
            <a:r>
              <a:rPr lang="ru-RU" sz="2400" dirty="0">
                <a:latin typeface="Times New Roman"/>
                <a:ea typeface="Times New Roman"/>
              </a:rPr>
              <a:t>При затенении и загущенных посевах </a:t>
            </a:r>
            <a:r>
              <a:rPr lang="ru-RU" sz="2400" dirty="0" smtClean="0">
                <a:latin typeface="Times New Roman"/>
                <a:ea typeface="Times New Roman"/>
              </a:rPr>
              <a:t>наблюдается вытягивание корнеплодов, замедление прироста,  </a:t>
            </a:r>
            <a:r>
              <a:rPr lang="ru-RU" sz="2400" dirty="0">
                <a:latin typeface="Times New Roman"/>
                <a:ea typeface="Times New Roman"/>
              </a:rPr>
              <a:t>снижение </a:t>
            </a:r>
            <a:r>
              <a:rPr lang="ru-RU" sz="2400" dirty="0" smtClean="0">
                <a:latin typeface="Times New Roman"/>
                <a:ea typeface="Times New Roman"/>
              </a:rPr>
              <a:t>урожая. При </a:t>
            </a:r>
            <a:r>
              <a:rPr lang="ru-RU" sz="2400" dirty="0">
                <a:latin typeface="Times New Roman"/>
                <a:ea typeface="Times New Roman"/>
              </a:rPr>
              <a:t>увеличении длины дня у двулетних растений корнеплод формируется быстрее и часто достигает более крупных размеров, чем при коротком дне. Высокий урожай корнеплодов и семян моркови может быть получен только при хорошем освещении растений.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11" y="260648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Отношение к </a:t>
            </a:r>
            <a:r>
              <a:rPr lang="ru-RU" sz="2400" b="1" i="1" dirty="0" smtClean="0">
                <a:latin typeface="Times New Roman"/>
                <a:ea typeface="Times New Roman"/>
              </a:rPr>
              <a:t>влаге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latin typeface="Times New Roman"/>
                <a:ea typeface="Times New Roman"/>
              </a:rPr>
              <a:t>Морковь </a:t>
            </a:r>
            <a:r>
              <a:rPr lang="ru-RU" sz="2400" u="sng" dirty="0">
                <a:latin typeface="Times New Roman"/>
                <a:ea typeface="Times New Roman"/>
              </a:rPr>
              <a:t>– относительно засухоустойчивое растение</a:t>
            </a:r>
            <a:r>
              <a:rPr lang="ru-RU" sz="2400" u="sng" dirty="0" smtClean="0"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1000" u="sng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- в </a:t>
            </a:r>
            <a:r>
              <a:rPr lang="ru-RU" sz="2400" dirty="0">
                <a:latin typeface="Times New Roman"/>
                <a:ea typeface="Times New Roman"/>
              </a:rPr>
              <a:t>период прорастания семян требуется высокая влажность почвы – 60–75 </a:t>
            </a:r>
            <a:r>
              <a:rPr lang="ru-RU" sz="2400" dirty="0" smtClean="0">
                <a:latin typeface="Times New Roman"/>
                <a:ea typeface="Times New Roman"/>
              </a:rPr>
              <a:t>%;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недостаток </a:t>
            </a:r>
            <a:r>
              <a:rPr lang="ru-RU" sz="2400" dirty="0">
                <a:latin typeface="Times New Roman"/>
                <a:ea typeface="Times New Roman"/>
              </a:rPr>
              <a:t>воды в почве обусловливает образование недоразвитых и горьких </a:t>
            </a:r>
            <a:r>
              <a:rPr lang="ru-RU" sz="2400" dirty="0" smtClean="0">
                <a:latin typeface="Times New Roman"/>
                <a:ea typeface="Times New Roman"/>
              </a:rPr>
              <a:t>корнеплодов</a:t>
            </a:r>
            <a:r>
              <a:rPr lang="ru-RU" sz="2400" dirty="0">
                <a:latin typeface="Times New Roman"/>
                <a:ea typeface="Times New Roman"/>
              </a:rPr>
              <a:t>;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 в </a:t>
            </a:r>
            <a:r>
              <a:rPr lang="ru-RU" sz="2400" dirty="0">
                <a:latin typeface="Times New Roman"/>
                <a:ea typeface="Times New Roman"/>
              </a:rPr>
              <a:t>периоды избытка влаги с чередованием периодов ее недостатка наблюдается растрескивание корнеплодов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34532"/>
            <a:ext cx="5580111" cy="2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0" y="4488978"/>
            <a:ext cx="3162766" cy="23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465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Отношение к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почве</a:t>
            </a:r>
          </a:p>
          <a:p>
            <a:pPr lvl="0" indent="180340" algn="just"/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Лучшими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для роста и развития моркови являются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супесчаные и легкосуглинистые почвы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Корнеплоды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, выращенные на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суглинистых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глинистых почвах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, сильно разветвляются, в период хранения поражаются белой и серой гнилью. </a:t>
            </a: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оптимальным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уровнем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pH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6,0–6,5;</a:t>
            </a:r>
          </a:p>
          <a:p>
            <a:pPr marL="342900" lvl="0" indent="-342900" algn="just"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морковь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выносит много элементов питания из почвы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,,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отрицательно реагирует на повышенную концентрацию солей в почвенном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растворе;</a:t>
            </a:r>
          </a:p>
          <a:p>
            <a:pPr marL="342900" lvl="0" indent="-342900" algn="just"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оптимальные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агрохимические показатели почв: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дерново-подзолистые с содержанием гумуса не менее 2,0 %, подвижного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P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– не менее 120 мг/кг почвы и обменного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K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не менее 150 мг/кг почвы.</a:t>
            </a:r>
          </a:p>
          <a:p>
            <a:pPr lvl="0" indent="180340" algn="just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64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01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Технология выращивания моркови </a:t>
            </a:r>
            <a:r>
              <a:rPr lang="ru-RU" sz="2400" b="1" i="1" dirty="0" smtClean="0">
                <a:latin typeface="Times New Roman"/>
                <a:ea typeface="Times New Roman"/>
              </a:rPr>
              <a:t>столовой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en-US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latin typeface="Times New Roman"/>
                <a:ea typeface="Times New Roman"/>
              </a:rPr>
              <a:t>Лучшие предшественники для моркови</a:t>
            </a:r>
            <a:r>
              <a:rPr lang="ru-RU" sz="2400" dirty="0">
                <a:latin typeface="Times New Roman"/>
                <a:ea typeface="Times New Roman"/>
              </a:rPr>
              <a:t> – капуста, ранний картофель, огурец, томат, зеленные культуры, однолетние травы, чистый пар.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Возвращение моркови в севообороте на прежнее место не раньше, чем через 3–4 года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Подготовка </a:t>
            </a:r>
            <a:r>
              <a:rPr lang="ru-RU" sz="2400" b="1" i="1" dirty="0" smtClean="0">
                <a:latin typeface="Times New Roman"/>
                <a:ea typeface="Times New Roman"/>
              </a:rPr>
              <a:t>почвы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Осень</a:t>
            </a:r>
          </a:p>
          <a:p>
            <a:pPr indent="180340" algn="just">
              <a:spcAft>
                <a:spcPts val="0"/>
              </a:spcAft>
            </a:pPr>
            <a:endParaRPr lang="en-US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 </a:t>
            </a:r>
            <a:r>
              <a:rPr lang="en-US" sz="2400" b="1" i="1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latin typeface="Times New Roman"/>
                <a:ea typeface="Times New Roman"/>
              </a:rPr>
              <a:t>после </a:t>
            </a:r>
            <a:r>
              <a:rPr lang="ru-RU" sz="2400" dirty="0">
                <a:latin typeface="Times New Roman"/>
                <a:ea typeface="Times New Roman"/>
              </a:rPr>
              <a:t>уборки предшественника проводят </a:t>
            </a:r>
            <a:r>
              <a:rPr lang="ru-RU" sz="2400" dirty="0" err="1">
                <a:latin typeface="Times New Roman"/>
                <a:ea typeface="Times New Roman"/>
              </a:rPr>
              <a:t>дискование</a:t>
            </a:r>
            <a:r>
              <a:rPr lang="ru-RU" sz="2400" dirty="0">
                <a:latin typeface="Times New Roman"/>
                <a:ea typeface="Times New Roman"/>
              </a:rPr>
              <a:t> почвы на глубину 5–8 см, при сильном засорении – на 10–14 </a:t>
            </a:r>
            <a:r>
              <a:rPr lang="ru-RU" sz="2400" dirty="0" smtClean="0">
                <a:latin typeface="Times New Roman"/>
                <a:ea typeface="Times New Roman"/>
              </a:rPr>
              <a:t>см;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через </a:t>
            </a:r>
            <a:r>
              <a:rPr lang="ru-RU" sz="2400" dirty="0">
                <a:latin typeface="Times New Roman"/>
                <a:ea typeface="Times New Roman"/>
              </a:rPr>
              <a:t>12–14 дней проводят вспашку на глубину 27–30 см; </a:t>
            </a:r>
            <a:r>
              <a:rPr lang="ru-RU" sz="2400" dirty="0" smtClean="0">
                <a:latin typeface="Times New Roman"/>
                <a:ea typeface="Times New Roman"/>
              </a:rPr>
              <a:t> с заделкой органических удобрений (40–60 т/га) </a:t>
            </a:r>
            <a:r>
              <a:rPr lang="ru-RU" sz="2400" dirty="0">
                <a:latin typeface="Times New Roman"/>
                <a:ea typeface="Times New Roman"/>
              </a:rPr>
              <a:t>в виде </a:t>
            </a:r>
            <a:r>
              <a:rPr lang="ru-RU" sz="2400" dirty="0" err="1">
                <a:latin typeface="Times New Roman"/>
                <a:ea typeface="Times New Roman"/>
              </a:rPr>
              <a:t>торфо</a:t>
            </a:r>
            <a:r>
              <a:rPr lang="ru-RU" sz="2400" dirty="0">
                <a:latin typeface="Times New Roman"/>
                <a:ea typeface="Times New Roman"/>
              </a:rPr>
              <a:t>-навозного компоста или полуперепревшего </a:t>
            </a:r>
            <a:r>
              <a:rPr lang="ru-RU" sz="2400" dirty="0" smtClean="0">
                <a:latin typeface="Times New Roman"/>
                <a:ea typeface="Times New Roman"/>
              </a:rPr>
              <a:t>навоза;</a:t>
            </a: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по </a:t>
            </a:r>
            <a:r>
              <a:rPr lang="ru-RU" sz="2400" dirty="0">
                <a:latin typeface="Times New Roman"/>
                <a:ea typeface="Times New Roman"/>
              </a:rPr>
              <a:t>мере появления сорняков проводят культивацию (</a:t>
            </a:r>
            <a:r>
              <a:rPr lang="ru-RU" sz="2400" dirty="0" smtClean="0">
                <a:latin typeface="Times New Roman"/>
                <a:ea typeface="Times New Roman"/>
              </a:rPr>
              <a:t>на </a:t>
            </a:r>
            <a:r>
              <a:rPr lang="ru-RU" sz="2400" dirty="0">
                <a:latin typeface="Times New Roman"/>
                <a:ea typeface="Times New Roman"/>
              </a:rPr>
              <a:t>глубину 6–8 </a:t>
            </a:r>
            <a:r>
              <a:rPr lang="ru-RU" sz="2400" dirty="0" smtClean="0">
                <a:latin typeface="Times New Roman"/>
                <a:ea typeface="Times New Roman"/>
              </a:rPr>
              <a:t>см), обработку </a:t>
            </a:r>
            <a:r>
              <a:rPr lang="ru-RU" sz="2400" dirty="0" err="1" smtClean="0">
                <a:latin typeface="Times New Roman"/>
                <a:ea typeface="Times New Roman"/>
              </a:rPr>
              <a:t>глифосатсодержащими</a:t>
            </a:r>
            <a:r>
              <a:rPr lang="ru-RU" sz="2400" dirty="0" smtClean="0">
                <a:latin typeface="Times New Roman"/>
                <a:ea typeface="Times New Roman"/>
              </a:rPr>
              <a:t> гербицидами.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3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Весна</a:t>
            </a:r>
          </a:p>
          <a:p>
            <a:pPr lvl="0" indent="180340" algn="just"/>
            <a:endParaRPr lang="ru-RU" sz="1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легкие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почвы рыхлят на глубину 14–16 см. На среднетяжелых почвах перед посевом проводят фрезерование почвы на глубину до 15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см;</a:t>
            </a:r>
          </a:p>
          <a:p>
            <a:pPr lvl="0" indent="180340" algn="just"/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P90-120K130-240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(кг/га д. в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5032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Посев (</a:t>
            </a:r>
            <a:r>
              <a:rPr lang="ru-RU" sz="2400" dirty="0" smtClean="0">
                <a:latin typeface="Times New Roman"/>
                <a:ea typeface="Times New Roman"/>
              </a:rPr>
              <a:t>семенами </a:t>
            </a:r>
            <a:r>
              <a:rPr lang="ru-RU" sz="2400" dirty="0">
                <a:latin typeface="Times New Roman"/>
                <a:ea typeface="Times New Roman"/>
              </a:rPr>
              <a:t>первого класса со всхожестью не ниже 70 </a:t>
            </a:r>
            <a:r>
              <a:rPr lang="ru-RU" sz="2400" dirty="0" smtClean="0">
                <a:latin typeface="Times New Roman"/>
                <a:ea typeface="Times New Roman"/>
              </a:rPr>
              <a:t>%) </a:t>
            </a:r>
          </a:p>
          <a:p>
            <a:pPr indent="180340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получения ранней продукции </a:t>
            </a:r>
            <a:r>
              <a:rPr lang="ru-RU" sz="2400" dirty="0" smtClean="0">
                <a:latin typeface="Times New Roman"/>
                <a:ea typeface="Times New Roman"/>
              </a:rPr>
              <a:t>- конец </a:t>
            </a:r>
            <a:r>
              <a:rPr lang="ru-RU" sz="2400" dirty="0">
                <a:latin typeface="Times New Roman"/>
                <a:ea typeface="Times New Roman"/>
              </a:rPr>
              <a:t>марта – начало </a:t>
            </a:r>
            <a:r>
              <a:rPr lang="ru-RU" sz="2400" dirty="0" smtClean="0">
                <a:latin typeface="Times New Roman"/>
                <a:ea typeface="Times New Roman"/>
              </a:rPr>
              <a:t>апреля;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массового потребления свежей продукции </a:t>
            </a: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i="1" dirty="0">
                <a:latin typeface="Times New Roman"/>
                <a:ea typeface="Times New Roman"/>
              </a:rPr>
              <a:t>в два-три срока с интервалом в 10 </a:t>
            </a:r>
            <a:r>
              <a:rPr lang="ru-RU" sz="2400" i="1" dirty="0" smtClean="0">
                <a:latin typeface="Times New Roman"/>
                <a:ea typeface="Times New Roman"/>
              </a:rPr>
              <a:t>дней: </a:t>
            </a:r>
            <a:r>
              <a:rPr lang="ru-RU" sz="2400" b="1" i="1" dirty="0" smtClean="0">
                <a:latin typeface="Times New Roman"/>
                <a:ea typeface="Times New Roman"/>
              </a:rPr>
              <a:t>с </a:t>
            </a:r>
            <a:r>
              <a:rPr lang="ru-RU" sz="2400" b="1" i="1" dirty="0">
                <a:latin typeface="Times New Roman"/>
                <a:ea typeface="Times New Roman"/>
              </a:rPr>
              <a:t>третьей декады апреля, </a:t>
            </a:r>
            <a:r>
              <a:rPr lang="ru-RU" sz="2400" b="1" i="1" dirty="0" smtClean="0">
                <a:latin typeface="Times New Roman"/>
                <a:ea typeface="Times New Roman"/>
              </a:rPr>
              <a:t>для длительного </a:t>
            </a:r>
            <a:r>
              <a:rPr lang="ru-RU" sz="2400" b="1" i="1" dirty="0">
                <a:latin typeface="Times New Roman"/>
                <a:ea typeface="Times New Roman"/>
              </a:rPr>
              <a:t>хранения – вторая-третья декады мая</a:t>
            </a:r>
            <a:r>
              <a:rPr lang="ru-RU" sz="2400" b="1" i="1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b="1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посева используют механические, пневматические сеялки и комбинированные агрегаты, осуществляющие одновременно подготовку почвы к посеву и </a:t>
            </a:r>
            <a:r>
              <a:rPr lang="ru-RU" sz="2400" dirty="0" smtClean="0">
                <a:latin typeface="Times New Roman"/>
                <a:ea typeface="Times New Roman"/>
              </a:rPr>
              <a:t>посев - АКП-4.</a:t>
            </a: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4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888</Words>
  <Application>Microsoft Office PowerPoint</Application>
  <PresentationFormat>Экран (4:3)</PresentationFormat>
  <Paragraphs>211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2022-09-28T16:24:35Z</dcterms:created>
  <dcterms:modified xsi:type="dcterms:W3CDTF">2023-10-02T15:22:40Z</dcterms:modified>
</cp:coreProperties>
</file>