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64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147A4-2C88-4C77-A5A4-D60D73E6525C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F46C-0AC3-4F52-A35E-87687613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DF46C-0AC3-4F52-A35E-8768761345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1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3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4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1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6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6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1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2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8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9594-D4D9-4C97-892D-F8A9CF314E8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24EB-D5DE-4BF5-B5D5-4BFDF0235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8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9594-D4D9-4C97-892D-F8A9CF314E8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24EB-D5DE-4BF5-B5D5-4BFDF0235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0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5589" y="2326359"/>
            <a:ext cx="4675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kern="0" cap="all" dirty="0" smtClean="0">
                <a:effectLst/>
                <a:latin typeface="Times New Roman"/>
              </a:rPr>
              <a:t>ЛУКОВЫЕ ОВОЩНЫЕ КУЛЬТУРЫ</a:t>
            </a:r>
            <a:endParaRPr lang="ru-RU" sz="2400" b="1" kern="0" cap="all" dirty="0">
              <a:effectLst/>
              <a:latin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" y="5118693"/>
            <a:ext cx="3353338" cy="15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10" y="4740860"/>
            <a:ext cx="1936427" cy="193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2056623" cy="295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748"/>
            <a:ext cx="2359217" cy="375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48"/>
            <a:ext cx="3421433" cy="227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55" y="51107"/>
            <a:ext cx="3296969" cy="227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95" y="3959861"/>
            <a:ext cx="2716934" cy="289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09" y="3080795"/>
            <a:ext cx="2569468" cy="192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4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- </a:t>
            </a:r>
            <a:r>
              <a:rPr lang="ru-RU" sz="2400" dirty="0" smtClean="0">
                <a:latin typeface="Times New Roman"/>
                <a:ea typeface="Times New Roman"/>
              </a:rPr>
              <a:t>полив</a:t>
            </a:r>
            <a:r>
              <a:rPr lang="ru-RU" sz="2400" b="1" i="1" dirty="0" smtClean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- в </a:t>
            </a:r>
            <a:r>
              <a:rPr lang="ru-RU" sz="2400" dirty="0">
                <a:latin typeface="Times New Roman"/>
                <a:ea typeface="Times New Roman"/>
              </a:rPr>
              <a:t>засушливые годы проводят три–четыре полива, расходуя 250–300 м</a:t>
            </a:r>
            <a:r>
              <a:rPr lang="ru-RU" sz="2400" baseline="30000" dirty="0">
                <a:latin typeface="Times New Roman"/>
                <a:ea typeface="Times New Roman"/>
              </a:rPr>
              <a:t>3</a:t>
            </a:r>
            <a:r>
              <a:rPr lang="ru-RU" sz="2400" dirty="0">
                <a:latin typeface="Times New Roman"/>
                <a:ea typeface="Times New Roman"/>
              </a:rPr>
              <a:t>/га воды. </a:t>
            </a:r>
            <a:r>
              <a:rPr lang="ru-RU" sz="2400" dirty="0" smtClean="0">
                <a:latin typeface="Times New Roman"/>
                <a:ea typeface="Times New Roman"/>
              </a:rPr>
              <a:t>В период прорастания семян применяют </a:t>
            </a:r>
            <a:r>
              <a:rPr lang="ru-RU" sz="2400" dirty="0">
                <a:latin typeface="Times New Roman"/>
                <a:ea typeface="Times New Roman"/>
              </a:rPr>
              <a:t>малые поливные нормы – 100–150 м</a:t>
            </a:r>
            <a:r>
              <a:rPr lang="ru-RU" sz="2400" baseline="30000" dirty="0">
                <a:latin typeface="Times New Roman"/>
                <a:ea typeface="Times New Roman"/>
              </a:rPr>
              <a:t>3</a:t>
            </a:r>
            <a:r>
              <a:rPr lang="ru-RU" sz="2400" dirty="0">
                <a:latin typeface="Times New Roman"/>
                <a:ea typeface="Times New Roman"/>
              </a:rPr>
              <a:t>/га.</a:t>
            </a:r>
          </a:p>
          <a:p>
            <a:pPr indent="180340" algn="just">
              <a:spcAft>
                <a:spcPts val="0"/>
              </a:spcAft>
            </a:pPr>
            <a:r>
              <a:rPr lang="ru-RU" sz="2400" i="1" dirty="0">
                <a:latin typeface="Times New Roman"/>
                <a:ea typeface="Times New Roman"/>
              </a:rPr>
              <a:t>Поливы прекращают к моменту начала полегания пера (третья декада июля – первая декада августа</a:t>
            </a:r>
            <a:r>
              <a:rPr lang="ru-RU" sz="2400" i="1" dirty="0" smtClean="0">
                <a:latin typeface="Times New Roman"/>
                <a:ea typeface="Times New Roman"/>
              </a:rPr>
              <a:t>).</a:t>
            </a:r>
            <a:endParaRPr lang="ru-RU" sz="2400" i="1" dirty="0"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245" y="2420888"/>
            <a:ext cx="44917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Уборка лука </a:t>
            </a:r>
            <a:r>
              <a:rPr lang="ru-RU" sz="2400" b="1" i="1" dirty="0" smtClean="0">
                <a:latin typeface="Times New Roman"/>
                <a:ea typeface="Times New Roman"/>
              </a:rPr>
              <a:t>репчатого</a:t>
            </a:r>
          </a:p>
          <a:p>
            <a:pPr indent="180340" algn="just">
              <a:spcAft>
                <a:spcPts val="0"/>
              </a:spcAft>
            </a:pPr>
            <a:endParaRPr lang="ru-RU" sz="1000" b="1" i="1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i="1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Лук считается вызревшим и готовым к уборке, если его листья пожелтели и </a:t>
            </a:r>
            <a:r>
              <a:rPr lang="ru-RU" sz="2400" dirty="0" smtClean="0">
                <a:latin typeface="Times New Roman"/>
                <a:ea typeface="Times New Roman"/>
              </a:rPr>
              <a:t>полегли (60–80% при </a:t>
            </a:r>
            <a:r>
              <a:rPr lang="ru-RU" sz="2400" dirty="0">
                <a:latin typeface="Times New Roman"/>
                <a:ea typeface="Times New Roman"/>
              </a:rPr>
              <a:t>этом три–четыре листа на каждом растении остаются </a:t>
            </a:r>
            <a:r>
              <a:rPr lang="ru-RU" sz="2400" dirty="0" smtClean="0">
                <a:latin typeface="Times New Roman"/>
                <a:ea typeface="Times New Roman"/>
              </a:rPr>
              <a:t>зелеными), </a:t>
            </a:r>
            <a:r>
              <a:rPr lang="ru-RU" sz="2400" dirty="0">
                <a:latin typeface="Times New Roman"/>
                <a:ea typeface="Times New Roman"/>
              </a:rPr>
              <a:t>а наружные кроющие чешуи подсохли и приняли свойственную сорту окраску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</a:p>
          <a:p>
            <a:pPr indent="180340" algn="just">
              <a:spcAft>
                <a:spcPts val="0"/>
              </a:spcAft>
            </a:pPr>
            <a:endParaRPr lang="ru-RU" sz="1000" dirty="0"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4750726"/>
            <a:ext cx="4320480" cy="209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162676"/>
            <a:ext cx="4320480" cy="255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4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60848"/>
            <a:ext cx="8245053" cy="464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822" y="33265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зоны, способа выращивания и сорта к уборке лука приступают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второй-третьей декадах августа – первой-второй декадах сентября.</a:t>
            </a:r>
          </a:p>
        </p:txBody>
      </p:sp>
    </p:spTree>
    <p:extLst>
      <p:ext uri="{BB962C8B-B14F-4D97-AF65-F5344CB8AC3E}">
        <p14:creationId xmlns:p14="http://schemas.microsoft.com/office/powerpoint/2010/main" val="344214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651" y="188639"/>
            <a:ext cx="88569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</a:rPr>
              <a:t>Подготовка и посадка </a:t>
            </a:r>
            <a:r>
              <a:rPr lang="ru-RU" sz="2200" b="1" i="1" dirty="0" smtClean="0">
                <a:latin typeface="Times New Roman"/>
                <a:ea typeface="Times New Roman"/>
              </a:rPr>
              <a:t>лука-севка</a:t>
            </a:r>
            <a:r>
              <a:rPr lang="ru-RU" sz="2200" i="1" dirty="0" smtClean="0">
                <a:latin typeface="Times New Roman"/>
                <a:ea typeface="Times New Roman"/>
              </a:rPr>
              <a:t> </a:t>
            </a:r>
          </a:p>
          <a:p>
            <a:pPr indent="180340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Для получения высоких урожаев важным условием является </a:t>
            </a:r>
            <a:r>
              <a:rPr lang="ru-RU" sz="2200" dirty="0">
                <a:latin typeface="Times New Roman"/>
                <a:ea typeface="Times New Roman"/>
              </a:rPr>
              <a:t>соблюдение условий </a:t>
            </a:r>
            <a:r>
              <a:rPr lang="ru-RU" sz="2200" dirty="0" smtClean="0">
                <a:latin typeface="Times New Roman"/>
                <a:ea typeface="Times New Roman"/>
              </a:rPr>
              <a:t>хранения лука-севка: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/>
                <a:ea typeface="Times New Roman"/>
              </a:rPr>
              <a:t>теплый способ </a:t>
            </a:r>
            <a:r>
              <a:rPr lang="ru-RU" sz="2200" dirty="0">
                <a:latin typeface="Times New Roman"/>
                <a:ea typeface="Times New Roman"/>
              </a:rPr>
              <a:t>+18–20 °</a:t>
            </a:r>
            <a:r>
              <a:rPr lang="ru-RU" sz="2200" dirty="0" smtClean="0">
                <a:latin typeface="Times New Roman"/>
                <a:ea typeface="Times New Roman"/>
              </a:rPr>
              <a:t>С;</a:t>
            </a:r>
          </a:p>
          <a:p>
            <a:pPr marL="285750" indent="-285750" algn="just">
              <a:buFontTx/>
              <a:buChar char="-"/>
            </a:pPr>
            <a:r>
              <a:rPr lang="ru-RU" sz="2200" dirty="0" smtClean="0">
                <a:latin typeface="Times New Roman"/>
                <a:ea typeface="Times New Roman"/>
              </a:rPr>
              <a:t>холодный способ </a:t>
            </a:r>
            <a:r>
              <a:rPr lang="ru-RU" sz="2200" dirty="0">
                <a:latin typeface="Times New Roman"/>
                <a:ea typeface="Times New Roman"/>
              </a:rPr>
              <a:t>до минус -1–3 </a:t>
            </a:r>
            <a:r>
              <a:rPr lang="ru-RU" sz="2200" dirty="0" smtClean="0">
                <a:latin typeface="Times New Roman"/>
                <a:ea typeface="Times New Roman"/>
              </a:rPr>
              <a:t>°, относительная </a:t>
            </a:r>
            <a:r>
              <a:rPr lang="ru-RU" sz="2200" dirty="0">
                <a:latin typeface="Times New Roman"/>
                <a:ea typeface="Times New Roman"/>
              </a:rPr>
              <a:t>влажность воздуха должна составлять не более 70 %. </a:t>
            </a:r>
            <a:endParaRPr lang="ru-RU" sz="22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200" dirty="0" smtClean="0">
                <a:latin typeface="Times New Roman"/>
                <a:ea typeface="Times New Roman"/>
              </a:rPr>
              <a:t>1) за </a:t>
            </a:r>
            <a:r>
              <a:rPr lang="ru-RU" sz="2200" dirty="0">
                <a:latin typeface="Times New Roman"/>
                <a:ea typeface="Times New Roman"/>
              </a:rPr>
              <a:t>2–3 недели до посадки севок перебирают, удаляют больные луковицы, сортируют по группам на сортировочных </a:t>
            </a:r>
            <a:r>
              <a:rPr lang="ru-RU" sz="2200" dirty="0" smtClean="0">
                <a:latin typeface="Times New Roman"/>
                <a:ea typeface="Times New Roman"/>
              </a:rPr>
              <a:t>машинах. </a:t>
            </a:r>
          </a:p>
          <a:p>
            <a:pPr algn="just"/>
            <a:r>
              <a:rPr lang="ru-RU" sz="2200" dirty="0" smtClean="0">
                <a:latin typeface="Times New Roman"/>
                <a:ea typeface="Times New Roman"/>
              </a:rPr>
              <a:t>2) за </a:t>
            </a:r>
            <a:r>
              <a:rPr lang="ru-RU" sz="2200" dirty="0">
                <a:latin typeface="Times New Roman"/>
                <a:ea typeface="Times New Roman"/>
              </a:rPr>
              <a:t>10–15 дней до посадки севок термически обеззараживают в течение 8 часов при температуре 40–42 °С или 10–12 часов в потоке теплого воздуха при температуре 45–47 °С</a:t>
            </a:r>
            <a:r>
              <a:rPr lang="ru-RU" sz="2200" dirty="0" smtClean="0">
                <a:latin typeface="Times New Roman"/>
                <a:ea typeface="Times New Roman"/>
              </a:rPr>
              <a:t>.</a:t>
            </a:r>
            <a:endParaRPr lang="ru-RU" sz="2200" dirty="0"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0" y="4005068"/>
            <a:ext cx="3759947" cy="281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54" y="3717032"/>
            <a:ext cx="2438043" cy="30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19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892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3) ранней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весной проводят закрытие влаги культивацией или боронованием на глубину 5–6 см и вносят 2/3 нормы азотных удобрений.</a:t>
            </a:r>
          </a:p>
          <a:p>
            <a:pPr lvl="0" indent="180340" algn="just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4) посадку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лука-севка проводят когда температура почвы прогреется до +10 °С: для южной зоны республики –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10–20 апреля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;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для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центральной и северной зон –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25 апреля – 10 мая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lvl="0" indent="180340" algn="just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5) глубина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посадки севка – 4–6 см (2 см от шейки луковицы до поверхности почвы).</a:t>
            </a:r>
          </a:p>
          <a:p>
            <a:pPr lvl="0" indent="180340" algn="just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6) схема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посадки –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50+20 ×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10–15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см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</a:p>
          <a:p>
            <a:pPr lvl="0" indent="180340" algn="just"/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 промышленном производстве для посадки лука-севка используют модуль МПЛС-4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01" y="4293096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45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812"/>
            <a:ext cx="8784976" cy="650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90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Происхождение, химический состав и пищевая ценность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лука.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и технология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выращивания лука. Сорта лука.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Происхождение, химический состав и пищевая ценность лука.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93911"/>
            <a:ext cx="4361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/>
                <a:latin typeface="Times New Roman"/>
                <a:ea typeface="Times New Roman"/>
              </a:rPr>
              <a:t>Лук репчатый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(</a:t>
            </a:r>
            <a:r>
              <a:rPr lang="ru-RU" sz="2400" i="1" dirty="0" err="1" smtClean="0">
                <a:effectLst/>
                <a:latin typeface="Times New Roman"/>
                <a:ea typeface="Times New Roman"/>
              </a:rPr>
              <a:t>Allium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 сера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L.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)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348880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u="sng" dirty="0" smtClean="0">
                <a:effectLst/>
                <a:latin typeface="Times New Roman"/>
                <a:ea typeface="Times New Roman"/>
              </a:rPr>
              <a:t>Содержит: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минеральные соли (кальция, калия, железа и др.);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эфирные масла;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витамины (С, В, В</a:t>
            </a:r>
            <a:r>
              <a:rPr lang="ru-RU" sz="2400" baseline="-25000" dirty="0" smtClean="0">
                <a:effectLst/>
                <a:latin typeface="Times New Roman"/>
                <a:ea typeface="Times New Roman"/>
              </a:rPr>
              <a:t>2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В</a:t>
            </a:r>
            <a:r>
              <a:rPr lang="ru-RU" sz="2400" baseline="-25000" dirty="0" smtClean="0">
                <a:effectLst/>
                <a:latin typeface="Times New Roman"/>
                <a:ea typeface="Times New Roman"/>
              </a:rPr>
              <a:t>6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Е, РР, провитамин А);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органические кислоты;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лук широко используется в народной медицине - обладает бактерицидными свойствами, так как в нем содержатся растительные антибиотики – фитонциды, которые убивают болезнетворные бактерии и грибки.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438" y="1324673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u-RU" sz="2000" dirty="0" smtClean="0">
                <a:latin typeface="Times New Roman"/>
                <a:ea typeface="Times New Roman"/>
              </a:rPr>
              <a:t>Родиной </a:t>
            </a:r>
            <a:r>
              <a:rPr lang="ru-RU" sz="2000" dirty="0">
                <a:latin typeface="Times New Roman"/>
                <a:ea typeface="Times New Roman"/>
              </a:rPr>
              <a:t>лука </a:t>
            </a:r>
            <a:r>
              <a:rPr lang="ru-RU" sz="2000" dirty="0" smtClean="0">
                <a:latin typeface="Times New Roman"/>
                <a:ea typeface="Times New Roman"/>
              </a:rPr>
              <a:t>репчатого и чеснока является - </a:t>
            </a:r>
            <a:r>
              <a:rPr lang="ru-RU" sz="2000" b="1" i="1" dirty="0" smtClean="0">
                <a:latin typeface="Times New Roman"/>
                <a:ea typeface="Times New Roman"/>
              </a:rPr>
              <a:t>Среднеазиатский </a:t>
            </a:r>
            <a:r>
              <a:rPr lang="ru-RU" sz="2000" b="1" i="1" dirty="0">
                <a:latin typeface="Times New Roman"/>
                <a:ea typeface="Times New Roman"/>
              </a:rPr>
              <a:t>центр</a:t>
            </a:r>
            <a:r>
              <a:rPr lang="ru-RU" sz="2000" b="1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включает Северо-Западную Индию (Пенджаб), Северную часть Пакистана, Афганистан, Таджикистан, Узбекистан и Западный Тянь-Шань. </a:t>
            </a:r>
          </a:p>
        </p:txBody>
      </p:sp>
    </p:spTree>
    <p:extLst>
      <p:ext uri="{BB962C8B-B14F-4D97-AF65-F5344CB8AC3E}">
        <p14:creationId xmlns:p14="http://schemas.microsoft.com/office/powerpoint/2010/main" val="19605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6836" y="8701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Биология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технология выращивания лука. Сорта лука.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730" y="1268760"/>
            <a:ext cx="85689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Отношение к температуре</a:t>
            </a:r>
          </a:p>
          <a:p>
            <a:pPr indent="180340" algn="just">
              <a:spcAft>
                <a:spcPts val="0"/>
              </a:spcAft>
            </a:pPr>
            <a:endParaRPr lang="ru-RU" sz="1000" b="1" dirty="0">
              <a:latin typeface="Times New Roman"/>
              <a:ea typeface="Times New Roman"/>
            </a:endParaRPr>
          </a:p>
          <a:p>
            <a:pPr indent="180340" algn="just"/>
            <a:r>
              <a:rPr lang="ru-RU" sz="2400" dirty="0" smtClean="0">
                <a:effectLst/>
                <a:latin typeface="Times New Roman"/>
                <a:ea typeface="Times New Roman"/>
              </a:rPr>
              <a:t>Лук репчатый – </a:t>
            </a:r>
            <a:r>
              <a:rPr lang="ru-RU" sz="2400" u="sng" dirty="0" smtClean="0">
                <a:effectLst/>
                <a:latin typeface="Times New Roman"/>
                <a:ea typeface="Times New Roman"/>
              </a:rPr>
              <a:t>холодостойкая культура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однако всходы погибают при температуре минус 2 °С, цветки и семена в фазе молочной спелости повреждаются даже при краткосрочных осенних заморозках, не превышающих минус 1 °С. Взрослые растения могут переносить заморозки до -7 °С.</a:t>
            </a:r>
          </a:p>
          <a:p>
            <a:pPr indent="180340" algn="just"/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Times New Roman"/>
              </a:rPr>
              <a:t>opt 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t°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прораста</a:t>
            </a:r>
            <a:r>
              <a:rPr lang="ru-RU" sz="2400" dirty="0" smtClean="0">
                <a:latin typeface="Times New Roman"/>
                <a:ea typeface="Times New Roman"/>
              </a:rPr>
              <a:t>ния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семян лука 18–20 °С (на 7–10 день);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opt t°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для роста и развития растения 12–25 °С; </a:t>
            </a:r>
          </a:p>
        </p:txBody>
      </p:sp>
    </p:spTree>
    <p:extLst>
      <p:ext uri="{BB962C8B-B14F-4D97-AF65-F5344CB8AC3E}">
        <p14:creationId xmlns:p14="http://schemas.microsoft.com/office/powerpoint/2010/main" val="7463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Отношение к свету</a:t>
            </a:r>
          </a:p>
          <a:p>
            <a:pPr indent="180340" algn="just">
              <a:spcAft>
                <a:spcPts val="0"/>
              </a:spcAft>
            </a:pPr>
            <a:endParaRPr lang="ru-RU" sz="1000" i="1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u="sng" dirty="0" smtClean="0">
                <a:effectLst/>
                <a:latin typeface="Times New Roman"/>
                <a:ea typeface="Times New Roman"/>
              </a:rPr>
              <a:t>Лук – культура длинного дня.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Для его возделывания требуется высокая освещенность, особенно при выращивании из семян. При слабой освещенности задерживается формирование луковицы.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Отношение к влаге</a:t>
            </a:r>
          </a:p>
          <a:p>
            <a:pPr indent="180340" algn="just">
              <a:spcAft>
                <a:spcPts val="0"/>
              </a:spcAft>
            </a:pPr>
            <a:endParaRPr lang="ru-RU" sz="1000" b="1" i="1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u="sng" dirty="0" smtClean="0">
                <a:effectLst/>
                <a:latin typeface="Times New Roman"/>
                <a:ea typeface="Times New Roman"/>
              </a:rPr>
              <a:t>Лук репчатый – влаголюбивое растение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 Поскольку корневая система обладает слабой сосущей силой, растения лука отзывчивы на орошение.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При избытке влаги растения подвержены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вымоканию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и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выпреванию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indent="180340" algn="just">
              <a:spcAft>
                <a:spcPts val="0"/>
              </a:spcAft>
            </a:pP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Оптимальная влажность почвы для лука репчатого составляет 75–80% ППВ.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07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5846"/>
            <a:ext cx="82089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Отношение к почве</a:t>
            </a:r>
          </a:p>
          <a:p>
            <a:pPr indent="180340" algn="just">
              <a:spcAft>
                <a:spcPts val="0"/>
              </a:spcAft>
            </a:pPr>
            <a:endParaRPr lang="ru-RU" sz="1000" b="1" i="1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Наиболее пригодны 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легкие, супесчаные и суглинистые, плодородные почвы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с высокой влагоемкостью и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влагопроницаемостью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не засоренные другими культурными или сорными растениями. 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Opt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кислотность почвы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pH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6,0–7,0, допустимая – 7,4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содержание гумуса - не менее 2,0 %;</a:t>
            </a:r>
            <a:endParaRPr lang="en-US" sz="24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подвижного 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P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и обменного 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K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– не менее 150 мг/кг почвы.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9" y="3990212"/>
            <a:ext cx="4575485" cy="281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90212"/>
            <a:ext cx="3708673" cy="278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7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891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Технология производства лука репчатого</a:t>
            </a:r>
            <a:endParaRPr lang="en-US" sz="2200" b="1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8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200" b="1" i="1" dirty="0" smtClean="0">
                <a:effectLst/>
                <a:latin typeface="Times New Roman"/>
                <a:ea typeface="Times New Roman"/>
              </a:rPr>
              <a:t>Предшественники</a:t>
            </a:r>
            <a:r>
              <a:rPr lang="en-US" sz="2200" b="1" i="1" dirty="0" smtClean="0">
                <a:effectLst/>
                <a:latin typeface="Times New Roman"/>
                <a:ea typeface="Times New Roman"/>
              </a:rPr>
              <a:t> - 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озимая рожь, однолетние травы на зеленый корм, многолетние бобовые </a:t>
            </a:r>
            <a:r>
              <a:rPr lang="ru-RU" sz="2200" smtClean="0">
                <a:effectLst/>
                <a:latin typeface="Times New Roman"/>
                <a:ea typeface="Times New Roman"/>
              </a:rPr>
              <a:t>травыю 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огурец, кабачок, томат, зеленные овощные культуры. Возвращение на прежнее место допускается не ранее чем через 3–4 года.</a:t>
            </a:r>
            <a:endParaRPr lang="en-US" sz="22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8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Не рекомендуется размещать лук после культур, под которые вносили гербициды, имеющие последействие в следующем году </a:t>
            </a:r>
            <a:r>
              <a:rPr lang="ru-RU" sz="2200" b="1" i="1" dirty="0" smtClean="0">
                <a:effectLst/>
                <a:latin typeface="Times New Roman"/>
                <a:ea typeface="Times New Roman"/>
              </a:rPr>
              <a:t>(картофель, кукуруза, горох, подсолнечник).</a:t>
            </a:r>
            <a:endParaRPr lang="en-US" sz="2200" b="1" i="1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800" b="1" i="1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200" b="1" i="1" dirty="0" smtClean="0">
                <a:effectLst/>
                <a:latin typeface="Times New Roman"/>
                <a:ea typeface="Times New Roman"/>
              </a:rPr>
              <a:t>Подготовка почвы</a:t>
            </a:r>
          </a:p>
          <a:p>
            <a:pPr indent="180340" algn="just">
              <a:spcAft>
                <a:spcPts val="0"/>
              </a:spcAft>
            </a:pPr>
            <a:r>
              <a:rPr lang="ru-RU" sz="2200" i="1" u="sng" dirty="0" smtClean="0">
                <a:latin typeface="Times New Roman"/>
                <a:ea typeface="Times New Roman"/>
              </a:rPr>
              <a:t>Осень</a:t>
            </a:r>
            <a:endParaRPr lang="en-US" sz="2200" i="1" u="sng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en-US" sz="2200" dirty="0" smtClean="0">
                <a:effectLst/>
                <a:latin typeface="Times New Roman"/>
                <a:ea typeface="Times New Roman"/>
              </a:rPr>
              <a:t>-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 после уборки предшественника вносят </a:t>
            </a:r>
            <a:r>
              <a:rPr lang="ru-RU" sz="2200" dirty="0" err="1" smtClean="0">
                <a:effectLst/>
                <a:latin typeface="Times New Roman"/>
                <a:ea typeface="Times New Roman"/>
              </a:rPr>
              <a:t>глифосаты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;</a:t>
            </a:r>
            <a:endParaRPr lang="en-US" sz="22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- через 10–12 дней проводят </a:t>
            </a:r>
            <a:r>
              <a:rPr lang="ru-RU" sz="2200" dirty="0" err="1" smtClean="0">
                <a:effectLst/>
                <a:latin typeface="Times New Roman"/>
                <a:ea typeface="Times New Roman"/>
              </a:rPr>
              <a:t>дискование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 почвы в два прохода на глубину 8–10 см;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вспашка на глубину 25–27 </a:t>
            </a:r>
            <a:r>
              <a:rPr lang="ru-RU" sz="2200" dirty="0" smtClean="0">
                <a:latin typeface="Times New Roman"/>
                <a:ea typeface="Times New Roman"/>
              </a:rPr>
              <a:t>см (с внесением хорошо перепревшего навоза </a:t>
            </a:r>
            <a:r>
              <a:rPr lang="ru-RU" sz="2200" dirty="0">
                <a:latin typeface="Times New Roman"/>
                <a:ea typeface="Times New Roman"/>
              </a:rPr>
              <a:t>или </a:t>
            </a:r>
            <a:r>
              <a:rPr lang="ru-RU" sz="2200" dirty="0" smtClean="0">
                <a:latin typeface="Times New Roman"/>
                <a:ea typeface="Times New Roman"/>
              </a:rPr>
              <a:t>перегноя) 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или глубокое </a:t>
            </a:r>
            <a:r>
              <a:rPr lang="ru-RU" sz="2200" dirty="0" err="1" smtClean="0">
                <a:effectLst/>
                <a:latin typeface="Times New Roman"/>
                <a:ea typeface="Times New Roman"/>
              </a:rPr>
              <a:t>чизелевание</a:t>
            </a:r>
            <a:r>
              <a:rPr lang="ru-RU" sz="2200" dirty="0">
                <a:latin typeface="Times New Roman"/>
                <a:ea typeface="Times New Roman"/>
              </a:rPr>
              <a:t>. В качестве органических удобрений можно использовать и </a:t>
            </a:r>
            <a:r>
              <a:rPr lang="ru-RU" sz="2200" dirty="0" err="1">
                <a:latin typeface="Times New Roman"/>
                <a:ea typeface="Times New Roman"/>
              </a:rPr>
              <a:t>сидеральные</a:t>
            </a:r>
            <a:r>
              <a:rPr lang="ru-RU" sz="2200" dirty="0">
                <a:latin typeface="Times New Roman"/>
                <a:ea typeface="Times New Roman"/>
              </a:rPr>
              <a:t> культуры (люпин, редька и др.), которые заделывают в почву с осени.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 По мере отрастания сорняков проводят культивацию на глубину 10–12 см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17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92" y="116632"/>
            <a:ext cx="87849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i="1" dirty="0" smtClean="0">
                <a:latin typeface="Times New Roman"/>
                <a:ea typeface="Times New Roman"/>
              </a:rPr>
              <a:t>Весна </a:t>
            </a:r>
          </a:p>
          <a:p>
            <a:pPr indent="180340" algn="just">
              <a:spcAft>
                <a:spcPts val="0"/>
              </a:spcAft>
            </a:pPr>
            <a:endParaRPr lang="ru-RU" sz="800" i="1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Лук </a:t>
            </a:r>
            <a:r>
              <a:rPr lang="ru-RU" sz="2400" dirty="0">
                <a:latin typeface="Times New Roman"/>
                <a:ea typeface="Times New Roman"/>
              </a:rPr>
              <a:t>отрицательно реагирует на высокую концентрацию солей минеральных удобрений, поэтому фосфор и калий необходимо вносить под зябь, 2/3 азота – в предпосевную подготовку почвы и 1/3 – в виде двух-трех подкормок в течение вегетации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676" y="2209513"/>
            <a:ext cx="89492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200" b="1" i="1" dirty="0" smtClean="0">
                <a:latin typeface="Times New Roman"/>
                <a:ea typeface="Times New Roman"/>
              </a:rPr>
              <a:t>Подготовка семян лука к посеву</a:t>
            </a:r>
          </a:p>
          <a:p>
            <a:pPr indent="180340" algn="just">
              <a:spcAft>
                <a:spcPts val="0"/>
              </a:spcAft>
            </a:pPr>
            <a:endParaRPr lang="ru-RU" sz="800" b="1" i="1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Для посева лука в однолетней культуре используют семена лука первого класса.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- предпосевная обработка семян: Престиж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(100 </a:t>
            </a:r>
            <a:r>
              <a:rPr lang="ru-RU" sz="2400" dirty="0">
                <a:latin typeface="Times New Roman"/>
                <a:ea typeface="Times New Roman"/>
              </a:rPr>
              <a:t>мл/кг) (против луковой мухи, табачного </a:t>
            </a:r>
            <a:r>
              <a:rPr lang="ru-RU" sz="2400" dirty="0" err="1">
                <a:latin typeface="Times New Roman"/>
                <a:ea typeface="Times New Roman"/>
              </a:rPr>
              <a:t>трипса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</a:rPr>
              <a:t>плесневения</a:t>
            </a:r>
            <a:r>
              <a:rPr lang="ru-RU" sz="2400" dirty="0">
                <a:latin typeface="Times New Roman"/>
                <a:ea typeface="Times New Roman"/>
              </a:rPr>
              <a:t> семян</a:t>
            </a:r>
            <a:r>
              <a:rPr lang="ru-RU" sz="2400" dirty="0" smtClean="0">
                <a:latin typeface="Times New Roman"/>
                <a:ea typeface="Times New Roman"/>
              </a:rPr>
              <a:t>);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74970"/>
            <a:ext cx="3284144" cy="228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69" y="4574970"/>
            <a:ext cx="5755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</a:t>
            </a:r>
            <a:r>
              <a:rPr lang="ru-RU" sz="2400" dirty="0" smtClean="0">
                <a:latin typeface="Times New Roman"/>
                <a:ea typeface="Times New Roman"/>
              </a:rPr>
              <a:t>оптимальный срок посева семян лука </a:t>
            </a:r>
            <a:r>
              <a:rPr lang="ru-RU" sz="2400" b="1" i="1" dirty="0" smtClean="0">
                <a:latin typeface="Times New Roman"/>
                <a:ea typeface="Times New Roman"/>
              </a:rPr>
              <a:t>первая-вторая декады апреля.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- глубина заделки семян – не менее 2,5 см.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49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Уход</a:t>
            </a:r>
            <a:endParaRPr lang="ru-RU" sz="2400" i="1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междурядные </a:t>
            </a:r>
            <a:r>
              <a:rPr lang="ru-RU" sz="2400" dirty="0">
                <a:latin typeface="Times New Roman"/>
                <a:ea typeface="Times New Roman"/>
              </a:rPr>
              <a:t>обработки </a:t>
            </a:r>
            <a:r>
              <a:rPr lang="ru-RU" sz="2400" dirty="0" smtClean="0">
                <a:latin typeface="Times New Roman"/>
                <a:ea typeface="Times New Roman"/>
              </a:rPr>
              <a:t> на глубину – </a:t>
            </a:r>
            <a:r>
              <a:rPr lang="ru-RU" sz="2400" dirty="0">
                <a:latin typeface="Times New Roman"/>
                <a:ea typeface="Times New Roman"/>
              </a:rPr>
              <a:t>4–6 см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некорневые </a:t>
            </a:r>
            <a:r>
              <a:rPr lang="ru-RU" sz="2400" dirty="0">
                <a:latin typeface="Times New Roman"/>
                <a:ea typeface="Times New Roman"/>
              </a:rPr>
              <a:t>подкормки растений </a:t>
            </a:r>
            <a:r>
              <a:rPr lang="ru-RU" sz="2400" dirty="0" smtClean="0">
                <a:latin typeface="Times New Roman"/>
                <a:ea typeface="Times New Roman"/>
              </a:rPr>
              <a:t>лука. 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latin typeface="Times New Roman"/>
                <a:ea typeface="Times New Roman"/>
              </a:rPr>
              <a:t>Сроки </a:t>
            </a:r>
            <a:r>
              <a:rPr lang="ru-RU" sz="2400" i="1" dirty="0">
                <a:latin typeface="Times New Roman"/>
                <a:ea typeface="Times New Roman"/>
              </a:rPr>
              <a:t>проведения подкормок: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• в фазу четырех листьев культуры при выращивании лука в однолетней культуре или в период массового отрастания листьев;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Повторная подкормка через 10–14 дней.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• начало формирования луковиц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" y="3959429"/>
            <a:ext cx="5280348" cy="28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82" y="3957922"/>
            <a:ext cx="3820841" cy="285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8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722</Words>
  <Application>Microsoft Office PowerPoint</Application>
  <PresentationFormat>Экран (4:3)</PresentationFormat>
  <Paragraphs>96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HPLab</cp:lastModifiedBy>
  <cp:revision>26</cp:revision>
  <dcterms:created xsi:type="dcterms:W3CDTF">2022-09-28T16:24:35Z</dcterms:created>
  <dcterms:modified xsi:type="dcterms:W3CDTF">2023-09-26T06:34:02Z</dcterms:modified>
</cp:coreProperties>
</file>