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4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0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6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5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4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6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4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204-4EE9-4041-8B20-E43B1B95858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046A-3B42-4518-8FA0-1B6D6058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9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3661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0" cap="all" dirty="0" smtClean="0">
                <a:effectLst/>
                <a:latin typeface="Times New Roman"/>
              </a:rPr>
              <a:t>КАПУСТНЫЕ ОВОЩНЫЕ КУЛЬТУРЫ</a:t>
            </a: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740107" cy="20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76520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39" y="4076705"/>
            <a:ext cx="2752943" cy="275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53" y="2285003"/>
            <a:ext cx="2224029" cy="222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" y="2092852"/>
            <a:ext cx="2346375" cy="20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" y="44258"/>
            <a:ext cx="2319008" cy="204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34" y="104835"/>
            <a:ext cx="2428131" cy="242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81" y="215266"/>
            <a:ext cx="3091632" cy="23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4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Весна </a:t>
            </a:r>
          </a:p>
          <a:p>
            <a:pPr lvl="0" indent="180340" algn="just"/>
            <a:endParaRPr lang="ru-RU" sz="1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проводят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закрытие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влаги;</a:t>
            </a:r>
          </a:p>
          <a:p>
            <a:pPr marL="342900" lvl="0" indent="-342900" algn="just">
              <a:buFontTx/>
              <a:buChar char="-"/>
            </a:pPr>
            <a:endParaRPr lang="ru-RU" sz="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тяжелые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почвы перепахивают на 2/3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глубины, под вспашку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вносят аммонизированный суперфосфат и азотные удобрения;</a:t>
            </a:r>
            <a:endParaRPr lang="ru-RU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endParaRPr lang="ru-RU" sz="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выравнивание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почвы комбинированными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агрегатами;</a:t>
            </a:r>
          </a:p>
          <a:p>
            <a:pPr marL="342900" lvl="0" indent="-342900" algn="just">
              <a:buFontTx/>
              <a:buChar char="-"/>
            </a:pPr>
            <a:endParaRPr lang="ru-RU" sz="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подготовку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почвы проводят за сутки или непосредственно перед посадкой рассады или посева семян.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0" y="4183053"/>
            <a:ext cx="3744560" cy="2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33" y="3861048"/>
            <a:ext cx="2706222" cy="293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252" y="188640"/>
            <a:ext cx="86409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Times New Roman"/>
              </a:rPr>
              <a:t>Выращивание рассады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effectLst/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глубина заделки семян в посевных ящиках составляет 1,0–1,5 см.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пикировку сеянцев проводят через 10–12 дней в фазу семядолей – начало появления первого листа;</a:t>
            </a:r>
          </a:p>
          <a:p>
            <a:pPr marL="285750" indent="-285750" algn="just"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рассада готова к высадке в возрасте 50–55 дней;</a:t>
            </a:r>
          </a:p>
          <a:p>
            <a:pPr marL="285750" indent="-285750" algn="just"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высаживают рассаду в день выборки рассадопосадочными машинами СКН-6, СКН-6А или МР-6;</a:t>
            </a:r>
          </a:p>
          <a:p>
            <a:pPr algn="just"/>
            <a:r>
              <a:rPr lang="ru-RU" sz="2200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при посадке рассады проводят полив из расчета 0,5 л воды на одно растение.</a:t>
            </a:r>
            <a:endParaRPr lang="ru-RU" sz="22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 оптимальные </a:t>
            </a:r>
            <a:r>
              <a:rPr lang="ru-RU" sz="2200" u="sng" dirty="0" smtClean="0">
                <a:effectLst/>
                <a:latin typeface="Times New Roman"/>
                <a:ea typeface="Times New Roman"/>
              </a:rPr>
              <a:t>сроки высадки рассады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 в средней зоне республики для ранних сортов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вторая-третья декады апреля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; средних и позднеспелых –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вторая-третья декады мая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;. (в южной зоне на 7–10 дней раньше, а в северной – на 7–10 дней позже);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- схема посадки </a:t>
            </a:r>
            <a:r>
              <a:rPr lang="ru-RU" sz="2200" u="sng" dirty="0" smtClean="0">
                <a:effectLst/>
                <a:latin typeface="Times New Roman"/>
                <a:ea typeface="Times New Roman"/>
              </a:rPr>
              <a:t>для ранних сортов 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70×22–30 см; </a:t>
            </a:r>
            <a:r>
              <a:rPr lang="ru-RU" sz="2200" u="sng" dirty="0" smtClean="0">
                <a:effectLst/>
                <a:latin typeface="Times New Roman"/>
                <a:ea typeface="Times New Roman"/>
              </a:rPr>
              <a:t>средних 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70×35–40 см, поздних 70×45–50 см 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09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917" y="30591"/>
            <a:ext cx="8712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Уход за растениями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р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ыхление междурядий на глубину 6–8 см проводят через 5–7 дней после посадки рассады;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регулярное уничтожение сорняков и почвенной корки;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борьба с вредителями и болезнями;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полив и подкормки (прекращают поливы за 30–40 дней до уборки урожая). Поливная норма составляет 250–300 м3/га воды, оросительная – 500–1200 м3/га.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00" y="3732280"/>
            <a:ext cx="4481263" cy="298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917" y="3599629"/>
            <a:ext cx="42214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– 75–100 (Невестка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Заря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среднеранние – 106–115 (Июньская, Малахит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среднепоздние – 140–150 (Московская поздняя 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поздние – 150–160 дней (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Мегатон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796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уборку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капусты проводят при достижении массы товарного кочана не менее 0,3 кг;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средне- и позднеспелой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 фазу технической зрелости, при достижении массы кочана 0,8 кг и более.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длительного хранения капусту убирают в максимально поздние сроки до наступления устойчивых заморозков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 2–3 °С);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уборки используют уборочные платформы, транспортеры с последующей загрузкой кочанов в контейнеры, расположенные на контейнеровозах, или убирают вручную.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24636"/>
            <a:ext cx="3874756" cy="258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2" y="4096426"/>
            <a:ext cx="4044276" cy="26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4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4. Выращивание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капусты в </a:t>
            </a:r>
            <a:r>
              <a:rPr lang="ru-RU" sz="2400" b="1" i="1" dirty="0" err="1">
                <a:solidFill>
                  <a:prstClr val="black"/>
                </a:solidFill>
                <a:latin typeface="Times New Roman"/>
                <a:ea typeface="Times New Roman"/>
              </a:rPr>
              <a:t>безрассадной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 культуре</a:t>
            </a:r>
          </a:p>
          <a:p>
            <a:pPr lvl="0" indent="180340" algn="just"/>
            <a:endParaRPr lang="ru-RU" sz="1000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just"/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 -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оптимальный </a:t>
            </a:r>
            <a:r>
              <a:rPr lang="ru-RU" sz="2400" u="sng" dirty="0">
                <a:solidFill>
                  <a:prstClr val="black"/>
                </a:solidFill>
                <a:latin typeface="Times New Roman"/>
                <a:ea typeface="Times New Roman"/>
              </a:rPr>
              <a:t>срок посева семян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 средней зоне республики –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вторая–третья декады апреля – первая декада мая).</a:t>
            </a:r>
          </a:p>
          <a:p>
            <a:pPr lvl="0" indent="180340" algn="just"/>
            <a:endParaRPr lang="ru-RU" sz="1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глубина посева семян – 2–2,5 см, сеялками точного высева СПО-2</a:t>
            </a:r>
          </a:p>
          <a:p>
            <a:pPr marL="342900" lvl="0" indent="-342900" algn="just">
              <a:buFontTx/>
              <a:buChar char="-"/>
            </a:pPr>
            <a:endParaRPr lang="ru-RU" sz="1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just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 дальнейшем уход за посевами такой же, как и при выращивании капусты рассадным методом.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88432" cy="283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9704"/>
            <a:ext cx="4464496" cy="303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7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1" y="0"/>
            <a:ext cx="91921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21328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>
            <a:off x="395534" y="2132856"/>
            <a:ext cx="2376263" cy="1080119"/>
          </a:xfrm>
          <a:prstGeom prst="cloud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820" y="1104866"/>
            <a:ext cx="8280920" cy="4611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Вопросы:</a:t>
            </a: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Происхождение, химический состав и пищевая ценность белокочанной капусты.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2000" dirty="0">
              <a:ea typeface="Calibri"/>
              <a:cs typeface="Times New Roman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2. Требования к условиям роста и развития белокочанной капусты.</a:t>
            </a: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3. Особенности технологии выращивания белокочанной капусты. Сорта.</a:t>
            </a: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4.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Безрассадная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культура белокочанной капусты.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85" y="18864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Происхождение, химический состав и пищевая ценность огурца</a:t>
            </a:r>
          </a:p>
          <a:p>
            <a:pPr algn="just">
              <a:spcAft>
                <a:spcPts val="0"/>
              </a:spcAft>
            </a:pPr>
            <a:endParaRPr lang="ru-RU" sz="1000" b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Родиной капусты считают 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Средиземноморье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 Капуста принадлежит к роду </a:t>
            </a:r>
            <a:r>
              <a:rPr lang="ru-RU" sz="2400" i="1" dirty="0" err="1" smtClean="0">
                <a:effectLst/>
                <a:latin typeface="Times New Roman"/>
                <a:ea typeface="Times New Roman"/>
              </a:rPr>
              <a:t>Brassica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L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 Семейство капустные (</a:t>
            </a:r>
            <a:r>
              <a:rPr lang="ru-RU" sz="2400" i="1" dirty="0" err="1" smtClean="0">
                <a:effectLst/>
                <a:latin typeface="Times New Roman"/>
                <a:ea typeface="Times New Roman"/>
              </a:rPr>
              <a:t>Brassica</a:t>
            </a:r>
            <a:r>
              <a:rPr lang="en-US" sz="2400" i="1" dirty="0" err="1" smtClean="0">
                <a:effectLst/>
                <a:latin typeface="Times New Roman"/>
                <a:ea typeface="Times New Roman"/>
              </a:rPr>
              <a:t>ceae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).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499404"/>
              </p:ext>
            </p:extLst>
          </p:nvPr>
        </p:nvGraphicFramePr>
        <p:xfrm>
          <a:off x="225592" y="2866719"/>
          <a:ext cx="8712969" cy="3412802"/>
        </p:xfrm>
        <a:graphic>
          <a:graphicData uri="http://schemas.openxmlformats.org/drawingml/2006/table">
            <a:tbl>
              <a:tblPr/>
              <a:tblGrid>
                <a:gridCol w="1986313"/>
                <a:gridCol w="1055271"/>
                <a:gridCol w="1055271"/>
                <a:gridCol w="1055271"/>
                <a:gridCol w="1055271"/>
                <a:gridCol w="1160256"/>
                <a:gridCol w="1345316"/>
              </a:tblGrid>
              <a:tr h="932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Вид капусты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Сухое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вещество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Сумма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сахаров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Белок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Зольные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вещества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Клетчатка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Витамин 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мг</a:t>
                      </a: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/100 г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00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Белокочанная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8,53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4,24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1,44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0,64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0,86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31,9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964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Краснокочанная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9,50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4,59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1,79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0,71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1,11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38,5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00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Савойская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10,49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4,25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2,43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0,84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1,15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46,8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00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Цветная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9,63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3,10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2,33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0,83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1,18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60,8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00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Брюссельская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50" dirty="0">
                          <a:effectLst/>
                          <a:latin typeface="Times New Roman"/>
                          <a:ea typeface="Times New Roman"/>
                        </a:rPr>
                        <a:t>17,80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4,11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50" dirty="0">
                          <a:effectLst/>
                          <a:latin typeface="Times New Roman"/>
                          <a:ea typeface="Times New Roman"/>
                        </a:rPr>
                        <a:t>4,88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50" dirty="0">
                          <a:effectLst/>
                          <a:latin typeface="Times New Roman"/>
                          <a:ea typeface="Times New Roman"/>
                        </a:rPr>
                        <a:t>1,43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50" dirty="0">
                          <a:effectLst/>
                          <a:latin typeface="Times New Roman"/>
                          <a:ea typeface="Times New Roman"/>
                        </a:rPr>
                        <a:t>1,43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50" dirty="0">
                          <a:effectLst/>
                          <a:latin typeface="Times New Roman"/>
                          <a:ea typeface="Times New Roman"/>
                        </a:rPr>
                        <a:t>141,9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00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Кольраби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10,82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50" dirty="0">
                          <a:effectLst/>
                          <a:latin typeface="Times New Roman"/>
                          <a:ea typeface="Times New Roman"/>
                        </a:rPr>
                        <a:t>5,51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2,82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0,94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1,06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41,6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00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Китайская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7,72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1,33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2,47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54,6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00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Пекинская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7,87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1,84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2,72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effectLst/>
                          <a:latin typeface="Times New Roman"/>
                          <a:ea typeface="Times New Roman"/>
                        </a:rPr>
                        <a:t>39,4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85" y="245950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капусты, % на сырое вещество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5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капусте содержатся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B1, В2, В6, В12, В9 (фолиевая кислота), В4 (холин), D, К, Р, РР, Н, Е, U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противоязвенный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витамин);</a:t>
            </a:r>
          </a:p>
          <a:p>
            <a:pPr marL="457200" indent="-457200" algn="just">
              <a:buAutoNum type="arabicPeriod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капусте обнаружено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различных аминокислот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влияют на состояние нервной системы, регулируя умственную деятельность, настроение и сон. Эти компоненты необходимы для формирования мышц, сухожилий и связок, а также волос и кожи. Без достаточного количества аминокислот невозможен активный рост мышечной массы).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В капусте содержится также йод. Он помогает выведению из организма холестерина, а также способствует профилактике атеросклероза.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9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849" y="72155"/>
            <a:ext cx="9144000" cy="621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>
              <a:lnSpc>
                <a:spcPct val="107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2. Требования к условиям роста и развития белокочанной 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капусты</a:t>
            </a:r>
          </a:p>
          <a:p>
            <a:pPr lvl="0" indent="180340">
              <a:lnSpc>
                <a:spcPct val="107000"/>
              </a:lnSpc>
            </a:pPr>
            <a:endParaRPr lang="ru-RU" sz="10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indent="180340">
              <a:lnSpc>
                <a:spcPct val="107000"/>
              </a:lnSpc>
            </a:pPr>
            <a:r>
              <a:rPr lang="ru-RU" sz="2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Отношение к температуре</a:t>
            </a:r>
            <a:r>
              <a:rPr lang="ru-RU" sz="22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lvl="0" indent="180340">
              <a:lnSpc>
                <a:spcPct val="107000"/>
              </a:lnSpc>
            </a:pPr>
            <a:endParaRPr lang="ru-RU" sz="1000" b="1" i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indent="180340" algn="just">
              <a:lnSpc>
                <a:spcPct val="107000"/>
              </a:lnSpc>
            </a:pPr>
            <a:r>
              <a:rPr lang="ru-RU" sz="2200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Капуста – холодостойкое растение. </a:t>
            </a:r>
            <a:endParaRPr lang="ru-RU" sz="2200" u="sng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семена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капусты могут прорастать при температуре 2 °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 (8–12 дней);</a:t>
            </a:r>
          </a:p>
          <a:p>
            <a:pPr marL="342900" lvl="0" indent="-342900" algn="just">
              <a:lnSpc>
                <a:spcPct val="107000"/>
              </a:lnSpc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оптимальная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t°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прорастания семян 18–20 °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3–4-й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день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en-US" sz="2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рассадный период оптимальная 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t°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должна быть 12–15 °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 (рост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растений проходит замедленно, рассада получается лучшего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качества);</a:t>
            </a:r>
          </a:p>
          <a:p>
            <a:pPr marL="342900" lvl="0" indent="-342900" algn="just">
              <a:lnSpc>
                <a:spcPct val="107000"/>
              </a:lnSpc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взрослых растений наиболее благоприятной является 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t°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15–20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°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С;</a:t>
            </a:r>
          </a:p>
          <a:p>
            <a:pPr marL="342900" indent="-342900" algn="just">
              <a:lnSpc>
                <a:spcPct val="107000"/>
              </a:lnSpc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отрицательно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сказывается на росте и развитии 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t°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выше 25 °С, </a:t>
            </a:r>
            <a:r>
              <a:rPr lang="ru-RU" sz="22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результате чего происходит ухудшение образования кочанов, уменьшаются размеры листьев, кочанов, образуется более высокая </a:t>
            </a: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наружная кочерыга,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выше 30 °С подавляется продуктивная деятельность, а свыше 35 °С – кочан не образуется.</a:t>
            </a:r>
          </a:p>
          <a:p>
            <a:pPr marL="342900" lvl="0" indent="-342900" algn="just">
              <a:lnSpc>
                <a:spcPct val="107000"/>
              </a:lnSpc>
              <a:buFontTx/>
              <a:buChar char="-"/>
            </a:pPr>
            <a:endParaRPr lang="ru-RU" sz="2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indent="180340" algn="just">
              <a:lnSpc>
                <a:spcPct val="107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фазе технической спелости кочаны переносят заморозки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до</a:t>
            </a:r>
            <a:b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минус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5–8 °С. 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693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083" y="116632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Отношение к свету</a:t>
            </a:r>
          </a:p>
          <a:p>
            <a:pPr indent="180340" algn="just">
              <a:spcAft>
                <a:spcPts val="0"/>
              </a:spcAft>
            </a:pPr>
            <a:endParaRPr lang="ru-RU" sz="1000" i="1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Капуста белокочанная – </a:t>
            </a:r>
            <a:r>
              <a:rPr lang="ru-RU" sz="2400" u="sng" dirty="0" smtClean="0">
                <a:effectLst/>
                <a:latin typeface="Times New Roman"/>
                <a:ea typeface="Times New Roman"/>
              </a:rPr>
              <a:t>светолюбивое растение длинного дня (18-24 ч)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наиболее высокие требования к интенсивности освещения растение предъявляет в рассадный период;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при сильном затенении рассада вытягивается, образуются мелкие листья, а затем и рыхлые кочаны;</a:t>
            </a: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при длинном дне происходит ускорение формирования кочанов у капусты, у семенных растений наблюдается более раннее начало цветения.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8" y="4459913"/>
            <a:ext cx="3175001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47" y="4459913"/>
            <a:ext cx="3212137" cy="23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3" y="4459913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07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Отношение к влаге</a:t>
            </a:r>
          </a:p>
          <a:p>
            <a:pPr indent="180340" algn="just">
              <a:spcAft>
                <a:spcPts val="0"/>
              </a:spcAft>
            </a:pPr>
            <a:endParaRPr lang="ru-RU" sz="800" b="1" i="1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среди других овощных культур капуста белокочанная наиболее требовательна к влаге;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- наиболее благоприятной влажностью почвы 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70–80 %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НВ и относительная влажность воздуха – 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80–90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 %.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852936"/>
            <a:ext cx="896448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Отношение к почве и минеральному питанию</a:t>
            </a:r>
          </a:p>
          <a:p>
            <a:pPr indent="180340" algn="just">
              <a:spcAft>
                <a:spcPts val="0"/>
              </a:spcAft>
            </a:pPr>
            <a:endParaRPr lang="ru-RU" sz="1000" i="1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лучшими для выращивания считаются легкосуглинистые и супесчаные почвы;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высокое содержанием гумуса (не менее 4%),  рН</a:t>
            </a:r>
            <a:r>
              <a:rPr lang="ru-RU" sz="2400" baseline="-25000" dirty="0" smtClean="0">
                <a:effectLst/>
                <a:latin typeface="Times New Roman"/>
                <a:ea typeface="Times New Roman"/>
              </a:rPr>
              <a:t>КС1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6,5–7,0.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наиболее требовательны к плодородию почвы цветная,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броколли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пекинская капусты, менее – кольраби и листовая;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86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кислые почвы известкуют, так как на них капуста поражается килой (суглинистых почвах – 2,5–4 т/га; на супесчаных почвах – 2–3 т/га);</a:t>
            </a:r>
          </a:p>
          <a:p>
            <a:pPr marL="342900" indent="-342900" algn="just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потребляет больше N в начале вегетационного периода, а P и K – в период формирования кочана;</a:t>
            </a:r>
          </a:p>
          <a:p>
            <a:pPr marL="342900" indent="-342900" algn="just">
              <a:buFontTx/>
              <a:buChar char="-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выращивании культуры эффективны подкормки:</a:t>
            </a:r>
          </a:p>
          <a:p>
            <a:pPr marL="342900" indent="-342900" algn="just">
              <a:buFontTx/>
              <a:buChar char="-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поздних сортов первую подкормку N20P20K20 (кг/га д. в.) –  через две недели после посадки, вторую – в фазе формирования кочана N30P20K30;</a:t>
            </a:r>
          </a:p>
          <a:p>
            <a:pPr marL="457200" indent="-457200" algn="just">
              <a:buAutoNum type="arabicParenR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ранних сортов – первую N15P20K15, вторую – N30P20K30 соответственно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41575"/>
            <a:ext cx="1763688" cy="21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13856"/>
            <a:ext cx="2044144" cy="20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670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>
              <a:lnSpc>
                <a:spcPct val="107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3. Особенности технологии выращивания белокочанной капусты. Сорта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indent="180340" algn="just">
              <a:lnSpc>
                <a:spcPct val="107000"/>
              </a:lnSpc>
            </a:pPr>
            <a:endParaRPr lang="ru-RU" sz="10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Место в севообороте</a:t>
            </a: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- </a:t>
            </a:r>
            <a:r>
              <a:rPr lang="ru-RU" sz="2400" u="sng" dirty="0" smtClean="0">
                <a:latin typeface="Times New Roman"/>
                <a:ea typeface="Times New Roman"/>
              </a:rPr>
              <a:t>лучшими предшественниками </a:t>
            </a:r>
            <a:r>
              <a:rPr lang="ru-RU" sz="2400" b="1" i="1" dirty="0" smtClean="0">
                <a:latin typeface="Times New Roman"/>
                <a:ea typeface="Times New Roman"/>
              </a:rPr>
              <a:t>- 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бобовые, однолетних и многолетние травы, огурец,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свекла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столовой и др. 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 прежнее место ее возвращают не ранее чем через три-четыре года. </a:t>
            </a: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Подготовка почвы</a:t>
            </a:r>
          </a:p>
          <a:p>
            <a:pPr indent="180340" algn="just">
              <a:spcAft>
                <a:spcPts val="0"/>
              </a:spcAft>
            </a:pPr>
            <a:r>
              <a:rPr lang="ru-RU" sz="2400" b="1" u="sng" dirty="0" smtClean="0">
                <a:latin typeface="Times New Roman"/>
                <a:ea typeface="Times New Roman"/>
              </a:rPr>
              <a:t>Осень</a:t>
            </a:r>
            <a:endParaRPr lang="ru-RU" sz="2400" b="1" u="sng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после уборки предшественника проводится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дискование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а через три недели, после прорастания семян сорняков – вспашка на глубину 25–30 см с внесением калийных удобрений;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 почвах, засоренных корневищными, корнеотпрысковыми сорняками, вносят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глифосатсодержащие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гербициды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2000" i="1" dirty="0" err="1" smtClean="0">
                <a:effectLst/>
                <a:latin typeface="Times New Roman"/>
                <a:ea typeface="Times New Roman"/>
              </a:rPr>
              <a:t>Раундап</a:t>
            </a:r>
            <a:r>
              <a:rPr lang="ru-RU" sz="2000" i="1" dirty="0" smtClean="0">
                <a:effectLst/>
                <a:latin typeface="Times New Roman"/>
                <a:ea typeface="Times New Roman"/>
              </a:rPr>
              <a:t>, Вихрь, Ураган-Форте</a:t>
            </a:r>
            <a:r>
              <a:rPr lang="en-US" sz="2000" i="1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sz="2000" i="1" dirty="0" err="1" smtClean="0">
                <a:effectLst/>
                <a:latin typeface="Times New Roman"/>
                <a:ea typeface="Times New Roman"/>
              </a:rPr>
              <a:t>Глифос</a:t>
            </a:r>
            <a:r>
              <a:rPr lang="en-US" sz="2000" i="1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sz="2000" i="1" dirty="0" err="1" smtClean="0">
                <a:effectLst/>
                <a:latin typeface="Times New Roman"/>
                <a:ea typeface="Times New Roman"/>
              </a:rPr>
              <a:t>Граунд</a:t>
            </a:r>
            <a:r>
              <a:rPr lang="ru-RU" sz="2000" i="1" dirty="0" smtClean="0">
                <a:effectLst/>
                <a:latin typeface="Times New Roman"/>
                <a:ea typeface="Times New Roman"/>
              </a:rPr>
              <a:t>, Торнадо, Аргумент Стар, Триумф, Ампир, </a:t>
            </a:r>
            <a:r>
              <a:rPr lang="ru-RU" sz="2000" i="1" dirty="0" err="1" smtClean="0">
                <a:effectLst/>
                <a:latin typeface="Times New Roman"/>
                <a:ea typeface="Times New Roman"/>
              </a:rPr>
              <a:t>Агрокиллер</a:t>
            </a:r>
            <a:r>
              <a:rPr lang="ru-RU" sz="2000" i="1" dirty="0" smtClean="0">
                <a:effectLst/>
                <a:latin typeface="Times New Roman"/>
                <a:ea typeface="Times New Roman"/>
              </a:rPr>
              <a:t>, Рубит-САНТИ, </a:t>
            </a:r>
            <a:r>
              <a:rPr lang="en-US" sz="2000" i="1" dirty="0" smtClean="0">
                <a:effectLst/>
                <a:latin typeface="Times New Roman"/>
                <a:ea typeface="Times New Roman"/>
              </a:rPr>
              <a:t>ZARIT </a:t>
            </a:r>
            <a:r>
              <a:rPr lang="ru-RU" sz="2000" i="1" dirty="0" smtClean="0">
                <a:effectLst/>
                <a:latin typeface="Times New Roman"/>
                <a:ea typeface="Times New Roman"/>
              </a:rPr>
              <a:t>и другие).</a:t>
            </a:r>
          </a:p>
          <a:p>
            <a:pPr lvl="0" indent="180340" algn="just">
              <a:lnSpc>
                <a:spcPct val="107000"/>
              </a:lnSpc>
            </a:pP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49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1029</Words>
  <Application>Microsoft Office PowerPoint</Application>
  <PresentationFormat>Экран (4:3)</PresentationFormat>
  <Paragraphs>197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2022-09-23T11:46:01Z</dcterms:created>
  <dcterms:modified xsi:type="dcterms:W3CDTF">2023-09-25T18:59:37Z</dcterms:modified>
</cp:coreProperties>
</file>