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8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4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9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1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3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3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3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0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2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8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0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454F-90E2-44F6-8C08-98A48F88C49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1458-D07B-4376-8A3D-8BC85107C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8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173887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Тыквенные овощные растения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05" y="4645318"/>
            <a:ext cx="3387605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" y="4127994"/>
            <a:ext cx="2730006" cy="273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" y="0"/>
            <a:ext cx="2241423" cy="224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28930"/>
            <a:ext cx="3486918" cy="217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24" y="281298"/>
            <a:ext cx="2410335" cy="241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53"/>
            <a:ext cx="39909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" y="2018200"/>
            <a:ext cx="3076783" cy="210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21" y="2724344"/>
            <a:ext cx="2779787" cy="185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26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15755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Подготовка семян к посеву</a:t>
            </a:r>
          </a:p>
          <a:p>
            <a:pPr indent="180340" algn="just">
              <a:spcAft>
                <a:spcPts val="0"/>
              </a:spcAft>
            </a:pPr>
            <a:endParaRPr lang="ru-RU" sz="1000" i="1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Для посева используют семена </a:t>
            </a:r>
            <a:r>
              <a:rPr lang="ru-RU" sz="2400" u="sng" dirty="0" smtClean="0">
                <a:effectLst/>
                <a:latin typeface="Times New Roman"/>
                <a:ea typeface="Times New Roman"/>
              </a:rPr>
              <a:t>первого класса (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всхожесть не ниже </a:t>
            </a:r>
            <a:r>
              <a:rPr lang="ru-RU" sz="2400" dirty="0" smtClean="0">
                <a:effectLst/>
                <a:latin typeface="Times New Roman"/>
                <a:ea typeface="Batang"/>
              </a:rPr>
              <a:t>90 %); </a:t>
            </a:r>
            <a:r>
              <a:rPr lang="ru-RU" sz="2400" u="sng" dirty="0" smtClean="0">
                <a:effectLst/>
                <a:latin typeface="Times New Roman"/>
                <a:ea typeface="Times New Roman"/>
              </a:rPr>
              <a:t>второго класса (всхожесть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не ниже 70 %).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 Предпосевная обработка семян:</a:t>
            </a:r>
          </a:p>
          <a:p>
            <a:pPr indent="180340" algn="just">
              <a:spcAft>
                <a:spcPts val="0"/>
              </a:spcAft>
            </a:pPr>
            <a:endParaRPr lang="ru-RU" sz="1000" i="1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прогревание при температуре 50–60 °С в течение 4–5 часов при периодическом перемешивании;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обработка микроэлементами (борная кислота – 0,01 %-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ный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раствор, серно-кислый марганец – 1 %-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ный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раствор) и регулятором роста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Эпин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для защиты от вирусных болезней семена замачивают в 1 %-ном растворе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марганцевокислого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калия.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6292"/>
            <a:ext cx="2698032" cy="177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02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00" y="116632"/>
            <a:ext cx="89644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Посев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Оптимальный </a:t>
            </a:r>
            <a:r>
              <a:rPr lang="ru-RU" sz="2400" u="sng" dirty="0" smtClean="0">
                <a:effectLst/>
                <a:latin typeface="Times New Roman"/>
                <a:ea typeface="Times New Roman"/>
              </a:rPr>
              <a:t>срок посева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семян – при устойчивой среднесуточной температуры +15 °С, 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для южной зоны республики – </a:t>
            </a: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первая – вторая декады мая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; для центральной зоны – </a:t>
            </a: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вторая – третья декады мая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pPr indent="180340" algn="just">
              <a:spcAft>
                <a:spcPts val="0"/>
              </a:spcAft>
            </a:pPr>
            <a:endParaRPr lang="ru-RU" sz="1000" i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u="sng" dirty="0" smtClean="0">
                <a:effectLst/>
                <a:latin typeface="Times New Roman"/>
                <a:ea typeface="Times New Roman"/>
              </a:rPr>
              <a:t>Схема посева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огурца при семенном способе – 140×8–10 см, рассадном – 140×12–15 см. 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u="sng" dirty="0" smtClean="0">
                <a:effectLst/>
                <a:latin typeface="Times New Roman"/>
                <a:ea typeface="Times New Roman"/>
              </a:rPr>
              <a:t>Глубина заделки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семян при посеве на легких почвах составляет – 2–3 см; на средних – 3–4 см. 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При возделывании культуры огурца через рассаду густота стояния растений должна  составляет 48–60 тыс.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раст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/га. 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Для укрытия посевов огурца применяют белый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спанбонд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плотностью 18 г/м</a:t>
            </a:r>
            <a:r>
              <a:rPr lang="ru-RU" sz="2400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 Его количество определяют исходя из расхода 11,2 тыс. м. п./га. Ширина полосы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спанбонда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для укрытия составляет 84 см. </a:t>
            </a:r>
          </a:p>
        </p:txBody>
      </p:sp>
    </p:spTree>
    <p:extLst>
      <p:ext uri="{BB962C8B-B14F-4D97-AF65-F5344CB8AC3E}">
        <p14:creationId xmlns:p14="http://schemas.microsoft.com/office/powerpoint/2010/main" val="134348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378" y="260648"/>
            <a:ext cx="864096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</a:rPr>
              <a:t>Уход</a:t>
            </a:r>
            <a:endParaRPr lang="ru-RU" sz="2400" i="1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1000" i="1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при появлении </a:t>
            </a:r>
            <a:r>
              <a:rPr lang="ru-RU" sz="2400" dirty="0">
                <a:latin typeface="Times New Roman"/>
                <a:ea typeface="Times New Roman"/>
              </a:rPr>
              <a:t>всходов сорных растений </a:t>
            </a:r>
            <a:r>
              <a:rPr lang="ru-RU" sz="2400" dirty="0" smtClean="0">
                <a:latin typeface="Times New Roman"/>
                <a:ea typeface="Times New Roman"/>
              </a:rPr>
              <a:t>- междурядные </a:t>
            </a:r>
            <a:r>
              <a:rPr lang="ru-RU" sz="2400" dirty="0">
                <a:latin typeface="Times New Roman"/>
                <a:ea typeface="Times New Roman"/>
              </a:rPr>
              <a:t>обработки. За период вегетации их число может составлять от двух до </a:t>
            </a:r>
            <a:r>
              <a:rPr lang="ru-RU" sz="2400" dirty="0" smtClean="0">
                <a:latin typeface="Times New Roman"/>
                <a:ea typeface="Times New Roman"/>
              </a:rPr>
              <a:t>четырех;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8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при </a:t>
            </a:r>
            <a:r>
              <a:rPr lang="ru-RU" sz="2400" dirty="0">
                <a:latin typeface="Times New Roman"/>
                <a:ea typeface="Times New Roman"/>
              </a:rPr>
              <a:t>последних междурядных обработках проводят </a:t>
            </a:r>
            <a:r>
              <a:rPr lang="ru-RU" sz="2400" dirty="0" err="1">
                <a:latin typeface="Times New Roman"/>
                <a:ea typeface="Times New Roman"/>
              </a:rPr>
              <a:t>подокучивание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растений;</a:t>
            </a:r>
          </a:p>
          <a:p>
            <a:pPr algn="just">
              <a:spcAft>
                <a:spcPts val="0"/>
              </a:spcAft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в </a:t>
            </a:r>
            <a:r>
              <a:rPr lang="ru-RU" sz="2400" dirty="0">
                <a:latin typeface="Times New Roman"/>
                <a:ea typeface="Times New Roman"/>
              </a:rPr>
              <a:t>начале цветения растений </a:t>
            </a:r>
            <a:r>
              <a:rPr lang="ru-RU" sz="2400" dirty="0" smtClean="0">
                <a:latin typeface="Times New Roman"/>
                <a:ea typeface="Times New Roman"/>
              </a:rPr>
              <a:t>укрывной материал </a:t>
            </a:r>
            <a:r>
              <a:rPr lang="ru-RU" sz="2400" dirty="0">
                <a:latin typeface="Times New Roman"/>
                <a:ea typeface="Times New Roman"/>
              </a:rPr>
              <a:t>полностью </a:t>
            </a:r>
            <a:r>
              <a:rPr lang="ru-RU" sz="2400" dirty="0" smtClean="0">
                <a:latin typeface="Times New Roman"/>
                <a:ea typeface="Times New Roman"/>
              </a:rPr>
              <a:t>снимают;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/>
                <a:ea typeface="Times New Roman"/>
              </a:rPr>
              <a:t>за два–три дня до начала </a:t>
            </a:r>
            <a:r>
              <a:rPr lang="ru-RU" sz="2400" dirty="0" smtClean="0">
                <a:latin typeface="Times New Roman"/>
                <a:ea typeface="Times New Roman"/>
              </a:rPr>
              <a:t>цветения размещают </a:t>
            </a:r>
            <a:r>
              <a:rPr lang="ru-RU" sz="2400" dirty="0">
                <a:latin typeface="Times New Roman"/>
                <a:ea typeface="Times New Roman"/>
              </a:rPr>
              <a:t>одну–две пчелосемьи на каждый </a:t>
            </a:r>
            <a:r>
              <a:rPr lang="ru-RU" sz="2400" dirty="0" smtClean="0">
                <a:latin typeface="Times New Roman"/>
                <a:ea typeface="Times New Roman"/>
              </a:rPr>
              <a:t>гектар;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/>
                <a:ea typeface="Times New Roman"/>
              </a:rPr>
              <a:t> капельное </a:t>
            </a:r>
            <a:r>
              <a:rPr lang="ru-RU" sz="2400" dirty="0" smtClean="0">
                <a:latin typeface="Times New Roman"/>
                <a:ea typeface="Times New Roman"/>
              </a:rPr>
              <a:t>орошение;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некорневые </a:t>
            </a:r>
            <a:r>
              <a:rPr lang="ru-RU" sz="2400" dirty="0">
                <a:latin typeface="Times New Roman"/>
                <a:ea typeface="Times New Roman"/>
              </a:rPr>
              <a:t>подкормки огурца (первая – в фазу настоящих листьев, вторая – в период начала </a:t>
            </a:r>
            <a:r>
              <a:rPr lang="ru-RU" sz="2400" dirty="0" err="1">
                <a:latin typeface="Times New Roman"/>
                <a:ea typeface="Times New Roman"/>
              </a:rPr>
              <a:t>бутонизации</a:t>
            </a:r>
            <a:r>
              <a:rPr lang="ru-RU" sz="2400" dirty="0">
                <a:latin typeface="Times New Roman"/>
                <a:ea typeface="Times New Roman"/>
              </a:rPr>
              <a:t> растений, третья – в период массового цветения </a:t>
            </a:r>
            <a:r>
              <a:rPr lang="ru-RU" sz="2400" dirty="0" smtClean="0">
                <a:latin typeface="Times New Roman"/>
                <a:ea typeface="Times New Roman"/>
              </a:rPr>
              <a:t>растений). 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407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53" y="188640"/>
            <a:ext cx="871296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Уборка </a:t>
            </a:r>
            <a:r>
              <a:rPr lang="ru-RU" sz="2400" b="1" i="1" dirty="0" smtClean="0">
                <a:latin typeface="Times New Roman"/>
                <a:ea typeface="Times New Roman"/>
              </a:rPr>
              <a:t>урожая</a:t>
            </a:r>
          </a:p>
          <a:p>
            <a:pPr indent="180340" algn="just">
              <a:spcAft>
                <a:spcPts val="0"/>
              </a:spcAft>
            </a:pPr>
            <a:endParaRPr lang="ru-RU" sz="1000" i="1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за </a:t>
            </a:r>
            <a:r>
              <a:rPr lang="ru-RU" sz="2400" dirty="0">
                <a:latin typeface="Times New Roman"/>
                <a:ea typeface="Times New Roman"/>
              </a:rPr>
              <a:t>вегетационный период проводится более 20 сборов </a:t>
            </a:r>
            <a:r>
              <a:rPr lang="ru-RU" sz="2400" dirty="0" smtClean="0">
                <a:latin typeface="Times New Roman"/>
                <a:ea typeface="Times New Roman"/>
              </a:rPr>
              <a:t>огурца;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уборку </a:t>
            </a:r>
            <a:r>
              <a:rPr lang="ru-RU" sz="2400" dirty="0">
                <a:latin typeface="Times New Roman"/>
                <a:ea typeface="Times New Roman"/>
              </a:rPr>
              <a:t>зеленца начинают при достижении плодами огурца размеров в 9–12 см, а корнишона – 5–9 </a:t>
            </a:r>
            <a:r>
              <a:rPr lang="ru-RU" sz="2400" dirty="0" smtClean="0">
                <a:latin typeface="Times New Roman"/>
                <a:ea typeface="Times New Roman"/>
              </a:rPr>
              <a:t>см;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за </a:t>
            </a:r>
            <a:r>
              <a:rPr lang="ru-RU" sz="2400" dirty="0">
                <a:latin typeface="Times New Roman"/>
                <a:ea typeface="Times New Roman"/>
              </a:rPr>
              <a:t>период вегетации на каждом растении образуется от 20 до 28 плодов (в зависимости от сорта и способа выращивания</a:t>
            </a:r>
            <a:r>
              <a:rPr lang="ru-RU" sz="2400" dirty="0" smtClean="0">
                <a:latin typeface="Times New Roman"/>
                <a:ea typeface="Times New Roman"/>
              </a:rPr>
              <a:t>);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убирать </a:t>
            </a:r>
            <a:r>
              <a:rPr lang="ru-RU" sz="2400" dirty="0">
                <a:latin typeface="Times New Roman"/>
                <a:ea typeface="Times New Roman"/>
              </a:rPr>
              <a:t>также необходимо переросшие, нестандартные и больные </a:t>
            </a:r>
            <a:r>
              <a:rPr lang="ru-RU" sz="2400" dirty="0" smtClean="0">
                <a:latin typeface="Times New Roman"/>
                <a:ea typeface="Times New Roman"/>
              </a:rPr>
              <a:t>плоды;</a:t>
            </a:r>
          </a:p>
          <a:p>
            <a:pPr marL="285750" indent="-285750" algn="just">
              <a:buFontTx/>
              <a:buChar char="-"/>
            </a:pPr>
            <a:endParaRPr lang="ru-RU" sz="10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уборку </a:t>
            </a:r>
            <a:r>
              <a:rPr lang="ru-RU" sz="2400" dirty="0">
                <a:latin typeface="Times New Roman"/>
                <a:ea typeface="Times New Roman"/>
              </a:rPr>
              <a:t>корнишонного огурца необходимо проводить ежедневно, или через 2 дня.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61" y="4365104"/>
            <a:ext cx="343374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7172"/>
            <a:ext cx="3134103" cy="210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98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705" y="188640"/>
            <a:ext cx="518457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Сорта</a:t>
            </a:r>
            <a:endParaRPr lang="ru-RU" sz="2400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endParaRPr lang="ru-RU" sz="900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 </a:t>
            </a:r>
            <a:r>
              <a:rPr lang="ru-RU" sz="2200" u="sng" dirty="0">
                <a:solidFill>
                  <a:prstClr val="black"/>
                </a:solidFill>
                <a:latin typeface="Times New Roman"/>
                <a:ea typeface="Times New Roman"/>
              </a:rPr>
              <a:t>способу использования различают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сорта </a:t>
            </a:r>
            <a:r>
              <a:rPr lang="ru-RU" sz="2200" i="1" dirty="0">
                <a:solidFill>
                  <a:prstClr val="black"/>
                </a:solidFill>
                <a:latin typeface="Times New Roman"/>
                <a:ea typeface="Times New Roman"/>
              </a:rPr>
              <a:t>салатные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(используют, в основном, в свежем виде) и </a:t>
            </a:r>
            <a:r>
              <a:rPr lang="ru-RU" sz="2200" i="1" dirty="0">
                <a:solidFill>
                  <a:prstClr val="black"/>
                </a:solidFill>
                <a:latin typeface="Times New Roman"/>
                <a:ea typeface="Times New Roman"/>
              </a:rPr>
              <a:t>засолочные.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2200" u="sng" dirty="0">
                <a:solidFill>
                  <a:prstClr val="black"/>
                </a:solidFill>
                <a:latin typeface="Times New Roman"/>
                <a:ea typeface="Times New Roman"/>
              </a:rPr>
              <a:t>зависимости от срока созревания: </a:t>
            </a:r>
            <a:endParaRPr lang="ru-RU" sz="2200" u="sng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indent="-457200" algn="just">
              <a:buFontTx/>
              <a:buAutoNum type="arabicParenR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скороспелые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(35–45 дней) - Всадник, Каскад, Садко, Родничок F1, Водолей, Конкурент, Кустовой,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Синтез;</a:t>
            </a:r>
          </a:p>
          <a:p>
            <a:pPr marL="457200" indent="-457200" algn="just">
              <a:buFontTx/>
              <a:buAutoNum type="arabicParenR"/>
            </a:pPr>
            <a:endParaRPr lang="ru-RU" sz="1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lvl="0" indent="-457200" algn="just">
              <a:buAutoNum type="arabicParenR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среднеспелые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(40–50 дней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Верасень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Зарница,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Свитанак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Вяселка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F1, Славянский, Белорусский корнишон F1,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Корраловый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риф F1, Малыш F1, Янус F1. </a:t>
            </a:r>
          </a:p>
          <a:p>
            <a:pPr marL="457200" lvl="0" indent="-457200" algn="just">
              <a:buAutoNum type="arabicParenR"/>
            </a:pP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lvl="0" indent="-457200" algn="just">
              <a:buAutoNum type="arabicParenR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позднеспелые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(50–60 дней)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Феникс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53" y="4546951"/>
            <a:ext cx="3563888" cy="219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4091" y="-428352"/>
            <a:ext cx="1905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49" y="2333898"/>
            <a:ext cx="3563888" cy="219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48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2529" y="4570929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куст кабачка даёт 5–9 плодов,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урожайность выше 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15–20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102962"/>
            <a:ext cx="4594114" cy="36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" y="102962"/>
            <a:ext cx="4476506" cy="36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88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147393"/>
            <a:ext cx="5142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1052736"/>
            <a:ext cx="8280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Происхождение, химический состав и пищевая ценность огурца;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и технология выращивания, сорта огурца в открытом грунте.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9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5458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Происхождение, химический состав и пищевая ценность огурца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489" y="148478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Огурец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(</a:t>
            </a:r>
            <a:r>
              <a:rPr lang="en-US" sz="2400" i="1" dirty="0" err="1" smtClean="0">
                <a:effectLst/>
                <a:latin typeface="Times New Roman"/>
                <a:ea typeface="Times New Roman"/>
              </a:rPr>
              <a:t>Cucumis</a:t>
            </a:r>
            <a:r>
              <a:rPr lang="en-US" sz="2400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i="1" dirty="0" err="1" smtClean="0">
                <a:effectLst/>
                <a:latin typeface="Times New Roman"/>
                <a:ea typeface="Times New Roman"/>
              </a:rPr>
              <a:t>sativus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L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.). 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Родиной огурца считают тропические районы Индии и Индокитая, где его возделывали еще до нашей эры.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67213"/>
              </p:ext>
            </p:extLst>
          </p:nvPr>
        </p:nvGraphicFramePr>
        <p:xfrm>
          <a:off x="196636" y="2996952"/>
          <a:ext cx="8662391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1523331"/>
                <a:gridCol w="900126"/>
                <a:gridCol w="982942"/>
                <a:gridCol w="718466"/>
                <a:gridCol w="1441984"/>
                <a:gridCol w="1380498"/>
                <a:gridCol w="768675"/>
                <a:gridCol w="946369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 err="1" smtClean="0">
                          <a:effectLst/>
                          <a:latin typeface="Times New Roman"/>
                          <a:ea typeface="Times New Roman"/>
                        </a:rPr>
                        <a:t>Наименова-ние</a:t>
                      </a:r>
                      <a:endParaRPr lang="ru-RU" sz="20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/>
                          <a:ea typeface="Times New Roman"/>
                        </a:rPr>
                        <a:t>Состав съедобной части, %</a:t>
                      </a:r>
                      <a:endParaRPr lang="ru-RU" sz="20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/>
                          <a:ea typeface="Times New Roman"/>
                        </a:rPr>
                        <a:t>Калорийность, ккал/100 г</a:t>
                      </a:r>
                      <a:endParaRPr lang="ru-RU" sz="20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0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>
                          <a:effectLst/>
                          <a:latin typeface="Times New Roman"/>
                          <a:ea typeface="Times New Roman"/>
                        </a:rPr>
                        <a:t>Содер. вит., мг/%</a:t>
                      </a:r>
                      <a:endParaRPr lang="ru-RU" sz="2000" i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/>
                          <a:ea typeface="Times New Roman"/>
                        </a:rPr>
                        <a:t>вода</a:t>
                      </a:r>
                      <a:endParaRPr lang="ru-RU" sz="20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 err="1" smtClean="0">
                          <a:effectLst/>
                          <a:latin typeface="Times New Roman"/>
                          <a:ea typeface="Times New Roman"/>
                        </a:rPr>
                        <a:t>улево-ды</a:t>
                      </a:r>
                      <a:r>
                        <a:rPr lang="ru-RU" sz="2000" i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/>
                          <a:ea typeface="Times New Roman"/>
                        </a:rPr>
                        <a:t>бел-</a:t>
                      </a:r>
                      <a:r>
                        <a:rPr lang="ru-RU" sz="2000" i="0" dirty="0" err="1" smtClean="0">
                          <a:effectLst/>
                          <a:latin typeface="Times New Roman"/>
                          <a:ea typeface="Times New Roman"/>
                        </a:rPr>
                        <a:t>ки</a:t>
                      </a:r>
                      <a:endParaRPr lang="ru-RU" sz="20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0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 err="1" smtClean="0">
                          <a:effectLst/>
                          <a:latin typeface="Times New Roman"/>
                          <a:ea typeface="Times New Roman"/>
                        </a:rPr>
                        <a:t>Каро</a:t>
                      </a:r>
                      <a:r>
                        <a:rPr lang="ru-RU" sz="2000" i="0" dirty="0" smtClean="0">
                          <a:effectLst/>
                          <a:latin typeface="Times New Roman"/>
                          <a:ea typeface="Times New Roman"/>
                        </a:rPr>
                        <a:t>-тин</a:t>
                      </a:r>
                      <a:endParaRPr lang="ru-RU" sz="20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Огурцы </a:t>
                      </a:r>
                      <a:endParaRPr lang="ru-RU" sz="20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95,3</a:t>
                      </a:r>
                      <a:endParaRPr lang="ru-RU" sz="20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2,4</a:t>
                      </a:r>
                      <a:endParaRPr lang="ru-RU" sz="20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20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13,9</a:t>
                      </a:r>
                      <a:endParaRPr lang="ru-RU" sz="20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196</a:t>
                      </a:r>
                      <a:endParaRPr lang="ru-RU" sz="20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следы</a:t>
                      </a:r>
                      <a:endParaRPr lang="ru-RU" sz="20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7489" y="4725144"/>
            <a:ext cx="87129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Высокое содержание калия способствует удалению воды из организма, позволяет регулировать работу сердца;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-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Ферменты улучшают усвоение белковых продуктов и секрецию пищеварительных желез.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167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/>
                <a:ea typeface="Times New Roman"/>
              </a:rPr>
              <a:t>2. Биология и технология выращивания, сорта огурца в открытом грунте</a:t>
            </a:r>
          </a:p>
          <a:p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Отношение к температуре:</a:t>
            </a:r>
          </a:p>
          <a:p>
            <a:pPr algn="just"/>
            <a:r>
              <a:rPr lang="ru-RU" sz="2400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u="sng" dirty="0" smtClean="0">
                <a:effectLst/>
                <a:latin typeface="Times New Roman"/>
                <a:ea typeface="Times New Roman"/>
              </a:rPr>
              <a:t>Огурец – теплолюбивое растение. </a:t>
            </a:r>
          </a:p>
          <a:p>
            <a:pPr algn="just"/>
            <a:endParaRPr lang="ru-RU" sz="2400" u="sng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н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ижний предел прорастания семян огурца составляет 12–15 °С (прорастают через 6–8 дней);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endParaRPr lang="ru-RU" sz="8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оптимальная </a:t>
            </a:r>
            <a:r>
              <a:rPr lang="en-US" sz="2400" dirty="0" smtClean="0">
                <a:latin typeface="Times New Roman"/>
                <a:ea typeface="Times New Roman"/>
              </a:rPr>
              <a:t>t°</a:t>
            </a:r>
            <a:r>
              <a:rPr lang="ru-RU" sz="2400" dirty="0" smtClean="0">
                <a:latin typeface="Times New Roman"/>
                <a:ea typeface="Times New Roman"/>
              </a:rPr>
              <a:t> прорастания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25–30 °С (через 2–3 дня);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endParaRPr lang="ru-RU" sz="8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интенсивное развитие растений огурца протекает при 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t°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воздуха 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25–30 °С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а почвы 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20–25 °С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endParaRPr lang="ru-RU" sz="8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 при ниже 12–15 °С, процесс цветения и плодоношения, задерживается, если температура выше 35 °С и ниже 15 °С прекращается процесс фотосинтеза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en-US" sz="8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при температуре -0,5°С растения погибают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371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966" y="18864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Отношение к свету</a:t>
            </a:r>
            <a:endParaRPr lang="ru-RU" sz="2400" i="1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2400" i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i="1" u="sng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u="sng" dirty="0" smtClean="0">
                <a:effectLst/>
                <a:latin typeface="Times New Roman"/>
                <a:ea typeface="Times New Roman"/>
              </a:rPr>
              <a:t>Огурец - культура короткого дня. </a:t>
            </a:r>
          </a:p>
          <a:p>
            <a:pPr indent="180340" algn="just">
              <a:spcAft>
                <a:spcPts val="0"/>
              </a:spcAft>
            </a:pPr>
            <a:endParaRPr lang="ru-RU" sz="2400" u="sng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Выращивание при укороченном дне (10–12 часов) ускоряет цветение, образование женских цветков, обеспечивает получение более раннего урожая. Высокие урожаи огурца получают только на открытых, хорошо освещенных участках.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49" y="3458993"/>
            <a:ext cx="4464496" cy="335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6654"/>
            <a:ext cx="3456384" cy="337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0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Отношение к влаге</a:t>
            </a:r>
            <a:endParaRPr lang="ru-RU" sz="2400" i="1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Огурец требователен к влажности почвы и воздуха: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оптимальная влажность воздуха - 85–90 %;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влажность почвы необходимо постоянно поддерживать на уровне 65–70 % ППВ (полной полевой влажности) до начала плодоношения и 80 % ППВ – до его конца.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1370"/>
            <a:ext cx="4062311" cy="270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3971473"/>
            <a:ext cx="4181400" cy="273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33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Требования к почвам и уровню минерального питания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/>
            <a:r>
              <a:rPr lang="ru-RU" sz="2400" dirty="0" smtClean="0">
                <a:effectLst/>
                <a:latin typeface="Times New Roman"/>
                <a:ea typeface="Times New Roman"/>
              </a:rPr>
              <a:t>Огурец хорошо растет и дает высокие урожаи на структурных, хорошо аэрируемых,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высокогумусных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почвах (2–3 %), (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pH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6,5).</a:t>
            </a:r>
          </a:p>
          <a:p>
            <a:pPr indent="180340" algn="just"/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Наиболее пригодными для возделывания огурца супесчаные или легкосуглинистые почвы с содержанием подвижного фосфора Р2O – 200 мг/кг и обменного калия не менее 200 мг/кг.</a:t>
            </a:r>
          </a:p>
          <a:p>
            <a:pPr indent="180340" algn="just">
              <a:spcAft>
                <a:spcPts val="0"/>
              </a:spcAft>
            </a:pPr>
            <a:endParaRPr lang="ru-RU" sz="10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Тяжелые, глинистые, а также легкие песчаные почвы малопригодны для этой культуры. </a:t>
            </a:r>
          </a:p>
          <a:p>
            <a:pPr indent="180340" algn="just">
              <a:spcAft>
                <a:spcPts val="0"/>
              </a:spcAft>
            </a:pPr>
            <a:endParaRPr lang="ru-RU" sz="1000" b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Огурец отзывчив на совместное внесение в почву органических и минеральных удобрений. Наряду с азотом, фосфором, калием и магнием в минеральном питании огурца существенную роль играют микроэлементы бор, марганец, медь, цинк, молибден.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592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/>
                <a:ea typeface="Times New Roman"/>
              </a:rPr>
              <a:t>Технология производства огурца в открытом грунте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Предшественники: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л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учшими предшественниками являются </a:t>
            </a:r>
            <a:r>
              <a:rPr lang="ru-RU" sz="2400" u="sng" dirty="0" smtClean="0">
                <a:effectLst/>
                <a:latin typeface="Times New Roman"/>
                <a:ea typeface="Times New Roman"/>
              </a:rPr>
              <a:t>однолетние травы, ранний картофель, лук на репку, бобовые, капуста ранних сортов;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не допускается размещение посевов в монокультуре и после других культур семейства тыквенных не ранее, чем через три–четыре года.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3039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Система удобрения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effectLst/>
                <a:latin typeface="Times New Roman"/>
                <a:ea typeface="Times New Roman"/>
              </a:rPr>
              <a:t>При планируемой урожайности огурца 35–40 т/га, необходимо внести органические (60 т/га) и минеральные (N</a:t>
            </a:r>
            <a:r>
              <a:rPr lang="ru-RU" sz="2400" baseline="-25000" dirty="0" smtClean="0">
                <a:effectLst/>
                <a:latin typeface="Times New Roman"/>
                <a:ea typeface="Times New Roman"/>
              </a:rPr>
              <a:t>70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P</a:t>
            </a:r>
            <a:r>
              <a:rPr lang="ru-RU" sz="2400" baseline="-25000" dirty="0" smtClean="0">
                <a:effectLst/>
                <a:latin typeface="Times New Roman"/>
                <a:ea typeface="Times New Roman"/>
              </a:rPr>
              <a:t>65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K</a:t>
            </a:r>
            <a:r>
              <a:rPr lang="ru-RU" sz="2400" baseline="-25000" dirty="0" smtClean="0">
                <a:effectLst/>
                <a:latin typeface="Times New Roman"/>
                <a:ea typeface="Times New Roman"/>
              </a:rPr>
              <a:t>90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)</a:t>
            </a:r>
            <a:r>
              <a:rPr lang="ru-RU" sz="2400" baseline="-250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удобрения с добавлением 30 кг/га аммонизированного суперфосфата. Комплексные минеральные удобрения вносят весной, под культивацию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45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826" y="33265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Осенью после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уборки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предшественника вносят органические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удобрения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(60–80 т/га);</a:t>
            </a: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Ранней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весной, для закрытия влаги, в зависимости от гранулометрического состава почвы поле культивируют на глубину 10–12 см, затем проводят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чизелевание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на глубину 20–25 см. </a:t>
            </a:r>
          </a:p>
          <a:p>
            <a:pPr lvl="0" indent="180340" algn="just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Подготовку почвы проводят за сутки до посева или непосредственно перед посевом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77072"/>
            <a:ext cx="4304184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" y="4077072"/>
            <a:ext cx="4566639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696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649</Words>
  <Application>Microsoft Office PowerPoint</Application>
  <PresentationFormat>Экран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2022-09-21T16:17:48Z</dcterms:created>
  <dcterms:modified xsi:type="dcterms:W3CDTF">2023-09-18T17:39:12Z</dcterms:modified>
</cp:coreProperties>
</file>