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9" r:id="rId4"/>
    <p:sldId id="273" r:id="rId5"/>
    <p:sldId id="274" r:id="rId6"/>
    <p:sldId id="276" r:id="rId7"/>
    <p:sldId id="277" r:id="rId8"/>
    <p:sldId id="278" r:id="rId9"/>
    <p:sldId id="258" r:id="rId10"/>
    <p:sldId id="260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70" r:id="rId19"/>
    <p:sldId id="271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6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2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8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3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4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8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3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5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59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17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7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4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1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7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4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0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1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46A1FC-EC6E-4C87-926A-6B75C66AE1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9" y="617221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1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3E4F8-57A7-4925-A959-0FBCA75ADC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3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1F8F-3335-4692-9D7C-A1442A75BAC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7C69-94D0-4A21-9681-C10F68FE0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1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461" y="714356"/>
            <a:ext cx="11811083" cy="1872208"/>
          </a:xfrm>
          <a:effectLst/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874" y="832517"/>
            <a:ext cx="10747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овощи-0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" y="136477"/>
            <a:ext cx="11914495" cy="67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5606" y="2568585"/>
            <a:ext cx="10146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Биологические основы овощеводства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8021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овощных растений к свету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080531"/>
              </p:ext>
            </p:extLst>
          </p:nvPr>
        </p:nvGraphicFramePr>
        <p:xfrm>
          <a:off x="399245" y="1056070"/>
          <a:ext cx="11320529" cy="5576550"/>
        </p:xfrm>
        <a:graphic>
          <a:graphicData uri="http://schemas.openxmlformats.org/drawingml/2006/table">
            <a:tbl>
              <a:tblPr/>
              <a:tblGrid>
                <a:gridCol w="2562111">
                  <a:extLst>
                    <a:ext uri="{9D8B030D-6E8A-4147-A177-3AD203B41FA5}">
                      <a16:colId xmlns="" xmlns:a16="http://schemas.microsoft.com/office/drawing/2014/main" val="1499095424"/>
                    </a:ext>
                  </a:extLst>
                </a:gridCol>
                <a:gridCol w="8758418">
                  <a:extLst>
                    <a:ext uri="{9D8B030D-6E8A-4147-A177-3AD203B41FA5}">
                      <a16:colId xmlns="" xmlns:a16="http://schemas.microsoft.com/office/drawing/2014/main" val="3841283285"/>
                    </a:ext>
                  </a:extLst>
                </a:gridCol>
              </a:tblGrid>
              <a:tr h="10291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7675646"/>
                  </a:ext>
                </a:extLst>
              </a:tr>
              <a:tr h="10105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</a:t>
                      </a:r>
                      <a:r>
                        <a:rPr lang="ru-RU" sz="2000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требова­тельные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дыня,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огурец,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перец,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ка­пуста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кочанная,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брюссельская,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сахарная, фасоль,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редис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5580785"/>
                  </a:ext>
                </a:extLst>
              </a:tr>
              <a:tr h="15158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кольраби,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чеснок,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репчатый, свекла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редька,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619980"/>
                  </a:ext>
                </a:extLst>
              </a:tr>
              <a:tr h="10105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Укроп,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сельдерей,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петрушка,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шпинат,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щавель,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ре­вень,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лук-порей,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спаржа.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5602538"/>
                  </a:ext>
                </a:extLst>
              </a:tr>
              <a:tr h="10105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Выгоночные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овощные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культуры: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петрушка,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сельде­рей,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репчатый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щавель,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106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1388239"/>
            <a:ext cx="10903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По отношению к длине дня овощные растения делят на три группы</a:t>
            </a:r>
            <a:r>
              <a:rPr lang="ru-RU" sz="2400" dirty="0">
                <a:latin typeface="Times New Roman"/>
                <a:ea typeface="Times New Roman"/>
              </a:rPr>
              <a:t>: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– растения короткого дня. Для их развития необходима продолжительность дня в 10–12 ч (огурец, дыня, томат, перец, баклажан, фасоль, кукуруза);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– растения длинного дня. Для перехода к плодоношению требуется длина дня свыше 14–16 ч (салат, свекла, шпинат, редис, редька, капуста, морковь);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– </a:t>
            </a:r>
            <a:r>
              <a:rPr lang="ru-RU" sz="2400" dirty="0">
                <a:latin typeface="Times New Roman"/>
                <a:ea typeface="Times New Roman"/>
              </a:rPr>
              <a:t>нейтральные, не реагирующие на длину дня (некоторые сорта гороха, фасоли, картофеля).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218" y="176287"/>
            <a:ext cx="11568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ускоренное или замедленное развитие растений в зависимости от длины дня. </a:t>
            </a:r>
          </a:p>
        </p:txBody>
      </p:sp>
    </p:spTree>
    <p:extLst>
      <p:ext uri="{BB962C8B-B14F-4D97-AF65-F5344CB8AC3E}">
        <p14:creationId xmlns:p14="http://schemas.microsoft.com/office/powerpoint/2010/main" val="373398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365126"/>
            <a:ext cx="12050332" cy="6007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овощных растений к минеральному питанию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20828"/>
              </p:ext>
            </p:extLst>
          </p:nvPr>
        </p:nvGraphicFramePr>
        <p:xfrm>
          <a:off x="450761" y="1056069"/>
          <a:ext cx="11269013" cy="5512155"/>
        </p:xfrm>
        <a:graphic>
          <a:graphicData uri="http://schemas.openxmlformats.org/drawingml/2006/table">
            <a:tbl>
              <a:tblPr/>
              <a:tblGrid>
                <a:gridCol w="677469">
                  <a:extLst>
                    <a:ext uri="{9D8B030D-6E8A-4147-A177-3AD203B41FA5}">
                      <a16:colId xmlns="" xmlns:a16="http://schemas.microsoft.com/office/drawing/2014/main" val="3266986531"/>
                    </a:ext>
                  </a:extLst>
                </a:gridCol>
                <a:gridCol w="2648183">
                  <a:extLst>
                    <a:ext uri="{9D8B030D-6E8A-4147-A177-3AD203B41FA5}">
                      <a16:colId xmlns="" xmlns:a16="http://schemas.microsoft.com/office/drawing/2014/main" val="1413960192"/>
                    </a:ext>
                  </a:extLst>
                </a:gridCol>
                <a:gridCol w="7943361">
                  <a:extLst>
                    <a:ext uri="{9D8B030D-6E8A-4147-A177-3AD203B41FA5}">
                      <a16:colId xmlns="" xmlns:a16="http://schemas.microsoft.com/office/drawing/2014/main" val="4243360953"/>
                    </a:ext>
                  </a:extLst>
                </a:gridCol>
              </a:tblGrid>
              <a:tr h="972733">
                <a:tc>
                  <a:txBody>
                    <a:bodyPr/>
                    <a:lstStyle/>
                    <a:p>
                      <a:pPr marL="106680" indent="-1066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Груп­па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по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выносу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 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0"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7124392"/>
                  </a:ext>
                </a:extLst>
              </a:tr>
              <a:tr h="12969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выносом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среднепоздние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капусты белокочанной,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среднепоздние сорта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моркови,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свеклы,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брюквы,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сельдерей,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перец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тепличной культуре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отличаются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высокой урожайностью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вегетацион­ным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293505"/>
                  </a:ext>
                </a:extLst>
              </a:tr>
              <a:tr h="9727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выносом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репчатый,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лук-порей,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огурец, цветная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7456778"/>
                  </a:ext>
                </a:extLst>
              </a:tr>
              <a:tr h="9727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выносом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шпинат,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кольраби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зеленные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401855"/>
                  </a:ext>
                </a:extLst>
              </a:tr>
              <a:tr h="12969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малым выносом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почвы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6245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Редис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137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7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274973"/>
            <a:ext cx="11925836" cy="8712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овощных культур по требовательности к элементам питания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167222"/>
              </p:ext>
            </p:extLst>
          </p:nvPr>
        </p:nvGraphicFramePr>
        <p:xfrm>
          <a:off x="309093" y="1326523"/>
          <a:ext cx="11681138" cy="5306097"/>
        </p:xfrm>
        <a:graphic>
          <a:graphicData uri="http://schemas.openxmlformats.org/drawingml/2006/table">
            <a:tbl>
              <a:tblPr/>
              <a:tblGrid>
                <a:gridCol w="720693">
                  <a:extLst>
                    <a:ext uri="{9D8B030D-6E8A-4147-A177-3AD203B41FA5}">
                      <a16:colId xmlns="" xmlns:a16="http://schemas.microsoft.com/office/drawing/2014/main" val="1154845590"/>
                    </a:ext>
                  </a:extLst>
                </a:gridCol>
                <a:gridCol w="2640447">
                  <a:extLst>
                    <a:ext uri="{9D8B030D-6E8A-4147-A177-3AD203B41FA5}">
                      <a16:colId xmlns="" xmlns:a16="http://schemas.microsoft.com/office/drawing/2014/main" val="3896578068"/>
                    </a:ext>
                  </a:extLst>
                </a:gridCol>
                <a:gridCol w="8319998">
                  <a:extLst>
                    <a:ext uri="{9D8B030D-6E8A-4147-A177-3AD203B41FA5}">
                      <a16:colId xmlns="" xmlns:a16="http://schemas.microsoft.com/office/drawing/2014/main" val="2060912426"/>
                    </a:ext>
                  </a:extLst>
                </a:gridCol>
              </a:tblGrid>
              <a:tr h="15784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Груп­па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Требовательность к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элементам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4598537"/>
                  </a:ext>
                </a:extLst>
              </a:tr>
              <a:tr h="12425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Огурец,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чеснок,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петрушка, перец,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брюссельская,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7645649"/>
                  </a:ext>
                </a:extLst>
              </a:tr>
              <a:tr h="12425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белокочанная,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шпи­нат,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кольраби,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сельдерей,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хрен,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фасоль, бобы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овощные,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тыква,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9986272"/>
                  </a:ext>
                </a:extLst>
              </a:tr>
              <a:tr h="12425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Среднетребовательные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Щавель,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редька,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репа,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редис,</a:t>
                      </a:r>
                      <a:r>
                        <a:rPr lang="ru-RU" sz="20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брюква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026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11758412" cy="6523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овощных культур по отношению к реакции почвенного раствора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35984"/>
              </p:ext>
            </p:extLst>
          </p:nvPr>
        </p:nvGraphicFramePr>
        <p:xfrm>
          <a:off x="387927" y="1288474"/>
          <a:ext cx="11344727" cy="5318388"/>
        </p:xfrm>
        <a:graphic>
          <a:graphicData uri="http://schemas.openxmlformats.org/drawingml/2006/table">
            <a:tbl>
              <a:tblPr/>
              <a:tblGrid>
                <a:gridCol w="4171150">
                  <a:extLst>
                    <a:ext uri="{9D8B030D-6E8A-4147-A177-3AD203B41FA5}">
                      <a16:colId xmlns="" xmlns:a16="http://schemas.microsoft.com/office/drawing/2014/main" val="264733851"/>
                    </a:ext>
                  </a:extLst>
                </a:gridCol>
                <a:gridCol w="3836893">
                  <a:extLst>
                    <a:ext uri="{9D8B030D-6E8A-4147-A177-3AD203B41FA5}">
                      <a16:colId xmlns="" xmlns:a16="http://schemas.microsoft.com/office/drawing/2014/main" val="4048610491"/>
                    </a:ext>
                  </a:extLst>
                </a:gridCol>
                <a:gridCol w="1836060">
                  <a:extLst>
                    <a:ext uri="{9D8B030D-6E8A-4147-A177-3AD203B41FA5}">
                      <a16:colId xmlns="" xmlns:a16="http://schemas.microsoft.com/office/drawing/2014/main" val="991614640"/>
                    </a:ext>
                  </a:extLst>
                </a:gridCol>
                <a:gridCol w="1500624">
                  <a:extLst>
                    <a:ext uri="{9D8B030D-6E8A-4147-A177-3AD203B41FA5}">
                      <a16:colId xmlns="" xmlns:a16="http://schemas.microsoft.com/office/drawing/2014/main" val="3409629416"/>
                    </a:ext>
                  </a:extLst>
                </a:gridCol>
              </a:tblGrid>
              <a:tr h="419202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Кислотность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6225341"/>
                  </a:ext>
                </a:extLst>
              </a:tr>
              <a:tr h="7071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6-6,8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5,5-6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lang="ru-RU" sz="2400" spc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рН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1932097"/>
                  </a:ext>
                </a:extLst>
              </a:tr>
              <a:tr h="419202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Брокколи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водя­ной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кресс,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дыня,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кресс-салат,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кочанная, цветная,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пекинская,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ле­беда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садовая,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репча­тый,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лук-порей,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ман­гольд,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шпинат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новозе­ландский,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овсяный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ко­рень,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бобы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овощные,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пас­тернак,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спаржа,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свекла, сельдерей,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шпинат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Брюква,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баклажан, горчица,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ка­пуста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брюссельская, листовая,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кольраби, кабачок,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морковь, огурец,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патиссон,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пет­рушка,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перец,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репа, томат,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тыква,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фасоль обыкновенная,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фа­соль,</a:t>
                      </a:r>
                      <a:r>
                        <a:rPr lang="ru-RU" sz="2400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хрен, чеснок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батат, картофель, фенхель,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ци­корий,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энди­вий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8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Ревень,</a:t>
                      </a:r>
                      <a:r>
                        <a:rPr lang="ru-RU" sz="2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ща­вель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710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8" y="236336"/>
            <a:ext cx="11578107" cy="63942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нитратов в органах зеленных растений, мг/кг</a:t>
            </a:r>
            <a:endParaRPr lang="ru-RU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54663" y="-4805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92803"/>
              </p:ext>
            </p:extLst>
          </p:nvPr>
        </p:nvGraphicFramePr>
        <p:xfrm>
          <a:off x="357809" y="1139689"/>
          <a:ext cx="11396868" cy="543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956"/>
                <a:gridCol w="3798956"/>
                <a:gridCol w="3798956"/>
              </a:tblGrid>
              <a:tr h="49394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Пределы</a:t>
                      </a:r>
                      <a:r>
                        <a:rPr lang="ru-RU" sz="1800" spc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накопления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Предельно</a:t>
                      </a:r>
                      <a:r>
                        <a:rPr lang="ru-RU" sz="1800" spc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допустимая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Арбузы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400-600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Кабачки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400-700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40-980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 (225 — ранний)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Капуста белокочанная: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600-3000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400-800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Петрушка и зелень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1700-2500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Редис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400-2700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Перец сладкий: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40-330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открытого грунта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защищенного грунта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93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Огурцы: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80-560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150-300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3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7" y="1"/>
            <a:ext cx="11797048" cy="6096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Отношение овощных растений к воде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970" y="539661"/>
            <a:ext cx="1164250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влажности почвы овощные растения подразделяются на следующие группы (по Е. Г. Петрову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требовательные (рассада овощных растений, салат, шпинат, редис, капуста, баклажан, репа, редька, брюква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AutoNum type="arabicParenR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высокотребовательные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(лук, чеснок, огурец, сельдерей, томат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менее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требовательные (свекла столовая, морковь, картофель, петрушка, пастернак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к засушливым условиям (фасоль, кукуруза овощная, арбуз, дыня, тыква).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влажности в открытом грунте должен составлять 70–85 %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влагоемкости (НВ) почвы. При такой влажности почвы растения используют ее наиболее продуктивно.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на рост и развитие овощных растений оказывает относительная влажность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(ОВВ).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капусты различных видов, лука, зеленных культур она должна быть 80–95 %, для перца, баклажана, томата, фасоли, моркови, свеклы – 60–80 %, для бахчевых культур – 50–60 %.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2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20" y="221426"/>
            <a:ext cx="1177128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565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Биотические факторы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R="795655">
              <a:spcAft>
                <a:spcPts val="0"/>
              </a:spcAft>
            </a:pPr>
            <a:endParaRPr lang="ru-RU" sz="900" b="1" dirty="0">
              <a:latin typeface="Times New Roman"/>
              <a:ea typeface="Times New Roman"/>
              <a:cs typeface="Times New Roman"/>
            </a:endParaRPr>
          </a:p>
          <a:p>
            <a:pPr marR="795655"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Внутри агробиоценозов наблюдается взаимное стимулирующее,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 задерживающее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или угнетающее влияние компонентов друг на друга в результате конкуренции, паразитизма, выделения физиологически активных веществ. </a:t>
            </a:r>
            <a:endParaRPr lang="ru-RU" sz="2400" i="1" dirty="0" smtClean="0">
              <a:latin typeface="Times New Roman"/>
              <a:ea typeface="Times New Roman"/>
              <a:cs typeface="Times New Roman"/>
            </a:endParaRPr>
          </a:p>
          <a:p>
            <a:pPr marR="795655" algn="just">
              <a:spcAft>
                <a:spcPts val="0"/>
              </a:spcAft>
            </a:pPr>
            <a:endParaRPr lang="ru-RU" sz="2400" i="1" dirty="0">
              <a:latin typeface="Times New Roman"/>
              <a:ea typeface="Times New Roman"/>
              <a:cs typeface="Times New Roman"/>
            </a:endParaRPr>
          </a:p>
          <a:p>
            <a:pPr marR="795655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аллелопатия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-  свойство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одних организмов (микроорганизмов, грибов, растений, животных) выделять химические соединения, которые тормозят или подавляют развитие других. Также иногда под аллелопатией понимают как отрицательные, так и положительные взаимодействия между растениями в фитоценозах.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789305" marR="795655" indent="450215" algn="ctr">
              <a:lnSpc>
                <a:spcPts val="1295"/>
              </a:lnSpc>
              <a:spcBef>
                <a:spcPts val="1130"/>
              </a:spcBef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3787732"/>
            <a:ext cx="4245312" cy="28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6991" y="3838026"/>
            <a:ext cx="4159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Благоприятное влияние оказывают друг на друга ранний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поздняя капуста. Томат, фасоль положительно влияют на сельдерей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15" y="5118810"/>
            <a:ext cx="3245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Корневые выделения осота и бодяка угнетают свеклу, кукурузу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6" y="488255"/>
            <a:ext cx="118099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/>
                <a:ea typeface="Times New Roman"/>
              </a:rPr>
              <a:t>Мульчирующие посевы 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от сорных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Доминирование </a:t>
            </a:r>
            <a:r>
              <a:rPr lang="ru-RU" sz="2800" dirty="0">
                <a:latin typeface="Times New Roman"/>
                <a:ea typeface="Times New Roman"/>
              </a:rPr>
              <a:t>основной культуры над сорными растениями может быть достигнуто, если к началу формирования урожая она будет занимать </a:t>
            </a:r>
            <a:r>
              <a:rPr lang="ru-RU" sz="2800" dirty="0" smtClean="0">
                <a:latin typeface="Times New Roman"/>
                <a:ea typeface="Times New Roman"/>
              </a:rPr>
              <a:t>40–50% </a:t>
            </a:r>
            <a:r>
              <a:rPr lang="ru-RU" sz="2800" dirty="0">
                <a:latin typeface="Times New Roman"/>
                <a:ea typeface="Times New Roman"/>
              </a:rPr>
              <a:t>площади.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5" y="2674544"/>
            <a:ext cx="6220497" cy="39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6" y="2674543"/>
            <a:ext cx="5561671" cy="39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5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2244" y="364435"/>
            <a:ext cx="392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1" y="750277"/>
            <a:ext cx="10515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Центры происхождения овощных растений.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Рост и развитие овощных растений. Фазы роста.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Климатические, почвенные, биологические и антропогенные факторы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6" y="234504"/>
            <a:ext cx="11578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Рост и развитие овощных растений. Фазы роста.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96169"/>
            <a:ext cx="12067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Рост </a:t>
            </a:r>
            <a:r>
              <a:rPr lang="ru-RU" sz="2400" dirty="0">
                <a:latin typeface="Times New Roman"/>
                <a:ea typeface="Times New Roman"/>
              </a:rPr>
              <a:t>– процесс новообразования отдельных составных частей клеток и органов, сопровождающийся увеличением размеров и массы растений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8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Развитие</a:t>
            </a:r>
            <a:r>
              <a:rPr lang="ru-RU" sz="2400" dirty="0">
                <a:latin typeface="Times New Roman"/>
                <a:ea typeface="Times New Roman"/>
              </a:rPr>
              <a:t> – процесс качественных изменений, происходящих в точках роста растений, который приводит к появлению генеративных органов и плодоношению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800" dirty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>
                <a:latin typeface="Times New Roman"/>
                <a:ea typeface="Times New Roman"/>
              </a:rPr>
              <a:t>В течение жизни растения проходят фенологические </a:t>
            </a:r>
            <a:r>
              <a:rPr lang="ru-RU" sz="2400" u="sng" dirty="0" smtClean="0">
                <a:latin typeface="Times New Roman"/>
                <a:ea typeface="Times New Roman"/>
              </a:rPr>
              <a:t>фазы:</a:t>
            </a:r>
          </a:p>
          <a:p>
            <a:pPr indent="180340" algn="just"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</a:rPr>
              <a:t>I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фаза </a:t>
            </a:r>
            <a:r>
              <a:rPr lang="ru-RU" sz="2400" dirty="0">
                <a:latin typeface="Times New Roman"/>
                <a:ea typeface="Times New Roman"/>
              </a:rPr>
              <a:t>- </a:t>
            </a:r>
            <a:r>
              <a:rPr lang="ru-RU" sz="2400" i="1" dirty="0" smtClean="0">
                <a:latin typeface="Times New Roman"/>
                <a:ea typeface="Times New Roman"/>
              </a:rPr>
              <a:t>покоящееся семя - </a:t>
            </a:r>
            <a:r>
              <a:rPr lang="ru-RU" sz="2400" dirty="0" smtClean="0">
                <a:latin typeface="Times New Roman"/>
                <a:ea typeface="Times New Roman"/>
              </a:rPr>
              <a:t>характеризуется </a:t>
            </a:r>
            <a:r>
              <a:rPr lang="ru-RU" sz="2400" dirty="0">
                <a:latin typeface="Times New Roman"/>
                <a:ea typeface="Times New Roman"/>
              </a:rPr>
              <a:t>замедленными темпами жизнедеятельности </a:t>
            </a:r>
            <a:r>
              <a:rPr lang="ru-RU" sz="2400" dirty="0" smtClean="0">
                <a:latin typeface="Times New Roman"/>
                <a:ea typeface="Times New Roman"/>
              </a:rPr>
              <a:t>растений</a:t>
            </a:r>
            <a:r>
              <a:rPr lang="ru-RU" sz="2400" dirty="0">
                <a:latin typeface="Times New Roman"/>
                <a:ea typeface="Times New Roman"/>
              </a:rPr>
              <a:t>, что обусловлено наличием в семенах небольшого количества влаги. В этой фазе растения могут переносить неблагоприятные </a:t>
            </a:r>
            <a:r>
              <a:rPr lang="ru-RU" sz="2400" dirty="0" smtClean="0">
                <a:latin typeface="Times New Roman"/>
                <a:ea typeface="Times New Roman"/>
              </a:rPr>
              <a:t>условия </a:t>
            </a:r>
            <a:r>
              <a:rPr lang="ru-RU" sz="2400" dirty="0">
                <a:latin typeface="Times New Roman"/>
                <a:ea typeface="Times New Roman"/>
              </a:rPr>
              <a:t>среды. </a:t>
            </a:r>
            <a:r>
              <a:rPr lang="ru-RU" sz="2400" i="1" dirty="0">
                <a:latin typeface="Times New Roman"/>
                <a:ea typeface="Times New Roman"/>
              </a:rPr>
              <a:t>Например,</a:t>
            </a:r>
            <a:r>
              <a:rPr lang="ru-RU" sz="2400" dirty="0">
                <a:latin typeface="Times New Roman"/>
                <a:ea typeface="Times New Roman"/>
              </a:rPr>
              <a:t> семена огурца могут сохранять всхожесть при нагревании их до +78 °</a:t>
            </a:r>
            <a:r>
              <a:rPr lang="ru-RU" sz="2400" dirty="0" smtClean="0">
                <a:latin typeface="Times New Roman"/>
                <a:ea typeface="Times New Roman"/>
              </a:rPr>
              <a:t>С.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</a:rPr>
              <a:t>II </a:t>
            </a:r>
            <a:r>
              <a:rPr lang="ru-RU" sz="2400" b="1" dirty="0" smtClean="0">
                <a:latin typeface="Times New Roman"/>
                <a:ea typeface="Times New Roman"/>
              </a:rPr>
              <a:t>фаза  - </a:t>
            </a:r>
            <a:r>
              <a:rPr lang="ru-RU" sz="2400" dirty="0" smtClean="0">
                <a:latin typeface="Times New Roman"/>
                <a:ea typeface="Times New Roman"/>
              </a:rPr>
              <a:t>набухания </a:t>
            </a:r>
            <a:r>
              <a:rPr lang="ru-RU" sz="2400" dirty="0">
                <a:latin typeface="Times New Roman"/>
                <a:ea typeface="Times New Roman"/>
              </a:rPr>
              <a:t>семени. Семена поглощают большое </a:t>
            </a:r>
            <a:r>
              <a:rPr lang="ru-RU" sz="2400" dirty="0" smtClean="0">
                <a:latin typeface="Times New Roman"/>
                <a:ea typeface="Times New Roman"/>
              </a:rPr>
              <a:t>количество </a:t>
            </a:r>
            <a:r>
              <a:rPr lang="ru-RU" sz="2400" dirty="0">
                <a:latin typeface="Times New Roman"/>
                <a:ea typeface="Times New Roman"/>
              </a:rPr>
              <a:t>воды и увеличиваются в объеме.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61" y="5003443"/>
            <a:ext cx="3065170" cy="18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2079" y="57073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фазе набухания семени необходим хороший доступ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2841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243145"/>
            <a:ext cx="114750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прорастания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активный рост зародыша. Оболочка разрывается и образуется корешок, который быстро увеличивается в размере. Семена овощных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прорастают при определенной температуре. Минимальная температура почвы для прорастания семян салата, моркови, брюквы составляет 12…15 °С; дыни, арбуза, баклажана 16…17 °С. При недостатке тепла семена не прорастают и могут погибнуть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всходов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выходом на поверхность почвы семядольных листочков.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 питательные вещества семени расходуются, растения переходят к самостоятельному (автотрофному) питанию, начинают усваивать углекислый газ семядольными листочками и поглощать корнями минеральные соли из почвы. В этот период растениям необходим свет.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12661"/>
            <a:ext cx="3455316" cy="1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8" y="4320280"/>
            <a:ext cx="2901721" cy="23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10" y="4320280"/>
            <a:ext cx="3415379" cy="23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4" y="146861"/>
            <a:ext cx="8538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/>
                <a:ea typeface="Times New Roman"/>
              </a:rPr>
              <a:t>V </a:t>
            </a:r>
            <a:r>
              <a:rPr lang="ru-RU" sz="2400" b="1" dirty="0" smtClean="0">
                <a:latin typeface="Times New Roman"/>
                <a:ea typeface="Times New Roman"/>
              </a:rPr>
              <a:t>Фаза </a:t>
            </a:r>
            <a:r>
              <a:rPr lang="en-US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latin typeface="Times New Roman"/>
                <a:ea typeface="Times New Roman"/>
              </a:rPr>
              <a:t>роста </a:t>
            </a:r>
            <a:r>
              <a:rPr lang="ru-RU" sz="2400" dirty="0">
                <a:latin typeface="Times New Roman"/>
                <a:ea typeface="Times New Roman"/>
              </a:rPr>
              <a:t>вегетативных органов и формирования органов </a:t>
            </a:r>
            <a:r>
              <a:rPr lang="ru-RU" sz="2400" dirty="0" smtClean="0">
                <a:latin typeface="Times New Roman"/>
                <a:ea typeface="Times New Roman"/>
              </a:rPr>
              <a:t>запаса. </a:t>
            </a:r>
            <a:r>
              <a:rPr lang="ru-RU" sz="2400" dirty="0">
                <a:latin typeface="Times New Roman"/>
                <a:ea typeface="Times New Roman"/>
              </a:rPr>
              <a:t>Растения развивают мощную корневую систему и ассимиляционный аппарат. В результате этого происходит накопление питательных веществ и отложение их в запасающих органах. Конечным этапом пятой фазы является формирование вегетативных продуктовых органов (овощей): кочанов, корнеплодов, луковиц, клубней, корневищ.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89" y="146860"/>
            <a:ext cx="3502511" cy="24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995" y="2988439"/>
            <a:ext cx="8257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стебля и его боковых ответвлений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рост побегов расходуется большое количество питательных веществ, которые поступают не только за счет ассимиляции из почвы и воздуха, но и из органов запаса.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344" y="4602217"/>
            <a:ext cx="792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бутонизации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стеблях образуются бутоны.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после распускания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бутонов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опыление цветков и их оплодотворение.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89" y="4473286"/>
            <a:ext cx="3354631" cy="22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18997" y="2988439"/>
            <a:ext cx="3473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двулетних и многолетних овощных растений наблюдается на второй год жизни, а у однолетних – в первый год.</a:t>
            </a:r>
          </a:p>
        </p:txBody>
      </p:sp>
    </p:spTree>
    <p:extLst>
      <p:ext uri="{BB962C8B-B14F-4D97-AF65-F5344CB8AC3E}">
        <p14:creationId xmlns:p14="http://schemas.microsoft.com/office/powerpoint/2010/main" val="8683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527" y="335248"/>
            <a:ext cx="83542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плодов.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роста плодов происходит формирование семян и накопление питательных веществ, плоды достигают максимальных размеров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происходят глубокие физиологические процессы – переход питательных веществ в малодеятельное состояние и потеря влаги. Семена приобретают характерную окраску и достигают полной спелости.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57" y="181353"/>
            <a:ext cx="3134187" cy="245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94" y="2933164"/>
            <a:ext cx="3086649" cy="20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6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432183"/>
            <a:ext cx="11610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покоя растения способны переносить низкие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неблагоприятные условия.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однолетних овощных культур состояние покоя проходит в фазе семени, у двулетних – в фазе семени и после формирования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(корнеплодов, клубней, луковиц, кочанов или стебле-плодов).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4898" y="3152001"/>
            <a:ext cx="102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8795" y="4075607"/>
            <a:ext cx="2281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покой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133" y="4755169"/>
            <a:ext cx="4461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состояние растений, при котором они не могут начать рост даже при благоприятных условиях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98494" y="4075607"/>
            <a:ext cx="2968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26327" y="3726873"/>
            <a:ext cx="3269672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6165271" y="3726873"/>
            <a:ext cx="401754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813964" y="4755169"/>
            <a:ext cx="4156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растений, при котором они могут тронуться в рост, но из-за неблагоприятных условий должны находиться в покое</a:t>
            </a:r>
          </a:p>
        </p:txBody>
      </p:sp>
    </p:spTree>
    <p:extLst>
      <p:ext uri="{BB962C8B-B14F-4D97-AF65-F5344CB8AC3E}">
        <p14:creationId xmlns:p14="http://schemas.microsoft.com/office/powerpoint/2010/main" val="389627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817" y="0"/>
            <a:ext cx="11546614" cy="1630462"/>
          </a:xfrm>
        </p:spPr>
        <p:txBody>
          <a:bodyPr>
            <a:noAutofit/>
          </a:bodyPr>
          <a:lstStyle/>
          <a:p>
            <a:pPr indent="255905">
              <a:lnSpc>
                <a:spcPct val="150000"/>
              </a:lnSpc>
              <a:spcBef>
                <a:spcPts val="1055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Климатические, почвенные, биологические и антропогенные факторы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качественные показатели овощных культур в значительной степени определяются комплексом внешних условий или факторов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882" y="1761423"/>
            <a:ext cx="11449317" cy="4851133"/>
          </a:xfrm>
        </p:spPr>
        <p:txBody>
          <a:bodyPr>
            <a:normAutofit fontScale="92500" lnSpcReduction="10000"/>
          </a:bodyPr>
          <a:lstStyle/>
          <a:p>
            <a:pPr marL="259080" indent="450215" algn="l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группы факторов: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7015" algn="just">
              <a:lnSpc>
                <a:spcPct val="10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абиотические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климатические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температура, свет (освещенность, спектральный состав света, долгота дня), воздух (состав, влажность),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воздействия (ветер и др.);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0190" algn="just">
              <a:lnSpc>
                <a:spcPct val="10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почвенные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эдафические (от греч.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эдафос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земля) – физические и химические свойства почвы, почвенный воздух и влага;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7015" algn="just">
              <a:lnSpc>
                <a:spcPct val="10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биотические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включают все компоненты агробиоценоза, состоящего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агрофитоценоза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(совокупности культурных и сорных растений посева) и представителей гетеротрофной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(всех живых организмов на территории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посева);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5905" algn="just">
              <a:lnSpc>
                <a:spcPct val="10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антропогенные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человек) – применение метода культуры, хирургические приемы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пасынкование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прищипка, пинцировка и др.), воздействие на растения и их биоценозы сельскохозяйственными машинами, химическими веществами и физическими средствами.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8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7" y="94669"/>
            <a:ext cx="11835686" cy="1325563"/>
          </a:xfrm>
        </p:spPr>
        <p:txBody>
          <a:bodyPr>
            <a:normAutofit/>
          </a:bodyPr>
          <a:lstStyle/>
          <a:p>
            <a:pPr indent="450215">
              <a:spcBef>
                <a:spcPts val="113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Абиотические факторы: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овощных культур к теплу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24" y="1447066"/>
            <a:ext cx="119000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растений на пониженные положительные температуры называют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холодостойкостью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температуры ниже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морозостойкостью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высокие температуры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жаростойкостью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Холодостойкость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устойчивость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теплотребовательных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овощных культур к низким положительным температурам (0...+15 °С). Действие этих температур проявляется в задержке и остановке роста, депрессии фотосинтеза и дыхания, остановке оттока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ассимилятов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снижении потребления воды и элементов минерального питания, а иногда и в необратимых повреждениях растений и их продуктовых органов.</a:t>
            </a:r>
          </a:p>
          <a:p>
            <a:pPr indent="457200"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Морозостойкость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важное значение для перезимовки много­летних овощных культур и перенесения ими кратковременных весен­них и осенних заморозков, которые часто значительно ограничивают продолжительность вегетации растений, повреждают посевы и про­дукцию, снижают урожайность.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Жаростойкость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переносить положительные температуры выше +30 °С.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2213"/>
      </p:ext>
    </p:extLst>
  </p:cSld>
  <p:clrMapOvr>
    <a:masterClrMapping/>
  </p:clrMapOvr>
</p:sld>
</file>

<file path=ppt/theme/theme1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1685</Words>
  <Application>Microsoft Office PowerPoint</Application>
  <PresentationFormat>Произвольный</PresentationFormat>
  <Paragraphs>164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3_Воздушный поток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Климатические, почвенные, биологические и антропогенные факторы Продуктивность и качественные показатели овощных культур в значительной степени определяются комплексом внешних условий или факторов.</vt:lpstr>
      <vt:lpstr>Абиотические факторы:  - отношение овощных культур к теплу</vt:lpstr>
      <vt:lpstr>Отношение овощных растений к свету</vt:lpstr>
      <vt:lpstr>Презентация PowerPoint</vt:lpstr>
      <vt:lpstr>Отношение овощных растений к минеральному питанию</vt:lpstr>
      <vt:lpstr>Группы овощных культур по требовательности к элементам питания</vt:lpstr>
      <vt:lpstr>Группы овощных культур по отношению к реакции почвенного раствора</vt:lpstr>
      <vt:lpstr>Содержание нитратов в органах зеленных растений, мг/кг</vt:lpstr>
      <vt:lpstr>Отношение овощных растений к воде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Генрих</dc:creator>
  <cp:lastModifiedBy>Пользователь</cp:lastModifiedBy>
  <cp:revision>30</cp:revision>
  <dcterms:created xsi:type="dcterms:W3CDTF">2021-10-18T16:01:18Z</dcterms:created>
  <dcterms:modified xsi:type="dcterms:W3CDTF">2023-09-11T17:52:50Z</dcterms:modified>
</cp:coreProperties>
</file>