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1" r:id="rId12"/>
    <p:sldId id="283" r:id="rId13"/>
    <p:sldId id="284" r:id="rId14"/>
    <p:sldId id="285" r:id="rId15"/>
    <p:sldId id="287" r:id="rId16"/>
    <p:sldId id="289" r:id="rId17"/>
    <p:sldId id="267" r:id="rId18"/>
    <p:sldId id="292" r:id="rId19"/>
    <p:sldId id="278" r:id="rId20"/>
    <p:sldId id="27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4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6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8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5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6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0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3D8C-E7FB-4695-B00B-33DDA70AB43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891E-CC9A-429C-A8B1-B6B9E2D5C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0902" y="2132856"/>
            <a:ext cx="5540152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ВЫРАЩИВАНИЕ КОРНЕСОБСТВЕННЫХ САЖЕНЦЕВ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" y="213197"/>
            <a:ext cx="4343003" cy="326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8298"/>
            <a:ext cx="3298495" cy="2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721892" cy="184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97937"/>
            <a:ext cx="3937916" cy="332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90080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Отмечены следующие закономерности </a:t>
            </a:r>
            <a:r>
              <a:rPr lang="ru-RU" sz="36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укореняемости</a:t>
            </a:r>
            <a:r>
              <a:rPr lang="ru-RU" sz="36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черенков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827423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Черенки,  взятые 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ярусов кроны укореняются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с верхних;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Черенки из побегов кроны укореняются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черенки 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волчковых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порослевых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побегов;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Черенки 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вегетативных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побегов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укореняются, чем из генеративных побегов;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Черенки 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побегов укореняются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слабее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из боковых;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Установлена прямая корреляция между порядками ветвления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укореняемостью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побегов. Чем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ветвления, тем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они укореняются;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Процессы корнеобразования связаны с расположением черенка на оси побега. Установлено, что наиболее активным и продолжительным ростом отличается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побега, черенки с этой части побега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укореняются.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Оптимальные сроки зеленого черенкования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64033"/>
              </p:ext>
            </p:extLst>
          </p:nvPr>
        </p:nvGraphicFramePr>
        <p:xfrm>
          <a:off x="251520" y="1196752"/>
          <a:ext cx="8640959" cy="4896551"/>
        </p:xfrm>
        <a:graphic>
          <a:graphicData uri="http://schemas.openxmlformats.org/drawingml/2006/table">
            <a:tbl>
              <a:tblPr/>
              <a:tblGrid>
                <a:gridCol w="3867858"/>
                <a:gridCol w="4773101"/>
              </a:tblGrid>
              <a:tr h="445141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Порода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Сроки черенкования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Яблоня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2-3-я дек. июня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Слива, вишня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1-2-я дек. июня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Черноплодная рябина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1-я дек. июня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Облепиха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дек.июня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- 1-я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дек.июля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Смородина черная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дек.мая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- 1-я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дек.августа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Смородина красная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дек. мая - 1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дек.июня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Крыжовник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дек.июня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- 1-я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дек.июля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Малина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дек.мая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- 3-я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дек.июля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Жимолость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дек.июня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- 3-я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дек.июля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41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Лещина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2 - 3-я дек июня.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черенкования:</a:t>
            </a:r>
            <a:endParaRPr lang="ru-RU" sz="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50424"/>
          </a:xfrm>
        </p:spPr>
        <p:txBody>
          <a:bodyPr anchor="t">
            <a:normAutofit fontScale="90000"/>
          </a:bodyPr>
          <a:lstStyle/>
          <a:p>
            <a:pPr lvl="0" indent="180975" algn="ctr" fontAlgn="base">
              <a:spcAft>
                <a:spcPct val="0"/>
              </a:spcAft>
            </a:pP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Рекомендуемые водные растворы регуляторов роста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зеленого черенкования</a:t>
            </a:r>
            <a:r>
              <a:rPr lang="ru-RU" sz="8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50723"/>
              </p:ext>
            </p:extLst>
          </p:nvPr>
        </p:nvGraphicFramePr>
        <p:xfrm>
          <a:off x="395536" y="1124744"/>
          <a:ext cx="8424936" cy="5328591"/>
        </p:xfrm>
        <a:graphic>
          <a:graphicData uri="http://schemas.openxmlformats.org/drawingml/2006/table">
            <a:tbl>
              <a:tblPr/>
              <a:tblGrid>
                <a:gridCol w="3190024"/>
                <a:gridCol w="1799501"/>
                <a:gridCol w="1963092"/>
                <a:gridCol w="1472319"/>
              </a:tblGrid>
              <a:tr h="163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Название стимуляторов роста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Концентрация раствора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Содержание в растворе стимулятора, мг/литр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Экспозиция, час.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ИУК  (гетероауксин) Индалилуксуснаякислота 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40-50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100-150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200-400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12-24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12-18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6-12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ИМК  Индалилмасляная кислота 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5-10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25-50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70-100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12-27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12-24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6-12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НУК Нафтилуксусная 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кислота 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5-10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15-25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30-50</a:t>
                      </a:r>
                      <a:endParaRPr lang="ru-RU" sz="240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12-24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12-18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6-12</a:t>
                      </a:r>
                      <a:endParaRPr lang="ru-RU" sz="24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4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ea typeface="Times New Roman"/>
                <a:cs typeface="Times New Roman" pitchFamily="18" charset="0"/>
              </a:rPr>
              <a:t>Зеленые черенки укореняют в основном в защищенном грунте</a:t>
            </a:r>
            <a:r>
              <a:rPr lang="ru-RU" sz="20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spcAft>
                <a:spcPts val="0"/>
              </a:spcAft>
            </a:pPr>
            <a:r>
              <a:rPr lang="ru-RU" sz="2000" u="sng" dirty="0">
                <a:latin typeface="Times New Roman" pitchFamily="18" charset="0"/>
                <a:ea typeface="Times New Roman"/>
                <a:cs typeface="Times New Roman" pitchFamily="18" charset="0"/>
              </a:rPr>
              <a:t>Хорошо оборудованная теплица для зеленого черенкования должна иметь: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дренаж;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дренажный слой насыпают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субстрат - из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смеси верхового просеянного торфа (1 часть), и промытого речного песка (1 часть). В качестве субстрата также используют песчаную почву, сфагновый мох, перлит, древесные опилки и смеси их в различном сочетании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Субстрат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должен обладать хорошей пористостью и водоудерживающей способностью и быть свободным от возбудителей болезней и вредителей. Для этого его стерилизуют. 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3) по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верх субстрата насыпается промытый и просеянный речной песок слоем 5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см;</a:t>
            </a: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4) установка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"искусственный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туман«;</a:t>
            </a: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5) подпочвенный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обогрев ускоряет образование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каллюса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Для его устройства используют электронагревательный провод марки ПОСХВ.</a:t>
            </a:r>
          </a:p>
          <a:p>
            <a:pPr indent="180340"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Его укладывают между слоями дренажа и субстрата. На 1 м укладывают 10 м погонных провода. Температура почвы поддерживается выше на 2-3</a:t>
            </a:r>
            <a:r>
              <a:rPr lang="ru-RU" sz="20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температуры воздуха в укрытии.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35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туманообразующей установки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3686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1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 noChangeAspect="1"/>
          </p:cNvGrpSpPr>
          <p:nvPr/>
        </p:nvGrpSpPr>
        <p:grpSpPr bwMode="auto">
          <a:xfrm>
            <a:off x="251520" y="332655"/>
            <a:ext cx="8892480" cy="6398199"/>
            <a:chOff x="788" y="3040"/>
            <a:chExt cx="6648" cy="5363"/>
          </a:xfrm>
        </p:grpSpPr>
        <p:sp>
          <p:nvSpPr>
            <p:cNvPr id="27651" name="AutoShape 3"/>
            <p:cNvSpPr>
              <a:spLocks noChangeAspect="1" noChangeArrowheads="1"/>
            </p:cNvSpPr>
            <p:nvPr/>
          </p:nvSpPr>
          <p:spPr bwMode="auto">
            <a:xfrm>
              <a:off x="788" y="3040"/>
              <a:ext cx="6648" cy="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828" y="3524"/>
              <a:ext cx="1831" cy="309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1) </a:t>
              </a:r>
              <a:r>
                <a:rPr lang="ru-RU" sz="2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Стеблевые;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175" y="3542"/>
              <a:ext cx="1831" cy="310"/>
            </a:xfrm>
            <a:prstGeom prst="rect">
              <a:avLst/>
            </a:prstGeom>
            <a:solidFill>
              <a:srgbClr val="00FF0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r>
                <a:rPr lang="ru-RU" sz="105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) </a:t>
              </a:r>
              <a:r>
                <a:rPr lang="ru-RU" sz="2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Корневые</a:t>
              </a:r>
              <a:r>
                <a:rPr lang="ru-RU" sz="105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5553" y="3519"/>
              <a:ext cx="1831" cy="310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3)Листовые</a:t>
              </a:r>
              <a:r>
                <a:rPr lang="ru-RU" sz="1000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2073" y="3040"/>
              <a:ext cx="4270" cy="310"/>
            </a:xfrm>
            <a:prstGeom prst="rect">
              <a:avLst/>
            </a:prstGeom>
            <a:solidFill>
              <a:srgbClr val="FF0000"/>
            </a:solidFill>
            <a:ln w="5715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Размножение черенками;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816" y="4051"/>
              <a:ext cx="332" cy="182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vert270" wrap="square" lIns="36000" tIns="0" rIns="36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) </a:t>
              </a: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Одревесневшие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255" y="4051"/>
              <a:ext cx="311" cy="155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в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) </a:t>
              </a: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Зеленые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512" y="4027"/>
              <a:ext cx="302" cy="200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б</a:t>
              </a:r>
              <a:r>
                <a:rPr lang="en-US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) </a:t>
              </a:r>
              <a:r>
                <a:rPr lang="ru-RU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Полуодревесневшие;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5503" y="5672"/>
              <a:ext cx="1830" cy="31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С «пяткой»</a:t>
              </a:r>
              <a:endParaRPr lang="ru-RU" sz="5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114" y="5779"/>
              <a:ext cx="1831" cy="31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С «костыльком»</a:t>
              </a:r>
              <a:endParaRPr lang="ru-RU" sz="4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3671" y="5087"/>
              <a:ext cx="1831" cy="31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С «подставкой»</a:t>
              </a:r>
              <a:endParaRPr lang="ru-RU" sz="5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62" name="Picture 14" descr="Черенок с костыльком"/>
            <p:cNvPicPr>
              <a:picLocks noChangeAspect="1" noChangeArrowheads="1"/>
            </p:cNvPicPr>
            <p:nvPr/>
          </p:nvPicPr>
          <p:blipFill>
            <a:blip r:embed="rId2" cstate="print"/>
            <a:srcRect l="32126" t="-4654" r="21500"/>
            <a:stretch>
              <a:fillRect/>
            </a:stretch>
          </p:blipFill>
          <p:spPr bwMode="auto">
            <a:xfrm>
              <a:off x="1969" y="6302"/>
              <a:ext cx="1075" cy="2017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7663" name="Picture 15" descr="Черенок с подставкой"/>
            <p:cNvPicPr>
              <a:picLocks noChangeAspect="1" noChangeArrowheads="1"/>
            </p:cNvPicPr>
            <p:nvPr/>
          </p:nvPicPr>
          <p:blipFill>
            <a:blip r:embed="rId3" cstate="print"/>
            <a:srcRect l="36256" t="-4996" r="22624" b="10794"/>
            <a:stretch>
              <a:fillRect/>
            </a:stretch>
          </p:blipFill>
          <p:spPr bwMode="auto">
            <a:xfrm>
              <a:off x="4067" y="6270"/>
              <a:ext cx="1064" cy="2013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7664" name="Picture 16" descr="Черенок с пяткой"/>
            <p:cNvPicPr>
              <a:picLocks noChangeAspect="1" noChangeArrowheads="1"/>
            </p:cNvPicPr>
            <p:nvPr/>
          </p:nvPicPr>
          <p:blipFill>
            <a:blip r:embed="rId4" cstate="print"/>
            <a:srcRect l="29820" t="-2748" r="25766"/>
            <a:stretch>
              <a:fillRect/>
            </a:stretch>
          </p:blipFill>
          <p:spPr bwMode="auto">
            <a:xfrm>
              <a:off x="5942" y="6288"/>
              <a:ext cx="980" cy="2027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2576" y="4730"/>
              <a:ext cx="385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6430" y="4723"/>
              <a:ext cx="0" cy="9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4591" y="4723"/>
              <a:ext cx="0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3021" y="4723"/>
              <a:ext cx="0" cy="10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H="1">
              <a:off x="2431" y="6103"/>
              <a:ext cx="60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4582" y="5394"/>
              <a:ext cx="0" cy="8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6441" y="5973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>
              <a:off x="942" y="3864"/>
              <a:ext cx="30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122" y="3844"/>
              <a:ext cx="279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1672" y="384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V="1">
              <a:off x="1662" y="3364"/>
              <a:ext cx="1179" cy="1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 flipV="1">
              <a:off x="5521" y="3364"/>
              <a:ext cx="960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V="1">
              <a:off x="4051" y="3354"/>
              <a:ext cx="0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7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11384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улучшения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укореняемости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черенков в маточнике используются следующие приемы: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04999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Кольцевание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/>
                <a:ea typeface="Times New Roman"/>
              </a:rPr>
              <a:t>заключается </a:t>
            </a:r>
            <a:r>
              <a:rPr lang="ru-RU" sz="2800" dirty="0">
                <a:latin typeface="Times New Roman"/>
                <a:ea typeface="Times New Roman"/>
              </a:rPr>
              <a:t>в снятии полосы коры шириной 2-3 мм или перетяжке побега мягкой проволокой. Это приводит к задержке оттока питательных веществ из побега. Кольцевание проводят за 12-14 дней до заготовки черенков.</a:t>
            </a:r>
            <a:endParaRPr lang="ru-RU" sz="36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5334"/>
            <a:ext cx="2764462" cy="16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4293096"/>
            <a:ext cx="3376863" cy="24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58" y="2970172"/>
            <a:ext cx="2979415" cy="216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860"/>
            <a:ext cx="8784976" cy="658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5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28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Этиоляция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заключается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 ограниченном доступе света к отдельным ветвям или растению в целом. Для этого ветви или побеги пристегивают к земле и накрывают светонепроницаемой пленкой. Через некоторое время из почек появляются этилированные побеги. Когда побеги достигнут 5-6 см, пленку снимают и нижнюю часть побегов окучивают. При достижении длины 15-25 см побеги срезают и черенкуют. По данным  Поликарповой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укореняемость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этилированных черенков составляет 91% против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10,4 %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 контроле (не этилированных).</a:t>
            </a:r>
            <a:endParaRPr lang="ru-RU" sz="3600" dirty="0">
              <a:solidFill>
                <a:prstClr val="black"/>
              </a:solidFill>
              <a:latin typeface="Courier New"/>
              <a:ea typeface="Times New Roman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25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02359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получения корнесобственных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саженцев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зеленого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черенкования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Ягодный питомник: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Размножение земляники в промышленном питомниководстве;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Размножение малины в промышленном питомниководстве;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Размножение смородины и крыжовника в промышленном питомниководстве.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Размножение облепихи в промышленном питомниководстве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738" y="36062"/>
            <a:ext cx="7504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i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Выгонка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 применяется для удлинения сроков черенкования. Для выгонки растения накрывают пленкой весной, что ускоряет рост побегов. Черенки с таких побегов можно заготавливать на 2-3 недели раньше.</a:t>
            </a:r>
          </a:p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0056"/>
            <a:ext cx="8712968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946"/>
            <a:ext cx="1352234" cy="9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1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Посадка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Перед посадкой субстрат уплотняют и выравнивают, маркируют. Высаживают по схеме: в рядах 2-5 см, между рядками 5-10 </a:t>
            </a:r>
            <a:r>
              <a:rPr lang="ru-RU" dirty="0" smtClean="0">
                <a:latin typeface="Times New Roman"/>
                <a:ea typeface="Times New Roman"/>
              </a:rPr>
              <a:t>см. </a:t>
            </a:r>
            <a:r>
              <a:rPr lang="ru-RU" dirty="0">
                <a:latin typeface="Times New Roman"/>
                <a:ea typeface="Times New Roman"/>
              </a:rPr>
              <a:t>Черенки с крупными листьями высаживают шире, с мелкими - гуще.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Режим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Оптимальная температура 22-30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 (яблоня, вишня, слива 25-30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С, смородина, малина 24-27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С, крыжовник 18-23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С). При регулярном поливе повышение температуры до 40-50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 не опасно. В субстрате температура должна быть выше на 2-3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Освещение </a:t>
            </a:r>
            <a:r>
              <a:rPr lang="ru-RU" dirty="0">
                <a:latin typeface="Times New Roman"/>
                <a:ea typeface="Times New Roman"/>
              </a:rPr>
              <a:t>до начала укоренения делают рассеянным. Для этого пленку белят или покрывают мешковиной.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Для стимулирования роста корней применяют удобрения. Вносят в субстрат при его приготовлении простой (2,5 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) или двойной 1,5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 суперфосфат. Через 3-4 недели после посадки вносят 2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 азота и фосфора, 2,5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 калия. Через две недели после первой, дают вторую подкормку: азота и калия по 3,5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  и фосфора 2г/м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. Третья подкормка проводится через месяц после второй. Вносят N - 17, P - 12, K - 20 г/м</a:t>
            </a:r>
            <a:r>
              <a:rPr lang="ru-RU" baseline="300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Для </a:t>
            </a:r>
            <a:r>
              <a:rPr lang="ru-RU" dirty="0" err="1">
                <a:latin typeface="Times New Roman"/>
                <a:ea typeface="Times New Roman"/>
              </a:rPr>
              <a:t>доращивания</a:t>
            </a:r>
            <a:r>
              <a:rPr lang="ru-RU" dirty="0">
                <a:latin typeface="Times New Roman"/>
                <a:ea typeface="Times New Roman"/>
              </a:rPr>
              <a:t> укоренившиеся черенки сохраняют зимой в подвале при температуре 1-2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 переслоив их увлажненным субстратом.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Весной высаживают по схеме 70 х 15-20 см. С 1 га получают 18-20 тыс. стандартных саженцев.</a:t>
            </a:r>
            <a:endParaRPr lang="ru-RU" sz="2400" dirty="0">
              <a:latin typeface="Courier New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Courier New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07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</a:t>
            </a:r>
            <a:r>
              <a:rPr lang="ru-RU" sz="36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рнесобственными</a:t>
            </a:r>
            <a:r>
              <a:rPr lang="ru-RU" sz="36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называются саженцы, выращенные с использованием любого способа размножения, за </a:t>
            </a:r>
            <a:r>
              <a:rPr lang="ru-RU" sz="36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исключением прививки.</a:t>
            </a:r>
            <a:endParaRPr lang="ru-RU" sz="2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08720"/>
          </a:xfrm>
        </p:spPr>
        <p:txBody>
          <a:bodyPr anchor="t"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получения корнесобственных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саженцев,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используемые в питомниках массового размножения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554857"/>
              </p:ext>
            </p:extLst>
          </p:nvPr>
        </p:nvGraphicFramePr>
        <p:xfrm>
          <a:off x="251520" y="836711"/>
          <a:ext cx="8712968" cy="5800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521140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Способы промышленного 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размножения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Возможные способы размножения</a:t>
                      </a:r>
                      <a:endParaRPr lang="ru-RU" sz="3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6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дополнительные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Земляника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рассадой (усами)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делением растения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171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Смородина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одревесневшими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зелеными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делением растения, отводками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114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Крыжовник</a:t>
                      </a:r>
                      <a:endParaRPr lang="ru-RU" sz="4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отводками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зелеными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делением растения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227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Малина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корневыми отпрысками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корневыми черенками, зелеными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делением растения, зелеными отпрысками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227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Облепиха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одревесневшими черенками</a:t>
                      </a:r>
                      <a:endParaRPr lang="ru-RU" sz="4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корневыми отпрысками, зелеными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корневыми черенками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171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Жимолость</a:t>
                      </a:r>
                      <a:endParaRPr lang="ru-RU" sz="4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зелеными черенками</a:t>
                      </a:r>
                      <a:endParaRPr lang="ru-RU" sz="4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отводками, одревесневшими черенками</a:t>
                      </a:r>
                      <a:endParaRPr lang="ru-RU" sz="4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меристемой, делением растения</a:t>
                      </a:r>
                      <a:endParaRPr lang="ru-RU" sz="4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31683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Технология зеленого черенкования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5" y="3032148"/>
            <a:ext cx="5698932" cy="379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6632"/>
            <a:ext cx="4333203" cy="288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73" y="3032147"/>
            <a:ext cx="3793353" cy="37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технологии зеленого черенкования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54176" cy="4800600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размножения берутся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молодые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растущие побеги, а они в меньшей степени инфицированы, чем другие, поэтому больше шансов получить здоровый посадочный материал;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для получения одного дочернего растения берется небольшая часть тканей от материнского, то этот способ обеспечивает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коэффициент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размножения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размножение осуществляется в условиях изоляции (теплице),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препятствует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вторичному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заражению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молодых растений.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-232955"/>
            <a:ext cx="871296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группа –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легкоукореняемые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(смородина черная и красная, малина, ежевика,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облепиха, жимолость,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актинидия, лимонник, ирга)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сорта крыжовника 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Колобок, Русский, Смена,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Хаутон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Шубинка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Владимирская, Полевка, Плодородная,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Растунья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Студенческая;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сливы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Скороспелка красная, Волжская красавица, Аленушка, Евразия 21, Виктория;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Пепин шафранный, Шафран китайка, Апорт,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Мекинтош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Пепинка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литовская;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Осенняя Яковлева, Нарядная Ефимова,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Малгоржатка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русская. 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Укореняемость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группы 70-100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%.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Укореняются 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2-4 недели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посадки. Побеги на черенках большинства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легкоукореняемых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 к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концу вегетации достигают длины 20-30 см. Корневая система у таких растений формируется мочковатая. 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537648"/>
            <a:ext cx="87129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˗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среднеукореняемые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крыжовника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Финик, Московский красный, Варшавский;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остгемский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Склянка розовая;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Венгерка обыкновенная, Скороспелка новая, Очаковская желтая, Изобильная.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Aft>
                <a:spcPct val="0"/>
              </a:spcAft>
            </a:pP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Укореняемость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40-60 %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Корни у черенков этих сортов образовываются менее активно (в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течении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6-8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недель, надземная и корневая) имеет меньший объем.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3-я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˗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трудноукореняемые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8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европейских сортов крыжовника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Бочоночный, Английский желтый, Триумф, Виктория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Любская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Красавица севера, Ширпотреб, Кентская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сливы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Ренклод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колхозный, Ренклод терновый, Скороплодная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8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сортов яблони, груши, рябины обыкновенной, лещина, </a:t>
            </a: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фундук, боярышник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Укореняются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растения этой группы в течение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6-8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недель и более,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Укореняемость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30%. На черенках формируется 1-3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корня. Прирост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побегову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практически отсутствует.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1137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ВЫРАЩИВАНИЕ КОРНЕСОБСТВЕННЫХ САЖЕНЦЕВ </vt:lpstr>
      <vt:lpstr>Презентация PowerPoint</vt:lpstr>
      <vt:lpstr>Презентация PowerPoint</vt:lpstr>
      <vt:lpstr>Способы получения корнесобственных саженцев, используемые в питомниках массового размножения   </vt:lpstr>
      <vt:lpstr>Технология зеленого черенкования</vt:lpstr>
      <vt:lpstr>Преимущества технологии зеленого черенкования</vt:lpstr>
      <vt:lpstr>Презентация PowerPoint</vt:lpstr>
      <vt:lpstr>Презентация PowerPoint</vt:lpstr>
      <vt:lpstr>Презентация PowerPoint</vt:lpstr>
      <vt:lpstr>Отмечены следующие закономерности укореняемости черенков: </vt:lpstr>
      <vt:lpstr>Оптимальные сроки зеленого черенкования</vt:lpstr>
      <vt:lpstr>Рекомендуемые водные растворы регуляторов роста для зеленого черенкования </vt:lpstr>
      <vt:lpstr>Презентация PowerPoint</vt:lpstr>
      <vt:lpstr>Презентация PowerPoint</vt:lpstr>
      <vt:lpstr>Работа туманообразующей установки</vt:lpstr>
      <vt:lpstr>Презентация PowerPoint</vt:lpstr>
      <vt:lpstr>Для улучшения укореняемости черенков в маточнике используются следующие приемы: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КОРНЕСОБСТВЕННЫХ САЖЕНЦЕВ</dc:title>
  <dc:creator>Хозяин</dc:creator>
  <cp:lastModifiedBy>Пользователь</cp:lastModifiedBy>
  <cp:revision>27</cp:revision>
  <dcterms:created xsi:type="dcterms:W3CDTF">2010-11-29T19:15:13Z</dcterms:created>
  <dcterms:modified xsi:type="dcterms:W3CDTF">2022-12-15T18:58:22Z</dcterms:modified>
</cp:coreProperties>
</file>