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6"/>
  </p:notesMasterIdLst>
  <p:sldIdLst>
    <p:sldId id="257" r:id="rId3"/>
    <p:sldId id="280" r:id="rId4"/>
    <p:sldId id="258" r:id="rId5"/>
    <p:sldId id="323" r:id="rId6"/>
    <p:sldId id="321" r:id="rId7"/>
    <p:sldId id="324" r:id="rId8"/>
    <p:sldId id="352" r:id="rId9"/>
    <p:sldId id="353" r:id="rId10"/>
    <p:sldId id="322" r:id="rId11"/>
    <p:sldId id="325" r:id="rId12"/>
    <p:sldId id="326" r:id="rId13"/>
    <p:sldId id="354" r:id="rId14"/>
    <p:sldId id="329" r:id="rId15"/>
    <p:sldId id="327" r:id="rId16"/>
    <p:sldId id="330" r:id="rId17"/>
    <p:sldId id="332" r:id="rId18"/>
    <p:sldId id="328" r:id="rId19"/>
    <p:sldId id="333" r:id="rId20"/>
    <p:sldId id="351" r:id="rId21"/>
    <p:sldId id="334" r:id="rId22"/>
    <p:sldId id="335" r:id="rId23"/>
    <p:sldId id="336" r:id="rId24"/>
    <p:sldId id="337" r:id="rId25"/>
    <p:sldId id="338" r:id="rId26"/>
    <p:sldId id="340" r:id="rId27"/>
    <p:sldId id="339" r:id="rId28"/>
    <p:sldId id="343" r:id="rId29"/>
    <p:sldId id="341" r:id="rId30"/>
    <p:sldId id="342" r:id="rId31"/>
    <p:sldId id="344" r:id="rId32"/>
    <p:sldId id="345" r:id="rId33"/>
    <p:sldId id="346" r:id="rId34"/>
    <p:sldId id="347" r:id="rId35"/>
    <p:sldId id="348" r:id="rId36"/>
    <p:sldId id="350" r:id="rId37"/>
    <p:sldId id="355" r:id="rId38"/>
    <p:sldId id="357" r:id="rId39"/>
    <p:sldId id="359" r:id="rId40"/>
    <p:sldId id="349" r:id="rId41"/>
    <p:sldId id="361" r:id="rId42"/>
    <p:sldId id="363" r:id="rId43"/>
    <p:sldId id="365" r:id="rId44"/>
    <p:sldId id="367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4B64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2895" autoAdjust="0"/>
  </p:normalViewPr>
  <p:slideViewPr>
    <p:cSldViewPr>
      <p:cViewPr varScale="1">
        <p:scale>
          <a:sx n="64" d="100"/>
          <a:sy n="64" d="100"/>
        </p:scale>
        <p:origin x="-148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E091E6-147E-4793-8DD4-A51AD687360E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74C642-184E-4791-96A1-07109E81A7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9105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0DB93-7342-4862-8BCB-C726E4A1C4FC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A2885-EA6B-4F99-A023-0C3CE64DCC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0DB93-7342-4862-8BCB-C726E4A1C4FC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A2885-EA6B-4F99-A023-0C3CE64DCC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0DB93-7342-4862-8BCB-C726E4A1C4FC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A2885-EA6B-4F99-A023-0C3CE64DCC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2AEA5-2479-4941-BBF4-7043F45BE1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78F98-3BAB-4DF1-96DA-1985EBA317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2981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2AEA5-2479-4941-BBF4-7043F45BE1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78F98-3BAB-4DF1-96DA-1985EBA317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5002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2AEA5-2479-4941-BBF4-7043F45BE1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78F98-3BAB-4DF1-96DA-1985EBA317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2901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2AEA5-2479-4941-BBF4-7043F45BE1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78F98-3BAB-4DF1-96DA-1985EBA317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9943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2AEA5-2479-4941-BBF4-7043F45BE1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78F98-3BAB-4DF1-96DA-1985EBA317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039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2AEA5-2479-4941-BBF4-7043F45BE1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78F98-3BAB-4DF1-96DA-1985EBA317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9532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2AEA5-2479-4941-BBF4-7043F45BE1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78F98-3BAB-4DF1-96DA-1985EBA317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6056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2AEA5-2479-4941-BBF4-7043F45BE1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78F98-3BAB-4DF1-96DA-1985EBA317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837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0DB93-7342-4862-8BCB-C726E4A1C4FC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A2885-EA6B-4F99-A023-0C3CE64DCC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2AEA5-2479-4941-BBF4-7043F45BE1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78F98-3BAB-4DF1-96DA-1985EBA317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4371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2AEA5-2479-4941-BBF4-7043F45BE1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78F98-3BAB-4DF1-96DA-1985EBA317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803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2AEA5-2479-4941-BBF4-7043F45BE1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78F98-3BAB-4DF1-96DA-1985EBA317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537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0DB93-7342-4862-8BCB-C726E4A1C4FC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A2885-EA6B-4F99-A023-0C3CE64DCC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0DB93-7342-4862-8BCB-C726E4A1C4FC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A2885-EA6B-4F99-A023-0C3CE64DCC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0DB93-7342-4862-8BCB-C726E4A1C4FC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A2885-EA6B-4F99-A023-0C3CE64DCC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0DB93-7342-4862-8BCB-C726E4A1C4FC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A2885-EA6B-4F99-A023-0C3CE64DCC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0DB93-7342-4862-8BCB-C726E4A1C4FC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A2885-EA6B-4F99-A023-0C3CE64DCC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0DB93-7342-4862-8BCB-C726E4A1C4FC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A2885-EA6B-4F99-A023-0C3CE64DCC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0DB93-7342-4862-8BCB-C726E4A1C4FC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A2885-EA6B-4F99-A023-0C3CE64DCC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0DB93-7342-4862-8BCB-C726E4A1C4FC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8A2885-EA6B-4F99-A023-0C3CE64DCC9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62AEA5-2479-4941-BBF4-7043F45BE1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178F98-3BAB-4DF1-96DA-1985EBA317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346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-70 01"/>
          <p:cNvPicPr>
            <a:picLocks noChangeAspect="1" noChangeArrowheads="1"/>
          </p:cNvPicPr>
          <p:nvPr/>
        </p:nvPicPr>
        <p:blipFill>
          <a:blip r:embed="rId2">
            <a:lum contrast="-42000"/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457200" y="620688"/>
            <a:ext cx="8229600" cy="4321150"/>
          </a:xfrm>
        </p:spPr>
        <p:txBody>
          <a:bodyPr lIns="45720" rIns="228600" anchor="b">
            <a:noAutofit/>
          </a:bodyPr>
          <a:lstStyle/>
          <a:p>
            <a:pPr eaLnBrk="1" hangingPunct="1"/>
            <a:r>
              <a:rPr lang="ru-RU" sz="5400" b="1" u="sng" dirty="0" smtClean="0">
                <a:latin typeface="Times New Roman" pitchFamily="18" charset="0"/>
                <a:cs typeface="Times New Roman" pitchFamily="18" charset="0"/>
              </a:rPr>
              <a:t>Технология выращивания привитых саженцев плодовых культур в питомнике</a:t>
            </a:r>
            <a:endParaRPr lang="ru-RU" sz="5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908720"/>
            <a:ext cx="8694057" cy="5015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80460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2180" y="332656"/>
            <a:ext cx="849694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ctr">
              <a:spcAft>
                <a:spcPts val="0"/>
              </a:spcAft>
            </a:pPr>
            <a:r>
              <a:rPr lang="ru-RU" sz="2800" b="1" i="1" u="sng" dirty="0" smtClean="0">
                <a:latin typeface="Times New Roman"/>
                <a:ea typeface="Times New Roman"/>
              </a:rPr>
              <a:t>2. Выращивание </a:t>
            </a:r>
            <a:r>
              <a:rPr lang="ru-RU" sz="2800" b="1" i="1" u="sng" dirty="0">
                <a:latin typeface="Times New Roman"/>
                <a:ea typeface="Times New Roman"/>
              </a:rPr>
              <a:t>клоновых </a:t>
            </a:r>
            <a:r>
              <a:rPr lang="ru-RU" sz="2800" b="1" i="1" u="sng" dirty="0" smtClean="0">
                <a:latin typeface="Times New Roman"/>
                <a:ea typeface="Times New Roman"/>
              </a:rPr>
              <a:t>подвоев</a:t>
            </a:r>
          </a:p>
          <a:p>
            <a:pPr indent="180340" algn="ctr">
              <a:spcAft>
                <a:spcPts val="0"/>
              </a:spcAft>
            </a:pPr>
            <a:endParaRPr lang="ru-RU" sz="2800" dirty="0">
              <a:latin typeface="Times New Roman"/>
              <a:ea typeface="Times New Roman"/>
            </a:endParaRPr>
          </a:p>
          <a:p>
            <a:pPr indent="180340" algn="just">
              <a:spcAft>
                <a:spcPts val="0"/>
              </a:spcAft>
            </a:pPr>
            <a:r>
              <a:rPr lang="ru-RU" sz="2800" b="1" i="1" dirty="0">
                <a:latin typeface="Times New Roman"/>
                <a:ea typeface="Times New Roman"/>
              </a:rPr>
              <a:t>Маточник</a:t>
            </a:r>
            <a:r>
              <a:rPr lang="ru-RU" sz="2800" dirty="0">
                <a:latin typeface="Times New Roman"/>
                <a:ea typeface="Times New Roman"/>
              </a:rPr>
              <a:t> закладывают оздоровленными переросшими или стандартными </a:t>
            </a:r>
            <a:r>
              <a:rPr lang="ru-RU" sz="2800" dirty="0" smtClean="0">
                <a:latin typeface="Times New Roman"/>
                <a:ea typeface="Times New Roman"/>
              </a:rPr>
              <a:t>отводками (вертикальные, горизонтальные) </a:t>
            </a:r>
            <a:r>
              <a:rPr lang="ru-RU" sz="2800" dirty="0">
                <a:latin typeface="Times New Roman"/>
                <a:ea typeface="Times New Roman"/>
              </a:rPr>
              <a:t>районированных клонов. Почва должна быть плодородной, легкого гранулометрического состава. Желательно наличие орошения. </a:t>
            </a:r>
          </a:p>
          <a:p>
            <a:pPr indent="180340" algn="just">
              <a:spcAft>
                <a:spcPts val="0"/>
              </a:spcAft>
            </a:pPr>
            <a:r>
              <a:rPr lang="ru-RU" sz="2800" b="1" i="1" dirty="0">
                <a:latin typeface="Times New Roman"/>
                <a:ea typeface="Times New Roman"/>
              </a:rPr>
              <a:t>Посадка</a:t>
            </a:r>
            <a:r>
              <a:rPr lang="ru-RU" sz="2800" dirty="0">
                <a:latin typeface="Times New Roman"/>
                <a:ea typeface="Times New Roman"/>
              </a:rPr>
              <a:t> отводок в маточник производится в борозды, под гидробур  или машиной СШН-3 по схеме 1,4 х </a:t>
            </a:r>
            <a:r>
              <a:rPr lang="ru-RU" sz="2800" dirty="0" smtClean="0">
                <a:latin typeface="Times New Roman"/>
                <a:ea typeface="Times New Roman"/>
              </a:rPr>
              <a:t>0,2-0,3 </a:t>
            </a:r>
            <a:r>
              <a:rPr lang="ru-RU" sz="2800" dirty="0">
                <a:latin typeface="Times New Roman"/>
                <a:ea typeface="Times New Roman"/>
              </a:rPr>
              <a:t>м. Надземную часть укорачивают до 40-50 см.</a:t>
            </a:r>
            <a:endParaRPr lang="ru-RU" sz="28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976074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4" y="1340768"/>
            <a:ext cx="8132763" cy="525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4825" y="188640"/>
            <a:ext cx="838765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44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Маточник клоновых подвоев</a:t>
            </a:r>
            <a:endParaRPr lang="ru-RU" kern="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1264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404664"/>
            <a:ext cx="885698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ctr">
              <a:spcAft>
                <a:spcPts val="0"/>
              </a:spcAft>
            </a:pPr>
            <a:r>
              <a:rPr lang="ru-RU" sz="2400" b="1" dirty="0" smtClean="0">
                <a:latin typeface="Times New Roman"/>
                <a:ea typeface="Times New Roman"/>
              </a:rPr>
              <a:t>Размножение</a:t>
            </a:r>
            <a:endParaRPr lang="ru-RU" sz="2400" dirty="0" smtClean="0">
              <a:latin typeface="Times New Roman"/>
              <a:ea typeface="Times New Roman"/>
            </a:endParaRPr>
          </a:p>
          <a:p>
            <a:pPr indent="180340" algn="just">
              <a:spcAft>
                <a:spcPts val="0"/>
              </a:spcAft>
            </a:pPr>
            <a:r>
              <a:rPr lang="ru-RU" sz="2400" u="sng" dirty="0" smtClean="0">
                <a:latin typeface="Times New Roman"/>
                <a:ea typeface="Times New Roman"/>
              </a:rPr>
              <a:t>Основной </a:t>
            </a:r>
            <a:r>
              <a:rPr lang="ru-RU" sz="2400" u="sng" dirty="0">
                <a:latin typeface="Times New Roman"/>
                <a:ea typeface="Times New Roman"/>
              </a:rPr>
              <a:t>способ размножения </a:t>
            </a:r>
            <a:r>
              <a:rPr lang="ru-RU" sz="2400" dirty="0">
                <a:latin typeface="Times New Roman"/>
                <a:ea typeface="Times New Roman"/>
              </a:rPr>
              <a:t>– </a:t>
            </a:r>
            <a:r>
              <a:rPr lang="ru-RU" sz="2400" b="1" dirty="0">
                <a:latin typeface="Times New Roman"/>
                <a:ea typeface="Times New Roman"/>
              </a:rPr>
              <a:t>вертикальными отводками</a:t>
            </a:r>
            <a:r>
              <a:rPr lang="ru-RU" sz="2400" dirty="0" smtClean="0">
                <a:latin typeface="Times New Roman"/>
                <a:ea typeface="Times New Roman"/>
              </a:rPr>
              <a:t>.</a:t>
            </a:r>
          </a:p>
          <a:p>
            <a:pPr indent="180340" algn="just">
              <a:spcAft>
                <a:spcPts val="0"/>
              </a:spcAft>
            </a:pPr>
            <a:r>
              <a:rPr lang="ru-RU" sz="2400" u="sng" dirty="0" smtClean="0">
                <a:latin typeface="Times New Roman"/>
                <a:ea typeface="Times New Roman"/>
              </a:rPr>
              <a:t> </a:t>
            </a:r>
            <a:r>
              <a:rPr lang="ru-RU" sz="2400" u="sng" dirty="0">
                <a:latin typeface="Times New Roman"/>
                <a:ea typeface="Times New Roman"/>
              </a:rPr>
              <a:t>В первый </a:t>
            </a:r>
            <a:r>
              <a:rPr lang="ru-RU" sz="2400" u="sng" dirty="0" smtClean="0">
                <a:latin typeface="Times New Roman"/>
                <a:ea typeface="Times New Roman"/>
              </a:rPr>
              <a:t>год (после посадки): </a:t>
            </a:r>
          </a:p>
          <a:p>
            <a:pPr indent="180340" algn="just">
              <a:spcAft>
                <a:spcPts val="0"/>
              </a:spcAft>
            </a:pPr>
            <a:r>
              <a:rPr lang="ru-RU" sz="2400" dirty="0" smtClean="0">
                <a:latin typeface="Times New Roman"/>
                <a:ea typeface="Times New Roman"/>
              </a:rPr>
              <a:t>– </a:t>
            </a:r>
            <a:r>
              <a:rPr lang="ru-RU" sz="2400" dirty="0">
                <a:latin typeface="Times New Roman"/>
                <a:ea typeface="Times New Roman"/>
              </a:rPr>
              <a:t>рыхлят </a:t>
            </a:r>
            <a:r>
              <a:rPr lang="ru-RU" sz="2400" dirty="0" smtClean="0">
                <a:latin typeface="Times New Roman"/>
                <a:ea typeface="Times New Roman"/>
              </a:rPr>
              <a:t>почву;</a:t>
            </a:r>
          </a:p>
          <a:p>
            <a:pPr indent="180340" algn="just">
              <a:spcAft>
                <a:spcPts val="0"/>
              </a:spcAft>
            </a:pPr>
            <a:r>
              <a:rPr lang="ru-RU" sz="2400" dirty="0">
                <a:latin typeface="Times New Roman"/>
                <a:ea typeface="Times New Roman"/>
              </a:rPr>
              <a:t>– </a:t>
            </a:r>
            <a:r>
              <a:rPr lang="ru-RU" sz="2400" dirty="0" smtClean="0">
                <a:latin typeface="Times New Roman"/>
                <a:ea typeface="Times New Roman"/>
              </a:rPr>
              <a:t>подкармливают;</a:t>
            </a:r>
          </a:p>
          <a:p>
            <a:pPr indent="180340" algn="just">
              <a:spcAft>
                <a:spcPts val="0"/>
              </a:spcAft>
            </a:pPr>
            <a:r>
              <a:rPr lang="ru-RU" sz="2400" dirty="0" smtClean="0">
                <a:latin typeface="Times New Roman"/>
                <a:ea typeface="Times New Roman"/>
              </a:rPr>
              <a:t>– ведут </a:t>
            </a:r>
            <a:r>
              <a:rPr lang="ru-RU" sz="2400" dirty="0">
                <a:latin typeface="Times New Roman"/>
                <a:ea typeface="Times New Roman"/>
              </a:rPr>
              <a:t>борьбу с болезнями и вредителями (основные – тля и парша</a:t>
            </a:r>
            <a:r>
              <a:rPr lang="ru-RU" sz="2400" dirty="0" smtClean="0">
                <a:latin typeface="Times New Roman"/>
                <a:ea typeface="Times New Roman"/>
              </a:rPr>
              <a:t>).</a:t>
            </a:r>
          </a:p>
          <a:p>
            <a:pPr indent="180340" algn="just">
              <a:spcAft>
                <a:spcPts val="0"/>
              </a:spcAft>
            </a:pPr>
            <a:r>
              <a:rPr lang="ru-RU" sz="2400" u="sng" dirty="0" smtClean="0">
                <a:latin typeface="Times New Roman"/>
                <a:ea typeface="Times New Roman"/>
              </a:rPr>
              <a:t>На </a:t>
            </a:r>
            <a:r>
              <a:rPr lang="ru-RU" sz="2400" u="sng" dirty="0">
                <a:latin typeface="Times New Roman"/>
                <a:ea typeface="Times New Roman"/>
              </a:rPr>
              <a:t>второй </a:t>
            </a:r>
            <a:r>
              <a:rPr lang="ru-RU" sz="2400" u="sng" dirty="0" smtClean="0">
                <a:latin typeface="Times New Roman"/>
                <a:ea typeface="Times New Roman"/>
              </a:rPr>
              <a:t>год:</a:t>
            </a:r>
          </a:p>
          <a:p>
            <a:pPr algn="just">
              <a:spcAft>
                <a:spcPts val="0"/>
              </a:spcAft>
            </a:pPr>
            <a:r>
              <a:rPr lang="ru-RU" sz="2400" dirty="0" smtClean="0">
                <a:latin typeface="Times New Roman"/>
                <a:ea typeface="Times New Roman"/>
              </a:rPr>
              <a:t> – надземную </a:t>
            </a:r>
            <a:r>
              <a:rPr lang="ru-RU" sz="2400" dirty="0">
                <a:latin typeface="Times New Roman"/>
                <a:ea typeface="Times New Roman"/>
              </a:rPr>
              <a:t>систему укорачивают, оставляя пеньки около 3 см. выше уровня </a:t>
            </a:r>
            <a:r>
              <a:rPr lang="ru-RU" sz="2400" dirty="0" smtClean="0">
                <a:latin typeface="Times New Roman"/>
                <a:ea typeface="Times New Roman"/>
              </a:rPr>
              <a:t>почвы;</a:t>
            </a:r>
          </a:p>
          <a:p>
            <a:pPr algn="just">
              <a:spcAft>
                <a:spcPts val="0"/>
              </a:spcAft>
            </a:pPr>
            <a:r>
              <a:rPr lang="ru-RU" sz="2400" dirty="0" smtClean="0">
                <a:latin typeface="Times New Roman"/>
                <a:ea typeface="Times New Roman"/>
              </a:rPr>
              <a:t> – отрастающие </a:t>
            </a:r>
            <a:r>
              <a:rPr lang="ru-RU" sz="2400" dirty="0">
                <a:latin typeface="Times New Roman"/>
                <a:ea typeface="Times New Roman"/>
              </a:rPr>
              <a:t>на пеньке побеги несколько раз </a:t>
            </a:r>
            <a:r>
              <a:rPr lang="ru-RU" sz="2400" dirty="0" smtClean="0">
                <a:latin typeface="Times New Roman"/>
                <a:ea typeface="Times New Roman"/>
              </a:rPr>
              <a:t>окучивают</a:t>
            </a:r>
            <a:br>
              <a:rPr lang="ru-RU" sz="2400" dirty="0" smtClean="0">
                <a:latin typeface="Times New Roman"/>
                <a:ea typeface="Times New Roman"/>
              </a:rPr>
            </a:br>
            <a:r>
              <a:rPr lang="ru-RU" sz="2400" dirty="0" smtClean="0">
                <a:latin typeface="Times New Roman"/>
                <a:ea typeface="Times New Roman"/>
              </a:rPr>
              <a:t>(первый </a:t>
            </a:r>
            <a:r>
              <a:rPr lang="ru-RU" sz="2400" dirty="0">
                <a:latin typeface="Times New Roman"/>
                <a:ea typeface="Times New Roman"/>
              </a:rPr>
              <a:t>раз при достижении ими длины 20 см, окучивают вручную на половину длины, последующие 2-3 окучивания проводят механизировано машиной КВП-2,8. После каждого окучивания холмики мульчируют рыхлыми материалами (торфом, перегноем, опилками</a:t>
            </a:r>
            <a:r>
              <a:rPr lang="ru-RU" sz="2400" dirty="0" smtClean="0">
                <a:latin typeface="Times New Roman"/>
                <a:ea typeface="Times New Roman"/>
              </a:rPr>
              <a:t>) </a:t>
            </a:r>
            <a:r>
              <a:rPr lang="ru-RU" sz="2400" dirty="0">
                <a:latin typeface="Times New Roman"/>
                <a:ea typeface="Times New Roman"/>
              </a:rPr>
              <a:t>для сохранения влаги в </a:t>
            </a:r>
            <a:r>
              <a:rPr lang="ru-RU" sz="2400" dirty="0" smtClean="0">
                <a:latin typeface="Times New Roman"/>
                <a:ea typeface="Times New Roman"/>
              </a:rPr>
              <a:t>холмиках). </a:t>
            </a:r>
            <a:endParaRPr lang="ru-RU" sz="24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937877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0866" y="63700"/>
            <a:ext cx="86409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 в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середине октября отводки отделяют вырезая их секатором у основания, оставляя пеньки около 1 см.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Выход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отводок в период полной продуктивности маточника в среднем 6-8 шт. Срок эксплуатации – 8 лет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553" y="1849206"/>
            <a:ext cx="6802909" cy="465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73805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31799" y="116632"/>
            <a:ext cx="827881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Разокучивание</a:t>
            </a:r>
            <a:r>
              <a:rPr kumimoji="0" lang="ru-RU" sz="4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маточника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06" y="738129"/>
            <a:ext cx="7740600" cy="580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24048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6080" y="257453"/>
            <a:ext cx="835183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Отделение отводков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(пневматическим секатором</a:t>
            </a:r>
            <a:r>
              <a:rPr kumimoji="0" lang="ru-RU" sz="4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) 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79" y="1412776"/>
            <a:ext cx="8351837" cy="503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60432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404664"/>
            <a:ext cx="8784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lvl="0" indent="-609600" algn="ctr">
              <a:spcBef>
                <a:spcPct val="20000"/>
              </a:spcBef>
            </a:pPr>
            <a:r>
              <a:rPr lang="ru-RU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3. Технология участка формирования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078514"/>
            <a:ext cx="864096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i="1" dirty="0">
                <a:latin typeface="Times New Roman"/>
                <a:ea typeface="Times New Roman"/>
              </a:rPr>
              <a:t>Закладка полей отделения формирования. </a:t>
            </a:r>
            <a:r>
              <a:rPr lang="ru-RU" sz="2400" dirty="0">
                <a:latin typeface="Times New Roman"/>
                <a:ea typeface="Times New Roman"/>
              </a:rPr>
              <a:t>Заготовленные клоновые и семенные подвои сортируют в соответствии с требованиями ГОСТа. Нестандартные подвои, которые по толщине диаметра корневой шейки не достигли 7 мм, высаживают в </a:t>
            </a:r>
            <a:r>
              <a:rPr lang="ru-RU" sz="2400" b="1" dirty="0">
                <a:latin typeface="Times New Roman"/>
                <a:ea typeface="Times New Roman"/>
              </a:rPr>
              <a:t>0-е поле</a:t>
            </a:r>
            <a:r>
              <a:rPr lang="ru-RU" sz="2400" dirty="0">
                <a:latin typeface="Times New Roman"/>
                <a:ea typeface="Times New Roman"/>
              </a:rPr>
              <a:t> на </a:t>
            </a:r>
            <a:r>
              <a:rPr lang="ru-RU" sz="2400" dirty="0" err="1">
                <a:latin typeface="Times New Roman"/>
                <a:ea typeface="Times New Roman"/>
              </a:rPr>
              <a:t>доращивание</a:t>
            </a:r>
            <a:r>
              <a:rPr lang="ru-RU" sz="2400" dirty="0">
                <a:latin typeface="Times New Roman"/>
                <a:ea typeface="Times New Roman"/>
              </a:rPr>
              <a:t>, где их окулируют только через год. Схема посадки 80-90 х 20-25 см. (такая же как в 1-м поле</a:t>
            </a:r>
            <a:r>
              <a:rPr lang="ru-RU" sz="2400" dirty="0" smtClean="0">
                <a:latin typeface="Times New Roman"/>
                <a:ea typeface="Times New Roman"/>
              </a:rPr>
              <a:t>).</a:t>
            </a:r>
            <a:r>
              <a:rPr lang="ru-RU" i="1" dirty="0">
                <a:latin typeface="Times New Roman"/>
                <a:ea typeface="Times New Roman"/>
              </a:rPr>
              <a:t> </a:t>
            </a:r>
            <a:endParaRPr lang="ru-RU" i="1" dirty="0" smtClean="0">
              <a:latin typeface="Times New Roman"/>
              <a:ea typeface="Times New Roman"/>
            </a:endParaRPr>
          </a:p>
          <a:p>
            <a:pPr indent="180340" algn="ctr">
              <a:spcAft>
                <a:spcPts val="0"/>
              </a:spcAft>
            </a:pPr>
            <a:r>
              <a:rPr lang="ru-RU" sz="2400" i="1" dirty="0" smtClean="0">
                <a:latin typeface="Times New Roman"/>
                <a:ea typeface="Times New Roman"/>
              </a:rPr>
              <a:t>Подготовка </a:t>
            </a:r>
            <a:r>
              <a:rPr lang="ru-RU" sz="2400" i="1" dirty="0">
                <a:latin typeface="Times New Roman"/>
                <a:ea typeface="Times New Roman"/>
              </a:rPr>
              <a:t>поля</a:t>
            </a:r>
            <a:r>
              <a:rPr lang="ru-RU" sz="2400" dirty="0">
                <a:latin typeface="Times New Roman"/>
                <a:ea typeface="Times New Roman"/>
              </a:rPr>
              <a:t>:</a:t>
            </a:r>
          </a:p>
          <a:p>
            <a:pPr marL="342900" lvl="0" indent="-342900" algn="just">
              <a:spcAft>
                <a:spcPts val="0"/>
              </a:spcAft>
              <a:buFont typeface="Wingdings"/>
              <a:buChar char=""/>
              <a:tabLst>
                <a:tab pos="637540" algn="l"/>
              </a:tabLst>
            </a:pPr>
            <a:r>
              <a:rPr lang="ru-RU" sz="2400" dirty="0">
                <a:latin typeface="Times New Roman"/>
                <a:ea typeface="Times New Roman"/>
              </a:rPr>
              <a:t>внесение минеральных и органических удобрений (компост 90-100 т/га, Р</a:t>
            </a:r>
            <a:r>
              <a:rPr lang="ru-RU" sz="2400" baseline="-25000" dirty="0">
                <a:latin typeface="Times New Roman"/>
                <a:ea typeface="Times New Roman"/>
              </a:rPr>
              <a:t>90-100</a:t>
            </a:r>
            <a:r>
              <a:rPr lang="ru-RU" sz="2400" dirty="0">
                <a:latin typeface="Times New Roman"/>
                <a:ea typeface="Times New Roman"/>
              </a:rPr>
              <a:t> К</a:t>
            </a:r>
            <a:r>
              <a:rPr lang="ru-RU" sz="2400" baseline="-25000" dirty="0">
                <a:latin typeface="Times New Roman"/>
                <a:ea typeface="Times New Roman"/>
              </a:rPr>
              <a:t>100</a:t>
            </a:r>
            <a:r>
              <a:rPr lang="ru-RU" sz="2400" dirty="0">
                <a:latin typeface="Times New Roman"/>
                <a:ea typeface="Times New Roman"/>
              </a:rPr>
              <a:t>-</a:t>
            </a:r>
            <a:r>
              <a:rPr lang="ru-RU" sz="2400" baseline="-25000" dirty="0">
                <a:latin typeface="Times New Roman"/>
                <a:ea typeface="Times New Roman"/>
              </a:rPr>
              <a:t>120</a:t>
            </a:r>
            <a:r>
              <a:rPr lang="ru-RU" sz="2400" dirty="0">
                <a:latin typeface="Times New Roman"/>
                <a:ea typeface="Times New Roman"/>
              </a:rPr>
              <a:t>);</a:t>
            </a:r>
          </a:p>
          <a:p>
            <a:pPr marL="342900" lvl="0" indent="-342900" algn="just">
              <a:spcAft>
                <a:spcPts val="0"/>
              </a:spcAft>
              <a:buFont typeface="Wingdings"/>
              <a:buChar char=""/>
              <a:tabLst>
                <a:tab pos="637540" algn="l"/>
              </a:tabLst>
            </a:pPr>
            <a:r>
              <a:rPr lang="ru-RU" sz="2400" dirty="0">
                <a:latin typeface="Times New Roman"/>
                <a:ea typeface="Times New Roman"/>
              </a:rPr>
              <a:t>заделку удобрений тяжелыми дисками;</a:t>
            </a:r>
          </a:p>
          <a:p>
            <a:pPr marL="342900" lvl="0" indent="-342900" algn="just">
              <a:spcAft>
                <a:spcPts val="0"/>
              </a:spcAft>
              <a:buFont typeface="Wingdings"/>
              <a:buChar char=""/>
              <a:tabLst>
                <a:tab pos="637540" algn="l"/>
              </a:tabLst>
            </a:pPr>
            <a:r>
              <a:rPr lang="ru-RU" sz="2400" dirty="0">
                <a:latin typeface="Times New Roman"/>
                <a:ea typeface="Times New Roman"/>
              </a:rPr>
              <a:t>вспашку с почвоуглубителем (глубина пахотного горизонта + 15-20 см);</a:t>
            </a:r>
          </a:p>
          <a:p>
            <a:pPr marL="342900" lvl="0" indent="-342900" algn="just">
              <a:spcAft>
                <a:spcPts val="0"/>
              </a:spcAft>
              <a:buFont typeface="Wingdings"/>
              <a:buChar char=""/>
              <a:tabLst>
                <a:tab pos="637540" algn="l"/>
              </a:tabLst>
            </a:pPr>
            <a:r>
              <a:rPr lang="ru-RU" sz="2400" dirty="0">
                <a:latin typeface="Times New Roman"/>
                <a:ea typeface="Times New Roman"/>
              </a:rPr>
              <a:t>выравнивание культивацией или планировщиком.</a:t>
            </a:r>
          </a:p>
          <a:p>
            <a:pPr indent="180340" algn="just">
              <a:spcAft>
                <a:spcPts val="0"/>
              </a:spcAft>
            </a:pPr>
            <a:endParaRPr lang="ru-RU" sz="24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36348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428179"/>
            <a:ext cx="8640960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lvl="0" algn="just"/>
            <a:r>
              <a:rPr lang="ru-RU" sz="2800" i="1" dirty="0">
                <a:solidFill>
                  <a:prstClr val="black"/>
                </a:solidFill>
                <a:latin typeface="Times New Roman"/>
                <a:ea typeface="Times New Roman"/>
              </a:rPr>
              <a:t>Способы посадки подвоев.</a:t>
            </a:r>
            <a:endParaRPr lang="ru-RU" sz="28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marL="742950" lvl="1" algn="just">
              <a:buFont typeface="+mj-lt"/>
              <a:buAutoNum type="romanUcPeriod"/>
              <a:tabLst>
                <a:tab pos="342900" algn="l"/>
              </a:tabLst>
            </a:pPr>
            <a:r>
              <a:rPr lang="ru-RU" sz="2800" b="1" dirty="0">
                <a:solidFill>
                  <a:prstClr val="black"/>
                </a:solidFill>
                <a:latin typeface="Times New Roman"/>
                <a:ea typeface="Times New Roman"/>
              </a:rPr>
              <a:t>Вручную: </a:t>
            </a:r>
          </a:p>
          <a:p>
            <a:pPr marL="342900" lvl="0" algn="just">
              <a:tabLst>
                <a:tab pos="637540" algn="l"/>
              </a:tabLst>
            </a:pPr>
            <a:r>
              <a:rPr lang="ru-RU" sz="2800" dirty="0" smtClean="0">
                <a:solidFill>
                  <a:prstClr val="black"/>
                </a:solidFill>
                <a:latin typeface="Times New Roman"/>
                <a:ea typeface="Times New Roman"/>
              </a:rPr>
              <a:t>а) в </a:t>
            </a:r>
            <a:r>
              <a:rPr lang="ru-RU" sz="2800" dirty="0">
                <a:solidFill>
                  <a:prstClr val="black"/>
                </a:solidFill>
                <a:latin typeface="Times New Roman"/>
                <a:ea typeface="Times New Roman"/>
              </a:rPr>
              <a:t>борозды (по нарезанным окучником бороздам</a:t>
            </a:r>
            <a:r>
              <a:rPr lang="ru-RU" sz="2800" dirty="0" smtClean="0">
                <a:solidFill>
                  <a:prstClr val="black"/>
                </a:solidFill>
                <a:latin typeface="Times New Roman"/>
                <a:ea typeface="Times New Roman"/>
              </a:rPr>
              <a:t>);</a:t>
            </a:r>
          </a:p>
          <a:p>
            <a:pPr marL="342900" lvl="0" algn="just">
              <a:tabLst>
                <a:tab pos="637540" algn="l"/>
              </a:tabLst>
            </a:pPr>
            <a:endParaRPr lang="ru-RU" sz="14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marL="342900" lvl="0" algn="just">
              <a:tabLst>
                <a:tab pos="637540" algn="l"/>
              </a:tabLst>
            </a:pPr>
            <a:r>
              <a:rPr lang="ru-RU" sz="2800" dirty="0" smtClean="0">
                <a:solidFill>
                  <a:prstClr val="black"/>
                </a:solidFill>
                <a:latin typeface="Times New Roman"/>
                <a:ea typeface="Times New Roman"/>
              </a:rPr>
              <a:t>б) под </a:t>
            </a:r>
            <a:r>
              <a:rPr lang="ru-RU" sz="2800" dirty="0">
                <a:solidFill>
                  <a:prstClr val="black"/>
                </a:solidFill>
                <a:latin typeface="Times New Roman"/>
                <a:ea typeface="Times New Roman"/>
              </a:rPr>
              <a:t>меч (по маркированным линиям делаются отверстия в почве специальным мечом </a:t>
            </a:r>
            <a:r>
              <a:rPr lang="ru-RU" sz="2800" dirty="0" smtClean="0">
                <a:solidFill>
                  <a:prstClr val="black"/>
                </a:solidFill>
                <a:latin typeface="Times New Roman"/>
                <a:ea typeface="Times New Roman"/>
              </a:rPr>
              <a:t>в которые </a:t>
            </a:r>
            <a:r>
              <a:rPr lang="ru-RU" sz="2800" dirty="0">
                <a:solidFill>
                  <a:prstClr val="black"/>
                </a:solidFill>
                <a:latin typeface="Times New Roman"/>
                <a:ea typeface="Times New Roman"/>
              </a:rPr>
              <a:t>высаживаются подвои</a:t>
            </a:r>
            <a:r>
              <a:rPr lang="ru-RU" sz="2800" dirty="0" smtClean="0">
                <a:solidFill>
                  <a:prstClr val="black"/>
                </a:solidFill>
                <a:latin typeface="Times New Roman"/>
                <a:ea typeface="Times New Roman"/>
              </a:rPr>
              <a:t>);</a:t>
            </a:r>
          </a:p>
          <a:p>
            <a:pPr marL="342900" lvl="0" algn="just">
              <a:tabLst>
                <a:tab pos="637540" algn="l"/>
              </a:tabLst>
            </a:pPr>
            <a:endParaRPr lang="ru-RU" sz="14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marL="342900" lvl="0" algn="just">
              <a:tabLst>
                <a:tab pos="637540" algn="l"/>
              </a:tabLst>
            </a:pPr>
            <a:r>
              <a:rPr lang="ru-RU" sz="2800" dirty="0" smtClean="0">
                <a:solidFill>
                  <a:prstClr val="black"/>
                </a:solidFill>
                <a:latin typeface="Times New Roman"/>
                <a:ea typeface="Times New Roman"/>
              </a:rPr>
              <a:t>в) под </a:t>
            </a:r>
            <a:r>
              <a:rPr lang="ru-RU" sz="2800" dirty="0">
                <a:solidFill>
                  <a:prstClr val="black"/>
                </a:solidFill>
                <a:latin typeface="Times New Roman"/>
                <a:ea typeface="Times New Roman"/>
              </a:rPr>
              <a:t>гидробур (отверстия в почве делают с при помощи гидробура</a:t>
            </a:r>
            <a:r>
              <a:rPr lang="ru-RU" sz="2800" dirty="0" smtClean="0">
                <a:solidFill>
                  <a:prstClr val="black"/>
                </a:solidFill>
                <a:latin typeface="Times New Roman"/>
                <a:ea typeface="Times New Roman"/>
              </a:rPr>
              <a:t>);</a:t>
            </a:r>
          </a:p>
          <a:p>
            <a:pPr marL="342900" lvl="0" algn="just">
              <a:tabLst>
                <a:tab pos="637540" algn="l"/>
              </a:tabLst>
            </a:pPr>
            <a:endParaRPr lang="ru-RU" sz="14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marL="180340" lvl="0" algn="just"/>
            <a:r>
              <a:rPr lang="ru-RU" sz="2800" dirty="0">
                <a:solidFill>
                  <a:prstClr val="black"/>
                </a:solidFill>
                <a:latin typeface="Times New Roman"/>
                <a:ea typeface="Times New Roman"/>
              </a:rPr>
              <a:t> </a:t>
            </a:r>
            <a:r>
              <a:rPr lang="en-US" sz="2800" dirty="0" smtClean="0">
                <a:solidFill>
                  <a:prstClr val="black"/>
                </a:solidFill>
                <a:latin typeface="Times New Roman"/>
                <a:ea typeface="Times New Roman"/>
              </a:rPr>
              <a:t>II. </a:t>
            </a:r>
            <a:r>
              <a:rPr lang="ru-RU" sz="28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Механизировано</a:t>
            </a:r>
            <a:r>
              <a:rPr lang="ru-RU" sz="2800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ru-RU" sz="2800" dirty="0">
                <a:solidFill>
                  <a:prstClr val="black"/>
                </a:solidFill>
                <a:latin typeface="Times New Roman"/>
                <a:ea typeface="Times New Roman"/>
              </a:rPr>
              <a:t>(посадочными машинами СШН-3, СШЛ-5/3</a:t>
            </a:r>
            <a:r>
              <a:rPr lang="ru-RU" sz="2400" dirty="0">
                <a:solidFill>
                  <a:prstClr val="black"/>
                </a:solidFill>
                <a:latin typeface="Times New Roman"/>
                <a:ea typeface="Times New Roman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389955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350" y="195029"/>
            <a:ext cx="5149537" cy="2873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92696"/>
            <a:ext cx="2133600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645024"/>
            <a:ext cx="3584575" cy="295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71" y="3645024"/>
            <a:ext cx="5254625" cy="295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300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260649"/>
            <a:ext cx="7772400" cy="864096"/>
          </a:xfrm>
        </p:spPr>
        <p:txBody>
          <a:bodyPr>
            <a:normAutofit fontScale="90000"/>
          </a:bodyPr>
          <a:lstStyle/>
          <a:p>
            <a:r>
              <a:rPr lang="ru-RU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Литература: </a:t>
            </a:r>
            <a:r>
              <a:rPr lang="ru-RU" sz="5400" dirty="0" smtClean="0"/>
              <a:t/>
            </a:r>
            <a:br>
              <a:rPr lang="ru-RU" sz="5400" dirty="0" smtClean="0"/>
            </a:br>
            <a:endParaRPr lang="ru-RU" dirty="0"/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251520" y="1196752"/>
            <a:ext cx="8640960" cy="5256584"/>
          </a:xfrm>
        </p:spPr>
        <p:txBody>
          <a:bodyPr>
            <a:noAutofit/>
          </a:bodyPr>
          <a:lstStyle/>
          <a:p>
            <a:pPr marL="0" lvl="1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Выращивание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саженцев плодово-ягодных 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культур</a:t>
            </a:r>
            <a:b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Ф. </a:t>
            </a:r>
            <a:r>
              <a:rPr lang="ru-RU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Радюк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А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Самусь, А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И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Пуцило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и др.].- Минск: </a:t>
            </a:r>
            <a:r>
              <a:rPr lang="ru-RU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Ураджай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1981</a:t>
            </a:r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1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Гудковский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А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Интенсификация размножения плодовых и ягодных культур.- Мичуринск: ВНИИС, 1990</a:t>
            </a:r>
          </a:p>
          <a:p>
            <a:pPr marL="0" lvl="1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Положение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 производстве посадочного материала плодовых и ягодных культур в Практикум Республике Беларусь. – Мн., 1998</a:t>
            </a:r>
          </a:p>
          <a:p>
            <a:pPr marL="0" lvl="1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Практикум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 плодоводству. Колесников В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А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., М., 1971</a:t>
            </a:r>
          </a:p>
          <a:p>
            <a:pPr marL="0" lvl="1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Степанов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Н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Плодовый питомник.- М.: Колос. 1981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8568952" cy="573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185445"/>
            <a:ext cx="85689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Первое поле питомника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0863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548680"/>
            <a:ext cx="828092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i="1" u="dotted" dirty="0">
                <a:latin typeface="Times New Roman"/>
                <a:ea typeface="Times New Roman"/>
              </a:rPr>
              <a:t>Окулировка.</a:t>
            </a:r>
            <a:r>
              <a:rPr lang="ru-RU" sz="2400" dirty="0">
                <a:latin typeface="Times New Roman"/>
                <a:ea typeface="Times New Roman"/>
              </a:rPr>
              <a:t> </a:t>
            </a:r>
            <a:r>
              <a:rPr lang="ru-RU" sz="2400" dirty="0" smtClean="0">
                <a:latin typeface="Times New Roman"/>
                <a:ea typeface="Times New Roman"/>
              </a:rPr>
              <a:t>За </a:t>
            </a:r>
            <a:r>
              <a:rPr lang="ru-RU" sz="2400" dirty="0">
                <a:latin typeface="Times New Roman"/>
                <a:ea typeface="Times New Roman"/>
              </a:rPr>
              <a:t>месяц до окулировки на подвоях в зоне прививки удаляют боковые разветвления и окучивают почвой на 15-20 см. За 7-10 дней до окулировки подкармливают аммиачной селитрой (30 кг/га </a:t>
            </a:r>
            <a:r>
              <a:rPr lang="ru-RU" sz="2400" dirty="0" err="1">
                <a:latin typeface="Times New Roman"/>
                <a:ea typeface="Times New Roman"/>
              </a:rPr>
              <a:t>д.в</a:t>
            </a:r>
            <a:r>
              <a:rPr lang="ru-RU" sz="2400" dirty="0">
                <a:latin typeface="Times New Roman"/>
                <a:ea typeface="Times New Roman"/>
              </a:rPr>
              <a:t>.). Непосредственно перед  окулировкой подвои </a:t>
            </a:r>
            <a:r>
              <a:rPr lang="ru-RU" sz="2400" dirty="0" err="1">
                <a:latin typeface="Times New Roman"/>
                <a:ea typeface="Times New Roman"/>
              </a:rPr>
              <a:t>разокучивают</a:t>
            </a:r>
            <a:r>
              <a:rPr lang="ru-RU" sz="2400" dirty="0">
                <a:latin typeface="Times New Roman"/>
                <a:ea typeface="Times New Roman"/>
              </a:rPr>
              <a:t> деревянными </a:t>
            </a:r>
            <a:r>
              <a:rPr lang="ru-RU" sz="2400" dirty="0" err="1">
                <a:latin typeface="Times New Roman"/>
                <a:ea typeface="Times New Roman"/>
              </a:rPr>
              <a:t>мотыжками</a:t>
            </a:r>
            <a:r>
              <a:rPr lang="ru-RU" sz="2400" dirty="0">
                <a:latin typeface="Times New Roman"/>
                <a:ea typeface="Times New Roman"/>
              </a:rPr>
              <a:t> и протирают влажной ветошью </a:t>
            </a:r>
            <a:r>
              <a:rPr lang="ru-RU" sz="2400" dirty="0" err="1">
                <a:latin typeface="Times New Roman"/>
                <a:ea typeface="Times New Roman"/>
              </a:rPr>
              <a:t>штамбики</a:t>
            </a:r>
            <a:r>
              <a:rPr lang="ru-RU" sz="2400" dirty="0">
                <a:latin typeface="Times New Roman"/>
                <a:ea typeface="Times New Roman"/>
              </a:rPr>
              <a:t>.</a:t>
            </a:r>
          </a:p>
          <a:p>
            <a:pPr indent="180340" algn="just">
              <a:spcAft>
                <a:spcPts val="0"/>
              </a:spcAft>
            </a:pPr>
            <a:r>
              <a:rPr lang="ru-RU" sz="2400" dirty="0" smtClean="0">
                <a:latin typeface="Times New Roman"/>
                <a:ea typeface="Times New Roman"/>
              </a:rPr>
              <a:t>Окулировку начинают третья декада июля- первая декада августа. Окончить </a:t>
            </a:r>
            <a:r>
              <a:rPr lang="ru-RU" sz="2400" dirty="0">
                <a:latin typeface="Times New Roman"/>
                <a:ea typeface="Times New Roman"/>
              </a:rPr>
              <a:t>окулировку следует до 15-20 августа. Черенки для окулировки заготавливают рано утром, в день окулировки, и держат в прохладном месте поставив нижними концами в воду на 1 см и накрыв влажной тканью. При заготовке черенков сразу же удаляют невызревшую верхнюю часть побега и полностью или частично листовые черешки. Способы окулировки – в Т-образный разрез, в приклад, трубкой.</a:t>
            </a:r>
            <a:endParaRPr lang="ru-RU" sz="24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861945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268760"/>
            <a:ext cx="8572500" cy="518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5750" y="188640"/>
            <a:ext cx="85725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Заокулированные</a:t>
            </a:r>
            <a:r>
              <a:rPr kumimoji="0" lang="ru-RU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подвои в первом поле питомника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6530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751344"/>
            <a:ext cx="820891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i="1" dirty="0">
                <a:latin typeface="Times New Roman"/>
                <a:ea typeface="Times New Roman"/>
              </a:rPr>
              <a:t>Уход за </a:t>
            </a:r>
            <a:r>
              <a:rPr lang="ru-RU" sz="2400" b="1" i="1" dirty="0" smtClean="0">
                <a:latin typeface="Times New Roman"/>
                <a:ea typeface="Times New Roman"/>
              </a:rPr>
              <a:t>окулировками</a:t>
            </a:r>
          </a:p>
          <a:p>
            <a:pPr algn="ctr">
              <a:spcAft>
                <a:spcPts val="0"/>
              </a:spcAft>
            </a:pPr>
            <a:endParaRPr lang="ru-RU" sz="2400" dirty="0">
              <a:latin typeface="Times New Roman"/>
              <a:ea typeface="Times New Roman"/>
            </a:endParaRPr>
          </a:p>
          <a:p>
            <a:pPr indent="180340" algn="just">
              <a:spcAft>
                <a:spcPts val="0"/>
              </a:spcAft>
            </a:pPr>
            <a:r>
              <a:rPr lang="ru-RU" sz="2400" dirty="0">
                <a:latin typeface="Times New Roman"/>
                <a:ea typeface="Times New Roman"/>
              </a:rPr>
              <a:t>Через 7-10 дней делают ревизию. По состоянию глазка и черешка листа судят о приживаемости. Если почка и черешок не сморщились и не изменили цвет, а при легком прикосновении черешок отваливается, то окулировка прижилась. Если почка потемнела, а черешок листа сморщился и отрывается с некоторым усилием, то щиток не прижился. В таком случае на 5 -7 см выше и с обратной стороны привитой ранее почки делают </a:t>
            </a:r>
            <a:r>
              <a:rPr lang="ru-RU" sz="2400" dirty="0" err="1">
                <a:latin typeface="Times New Roman"/>
                <a:ea typeface="Times New Roman"/>
              </a:rPr>
              <a:t>подокулировку</a:t>
            </a:r>
            <a:r>
              <a:rPr lang="ru-RU" sz="2400" dirty="0">
                <a:latin typeface="Times New Roman"/>
                <a:ea typeface="Times New Roman"/>
              </a:rPr>
              <a:t>. После окончания </a:t>
            </a:r>
            <a:r>
              <a:rPr lang="ru-RU" sz="2400" dirty="0" err="1">
                <a:latin typeface="Times New Roman"/>
                <a:ea typeface="Times New Roman"/>
              </a:rPr>
              <a:t>окулировочной</a:t>
            </a:r>
            <a:r>
              <a:rPr lang="ru-RU" sz="2400" dirty="0">
                <a:latin typeface="Times New Roman"/>
                <a:ea typeface="Times New Roman"/>
              </a:rPr>
              <a:t> компании проводят рыхление междурядий и по возможности полив. Зимой </a:t>
            </a:r>
            <a:r>
              <a:rPr lang="ru-RU" sz="2400" dirty="0" err="1">
                <a:latin typeface="Times New Roman"/>
                <a:ea typeface="Times New Roman"/>
              </a:rPr>
              <a:t>подокучивают</a:t>
            </a:r>
            <a:r>
              <a:rPr lang="ru-RU" sz="2400" dirty="0">
                <a:latin typeface="Times New Roman"/>
                <a:ea typeface="Times New Roman"/>
              </a:rPr>
              <a:t> окулировки снегом, притаптывают снег во время оттепели в междурядьях для защиты от мышей.</a:t>
            </a:r>
            <a:endParaRPr lang="ru-RU" sz="24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5326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8"/>
            <a:ext cx="8568952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spcAft>
                <a:spcPts val="0"/>
              </a:spcAft>
            </a:pPr>
            <a:r>
              <a:rPr lang="ru-RU" sz="2400" b="1" i="1" dirty="0">
                <a:latin typeface="Times New Roman"/>
                <a:ea typeface="Times New Roman"/>
              </a:rPr>
              <a:t>Агротехника 2- </a:t>
            </a:r>
            <a:r>
              <a:rPr lang="ru-RU" sz="2400" b="1" i="1" dirty="0" err="1">
                <a:latin typeface="Times New Roman"/>
                <a:ea typeface="Times New Roman"/>
              </a:rPr>
              <a:t>го</a:t>
            </a:r>
            <a:r>
              <a:rPr lang="ru-RU" sz="2400" b="1" i="1" dirty="0">
                <a:latin typeface="Times New Roman"/>
                <a:ea typeface="Times New Roman"/>
              </a:rPr>
              <a:t> поля (однолеток</a:t>
            </a:r>
            <a:r>
              <a:rPr lang="ru-RU" sz="2400" dirty="0">
                <a:latin typeface="Times New Roman"/>
                <a:ea typeface="Times New Roman"/>
              </a:rPr>
              <a:t>). </a:t>
            </a:r>
            <a:endParaRPr lang="ru-RU" sz="2400" dirty="0" smtClean="0">
              <a:latin typeface="Times New Roman"/>
              <a:ea typeface="Times New Roman"/>
            </a:endParaRPr>
          </a:p>
          <a:p>
            <a:pPr indent="180340" algn="just">
              <a:spcAft>
                <a:spcPts val="0"/>
              </a:spcAft>
            </a:pPr>
            <a:r>
              <a:rPr lang="ru-RU" sz="2400" dirty="0" smtClean="0">
                <a:latin typeface="Times New Roman"/>
                <a:ea typeface="Times New Roman"/>
              </a:rPr>
              <a:t>Существует </a:t>
            </a:r>
            <a:r>
              <a:rPr lang="ru-RU" sz="2400" dirty="0">
                <a:latin typeface="Times New Roman"/>
                <a:ea typeface="Times New Roman"/>
              </a:rPr>
              <a:t>два способа выращивания однолеток</a:t>
            </a:r>
            <a:r>
              <a:rPr lang="ru-RU" sz="2400" dirty="0" smtClean="0">
                <a:latin typeface="Times New Roman"/>
                <a:ea typeface="Times New Roman"/>
              </a:rPr>
              <a:t>:</a:t>
            </a:r>
            <a:endParaRPr lang="ru-RU" sz="2400" dirty="0">
              <a:latin typeface="Times New Roman"/>
              <a:ea typeface="Times New Roman"/>
            </a:endParaRPr>
          </a:p>
          <a:p>
            <a:pPr indent="180340" algn="just">
              <a:spcAft>
                <a:spcPts val="0"/>
              </a:spcAft>
            </a:pPr>
            <a:r>
              <a:rPr lang="ru-RU" sz="2400" i="1" u="sng" dirty="0">
                <a:latin typeface="Times New Roman"/>
                <a:ea typeface="Times New Roman"/>
              </a:rPr>
              <a:t>С шипом</a:t>
            </a:r>
            <a:r>
              <a:rPr lang="ru-RU" sz="2400" dirty="0">
                <a:latin typeface="Times New Roman"/>
                <a:ea typeface="Times New Roman"/>
              </a:rPr>
              <a:t> – подвой срезают на 10-12 см выше привитой почки. Одновременно снимают обвязку и проверяют состояние глазка. Если почка погибла, то делают прививку черенком способами улучшенной копулировки, в расщеп, в боковой зарез или другими. (Ремонт 1-го поля). Когда побег культурного сорта достигнет длины около 10 см, его подвязывают у основания «восьмеркой» к шипу. При этом стараются как можно плотнее прижать </a:t>
            </a:r>
            <a:r>
              <a:rPr lang="ru-RU" sz="2400" dirty="0" err="1">
                <a:latin typeface="Times New Roman"/>
                <a:ea typeface="Times New Roman"/>
              </a:rPr>
              <a:t>окулянт</a:t>
            </a:r>
            <a:r>
              <a:rPr lang="ru-RU" sz="2400" dirty="0">
                <a:latin typeface="Times New Roman"/>
                <a:ea typeface="Times New Roman"/>
              </a:rPr>
              <a:t> к шипу. Через 10-15 дней </a:t>
            </a:r>
            <a:r>
              <a:rPr lang="ru-RU" sz="2400" dirty="0" err="1">
                <a:latin typeface="Times New Roman"/>
                <a:ea typeface="Times New Roman"/>
              </a:rPr>
              <a:t>окулянт</a:t>
            </a:r>
            <a:r>
              <a:rPr lang="ru-RU" sz="2400" dirty="0">
                <a:latin typeface="Times New Roman"/>
                <a:ea typeface="Times New Roman"/>
              </a:rPr>
              <a:t> подвязывают повторно к шипу, но уже в верхней его части. Нижнюю подвязку ослабляют или, если она начала врастать в </a:t>
            </a:r>
            <a:r>
              <a:rPr lang="ru-RU" sz="2400" dirty="0" err="1">
                <a:latin typeface="Times New Roman"/>
                <a:ea typeface="Times New Roman"/>
              </a:rPr>
              <a:t>окулянт</a:t>
            </a:r>
            <a:r>
              <a:rPr lang="ru-RU" sz="2400" dirty="0">
                <a:latin typeface="Times New Roman"/>
                <a:ea typeface="Times New Roman"/>
              </a:rPr>
              <a:t>, удаляют. Систематически на подвое следует удалять отрастающие побеги подвоя. В конце июля – начале августа шип удаляют садовым ножом или секатором непосредственно над почкой. Срез делают под углом 30-45</a:t>
            </a:r>
            <a:r>
              <a:rPr lang="ru-RU" sz="2400" baseline="30000" dirty="0">
                <a:latin typeface="Times New Roman"/>
                <a:ea typeface="Times New Roman"/>
              </a:rPr>
              <a:t>0</a:t>
            </a:r>
            <a:r>
              <a:rPr lang="ru-RU" sz="2400" dirty="0">
                <a:latin typeface="Times New Roman"/>
                <a:ea typeface="Times New Roman"/>
              </a:rPr>
              <a:t>С в противоположную от </a:t>
            </a:r>
            <a:r>
              <a:rPr lang="ru-RU" sz="2400" dirty="0" err="1">
                <a:latin typeface="Times New Roman"/>
                <a:ea typeface="Times New Roman"/>
              </a:rPr>
              <a:t>окулянта</a:t>
            </a:r>
            <a:r>
              <a:rPr lang="ru-RU" sz="2400" dirty="0">
                <a:latin typeface="Times New Roman"/>
                <a:ea typeface="Times New Roman"/>
              </a:rPr>
              <a:t> сторону</a:t>
            </a:r>
            <a:r>
              <a:rPr lang="ru-RU" sz="2400" dirty="0" smtClean="0">
                <a:latin typeface="Times New Roman"/>
                <a:ea typeface="Times New Roman"/>
              </a:rPr>
              <a:t>.</a:t>
            </a:r>
            <a:endParaRPr lang="ru-RU" sz="2400" dirty="0"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7886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49" y="1052736"/>
            <a:ext cx="8139113" cy="566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Выращивание однолеток с шипом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22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6"/>
            <a:ext cx="856895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80340" algn="just"/>
            <a:r>
              <a:rPr lang="ru-RU" sz="2400" i="1" u="sng" dirty="0">
                <a:solidFill>
                  <a:prstClr val="black"/>
                </a:solidFill>
                <a:latin typeface="Times New Roman"/>
                <a:ea typeface="Times New Roman"/>
              </a:rPr>
              <a:t>Без шипа –</a:t>
            </a:r>
            <a:r>
              <a:rPr lang="ru-RU" sz="2400" dirty="0">
                <a:solidFill>
                  <a:prstClr val="black"/>
                </a:solidFill>
                <a:latin typeface="Times New Roman"/>
                <a:ea typeface="Times New Roman"/>
              </a:rPr>
              <a:t> надземную часть подвоя удаляют на 1-2 мм выше вершины привитой почки. Для предотвращения </a:t>
            </a:r>
            <a:r>
              <a:rPr lang="ru-RU" sz="2400" dirty="0" err="1">
                <a:solidFill>
                  <a:prstClr val="black"/>
                </a:solidFill>
                <a:latin typeface="Times New Roman"/>
                <a:ea typeface="Times New Roman"/>
              </a:rPr>
              <a:t>отломов</a:t>
            </a:r>
            <a:r>
              <a:rPr lang="ru-RU" sz="2400" dirty="0">
                <a:solidFill>
                  <a:prstClr val="black"/>
                </a:solidFill>
                <a:latin typeface="Times New Roman"/>
                <a:ea typeface="Times New Roman"/>
              </a:rPr>
              <a:t> ветром, </a:t>
            </a:r>
            <a:r>
              <a:rPr lang="ru-RU" sz="2400" dirty="0" err="1">
                <a:solidFill>
                  <a:prstClr val="black"/>
                </a:solidFill>
                <a:latin typeface="Times New Roman"/>
                <a:ea typeface="Times New Roman"/>
              </a:rPr>
              <a:t>окулянты</a:t>
            </a:r>
            <a:r>
              <a:rPr lang="ru-RU" sz="2400" dirty="0">
                <a:solidFill>
                  <a:prstClr val="black"/>
                </a:solidFill>
                <a:latin typeface="Times New Roman"/>
                <a:ea typeface="Times New Roman"/>
              </a:rPr>
              <a:t> по мере их роста несколько раз окучивают почвой.</a:t>
            </a:r>
          </a:p>
          <a:p>
            <a:pPr lvl="0" indent="180340" algn="just"/>
            <a:r>
              <a:rPr lang="ru-RU" sz="2400" dirty="0">
                <a:solidFill>
                  <a:prstClr val="black"/>
                </a:solidFill>
                <a:latin typeface="Times New Roman"/>
                <a:ea typeface="Times New Roman"/>
              </a:rPr>
              <a:t>Саженцы  косточковых пород и сильно растущие семечковых пород для стимулирования появления преждевременных побегов </a:t>
            </a:r>
            <a:r>
              <a:rPr lang="ru-RU" sz="2400" dirty="0" err="1">
                <a:solidFill>
                  <a:prstClr val="black"/>
                </a:solidFill>
                <a:latin typeface="Times New Roman"/>
                <a:ea typeface="Times New Roman"/>
              </a:rPr>
              <a:t>пинцируют</a:t>
            </a:r>
            <a:r>
              <a:rPr lang="ru-RU" sz="2400" dirty="0">
                <a:solidFill>
                  <a:prstClr val="black"/>
                </a:solidFill>
                <a:latin typeface="Times New Roman"/>
                <a:ea typeface="Times New Roman"/>
              </a:rPr>
              <a:t> (прищипывают) при достижении ими высоты 60-70 см. У таких саженцев уже в однолетнем возрасте можно сформировать крону как у двухлетних.</a:t>
            </a:r>
          </a:p>
          <a:p>
            <a:pPr lvl="0" indent="180340" algn="just"/>
            <a:r>
              <a:rPr lang="ru-RU" sz="2400" dirty="0">
                <a:solidFill>
                  <a:prstClr val="black"/>
                </a:solidFill>
                <a:latin typeface="Times New Roman"/>
                <a:ea typeface="Times New Roman"/>
              </a:rPr>
              <a:t>Почву в междурядьях содержат в рыхлом, без сорняков состоянии. Проводят подкормки, в том числе и некорневые</a:t>
            </a:r>
            <a:r>
              <a:rPr lang="ru-RU" sz="2400" dirty="0" smtClean="0">
                <a:solidFill>
                  <a:prstClr val="black"/>
                </a:solidFill>
                <a:latin typeface="Times New Roman"/>
                <a:ea typeface="Times New Roman"/>
              </a:rPr>
              <a:t>. Проводят мероприятия </a:t>
            </a:r>
            <a:r>
              <a:rPr lang="ru-RU" sz="2400" dirty="0">
                <a:solidFill>
                  <a:prstClr val="black"/>
                </a:solidFill>
                <a:latin typeface="Times New Roman"/>
                <a:ea typeface="Times New Roman"/>
              </a:rPr>
              <a:t>по защите </a:t>
            </a:r>
            <a:r>
              <a:rPr lang="ru-RU" sz="2400" dirty="0" smtClean="0">
                <a:solidFill>
                  <a:prstClr val="black"/>
                </a:solidFill>
                <a:latin typeface="Times New Roman"/>
                <a:ea typeface="Times New Roman"/>
              </a:rPr>
              <a:t>растений.</a:t>
            </a:r>
            <a:endParaRPr lang="ru-RU" sz="24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 indent="180340" algn="just"/>
            <a:r>
              <a:rPr lang="ru-RU" sz="2400" dirty="0">
                <a:solidFill>
                  <a:prstClr val="black"/>
                </a:solidFill>
                <a:latin typeface="Times New Roman"/>
                <a:ea typeface="Times New Roman"/>
              </a:rPr>
              <a:t>Со второго поля реализовывают однолетние саженцы косточковых и хорошо развитые груши, иногда яблони. Выкопку саженцев проводят в середине октября.</a:t>
            </a:r>
          </a:p>
        </p:txBody>
      </p:sp>
    </p:spTree>
    <p:extLst>
      <p:ext uri="{BB962C8B-B14F-4D97-AF65-F5344CB8AC3E}">
        <p14:creationId xmlns:p14="http://schemas.microsoft.com/office/powerpoint/2010/main" val="38749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052736"/>
            <a:ext cx="8572500" cy="554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5750" y="116632"/>
            <a:ext cx="85725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Обрезка подвоя «на почку»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36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052736"/>
            <a:ext cx="4176713" cy="547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243513"/>
            <a:ext cx="87849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Выращивание однолеток без шипа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90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17693"/>
            <a:ext cx="8712968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spcAft>
                <a:spcPts val="0"/>
              </a:spcAft>
            </a:pPr>
            <a:r>
              <a:rPr lang="ru-RU" sz="2400" b="1" i="1" dirty="0">
                <a:latin typeface="Times New Roman"/>
                <a:ea typeface="Times New Roman"/>
              </a:rPr>
              <a:t>Агротехника 3- </a:t>
            </a:r>
            <a:r>
              <a:rPr lang="ru-RU" sz="2400" b="1" i="1" dirty="0" err="1">
                <a:latin typeface="Times New Roman"/>
                <a:ea typeface="Times New Roman"/>
              </a:rPr>
              <a:t>го</a:t>
            </a:r>
            <a:r>
              <a:rPr lang="ru-RU" sz="2400" b="1" i="1" dirty="0">
                <a:latin typeface="Times New Roman"/>
                <a:ea typeface="Times New Roman"/>
              </a:rPr>
              <a:t> поля (двухлеток).</a:t>
            </a:r>
            <a:r>
              <a:rPr lang="ru-RU" sz="2400" dirty="0">
                <a:latin typeface="Times New Roman"/>
                <a:ea typeface="Times New Roman"/>
              </a:rPr>
              <a:t> В этом поле закладывают скелет будущего типа кроны. </a:t>
            </a:r>
            <a:r>
              <a:rPr lang="ru-RU" sz="2400" dirty="0" smtClean="0">
                <a:latin typeface="Times New Roman"/>
                <a:ea typeface="Times New Roman"/>
              </a:rPr>
              <a:t>Для </a:t>
            </a:r>
            <a:r>
              <a:rPr lang="ru-RU" sz="2400" dirty="0">
                <a:latin typeface="Times New Roman"/>
                <a:ea typeface="Times New Roman"/>
              </a:rPr>
              <a:t>закладки первого яруса скелетных ветвей, рано весной однолетки </a:t>
            </a:r>
            <a:r>
              <a:rPr lang="ru-RU" sz="2400" i="1" dirty="0" err="1">
                <a:latin typeface="Times New Roman"/>
                <a:ea typeface="Times New Roman"/>
              </a:rPr>
              <a:t>кронируют</a:t>
            </a:r>
            <a:r>
              <a:rPr lang="ru-RU" sz="2400" dirty="0">
                <a:latin typeface="Times New Roman"/>
                <a:ea typeface="Times New Roman"/>
              </a:rPr>
              <a:t>, т.е. укорачивают надземную часть, в зависимости от высоты будущего штамба и типа кроны до высоты 60-80 см. Одновременно с </a:t>
            </a:r>
            <a:r>
              <a:rPr lang="ru-RU" sz="2400" dirty="0" err="1">
                <a:latin typeface="Times New Roman"/>
                <a:ea typeface="Times New Roman"/>
              </a:rPr>
              <a:t>кронированием</a:t>
            </a:r>
            <a:r>
              <a:rPr lang="ru-RU" sz="2400" dirty="0">
                <a:latin typeface="Times New Roman"/>
                <a:ea typeface="Times New Roman"/>
              </a:rPr>
              <a:t> удаляют первую от вершины почку для формирования </a:t>
            </a:r>
            <a:r>
              <a:rPr lang="ru-RU" sz="2400" dirty="0" err="1">
                <a:latin typeface="Times New Roman"/>
                <a:ea typeface="Times New Roman"/>
              </a:rPr>
              <a:t>шипика</a:t>
            </a:r>
            <a:r>
              <a:rPr lang="ru-RU" sz="2400" dirty="0">
                <a:latin typeface="Times New Roman"/>
                <a:ea typeface="Times New Roman"/>
              </a:rPr>
              <a:t> и третью, для недопущения формирования конкурента. Отрастающий побег продолжения подвязывают к </a:t>
            </a:r>
            <a:r>
              <a:rPr lang="ru-RU" sz="2400" dirty="0" err="1">
                <a:latin typeface="Times New Roman"/>
                <a:ea typeface="Times New Roman"/>
              </a:rPr>
              <a:t>шипику</a:t>
            </a:r>
            <a:r>
              <a:rPr lang="ru-RU" sz="2400" dirty="0">
                <a:latin typeface="Times New Roman"/>
                <a:ea typeface="Times New Roman"/>
              </a:rPr>
              <a:t> для придания ему строго вертикального положения и лучшего роста. Из ниже расположенных побегов выбирают необходимое для конкретного типа кроны количество будущих скелетных ветвей. Они должны отходить под углом, близком к прямому и иметь хорошую силу роста. Лишние побеги  или удаляют или подвязывают к штамбу сильно изогнув их вниз. В конце июля удаляют на кольцо побеги (побеги утолщения), сформировавшиеся на штамбе.</a:t>
            </a:r>
          </a:p>
          <a:p>
            <a:pPr indent="180340" algn="just">
              <a:spcAft>
                <a:spcPts val="0"/>
              </a:spcAft>
            </a:pPr>
            <a:r>
              <a:rPr lang="ru-RU" sz="2400" i="1" dirty="0">
                <a:latin typeface="Times New Roman"/>
                <a:ea typeface="Times New Roman"/>
              </a:rPr>
              <a:t>Уход за почвой</a:t>
            </a:r>
            <a:r>
              <a:rPr lang="ru-RU" sz="2400" dirty="0">
                <a:latin typeface="Times New Roman"/>
                <a:ea typeface="Times New Roman"/>
              </a:rPr>
              <a:t> и растениями осуществляют такой же, как и во втором поле.</a:t>
            </a:r>
            <a:endParaRPr lang="ru-RU" sz="24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0441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marL="742950" indent="-742950" eaLnBrk="1" hangingPunct="1">
              <a:buAutoNum type="arabicPeriod"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Выращивание семенных подвоев:</a:t>
            </a:r>
          </a:p>
          <a:p>
            <a:pPr marL="0" indent="0" eaLnBrk="1" hangingPunct="1">
              <a:lnSpc>
                <a:spcPct val="160000"/>
              </a:lnSpc>
              <a:spcBef>
                <a:spcPts val="0"/>
              </a:spcBef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а) заготовка и предпосевная подготовка семя;</a:t>
            </a:r>
          </a:p>
          <a:p>
            <a:pPr marL="0" indent="0" eaLnBrk="1" hangingPunct="1">
              <a:lnSpc>
                <a:spcPct val="160000"/>
              </a:lnSpc>
              <a:spcBef>
                <a:spcPts val="0"/>
              </a:spcBef>
              <a:buNone/>
            </a:pP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) агротехника школки сеянцев.</a:t>
            </a:r>
          </a:p>
          <a:p>
            <a:pPr marL="0" lv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2. Маточник клоновых подвоев</a:t>
            </a:r>
            <a:r>
              <a:rPr lang="ru-RU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3. Технология участка формирования</a:t>
            </a:r>
          </a:p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4. Выращивание привитых саженцев способом зимней прививки </a:t>
            </a:r>
          </a:p>
          <a:p>
            <a:pPr marL="609600" indent="-609600" eaLnBrk="1" hangingPunct="1">
              <a:buNone/>
            </a:pPr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5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417513"/>
            <a:ext cx="8229600" cy="857250"/>
          </a:xfrm>
          <a:solidFill>
            <a:srgbClr val="339966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975" y="836712"/>
            <a:ext cx="3956050" cy="580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51520" y="274638"/>
            <a:ext cx="8568952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Однолетние саженцы во втором поле питомника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30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13576"/>
            <a:ext cx="6336703" cy="6440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516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4384" y="116632"/>
            <a:ext cx="85689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lvl="0" indent="-609600" algn="ctr">
              <a:spcBef>
                <a:spcPct val="20000"/>
              </a:spcBef>
            </a:pP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Выращивание привитых саженцев способом зимней прививки </a:t>
            </a:r>
            <a:endParaRPr lang="ru-RU" sz="3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4384" y="1070739"/>
            <a:ext cx="856895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spcAft>
                <a:spcPts val="0"/>
              </a:spcAft>
            </a:pPr>
            <a:r>
              <a:rPr lang="ru-RU" sz="2400" i="1" dirty="0">
                <a:latin typeface="Times New Roman"/>
                <a:ea typeface="Times New Roman"/>
              </a:rPr>
              <a:t>Преимущества</a:t>
            </a:r>
            <a:r>
              <a:rPr lang="ru-RU" sz="2400" dirty="0">
                <a:latin typeface="Times New Roman"/>
                <a:ea typeface="Times New Roman"/>
              </a:rPr>
              <a:t> технологии:</a:t>
            </a:r>
          </a:p>
          <a:p>
            <a:pPr indent="180340" algn="just">
              <a:spcAft>
                <a:spcPts val="0"/>
              </a:spcAft>
            </a:pPr>
            <a:r>
              <a:rPr lang="ru-RU" sz="2400" dirty="0">
                <a:latin typeface="Times New Roman"/>
                <a:ea typeface="Times New Roman"/>
              </a:rPr>
              <a:t>1. в межсезонье рабочие обеспечены работой;</a:t>
            </a:r>
          </a:p>
          <a:p>
            <a:pPr indent="180340" algn="just">
              <a:spcAft>
                <a:spcPts val="0"/>
              </a:spcAft>
            </a:pPr>
            <a:r>
              <a:rPr lang="ru-RU" sz="2400" dirty="0">
                <a:latin typeface="Times New Roman"/>
                <a:ea typeface="Times New Roman"/>
              </a:rPr>
              <a:t>2. для зимней прививки можно использовать нестандартные подвои (переросшие).</a:t>
            </a:r>
          </a:p>
          <a:p>
            <a:pPr indent="180340" algn="just">
              <a:spcAft>
                <a:spcPts val="0"/>
              </a:spcAft>
            </a:pPr>
            <a:r>
              <a:rPr lang="ru-RU" sz="2400" i="1" dirty="0">
                <a:latin typeface="Times New Roman"/>
                <a:ea typeface="Times New Roman"/>
              </a:rPr>
              <a:t>Недостатки</a:t>
            </a:r>
            <a:r>
              <a:rPr lang="ru-RU" sz="2400" dirty="0">
                <a:latin typeface="Times New Roman"/>
                <a:ea typeface="Times New Roman"/>
              </a:rPr>
              <a:t>:</a:t>
            </a:r>
          </a:p>
          <a:p>
            <a:pPr indent="180340" algn="just">
              <a:spcAft>
                <a:spcPts val="0"/>
              </a:spcAft>
            </a:pPr>
            <a:r>
              <a:rPr lang="ru-RU" sz="2400" dirty="0">
                <a:latin typeface="Times New Roman"/>
                <a:ea typeface="Times New Roman"/>
              </a:rPr>
              <a:t>1. выход стандартных саженцев ниже, чем при выращивании способом окулировки (этого недостатка можно избежать, если выращивать саженцы в теплицах);</a:t>
            </a:r>
          </a:p>
          <a:p>
            <a:pPr indent="180340" algn="just">
              <a:spcAft>
                <a:spcPts val="0"/>
              </a:spcAft>
            </a:pPr>
            <a:r>
              <a:rPr lang="ru-RU" sz="2400" dirty="0">
                <a:latin typeface="Times New Roman"/>
                <a:ea typeface="Times New Roman"/>
              </a:rPr>
              <a:t>2. себестоимость посадочного материала выше, так как необходимо использовать специальные сооружения – хранилища, прививочные мастерские, </a:t>
            </a:r>
            <a:r>
              <a:rPr lang="ru-RU" sz="2400" dirty="0" err="1">
                <a:latin typeface="Times New Roman"/>
                <a:ea typeface="Times New Roman"/>
              </a:rPr>
              <a:t>стратификационные</a:t>
            </a:r>
            <a:r>
              <a:rPr lang="ru-RU" sz="2400" dirty="0">
                <a:latin typeface="Times New Roman"/>
                <a:ea typeface="Times New Roman"/>
              </a:rPr>
              <a:t> камеры.</a:t>
            </a:r>
          </a:p>
          <a:p>
            <a:pPr indent="180340" algn="just">
              <a:spcAft>
                <a:spcPts val="0"/>
              </a:spcAft>
            </a:pPr>
            <a:r>
              <a:rPr lang="ru-RU" sz="2400" b="1" i="1" dirty="0">
                <a:latin typeface="Times New Roman"/>
                <a:ea typeface="Times New Roman"/>
              </a:rPr>
              <a:t>Сроки</a:t>
            </a:r>
            <a:r>
              <a:rPr lang="ru-RU" sz="2400" dirty="0">
                <a:latin typeface="Times New Roman"/>
                <a:ea typeface="Times New Roman"/>
              </a:rPr>
              <a:t>. Зимнюю прививку можно выполнять с декабря по март. Оптимальные сроки для косточковых – ноябрь-декабрь, для семечковых – январь – февраль.</a:t>
            </a:r>
            <a:endParaRPr lang="ru-RU" sz="24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2437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260648"/>
            <a:ext cx="856895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spcAft>
                <a:spcPts val="0"/>
              </a:spcAft>
            </a:pPr>
            <a:r>
              <a:rPr lang="ru-RU" sz="2400" b="1" i="1" dirty="0">
                <a:latin typeface="Times New Roman"/>
                <a:ea typeface="Times New Roman"/>
              </a:rPr>
              <a:t>Заготовка подвоев</a:t>
            </a:r>
            <a:r>
              <a:rPr lang="ru-RU" sz="2400" dirty="0">
                <a:latin typeface="Times New Roman"/>
                <a:ea typeface="Times New Roman"/>
              </a:rPr>
              <a:t>. Диаметр корневой шейки от 7 до 12 мм (можно толще), длина корней не менее 18 см. У выкопанных с посевного поля или отделенных в маточнике подвоев удаляют надземную </a:t>
            </a:r>
            <a:r>
              <a:rPr lang="ru-RU" sz="2400" dirty="0" smtClean="0">
                <a:latin typeface="Times New Roman"/>
                <a:ea typeface="Times New Roman"/>
              </a:rPr>
              <a:t>часть </a:t>
            </a:r>
            <a:r>
              <a:rPr lang="ru-RU" sz="2400" dirty="0">
                <a:latin typeface="Times New Roman"/>
                <a:ea typeface="Times New Roman"/>
              </a:rPr>
              <a:t>на высоте 10-12 см от корневой шейки. Помещают в полиэтиленовые мешки или переслаивают опилками, торфом или песком и хранят при температуре 0- 3</a:t>
            </a:r>
            <a:r>
              <a:rPr lang="ru-RU" sz="2400" baseline="30000" dirty="0">
                <a:latin typeface="Times New Roman"/>
                <a:ea typeface="Times New Roman"/>
              </a:rPr>
              <a:t>0</a:t>
            </a:r>
            <a:r>
              <a:rPr lang="ru-RU" sz="2400" dirty="0">
                <a:latin typeface="Times New Roman"/>
                <a:ea typeface="Times New Roman"/>
              </a:rPr>
              <a:t>С и при влажности субстрата </a:t>
            </a:r>
            <a:r>
              <a:rPr lang="ru-RU" sz="2400" dirty="0" smtClean="0">
                <a:latin typeface="Times New Roman"/>
                <a:ea typeface="Times New Roman"/>
              </a:rPr>
              <a:t>65-75%.</a:t>
            </a:r>
            <a:endParaRPr lang="ru-RU" sz="2400" dirty="0">
              <a:latin typeface="Times New Roman"/>
              <a:ea typeface="Times New Roman"/>
            </a:endParaRPr>
          </a:p>
          <a:p>
            <a:pPr indent="180340" algn="just">
              <a:spcAft>
                <a:spcPts val="0"/>
              </a:spcAft>
            </a:pPr>
            <a:r>
              <a:rPr lang="ru-RU" sz="2400" b="1" i="1" dirty="0">
                <a:latin typeface="Times New Roman"/>
                <a:ea typeface="Times New Roman"/>
              </a:rPr>
              <a:t>Заготовка привоев (черенков).</a:t>
            </a:r>
            <a:r>
              <a:rPr lang="ru-RU" sz="2400" dirty="0">
                <a:latin typeface="Times New Roman"/>
                <a:ea typeface="Times New Roman"/>
              </a:rPr>
              <a:t> Черенки заготавливают в маточно-черенковых садах косточковых и груши в конце ноября, семечковых – в начале декабря. Связывают в пучки по 100 </a:t>
            </a:r>
            <a:r>
              <a:rPr lang="ru-RU" sz="2400" dirty="0" err="1">
                <a:latin typeface="Times New Roman"/>
                <a:ea typeface="Times New Roman"/>
              </a:rPr>
              <a:t>шт</a:t>
            </a:r>
            <a:r>
              <a:rPr lang="ru-RU" sz="2400" dirty="0">
                <a:latin typeface="Times New Roman"/>
                <a:ea typeface="Times New Roman"/>
              </a:rPr>
              <a:t> и навешивают пластиковую этикетку с названием сорта. Для предотвращения развития плесени перед закладкой на хранения окунают на 10 часов в раствор 0,1% </a:t>
            </a:r>
            <a:r>
              <a:rPr lang="ru-RU" sz="2400" dirty="0" err="1">
                <a:latin typeface="Times New Roman"/>
                <a:ea typeface="Times New Roman"/>
              </a:rPr>
              <a:t>фундазола</a:t>
            </a:r>
            <a:r>
              <a:rPr lang="ru-RU" sz="2400" dirty="0">
                <a:latin typeface="Times New Roman"/>
                <a:ea typeface="Times New Roman"/>
              </a:rPr>
              <a:t>. Хранят, так же как и подвои, или же, в снежном бурте. Потребность в черенках определяют исходя из того, что одного черенка хватает, чтобы сделать 2-3 прививки.</a:t>
            </a:r>
            <a:endParaRPr lang="ru-RU" sz="24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9492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02359"/>
            <a:ext cx="8568952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spcAft>
                <a:spcPts val="0"/>
              </a:spcAft>
            </a:pPr>
            <a:r>
              <a:rPr lang="ru-RU" sz="2800" b="1" i="1" dirty="0">
                <a:latin typeface="Times New Roman"/>
                <a:ea typeface="Times New Roman"/>
              </a:rPr>
              <a:t>Подготовка подвоев. </a:t>
            </a:r>
            <a:r>
              <a:rPr lang="ru-RU" sz="2800" dirty="0">
                <a:latin typeface="Times New Roman"/>
                <a:ea typeface="Times New Roman"/>
              </a:rPr>
              <a:t>За 4-5 дней до прививки их заносят в помещение с температурой 2-3</a:t>
            </a:r>
            <a:r>
              <a:rPr lang="ru-RU" sz="2800" baseline="30000" dirty="0">
                <a:latin typeface="Times New Roman"/>
                <a:ea typeface="Times New Roman"/>
              </a:rPr>
              <a:t>0</a:t>
            </a:r>
            <a:r>
              <a:rPr lang="ru-RU" sz="2800" dirty="0">
                <a:latin typeface="Times New Roman"/>
                <a:ea typeface="Times New Roman"/>
              </a:rPr>
              <a:t>С, на сутки, затем на 2-3-е суток держат в помещении с температурой 18-20</a:t>
            </a:r>
            <a:r>
              <a:rPr lang="ru-RU" sz="2800" baseline="30000" dirty="0">
                <a:latin typeface="Times New Roman"/>
                <a:ea typeface="Times New Roman"/>
              </a:rPr>
              <a:t>0</a:t>
            </a:r>
            <a:r>
              <a:rPr lang="ru-RU" sz="2800" dirty="0">
                <a:latin typeface="Times New Roman"/>
                <a:ea typeface="Times New Roman"/>
              </a:rPr>
              <a:t>С. Следят, что бы подвои не пересохли, для этого их периодически опрыскивают водой. За сутки до прививки помещают в воду с температурой </a:t>
            </a:r>
            <a:r>
              <a:rPr lang="ru-RU" sz="2800" dirty="0" smtClean="0">
                <a:latin typeface="Times New Roman"/>
                <a:ea typeface="Times New Roman"/>
              </a:rPr>
              <a:t>16-18°С</a:t>
            </a:r>
            <a:r>
              <a:rPr lang="ru-RU" sz="2800" dirty="0">
                <a:latin typeface="Times New Roman"/>
                <a:ea typeface="Times New Roman"/>
              </a:rPr>
              <a:t>.</a:t>
            </a:r>
          </a:p>
          <a:p>
            <a:pPr indent="180340" algn="just">
              <a:spcAft>
                <a:spcPts val="0"/>
              </a:spcAft>
            </a:pPr>
            <a:r>
              <a:rPr lang="ru-RU" sz="2800" b="1" i="1" dirty="0">
                <a:latin typeface="Times New Roman"/>
                <a:ea typeface="Times New Roman"/>
              </a:rPr>
              <a:t>Подготовка привоев.</a:t>
            </a:r>
            <a:r>
              <a:rPr lang="ru-RU" sz="2800" dirty="0">
                <a:latin typeface="Times New Roman"/>
                <a:ea typeface="Times New Roman"/>
              </a:rPr>
              <a:t> Привои заносят в помещение с температурой 5-8</a:t>
            </a:r>
            <a:r>
              <a:rPr lang="ru-RU" sz="2800" baseline="30000" dirty="0">
                <a:latin typeface="Times New Roman"/>
                <a:ea typeface="Times New Roman"/>
              </a:rPr>
              <a:t>0</a:t>
            </a:r>
            <a:r>
              <a:rPr lang="ru-RU" sz="2800" dirty="0">
                <a:latin typeface="Times New Roman"/>
                <a:ea typeface="Times New Roman"/>
              </a:rPr>
              <a:t>С на сутки, еще сутки выдерживают при температуре 18-20</a:t>
            </a:r>
            <a:r>
              <a:rPr lang="ru-RU" sz="2800" baseline="30000" dirty="0">
                <a:latin typeface="Times New Roman"/>
                <a:ea typeface="Times New Roman"/>
              </a:rPr>
              <a:t>0</a:t>
            </a:r>
            <a:r>
              <a:rPr lang="ru-RU" sz="2800" dirty="0">
                <a:latin typeface="Times New Roman"/>
                <a:ea typeface="Times New Roman"/>
              </a:rPr>
              <a:t>С, затем тщательно моют и замачивают в воде 16-18</a:t>
            </a:r>
            <a:r>
              <a:rPr lang="ru-RU" sz="2800" baseline="30000" dirty="0">
                <a:latin typeface="Times New Roman"/>
                <a:ea typeface="Times New Roman"/>
              </a:rPr>
              <a:t>0</a:t>
            </a:r>
            <a:r>
              <a:rPr lang="ru-RU" sz="2800" dirty="0">
                <a:latin typeface="Times New Roman"/>
                <a:ea typeface="Times New Roman"/>
              </a:rPr>
              <a:t>С на сутки.</a:t>
            </a:r>
          </a:p>
          <a:p>
            <a:pPr indent="180340" algn="just">
              <a:spcAft>
                <a:spcPts val="0"/>
              </a:spcAft>
            </a:pPr>
            <a:r>
              <a:rPr lang="ru-RU" sz="2800" b="1" i="1" dirty="0">
                <a:latin typeface="Times New Roman"/>
                <a:ea typeface="Times New Roman"/>
              </a:rPr>
              <a:t>Прививка.</a:t>
            </a:r>
            <a:r>
              <a:rPr lang="ru-RU" sz="2800" dirty="0">
                <a:latin typeface="Times New Roman"/>
                <a:ea typeface="Times New Roman"/>
              </a:rPr>
              <a:t> Прививают на специальных прививочных машинах или в ручную, выбирая способ прививки исходя из толщины подвоя.</a:t>
            </a:r>
            <a:endParaRPr lang="ru-RU" sz="28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1441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80780"/>
            <a:ext cx="5760640" cy="6704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180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650" y="958850"/>
            <a:ext cx="4329113" cy="4945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383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ISK1\для работы\виноградарство\IMG-e63a9ae139165a807f55265682d606fc-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036" y="511324"/>
            <a:ext cx="4510515" cy="601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DISK1\для работы\виноградарство\IMG-eae199fbaffb9714964b2f2517faab6e-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50" y="511324"/>
            <a:ext cx="4510515" cy="601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54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ISK1\для работы\виноградарство\IMG-7abe56838181f34c48465ebea3f79a79-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130"/>
            <a:ext cx="8496944" cy="637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735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88640"/>
            <a:ext cx="8568952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spcAft>
                <a:spcPts val="0"/>
              </a:spcAft>
            </a:pPr>
            <a:r>
              <a:rPr lang="ru-RU" sz="2400" b="1" i="1" dirty="0">
                <a:latin typeface="Times New Roman"/>
                <a:ea typeface="Times New Roman"/>
              </a:rPr>
              <a:t>Стратификация и консервация прививок</a:t>
            </a:r>
            <a:r>
              <a:rPr lang="ru-RU" sz="2400" dirty="0">
                <a:latin typeface="Times New Roman"/>
                <a:ea typeface="Times New Roman"/>
              </a:rPr>
              <a:t>. Для предотвращения </a:t>
            </a:r>
            <a:r>
              <a:rPr lang="ru-RU" sz="2400" dirty="0" err="1">
                <a:latin typeface="Times New Roman"/>
                <a:ea typeface="Times New Roman"/>
              </a:rPr>
              <a:t>подсыхания</a:t>
            </a:r>
            <a:r>
              <a:rPr lang="ru-RU" sz="2400" dirty="0">
                <a:latin typeface="Times New Roman"/>
                <a:ea typeface="Times New Roman"/>
              </a:rPr>
              <a:t> привоя и появления плесени сразу после прививки привой </a:t>
            </a:r>
            <a:r>
              <a:rPr lang="ru-RU" sz="2400" i="1" dirty="0">
                <a:latin typeface="Times New Roman"/>
                <a:ea typeface="Times New Roman"/>
              </a:rPr>
              <a:t>парафинируют</a:t>
            </a:r>
            <a:r>
              <a:rPr lang="ru-RU" sz="2400" dirty="0">
                <a:latin typeface="Times New Roman"/>
                <a:ea typeface="Times New Roman"/>
              </a:rPr>
              <a:t>. </a:t>
            </a:r>
            <a:r>
              <a:rPr lang="ru-RU" sz="2400" dirty="0" smtClean="0">
                <a:latin typeface="Times New Roman"/>
                <a:ea typeface="Times New Roman"/>
              </a:rPr>
              <a:t>Затем </a:t>
            </a:r>
            <a:r>
              <a:rPr lang="ru-RU" sz="2400" i="1" dirty="0" smtClean="0">
                <a:latin typeface="Times New Roman"/>
                <a:ea typeface="Times New Roman"/>
              </a:rPr>
              <a:t>стратифицируют -</a:t>
            </a:r>
            <a:r>
              <a:rPr lang="ru-RU" sz="2400" dirty="0" smtClean="0">
                <a:latin typeface="Times New Roman"/>
                <a:ea typeface="Times New Roman"/>
              </a:rPr>
              <a:t> выдерживание их в течении 7-12 дней при повышенной температуре (для косточковых – 26-28</a:t>
            </a:r>
            <a:r>
              <a:rPr lang="ru-RU" sz="2400" baseline="30000" dirty="0" smtClean="0">
                <a:latin typeface="Times New Roman"/>
                <a:ea typeface="Times New Roman"/>
              </a:rPr>
              <a:t>0</a:t>
            </a:r>
            <a:r>
              <a:rPr lang="ru-RU" sz="2400" dirty="0" smtClean="0">
                <a:latin typeface="Times New Roman"/>
                <a:ea typeface="Times New Roman"/>
              </a:rPr>
              <a:t>С, для семечковых при температуре 22-25</a:t>
            </a:r>
            <a:r>
              <a:rPr lang="ru-RU" sz="2400" baseline="30000" dirty="0" smtClean="0">
                <a:latin typeface="Times New Roman"/>
                <a:ea typeface="Times New Roman"/>
              </a:rPr>
              <a:t>0</a:t>
            </a:r>
            <a:r>
              <a:rPr lang="ru-RU" sz="2400" dirty="0" smtClean="0">
                <a:latin typeface="Times New Roman"/>
                <a:ea typeface="Times New Roman"/>
              </a:rPr>
              <a:t>С). Стратификацию можно проводить с субстратом и без субстрата. При стратификации без субстрата прививки в </a:t>
            </a:r>
            <a:r>
              <a:rPr lang="ru-RU" sz="2400" dirty="0" err="1" smtClean="0">
                <a:latin typeface="Times New Roman"/>
                <a:ea typeface="Times New Roman"/>
              </a:rPr>
              <a:t>стратификационной</a:t>
            </a:r>
            <a:r>
              <a:rPr lang="ru-RU" sz="2400" dirty="0" smtClean="0">
                <a:latin typeface="Times New Roman"/>
                <a:ea typeface="Times New Roman"/>
              </a:rPr>
              <a:t> камере периодически опрыскивают водой. Для стратификации в субстрате используют торф или опилки, которые предварительно пропаривают. В </a:t>
            </a:r>
            <a:r>
              <a:rPr lang="ru-RU" sz="2400" dirty="0" err="1" smtClean="0">
                <a:latin typeface="Times New Roman"/>
                <a:ea typeface="Times New Roman"/>
              </a:rPr>
              <a:t>стратификационной</a:t>
            </a:r>
            <a:r>
              <a:rPr lang="ru-RU" sz="2400" dirty="0" smtClean="0">
                <a:latin typeface="Times New Roman"/>
                <a:ea typeface="Times New Roman"/>
              </a:rPr>
              <a:t> камере зимние прививки укладывают в штабеля или ящики. При набухании почек на привое и образовании кольцевого каллуса в месте </a:t>
            </a:r>
            <a:r>
              <a:rPr lang="ru-RU" sz="2400" dirty="0" err="1" smtClean="0">
                <a:latin typeface="Times New Roman"/>
                <a:ea typeface="Times New Roman"/>
              </a:rPr>
              <a:t>зарезов</a:t>
            </a:r>
            <a:r>
              <a:rPr lang="ru-RU" sz="2400" dirty="0" smtClean="0">
                <a:latin typeface="Times New Roman"/>
                <a:ea typeface="Times New Roman"/>
              </a:rPr>
              <a:t>, прививки снимают со стратификации, опрыскивают 0,1% </a:t>
            </a:r>
            <a:r>
              <a:rPr lang="ru-RU" sz="2400" dirty="0" err="1" smtClean="0">
                <a:latin typeface="Times New Roman"/>
                <a:ea typeface="Times New Roman"/>
              </a:rPr>
              <a:t>фундазолом</a:t>
            </a:r>
            <a:r>
              <a:rPr lang="ru-RU" sz="2400" dirty="0" smtClean="0">
                <a:latin typeface="Times New Roman"/>
                <a:ea typeface="Times New Roman"/>
              </a:rPr>
              <a:t> и помещают в помещение с температурой 6-8</a:t>
            </a:r>
            <a:r>
              <a:rPr lang="ru-RU" sz="2400" baseline="30000" dirty="0" smtClean="0">
                <a:latin typeface="Times New Roman"/>
                <a:ea typeface="Times New Roman"/>
              </a:rPr>
              <a:t>0</a:t>
            </a:r>
            <a:r>
              <a:rPr lang="ru-RU" sz="2400" dirty="0" smtClean="0">
                <a:latin typeface="Times New Roman"/>
                <a:ea typeface="Times New Roman"/>
              </a:rPr>
              <a:t>С на 6-7 дней, а потом на хранение в помещение с температурой 0</a:t>
            </a:r>
            <a:r>
              <a:rPr lang="ru-RU" sz="2400" baseline="30000" dirty="0" smtClean="0">
                <a:latin typeface="Times New Roman"/>
                <a:ea typeface="Times New Roman"/>
              </a:rPr>
              <a:t>0</a:t>
            </a:r>
            <a:r>
              <a:rPr lang="ru-RU" sz="2400" dirty="0" smtClean="0">
                <a:latin typeface="Times New Roman"/>
                <a:ea typeface="Times New Roman"/>
              </a:rPr>
              <a:t>С. Если почки продолжают пробуждаться, зимние прививки </a:t>
            </a:r>
            <a:r>
              <a:rPr lang="ru-RU" sz="2400" dirty="0" err="1" smtClean="0">
                <a:latin typeface="Times New Roman"/>
                <a:ea typeface="Times New Roman"/>
              </a:rPr>
              <a:t>снегуют</a:t>
            </a:r>
            <a:r>
              <a:rPr lang="ru-RU" sz="2400" dirty="0" smtClean="0">
                <a:latin typeface="Times New Roman"/>
                <a:ea typeface="Times New Roman"/>
              </a:rPr>
              <a:t>, т.е. закапывают в снежный бурт.</a:t>
            </a:r>
            <a:endParaRPr lang="ru-RU" sz="24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619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74345"/>
            <a:ext cx="8352928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180340" algn="ctr">
              <a:spcAft>
                <a:spcPts val="0"/>
              </a:spcAft>
            </a:pPr>
            <a:r>
              <a:rPr lang="ru-RU" sz="2800" b="1" i="1" u="sng" dirty="0" smtClean="0">
                <a:latin typeface="Times New Roman"/>
                <a:ea typeface="Times New Roman"/>
              </a:rPr>
              <a:t>1. Выращивание </a:t>
            </a:r>
            <a:r>
              <a:rPr lang="ru-RU" sz="2800" b="1" i="1" u="sng" dirty="0">
                <a:latin typeface="Times New Roman"/>
                <a:ea typeface="Times New Roman"/>
              </a:rPr>
              <a:t>семенных </a:t>
            </a:r>
            <a:r>
              <a:rPr lang="ru-RU" sz="2800" b="1" i="1" u="sng" dirty="0" smtClean="0">
                <a:latin typeface="Times New Roman"/>
                <a:ea typeface="Times New Roman"/>
              </a:rPr>
              <a:t>подвоев</a:t>
            </a:r>
          </a:p>
          <a:p>
            <a:pPr marL="228600" indent="180340" algn="ctr">
              <a:spcAft>
                <a:spcPts val="0"/>
              </a:spcAft>
            </a:pPr>
            <a:endParaRPr lang="ru-RU" sz="2800" dirty="0">
              <a:latin typeface="Times New Roman"/>
              <a:ea typeface="Times New Roman"/>
            </a:endParaRPr>
          </a:p>
          <a:p>
            <a:pPr indent="180340" algn="just">
              <a:spcAft>
                <a:spcPts val="0"/>
              </a:spcAft>
            </a:pPr>
            <a:r>
              <a:rPr lang="ru-RU" sz="2400" b="1" i="1" dirty="0">
                <a:latin typeface="Times New Roman"/>
                <a:ea typeface="Times New Roman"/>
              </a:rPr>
              <a:t>Маточно-семенные насаждения</a:t>
            </a:r>
            <a:r>
              <a:rPr lang="ru-RU" sz="2400" dirty="0">
                <a:latin typeface="Times New Roman"/>
                <a:ea typeface="Times New Roman"/>
              </a:rPr>
              <a:t> создаются для промышленного производства семян районированных подвоев. </a:t>
            </a:r>
          </a:p>
          <a:p>
            <a:pPr indent="180340" algn="just">
              <a:spcAft>
                <a:spcPts val="0"/>
              </a:spcAft>
            </a:pPr>
            <a:r>
              <a:rPr lang="ru-RU" sz="2400" dirty="0" smtClean="0">
                <a:latin typeface="Times New Roman"/>
                <a:ea typeface="Times New Roman"/>
              </a:rPr>
              <a:t>Агротехника - направлена </a:t>
            </a:r>
            <a:r>
              <a:rPr lang="ru-RU" sz="2400" dirty="0">
                <a:latin typeface="Times New Roman"/>
                <a:ea typeface="Times New Roman"/>
              </a:rPr>
              <a:t>на получение стабильных ежегодных урожаев с максимальной семенной продуктивностью (создаются условия для опыления</a:t>
            </a:r>
            <a:r>
              <a:rPr lang="ru-RU" sz="2400" dirty="0" smtClean="0">
                <a:latin typeface="Times New Roman"/>
                <a:ea typeface="Times New Roman"/>
              </a:rPr>
              <a:t>).</a:t>
            </a:r>
          </a:p>
          <a:p>
            <a:pPr indent="180340" algn="just">
              <a:spcAft>
                <a:spcPts val="0"/>
              </a:spcAft>
            </a:pPr>
            <a:endParaRPr lang="ru-RU" sz="2400" dirty="0" smtClean="0">
              <a:latin typeface="Times New Roman"/>
              <a:ea typeface="Times New Roman"/>
            </a:endParaRPr>
          </a:p>
          <a:p>
            <a:pPr indent="180340" algn="just">
              <a:spcAft>
                <a:spcPts val="0"/>
              </a:spcAft>
            </a:pPr>
            <a:r>
              <a:rPr lang="ru-RU" sz="2400" dirty="0" smtClean="0">
                <a:latin typeface="Times New Roman"/>
                <a:ea typeface="Times New Roman"/>
              </a:rPr>
              <a:t> </a:t>
            </a:r>
            <a:r>
              <a:rPr lang="ru-RU" sz="2400" u="sng" dirty="0" smtClean="0">
                <a:latin typeface="Times New Roman"/>
                <a:ea typeface="Times New Roman"/>
              </a:rPr>
              <a:t>Основные мероприятия включают:</a:t>
            </a:r>
            <a:endParaRPr lang="ru-RU" sz="2400" u="sng" dirty="0">
              <a:latin typeface="Times New Roman"/>
              <a:ea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Symbol"/>
              <a:buChar char=""/>
              <a:tabLst>
                <a:tab pos="270510" algn="l"/>
              </a:tabLst>
            </a:pPr>
            <a:r>
              <a:rPr lang="ru-RU" sz="2400" dirty="0">
                <a:latin typeface="Times New Roman"/>
                <a:ea typeface="Times New Roman"/>
                <a:cs typeface="Times New Roman"/>
              </a:rPr>
              <a:t>размещение деревьев сортовыми полосами (на 8-10 рядов материнской </a:t>
            </a:r>
            <a:r>
              <a:rPr lang="ru-RU" sz="2400" dirty="0" smtClean="0">
                <a:latin typeface="Times New Roman"/>
                <a:ea typeface="Times New Roman"/>
                <a:cs typeface="Times New Roman"/>
              </a:rPr>
              <a:t>формы - </a:t>
            </a:r>
            <a:r>
              <a:rPr lang="ru-RU" sz="2400" dirty="0">
                <a:latin typeface="Times New Roman"/>
                <a:ea typeface="Times New Roman"/>
                <a:cs typeface="Times New Roman"/>
              </a:rPr>
              <a:t>3-5 сортов-опылителей);</a:t>
            </a:r>
          </a:p>
          <a:p>
            <a:pPr marL="342900" lvl="0" indent="-342900" algn="just">
              <a:spcAft>
                <a:spcPts val="0"/>
              </a:spcAft>
              <a:buFont typeface="Symbol"/>
              <a:buChar char=""/>
              <a:tabLst>
                <a:tab pos="270510" algn="l"/>
              </a:tabLst>
            </a:pPr>
            <a:r>
              <a:rPr lang="ru-RU" sz="2400" dirty="0">
                <a:latin typeface="Times New Roman"/>
                <a:ea typeface="Times New Roman"/>
                <a:cs typeface="Times New Roman"/>
              </a:rPr>
              <a:t>размещение пчел во время цветения;</a:t>
            </a:r>
          </a:p>
          <a:p>
            <a:pPr marL="342900" lvl="0" indent="-342900" algn="just">
              <a:spcAft>
                <a:spcPts val="0"/>
              </a:spcAft>
              <a:buFont typeface="Symbol"/>
              <a:buChar char=""/>
              <a:tabLst>
                <a:tab pos="270510" algn="l"/>
              </a:tabLst>
            </a:pPr>
            <a:r>
              <a:rPr lang="ru-RU" sz="2400" dirty="0">
                <a:latin typeface="Times New Roman"/>
                <a:ea typeface="Times New Roman"/>
                <a:cs typeface="Times New Roman"/>
              </a:rPr>
              <a:t>пространственная изоляция на 300-400 м от нежелательных </a:t>
            </a:r>
            <a:r>
              <a:rPr lang="ru-RU" sz="2400" dirty="0" smtClean="0">
                <a:latin typeface="Times New Roman"/>
                <a:ea typeface="Times New Roman"/>
                <a:cs typeface="Times New Roman"/>
              </a:rPr>
              <a:t>опылителей.</a:t>
            </a:r>
            <a:endParaRPr lang="ru-RU" sz="2400" dirty="0">
              <a:effectLst/>
              <a:latin typeface="Times New Roman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389279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DISK1\Израиль\IMG-69198efb08b26469ae09f8d354851a4e-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50" y="117182"/>
            <a:ext cx="8800038" cy="660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07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548680"/>
            <a:ext cx="813690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/>
            <a:r>
              <a:rPr lang="ru-RU" sz="2400" b="1" i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Консервацию</a:t>
            </a:r>
            <a:r>
              <a:rPr lang="ru-RU" sz="240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проводят до, и после стратификации. Консервируют </a:t>
            </a:r>
            <a:r>
              <a:rPr lang="ru-RU" sz="2400" i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химическими препаратами, парафином и холодом</a:t>
            </a:r>
            <a:r>
              <a:rPr lang="ru-RU" sz="240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. До стратификации, что бы предохранить срезы от поражения болезнями обрабатывают 0,5% раствором фундазола. Затем прививки окунают привоем до места спайки в разогретый до 100-105</a:t>
            </a:r>
            <a:r>
              <a:rPr lang="ru-RU" sz="2400" baseline="3000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0</a:t>
            </a:r>
            <a:r>
              <a:rPr lang="ru-RU" sz="240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С парафин. Холодом консервирую подвои и привои до прививки при температуре 0-2</a:t>
            </a:r>
            <a:r>
              <a:rPr lang="ru-RU" sz="2400" baseline="3000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0</a:t>
            </a:r>
            <a:r>
              <a:rPr lang="ru-RU" sz="240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С и после стратификации при температуре 2-5</a:t>
            </a:r>
            <a:r>
              <a:rPr lang="ru-RU" sz="2400" baseline="3000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0</a:t>
            </a:r>
            <a:r>
              <a:rPr lang="ru-RU" sz="240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С.</a:t>
            </a:r>
            <a:endParaRPr lang="ru-RU" sz="2400" dirty="0">
              <a:solidFill>
                <a:prstClr val="black"/>
              </a:solidFill>
              <a:latin typeface="Arial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89371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4096" y="332656"/>
            <a:ext cx="871296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Symbol"/>
              <a:buChar char=""/>
              <a:tabLst>
                <a:tab pos="997585" algn="l"/>
              </a:tabLst>
            </a:pPr>
            <a:r>
              <a:rPr lang="ru-RU" sz="22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кильчевание</a:t>
            </a:r>
            <a:r>
              <a:rPr lang="ru-RU" sz="2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– в зоне корнеобразования поддерживают температуру 23-25</a:t>
            </a:r>
            <a:r>
              <a:rPr lang="ru-RU" sz="2200" baseline="300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0</a:t>
            </a:r>
            <a:r>
              <a:rPr lang="ru-RU" sz="2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С и умеренную влажность. Верхняя часть должна находиться в условиях пониженной температуры (от 0 до 5</a:t>
            </a:r>
            <a:r>
              <a:rPr lang="ru-RU" sz="2200" baseline="300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0</a:t>
            </a:r>
            <a:r>
              <a:rPr lang="ru-RU" sz="2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С). Срок – 15-18 дней;</a:t>
            </a:r>
          </a:p>
          <a:p>
            <a:pPr marL="342900" indent="-342900" algn="just">
              <a:buFont typeface="Symbol"/>
              <a:buChar char=""/>
              <a:tabLst>
                <a:tab pos="997585" algn="l"/>
              </a:tabLst>
            </a:pPr>
            <a:r>
              <a:rPr lang="ru-RU" sz="22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бороздование</a:t>
            </a:r>
            <a:r>
              <a:rPr lang="ru-RU" sz="2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– протягивании нижнего междоузлия черенка поперек зубьев ножовки или накалывании шилом, кончиком ножа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488816"/>
            <a:ext cx="5616624" cy="4212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519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0912"/>
            <a:ext cx="4355976" cy="3278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60695"/>
            <a:ext cx="4812106" cy="3609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72" y="3685526"/>
            <a:ext cx="5598484" cy="3172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868144" y="3932935"/>
            <a:ext cx="302433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Кильчевание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считается законченным, если образовался кольцевой </a:t>
            </a:r>
            <a:r>
              <a:rPr lang="ru-RU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каллюс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и появились зачатки корешков</a:t>
            </a:r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80169" y="190857"/>
            <a:ext cx="27956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Способы </a:t>
            </a:r>
            <a:r>
              <a:rPr lang="ru-RU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кильчевания</a:t>
            </a:r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4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5996"/>
            <a:ext cx="9036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Последовательность выращивания семенных подвоев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9268" y="692696"/>
            <a:ext cx="8712967" cy="55153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defTabSz="914400" eaLnBrk="1" fontAlgn="auto" latinLnBrk="0" hangingPunct="1"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Заготовка семян в маточно-семенном саду</a:t>
            </a:r>
            <a:r>
              <a:rPr kumimoji="0" lang="ru-RU" sz="24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(и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спользуют зрелые, здоровые плоды);</a:t>
            </a:r>
          </a:p>
          <a:p>
            <a:pPr marR="0" lvl="0" defTabSz="91440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R="0" lvl="0" defTabSz="91440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2. Выделение семян из плодов (плоды дробят, отжимают сок, семена от мезги отделяют отмывкой в воде);</a:t>
            </a:r>
          </a:p>
          <a:p>
            <a:pPr marR="0" lvl="0" defTabSz="91440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R="0" lvl="0" defTabSz="91440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3. Сушка семян при температуре не выше 35°С;</a:t>
            </a:r>
          </a:p>
          <a:p>
            <a:pPr marR="0" lvl="0" defTabSz="91440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lvl="0" algn="just">
              <a:spcAft>
                <a:spcPts val="0"/>
              </a:spcAft>
              <a:tabLst>
                <a:tab pos="270510" algn="l"/>
              </a:tabLst>
            </a:pPr>
            <a:r>
              <a:rPr lang="ru-RU" sz="2400" dirty="0" smtClean="0">
                <a:latin typeface="Times New Roman"/>
                <a:ea typeface="Times New Roman"/>
                <a:cs typeface="Times New Roman"/>
              </a:rPr>
              <a:t>4. Протравливание (</a:t>
            </a:r>
            <a:r>
              <a:rPr lang="ru-RU" sz="2400" dirty="0" err="1" smtClean="0">
                <a:latin typeface="Times New Roman"/>
                <a:ea typeface="Times New Roman"/>
                <a:cs typeface="Times New Roman"/>
              </a:rPr>
              <a:t>фундазол</a:t>
            </a:r>
            <a:r>
              <a:rPr lang="ru-RU" sz="24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dirty="0">
                <a:latin typeface="Times New Roman"/>
                <a:ea typeface="Times New Roman"/>
                <a:cs typeface="Times New Roman"/>
              </a:rPr>
              <a:t>– 5 </a:t>
            </a:r>
            <a:r>
              <a:rPr lang="ru-RU" sz="2400" dirty="0" smtClean="0">
                <a:latin typeface="Times New Roman"/>
                <a:ea typeface="Times New Roman"/>
                <a:cs typeface="Times New Roman"/>
              </a:rPr>
              <a:t>г/кг</a:t>
            </a:r>
            <a:r>
              <a:rPr lang="ru-RU" sz="2400" dirty="0">
                <a:latin typeface="Times New Roman"/>
                <a:ea typeface="Times New Roman"/>
                <a:cs typeface="Times New Roman"/>
              </a:rPr>
              <a:t>, </a:t>
            </a:r>
            <a:r>
              <a:rPr lang="ru-RU" sz="2400" dirty="0" err="1">
                <a:latin typeface="Times New Roman"/>
                <a:ea typeface="Times New Roman"/>
                <a:cs typeface="Times New Roman"/>
              </a:rPr>
              <a:t>Рояфло</a:t>
            </a:r>
            <a:r>
              <a:rPr lang="ru-RU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dirty="0" smtClean="0">
                <a:latin typeface="Times New Roman"/>
                <a:ea typeface="Times New Roman"/>
                <a:cs typeface="Times New Roman"/>
              </a:rPr>
              <a:t>42С </a:t>
            </a:r>
            <a:r>
              <a:rPr lang="ru-RU" sz="2400" dirty="0" err="1" smtClean="0">
                <a:latin typeface="Times New Roman"/>
                <a:ea typeface="Times New Roman"/>
                <a:cs typeface="Times New Roman"/>
              </a:rPr>
              <a:t>д.в</a:t>
            </a:r>
            <a:r>
              <a:rPr lang="ru-RU" sz="2400" dirty="0">
                <a:latin typeface="Times New Roman"/>
                <a:ea typeface="Times New Roman"/>
                <a:cs typeface="Times New Roman"/>
              </a:rPr>
              <a:t>. тирам, расход 1,5-3 л/т</a:t>
            </a:r>
            <a:r>
              <a:rPr lang="ru-RU" sz="2400" dirty="0" smtClean="0">
                <a:latin typeface="Times New Roman"/>
                <a:ea typeface="Times New Roman"/>
                <a:cs typeface="Times New Roman"/>
              </a:rPr>
              <a:t>);</a:t>
            </a:r>
          </a:p>
          <a:p>
            <a:pPr lvl="0" algn="just">
              <a:spcAft>
                <a:spcPts val="0"/>
              </a:spcAft>
              <a:tabLst>
                <a:tab pos="270510" algn="l"/>
              </a:tabLst>
            </a:pPr>
            <a:endParaRPr lang="ru-RU" sz="1400" dirty="0">
              <a:latin typeface="Times New Roman"/>
              <a:ea typeface="Times New Roman"/>
              <a:cs typeface="Times New Roman"/>
            </a:endParaRPr>
          </a:p>
          <a:p>
            <a:pPr marR="0" lvl="0" defTabSz="91440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5. Стратификация семян (0-4 °С, влажность субстрата 80-90 %);</a:t>
            </a:r>
          </a:p>
          <a:p>
            <a:pPr marR="0" lvl="0" defTabSz="91440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R="0" lvl="0" defTabSz="91440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400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6. Обработка стимуляторами роста (</a:t>
            </a:r>
            <a:r>
              <a:rPr lang="ru-RU" sz="2400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оксидат</a:t>
            </a:r>
            <a:r>
              <a:rPr lang="ru-RU" sz="2400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торфа, микроэлементы, </a:t>
            </a:r>
            <a:r>
              <a:rPr lang="ru-RU" sz="2400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гумат</a:t>
            </a:r>
            <a:r>
              <a:rPr lang="ru-RU" sz="2400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натрия и др.);</a:t>
            </a:r>
            <a:endParaRPr kumimoji="0" lang="ru-RU" sz="2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0646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85698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24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7. Посев семян рано весной (для семян яблони и груши возможен подзимний посев)</a:t>
            </a:r>
            <a:r>
              <a:rPr lang="ru-RU" sz="2400" dirty="0">
                <a:solidFill>
                  <a:prstClr val="black"/>
                </a:solidFill>
                <a:latin typeface="Times New Roman"/>
                <a:ea typeface="Times New Roman"/>
              </a:rPr>
              <a:t> сеялками </a:t>
            </a:r>
            <a:r>
              <a:rPr lang="ru-RU" sz="2400" dirty="0" smtClean="0">
                <a:solidFill>
                  <a:prstClr val="black"/>
                </a:solidFill>
                <a:latin typeface="Times New Roman"/>
                <a:ea typeface="Times New Roman"/>
              </a:rPr>
              <a:t>СПЧ-6/8 </a:t>
            </a:r>
            <a:r>
              <a:rPr lang="ru-RU" sz="2400" dirty="0">
                <a:solidFill>
                  <a:prstClr val="black"/>
                </a:solidFill>
                <a:latin typeface="Times New Roman"/>
                <a:ea typeface="Times New Roman"/>
              </a:rPr>
              <a:t>(семечковые</a:t>
            </a:r>
            <a:r>
              <a:rPr lang="ru-RU" sz="2400" dirty="0" smtClean="0">
                <a:solidFill>
                  <a:prstClr val="black"/>
                </a:solidFill>
                <a:latin typeface="Times New Roman"/>
                <a:ea typeface="Times New Roman"/>
              </a:rPr>
              <a:t>), СУПН-6/8 </a:t>
            </a:r>
            <a:r>
              <a:rPr lang="ru-RU" sz="2400" dirty="0">
                <a:solidFill>
                  <a:prstClr val="black"/>
                </a:solidFill>
                <a:latin typeface="Times New Roman"/>
                <a:ea typeface="Times New Roman"/>
              </a:rPr>
              <a:t>(косточковые</a:t>
            </a:r>
            <a:r>
              <a:rPr lang="ru-RU" sz="2400" dirty="0" smtClean="0">
                <a:solidFill>
                  <a:prstClr val="black"/>
                </a:solidFill>
                <a:latin typeface="Times New Roman"/>
                <a:ea typeface="Times New Roman"/>
              </a:rPr>
              <a:t>). </a:t>
            </a:r>
          </a:p>
          <a:p>
            <a:pPr lvl="0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2400" dirty="0" smtClean="0">
                <a:solidFill>
                  <a:prstClr val="black"/>
                </a:solidFill>
                <a:latin typeface="Times New Roman"/>
                <a:ea typeface="Times New Roman"/>
              </a:rPr>
              <a:t>Междурядья </a:t>
            </a:r>
            <a:r>
              <a:rPr lang="ru-RU" sz="2400" dirty="0">
                <a:solidFill>
                  <a:prstClr val="black"/>
                </a:solidFill>
                <a:latin typeface="Times New Roman"/>
                <a:ea typeface="Times New Roman"/>
              </a:rPr>
              <a:t>от 0,45 до 0,7 м. </a:t>
            </a:r>
            <a:endParaRPr lang="ru-RU" sz="2400" dirty="0" smtClean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2400" dirty="0" smtClean="0">
                <a:solidFill>
                  <a:prstClr val="black"/>
                </a:solidFill>
                <a:latin typeface="Times New Roman"/>
                <a:ea typeface="Times New Roman"/>
              </a:rPr>
              <a:t>Сеют </a:t>
            </a:r>
            <a:r>
              <a:rPr lang="ru-RU" sz="2400" dirty="0" err="1">
                <a:solidFill>
                  <a:prstClr val="black"/>
                </a:solidFill>
                <a:latin typeface="Times New Roman"/>
                <a:ea typeface="Times New Roman"/>
              </a:rPr>
              <a:t>однострочно</a:t>
            </a:r>
            <a:r>
              <a:rPr lang="ru-RU" sz="2400" dirty="0">
                <a:solidFill>
                  <a:prstClr val="black"/>
                </a:solidFill>
                <a:latin typeface="Times New Roman"/>
                <a:ea typeface="Times New Roman"/>
              </a:rPr>
              <a:t> или </a:t>
            </a:r>
            <a:r>
              <a:rPr lang="ru-RU" sz="2400" dirty="0" err="1">
                <a:solidFill>
                  <a:prstClr val="black"/>
                </a:solidFill>
                <a:latin typeface="Times New Roman"/>
                <a:ea typeface="Times New Roman"/>
              </a:rPr>
              <a:t>многострочно</a:t>
            </a:r>
            <a:r>
              <a:rPr lang="ru-RU" sz="2400" dirty="0">
                <a:solidFill>
                  <a:prstClr val="black"/>
                </a:solidFill>
                <a:latin typeface="Times New Roman"/>
                <a:ea typeface="Times New Roman"/>
              </a:rPr>
              <a:t> (4-6 строчек через 15-20 см). </a:t>
            </a:r>
            <a:endParaRPr lang="ru-RU" sz="2400" dirty="0" smtClean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2400" dirty="0" smtClean="0">
                <a:solidFill>
                  <a:prstClr val="black"/>
                </a:solidFill>
                <a:latin typeface="Times New Roman"/>
                <a:ea typeface="Times New Roman"/>
              </a:rPr>
              <a:t>Глубина </a:t>
            </a:r>
            <a:r>
              <a:rPr lang="ru-RU" sz="2400" dirty="0">
                <a:solidFill>
                  <a:prstClr val="black"/>
                </a:solidFill>
                <a:latin typeface="Times New Roman"/>
                <a:ea typeface="Times New Roman"/>
              </a:rPr>
              <a:t>заделки для семечковых 3-4 см, косточковых 5-6 см;</a:t>
            </a:r>
            <a:endParaRPr lang="ru-RU" sz="36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>
              <a:lnSpc>
                <a:spcPct val="90000"/>
              </a:lnSpc>
              <a:spcBef>
                <a:spcPct val="20000"/>
              </a:spcBef>
              <a:defRPr/>
            </a:pPr>
            <a:endParaRPr lang="ru-RU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180340" algn="just">
              <a:spcAft>
                <a:spcPts val="0"/>
              </a:spcAft>
            </a:pPr>
            <a:endParaRPr lang="ru-RU" sz="2800" kern="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62" y="3284985"/>
            <a:ext cx="4513491" cy="3380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126" y="3368091"/>
            <a:ext cx="4453874" cy="323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41070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8215" y="188640"/>
            <a:ext cx="8820472" cy="277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80340" algn="just"/>
            <a:r>
              <a:rPr lang="ru-RU" sz="28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8. </a:t>
            </a:r>
            <a:r>
              <a:rPr lang="ru-RU" sz="2400" u="sng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Уход за посевами: </a:t>
            </a:r>
            <a:r>
              <a:rPr lang="ru-RU" sz="24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рыхление почвы, прореживание сеянцев (</a:t>
            </a:r>
            <a:r>
              <a:rPr lang="ru-RU" sz="2400" dirty="0">
                <a:solidFill>
                  <a:prstClr val="black"/>
                </a:solidFill>
                <a:latin typeface="Times New Roman"/>
                <a:ea typeface="Times New Roman"/>
              </a:rPr>
              <a:t>при появлении 1-2 настоящих листочков</a:t>
            </a:r>
            <a:r>
              <a:rPr lang="ru-RU" sz="2400" dirty="0" smtClean="0">
                <a:solidFill>
                  <a:prstClr val="black"/>
                </a:solidFill>
                <a:latin typeface="Times New Roman"/>
                <a:ea typeface="Times New Roman"/>
              </a:rPr>
              <a:t>)</a:t>
            </a:r>
            <a:r>
              <a:rPr lang="ru-RU" sz="2400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подрезке корней (</a:t>
            </a:r>
            <a:r>
              <a:rPr lang="ru-RU" sz="2400" dirty="0">
                <a:solidFill>
                  <a:prstClr val="black"/>
                </a:solidFill>
                <a:latin typeface="Times New Roman"/>
                <a:ea typeface="Times New Roman"/>
              </a:rPr>
              <a:t>в фазе 3-4-х листьев машиной </a:t>
            </a:r>
            <a:r>
              <a:rPr lang="ru-RU" sz="2400" dirty="0" smtClean="0">
                <a:solidFill>
                  <a:prstClr val="black"/>
                </a:solidFill>
                <a:latin typeface="Times New Roman"/>
                <a:ea typeface="Times New Roman"/>
              </a:rPr>
              <a:t>ПК-1/2 </a:t>
            </a:r>
            <a:r>
              <a:rPr lang="ru-RU" sz="2400" dirty="0">
                <a:solidFill>
                  <a:prstClr val="black"/>
                </a:solidFill>
                <a:latin typeface="Times New Roman"/>
                <a:ea typeface="Times New Roman"/>
              </a:rPr>
              <a:t>или острой лопатой)</a:t>
            </a:r>
            <a:r>
              <a:rPr lang="ru-RU" sz="24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поливы, подкормки удобрениями (</a:t>
            </a:r>
            <a:r>
              <a:rPr lang="ru-RU" sz="2400" dirty="0">
                <a:solidFill>
                  <a:prstClr val="black"/>
                </a:solidFill>
                <a:latin typeface="Times New Roman"/>
                <a:ea typeface="Times New Roman"/>
              </a:rPr>
              <a:t>через 10-12 дней подкармливают азотом (30-40 кг/га д</a:t>
            </a:r>
            <a:r>
              <a:rPr lang="ru-RU" sz="2400" dirty="0" smtClean="0">
                <a:solidFill>
                  <a:prstClr val="black"/>
                </a:solidFill>
                <a:latin typeface="Times New Roman"/>
                <a:ea typeface="Times New Roman"/>
              </a:rPr>
              <a:t>. в</a:t>
            </a:r>
            <a:r>
              <a:rPr lang="ru-RU" sz="2400" dirty="0">
                <a:solidFill>
                  <a:prstClr val="black"/>
                </a:solidFill>
                <a:latin typeface="Times New Roman"/>
                <a:ea typeface="Times New Roman"/>
              </a:rPr>
              <a:t>.) или навозной жижей разведенной водой в соотношении 1 : 5)</a:t>
            </a:r>
            <a:r>
              <a:rPr lang="ru-RU" sz="24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защита от болезней и вредителей.</a:t>
            </a:r>
          </a:p>
          <a:p>
            <a:pPr lvl="0">
              <a:lnSpc>
                <a:spcPct val="90000"/>
              </a:lnSpc>
              <a:spcBef>
                <a:spcPct val="20000"/>
              </a:spcBef>
              <a:defRPr/>
            </a:pPr>
            <a:endParaRPr lang="ru-RU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15" y="3212976"/>
            <a:ext cx="4130192" cy="3267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723" y="3284984"/>
            <a:ext cx="4569787" cy="3409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5251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404665"/>
            <a:ext cx="86409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sz="2400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9. Выкопка </a:t>
            </a:r>
            <a:r>
              <a:rPr lang="ru-RU" sz="24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 сортировка сеянцев:  </a:t>
            </a:r>
            <a:r>
              <a:rPr lang="ru-RU" sz="2400" dirty="0">
                <a:solidFill>
                  <a:prstClr val="black"/>
                </a:solidFill>
                <a:latin typeface="Times New Roman"/>
                <a:ea typeface="Times New Roman"/>
              </a:rPr>
              <a:t>в первой половине октября скобой НВС-1 или </a:t>
            </a:r>
            <a:r>
              <a:rPr lang="ru-RU" sz="2400" dirty="0" err="1">
                <a:solidFill>
                  <a:prstClr val="black"/>
                </a:solidFill>
                <a:latin typeface="Times New Roman"/>
                <a:ea typeface="Times New Roman"/>
              </a:rPr>
              <a:t>выкопочной</a:t>
            </a:r>
            <a:r>
              <a:rPr lang="ru-RU" sz="2400" dirty="0">
                <a:solidFill>
                  <a:prstClr val="black"/>
                </a:solidFill>
                <a:latin typeface="Times New Roman"/>
                <a:ea typeface="Times New Roman"/>
              </a:rPr>
              <a:t> машиной ВМ-1,25 и сортируют в соответствии с ГОСТом (основные требования - хорошо развитая корневая система, диаметр корневой шейки 7-11 мм). </a:t>
            </a:r>
            <a:endParaRPr lang="ru-RU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defRPr/>
            </a:pPr>
            <a:r>
              <a:rPr lang="ru-RU" sz="24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2316"/>
            <a:ext cx="4248473" cy="3371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892488"/>
            <a:ext cx="4171792" cy="2253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54174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768350"/>
            <a:ext cx="8278813" cy="532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42210" y="134268"/>
            <a:ext cx="8229600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Школа сеянцев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84695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2314</TotalTime>
  <Words>2017</Words>
  <Application>Microsoft Office PowerPoint</Application>
  <PresentationFormat>Экран (4:3)</PresentationFormat>
  <Paragraphs>116</Paragraphs>
  <Slides>43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43</vt:i4>
      </vt:variant>
    </vt:vector>
  </HeadingPairs>
  <TitlesOfParts>
    <vt:vector size="45" baseType="lpstr">
      <vt:lpstr>Тема Office</vt:lpstr>
      <vt:lpstr>19_Тема Office</vt:lpstr>
      <vt:lpstr>Технология выращивания привитых саженцев плодовых культур в питомнике</vt:lpstr>
      <vt:lpstr>Литература: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РАЗМНОЖЕНИЕ ПЛОДОВЫХ И ЯГОДНЫХ КУЛЬТУР. СОСТАВНЫЕ ЧАСТИ ПЛОДОВОГО ПИТОМНИКА.</dc:title>
  <dc:creator>User</dc:creator>
  <cp:lastModifiedBy>HPLab</cp:lastModifiedBy>
  <cp:revision>201</cp:revision>
  <dcterms:created xsi:type="dcterms:W3CDTF">2011-03-20T04:57:17Z</dcterms:created>
  <dcterms:modified xsi:type="dcterms:W3CDTF">2023-11-23T06:19:02Z</dcterms:modified>
</cp:coreProperties>
</file>