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7" r:id="rId2"/>
    <p:sldId id="280" r:id="rId3"/>
    <p:sldId id="258" r:id="rId4"/>
    <p:sldId id="311" r:id="rId5"/>
    <p:sldId id="308" r:id="rId6"/>
    <p:sldId id="297" r:id="rId7"/>
    <p:sldId id="309" r:id="rId8"/>
    <p:sldId id="259" r:id="rId9"/>
    <p:sldId id="260" r:id="rId10"/>
    <p:sldId id="304" r:id="rId11"/>
    <p:sldId id="321" r:id="rId12"/>
    <p:sldId id="322" r:id="rId13"/>
    <p:sldId id="323" r:id="rId14"/>
    <p:sldId id="324" r:id="rId15"/>
    <p:sldId id="335" r:id="rId16"/>
    <p:sldId id="336" r:id="rId17"/>
    <p:sldId id="314" r:id="rId18"/>
    <p:sldId id="319" r:id="rId19"/>
    <p:sldId id="320" r:id="rId20"/>
    <p:sldId id="317" r:id="rId21"/>
    <p:sldId id="318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3" r:id="rId30"/>
    <p:sldId id="272" r:id="rId31"/>
    <p:sldId id="274" r:id="rId32"/>
    <p:sldId id="275" r:id="rId33"/>
    <p:sldId id="276" r:id="rId34"/>
    <p:sldId id="277" r:id="rId35"/>
    <p:sldId id="278" r:id="rId36"/>
    <p:sldId id="279" r:id="rId37"/>
    <p:sldId id="325" r:id="rId38"/>
    <p:sldId id="326" r:id="rId39"/>
    <p:sldId id="341" r:id="rId40"/>
    <p:sldId id="343" r:id="rId41"/>
    <p:sldId id="345" r:id="rId42"/>
    <p:sldId id="329" r:id="rId43"/>
    <p:sldId id="330" r:id="rId44"/>
    <p:sldId id="331" r:id="rId45"/>
    <p:sldId id="332" r:id="rId46"/>
    <p:sldId id="333" r:id="rId47"/>
    <p:sldId id="334" r:id="rId48"/>
    <p:sldId id="337" r:id="rId49"/>
    <p:sldId id="338" r:id="rId50"/>
    <p:sldId id="340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B64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9" autoAdjust="0"/>
    <p:restoredTop sz="92817" autoAdjust="0"/>
  </p:normalViewPr>
  <p:slideViewPr>
    <p:cSldViewPr>
      <p:cViewPr varScale="1">
        <p:scale>
          <a:sx n="68" d="100"/>
          <a:sy n="68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739022-96B6-46FB-B5AA-523CD67D40A6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B07FA42-5094-41E0-A4D6-CAF7C6D5672C}">
      <dgm:prSet phldrT="[Текст]"/>
      <dgm:spPr/>
      <dgm:t>
        <a:bodyPr/>
        <a:lstStyle/>
        <a:p>
          <a:r>
            <a:rPr lang="en-US" b="1" i="0" u="none" dirty="0" smtClean="0">
              <a:solidFill>
                <a:srgbClr val="FFFF00"/>
              </a:solidFill>
            </a:rPr>
            <a:t>I.</a:t>
          </a:r>
          <a:r>
            <a:rPr lang="ru-RU" b="1" i="0" u="none" dirty="0" smtClean="0">
              <a:solidFill>
                <a:srgbClr val="FFFF00"/>
              </a:solidFill>
            </a:rPr>
            <a:t>ОТДЕЛЕНИЕ МАТОЧНЫХ НАСАЖДЕНИЙ</a:t>
          </a:r>
          <a:endParaRPr lang="ru-RU" i="0" u="none" dirty="0">
            <a:solidFill>
              <a:srgbClr val="FFFF00"/>
            </a:solidFill>
          </a:endParaRPr>
        </a:p>
      </dgm:t>
    </dgm:pt>
    <dgm:pt modelId="{1BEB9561-E463-4E9D-8C58-B4372EDFA3FF}" type="parTrans" cxnId="{C8379258-03E8-46B9-B1D9-B661F2EC6270}">
      <dgm:prSet/>
      <dgm:spPr/>
      <dgm:t>
        <a:bodyPr/>
        <a:lstStyle/>
        <a:p>
          <a:endParaRPr lang="ru-RU"/>
        </a:p>
      </dgm:t>
    </dgm:pt>
    <dgm:pt modelId="{C733D405-23B6-40A6-9B81-79B0C75B7FB8}" type="sibTrans" cxnId="{C8379258-03E8-46B9-B1D9-B661F2EC6270}">
      <dgm:prSet/>
      <dgm:spPr/>
      <dgm:t>
        <a:bodyPr/>
        <a:lstStyle/>
        <a:p>
          <a:endParaRPr lang="ru-RU"/>
        </a:p>
      </dgm:t>
    </dgm:pt>
    <dgm:pt modelId="{6E6D36C4-C399-4F8E-A373-B6B1C214EBE5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rPr>
            <a:t>маточно-семенной сад </a:t>
          </a:r>
          <a:endParaRPr lang="ru-RU" dirty="0" smtClean="0"/>
        </a:p>
        <a:p>
          <a:pPr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19A6D96F-A5FC-4449-96E5-7077067331AE}" type="parTrans" cxnId="{7F2028FF-E3EE-4692-873F-62E6DDD39665}">
      <dgm:prSet/>
      <dgm:spPr/>
      <dgm:t>
        <a:bodyPr/>
        <a:lstStyle/>
        <a:p>
          <a:endParaRPr lang="ru-RU"/>
        </a:p>
      </dgm:t>
    </dgm:pt>
    <dgm:pt modelId="{EE1B8F05-4C2F-4BC9-AE53-5FC4B251FCDD}" type="sibTrans" cxnId="{7F2028FF-E3EE-4692-873F-62E6DDD39665}">
      <dgm:prSet/>
      <dgm:spPr/>
      <dgm:t>
        <a:bodyPr/>
        <a:lstStyle/>
        <a:p>
          <a:endParaRPr lang="ru-RU"/>
        </a:p>
      </dgm:t>
    </dgm:pt>
    <dgm:pt modelId="{DC122E9D-B6D6-4F46-8C49-E228FFFE0510}">
      <dgm:prSet phldrT="[Текст]"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</a:rPr>
            <a:t>маточные насаждения ягодных культур</a:t>
          </a:r>
          <a:r>
            <a:rPr lang="ru-RU" dirty="0" smtClean="0">
              <a:solidFill>
                <a:schemeClr val="tx1"/>
              </a:solidFill>
            </a:rPr>
            <a:t> </a:t>
          </a:r>
          <a:endParaRPr lang="ru-RU" dirty="0">
            <a:solidFill>
              <a:schemeClr val="tx1"/>
            </a:solidFill>
          </a:endParaRPr>
        </a:p>
      </dgm:t>
    </dgm:pt>
    <dgm:pt modelId="{DE32D85A-ACED-4769-AB16-A872C8C26F13}" type="parTrans" cxnId="{9EF4B271-B3FD-4A53-A3E3-6C4DF48537CC}">
      <dgm:prSet/>
      <dgm:spPr/>
      <dgm:t>
        <a:bodyPr/>
        <a:lstStyle/>
        <a:p>
          <a:endParaRPr lang="ru-RU"/>
        </a:p>
      </dgm:t>
    </dgm:pt>
    <dgm:pt modelId="{2D3B4CD8-A19C-4929-80B8-54912A0929BC}" type="sibTrans" cxnId="{9EF4B271-B3FD-4A53-A3E3-6C4DF48537CC}">
      <dgm:prSet/>
      <dgm:spPr/>
      <dgm:t>
        <a:bodyPr/>
        <a:lstStyle/>
        <a:p>
          <a:endParaRPr lang="ru-RU"/>
        </a:p>
      </dgm:t>
    </dgm:pt>
    <dgm:pt modelId="{11A8CF94-8312-4D0B-952A-220068D2BA7A}">
      <dgm:prSet phldrT="[Текст]"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</a:rPr>
            <a:t>маточник </a:t>
          </a:r>
          <a:r>
            <a:rPr lang="ru-RU" b="1" i="1" dirty="0" err="1" smtClean="0">
              <a:solidFill>
                <a:schemeClr val="tx1"/>
              </a:solidFill>
            </a:rPr>
            <a:t>клоновых</a:t>
          </a:r>
          <a:r>
            <a:rPr lang="ru-RU" b="1" i="1" dirty="0" smtClean="0">
              <a:solidFill>
                <a:schemeClr val="tx1"/>
              </a:solidFill>
            </a:rPr>
            <a:t> подвоев</a:t>
          </a:r>
          <a:r>
            <a:rPr lang="ru-RU" dirty="0" smtClean="0">
              <a:solidFill>
                <a:schemeClr val="tx1"/>
              </a:solidFill>
            </a:rPr>
            <a:t> </a:t>
          </a:r>
          <a:endParaRPr lang="ru-RU" dirty="0">
            <a:solidFill>
              <a:schemeClr val="tx1"/>
            </a:solidFill>
          </a:endParaRPr>
        </a:p>
      </dgm:t>
    </dgm:pt>
    <dgm:pt modelId="{AC081524-30D5-46F7-AA22-7E330D73EA78}" type="parTrans" cxnId="{4187F9F9-06AF-49FD-B355-44D806DF0A95}">
      <dgm:prSet/>
      <dgm:spPr/>
      <dgm:t>
        <a:bodyPr/>
        <a:lstStyle/>
        <a:p>
          <a:endParaRPr lang="ru-RU"/>
        </a:p>
      </dgm:t>
    </dgm:pt>
    <dgm:pt modelId="{0D1899A3-3C93-419A-89EF-854D6CE75B27}" type="sibTrans" cxnId="{4187F9F9-06AF-49FD-B355-44D806DF0A95}">
      <dgm:prSet/>
      <dgm:spPr/>
      <dgm:t>
        <a:bodyPr/>
        <a:lstStyle/>
        <a:p>
          <a:endParaRPr lang="ru-RU"/>
        </a:p>
      </dgm:t>
    </dgm:pt>
    <dgm:pt modelId="{DB94344E-021A-4C3C-8E24-9642E2839513}">
      <dgm:prSet/>
      <dgm:spPr/>
      <dgm:t>
        <a:bodyPr/>
        <a:lstStyle/>
        <a:p>
          <a:endParaRPr lang="ru-RU" dirty="0"/>
        </a:p>
      </dgm:t>
    </dgm:pt>
    <dgm:pt modelId="{B6FB423C-4FA4-46C1-B99F-BB9B9F5434BD}" type="parTrans" cxnId="{6B54CEBE-6DD0-45A9-910E-4DF38C1BA173}">
      <dgm:prSet/>
      <dgm:spPr/>
      <dgm:t>
        <a:bodyPr/>
        <a:lstStyle/>
        <a:p>
          <a:endParaRPr lang="ru-RU"/>
        </a:p>
      </dgm:t>
    </dgm:pt>
    <dgm:pt modelId="{5BA7B901-B99D-4A82-9E24-B1C976B3110A}" type="sibTrans" cxnId="{6B54CEBE-6DD0-45A9-910E-4DF38C1BA173}">
      <dgm:prSet/>
      <dgm:spPr/>
      <dgm:t>
        <a:bodyPr/>
        <a:lstStyle/>
        <a:p>
          <a:endParaRPr lang="ru-RU"/>
        </a:p>
      </dgm:t>
    </dgm:pt>
    <dgm:pt modelId="{67DDA594-0814-47F9-BCE2-1E7836171FA4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i="1" dirty="0" smtClean="0">
              <a:solidFill>
                <a:schemeClr val="tx1"/>
              </a:solidFill>
            </a:rPr>
            <a:t>маточно-черенковый сад</a:t>
          </a:r>
          <a:r>
            <a:rPr lang="ru-RU" dirty="0" smtClean="0">
              <a:solidFill>
                <a:schemeClr val="tx1"/>
              </a:solidFill>
            </a:rPr>
            <a:t> </a:t>
          </a: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C8D395E7-A3E5-4E45-B105-1C6DD7EDB7BC}" type="parTrans" cxnId="{ACFD1F60-1953-4B46-9D33-DFF9D7F0E7D8}">
      <dgm:prSet/>
      <dgm:spPr/>
      <dgm:t>
        <a:bodyPr/>
        <a:lstStyle/>
        <a:p>
          <a:endParaRPr lang="ru-RU"/>
        </a:p>
      </dgm:t>
    </dgm:pt>
    <dgm:pt modelId="{0365CCAD-A6F2-47D8-AB68-19C58072CADA}" type="sibTrans" cxnId="{ACFD1F60-1953-4B46-9D33-DFF9D7F0E7D8}">
      <dgm:prSet/>
      <dgm:spPr/>
      <dgm:t>
        <a:bodyPr/>
        <a:lstStyle/>
        <a:p>
          <a:endParaRPr lang="ru-RU"/>
        </a:p>
      </dgm:t>
    </dgm:pt>
    <dgm:pt modelId="{F19F7319-FE4D-4AD7-9DD7-BF868B0A0010}" type="pres">
      <dgm:prSet presAssocID="{3D739022-96B6-46FB-B5AA-523CD67D40A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0DF0E0-3447-4F39-A2D5-0EA7BC0FFA42}" type="pres">
      <dgm:prSet presAssocID="{0B07FA42-5094-41E0-A4D6-CAF7C6D5672C}" presName="roof" presStyleLbl="dkBgShp" presStyleIdx="0" presStyleCnt="2" custLinFactNeighborX="-935" custLinFactNeighborY="-4329"/>
      <dgm:spPr/>
      <dgm:t>
        <a:bodyPr/>
        <a:lstStyle/>
        <a:p>
          <a:endParaRPr lang="ru-RU"/>
        </a:p>
      </dgm:t>
    </dgm:pt>
    <dgm:pt modelId="{933A7B9B-F9C2-46BE-B2BE-BD179456126F}" type="pres">
      <dgm:prSet presAssocID="{0B07FA42-5094-41E0-A4D6-CAF7C6D5672C}" presName="pillars" presStyleCnt="0"/>
      <dgm:spPr/>
    </dgm:pt>
    <dgm:pt modelId="{7599CDDE-66A0-4BE4-9CD3-5208F163BAC4}" type="pres">
      <dgm:prSet presAssocID="{0B07FA42-5094-41E0-A4D6-CAF7C6D5672C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8BA8F4-6579-4393-A3C6-DAEF821807DE}" type="pres">
      <dgm:prSet presAssocID="{67DDA594-0814-47F9-BCE2-1E7836171FA4}" presName="pillarX" presStyleLbl="node1" presStyleIdx="1" presStyleCnt="4" custLinFactNeighborX="935" custLinFactNeighborY="-2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1B64E2-A369-4783-87F1-7432D2F52DFC}" type="pres">
      <dgm:prSet presAssocID="{DC122E9D-B6D6-4F46-8C49-E228FFFE0510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681AD2-19AE-41B0-BF01-FB04BBFD003B}" type="pres">
      <dgm:prSet presAssocID="{11A8CF94-8312-4D0B-952A-220068D2BA7A}" presName="pillarX" presStyleLbl="node1" presStyleIdx="3" presStyleCnt="4" custLinFactNeighborX="-935" custLinFactNeighborY="-2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651977-4C46-42F5-8CD9-270EFE2B3BCA}" type="pres">
      <dgm:prSet presAssocID="{0B07FA42-5094-41E0-A4D6-CAF7C6D5672C}" presName="base" presStyleLbl="dkBgShp" presStyleIdx="1" presStyleCnt="2"/>
      <dgm:spPr/>
    </dgm:pt>
  </dgm:ptLst>
  <dgm:cxnLst>
    <dgm:cxn modelId="{39D9E2FF-15B9-4F2E-B432-E2FB69297C7A}" type="presOf" srcId="{DC122E9D-B6D6-4F46-8C49-E228FFFE0510}" destId="{641B64E2-A369-4783-87F1-7432D2F52DFC}" srcOrd="0" destOrd="0" presId="urn:microsoft.com/office/officeart/2005/8/layout/hList3"/>
    <dgm:cxn modelId="{12FAFE54-1AD4-4BEB-8291-96286C063807}" type="presOf" srcId="{0B07FA42-5094-41E0-A4D6-CAF7C6D5672C}" destId="{8B0DF0E0-3447-4F39-A2D5-0EA7BC0FFA42}" srcOrd="0" destOrd="0" presId="urn:microsoft.com/office/officeart/2005/8/layout/hList3"/>
    <dgm:cxn modelId="{C8379258-03E8-46B9-B1D9-B661F2EC6270}" srcId="{3D739022-96B6-46FB-B5AA-523CD67D40A6}" destId="{0B07FA42-5094-41E0-A4D6-CAF7C6D5672C}" srcOrd="0" destOrd="0" parTransId="{1BEB9561-E463-4E9D-8C58-B4372EDFA3FF}" sibTransId="{C733D405-23B6-40A6-9B81-79B0C75B7FB8}"/>
    <dgm:cxn modelId="{ACFD1F60-1953-4B46-9D33-DFF9D7F0E7D8}" srcId="{0B07FA42-5094-41E0-A4D6-CAF7C6D5672C}" destId="{67DDA594-0814-47F9-BCE2-1E7836171FA4}" srcOrd="1" destOrd="0" parTransId="{C8D395E7-A3E5-4E45-B105-1C6DD7EDB7BC}" sibTransId="{0365CCAD-A6F2-47D8-AB68-19C58072CADA}"/>
    <dgm:cxn modelId="{7F2028FF-E3EE-4692-873F-62E6DDD39665}" srcId="{0B07FA42-5094-41E0-A4D6-CAF7C6D5672C}" destId="{6E6D36C4-C399-4F8E-A373-B6B1C214EBE5}" srcOrd="0" destOrd="0" parTransId="{19A6D96F-A5FC-4449-96E5-7077067331AE}" sibTransId="{EE1B8F05-4C2F-4BC9-AE53-5FC4B251FCDD}"/>
    <dgm:cxn modelId="{0F942D47-416A-44B0-A2AE-B07CD78AD4B2}" type="presOf" srcId="{3D739022-96B6-46FB-B5AA-523CD67D40A6}" destId="{F19F7319-FE4D-4AD7-9DD7-BF868B0A0010}" srcOrd="0" destOrd="0" presId="urn:microsoft.com/office/officeart/2005/8/layout/hList3"/>
    <dgm:cxn modelId="{9EF4B271-B3FD-4A53-A3E3-6C4DF48537CC}" srcId="{0B07FA42-5094-41E0-A4D6-CAF7C6D5672C}" destId="{DC122E9D-B6D6-4F46-8C49-E228FFFE0510}" srcOrd="2" destOrd="0" parTransId="{DE32D85A-ACED-4769-AB16-A872C8C26F13}" sibTransId="{2D3B4CD8-A19C-4929-80B8-54912A0929BC}"/>
    <dgm:cxn modelId="{FE312D94-00A5-4BA1-8915-02A30E7D3C15}" type="presOf" srcId="{11A8CF94-8312-4D0B-952A-220068D2BA7A}" destId="{F7681AD2-19AE-41B0-BF01-FB04BBFD003B}" srcOrd="0" destOrd="0" presId="urn:microsoft.com/office/officeart/2005/8/layout/hList3"/>
    <dgm:cxn modelId="{4187F9F9-06AF-49FD-B355-44D806DF0A95}" srcId="{0B07FA42-5094-41E0-A4D6-CAF7C6D5672C}" destId="{11A8CF94-8312-4D0B-952A-220068D2BA7A}" srcOrd="3" destOrd="0" parTransId="{AC081524-30D5-46F7-AA22-7E330D73EA78}" sibTransId="{0D1899A3-3C93-419A-89EF-854D6CE75B27}"/>
    <dgm:cxn modelId="{6B54CEBE-6DD0-45A9-910E-4DF38C1BA173}" srcId="{3D739022-96B6-46FB-B5AA-523CD67D40A6}" destId="{DB94344E-021A-4C3C-8E24-9642E2839513}" srcOrd="1" destOrd="0" parTransId="{B6FB423C-4FA4-46C1-B99F-BB9B9F5434BD}" sibTransId="{5BA7B901-B99D-4A82-9E24-B1C976B3110A}"/>
    <dgm:cxn modelId="{3B7F64F2-D767-4FDB-9455-D6E5931A5846}" type="presOf" srcId="{6E6D36C4-C399-4F8E-A373-B6B1C214EBE5}" destId="{7599CDDE-66A0-4BE4-9CD3-5208F163BAC4}" srcOrd="0" destOrd="0" presId="urn:microsoft.com/office/officeart/2005/8/layout/hList3"/>
    <dgm:cxn modelId="{FDDCD740-B9FD-47CA-B4BB-B8B88C400840}" type="presOf" srcId="{67DDA594-0814-47F9-BCE2-1E7836171FA4}" destId="{878BA8F4-6579-4393-A3C6-DAEF821807DE}" srcOrd="0" destOrd="0" presId="urn:microsoft.com/office/officeart/2005/8/layout/hList3"/>
    <dgm:cxn modelId="{A96DF8BB-AE81-448D-BB07-87CFAFB45DF4}" type="presParOf" srcId="{F19F7319-FE4D-4AD7-9DD7-BF868B0A0010}" destId="{8B0DF0E0-3447-4F39-A2D5-0EA7BC0FFA42}" srcOrd="0" destOrd="0" presId="urn:microsoft.com/office/officeart/2005/8/layout/hList3"/>
    <dgm:cxn modelId="{3AB1D404-F9FE-45CA-A7D2-3832277E594E}" type="presParOf" srcId="{F19F7319-FE4D-4AD7-9DD7-BF868B0A0010}" destId="{933A7B9B-F9C2-46BE-B2BE-BD179456126F}" srcOrd="1" destOrd="0" presId="urn:microsoft.com/office/officeart/2005/8/layout/hList3"/>
    <dgm:cxn modelId="{FAE0DE25-542E-4A36-B36A-15FBBC5B4180}" type="presParOf" srcId="{933A7B9B-F9C2-46BE-B2BE-BD179456126F}" destId="{7599CDDE-66A0-4BE4-9CD3-5208F163BAC4}" srcOrd="0" destOrd="0" presId="urn:microsoft.com/office/officeart/2005/8/layout/hList3"/>
    <dgm:cxn modelId="{964226C7-1201-4E8C-BE68-2D7345DFA9CF}" type="presParOf" srcId="{933A7B9B-F9C2-46BE-B2BE-BD179456126F}" destId="{878BA8F4-6579-4393-A3C6-DAEF821807DE}" srcOrd="1" destOrd="0" presId="urn:microsoft.com/office/officeart/2005/8/layout/hList3"/>
    <dgm:cxn modelId="{20CC45CF-7FDB-469D-ACFF-5E60686DB7E0}" type="presParOf" srcId="{933A7B9B-F9C2-46BE-B2BE-BD179456126F}" destId="{641B64E2-A369-4783-87F1-7432D2F52DFC}" srcOrd="2" destOrd="0" presId="urn:microsoft.com/office/officeart/2005/8/layout/hList3"/>
    <dgm:cxn modelId="{DB2A4948-2E0A-49CA-B6E7-FFECF0216477}" type="presParOf" srcId="{933A7B9B-F9C2-46BE-B2BE-BD179456126F}" destId="{F7681AD2-19AE-41B0-BF01-FB04BBFD003B}" srcOrd="3" destOrd="0" presId="urn:microsoft.com/office/officeart/2005/8/layout/hList3"/>
    <dgm:cxn modelId="{4EC7C3BD-478F-4C7C-AB4A-142A7475B6BE}" type="presParOf" srcId="{F19F7319-FE4D-4AD7-9DD7-BF868B0A0010}" destId="{07651977-4C46-42F5-8CD9-270EFE2B3BCA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6EA8A9-F4F7-4537-8012-12B317ABEE20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A3CA5D-5135-448D-A0EA-371CD323B07B}">
      <dgm:prSet phldrT="[Текст]"/>
      <dgm:spPr/>
      <dgm:t>
        <a:bodyPr/>
        <a:lstStyle/>
        <a:p>
          <a:r>
            <a:rPr lang="en-US" b="1" i="0" u="none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  <a:cs typeface="+mn-cs"/>
            </a:rPr>
            <a:t>II.</a:t>
          </a:r>
          <a:r>
            <a:rPr lang="ru-RU" b="1" i="0" u="none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  <a:cs typeface="+mn-cs"/>
            </a:rPr>
            <a:t>ОТДЕЛЕНИЕ РАЗМНОЖЕНИЯ</a:t>
          </a:r>
          <a:endParaRPr lang="ru-RU" b="1" i="0" u="none" cap="none" spc="0" dirty="0">
            <a:ln w="18000">
              <a:solidFill>
                <a:schemeClr val="accent2">
                  <a:satMod val="140000"/>
                </a:schemeClr>
              </a:solidFill>
              <a:prstDash val="solid"/>
              <a:miter lim="800000"/>
            </a:ln>
            <a:solidFill>
              <a:srgbClr val="FFFF00"/>
            </a:solidFill>
            <a:effectLst>
              <a:outerShdw blurRad="25500" dist="23000" dir="7020000" algn="tl">
                <a:srgbClr val="000000">
                  <a:alpha val="50000"/>
                </a:srgbClr>
              </a:outerShdw>
            </a:effectLst>
          </a:endParaRPr>
        </a:p>
      </dgm:t>
    </dgm:pt>
    <dgm:pt modelId="{F7EF4B1E-D974-4B1E-B82E-9857A1AD2477}" type="parTrans" cxnId="{D92E7B8C-A9B0-44E0-99AE-7A43A2C65A43}">
      <dgm:prSet/>
      <dgm:spPr/>
      <dgm:t>
        <a:bodyPr/>
        <a:lstStyle/>
        <a:p>
          <a:endParaRPr lang="ru-RU"/>
        </a:p>
      </dgm:t>
    </dgm:pt>
    <dgm:pt modelId="{3A4626E1-5EF4-4288-AB23-CBA33BC088A4}" type="sibTrans" cxnId="{D92E7B8C-A9B0-44E0-99AE-7A43A2C65A43}">
      <dgm:prSet/>
      <dgm:spPr/>
      <dgm:t>
        <a:bodyPr/>
        <a:lstStyle/>
        <a:p>
          <a:endParaRPr lang="ru-RU"/>
        </a:p>
      </dgm:t>
    </dgm:pt>
    <dgm:pt modelId="{4586BF1C-779A-4CB0-8879-70374E520F21}">
      <dgm:prSet phldrT="[Текст]"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</a:rPr>
            <a:t>посевное поле</a:t>
          </a:r>
          <a:r>
            <a:rPr lang="ru-RU" dirty="0" smtClean="0">
              <a:solidFill>
                <a:schemeClr val="tx1"/>
              </a:solidFill>
            </a:rPr>
            <a:t> </a:t>
          </a:r>
          <a:endParaRPr lang="ru-RU" dirty="0">
            <a:solidFill>
              <a:schemeClr val="tx1"/>
            </a:solidFill>
          </a:endParaRPr>
        </a:p>
      </dgm:t>
    </dgm:pt>
    <dgm:pt modelId="{E256DB6C-8659-4BEE-83ED-BCBD061AD455}" type="parTrans" cxnId="{B8B27C21-4C58-4F71-A185-E32941AD8DF7}">
      <dgm:prSet/>
      <dgm:spPr/>
      <dgm:t>
        <a:bodyPr/>
        <a:lstStyle/>
        <a:p>
          <a:endParaRPr lang="ru-RU"/>
        </a:p>
      </dgm:t>
    </dgm:pt>
    <dgm:pt modelId="{10AEB585-1BCB-4FB0-B811-8FE517C7AF17}" type="sibTrans" cxnId="{B8B27C21-4C58-4F71-A185-E32941AD8DF7}">
      <dgm:prSet/>
      <dgm:spPr/>
      <dgm:t>
        <a:bodyPr/>
        <a:lstStyle/>
        <a:p>
          <a:endParaRPr lang="ru-RU"/>
        </a:p>
      </dgm:t>
    </dgm:pt>
    <dgm:pt modelId="{9ABA19FB-B164-487D-AF45-B695A94BC24A}">
      <dgm:prSet phldrT="[Текст]"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пикировочное поле</a:t>
          </a:r>
          <a:r>
            <a:rPr lang="ru-RU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 </a:t>
          </a:r>
          <a:endParaRPr lang="ru-RU" dirty="0"/>
        </a:p>
      </dgm:t>
    </dgm:pt>
    <dgm:pt modelId="{A1504F2C-3923-42FB-9B2B-C76E8840A2C3}" type="parTrans" cxnId="{1A9D2BB5-D3B0-430C-8DC0-AFA720CA2FE7}">
      <dgm:prSet/>
      <dgm:spPr/>
      <dgm:t>
        <a:bodyPr/>
        <a:lstStyle/>
        <a:p>
          <a:endParaRPr lang="ru-RU"/>
        </a:p>
      </dgm:t>
    </dgm:pt>
    <dgm:pt modelId="{0E68E304-7DFD-4100-943E-8C652213ABB4}" type="sibTrans" cxnId="{1A9D2BB5-D3B0-430C-8DC0-AFA720CA2FE7}">
      <dgm:prSet/>
      <dgm:spPr/>
      <dgm:t>
        <a:bodyPr/>
        <a:lstStyle/>
        <a:p>
          <a:endParaRPr lang="ru-RU"/>
        </a:p>
      </dgm:t>
    </dgm:pt>
    <dgm:pt modelId="{C1DE4FFA-B27E-474C-9DE5-645D915BB7C4}">
      <dgm:prSet phldrT="[Текст]"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участок черенкования</a:t>
          </a:r>
          <a:r>
            <a:rPr lang="ru-RU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 </a:t>
          </a:r>
          <a:endParaRPr lang="ru-RU" dirty="0"/>
        </a:p>
      </dgm:t>
    </dgm:pt>
    <dgm:pt modelId="{D600439B-2156-412F-972B-7844B6B22448}" type="parTrans" cxnId="{56B61191-4266-44A8-BF44-92267B596812}">
      <dgm:prSet/>
      <dgm:spPr/>
      <dgm:t>
        <a:bodyPr/>
        <a:lstStyle/>
        <a:p>
          <a:endParaRPr lang="ru-RU"/>
        </a:p>
      </dgm:t>
    </dgm:pt>
    <dgm:pt modelId="{9A835466-E61D-43AB-8CF5-A60B50E7E04E}" type="sibTrans" cxnId="{56B61191-4266-44A8-BF44-92267B596812}">
      <dgm:prSet/>
      <dgm:spPr/>
      <dgm:t>
        <a:bodyPr/>
        <a:lstStyle/>
        <a:p>
          <a:endParaRPr lang="ru-RU"/>
        </a:p>
      </dgm:t>
    </dgm:pt>
    <dgm:pt modelId="{1ECC971A-FDF9-42C0-A327-84098CA2EF03}">
      <dgm:prSet/>
      <dgm:spPr/>
      <dgm:t>
        <a:bodyPr/>
        <a:lstStyle/>
        <a:p>
          <a:r>
            <a:rPr lang="ru-RU" b="1" i="1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участок </a:t>
          </a:r>
          <a:r>
            <a:rPr lang="ru-RU" b="1" i="1" dirty="0" err="1" smtClean="0">
              <a:solidFill>
                <a:schemeClr val="tx1"/>
              </a:solidFill>
              <a:latin typeface="+mn-lt"/>
              <a:ea typeface="+mn-ea"/>
              <a:cs typeface="+mn-cs"/>
            </a:rPr>
            <a:t>доращивания</a:t>
          </a:r>
          <a:r>
            <a:rPr lang="ru-RU" b="1" i="1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 ягодных культур </a:t>
          </a:r>
          <a:endParaRPr lang="ru-RU" dirty="0"/>
        </a:p>
      </dgm:t>
    </dgm:pt>
    <dgm:pt modelId="{DCD542F3-9B1A-45B3-82EE-66DC2881478D}" type="parTrans" cxnId="{C0A1B1A5-0750-4B94-A5F1-A2473046F8C6}">
      <dgm:prSet/>
      <dgm:spPr/>
      <dgm:t>
        <a:bodyPr/>
        <a:lstStyle/>
        <a:p>
          <a:endParaRPr lang="ru-RU"/>
        </a:p>
      </dgm:t>
    </dgm:pt>
    <dgm:pt modelId="{CCE00319-7F82-4279-AAD5-BF1B63017AAF}" type="sibTrans" cxnId="{C0A1B1A5-0750-4B94-A5F1-A2473046F8C6}">
      <dgm:prSet/>
      <dgm:spPr/>
      <dgm:t>
        <a:bodyPr/>
        <a:lstStyle/>
        <a:p>
          <a:endParaRPr lang="ru-RU"/>
        </a:p>
      </dgm:t>
    </dgm:pt>
    <dgm:pt modelId="{B9476418-199D-4D64-9202-C50B08235827}" type="pres">
      <dgm:prSet presAssocID="{446EA8A9-F4F7-4537-8012-12B317ABEE2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DF99B7-D94E-4BE3-BCB7-6FB79C4F381D}" type="pres">
      <dgm:prSet presAssocID="{C5A3CA5D-5135-448D-A0EA-371CD323B07B}" presName="roof" presStyleLbl="dkBgShp" presStyleIdx="0" presStyleCnt="2"/>
      <dgm:spPr/>
      <dgm:t>
        <a:bodyPr/>
        <a:lstStyle/>
        <a:p>
          <a:endParaRPr lang="ru-RU"/>
        </a:p>
      </dgm:t>
    </dgm:pt>
    <dgm:pt modelId="{BB1BC57B-FDD5-44CF-9ABC-8B3EDDB6ABD1}" type="pres">
      <dgm:prSet presAssocID="{C5A3CA5D-5135-448D-A0EA-371CD323B07B}" presName="pillars" presStyleCnt="0"/>
      <dgm:spPr/>
    </dgm:pt>
    <dgm:pt modelId="{31CB34D2-0BEC-4FAA-80E5-793AE6DF7BE9}" type="pres">
      <dgm:prSet presAssocID="{C5A3CA5D-5135-448D-A0EA-371CD323B07B}" presName="pillar1" presStyleLbl="node1" presStyleIdx="0" presStyleCnt="4" custLinFactNeighborY="-11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BB55CB-1773-45D6-BECD-C1D4A338C8AD}" type="pres">
      <dgm:prSet presAssocID="{9ABA19FB-B164-487D-AF45-B695A94BC24A}" presName="pillarX" presStyleLbl="node1" presStyleIdx="1" presStyleCnt="4" custLinFactNeighborX="1695" custLinFactNeighborY="-11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66217B-12B0-4AAF-B302-B04679DF2FB2}" type="pres">
      <dgm:prSet presAssocID="{1ECC971A-FDF9-42C0-A327-84098CA2EF03}" presName="pillarX" presStyleLbl="node1" presStyleIdx="2" presStyleCnt="4" custLinFactX="1695" custLinFactNeighborX="100000" custLinFactNeighborY="-11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3523C1-1CA1-4823-B093-59927B99F754}" type="pres">
      <dgm:prSet presAssocID="{C1DE4FFA-B27E-474C-9DE5-645D915BB7C4}" presName="pillarX" presStyleLbl="node1" presStyleIdx="3" presStyleCnt="4" custLinFactNeighborX="-100000" custLinFactNeighborY="-11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C7F0D2-2B92-428A-B947-537340FF0044}" type="pres">
      <dgm:prSet presAssocID="{C5A3CA5D-5135-448D-A0EA-371CD323B07B}" presName="base" presStyleLbl="dkBgShp" presStyleIdx="1" presStyleCnt="2"/>
      <dgm:spPr/>
    </dgm:pt>
  </dgm:ptLst>
  <dgm:cxnLst>
    <dgm:cxn modelId="{CCD41084-85F0-4E71-AC87-FAAA8BC4BDC5}" type="presOf" srcId="{1ECC971A-FDF9-42C0-A327-84098CA2EF03}" destId="{0D66217B-12B0-4AAF-B302-B04679DF2FB2}" srcOrd="0" destOrd="0" presId="urn:microsoft.com/office/officeart/2005/8/layout/hList3"/>
    <dgm:cxn modelId="{791024D0-942D-4CA9-A503-42D4B44B567F}" type="presOf" srcId="{4586BF1C-779A-4CB0-8879-70374E520F21}" destId="{31CB34D2-0BEC-4FAA-80E5-793AE6DF7BE9}" srcOrd="0" destOrd="0" presId="urn:microsoft.com/office/officeart/2005/8/layout/hList3"/>
    <dgm:cxn modelId="{C01465A1-9DDE-4E40-9E86-2B6D51832E69}" type="presOf" srcId="{C5A3CA5D-5135-448D-A0EA-371CD323B07B}" destId="{DDDF99B7-D94E-4BE3-BCB7-6FB79C4F381D}" srcOrd="0" destOrd="0" presId="urn:microsoft.com/office/officeart/2005/8/layout/hList3"/>
    <dgm:cxn modelId="{29127D81-32E5-40D7-A4CA-F9FFDED08442}" type="presOf" srcId="{446EA8A9-F4F7-4537-8012-12B317ABEE20}" destId="{B9476418-199D-4D64-9202-C50B08235827}" srcOrd="0" destOrd="0" presId="urn:microsoft.com/office/officeart/2005/8/layout/hList3"/>
    <dgm:cxn modelId="{B8B27C21-4C58-4F71-A185-E32941AD8DF7}" srcId="{C5A3CA5D-5135-448D-A0EA-371CD323B07B}" destId="{4586BF1C-779A-4CB0-8879-70374E520F21}" srcOrd="0" destOrd="0" parTransId="{E256DB6C-8659-4BEE-83ED-BCBD061AD455}" sibTransId="{10AEB585-1BCB-4FB0-B811-8FE517C7AF17}"/>
    <dgm:cxn modelId="{D92E7B8C-A9B0-44E0-99AE-7A43A2C65A43}" srcId="{446EA8A9-F4F7-4537-8012-12B317ABEE20}" destId="{C5A3CA5D-5135-448D-A0EA-371CD323B07B}" srcOrd="0" destOrd="0" parTransId="{F7EF4B1E-D974-4B1E-B82E-9857A1AD2477}" sibTransId="{3A4626E1-5EF4-4288-AB23-CBA33BC088A4}"/>
    <dgm:cxn modelId="{56B61191-4266-44A8-BF44-92267B596812}" srcId="{C5A3CA5D-5135-448D-A0EA-371CD323B07B}" destId="{C1DE4FFA-B27E-474C-9DE5-645D915BB7C4}" srcOrd="3" destOrd="0" parTransId="{D600439B-2156-412F-972B-7844B6B22448}" sibTransId="{9A835466-E61D-43AB-8CF5-A60B50E7E04E}"/>
    <dgm:cxn modelId="{16A3FF70-8EF9-44AC-8769-84B6DE1E504C}" type="presOf" srcId="{9ABA19FB-B164-487D-AF45-B695A94BC24A}" destId="{9BBB55CB-1773-45D6-BECD-C1D4A338C8AD}" srcOrd="0" destOrd="0" presId="urn:microsoft.com/office/officeart/2005/8/layout/hList3"/>
    <dgm:cxn modelId="{C0A1B1A5-0750-4B94-A5F1-A2473046F8C6}" srcId="{C5A3CA5D-5135-448D-A0EA-371CD323B07B}" destId="{1ECC971A-FDF9-42C0-A327-84098CA2EF03}" srcOrd="2" destOrd="0" parTransId="{DCD542F3-9B1A-45B3-82EE-66DC2881478D}" sibTransId="{CCE00319-7F82-4279-AAD5-BF1B63017AAF}"/>
    <dgm:cxn modelId="{1A9D2BB5-D3B0-430C-8DC0-AFA720CA2FE7}" srcId="{C5A3CA5D-5135-448D-A0EA-371CD323B07B}" destId="{9ABA19FB-B164-487D-AF45-B695A94BC24A}" srcOrd="1" destOrd="0" parTransId="{A1504F2C-3923-42FB-9B2B-C76E8840A2C3}" sibTransId="{0E68E304-7DFD-4100-943E-8C652213ABB4}"/>
    <dgm:cxn modelId="{3FC7CCF4-4790-4E8E-8ACB-515A258B2E4D}" type="presOf" srcId="{C1DE4FFA-B27E-474C-9DE5-645D915BB7C4}" destId="{413523C1-1CA1-4823-B093-59927B99F754}" srcOrd="0" destOrd="0" presId="urn:microsoft.com/office/officeart/2005/8/layout/hList3"/>
    <dgm:cxn modelId="{36AE304A-EB04-48EE-8B8A-935212289281}" type="presParOf" srcId="{B9476418-199D-4D64-9202-C50B08235827}" destId="{DDDF99B7-D94E-4BE3-BCB7-6FB79C4F381D}" srcOrd="0" destOrd="0" presId="urn:microsoft.com/office/officeart/2005/8/layout/hList3"/>
    <dgm:cxn modelId="{30C776E9-7D86-4570-9E12-661001E3E777}" type="presParOf" srcId="{B9476418-199D-4D64-9202-C50B08235827}" destId="{BB1BC57B-FDD5-44CF-9ABC-8B3EDDB6ABD1}" srcOrd="1" destOrd="0" presId="urn:microsoft.com/office/officeart/2005/8/layout/hList3"/>
    <dgm:cxn modelId="{BE7AE9F8-D7B4-49FE-8D28-B996D133FA64}" type="presParOf" srcId="{BB1BC57B-FDD5-44CF-9ABC-8B3EDDB6ABD1}" destId="{31CB34D2-0BEC-4FAA-80E5-793AE6DF7BE9}" srcOrd="0" destOrd="0" presId="urn:microsoft.com/office/officeart/2005/8/layout/hList3"/>
    <dgm:cxn modelId="{FADB8CD4-1408-4655-B604-C7E69571F6D3}" type="presParOf" srcId="{BB1BC57B-FDD5-44CF-9ABC-8B3EDDB6ABD1}" destId="{9BBB55CB-1773-45D6-BECD-C1D4A338C8AD}" srcOrd="1" destOrd="0" presId="urn:microsoft.com/office/officeart/2005/8/layout/hList3"/>
    <dgm:cxn modelId="{397DA973-BA5B-4355-8839-68834C8B11C8}" type="presParOf" srcId="{BB1BC57B-FDD5-44CF-9ABC-8B3EDDB6ABD1}" destId="{0D66217B-12B0-4AAF-B302-B04679DF2FB2}" srcOrd="2" destOrd="0" presId="urn:microsoft.com/office/officeart/2005/8/layout/hList3"/>
    <dgm:cxn modelId="{D2F75CC2-D552-42DF-9A05-E42EEA9C2AD1}" type="presParOf" srcId="{BB1BC57B-FDD5-44CF-9ABC-8B3EDDB6ABD1}" destId="{413523C1-1CA1-4823-B093-59927B99F754}" srcOrd="3" destOrd="0" presId="urn:microsoft.com/office/officeart/2005/8/layout/hList3"/>
    <dgm:cxn modelId="{57378839-7098-4EA2-869D-4FE30CB767DC}" type="presParOf" srcId="{B9476418-199D-4D64-9202-C50B08235827}" destId="{6EC7F0D2-2B92-428A-B947-537340FF0044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75E14A-76E2-4FDE-B635-BFA911F7CCE6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138EFA-DFC3-4F3F-9208-20E84BE4932E}">
      <dgm:prSet phldrT="[Текст]"/>
      <dgm:spPr/>
      <dgm:t>
        <a:bodyPr/>
        <a:lstStyle/>
        <a:p>
          <a:r>
            <a:rPr lang="en-US" b="1" i="0" u="none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  <a:cs typeface="+mn-cs"/>
            </a:rPr>
            <a:t>III. </a:t>
          </a:r>
          <a:r>
            <a:rPr lang="ru-RU" b="1" i="0" u="none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  <a:cs typeface="+mn-cs"/>
            </a:rPr>
            <a:t>ОТДЕЛЕНИЕ ФОРМИРОВАНИЯ</a:t>
          </a:r>
        </a:p>
      </dgm:t>
    </dgm:pt>
    <dgm:pt modelId="{6D00A109-124D-43BE-A376-1AE26F35EBF0}" type="parTrans" cxnId="{123AFE8B-46B1-4270-9D36-89C5938A3817}">
      <dgm:prSet/>
      <dgm:spPr/>
      <dgm:t>
        <a:bodyPr/>
        <a:lstStyle/>
        <a:p>
          <a:endParaRPr lang="ru-RU"/>
        </a:p>
      </dgm:t>
    </dgm:pt>
    <dgm:pt modelId="{E97BE5BD-9686-4590-9C04-FD6C8F1A3A0E}" type="sibTrans" cxnId="{123AFE8B-46B1-4270-9D36-89C5938A3817}">
      <dgm:prSet/>
      <dgm:spPr/>
      <dgm:t>
        <a:bodyPr/>
        <a:lstStyle/>
        <a:p>
          <a:endParaRPr lang="ru-RU"/>
        </a:p>
      </dgm:t>
    </dgm:pt>
    <dgm:pt modelId="{573ACC85-A0B9-4900-9DDB-496373FA2DE1}">
      <dgm:prSet phldrT="[Текст]"/>
      <dgm:spPr/>
      <dgm:t>
        <a:bodyPr/>
        <a:lstStyle/>
        <a:p>
          <a:r>
            <a: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rPr>
            <a:t>0-го поле (</a:t>
          </a:r>
          <a:r>
            <a:rPr kumimoji="0" lang="ru-RU" b="1" i="1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rPr>
            <a:t>доращивания</a:t>
          </a:r>
          <a:r>
            <a: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rPr>
            <a:t>) </a:t>
          </a:r>
          <a:endParaRPr lang="ru-RU" dirty="0"/>
        </a:p>
      </dgm:t>
    </dgm:pt>
    <dgm:pt modelId="{3162E4E0-F8E5-4A43-8946-2D3F815AA2D1}" type="parTrans" cxnId="{B6FF218B-CEA1-4A3C-AA9E-C43C05118396}">
      <dgm:prSet/>
      <dgm:spPr/>
      <dgm:t>
        <a:bodyPr/>
        <a:lstStyle/>
        <a:p>
          <a:endParaRPr lang="ru-RU"/>
        </a:p>
      </dgm:t>
    </dgm:pt>
    <dgm:pt modelId="{BB7DFE3F-3E04-4EE9-BBDF-1A419EEA600F}" type="sibTrans" cxnId="{B6FF218B-CEA1-4A3C-AA9E-C43C05118396}">
      <dgm:prSet/>
      <dgm:spPr/>
      <dgm:t>
        <a:bodyPr/>
        <a:lstStyle/>
        <a:p>
          <a:endParaRPr lang="ru-RU"/>
        </a:p>
      </dgm:t>
    </dgm:pt>
    <dgm:pt modelId="{82F4AE55-27A2-48D3-8762-67958FE2F9C9}">
      <dgm:prSet phldrT="[Текст]"/>
      <dgm:spPr/>
      <dgm:t>
        <a:bodyPr/>
        <a:lstStyle/>
        <a:p>
          <a:r>
            <a: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rPr>
            <a:t>1-е поле (окулировок)</a:t>
          </a:r>
          <a:endParaRPr lang="ru-RU" dirty="0"/>
        </a:p>
      </dgm:t>
    </dgm:pt>
    <dgm:pt modelId="{D256C863-B86E-47BA-BE29-9860CEB50843}" type="parTrans" cxnId="{075B3B2E-E86C-4C26-A13B-A1B238335551}">
      <dgm:prSet/>
      <dgm:spPr/>
      <dgm:t>
        <a:bodyPr/>
        <a:lstStyle/>
        <a:p>
          <a:endParaRPr lang="ru-RU"/>
        </a:p>
      </dgm:t>
    </dgm:pt>
    <dgm:pt modelId="{619DF0F9-62D8-4C4A-9FBC-81DDADC1C2F0}" type="sibTrans" cxnId="{075B3B2E-E86C-4C26-A13B-A1B238335551}">
      <dgm:prSet/>
      <dgm:spPr/>
      <dgm:t>
        <a:bodyPr/>
        <a:lstStyle/>
        <a:p>
          <a:endParaRPr lang="ru-RU"/>
        </a:p>
      </dgm:t>
    </dgm:pt>
    <dgm:pt modelId="{3AB3A043-7F08-4284-B516-AFF70F6231D9}">
      <dgm:prSet phldrT="[Текст]"/>
      <dgm:spPr/>
      <dgm:t>
        <a:bodyPr/>
        <a:lstStyle/>
        <a:p>
          <a:r>
            <a: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rPr>
            <a:t>2-е поле (однолеток) </a:t>
          </a:r>
          <a:endParaRPr lang="ru-RU" dirty="0"/>
        </a:p>
      </dgm:t>
    </dgm:pt>
    <dgm:pt modelId="{C873E40D-12EB-48B3-AD5A-5DA3F5273AE9}" type="parTrans" cxnId="{37999C25-9EE2-44F6-8502-8367AE029FC7}">
      <dgm:prSet/>
      <dgm:spPr/>
      <dgm:t>
        <a:bodyPr/>
        <a:lstStyle/>
        <a:p>
          <a:endParaRPr lang="ru-RU"/>
        </a:p>
      </dgm:t>
    </dgm:pt>
    <dgm:pt modelId="{0D200D22-3FE7-4E51-B07F-DB2248C3A9B4}" type="sibTrans" cxnId="{37999C25-9EE2-44F6-8502-8367AE029FC7}">
      <dgm:prSet/>
      <dgm:spPr/>
      <dgm:t>
        <a:bodyPr/>
        <a:lstStyle/>
        <a:p>
          <a:endParaRPr lang="ru-RU"/>
        </a:p>
      </dgm:t>
    </dgm:pt>
    <dgm:pt modelId="{04E7E5B9-D114-42AE-B23C-FBA8691B3514}">
      <dgm:prSet/>
      <dgm:spPr/>
      <dgm:t>
        <a:bodyPr/>
        <a:lstStyle/>
        <a:p>
          <a:endParaRPr lang="ru-RU" dirty="0"/>
        </a:p>
      </dgm:t>
    </dgm:pt>
    <dgm:pt modelId="{FEBCF162-6DFD-435C-AB94-4ADEAE8FC442}" type="parTrans" cxnId="{1F3AA312-5427-472A-AC2D-8307A7281FC2}">
      <dgm:prSet/>
      <dgm:spPr/>
      <dgm:t>
        <a:bodyPr/>
        <a:lstStyle/>
        <a:p>
          <a:endParaRPr lang="ru-RU"/>
        </a:p>
      </dgm:t>
    </dgm:pt>
    <dgm:pt modelId="{97C3D845-D136-4032-BC3D-F509BDA394D0}" type="sibTrans" cxnId="{1F3AA312-5427-472A-AC2D-8307A7281FC2}">
      <dgm:prSet/>
      <dgm:spPr/>
      <dgm:t>
        <a:bodyPr/>
        <a:lstStyle/>
        <a:p>
          <a:endParaRPr lang="ru-RU"/>
        </a:p>
      </dgm:t>
    </dgm:pt>
    <dgm:pt modelId="{8A293B06-718F-4056-BB14-06229BB76021}">
      <dgm:prSet/>
      <dgm:spPr/>
      <dgm:t>
        <a:bodyPr/>
        <a:lstStyle/>
        <a:p>
          <a:r>
            <a: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rPr>
            <a:t>3-е поле (двухлеток)</a:t>
          </a:r>
          <a:endParaRPr lang="ru-RU" dirty="0"/>
        </a:p>
      </dgm:t>
    </dgm:pt>
    <dgm:pt modelId="{2424A34E-3B4D-431A-92FE-7CEAD7B20E30}" type="parTrans" cxnId="{053ACFA7-1462-4AED-BD18-45ED66389D1B}">
      <dgm:prSet/>
      <dgm:spPr/>
      <dgm:t>
        <a:bodyPr/>
        <a:lstStyle/>
        <a:p>
          <a:endParaRPr lang="ru-RU"/>
        </a:p>
      </dgm:t>
    </dgm:pt>
    <dgm:pt modelId="{3DCCAC2D-BD28-4CD6-B942-6CF23C76BE03}" type="sibTrans" cxnId="{053ACFA7-1462-4AED-BD18-45ED66389D1B}">
      <dgm:prSet/>
      <dgm:spPr/>
      <dgm:t>
        <a:bodyPr/>
        <a:lstStyle/>
        <a:p>
          <a:endParaRPr lang="ru-RU"/>
        </a:p>
      </dgm:t>
    </dgm:pt>
    <dgm:pt modelId="{B3DA011B-973B-4283-B535-B86443B61210}" type="pres">
      <dgm:prSet presAssocID="{BE75E14A-76E2-4FDE-B635-BFA911F7CCE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738C71-FCD4-4652-9B02-83B7DB53B19C}" type="pres">
      <dgm:prSet presAssocID="{FF138EFA-DFC3-4F3F-9208-20E84BE4932E}" presName="roof" presStyleLbl="dkBgShp" presStyleIdx="0" presStyleCnt="2"/>
      <dgm:spPr/>
      <dgm:t>
        <a:bodyPr/>
        <a:lstStyle/>
        <a:p>
          <a:endParaRPr lang="ru-RU"/>
        </a:p>
      </dgm:t>
    </dgm:pt>
    <dgm:pt modelId="{A2AFB32B-8314-4BB6-8FBD-A89F5D7DBDF5}" type="pres">
      <dgm:prSet presAssocID="{FF138EFA-DFC3-4F3F-9208-20E84BE4932E}" presName="pillars" presStyleCnt="0"/>
      <dgm:spPr/>
    </dgm:pt>
    <dgm:pt modelId="{11B25B86-3288-4FD7-82E6-971079BA7509}" type="pres">
      <dgm:prSet presAssocID="{FF138EFA-DFC3-4F3F-9208-20E84BE4932E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DC0CC3-EFC8-4F08-84F5-4ACDFCFF9767}" type="pres">
      <dgm:prSet presAssocID="{82F4AE55-27A2-48D3-8762-67958FE2F9C9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095B65-B32B-4A56-A9ED-601D5ADF2983}" type="pres">
      <dgm:prSet presAssocID="{8A293B06-718F-4056-BB14-06229BB76021}" presName="pillarX" presStyleLbl="node1" presStyleIdx="2" presStyleCnt="4" custLinFactX="0" custLinFactNeighborX="100000" custLinFactNeighborY="-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B416A2-D49B-454A-B620-92F6731D51FB}" type="pres">
      <dgm:prSet presAssocID="{3AB3A043-7F08-4284-B516-AFF70F6231D9}" presName="pillarX" presStyleLbl="node1" presStyleIdx="3" presStyleCnt="4" custLinFactNeighborX="-100000" custLinFactNeighborY="-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1C37E9-E0C6-4E12-907D-6ECEE93458CC}" type="pres">
      <dgm:prSet presAssocID="{FF138EFA-DFC3-4F3F-9208-20E84BE4932E}" presName="base" presStyleLbl="dkBgShp" presStyleIdx="1" presStyleCnt="2" custFlipVert="1" custScaleY="77640"/>
      <dgm:spPr/>
    </dgm:pt>
  </dgm:ptLst>
  <dgm:cxnLst>
    <dgm:cxn modelId="{003C718E-16D2-4428-AC58-2481E0C5AB4D}" type="presOf" srcId="{573ACC85-A0B9-4900-9DDB-496373FA2DE1}" destId="{11B25B86-3288-4FD7-82E6-971079BA7509}" srcOrd="0" destOrd="0" presId="urn:microsoft.com/office/officeart/2005/8/layout/hList3"/>
    <dgm:cxn modelId="{37999C25-9EE2-44F6-8502-8367AE029FC7}" srcId="{FF138EFA-DFC3-4F3F-9208-20E84BE4932E}" destId="{3AB3A043-7F08-4284-B516-AFF70F6231D9}" srcOrd="3" destOrd="0" parTransId="{C873E40D-12EB-48B3-AD5A-5DA3F5273AE9}" sibTransId="{0D200D22-3FE7-4E51-B07F-DB2248C3A9B4}"/>
    <dgm:cxn modelId="{7CB396EF-7872-4F87-8FA9-B6B55FDE03CA}" type="presOf" srcId="{8A293B06-718F-4056-BB14-06229BB76021}" destId="{0D095B65-B32B-4A56-A9ED-601D5ADF2983}" srcOrd="0" destOrd="0" presId="urn:microsoft.com/office/officeart/2005/8/layout/hList3"/>
    <dgm:cxn modelId="{4C970A9D-4048-4F0A-BF44-B8357FE0906B}" type="presOf" srcId="{82F4AE55-27A2-48D3-8762-67958FE2F9C9}" destId="{46DC0CC3-EFC8-4F08-84F5-4ACDFCFF9767}" srcOrd="0" destOrd="0" presId="urn:microsoft.com/office/officeart/2005/8/layout/hList3"/>
    <dgm:cxn modelId="{26CBD58C-BDE4-49F0-A864-EF9F5A10A495}" type="presOf" srcId="{BE75E14A-76E2-4FDE-B635-BFA911F7CCE6}" destId="{B3DA011B-973B-4283-B535-B86443B61210}" srcOrd="0" destOrd="0" presId="urn:microsoft.com/office/officeart/2005/8/layout/hList3"/>
    <dgm:cxn modelId="{123AFE8B-46B1-4270-9D36-89C5938A3817}" srcId="{BE75E14A-76E2-4FDE-B635-BFA911F7CCE6}" destId="{FF138EFA-DFC3-4F3F-9208-20E84BE4932E}" srcOrd="0" destOrd="0" parTransId="{6D00A109-124D-43BE-A376-1AE26F35EBF0}" sibTransId="{E97BE5BD-9686-4590-9C04-FD6C8F1A3A0E}"/>
    <dgm:cxn modelId="{B6FF218B-CEA1-4A3C-AA9E-C43C05118396}" srcId="{FF138EFA-DFC3-4F3F-9208-20E84BE4932E}" destId="{573ACC85-A0B9-4900-9DDB-496373FA2DE1}" srcOrd="0" destOrd="0" parTransId="{3162E4E0-F8E5-4A43-8946-2D3F815AA2D1}" sibTransId="{BB7DFE3F-3E04-4EE9-BBDF-1A419EEA600F}"/>
    <dgm:cxn modelId="{053ACFA7-1462-4AED-BD18-45ED66389D1B}" srcId="{FF138EFA-DFC3-4F3F-9208-20E84BE4932E}" destId="{8A293B06-718F-4056-BB14-06229BB76021}" srcOrd="2" destOrd="0" parTransId="{2424A34E-3B4D-431A-92FE-7CEAD7B20E30}" sibTransId="{3DCCAC2D-BD28-4CD6-B942-6CF23C76BE03}"/>
    <dgm:cxn modelId="{61A52F68-E1E1-45FD-8F7B-B1B641709329}" type="presOf" srcId="{FF138EFA-DFC3-4F3F-9208-20E84BE4932E}" destId="{88738C71-FCD4-4652-9B02-83B7DB53B19C}" srcOrd="0" destOrd="0" presId="urn:microsoft.com/office/officeart/2005/8/layout/hList3"/>
    <dgm:cxn modelId="{FC7D9F49-AC4A-4CC8-B6D3-E8D898C20168}" type="presOf" srcId="{3AB3A043-7F08-4284-B516-AFF70F6231D9}" destId="{2CB416A2-D49B-454A-B620-92F6731D51FB}" srcOrd="0" destOrd="0" presId="urn:microsoft.com/office/officeart/2005/8/layout/hList3"/>
    <dgm:cxn modelId="{075B3B2E-E86C-4C26-A13B-A1B238335551}" srcId="{FF138EFA-DFC3-4F3F-9208-20E84BE4932E}" destId="{82F4AE55-27A2-48D3-8762-67958FE2F9C9}" srcOrd="1" destOrd="0" parTransId="{D256C863-B86E-47BA-BE29-9860CEB50843}" sibTransId="{619DF0F9-62D8-4C4A-9FBC-81DDADC1C2F0}"/>
    <dgm:cxn modelId="{1F3AA312-5427-472A-AC2D-8307A7281FC2}" srcId="{BE75E14A-76E2-4FDE-B635-BFA911F7CCE6}" destId="{04E7E5B9-D114-42AE-B23C-FBA8691B3514}" srcOrd="1" destOrd="0" parTransId="{FEBCF162-6DFD-435C-AB94-4ADEAE8FC442}" sibTransId="{97C3D845-D136-4032-BC3D-F509BDA394D0}"/>
    <dgm:cxn modelId="{1A534A4C-92F4-46EF-A855-DA7C1EAA05CD}" type="presParOf" srcId="{B3DA011B-973B-4283-B535-B86443B61210}" destId="{88738C71-FCD4-4652-9B02-83B7DB53B19C}" srcOrd="0" destOrd="0" presId="urn:microsoft.com/office/officeart/2005/8/layout/hList3"/>
    <dgm:cxn modelId="{D1001FF9-1FA0-43E8-8A9A-D7DC6E9549DA}" type="presParOf" srcId="{B3DA011B-973B-4283-B535-B86443B61210}" destId="{A2AFB32B-8314-4BB6-8FBD-A89F5D7DBDF5}" srcOrd="1" destOrd="0" presId="urn:microsoft.com/office/officeart/2005/8/layout/hList3"/>
    <dgm:cxn modelId="{CC44164F-12EA-47F1-8278-2D051511C01D}" type="presParOf" srcId="{A2AFB32B-8314-4BB6-8FBD-A89F5D7DBDF5}" destId="{11B25B86-3288-4FD7-82E6-971079BA7509}" srcOrd="0" destOrd="0" presId="urn:microsoft.com/office/officeart/2005/8/layout/hList3"/>
    <dgm:cxn modelId="{FCAA571D-A3D3-4FF1-AE49-5544F8693678}" type="presParOf" srcId="{A2AFB32B-8314-4BB6-8FBD-A89F5D7DBDF5}" destId="{46DC0CC3-EFC8-4F08-84F5-4ACDFCFF9767}" srcOrd="1" destOrd="0" presId="urn:microsoft.com/office/officeart/2005/8/layout/hList3"/>
    <dgm:cxn modelId="{C900065C-270A-460F-9227-ADFA4C723303}" type="presParOf" srcId="{A2AFB32B-8314-4BB6-8FBD-A89F5D7DBDF5}" destId="{0D095B65-B32B-4A56-A9ED-601D5ADF2983}" srcOrd="2" destOrd="0" presId="urn:microsoft.com/office/officeart/2005/8/layout/hList3"/>
    <dgm:cxn modelId="{3C12F17F-A981-493D-A71E-0298D58229E2}" type="presParOf" srcId="{A2AFB32B-8314-4BB6-8FBD-A89F5D7DBDF5}" destId="{2CB416A2-D49B-454A-B620-92F6731D51FB}" srcOrd="3" destOrd="0" presId="urn:microsoft.com/office/officeart/2005/8/layout/hList3"/>
    <dgm:cxn modelId="{F21BF01A-9EEE-4F90-9ABC-76C9A52BDBD1}" type="presParOf" srcId="{B3DA011B-973B-4283-B535-B86443B61210}" destId="{941C37E9-E0C6-4E12-907D-6ECEE93458C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DF0E0-3447-4F39-A2D5-0EA7BC0FFA42}">
      <dsp:nvSpPr>
        <dsp:cNvPr id="0" name=""/>
        <dsp:cNvSpPr/>
      </dsp:nvSpPr>
      <dsp:spPr>
        <a:xfrm>
          <a:off x="0" y="0"/>
          <a:ext cx="7704856" cy="154399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i="0" u="none" kern="1200" dirty="0" smtClean="0">
              <a:solidFill>
                <a:srgbClr val="FFFF00"/>
              </a:solidFill>
            </a:rPr>
            <a:t>I.</a:t>
          </a:r>
          <a:r>
            <a:rPr lang="ru-RU" sz="4300" b="1" i="0" u="none" kern="1200" dirty="0" smtClean="0">
              <a:solidFill>
                <a:srgbClr val="FFFF00"/>
              </a:solidFill>
            </a:rPr>
            <a:t>ОТДЕЛЕНИЕ МАТОЧНЫХ НАСАЖДЕНИЙ</a:t>
          </a:r>
          <a:endParaRPr lang="ru-RU" sz="4300" i="0" u="none" kern="1200" dirty="0">
            <a:solidFill>
              <a:srgbClr val="FFFF00"/>
            </a:solidFill>
          </a:endParaRPr>
        </a:p>
      </dsp:txBody>
      <dsp:txXfrm>
        <a:off x="0" y="0"/>
        <a:ext cx="7704856" cy="1543991"/>
      </dsp:txXfrm>
    </dsp:sp>
    <dsp:sp modelId="{7599CDDE-66A0-4BE4-9CD3-5208F163BAC4}">
      <dsp:nvSpPr>
        <dsp:cNvPr id="0" name=""/>
        <dsp:cNvSpPr/>
      </dsp:nvSpPr>
      <dsp:spPr>
        <a:xfrm>
          <a:off x="0" y="1543991"/>
          <a:ext cx="1926213" cy="32423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250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rPr>
            <a:t>маточно-семенной сад </a:t>
          </a:r>
          <a:endParaRPr lang="ru-RU" sz="2500" kern="1200" dirty="0" smtClean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>
        <a:off x="0" y="1543991"/>
        <a:ext cx="1926213" cy="3242381"/>
      </dsp:txXfrm>
    </dsp:sp>
    <dsp:sp modelId="{878BA8F4-6579-4393-A3C6-DAEF821807DE}">
      <dsp:nvSpPr>
        <dsp:cNvPr id="0" name=""/>
        <dsp:cNvSpPr/>
      </dsp:nvSpPr>
      <dsp:spPr>
        <a:xfrm>
          <a:off x="1944224" y="1537312"/>
          <a:ext cx="1926213" cy="32423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500" b="1" i="1" kern="1200" dirty="0" smtClean="0">
              <a:solidFill>
                <a:schemeClr val="tx1"/>
              </a:solidFill>
            </a:rPr>
            <a:t>маточно-черенковый сад</a:t>
          </a:r>
          <a:r>
            <a:rPr lang="ru-RU" sz="2500" kern="1200" dirty="0" smtClean="0">
              <a:solidFill>
                <a:schemeClr val="tx1"/>
              </a:solidFill>
            </a:rPr>
            <a:t>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>
        <a:off x="1944224" y="1537312"/>
        <a:ext cx="1926213" cy="3242381"/>
      </dsp:txXfrm>
    </dsp:sp>
    <dsp:sp modelId="{641B64E2-A369-4783-87F1-7432D2F52DFC}">
      <dsp:nvSpPr>
        <dsp:cNvPr id="0" name=""/>
        <dsp:cNvSpPr/>
      </dsp:nvSpPr>
      <dsp:spPr>
        <a:xfrm>
          <a:off x="3852427" y="1543991"/>
          <a:ext cx="1926213" cy="32423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1" kern="1200" dirty="0" smtClean="0">
              <a:solidFill>
                <a:schemeClr val="tx1"/>
              </a:solidFill>
            </a:rPr>
            <a:t>маточные насаждения ягодных культур</a:t>
          </a:r>
          <a:r>
            <a:rPr lang="ru-RU" sz="2500" kern="1200" dirty="0" smtClean="0">
              <a:solidFill>
                <a:schemeClr val="tx1"/>
              </a:solidFill>
            </a:rPr>
            <a:t> </a:t>
          </a:r>
          <a:endParaRPr lang="ru-RU" sz="2500" kern="1200" dirty="0">
            <a:solidFill>
              <a:schemeClr val="tx1"/>
            </a:solidFill>
          </a:endParaRPr>
        </a:p>
      </dsp:txBody>
      <dsp:txXfrm>
        <a:off x="3852427" y="1543991"/>
        <a:ext cx="1926213" cy="3242381"/>
      </dsp:txXfrm>
    </dsp:sp>
    <dsp:sp modelId="{F7681AD2-19AE-41B0-BF01-FB04BBFD003B}">
      <dsp:nvSpPr>
        <dsp:cNvPr id="0" name=""/>
        <dsp:cNvSpPr/>
      </dsp:nvSpPr>
      <dsp:spPr>
        <a:xfrm>
          <a:off x="5760631" y="1537312"/>
          <a:ext cx="1926213" cy="32423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i="1" kern="1200" dirty="0" smtClean="0">
              <a:solidFill>
                <a:schemeClr val="tx1"/>
              </a:solidFill>
            </a:rPr>
            <a:t>маточник </a:t>
          </a:r>
          <a:r>
            <a:rPr lang="ru-RU" sz="2500" b="1" i="1" kern="1200" dirty="0" err="1" smtClean="0">
              <a:solidFill>
                <a:schemeClr val="tx1"/>
              </a:solidFill>
            </a:rPr>
            <a:t>клоновых</a:t>
          </a:r>
          <a:r>
            <a:rPr lang="ru-RU" sz="2500" b="1" i="1" kern="1200" dirty="0" smtClean="0">
              <a:solidFill>
                <a:schemeClr val="tx1"/>
              </a:solidFill>
            </a:rPr>
            <a:t> подвоев</a:t>
          </a:r>
          <a:r>
            <a:rPr lang="ru-RU" sz="2500" kern="1200" dirty="0" smtClean="0">
              <a:solidFill>
                <a:schemeClr val="tx1"/>
              </a:solidFill>
            </a:rPr>
            <a:t> </a:t>
          </a:r>
          <a:endParaRPr lang="ru-RU" sz="2500" kern="1200" dirty="0">
            <a:solidFill>
              <a:schemeClr val="tx1"/>
            </a:solidFill>
          </a:endParaRPr>
        </a:p>
      </dsp:txBody>
      <dsp:txXfrm>
        <a:off x="5760631" y="1537312"/>
        <a:ext cx="1926213" cy="3242381"/>
      </dsp:txXfrm>
    </dsp:sp>
    <dsp:sp modelId="{07651977-4C46-42F5-8CD9-270EFE2B3BCA}">
      <dsp:nvSpPr>
        <dsp:cNvPr id="0" name=""/>
        <dsp:cNvSpPr/>
      </dsp:nvSpPr>
      <dsp:spPr>
        <a:xfrm>
          <a:off x="0" y="4786373"/>
          <a:ext cx="7704856" cy="36026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DF99B7-D94E-4BE3-BCB7-6FB79C4F381D}">
      <dsp:nvSpPr>
        <dsp:cNvPr id="0" name=""/>
        <dsp:cNvSpPr/>
      </dsp:nvSpPr>
      <dsp:spPr>
        <a:xfrm>
          <a:off x="0" y="0"/>
          <a:ext cx="8496944" cy="1771396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b="1" i="0" u="none" kern="1200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  <a:cs typeface="+mn-cs"/>
            </a:rPr>
            <a:t>II.</a:t>
          </a:r>
          <a:r>
            <a:rPr lang="ru-RU" sz="4900" b="1" i="0" u="none" kern="1200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  <a:cs typeface="+mn-cs"/>
            </a:rPr>
            <a:t>ОТДЕЛЕНИЕ РАЗМНОЖЕНИЯ</a:t>
          </a:r>
          <a:endParaRPr lang="ru-RU" sz="4900" b="1" i="0" u="none" kern="1200" cap="none" spc="0" dirty="0">
            <a:ln w="18000">
              <a:solidFill>
                <a:schemeClr val="accent2">
                  <a:satMod val="140000"/>
                </a:schemeClr>
              </a:solidFill>
              <a:prstDash val="solid"/>
              <a:miter lim="800000"/>
            </a:ln>
            <a:solidFill>
              <a:srgbClr val="FFFF00"/>
            </a:solidFill>
            <a:effectLst>
              <a:outerShdw blurRad="25500" dist="23000" dir="7020000" algn="tl">
                <a:srgbClr val="000000">
                  <a:alpha val="50000"/>
                </a:srgbClr>
              </a:outerShdw>
            </a:effectLst>
          </a:endParaRPr>
        </a:p>
      </dsp:txBody>
      <dsp:txXfrm>
        <a:off x="0" y="0"/>
        <a:ext cx="8496944" cy="1771396"/>
      </dsp:txXfrm>
    </dsp:sp>
    <dsp:sp modelId="{31CB34D2-0BEC-4FAA-80E5-793AE6DF7BE9}">
      <dsp:nvSpPr>
        <dsp:cNvPr id="0" name=""/>
        <dsp:cNvSpPr/>
      </dsp:nvSpPr>
      <dsp:spPr>
        <a:xfrm>
          <a:off x="0" y="1728208"/>
          <a:ext cx="2124236" cy="37199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tx1"/>
              </a:solidFill>
            </a:rPr>
            <a:t>посевное поле</a:t>
          </a:r>
          <a:r>
            <a:rPr lang="ru-RU" sz="2400" kern="1200" dirty="0" smtClean="0">
              <a:solidFill>
                <a:schemeClr val="tx1"/>
              </a:solidFill>
            </a:rPr>
            <a:t> 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0" y="1728208"/>
        <a:ext cx="2124236" cy="3719933"/>
      </dsp:txXfrm>
    </dsp:sp>
    <dsp:sp modelId="{9BBB55CB-1773-45D6-BECD-C1D4A338C8AD}">
      <dsp:nvSpPr>
        <dsp:cNvPr id="0" name=""/>
        <dsp:cNvSpPr/>
      </dsp:nvSpPr>
      <dsp:spPr>
        <a:xfrm>
          <a:off x="2160241" y="1728208"/>
          <a:ext cx="2124236" cy="37199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пикировочное поле</a:t>
          </a:r>
          <a:r>
            <a:rPr lang="ru-RU" sz="240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 </a:t>
          </a:r>
          <a:endParaRPr lang="ru-RU" sz="2400" kern="1200" dirty="0"/>
        </a:p>
      </dsp:txBody>
      <dsp:txXfrm>
        <a:off x="2160241" y="1728208"/>
        <a:ext cx="2124236" cy="3719933"/>
      </dsp:txXfrm>
    </dsp:sp>
    <dsp:sp modelId="{0D66217B-12B0-4AAF-B302-B04679DF2FB2}">
      <dsp:nvSpPr>
        <dsp:cNvPr id="0" name=""/>
        <dsp:cNvSpPr/>
      </dsp:nvSpPr>
      <dsp:spPr>
        <a:xfrm>
          <a:off x="6372708" y="1728208"/>
          <a:ext cx="2124236" cy="37199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участок </a:t>
          </a:r>
          <a:r>
            <a:rPr lang="ru-RU" sz="2400" b="1" i="1" kern="1200" dirty="0" err="1" smtClean="0">
              <a:solidFill>
                <a:schemeClr val="tx1"/>
              </a:solidFill>
              <a:latin typeface="+mn-lt"/>
              <a:ea typeface="+mn-ea"/>
              <a:cs typeface="+mn-cs"/>
            </a:rPr>
            <a:t>доращивания</a:t>
          </a:r>
          <a:r>
            <a:rPr lang="ru-RU" sz="2400" b="1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 ягодных культур </a:t>
          </a:r>
          <a:endParaRPr lang="ru-RU" sz="2400" kern="1200" dirty="0"/>
        </a:p>
      </dsp:txBody>
      <dsp:txXfrm>
        <a:off x="6372708" y="1728208"/>
        <a:ext cx="2124236" cy="3719933"/>
      </dsp:txXfrm>
    </dsp:sp>
    <dsp:sp modelId="{413523C1-1CA1-4823-B093-59927B99F754}">
      <dsp:nvSpPr>
        <dsp:cNvPr id="0" name=""/>
        <dsp:cNvSpPr/>
      </dsp:nvSpPr>
      <dsp:spPr>
        <a:xfrm>
          <a:off x="4248472" y="1728208"/>
          <a:ext cx="2124236" cy="37199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участок черенкования</a:t>
          </a:r>
          <a:r>
            <a:rPr lang="ru-RU" sz="240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 </a:t>
          </a:r>
          <a:endParaRPr lang="ru-RU" sz="2400" kern="1200" dirty="0"/>
        </a:p>
      </dsp:txBody>
      <dsp:txXfrm>
        <a:off x="4248472" y="1728208"/>
        <a:ext cx="2124236" cy="3719933"/>
      </dsp:txXfrm>
    </dsp:sp>
    <dsp:sp modelId="{6EC7F0D2-2B92-428A-B947-537340FF0044}">
      <dsp:nvSpPr>
        <dsp:cNvPr id="0" name=""/>
        <dsp:cNvSpPr/>
      </dsp:nvSpPr>
      <dsp:spPr>
        <a:xfrm>
          <a:off x="0" y="5491330"/>
          <a:ext cx="8496944" cy="41332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738C71-FCD4-4652-9B02-83B7DB53B19C}">
      <dsp:nvSpPr>
        <dsp:cNvPr id="0" name=""/>
        <dsp:cNvSpPr/>
      </dsp:nvSpPr>
      <dsp:spPr>
        <a:xfrm>
          <a:off x="0" y="22259"/>
          <a:ext cx="8064896" cy="1706589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i="0" u="none" kern="1200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  <a:cs typeface="+mn-cs"/>
            </a:rPr>
            <a:t>III. </a:t>
          </a:r>
          <a:r>
            <a:rPr lang="ru-RU" sz="4800" b="1" i="0" u="none" kern="1200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ea typeface="+mn-ea"/>
              <a:cs typeface="+mn-cs"/>
            </a:rPr>
            <a:t>ОТДЕЛЕНИЕ ФОРМИРОВАНИЯ</a:t>
          </a:r>
        </a:p>
      </dsp:txBody>
      <dsp:txXfrm>
        <a:off x="0" y="22259"/>
        <a:ext cx="8064896" cy="1706589"/>
      </dsp:txXfrm>
    </dsp:sp>
    <dsp:sp modelId="{11B25B86-3288-4FD7-82E6-971079BA7509}">
      <dsp:nvSpPr>
        <dsp:cNvPr id="0" name=""/>
        <dsp:cNvSpPr/>
      </dsp:nvSpPr>
      <dsp:spPr>
        <a:xfrm>
          <a:off x="0" y="1728849"/>
          <a:ext cx="2016224" cy="35838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90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rPr>
            <a:t>0-го поле (</a:t>
          </a:r>
          <a:r>
            <a:rPr kumimoji="0" lang="ru-RU" sz="1900" b="1" i="1" u="none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rPr>
            <a:t>доращивания</a:t>
          </a:r>
          <a:r>
            <a:rPr kumimoji="0" lang="ru-RU" sz="190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rPr>
            <a:t>) </a:t>
          </a:r>
          <a:endParaRPr lang="ru-RU" sz="1900" kern="1200" dirty="0"/>
        </a:p>
      </dsp:txBody>
      <dsp:txXfrm>
        <a:off x="0" y="1728849"/>
        <a:ext cx="2016224" cy="3583838"/>
      </dsp:txXfrm>
    </dsp:sp>
    <dsp:sp modelId="{46DC0CC3-EFC8-4F08-84F5-4ACDFCFF9767}">
      <dsp:nvSpPr>
        <dsp:cNvPr id="0" name=""/>
        <dsp:cNvSpPr/>
      </dsp:nvSpPr>
      <dsp:spPr>
        <a:xfrm>
          <a:off x="2016223" y="1728849"/>
          <a:ext cx="2016224" cy="35838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90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rPr>
            <a:t>1-е поле (окулировок)</a:t>
          </a:r>
          <a:endParaRPr lang="ru-RU" sz="1900" kern="1200" dirty="0"/>
        </a:p>
      </dsp:txBody>
      <dsp:txXfrm>
        <a:off x="2016223" y="1728849"/>
        <a:ext cx="2016224" cy="3583838"/>
      </dsp:txXfrm>
    </dsp:sp>
    <dsp:sp modelId="{0D095B65-B32B-4A56-A9ED-601D5ADF2983}">
      <dsp:nvSpPr>
        <dsp:cNvPr id="0" name=""/>
        <dsp:cNvSpPr/>
      </dsp:nvSpPr>
      <dsp:spPr>
        <a:xfrm>
          <a:off x="6048671" y="1728204"/>
          <a:ext cx="2016224" cy="35838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90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rPr>
            <a:t>3-е поле (двухлеток)</a:t>
          </a:r>
          <a:endParaRPr lang="ru-RU" sz="1900" kern="1200" dirty="0"/>
        </a:p>
      </dsp:txBody>
      <dsp:txXfrm>
        <a:off x="6048671" y="1728204"/>
        <a:ext cx="2016224" cy="3583838"/>
      </dsp:txXfrm>
    </dsp:sp>
    <dsp:sp modelId="{2CB416A2-D49B-454A-B620-92F6731D51FB}">
      <dsp:nvSpPr>
        <dsp:cNvPr id="0" name=""/>
        <dsp:cNvSpPr/>
      </dsp:nvSpPr>
      <dsp:spPr>
        <a:xfrm>
          <a:off x="4032448" y="1728204"/>
          <a:ext cx="2016224" cy="35838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900" b="1" i="1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rPr>
            <a:t>2-е поле (однолеток) </a:t>
          </a:r>
          <a:endParaRPr lang="ru-RU" sz="1900" kern="1200" dirty="0"/>
        </a:p>
      </dsp:txBody>
      <dsp:txXfrm>
        <a:off x="4032448" y="1728204"/>
        <a:ext cx="2016224" cy="3583838"/>
      </dsp:txXfrm>
    </dsp:sp>
    <dsp:sp modelId="{941C37E9-E0C6-4E12-907D-6ECEE93458CC}">
      <dsp:nvSpPr>
        <dsp:cNvPr id="0" name=""/>
        <dsp:cNvSpPr/>
      </dsp:nvSpPr>
      <dsp:spPr>
        <a:xfrm flipV="1">
          <a:off x="0" y="5357206"/>
          <a:ext cx="8064896" cy="30916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091E6-147E-4793-8DD4-A51AD687360E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4C642-184E-4791-96A1-07109E81A7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105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29408-C3B0-4203-803D-73AD234E071E}" type="slidenum">
              <a:rPr lang="ru-RU" smtClean="0"/>
              <a:pPr/>
              <a:t>8</a:t>
            </a:fld>
            <a:endParaRPr lang="ru-RU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CAB7D7-0AB3-4433-ACE0-1974ADC3E519}" type="slidenum">
              <a:rPr lang="ru-RU" smtClean="0"/>
              <a:pPr/>
              <a:t>9</a:t>
            </a:fld>
            <a:endParaRPr lang="ru-RU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DB93-7342-4862-8BCB-C726E4A1C4FC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A2885-EA6B-4F99-A023-0C3CE64D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DB93-7342-4862-8BCB-C726E4A1C4FC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A2885-EA6B-4F99-A023-0C3CE64D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DB93-7342-4862-8BCB-C726E4A1C4FC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A2885-EA6B-4F99-A023-0C3CE64D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DB93-7342-4862-8BCB-C726E4A1C4FC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A2885-EA6B-4F99-A023-0C3CE64D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DB93-7342-4862-8BCB-C726E4A1C4FC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A2885-EA6B-4F99-A023-0C3CE64D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DB93-7342-4862-8BCB-C726E4A1C4FC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A2885-EA6B-4F99-A023-0C3CE64D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DB93-7342-4862-8BCB-C726E4A1C4FC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A2885-EA6B-4F99-A023-0C3CE64D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DB93-7342-4862-8BCB-C726E4A1C4FC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A2885-EA6B-4F99-A023-0C3CE64D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DB93-7342-4862-8BCB-C726E4A1C4FC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A2885-EA6B-4F99-A023-0C3CE64D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DB93-7342-4862-8BCB-C726E4A1C4FC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A2885-EA6B-4F99-A023-0C3CE64D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DB93-7342-4862-8BCB-C726E4A1C4FC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A2885-EA6B-4F99-A023-0C3CE64D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0DB93-7342-4862-8BCB-C726E4A1C4FC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A2885-EA6B-4F99-A023-0C3CE64D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055;&#1072;&#1087;&#1080;&#1085;&#1099;%20&#1076;&#1086;&#1082;&#1091;&#1084;&#1077;&#1085;&#1090;&#1099;\&#1052;&#1086;&#1080;%20&#1092;&#1086;&#1090;&#1086;%20&#1080;%20&#1074;&#1080;&#1076;&#1080;&#1086;\&#1050;&#1072;&#1092;&#1077;&#1076;&#1088;&#1072;\&#1042;&#1080;&#1076;&#1080;&#1086;%20&#1050;&#1072;&#1092;&#1077;&#1076;&#1088;&#1072;\&#1042;&#1080;&#1076;&#1080;&#1086;%20&#1086;&#1082;&#1091;&#1083;&#1080;&#1088;&#1086;&#1074;&#1082;&#1072;\&#1047;&#1072;&#1075;&#1086;&#1090;&#1086;&#1074;&#1082;&#1072;%20&#1095;&#1077;&#1088;&#1077;&#1085;&#1082;&#1086;&#1074;.avi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slide" Target="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46.xml"/><Relationship Id="rId3" Type="http://schemas.openxmlformats.org/officeDocument/2006/relationships/slide" Target="slide37.xml"/><Relationship Id="rId7" Type="http://schemas.openxmlformats.org/officeDocument/2006/relationships/slide" Target="slide40.xml"/><Relationship Id="rId12" Type="http://schemas.openxmlformats.org/officeDocument/2006/relationships/slide" Target="slide4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9.xml"/><Relationship Id="rId11" Type="http://schemas.openxmlformats.org/officeDocument/2006/relationships/slide" Target="slide43.xml"/><Relationship Id="rId5" Type="http://schemas.openxmlformats.org/officeDocument/2006/relationships/slide" Target="slide48.xml"/><Relationship Id="rId15" Type="http://schemas.openxmlformats.org/officeDocument/2006/relationships/slide" Target="slide47.xml"/><Relationship Id="rId10" Type="http://schemas.openxmlformats.org/officeDocument/2006/relationships/hyperlink" Target="&#1051;&#1077;&#1082;&#1094;&#1080;&#1103;%203.pptx" TargetMode="External"/><Relationship Id="rId4" Type="http://schemas.openxmlformats.org/officeDocument/2006/relationships/slide" Target="slide38.xml"/><Relationship Id="rId9" Type="http://schemas.openxmlformats.org/officeDocument/2006/relationships/slide" Target="slide42.xml"/><Relationship Id="rId14" Type="http://schemas.openxmlformats.org/officeDocument/2006/relationships/slide" Target="slide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-70 01"/>
          <p:cNvPicPr>
            <a:picLocks noChangeAspect="1" noChangeArrowheads="1"/>
          </p:cNvPicPr>
          <p:nvPr/>
        </p:nvPicPr>
        <p:blipFill>
          <a:blip r:embed="rId2">
            <a:lum contrast="-42000"/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57200" y="620688"/>
            <a:ext cx="8229600" cy="4321150"/>
          </a:xfrm>
        </p:spPr>
        <p:txBody>
          <a:bodyPr lIns="45720" rIns="228600" anchor="b">
            <a:noAutofit/>
          </a:bodyPr>
          <a:lstStyle/>
          <a:p>
            <a:pPr eaLnBrk="1" hangingPunct="1"/>
            <a:r>
              <a:rPr lang="ru-RU" sz="5400" b="1" u="sng" dirty="0" smtClean="0">
                <a:latin typeface="Times New Roman" pitchFamily="18" charset="0"/>
                <a:cs typeface="Times New Roman" pitchFamily="18" charset="0"/>
              </a:rPr>
              <a:t>Биологические основы размножения плодовых и ягодных культур</a:t>
            </a:r>
            <a:endParaRPr lang="ru-RU" sz="5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49237" y="188640"/>
            <a:ext cx="8713788" cy="1079500"/>
          </a:xfrm>
        </p:spPr>
        <p:txBody>
          <a:bodyPr rtlCol="0"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Производство оздоровленного посадочного материала (Микроклональное размножение)</a:t>
            </a:r>
          </a:p>
        </p:txBody>
      </p:sp>
      <p:pic>
        <p:nvPicPr>
          <p:cNvPr id="3993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44" y="3429000"/>
            <a:ext cx="3997325" cy="3197225"/>
          </a:xfrm>
          <a:noFill/>
        </p:spPr>
      </p:pic>
      <p:sp>
        <p:nvSpPr>
          <p:cNvPr id="399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1268760"/>
            <a:ext cx="8255711" cy="1728788"/>
          </a:xfrm>
        </p:spPr>
        <p:txBody>
          <a:bodyPr>
            <a:noAutofit/>
          </a:bodyPr>
          <a:lstStyle/>
          <a:p>
            <a:pPr marL="0" indent="0" algn="just" eaLnBrk="1" hangingPunct="1">
              <a:spcBef>
                <a:spcPts val="0"/>
              </a:spcBef>
              <a:buFontTx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Разработаны технологии производства оздоровленного посадочного материала смородины черной, смородины красной, земляники садовой, оздоровленных клоновых подвоев яблони,  производства посадочного материала бузины черной и др.</a:t>
            </a: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429000"/>
            <a:ext cx="4535487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3" y="188640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 Подвои плодовых пород. Требования, предъявляемые к подвоям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3" y="1263792"/>
            <a:ext cx="8784976" cy="460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90000"/>
              </a:lnSpc>
              <a:spcAft>
                <a:spcPts val="0"/>
              </a:spcAft>
            </a:pPr>
            <a:r>
              <a:rPr lang="ru-RU" sz="2800" i="1" dirty="0">
                <a:latin typeface="Times New Roman"/>
                <a:ea typeface="Times New Roman"/>
              </a:rPr>
              <a:t>По происхождению</a:t>
            </a:r>
            <a:r>
              <a:rPr lang="ru-RU" sz="2800" dirty="0">
                <a:latin typeface="Times New Roman"/>
                <a:ea typeface="Times New Roman"/>
              </a:rPr>
              <a:t>:</a:t>
            </a:r>
          </a:p>
          <a:p>
            <a:pPr marL="342900" lvl="0" indent="-342900" algn="just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800" dirty="0">
                <a:latin typeface="Times New Roman"/>
                <a:ea typeface="Times New Roman"/>
              </a:rPr>
              <a:t>Семенные (выращенные из семян, в практике любительского садоводства – дички);</a:t>
            </a:r>
          </a:p>
          <a:p>
            <a:pPr marL="342900" lvl="0" indent="-342900" algn="just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800" dirty="0">
                <a:latin typeface="Times New Roman"/>
                <a:ea typeface="Times New Roman"/>
              </a:rPr>
              <a:t>Клоновые (вегетативно-размножаемые</a:t>
            </a:r>
            <a:r>
              <a:rPr lang="ru-RU" sz="2800" dirty="0" smtClean="0">
                <a:latin typeface="Times New Roman"/>
                <a:ea typeface="Times New Roman"/>
              </a:rPr>
              <a:t>)</a:t>
            </a:r>
          </a:p>
          <a:p>
            <a:pPr marL="342900" lvl="0" indent="-342900" algn="just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ru-RU" sz="2800" dirty="0">
              <a:latin typeface="Times New Roman"/>
              <a:ea typeface="Times New Roman"/>
            </a:endParaRPr>
          </a:p>
          <a:p>
            <a:pPr indent="180340" algn="just">
              <a:lnSpc>
                <a:spcPct val="90000"/>
              </a:lnSpc>
              <a:spcAft>
                <a:spcPts val="0"/>
              </a:spcAft>
            </a:pPr>
            <a:r>
              <a:rPr lang="ru-RU" sz="2800" i="1" dirty="0">
                <a:latin typeface="Times New Roman"/>
                <a:ea typeface="Times New Roman"/>
              </a:rPr>
              <a:t>По силе роста:</a:t>
            </a:r>
            <a:endParaRPr lang="ru-RU" sz="2800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800" dirty="0" smtClean="0">
                <a:latin typeface="Times New Roman"/>
                <a:ea typeface="Times New Roman"/>
              </a:rPr>
              <a:t>Сильнорослые;</a:t>
            </a:r>
            <a:endParaRPr lang="ru-RU" sz="2800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800" dirty="0" smtClean="0">
                <a:latin typeface="Times New Roman"/>
                <a:ea typeface="Times New Roman"/>
              </a:rPr>
              <a:t>Среднерослые;</a:t>
            </a:r>
            <a:endParaRPr lang="ru-RU" sz="2800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800" dirty="0" err="1" smtClean="0">
                <a:latin typeface="Times New Roman"/>
                <a:ea typeface="Times New Roman"/>
              </a:rPr>
              <a:t>Полукарликовые</a:t>
            </a:r>
            <a:r>
              <a:rPr lang="ru-RU" sz="2800" dirty="0" smtClean="0">
                <a:latin typeface="Times New Roman"/>
                <a:ea typeface="Times New Roman"/>
              </a:rPr>
              <a:t>;</a:t>
            </a:r>
            <a:endParaRPr lang="ru-RU" sz="2800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800" dirty="0" smtClean="0">
                <a:latin typeface="Times New Roman"/>
                <a:ea typeface="Times New Roman"/>
              </a:rPr>
              <a:t>Карликовые;</a:t>
            </a:r>
            <a:endParaRPr lang="ru-RU" sz="2800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800" dirty="0" err="1" smtClean="0">
                <a:latin typeface="Times New Roman"/>
                <a:ea typeface="Times New Roman"/>
              </a:rPr>
              <a:t>Суперкарликовые</a:t>
            </a:r>
            <a:r>
              <a:rPr lang="ru-RU" sz="2800" dirty="0" smtClean="0">
                <a:latin typeface="Times New Roman"/>
                <a:ea typeface="Times New Roman"/>
              </a:rPr>
              <a:t>.</a:t>
            </a:r>
            <a:endParaRPr lang="ru-RU" sz="2800" dirty="0">
              <a:latin typeface="Times New Roman"/>
              <a:ea typeface="Times New Roman"/>
            </a:endParaRPr>
          </a:p>
          <a:p>
            <a:pPr indent="180340" algn="just">
              <a:lnSpc>
                <a:spcPct val="9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 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127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8568952" cy="610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90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 </a:t>
            </a:r>
          </a:p>
          <a:p>
            <a:pPr indent="180340" algn="just">
              <a:lnSpc>
                <a:spcPct val="90000"/>
              </a:lnSpc>
              <a:spcAft>
                <a:spcPts val="0"/>
              </a:spcAft>
            </a:pPr>
            <a:r>
              <a:rPr lang="ru-RU" sz="2800" b="1" u="sng" dirty="0">
                <a:latin typeface="Times New Roman"/>
                <a:ea typeface="Times New Roman"/>
              </a:rPr>
              <a:t>Взаимовлияние подвоя и </a:t>
            </a:r>
            <a:r>
              <a:rPr lang="ru-RU" sz="2800" b="1" u="sng" dirty="0" smtClean="0">
                <a:latin typeface="Times New Roman"/>
                <a:ea typeface="Times New Roman"/>
              </a:rPr>
              <a:t>привоя</a:t>
            </a:r>
          </a:p>
          <a:p>
            <a:pPr indent="180340" algn="just">
              <a:lnSpc>
                <a:spcPct val="90000"/>
              </a:lnSpc>
              <a:spcAft>
                <a:spcPts val="0"/>
              </a:spcAft>
            </a:pPr>
            <a:endParaRPr lang="ru-RU" sz="2400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800" dirty="0" smtClean="0">
                <a:latin typeface="Times New Roman"/>
                <a:ea typeface="Times New Roman"/>
              </a:rPr>
              <a:t>Подвой </a:t>
            </a:r>
            <a:r>
              <a:rPr lang="ru-RU" sz="2800" dirty="0">
                <a:latin typeface="Times New Roman"/>
                <a:ea typeface="Times New Roman"/>
              </a:rPr>
              <a:t>влияет на долговечность привоя. </a:t>
            </a:r>
            <a:endParaRPr lang="ru-RU" sz="2800" dirty="0" smtClean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ru-RU" sz="2800" dirty="0" smtClean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800" dirty="0" smtClean="0">
                <a:latin typeface="Times New Roman"/>
                <a:ea typeface="Times New Roman"/>
              </a:rPr>
              <a:t>Подвой </a:t>
            </a:r>
            <a:r>
              <a:rPr lang="ru-RU" sz="2800" dirty="0">
                <a:latin typeface="Times New Roman"/>
                <a:ea typeface="Times New Roman"/>
              </a:rPr>
              <a:t>влияет на </a:t>
            </a:r>
            <a:r>
              <a:rPr lang="ru-RU" sz="2800" dirty="0" err="1">
                <a:latin typeface="Times New Roman"/>
                <a:ea typeface="Times New Roman"/>
              </a:rPr>
              <a:t>скороплодность</a:t>
            </a:r>
            <a:r>
              <a:rPr lang="ru-RU" sz="2800" dirty="0">
                <a:latin typeface="Times New Roman"/>
                <a:ea typeface="Times New Roman"/>
              </a:rPr>
              <a:t>, урожай, урожайность, качество плодов. </a:t>
            </a:r>
            <a:endParaRPr lang="ru-RU" sz="2800" dirty="0" smtClean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ru-RU" sz="2800" dirty="0" smtClean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800" dirty="0" smtClean="0">
                <a:latin typeface="Times New Roman"/>
                <a:ea typeface="Times New Roman"/>
              </a:rPr>
              <a:t>Подвой </a:t>
            </a:r>
            <a:r>
              <a:rPr lang="ru-RU" sz="2800" dirty="0">
                <a:latin typeface="Times New Roman"/>
                <a:ea typeface="Times New Roman"/>
              </a:rPr>
              <a:t>влияет на основные биологические свойства – зимостойкость, засухоустойчивость. </a:t>
            </a:r>
            <a:endParaRPr lang="ru-RU" sz="2800" dirty="0" smtClean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ru-RU" sz="2800" dirty="0" smtClean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800" dirty="0" smtClean="0">
                <a:latin typeface="Times New Roman"/>
                <a:ea typeface="Times New Roman"/>
              </a:rPr>
              <a:t>Подвой </a:t>
            </a:r>
            <a:r>
              <a:rPr lang="ru-RU" sz="2800" dirty="0">
                <a:latin typeface="Times New Roman"/>
                <a:ea typeface="Times New Roman"/>
              </a:rPr>
              <a:t>влияет на сроки прохождения фенологических фаз привоем</a:t>
            </a:r>
            <a:r>
              <a:rPr lang="ru-RU" sz="2800" dirty="0" smtClean="0">
                <a:latin typeface="Times New Roman"/>
                <a:ea typeface="Times New Roman"/>
              </a:rPr>
              <a:t>.</a:t>
            </a:r>
          </a:p>
          <a:p>
            <a:pPr marL="342900" lvl="0" indent="-342900" algn="just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ru-RU" sz="2800" dirty="0">
              <a:latin typeface="Times New Roman"/>
              <a:ea typeface="Times New Roman"/>
            </a:endParaRPr>
          </a:p>
          <a:p>
            <a:pPr marL="342900" lvl="0" indent="-342900" algn="just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800" dirty="0">
                <a:latin typeface="Times New Roman"/>
                <a:ea typeface="Times New Roman"/>
              </a:rPr>
              <a:t>Подвой влияет на устойчивость к болезням и вредителям. </a:t>
            </a:r>
            <a:endParaRPr lang="ru-RU" sz="28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299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784976" cy="6441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90000"/>
              </a:lnSpc>
              <a:spcAft>
                <a:spcPts val="0"/>
              </a:spcAft>
            </a:pPr>
            <a:r>
              <a:rPr lang="ru-RU" sz="2800" b="1" i="1" dirty="0">
                <a:latin typeface="Times New Roman"/>
                <a:ea typeface="Times New Roman"/>
              </a:rPr>
              <a:t>Основные требования к подвоям</a:t>
            </a:r>
            <a:r>
              <a:rPr lang="ru-RU" sz="2800" b="1" i="1" dirty="0" smtClean="0">
                <a:latin typeface="Times New Roman"/>
                <a:ea typeface="Times New Roman"/>
              </a:rPr>
              <a:t>:</a:t>
            </a:r>
          </a:p>
          <a:p>
            <a:pPr indent="180340" algn="just">
              <a:lnSpc>
                <a:spcPct val="90000"/>
              </a:lnSpc>
              <a:spcAft>
                <a:spcPts val="0"/>
              </a:spcAft>
            </a:pPr>
            <a:endParaRPr lang="ru-RU" sz="2800" dirty="0">
              <a:latin typeface="Times New Roman"/>
              <a:ea typeface="Times New Roman"/>
            </a:endParaRPr>
          </a:p>
          <a:p>
            <a:pPr algn="just">
              <a:lnSpc>
                <a:spcPct val="90000"/>
              </a:lnSpc>
              <a:spcAft>
                <a:spcPts val="0"/>
              </a:spcAft>
              <a:buAutoNum type="arabicPeriod"/>
            </a:pPr>
            <a:r>
              <a:rPr lang="ru-RU" sz="2800" dirty="0" smtClean="0">
                <a:latin typeface="Times New Roman"/>
                <a:ea typeface="Times New Roman"/>
              </a:rPr>
              <a:t> Подвои </a:t>
            </a:r>
            <a:r>
              <a:rPr lang="ru-RU" sz="2800" dirty="0">
                <a:latin typeface="Times New Roman"/>
                <a:ea typeface="Times New Roman"/>
              </a:rPr>
              <a:t>должны быть </a:t>
            </a:r>
            <a:r>
              <a:rPr lang="ru-RU" sz="2800" dirty="0" smtClean="0">
                <a:latin typeface="Times New Roman"/>
                <a:ea typeface="Times New Roman"/>
              </a:rPr>
              <a:t>приспособленными к  </a:t>
            </a:r>
            <a:r>
              <a:rPr lang="ru-RU" sz="2800" dirty="0">
                <a:latin typeface="Times New Roman"/>
                <a:ea typeface="Times New Roman"/>
              </a:rPr>
              <a:t>почвенно-климатическим условиям где привитые растения будут </a:t>
            </a:r>
            <a:r>
              <a:rPr lang="ru-RU" sz="2800" dirty="0" smtClean="0">
                <a:latin typeface="Times New Roman"/>
                <a:ea typeface="Times New Roman"/>
              </a:rPr>
              <a:t>произрастать </a:t>
            </a:r>
            <a:r>
              <a:rPr lang="ru-RU" sz="2800" dirty="0">
                <a:latin typeface="Times New Roman"/>
                <a:ea typeface="Times New Roman"/>
              </a:rPr>
              <a:t>(Следует использовать подвои, прошедшие систему </a:t>
            </a:r>
            <a:r>
              <a:rPr lang="ru-RU" sz="2800" dirty="0" err="1">
                <a:latin typeface="Times New Roman"/>
                <a:ea typeface="Times New Roman"/>
              </a:rPr>
              <a:t>Госсортиспытания</a:t>
            </a:r>
            <a:r>
              <a:rPr lang="ru-RU" sz="2800" dirty="0">
                <a:latin typeface="Times New Roman"/>
                <a:ea typeface="Times New Roman"/>
              </a:rPr>
              <a:t>, т.е. включенные в </a:t>
            </a:r>
            <a:r>
              <a:rPr lang="ru-RU" sz="2800" dirty="0" err="1">
                <a:latin typeface="Times New Roman"/>
                <a:ea typeface="Times New Roman"/>
              </a:rPr>
              <a:t>Госреестр</a:t>
            </a:r>
            <a:r>
              <a:rPr lang="ru-RU" sz="2800" dirty="0">
                <a:latin typeface="Times New Roman"/>
                <a:ea typeface="Times New Roman"/>
              </a:rPr>
              <a:t> сортов и древесно-кустарниковых пород</a:t>
            </a:r>
            <a:r>
              <a:rPr lang="ru-RU" sz="2800" dirty="0" smtClean="0">
                <a:latin typeface="Times New Roman"/>
                <a:ea typeface="Times New Roman"/>
              </a:rPr>
              <a:t>);</a:t>
            </a:r>
          </a:p>
          <a:p>
            <a:pPr algn="just">
              <a:lnSpc>
                <a:spcPct val="90000"/>
              </a:lnSpc>
              <a:spcAft>
                <a:spcPts val="0"/>
              </a:spcAft>
              <a:buAutoNum type="arabicPeriod"/>
            </a:pPr>
            <a:endParaRPr lang="ru-RU" sz="2800" dirty="0">
              <a:latin typeface="Times New Roman"/>
              <a:ea typeface="Times New Roman"/>
            </a:endParaRPr>
          </a:p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ru-RU" sz="2800" dirty="0">
                <a:latin typeface="Times New Roman"/>
                <a:ea typeface="Times New Roman"/>
              </a:rPr>
              <a:t>2. Должны обладать хорошей совместимостью с прививаемыми </a:t>
            </a:r>
            <a:r>
              <a:rPr lang="ru-RU" sz="2800" dirty="0" smtClean="0">
                <a:latin typeface="Times New Roman"/>
                <a:ea typeface="Times New Roman"/>
              </a:rPr>
              <a:t>сортами</a:t>
            </a:r>
            <a:r>
              <a:rPr lang="ru-RU" sz="2800" dirty="0">
                <a:latin typeface="Times New Roman"/>
                <a:ea typeface="Times New Roman"/>
              </a:rPr>
              <a:t>;</a:t>
            </a:r>
            <a:endParaRPr lang="ru-RU" sz="2800" dirty="0" smtClean="0">
              <a:latin typeface="Times New Roman"/>
              <a:ea typeface="Times New Roman"/>
            </a:endParaRPr>
          </a:p>
          <a:p>
            <a:pPr algn="just">
              <a:lnSpc>
                <a:spcPct val="90000"/>
              </a:lnSpc>
              <a:spcAft>
                <a:spcPts val="0"/>
              </a:spcAft>
            </a:pPr>
            <a:endParaRPr lang="ru-RU" sz="2800" dirty="0">
              <a:latin typeface="Times New Roman"/>
              <a:ea typeface="Times New Roman"/>
            </a:endParaRPr>
          </a:p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ru-RU" sz="2800" dirty="0">
                <a:latin typeface="Times New Roman"/>
                <a:ea typeface="Times New Roman"/>
              </a:rPr>
              <a:t>3. Подвои должны обеспечивать однотипность привитых растений по силе роста, урожайности, долговечности. </a:t>
            </a:r>
          </a:p>
          <a:p>
            <a:pPr algn="just">
              <a:lnSpc>
                <a:spcPct val="90000"/>
              </a:lnSpc>
              <a:spcAft>
                <a:spcPts val="0"/>
              </a:spcAft>
            </a:pPr>
            <a:r>
              <a:rPr lang="ru-RU" sz="2800" dirty="0">
                <a:latin typeface="Times New Roman"/>
                <a:ea typeface="Times New Roman"/>
              </a:rPr>
              <a:t> </a:t>
            </a:r>
            <a:endParaRPr lang="ru-RU" sz="28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089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649737"/>
              </p:ext>
            </p:extLst>
          </p:nvPr>
        </p:nvGraphicFramePr>
        <p:xfrm>
          <a:off x="395536" y="199939"/>
          <a:ext cx="8496943" cy="6421785"/>
        </p:xfrm>
        <a:graphic>
          <a:graphicData uri="http://schemas.openxmlformats.org/drawingml/2006/table">
            <a:tbl>
              <a:tblPr/>
              <a:tblGrid>
                <a:gridCol w="2065796"/>
                <a:gridCol w="2065796"/>
                <a:gridCol w="1652638"/>
                <a:gridCol w="2712713"/>
              </a:tblGrid>
              <a:tr h="548870">
                <a:tc rowSpan="2">
                  <a:txBody>
                    <a:bodyPr/>
                    <a:lstStyle/>
                    <a:p>
                      <a:pPr marL="270510" marR="111760" indent="-270510" algn="ctr">
                        <a:lnSpc>
                          <a:spcPct val="85000"/>
                        </a:lnSpc>
                        <a:spcBef>
                          <a:spcPts val="111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</a:rPr>
                        <a:t>Порода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70510" marR="111760" indent="-270510" algn="ctr">
                        <a:lnSpc>
                          <a:spcPct val="85000"/>
                        </a:lnSpc>
                        <a:spcBef>
                          <a:spcPts val="111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</a:rPr>
                        <a:t>Включены в </a:t>
                      </a:r>
                      <a:r>
                        <a:rPr lang="ru-RU" sz="1800" b="1" dirty="0" err="1" smtClean="0">
                          <a:effectLst/>
                          <a:latin typeface="Times New Roman"/>
                        </a:rPr>
                        <a:t>Госреестр</a:t>
                      </a:r>
                      <a:r>
                        <a:rPr lang="ru-RU" sz="1800" b="1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800" b="1" dirty="0">
                          <a:effectLst/>
                          <a:latin typeface="Times New Roman"/>
                        </a:rPr>
                        <a:t>сортов и древесно-кустарниковых пород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</a:rPr>
                        <a:t>Область допуска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0510" marR="111760" indent="-270510" algn="ctr">
                        <a:lnSpc>
                          <a:spcPct val="85000"/>
                        </a:lnSpc>
                        <a:spcBef>
                          <a:spcPts val="111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/>
                        </a:rPr>
                        <a:t>семенные</a:t>
                      </a:r>
                      <a:endParaRPr lang="ru-RU" sz="1800" b="1" dirty="0">
                        <a:effectLst/>
                        <a:latin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0510" marR="111760" indent="-270510" algn="ctr">
                        <a:lnSpc>
                          <a:spcPct val="85000"/>
                        </a:lnSpc>
                        <a:spcBef>
                          <a:spcPts val="111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</a:rPr>
                        <a:t>клоновые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18080">
                <a:tc>
                  <a:txBody>
                    <a:bodyPr/>
                    <a:lstStyle/>
                    <a:p>
                      <a:pPr marL="0" marR="111760" indent="0" algn="l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</a:rPr>
                        <a:t>Яблоня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Антоновка обыкновенная,</a:t>
                      </a:r>
                    </a:p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Яблоня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лесная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57-545</a:t>
                      </a:r>
                    </a:p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ММ 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106</a:t>
                      </a:r>
                    </a:p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А-2</a:t>
                      </a:r>
                    </a:p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ПБ-4</a:t>
                      </a:r>
                    </a:p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54-118</a:t>
                      </a:r>
                    </a:p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62-396</a:t>
                      </a:r>
                    </a:p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М-9</a:t>
                      </a:r>
                    </a:p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5-25-3</a:t>
                      </a:r>
                    </a:p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М-7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М-26</a:t>
                      </a:r>
                    </a:p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1-48-2</a:t>
                      </a:r>
                    </a:p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106-13</a:t>
                      </a:r>
                    </a:p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67-5(32)</a:t>
                      </a:r>
                    </a:p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71-3-195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176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/>
                        </a:rPr>
                        <a:t>По республике </a:t>
                      </a:r>
                      <a:endParaRPr lang="ru-RU" sz="1800" b="0" dirty="0" smtClean="0">
                        <a:effectLst/>
                        <a:latin typeface="Times New Roman"/>
                      </a:endParaRPr>
                    </a:p>
                    <a:p>
                      <a:pPr marL="0" marR="11176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/>
                        </a:rPr>
                        <a:t>По </a:t>
                      </a:r>
                      <a:r>
                        <a:rPr lang="ru-RU" sz="1800" b="0" dirty="0">
                          <a:effectLst/>
                          <a:latin typeface="Times New Roman"/>
                        </a:rPr>
                        <a:t>республике</a:t>
                      </a:r>
                    </a:p>
                    <a:p>
                      <a:pPr marL="0" marR="11176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По республике</a:t>
                      </a:r>
                    </a:p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По 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республике </a:t>
                      </a:r>
                    </a:p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По республике</a:t>
                      </a:r>
                    </a:p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По республике</a:t>
                      </a:r>
                    </a:p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Бр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Гр,</a:t>
                      </a:r>
                      <a:r>
                        <a:rPr lang="ru-RU" sz="1800" baseline="0" dirty="0" smtClean="0">
                          <a:effectLst/>
                          <a:latin typeface="Times New Roman"/>
                          <a:ea typeface="Times New Roman"/>
                        </a:rPr>
                        <a:t> Гм, </a:t>
                      </a:r>
                      <a:r>
                        <a:rPr lang="ru-RU" sz="1800" baseline="0" dirty="0" err="1" smtClean="0">
                          <a:effectLst/>
                          <a:latin typeface="Times New Roman"/>
                          <a:ea typeface="Times New Roman"/>
                        </a:rPr>
                        <a:t>Мн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11176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/>
                        </a:rPr>
                        <a:t>По республике</a:t>
                      </a:r>
                    </a:p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/>
                          <a:ea typeface="Times New Roman"/>
                        </a:rPr>
                        <a:t>Бр</a:t>
                      </a: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, Гм, Гр.</a:t>
                      </a:r>
                    </a:p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По 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республике</a:t>
                      </a:r>
                    </a:p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Гр.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По республике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Бр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, Гр, Гм, 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Мн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, Вт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По республике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0880">
                <a:tc>
                  <a:txBody>
                    <a:bodyPr/>
                    <a:lstStyle/>
                    <a:p>
                      <a:pPr marL="0" marR="111760" indent="0" algn="l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</a:rPr>
                        <a:t>Груша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176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/>
                        </a:rPr>
                        <a:t>Груша дикая лесная, Сеянец </a:t>
                      </a:r>
                      <a:r>
                        <a:rPr lang="ru-RU" sz="1800" b="0" dirty="0" err="1" smtClean="0">
                          <a:effectLst/>
                          <a:latin typeface="Times New Roman"/>
                        </a:rPr>
                        <a:t>Виневки</a:t>
                      </a:r>
                      <a:endParaRPr lang="ru-RU" sz="1800" b="0" dirty="0" smtClean="0">
                        <a:effectLst/>
                        <a:latin typeface="Times New Roman"/>
                      </a:endParaRPr>
                    </a:p>
                    <a:p>
                      <a:pPr marL="0" marR="11176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/>
                        </a:rPr>
                        <a:t>АИ-1</a:t>
                      </a:r>
                      <a:endParaRPr lang="ru-RU" sz="18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8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176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/>
                        </a:rPr>
                        <a:t>По республике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0880">
                <a:tc>
                  <a:txBody>
                    <a:bodyPr/>
                    <a:lstStyle/>
                    <a:p>
                      <a:pPr marL="0" marR="111760" indent="0" algn="l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</a:rPr>
                        <a:t>Вишня и </a:t>
                      </a:r>
                    </a:p>
                    <a:p>
                      <a:pPr marL="0" marR="111760" indent="0" algn="l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</a:rPr>
                        <a:t>черешня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1800" b="0" dirty="0" err="1" smtClean="0">
                          <a:effectLst/>
                          <a:latin typeface="Times New Roman"/>
                          <a:ea typeface="Times New Roman"/>
                        </a:rPr>
                        <a:t>Антипка</a:t>
                      </a:r>
                      <a:endParaRPr lang="ru-RU" sz="1800" b="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11176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Черешня дикая</a:t>
                      </a:r>
                    </a:p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/>
                          <a:ea typeface="Times New Roman"/>
                        </a:rPr>
                        <a:t>ЦП1</a:t>
                      </a:r>
                    </a:p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/>
                          <a:ea typeface="Times New Roman"/>
                        </a:rPr>
                        <a:t>ЦП5</a:t>
                      </a:r>
                      <a:endParaRPr lang="ru-RU" sz="18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176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/>
                        </a:rPr>
                        <a:t>По </a:t>
                      </a:r>
                      <a:r>
                        <a:rPr lang="ru-RU" sz="1800" b="0" dirty="0" smtClean="0">
                          <a:effectLst/>
                          <a:latin typeface="Times New Roman"/>
                        </a:rPr>
                        <a:t>республике</a:t>
                      </a:r>
                    </a:p>
                    <a:p>
                      <a:pPr marL="0" marR="11176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По республике</a:t>
                      </a:r>
                    </a:p>
                    <a:p>
                      <a:pPr marL="0" marR="11176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/>
                        </a:rPr>
                        <a:t>Гр</a:t>
                      </a:r>
                    </a:p>
                    <a:p>
                      <a:pPr marL="0" marR="11176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Times New Roman"/>
                        </a:rPr>
                        <a:t>ГР</a:t>
                      </a:r>
                      <a:endParaRPr lang="ru-RU" sz="1800" b="0" dirty="0">
                        <a:effectLst/>
                        <a:latin typeface="Times New Roman"/>
                      </a:endParaRPr>
                    </a:p>
                  </a:txBody>
                  <a:tcPr marL="17780" marR="177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959">
                <a:tc>
                  <a:txBody>
                    <a:bodyPr/>
                    <a:lstStyle/>
                    <a:p>
                      <a:pPr marL="0" marR="111760" indent="0" algn="l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</a:rPr>
                        <a:t>Слива и алыча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Алыча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Times New Roman"/>
                          <a:ea typeface="Times New Roman"/>
                        </a:rPr>
                        <a:t>ВПК-1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1760" indent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/>
                        </a:rPr>
                        <a:t>По республике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647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939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Характеристика клоновых подвоев яблони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259211"/>
              </p:ext>
            </p:extLst>
          </p:nvPr>
        </p:nvGraphicFramePr>
        <p:xfrm>
          <a:off x="323529" y="692696"/>
          <a:ext cx="8712967" cy="5752080"/>
        </p:xfrm>
        <a:graphic>
          <a:graphicData uri="http://schemas.openxmlformats.org/drawingml/2006/table">
            <a:tbl>
              <a:tblPr firstRow="1" bandRow="1"/>
              <a:tblGrid>
                <a:gridCol w="1224135"/>
                <a:gridCol w="1221419"/>
                <a:gridCol w="1730909"/>
                <a:gridCol w="1448312"/>
                <a:gridCol w="2080080"/>
                <a:gridCol w="1008112"/>
              </a:tblGrid>
              <a:tr h="28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Год включения в реестр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Сила роста</a:t>
                      </a:r>
                    </a:p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Окраска листьев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Морозостойкость корней, </a:t>
                      </a:r>
                      <a:r>
                        <a:rPr lang="ru-RU" sz="1800" b="1" kern="12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С.</a:t>
                      </a:r>
                      <a:endParaRPr lang="ru-RU" sz="1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Требует ли опоры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ПБ 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1999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суперкарлик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зеленая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 -16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74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62 – 396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1999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карлик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красная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 -16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 9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2000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карлик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зеленая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- 10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М26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2005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карлик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зеленая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- 12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54 – 118 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полукарлик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красная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 - 16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57-545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полукарлик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красная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До - 16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 7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2005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полукарлик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зеленая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- 12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ММ -106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среднерослый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зеленая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- 12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5–25–3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среднерослый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зеленая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- 14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106 -13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среднерослый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зеленая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- 14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1-48-2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полукарлик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зеленая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- 14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А-2 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сильнорослый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зеленая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- 14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184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273" y="31209"/>
            <a:ext cx="8284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u="sng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Клоновые подвои яблони</a:t>
            </a:r>
            <a:endParaRPr lang="ru-RU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717" y="1052736"/>
            <a:ext cx="4572000" cy="5484578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Достоинства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сорта,  привитые на клоновые  подвои, вступают  в плодоношение на 2-3 года раньше, чем на семенных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повышается производительность труда на съеме плодов и обрезке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увеличивается урожайность и качество плодов за счет плотной посадки, лучшей освещенности  крон,  генетической выравненности подвоев 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052735"/>
            <a:ext cx="4572000" cy="4007251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Недостатки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возможность передачи вирусной инфекции при размножении отводками, черенками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деревья, привитые на карликовые подвои, в саду требуют постоянной опоры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повышенная требовательность к почвенным условиям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 стрелкой 5"/>
          <p:cNvCxnSpPr>
            <a:endCxn id="4" idx="0"/>
          </p:cNvCxnSpPr>
          <p:nvPr/>
        </p:nvCxnSpPr>
        <p:spPr>
          <a:xfrm flipH="1">
            <a:off x="2334717" y="615984"/>
            <a:ext cx="2286000" cy="436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2" idx="2"/>
            <a:endCxn id="5" idx="0"/>
          </p:cNvCxnSpPr>
          <p:nvPr/>
        </p:nvCxnSpPr>
        <p:spPr>
          <a:xfrm>
            <a:off x="4620717" y="615984"/>
            <a:ext cx="2237283" cy="4367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25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5" y="19038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Составные 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части плодового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питомника</a:t>
            </a:r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51520" y="1544597"/>
            <a:ext cx="8496944" cy="5262979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Основные задачи плодовых питомников: 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1-я –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обеспечить производство высококачественного посадочного материала. т.е.</a:t>
            </a:r>
            <a:endParaRPr kumimoji="0" lang="ru-RU" sz="24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а) здорового;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б) полученного от высокопродуктивных маточных растений;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в) адаптированного к местным условиям (включенных в 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Госреестр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данной зоны сортов).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2-я – производить саженцы в объеме, удовлетворяющем потребности зоны обслуживания питомника.</a:t>
            </a: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Объем производства зависит от: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а) планируемой закладки новых садов;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б) плана реконструкции старых садов;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в) необходимости ремонта молодых садов;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г) потребностей населения.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7937" y="836711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Плодовый питомник  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интенсивное производство с высокой плотностью растений на единице площади и большими затратами труда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60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931" y="260648"/>
            <a:ext cx="8600057" cy="180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340" algn="ctr">
              <a:lnSpc>
                <a:spcPct val="90000"/>
              </a:lnSpc>
              <a:spcAft>
                <a:spcPts val="0"/>
              </a:spcAft>
            </a:pPr>
            <a:r>
              <a:rPr lang="ru-RU" sz="2800" b="1" dirty="0">
                <a:latin typeface="Times New Roman" pitchFamily="18" charset="0"/>
                <a:ea typeface="Times New Roman"/>
                <a:cs typeface="Times New Roman" pitchFamily="18" charset="0"/>
              </a:rPr>
              <a:t>Типы плодовых питомников зависят: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buSzPts val="800"/>
              <a:buFont typeface="Wingdings"/>
              <a:buChar char=""/>
              <a:tabLst>
                <a:tab pos="432435" algn="l"/>
              </a:tabLst>
            </a:pP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от формы владения собственностью;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buSzPts val="800"/>
              <a:buFont typeface="Wingdings"/>
              <a:buChar char=""/>
              <a:tabLst>
                <a:tab pos="432435" algn="l"/>
              </a:tabLst>
            </a:pP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от объема производимого посадочного материала и зоны обслуживания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buSzPts val="800"/>
              <a:buFont typeface="Wingdings"/>
              <a:buChar char=""/>
              <a:tabLst>
                <a:tab pos="432435" algn="l"/>
              </a:tabLst>
            </a:pPr>
            <a:r>
              <a:rPr lang="ru-RU" sz="2400" dirty="0">
                <a:latin typeface="Times New Roman" pitchFamily="18" charset="0"/>
                <a:ea typeface="Times New Roman"/>
                <a:cs typeface="Times New Roman" pitchFamily="18" charset="0"/>
              </a:rPr>
              <a:t>от специализации.</a:t>
            </a:r>
            <a:endParaRPr lang="ru-RU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645" y="2348879"/>
            <a:ext cx="8600057" cy="358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340" algn="just">
              <a:lnSpc>
                <a:spcPct val="90000"/>
              </a:lnSpc>
              <a:spcAft>
                <a:spcPts val="0"/>
              </a:spcAft>
            </a:pPr>
            <a:r>
              <a:rPr lang="ru-RU" sz="2800" b="1" dirty="0">
                <a:latin typeface="Times New Roman" pitchFamily="18" charset="0"/>
                <a:ea typeface="Times New Roman"/>
                <a:cs typeface="Times New Roman" pitchFamily="18" charset="0"/>
              </a:rPr>
              <a:t>В зависимости от </a:t>
            </a:r>
            <a:r>
              <a:rPr lang="ru-RU" sz="28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формы собственности</a:t>
            </a: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90000"/>
              </a:lnSpc>
              <a:spcAft>
                <a:spcPts val="0"/>
              </a:spcAft>
              <a:buSzPts val="800"/>
              <a:buFont typeface="+mj-lt"/>
              <a:buAutoNum type="arabicPeriod"/>
              <a:tabLst>
                <a:tab pos="408940" algn="l"/>
              </a:tabLst>
            </a:pPr>
            <a:r>
              <a:rPr lang="ru-RU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государственные</a:t>
            </a: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;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90000"/>
              </a:lnSpc>
              <a:spcAft>
                <a:spcPts val="0"/>
              </a:spcAft>
              <a:buSzPts val="800"/>
              <a:buFont typeface="+mj-lt"/>
              <a:buAutoNum type="arabicPeriod"/>
              <a:tabLst>
                <a:tab pos="408940" algn="l"/>
              </a:tabLst>
            </a:pPr>
            <a:r>
              <a:rPr lang="ru-RU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кооперативные</a:t>
            </a: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;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90000"/>
              </a:lnSpc>
              <a:spcAft>
                <a:spcPts val="0"/>
              </a:spcAft>
              <a:buSzPts val="800"/>
              <a:buFont typeface="+mj-lt"/>
              <a:buAutoNum type="arabicPeriod"/>
              <a:tabLst>
                <a:tab pos="408940" algn="l"/>
              </a:tabLst>
            </a:pPr>
            <a:r>
              <a:rPr lang="ru-RU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акционерных обществ</a:t>
            </a: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;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90000"/>
              </a:lnSpc>
              <a:spcAft>
                <a:spcPts val="0"/>
              </a:spcAft>
              <a:buSzPts val="800"/>
              <a:buFont typeface="+mj-lt"/>
              <a:buAutoNum type="arabicPeriod"/>
              <a:tabLst>
                <a:tab pos="408940" algn="l"/>
              </a:tabLst>
            </a:pPr>
            <a:r>
              <a:rPr lang="ru-RU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частные, принадлежащие юридическим лицам</a:t>
            </a: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(фермерам, предпринимателям);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90000"/>
              </a:lnSpc>
              <a:spcAft>
                <a:spcPts val="0"/>
              </a:spcAft>
              <a:buSzPts val="800"/>
              <a:buFont typeface="+mj-lt"/>
              <a:buAutoNum type="arabicPeriod"/>
              <a:tabLst>
                <a:tab pos="408940" algn="l"/>
              </a:tabLst>
            </a:pPr>
            <a:r>
              <a:rPr lang="ru-RU" sz="2800" i="1" dirty="0">
                <a:latin typeface="Times New Roman" pitchFamily="18" charset="0"/>
                <a:ea typeface="Times New Roman"/>
                <a:cs typeface="Times New Roman" pitchFamily="18" charset="0"/>
              </a:rPr>
              <a:t>частные, принадлежащие физическим лицам</a:t>
            </a: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 (выращивают саженцы на приусадебных участках, без привлечения наемного труда).</a:t>
            </a:r>
            <a:endParaRPr lang="ru-RU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90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795" y="404664"/>
            <a:ext cx="8496944" cy="6038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340" algn="just">
              <a:lnSpc>
                <a:spcPct val="90000"/>
              </a:lnSpc>
              <a:spcAft>
                <a:spcPts val="0"/>
              </a:spcAft>
            </a:pPr>
            <a:r>
              <a:rPr lang="ru-RU" sz="2800" b="1" dirty="0">
                <a:latin typeface="Times New Roman" pitchFamily="18" charset="0"/>
                <a:ea typeface="Times New Roman"/>
                <a:cs typeface="Times New Roman" pitchFamily="18" charset="0"/>
              </a:rPr>
              <a:t>В зависимости от </a:t>
            </a:r>
            <a:r>
              <a:rPr lang="ru-RU" sz="28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объема производства</a:t>
            </a:r>
            <a:r>
              <a:rPr lang="ru-RU" sz="2800" b="1" dirty="0">
                <a:latin typeface="Times New Roman" pitchFamily="18" charset="0"/>
                <a:ea typeface="Times New Roman"/>
                <a:cs typeface="Times New Roman" pitchFamily="18" charset="0"/>
              </a:rPr>
              <a:t> и </a:t>
            </a:r>
            <a:r>
              <a:rPr lang="ru-RU" sz="28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зоны обслуживания </a:t>
            </a:r>
            <a:r>
              <a:rPr lang="ru-RU" sz="2800" b="1" dirty="0">
                <a:latin typeface="Times New Roman" pitchFamily="18" charset="0"/>
                <a:ea typeface="Times New Roman"/>
                <a:cs typeface="Times New Roman" pitchFamily="18" charset="0"/>
              </a:rPr>
              <a:t>питомники бывают: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buSzPts val="800"/>
              <a:buFont typeface="+mj-lt"/>
              <a:buAutoNum type="arabicPeriod"/>
              <a:tabLst>
                <a:tab pos="408940" algn="l"/>
              </a:tabLst>
            </a:pPr>
            <a:r>
              <a:rPr lang="ru-RU" sz="28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1. зональные</a:t>
            </a:r>
            <a:r>
              <a:rPr lang="ru-RU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– обеспечивают посадочным материалом зону промышленного плодоводства государства;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buSzPts val="800"/>
              <a:buFont typeface="+mj-lt"/>
              <a:buAutoNum type="arabicPeriod"/>
              <a:tabLst>
                <a:tab pos="408940" algn="l"/>
              </a:tabLst>
            </a:pPr>
            <a:r>
              <a:rPr lang="ru-RU" sz="28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2. межрайонные</a:t>
            </a:r>
            <a:r>
              <a:rPr lang="ru-RU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– выращивают саженцы для удовлетворения потребностей хозяйств и частных лиц </a:t>
            </a:r>
            <a:r>
              <a:rPr lang="ru-RU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близлежащих </a:t>
            </a: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административных районов;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buSzPts val="800"/>
              <a:buFont typeface="+mj-lt"/>
              <a:buAutoNum type="arabicPeriod"/>
              <a:tabLst>
                <a:tab pos="408940" algn="l"/>
              </a:tabLst>
            </a:pPr>
            <a:r>
              <a:rPr lang="ru-RU" sz="28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3. районные</a:t>
            </a:r>
            <a:r>
              <a:rPr lang="ru-RU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– выращивают и реализуют саженцы в пределах потребности одного административного района;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spcAft>
                <a:spcPts val="0"/>
              </a:spcAft>
              <a:buSzPts val="800"/>
              <a:buFont typeface="+mj-lt"/>
              <a:buAutoNum type="arabicPeriod"/>
              <a:tabLst>
                <a:tab pos="408940" algn="l"/>
              </a:tabLst>
            </a:pPr>
            <a:r>
              <a:rPr lang="ru-RU" sz="28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4. внутрихозяйственные</a:t>
            </a:r>
            <a:r>
              <a:rPr lang="ru-RU" sz="2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занимаются производством саженцев для собственных нужд (закладки новых и реконструкции старых насаждений) и местного населения.</a:t>
            </a:r>
            <a:endParaRPr lang="ru-RU" sz="28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78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9"/>
            <a:ext cx="7772400" cy="864096"/>
          </a:xfrm>
        </p:spPr>
        <p:txBody>
          <a:bodyPr>
            <a:normAutofit fontScale="90000"/>
          </a:bodyPr>
          <a:lstStyle/>
          <a:p>
            <a:r>
              <a:rPr lang="ru-RU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Литература: </a:t>
            </a:r>
            <a:r>
              <a:rPr lang="ru-RU" sz="5400" dirty="0" smtClean="0"/>
              <a:t/>
            </a:r>
            <a:br>
              <a:rPr lang="ru-RU" sz="5400" dirty="0" smtClean="0"/>
            </a:b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67544" y="928670"/>
            <a:ext cx="8424936" cy="5524666"/>
          </a:xfrm>
        </p:spPr>
        <p:txBody>
          <a:bodyPr>
            <a:normAutofit fontScale="25000" lnSpcReduction="20000"/>
          </a:bodyPr>
          <a:lstStyle/>
          <a:p>
            <a:pPr marL="1197864" lvl="1" indent="-742950" algn="just">
              <a:lnSpc>
                <a:spcPct val="120000"/>
              </a:lnSpc>
            </a:pP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Выращивание саженцев плодово-ягодных культур </a:t>
            </a:r>
          </a:p>
          <a:p>
            <a:pPr marL="969264" lvl="1" indent="-514350" algn="just">
              <a:lnSpc>
                <a:spcPct val="120000"/>
              </a:lnSpc>
            </a:pP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А.Ф. </a:t>
            </a:r>
            <a:r>
              <a:rPr lang="ru-RU" sz="8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Радюк</a:t>
            </a: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др.] Минск: </a:t>
            </a:r>
            <a:r>
              <a:rPr lang="ru-RU" sz="8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Ураджай</a:t>
            </a: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1981. – 324 с.</a:t>
            </a:r>
          </a:p>
          <a:p>
            <a:pPr marL="969264" lvl="1" indent="-514350" algn="just">
              <a:lnSpc>
                <a:spcPct val="120000"/>
              </a:lnSpc>
            </a:pPr>
            <a:endParaRPr lang="en-US" sz="8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69264" lvl="1" indent="-514350" algn="just">
              <a:lnSpc>
                <a:spcPct val="120000"/>
              </a:lnSpc>
            </a:pPr>
            <a:r>
              <a:rPr lang="en-US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Гудковский</a:t>
            </a: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В.А. Интенсификация размножения</a:t>
            </a:r>
          </a:p>
          <a:p>
            <a:pPr marL="969264" lvl="1" indent="-514350" algn="just">
              <a:lnSpc>
                <a:spcPct val="120000"/>
              </a:lnSpc>
            </a:pP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плодовых и ягодных культур.- Мичуринск: ВНИИС, 1990. – 287 с.</a:t>
            </a:r>
          </a:p>
          <a:p>
            <a:pPr marL="969264" lvl="1" indent="-514350" algn="just">
              <a:lnSpc>
                <a:spcPct val="120000"/>
              </a:lnSpc>
            </a:pPr>
            <a:endParaRPr lang="ru-RU" sz="8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69264" lvl="1" indent="-514350" algn="just">
              <a:lnSpc>
                <a:spcPct val="120000"/>
              </a:lnSpc>
            </a:pPr>
            <a:r>
              <a:rPr lang="en-US" sz="8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Положение о производстве посадочного материала</a:t>
            </a:r>
          </a:p>
          <a:p>
            <a:pPr marL="969264" lvl="1" indent="-514350" algn="just">
              <a:lnSpc>
                <a:spcPct val="120000"/>
              </a:lnSpc>
            </a:pP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плодовых и ягодных культур. – Мн., 1998. – 96 с.</a:t>
            </a:r>
          </a:p>
          <a:p>
            <a:pPr marL="969264" lvl="1" indent="-514350" algn="just">
              <a:lnSpc>
                <a:spcPct val="120000"/>
              </a:lnSpc>
            </a:pPr>
            <a:endParaRPr lang="ru-RU" sz="8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 eaLnBrk="0" hangingPunct="0">
              <a:lnSpc>
                <a:spcPct val="120000"/>
              </a:lnSpc>
              <a:tabLst>
                <a:tab pos="228600" algn="l"/>
              </a:tabLst>
            </a:pPr>
            <a:r>
              <a:rPr lang="en-US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8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Батыгина</a:t>
            </a: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Т.Б. Размножение растений / Т.Б. </a:t>
            </a:r>
            <a:r>
              <a:rPr lang="ru-RU" sz="8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Батыгина</a:t>
            </a: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 </a:t>
            </a:r>
          </a:p>
          <a:p>
            <a:pPr indent="457200" algn="just" eaLnBrk="0" hangingPunct="0">
              <a:lnSpc>
                <a:spcPct val="120000"/>
              </a:lnSpc>
              <a:tabLst>
                <a:tab pos="228600" algn="l"/>
              </a:tabLst>
            </a:pP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В.Е. Васильева. -СПб: Изд-во </a:t>
            </a:r>
            <a:r>
              <a:rPr lang="ru-RU" sz="8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С.-Петерб</a:t>
            </a: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ун-та, 2002. - 232 с.</a:t>
            </a:r>
          </a:p>
          <a:p>
            <a:pPr indent="457200" algn="just" eaLnBrk="0" hangingPunct="0">
              <a:lnSpc>
                <a:spcPct val="120000"/>
              </a:lnSpc>
              <a:tabLst>
                <a:tab pos="228600" algn="l"/>
              </a:tabLst>
            </a:pPr>
            <a:endParaRPr lang="ru-RU" sz="8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57200" algn="just" eaLnBrk="0" hangingPunct="0">
              <a:lnSpc>
                <a:spcPct val="120000"/>
              </a:lnSpc>
              <a:tabLst>
                <a:tab pos="228600" algn="l"/>
              </a:tabLst>
            </a:pPr>
            <a:r>
              <a:rPr lang="en-US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8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Сухоцкий</a:t>
            </a: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М.И. Книга современного садовода.- Мн.-         </a:t>
            </a:r>
          </a:p>
          <a:p>
            <a:pPr lvl="0" indent="457200" algn="just" eaLnBrk="0" hangingPunct="0">
              <a:lnSpc>
                <a:spcPct val="120000"/>
              </a:lnSpc>
              <a:tabLst>
                <a:tab pos="228600" algn="l"/>
              </a:tabLst>
            </a:pPr>
            <a:r>
              <a:rPr lang="ru-RU" sz="8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МФЦП, 2009.- 528 с.</a:t>
            </a:r>
          </a:p>
          <a:p>
            <a:pPr algn="just">
              <a:lnSpc>
                <a:spcPct val="12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1801" y="404663"/>
            <a:ext cx="8352928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340" algn="just">
              <a:lnSpc>
                <a:spcPct val="90000"/>
              </a:lnSpc>
              <a:spcAft>
                <a:spcPts val="0"/>
              </a:spcAft>
            </a:pPr>
            <a:r>
              <a:rPr lang="ru-RU" sz="2800" b="1" dirty="0">
                <a:latin typeface="Times New Roman"/>
                <a:ea typeface="Times New Roman"/>
              </a:rPr>
              <a:t>В зависимости от </a:t>
            </a:r>
            <a:r>
              <a:rPr lang="ru-RU" sz="2800" b="1" i="1" dirty="0">
                <a:latin typeface="Times New Roman"/>
                <a:ea typeface="Times New Roman"/>
              </a:rPr>
              <a:t>сортимента</a:t>
            </a:r>
            <a:r>
              <a:rPr lang="ru-RU" sz="2800" b="1" dirty="0">
                <a:latin typeface="Times New Roman"/>
                <a:ea typeface="Times New Roman"/>
              </a:rPr>
              <a:t> </a:t>
            </a:r>
            <a:r>
              <a:rPr lang="ru-RU" sz="2800" b="1" i="1" dirty="0">
                <a:latin typeface="Times New Roman"/>
                <a:ea typeface="Times New Roman"/>
              </a:rPr>
              <a:t>производимого посадочного материала</a:t>
            </a:r>
            <a:r>
              <a:rPr lang="ru-RU" sz="2800" b="1" dirty="0">
                <a:latin typeface="Times New Roman"/>
                <a:ea typeface="Times New Roman"/>
              </a:rPr>
              <a:t> питомники подразделяются на:</a:t>
            </a:r>
            <a:endParaRPr lang="ru-RU" sz="2400" dirty="0">
              <a:effectLst/>
              <a:latin typeface="Arial Unicode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766" y="1916832"/>
            <a:ext cx="85689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000" algn="just">
              <a:spcAft>
                <a:spcPts val="0"/>
              </a:spcAft>
              <a:buSzPts val="800"/>
              <a:tabLst>
                <a:tab pos="408940" algn="l"/>
              </a:tabLst>
            </a:pPr>
            <a:r>
              <a:rPr lang="ru-RU" sz="32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1. специализированные </a:t>
            </a:r>
            <a:r>
              <a:rPr lang="ru-RU" sz="3200" dirty="0">
                <a:latin typeface="Times New Roman" pitchFamily="18" charset="0"/>
                <a:ea typeface="Times New Roman"/>
                <a:cs typeface="Times New Roman" pitchFamily="18" charset="0"/>
              </a:rPr>
              <a:t>– производят саженцы только одной породы или подвои</a:t>
            </a:r>
            <a:r>
              <a:rPr lang="ru-RU" sz="3200" i="1" dirty="0">
                <a:latin typeface="Times New Roman" pitchFamily="18" charset="0"/>
                <a:ea typeface="Times New Roman"/>
                <a:cs typeface="Times New Roman" pitchFamily="18" charset="0"/>
              </a:rPr>
              <a:t>;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lvl="0" indent="450000" algn="just">
              <a:spcAft>
                <a:spcPts val="0"/>
              </a:spcAft>
              <a:buSzPts val="800"/>
              <a:tabLst>
                <a:tab pos="408940" algn="l"/>
              </a:tabLst>
            </a:pPr>
            <a:r>
              <a:rPr lang="ru-RU" sz="32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2. смешанные </a:t>
            </a:r>
            <a:r>
              <a:rPr lang="ru-RU" sz="3200" i="1" dirty="0">
                <a:latin typeface="Times New Roman" pitchFamily="18" charset="0"/>
                <a:ea typeface="Times New Roman"/>
                <a:cs typeface="Times New Roman" pitchFamily="18" charset="0"/>
              </a:rPr>
              <a:t>– </a:t>
            </a:r>
            <a:r>
              <a:rPr lang="ru-RU" sz="3200" dirty="0">
                <a:latin typeface="Times New Roman" pitchFamily="18" charset="0"/>
                <a:ea typeface="Times New Roman"/>
                <a:cs typeface="Times New Roman" pitchFamily="18" charset="0"/>
              </a:rPr>
              <a:t>выращивают широкий сортимент плодовых и ягодных саженцев, могут производить так же посадочный материал декоративных и лесных растений</a:t>
            </a:r>
            <a:r>
              <a:rPr lang="ru-RU" sz="3200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1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768817" y="291381"/>
            <a:ext cx="7186478" cy="6450732"/>
            <a:chOff x="4290" y="2383"/>
            <a:chExt cx="4762" cy="6016"/>
          </a:xfrm>
        </p:grpSpPr>
        <p:sp>
          <p:nvSpPr>
            <p:cNvPr id="4" name="AutoShape 5"/>
            <p:cNvSpPr>
              <a:spLocks noChangeAspect="1" noChangeArrowheads="1"/>
            </p:cNvSpPr>
            <p:nvPr/>
          </p:nvSpPr>
          <p:spPr bwMode="auto">
            <a:xfrm>
              <a:off x="4377" y="2383"/>
              <a:ext cx="4628" cy="6016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8821" y="3496"/>
              <a:ext cx="231" cy="1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vert270" lIns="0" tIns="0" rIns="0" bIns="0"/>
            <a:lstStyle/>
            <a:p>
              <a:pPr algn="ctr">
                <a:defRPr/>
              </a:pPr>
              <a:r>
                <a:rPr lang="ru-RU" sz="1050" i="0" dirty="0">
                  <a:latin typeface="Times New Roman" charset="0"/>
                </a:rPr>
                <a:t>Черенки для прививки</a:t>
              </a:r>
              <a:endParaRPr lang="ru-RU" sz="1050" i="0" dirty="0"/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6575" y="3656"/>
              <a:ext cx="1253" cy="1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l"/>
              <a:endParaRPr lang="ru-RU" b="0" i="0"/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8821" y="4731"/>
              <a:ext cx="220" cy="1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vert270" lIns="0" tIns="0" rIns="0" bIns="0"/>
            <a:lstStyle/>
            <a:p>
              <a:pPr algn="ctr">
                <a:defRPr/>
              </a:pPr>
              <a:r>
                <a:rPr lang="ru-RU" sz="1100" b="0" i="0" dirty="0">
                  <a:latin typeface="Times New Roman" charset="0"/>
                </a:rPr>
                <a:t>Стандартные подвои</a:t>
              </a:r>
              <a:endParaRPr lang="ru-RU" sz="1100" b="0" i="0" dirty="0"/>
            </a:p>
          </p:txBody>
        </p:sp>
        <p:sp>
          <p:nvSpPr>
            <p:cNvPr id="8" name="Rectangle 9" descr="25%"/>
            <p:cNvSpPr>
              <a:spLocks noChangeArrowheads="1"/>
            </p:cNvSpPr>
            <p:nvPr/>
          </p:nvSpPr>
          <p:spPr bwMode="auto">
            <a:xfrm>
              <a:off x="4661" y="2431"/>
              <a:ext cx="3918" cy="1133"/>
            </a:xfrm>
            <a:prstGeom prst="rect">
              <a:avLst/>
            </a:prstGeom>
            <a:noFill/>
            <a:ln w="38100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lIns="104866" tIns="52432" rIns="104866" bIns="52432"/>
            <a:lstStyle/>
            <a:p>
              <a:pPr algn="ctr"/>
              <a:r>
                <a:rPr lang="en-US" sz="1400" b="1" i="0" dirty="0">
                  <a:latin typeface="Times New Roman" charset="0"/>
                </a:rPr>
                <a:t>I. </a:t>
              </a:r>
              <a:r>
                <a:rPr lang="ru-RU" sz="1400" b="1" i="0" dirty="0">
                  <a:latin typeface="Times New Roman" charset="0"/>
                </a:rPr>
                <a:t>ОТДЕЛЕНИЕ МАТОЧНЫХ НАСАЖДЕНИЙ</a:t>
              </a:r>
              <a:endParaRPr lang="ru-RU" sz="1400" b="1" i="0" dirty="0"/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4963" y="2642"/>
              <a:ext cx="775" cy="8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0644" tIns="12387" rIns="20644" bIns="12387"/>
            <a:lstStyle/>
            <a:p>
              <a:pPr algn="ctr"/>
              <a:r>
                <a:rPr lang="ru-RU" sz="1200" dirty="0">
                  <a:latin typeface="Times New Roman" charset="0"/>
                </a:rPr>
                <a:t>Участок </a:t>
              </a:r>
              <a:r>
                <a:rPr lang="en-US" sz="1200" dirty="0">
                  <a:latin typeface="Times New Roman" charset="0"/>
                </a:rPr>
                <a:t>N</a:t>
              </a:r>
              <a:r>
                <a:rPr lang="ru-RU" sz="1200" dirty="0">
                  <a:latin typeface="Times New Roman" charset="0"/>
                </a:rPr>
                <a:t> 1</a:t>
              </a:r>
            </a:p>
            <a:p>
              <a:pPr algn="ctr"/>
              <a:endParaRPr lang="ru-RU" sz="1200" b="1" dirty="0">
                <a:latin typeface="Times New Roman" charset="0"/>
              </a:endParaRPr>
            </a:p>
            <a:p>
              <a:pPr algn="ctr"/>
              <a:r>
                <a:rPr lang="ru-RU" sz="1200" b="1" i="0" dirty="0">
                  <a:latin typeface="Times New Roman" charset="0"/>
                </a:rPr>
                <a:t>Маточно-семенной сад (подвойный</a:t>
              </a:r>
              <a:endParaRPr lang="ru-RU" sz="1200" b="1" i="0" dirty="0"/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5825" y="2643"/>
              <a:ext cx="773" cy="85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0644" tIns="12387" rIns="20644" bIns="12387"/>
            <a:lstStyle/>
            <a:p>
              <a:pPr algn="ctr"/>
              <a:r>
                <a:rPr lang="ru-RU" sz="1100" dirty="0">
                  <a:latin typeface="Times New Roman" charset="0"/>
                </a:rPr>
                <a:t>Участок N 2</a:t>
              </a:r>
            </a:p>
            <a:p>
              <a:pPr algn="ctr">
                <a:spcAft>
                  <a:spcPts val="600"/>
                </a:spcAft>
              </a:pPr>
              <a:r>
                <a:rPr lang="ru-RU" sz="1200" b="1" i="0" dirty="0">
                  <a:latin typeface="Times New Roman" charset="0"/>
                </a:rPr>
                <a:t>Маточно-сортовой сад (</a:t>
              </a:r>
              <a:r>
                <a:rPr lang="ru-RU" sz="1200" b="1" i="0" dirty="0" err="1">
                  <a:latin typeface="Times New Roman" charset="0"/>
                </a:rPr>
                <a:t>привойно</a:t>
              </a:r>
              <a:r>
                <a:rPr lang="ru-RU" sz="1200" b="1" i="0" dirty="0">
                  <a:latin typeface="Times New Roman" charset="0"/>
                </a:rPr>
                <a:t>-черенковый)</a:t>
              </a:r>
              <a:endParaRPr lang="ru-RU" sz="1200" b="1" i="0" dirty="0"/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6666" y="2642"/>
              <a:ext cx="841" cy="84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0644" tIns="12387" rIns="41285" bIns="12387"/>
            <a:lstStyle/>
            <a:p>
              <a:pPr algn="ctr"/>
              <a:r>
                <a:rPr lang="ru-RU" sz="1100" dirty="0">
                  <a:latin typeface="Times New Roman" charset="0"/>
                </a:rPr>
                <a:t>Участок </a:t>
              </a:r>
              <a:r>
                <a:rPr lang="en-US" sz="1100" dirty="0">
                  <a:latin typeface="Times New Roman" charset="0"/>
                </a:rPr>
                <a:t>N</a:t>
              </a:r>
              <a:r>
                <a:rPr lang="ru-RU" sz="1100" dirty="0">
                  <a:latin typeface="Times New Roman" charset="0"/>
                </a:rPr>
                <a:t> 3</a:t>
              </a:r>
            </a:p>
            <a:p>
              <a:pPr algn="ctr"/>
              <a:r>
                <a:rPr lang="ru-RU" sz="1200" b="1" i="0" dirty="0">
                  <a:latin typeface="Times New Roman" charset="0"/>
                </a:rPr>
                <a:t>Маточник </a:t>
              </a:r>
            </a:p>
            <a:p>
              <a:pPr algn="ctr"/>
              <a:r>
                <a:rPr lang="ru-RU" sz="1200" b="1" i="0" dirty="0">
                  <a:latin typeface="Times New Roman" charset="0"/>
                </a:rPr>
                <a:t>вегетативно-размножаемых подвоев</a:t>
              </a:r>
            </a:p>
            <a:p>
              <a:pPr algn="ctr"/>
              <a:r>
                <a:rPr lang="ru-RU" sz="1100" b="1" i="0" dirty="0" smtClean="0">
                  <a:latin typeface="Times New Roman" charset="0"/>
                </a:rPr>
                <a:t>(</a:t>
              </a:r>
              <a:endParaRPr lang="ru-RU" sz="1100" b="1" i="0" dirty="0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7579" y="2643"/>
              <a:ext cx="870" cy="8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0644" tIns="12387" rIns="20644" bIns="12387"/>
            <a:lstStyle/>
            <a:p>
              <a:pPr algn="ctr"/>
              <a:r>
                <a:rPr lang="ru-RU" sz="1100" dirty="0">
                  <a:latin typeface="Times New Roman" charset="0"/>
                </a:rPr>
                <a:t>Участок №4</a:t>
              </a:r>
            </a:p>
            <a:p>
              <a:pPr algn="ctr"/>
              <a:r>
                <a:rPr lang="ru-RU" sz="1200" b="1" i="0" dirty="0">
                  <a:latin typeface="Times New Roman" charset="0"/>
                </a:rPr>
                <a:t>Маточные </a:t>
              </a:r>
            </a:p>
            <a:p>
              <a:pPr algn="ctr"/>
              <a:r>
                <a:rPr lang="ru-RU" sz="1200" b="1" i="0" dirty="0">
                  <a:latin typeface="Times New Roman" charset="0"/>
                </a:rPr>
                <a:t>насаждения </a:t>
              </a:r>
            </a:p>
            <a:p>
              <a:pPr algn="ctr"/>
              <a:r>
                <a:rPr lang="ru-RU" sz="1200" b="1" i="0" dirty="0">
                  <a:latin typeface="Times New Roman" charset="0"/>
                </a:rPr>
                <a:t>ягодных</a:t>
              </a:r>
            </a:p>
            <a:p>
              <a:pPr algn="ctr"/>
              <a:r>
                <a:rPr lang="ru-RU" sz="1200" b="1" i="0" dirty="0">
                  <a:latin typeface="Times New Roman" charset="0"/>
                </a:rPr>
                <a:t>культур</a:t>
              </a:r>
              <a:endParaRPr lang="ru-RU" sz="1200" b="1" i="0" dirty="0"/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4724" y="3872"/>
              <a:ext cx="3855" cy="3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20644" tIns="12387" rIns="20644" bIns="12387"/>
            <a:lstStyle/>
            <a:p>
              <a:pPr algn="ctr"/>
              <a:r>
                <a:rPr lang="en-US" sz="1400" b="1" i="0" dirty="0">
                  <a:latin typeface="Times New Roman" charset="0"/>
                </a:rPr>
                <a:t>II. </a:t>
              </a:r>
              <a:r>
                <a:rPr lang="ru-RU" sz="1400" b="1" i="0" dirty="0">
                  <a:latin typeface="Times New Roman" charset="0"/>
                </a:rPr>
                <a:t>ОТДЕЛЕНИЕ </a:t>
              </a:r>
              <a:r>
                <a:rPr lang="ru-RU" sz="1400" b="1" i="0" dirty="0" smtClean="0">
                  <a:latin typeface="Times New Roman" charset="0"/>
                </a:rPr>
                <a:t>РАЗМНО ЖЕНИЯ</a:t>
              </a:r>
              <a:endParaRPr lang="ru-RU" sz="1400" b="1" i="0" dirty="0">
                <a:latin typeface="Times New Roman" charset="0"/>
              </a:endParaRPr>
            </a:p>
            <a:p>
              <a:pPr algn="ctr"/>
              <a:endParaRPr lang="ru-RU" b="1" i="0" dirty="0"/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4966" y="4170"/>
              <a:ext cx="737" cy="8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0644" tIns="12387" rIns="20644" bIns="12387"/>
            <a:lstStyle/>
            <a:p>
              <a:pPr algn="ctr"/>
              <a:r>
                <a:rPr lang="ru-RU" sz="1100" dirty="0">
                  <a:latin typeface="Times New Roman" charset="0"/>
                </a:rPr>
                <a:t>Участок </a:t>
              </a:r>
              <a:r>
                <a:rPr lang="en-US" sz="1100" dirty="0">
                  <a:latin typeface="Times New Roman" charset="0"/>
                </a:rPr>
                <a:t>N 1</a:t>
              </a:r>
            </a:p>
            <a:p>
              <a:pPr algn="ctr"/>
              <a:r>
                <a:rPr lang="en-US" sz="1200" b="1" i="0" dirty="0" err="1">
                  <a:latin typeface="Times New Roman" charset="0"/>
                </a:rPr>
                <a:t>Посевное</a:t>
              </a:r>
              <a:r>
                <a:rPr lang="en-US" sz="1200" b="1" i="0" dirty="0">
                  <a:latin typeface="Times New Roman" charset="0"/>
                </a:rPr>
                <a:t> </a:t>
              </a:r>
              <a:r>
                <a:rPr lang="en-US" sz="1200" b="1" i="0" dirty="0" err="1" smtClean="0">
                  <a:latin typeface="Times New Roman" charset="0"/>
                </a:rPr>
                <a:t>поле</a:t>
              </a:r>
              <a:endParaRPr lang="ru-RU" sz="1200" b="1" i="0" dirty="0" smtClean="0">
                <a:latin typeface="Times New Roman" charset="0"/>
              </a:endParaRPr>
            </a:p>
            <a:p>
              <a:pPr algn="ctr"/>
              <a:r>
                <a:rPr lang="ru-RU" sz="1200" b="1" dirty="0" smtClean="0">
                  <a:latin typeface="Times New Roman" charset="0"/>
                </a:rPr>
                <a:t>(Школа сеянцев)</a:t>
              </a:r>
              <a:endParaRPr lang="en-US" sz="1200" b="1" i="0" dirty="0">
                <a:latin typeface="Times New Roman" charset="0"/>
              </a:endParaRPr>
            </a:p>
            <a:p>
              <a:pPr algn="ctr"/>
              <a:endParaRPr lang="en-US" sz="1100" dirty="0">
                <a:latin typeface="Times New Roman" charset="0"/>
              </a:endParaRPr>
            </a:p>
            <a:p>
              <a:pPr algn="ctr"/>
              <a:endParaRPr lang="ru-RU" sz="1100" b="0" i="0" dirty="0"/>
            </a:p>
          </p:txBody>
        </p:sp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5759" y="4177"/>
              <a:ext cx="746" cy="7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0644" tIns="12387" rIns="20644" bIns="12387"/>
            <a:lstStyle/>
            <a:p>
              <a:pPr algn="ctr"/>
              <a:r>
                <a:rPr lang="ru-RU" sz="1100" dirty="0">
                  <a:latin typeface="Times New Roman" charset="0"/>
                </a:rPr>
                <a:t>Участок </a:t>
              </a:r>
              <a:r>
                <a:rPr lang="en-US" sz="1100" dirty="0">
                  <a:latin typeface="Times New Roman" charset="0"/>
                </a:rPr>
                <a:t>N</a:t>
              </a:r>
              <a:r>
                <a:rPr lang="ru-RU" sz="1100" dirty="0">
                  <a:latin typeface="Times New Roman" charset="0"/>
                </a:rPr>
                <a:t> 2</a:t>
              </a:r>
            </a:p>
            <a:p>
              <a:pPr algn="ctr"/>
              <a:r>
                <a:rPr lang="ru-RU" sz="1200" b="1" i="0" dirty="0" smtClean="0">
                  <a:latin typeface="Times New Roman" charset="0"/>
                </a:rPr>
                <a:t>Пикировочное </a:t>
              </a:r>
              <a:r>
                <a:rPr lang="ru-RU" sz="1200" b="1" i="0" dirty="0">
                  <a:latin typeface="Times New Roman" charset="0"/>
                </a:rPr>
                <a:t>поле</a:t>
              </a:r>
            </a:p>
            <a:p>
              <a:pPr algn="ctr"/>
              <a:endParaRPr lang="ru-RU" sz="1100" dirty="0">
                <a:latin typeface="Times New Roman" charset="0"/>
              </a:endParaRPr>
            </a:p>
            <a:p>
              <a:pPr algn="l"/>
              <a:endParaRPr lang="ru-RU" b="0" i="0" dirty="0"/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6631" y="4141"/>
              <a:ext cx="883" cy="8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0644" tIns="12387" rIns="20644" bIns="12387"/>
            <a:lstStyle/>
            <a:p>
              <a:pPr algn="ctr"/>
              <a:r>
                <a:rPr lang="ru-RU" sz="900" dirty="0">
                  <a:latin typeface="Times New Roman" charset="0"/>
                </a:rPr>
                <a:t>Участок </a:t>
              </a:r>
              <a:r>
                <a:rPr lang="en-US" sz="900" dirty="0">
                  <a:latin typeface="Times New Roman" charset="0"/>
                </a:rPr>
                <a:t>N</a:t>
              </a:r>
              <a:r>
                <a:rPr lang="ru-RU" sz="900" dirty="0">
                  <a:latin typeface="Times New Roman" charset="0"/>
                </a:rPr>
                <a:t> 3</a:t>
              </a:r>
            </a:p>
            <a:p>
              <a:pPr algn="ctr"/>
              <a:r>
                <a:rPr lang="ru-RU" sz="1200" b="1" i="0" dirty="0">
                  <a:latin typeface="Times New Roman" charset="0"/>
                </a:rPr>
                <a:t>Черенкования</a:t>
              </a:r>
            </a:p>
            <a:p>
              <a:pPr algn="ctr"/>
              <a:r>
                <a:rPr lang="ru-RU" sz="1200" b="1" i="0" dirty="0">
                  <a:latin typeface="Times New Roman" charset="0"/>
                </a:rPr>
                <a:t>ягодных культур и подвоев</a:t>
              </a:r>
              <a:endParaRPr lang="ru-RU" sz="1200" b="1" i="0" dirty="0"/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7610" y="4142"/>
              <a:ext cx="885" cy="8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0644" tIns="12387" rIns="20644" bIns="12387"/>
            <a:lstStyle/>
            <a:p>
              <a:pPr algn="ctr"/>
              <a:r>
                <a:rPr lang="ru-RU" sz="1100" dirty="0">
                  <a:latin typeface="Times New Roman" charset="0"/>
                </a:rPr>
                <a:t>Участок </a:t>
              </a:r>
              <a:r>
                <a:rPr lang="en-US" sz="1100" dirty="0">
                  <a:latin typeface="Times New Roman" charset="0"/>
                </a:rPr>
                <a:t>N</a:t>
              </a:r>
              <a:r>
                <a:rPr lang="ru-RU" sz="1100" dirty="0">
                  <a:latin typeface="Times New Roman" charset="0"/>
                </a:rPr>
                <a:t> 4</a:t>
              </a:r>
            </a:p>
            <a:p>
              <a:pPr algn="ctr"/>
              <a:r>
                <a:rPr lang="ru-RU" sz="1200" b="1" i="0" dirty="0" err="1">
                  <a:latin typeface="Times New Roman" charset="0"/>
                </a:rPr>
                <a:t>Доращивания</a:t>
              </a:r>
              <a:r>
                <a:rPr lang="ru-RU" sz="1200" b="1" i="0" dirty="0">
                  <a:latin typeface="Times New Roman" charset="0"/>
                </a:rPr>
                <a:t> саженцев ягодных культур</a:t>
              </a:r>
              <a:endParaRPr lang="ru-RU" sz="1200" b="1" i="0" dirty="0"/>
            </a:p>
          </p:txBody>
        </p:sp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4684" y="5658"/>
              <a:ext cx="3978" cy="21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20644" tIns="12387" rIns="20644" bIns="12387"/>
            <a:lstStyle/>
            <a:p>
              <a:pPr algn="ctr"/>
              <a:r>
                <a:rPr lang="en-US" sz="1400" b="1" i="0" dirty="0">
                  <a:latin typeface="Times New Roman" charset="0"/>
                </a:rPr>
                <a:t>III</a:t>
              </a:r>
              <a:r>
                <a:rPr lang="ru-RU" sz="1400" b="1" i="0" dirty="0">
                  <a:latin typeface="Times New Roman" charset="0"/>
                </a:rPr>
                <a:t>. </a:t>
              </a:r>
              <a:r>
                <a:rPr lang="ru-RU" sz="1400" b="1" i="0" dirty="0" smtClean="0">
                  <a:latin typeface="Times New Roman" charset="0"/>
                </a:rPr>
                <a:t>ОТДЕЛЕНИЕ       </a:t>
              </a:r>
              <a:r>
                <a:rPr lang="ru-RU" sz="1400" b="1" i="0" dirty="0">
                  <a:latin typeface="Times New Roman" charset="0"/>
                </a:rPr>
                <a:t>ФОРМИРОВАНИЯ</a:t>
              </a:r>
            </a:p>
            <a:p>
              <a:r>
                <a:rPr lang="ru-RU" sz="800" b="0" i="0" dirty="0" smtClean="0">
                  <a:solidFill>
                    <a:srgbClr val="FF0000"/>
                  </a:solidFill>
                  <a:latin typeface="Times New Roman" charset="0"/>
                </a:rPr>
                <a:t>(</a:t>
              </a:r>
              <a:endParaRPr lang="ru-RU" b="0" i="0" dirty="0"/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4735" y="5995"/>
              <a:ext cx="949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0644" tIns="12387" rIns="20644" bIns="12387"/>
            <a:lstStyle/>
            <a:p>
              <a:pPr algn="ctr"/>
              <a:r>
                <a:rPr lang="ru-RU" sz="1200" dirty="0">
                  <a:latin typeface="Times New Roman" charset="0"/>
                </a:rPr>
                <a:t>Участок </a:t>
              </a:r>
              <a:r>
                <a:rPr lang="en-US" sz="1200" dirty="0">
                  <a:latin typeface="Times New Roman" charset="0"/>
                </a:rPr>
                <a:t>N</a:t>
              </a:r>
              <a:r>
                <a:rPr lang="ru-RU" sz="1200" dirty="0">
                  <a:latin typeface="Times New Roman" charset="0"/>
                </a:rPr>
                <a:t> 1</a:t>
              </a:r>
            </a:p>
            <a:p>
              <a:pPr algn="ctr"/>
              <a:r>
                <a:rPr lang="ru-RU" sz="1200" b="1" i="0" dirty="0">
                  <a:latin typeface="Times New Roman" charset="0"/>
                </a:rPr>
                <a:t>0-е поле</a:t>
              </a:r>
            </a:p>
            <a:p>
              <a:pPr algn="ctr"/>
              <a:r>
                <a:rPr lang="ru-RU" sz="1200" b="1" i="0" dirty="0">
                  <a:latin typeface="Times New Roman" charset="0"/>
                </a:rPr>
                <a:t>(</a:t>
              </a:r>
              <a:r>
                <a:rPr lang="ru-RU" sz="1200" b="1" i="0" dirty="0" err="1" smtClean="0">
                  <a:latin typeface="Times New Roman" charset="0"/>
                </a:rPr>
                <a:t>Доращивание</a:t>
              </a:r>
              <a:r>
                <a:rPr lang="ru-RU" sz="1200" b="1" i="0" dirty="0" smtClean="0">
                  <a:latin typeface="Times New Roman" charset="0"/>
                </a:rPr>
                <a:t> </a:t>
              </a:r>
              <a:r>
                <a:rPr lang="ru-RU" sz="1200" b="1" i="0" dirty="0">
                  <a:latin typeface="Times New Roman" charset="0"/>
                </a:rPr>
                <a:t>подвоев)</a:t>
              </a:r>
              <a:endParaRPr lang="ru-RU" sz="1200" b="1" i="0" dirty="0"/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5684" y="6004"/>
              <a:ext cx="947" cy="71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0644" tIns="12387" rIns="20644" bIns="12387"/>
            <a:lstStyle/>
            <a:p>
              <a:pPr algn="ctr"/>
              <a:r>
                <a:rPr lang="ru-RU" sz="1100" dirty="0">
                  <a:latin typeface="Times New Roman" charset="0"/>
                </a:rPr>
                <a:t>Участок </a:t>
              </a:r>
              <a:r>
                <a:rPr lang="en-US" sz="1100" dirty="0">
                  <a:latin typeface="Times New Roman" charset="0"/>
                </a:rPr>
                <a:t>N</a:t>
              </a:r>
              <a:r>
                <a:rPr lang="ru-RU" sz="1100" dirty="0">
                  <a:latin typeface="Times New Roman" charset="0"/>
                </a:rPr>
                <a:t> 2</a:t>
              </a:r>
            </a:p>
            <a:p>
              <a:pPr algn="ctr"/>
              <a:r>
                <a:rPr lang="ru-RU" sz="1200" b="1" i="0" dirty="0">
                  <a:latin typeface="Times New Roman" charset="0"/>
                </a:rPr>
                <a:t>1-е поле</a:t>
              </a:r>
            </a:p>
            <a:p>
              <a:pPr algn="ctr"/>
              <a:r>
                <a:rPr lang="ru-RU" sz="1200" b="1" i="0" dirty="0">
                  <a:latin typeface="Times New Roman" charset="0"/>
                </a:rPr>
                <a:t>(Окулировок)</a:t>
              </a:r>
              <a:endParaRPr lang="ru-RU" sz="1200" b="1" i="0" dirty="0"/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6648" y="6019"/>
              <a:ext cx="962" cy="6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0644" tIns="12387" rIns="20644" bIns="12387"/>
            <a:lstStyle/>
            <a:p>
              <a:pPr algn="ctr"/>
              <a:r>
                <a:rPr lang="ru-RU" sz="1200" b="1" dirty="0">
                  <a:latin typeface="Times New Roman" charset="0"/>
                </a:rPr>
                <a:t>Участок </a:t>
              </a:r>
              <a:r>
                <a:rPr lang="en-US" sz="1200" b="1" dirty="0">
                  <a:latin typeface="Times New Roman" charset="0"/>
                </a:rPr>
                <a:t>N</a:t>
              </a:r>
              <a:r>
                <a:rPr lang="ru-RU" sz="1200" b="1" dirty="0">
                  <a:latin typeface="Times New Roman" charset="0"/>
                </a:rPr>
                <a:t> 3</a:t>
              </a:r>
            </a:p>
            <a:p>
              <a:pPr algn="ctr"/>
              <a:r>
                <a:rPr lang="ru-RU" sz="1200" b="1" i="0" dirty="0">
                  <a:latin typeface="Times New Roman" charset="0"/>
                </a:rPr>
                <a:t>2-е поле</a:t>
              </a:r>
            </a:p>
            <a:p>
              <a:pPr algn="ctr"/>
              <a:r>
                <a:rPr lang="ru-RU" sz="1200" b="0" i="0" dirty="0">
                  <a:latin typeface="Times New Roman" charset="0"/>
                </a:rPr>
                <a:t>(</a:t>
              </a:r>
              <a:r>
                <a:rPr lang="ru-RU" sz="1200" b="1" i="0" dirty="0">
                  <a:latin typeface="Times New Roman" charset="0"/>
                </a:rPr>
                <a:t>Однолеток)</a:t>
              </a:r>
              <a:endParaRPr lang="ru-RU" sz="1200" b="1" i="0" dirty="0"/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7610" y="6019"/>
              <a:ext cx="968" cy="6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0644" tIns="12387" rIns="20644" bIns="12387"/>
            <a:lstStyle/>
            <a:p>
              <a:pPr algn="ctr"/>
              <a:r>
                <a:rPr lang="ru-RU" sz="1200" b="1" dirty="0">
                  <a:latin typeface="Times New Roman" charset="0"/>
                </a:rPr>
                <a:t>Участок </a:t>
              </a:r>
              <a:r>
                <a:rPr lang="en-US" sz="1200" b="1" dirty="0">
                  <a:latin typeface="Times New Roman" charset="0"/>
                </a:rPr>
                <a:t>N</a:t>
              </a:r>
              <a:r>
                <a:rPr lang="ru-RU" sz="1200" b="1" dirty="0">
                  <a:latin typeface="Times New Roman" charset="0"/>
                </a:rPr>
                <a:t> 4</a:t>
              </a:r>
            </a:p>
            <a:p>
              <a:pPr algn="ctr"/>
              <a:r>
                <a:rPr lang="ru-RU" sz="1200" b="1" i="0" dirty="0">
                  <a:latin typeface="Times New Roman" charset="0"/>
                </a:rPr>
                <a:t>3-е поле</a:t>
              </a:r>
            </a:p>
            <a:p>
              <a:pPr algn="ctr"/>
              <a:r>
                <a:rPr lang="ru-RU" sz="1200" b="1" i="0" dirty="0">
                  <a:latin typeface="Times New Roman" charset="0"/>
                </a:rPr>
                <a:t>(Двухлеток)</a:t>
              </a:r>
              <a:endParaRPr lang="ru-RU" sz="1200" b="1" i="0" dirty="0"/>
            </a:p>
          </p:txBody>
        </p:sp>
        <p:sp>
          <p:nvSpPr>
            <p:cNvPr id="24" name="Text Box 25"/>
            <p:cNvSpPr txBox="1">
              <a:spLocks noChangeArrowheads="1"/>
            </p:cNvSpPr>
            <p:nvPr/>
          </p:nvSpPr>
          <p:spPr bwMode="auto">
            <a:xfrm>
              <a:off x="5031" y="6995"/>
              <a:ext cx="3387" cy="36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20644" tIns="12387" rIns="20644" bIns="12387"/>
            <a:lstStyle/>
            <a:p>
              <a:pPr algn="ctr"/>
              <a:r>
                <a:rPr lang="en-US" sz="1400" b="1" i="0" dirty="0">
                  <a:latin typeface="Times New Roman" charset="0"/>
                </a:rPr>
                <a:t>IV</a:t>
              </a:r>
              <a:r>
                <a:rPr lang="ru-RU" sz="1400" b="1" i="0" dirty="0">
                  <a:latin typeface="Times New Roman" charset="0"/>
                </a:rPr>
                <a:t>. ОТДЕЛЕНИЕ ДЕКОРАТИВНО-ЛЕСНЫХ</a:t>
              </a:r>
            </a:p>
            <a:p>
              <a:pPr algn="ctr"/>
              <a:r>
                <a:rPr lang="ru-RU" sz="1400" b="1" i="0" dirty="0">
                  <a:latin typeface="Times New Roman" charset="0"/>
                </a:rPr>
                <a:t> ПОРОД</a:t>
              </a:r>
            </a:p>
            <a:p>
              <a:pPr algn="l"/>
              <a:endParaRPr lang="ru-RU" b="0" i="0" dirty="0"/>
            </a:p>
          </p:txBody>
        </p:sp>
        <p:sp>
          <p:nvSpPr>
            <p:cNvPr id="25" name="Rectangle 26"/>
            <p:cNvSpPr>
              <a:spLocks noChangeArrowheads="1"/>
            </p:cNvSpPr>
            <p:nvPr/>
          </p:nvSpPr>
          <p:spPr bwMode="auto">
            <a:xfrm>
              <a:off x="4946" y="7384"/>
              <a:ext cx="935" cy="69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0644" tIns="12387" rIns="20644" bIns="12387"/>
            <a:lstStyle/>
            <a:p>
              <a:pPr algn="ctr"/>
              <a:r>
                <a:rPr lang="ru-RU" sz="1200" b="1" dirty="0">
                  <a:latin typeface="Times New Roman" charset="0"/>
                </a:rPr>
                <a:t>Участок </a:t>
              </a:r>
              <a:r>
                <a:rPr lang="en-US" sz="1200" b="1" dirty="0">
                  <a:latin typeface="Times New Roman" charset="0"/>
                </a:rPr>
                <a:t>N</a:t>
              </a:r>
              <a:r>
                <a:rPr lang="ru-RU" sz="1200" b="1" dirty="0">
                  <a:latin typeface="Times New Roman" charset="0"/>
                </a:rPr>
                <a:t> 1</a:t>
              </a:r>
            </a:p>
            <a:p>
              <a:pPr algn="ctr"/>
              <a:r>
                <a:rPr lang="ru-RU" sz="1200" b="1" i="0" dirty="0">
                  <a:latin typeface="Times New Roman" charset="0"/>
                </a:rPr>
                <a:t>Маточных</a:t>
              </a:r>
            </a:p>
            <a:p>
              <a:pPr algn="ctr"/>
              <a:r>
                <a:rPr lang="ru-RU" sz="1200" b="1" i="0" dirty="0">
                  <a:latin typeface="Times New Roman" charset="0"/>
                </a:rPr>
                <a:t>насаждений</a:t>
              </a:r>
              <a:endParaRPr lang="ru-RU" sz="1200" b="1" i="0" dirty="0"/>
            </a:p>
          </p:txBody>
        </p:sp>
        <p:sp>
          <p:nvSpPr>
            <p:cNvPr id="26" name="Rectangle 27"/>
            <p:cNvSpPr>
              <a:spLocks noChangeArrowheads="1"/>
            </p:cNvSpPr>
            <p:nvPr/>
          </p:nvSpPr>
          <p:spPr bwMode="auto">
            <a:xfrm>
              <a:off x="6113" y="7384"/>
              <a:ext cx="1088" cy="68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0644" tIns="12387" rIns="20644" bIns="12387"/>
            <a:lstStyle/>
            <a:p>
              <a:pPr algn="ctr"/>
              <a:r>
                <a:rPr lang="ru-RU" sz="1200" b="1" dirty="0">
                  <a:latin typeface="Times New Roman" charset="0"/>
                </a:rPr>
                <a:t>Участок </a:t>
              </a:r>
              <a:r>
                <a:rPr lang="en-US" sz="1200" b="1" dirty="0">
                  <a:latin typeface="Times New Roman" charset="0"/>
                </a:rPr>
                <a:t>N</a:t>
              </a:r>
              <a:r>
                <a:rPr lang="ru-RU" sz="1200" b="1" dirty="0">
                  <a:latin typeface="Times New Roman" charset="0"/>
                </a:rPr>
                <a:t> 2</a:t>
              </a:r>
            </a:p>
            <a:p>
              <a:pPr algn="ctr"/>
              <a:r>
                <a:rPr lang="ru-RU" sz="1200" b="1" i="0" dirty="0">
                  <a:latin typeface="Times New Roman" charset="0"/>
                </a:rPr>
                <a:t>Генеративного и вегетативного размножения</a:t>
              </a:r>
              <a:endParaRPr lang="ru-RU" sz="1200" b="1" i="0" dirty="0"/>
            </a:p>
          </p:txBody>
        </p:sp>
        <p:sp>
          <p:nvSpPr>
            <p:cNvPr id="27" name="Rectangle 28"/>
            <p:cNvSpPr>
              <a:spLocks noChangeArrowheads="1"/>
            </p:cNvSpPr>
            <p:nvPr/>
          </p:nvSpPr>
          <p:spPr bwMode="auto">
            <a:xfrm>
              <a:off x="7454" y="7385"/>
              <a:ext cx="884" cy="6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20644" tIns="12387" rIns="20644" bIns="12387"/>
            <a:lstStyle/>
            <a:p>
              <a:pPr algn="ctr"/>
              <a:r>
                <a:rPr lang="ru-RU" sz="1200" b="1" dirty="0">
                  <a:latin typeface="Times New Roman" charset="0"/>
                </a:rPr>
                <a:t>Участок </a:t>
              </a:r>
              <a:r>
                <a:rPr lang="en-US" sz="1200" b="1" dirty="0">
                  <a:latin typeface="Times New Roman" charset="0"/>
                </a:rPr>
                <a:t>N</a:t>
              </a:r>
              <a:r>
                <a:rPr lang="ru-RU" sz="1200" b="1" dirty="0">
                  <a:latin typeface="Times New Roman" charset="0"/>
                </a:rPr>
                <a:t> 3</a:t>
              </a:r>
            </a:p>
            <a:p>
              <a:pPr algn="ctr"/>
              <a:r>
                <a:rPr lang="ru-RU" sz="1200" b="1" i="0" dirty="0" err="1">
                  <a:latin typeface="Times New Roman" charset="0"/>
                </a:rPr>
                <a:t>Доращивания</a:t>
              </a:r>
              <a:endParaRPr lang="ru-RU" sz="1200" b="1" i="0" dirty="0"/>
            </a:p>
          </p:txBody>
        </p:sp>
        <p:sp>
          <p:nvSpPr>
            <p:cNvPr id="28" name="Text Box 29"/>
            <p:cNvSpPr txBox="1">
              <a:spLocks noChangeArrowheads="1"/>
            </p:cNvSpPr>
            <p:nvPr/>
          </p:nvSpPr>
          <p:spPr bwMode="auto">
            <a:xfrm>
              <a:off x="4598" y="8156"/>
              <a:ext cx="4232" cy="24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104866" tIns="52432" rIns="104866" bIns="52432"/>
            <a:lstStyle/>
            <a:p>
              <a:endParaRPr lang="ru-RU" b="0" i="0"/>
            </a:p>
          </p:txBody>
        </p:sp>
        <p:sp>
          <p:nvSpPr>
            <p:cNvPr id="29" name="Line 30"/>
            <p:cNvSpPr>
              <a:spLocks noChangeShapeType="1"/>
            </p:cNvSpPr>
            <p:nvPr/>
          </p:nvSpPr>
          <p:spPr bwMode="auto">
            <a:xfrm flipV="1">
              <a:off x="4956" y="5044"/>
              <a:ext cx="161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 flipV="1">
              <a:off x="4668" y="8156"/>
              <a:ext cx="3964" cy="0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 flipV="1">
              <a:off x="8632" y="6923"/>
              <a:ext cx="7" cy="1152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Line 35"/>
            <p:cNvSpPr>
              <a:spLocks noChangeShapeType="1"/>
            </p:cNvSpPr>
            <p:nvPr/>
          </p:nvSpPr>
          <p:spPr bwMode="auto">
            <a:xfrm flipH="1" flipV="1">
              <a:off x="4724" y="6895"/>
              <a:ext cx="3934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Line 36"/>
            <p:cNvSpPr>
              <a:spLocks noChangeShapeType="1"/>
            </p:cNvSpPr>
            <p:nvPr/>
          </p:nvSpPr>
          <p:spPr bwMode="auto">
            <a:xfrm flipV="1">
              <a:off x="4677" y="6923"/>
              <a:ext cx="0" cy="1069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Line 37"/>
            <p:cNvSpPr>
              <a:spLocks noChangeShapeType="1"/>
            </p:cNvSpPr>
            <p:nvPr/>
          </p:nvSpPr>
          <p:spPr bwMode="auto">
            <a:xfrm flipV="1">
              <a:off x="4694" y="6764"/>
              <a:ext cx="3964" cy="0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Line 38"/>
            <p:cNvSpPr>
              <a:spLocks noChangeShapeType="1"/>
            </p:cNvSpPr>
            <p:nvPr/>
          </p:nvSpPr>
          <p:spPr bwMode="auto">
            <a:xfrm flipH="1" flipV="1">
              <a:off x="8639" y="5514"/>
              <a:ext cx="16" cy="120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Line 39"/>
            <p:cNvSpPr>
              <a:spLocks noChangeShapeType="1"/>
            </p:cNvSpPr>
            <p:nvPr/>
          </p:nvSpPr>
          <p:spPr bwMode="auto">
            <a:xfrm flipH="1" flipV="1">
              <a:off x="4668" y="5514"/>
              <a:ext cx="16" cy="1250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Line 40"/>
            <p:cNvSpPr>
              <a:spLocks noChangeShapeType="1"/>
            </p:cNvSpPr>
            <p:nvPr/>
          </p:nvSpPr>
          <p:spPr bwMode="auto">
            <a:xfrm>
              <a:off x="4668" y="5506"/>
              <a:ext cx="3953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Line 41"/>
            <p:cNvSpPr>
              <a:spLocks noChangeShapeType="1"/>
            </p:cNvSpPr>
            <p:nvPr/>
          </p:nvSpPr>
          <p:spPr bwMode="auto">
            <a:xfrm>
              <a:off x="4694" y="5055"/>
              <a:ext cx="3918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Line 42"/>
            <p:cNvSpPr>
              <a:spLocks noChangeShapeType="1"/>
            </p:cNvSpPr>
            <p:nvPr/>
          </p:nvSpPr>
          <p:spPr bwMode="auto">
            <a:xfrm flipV="1">
              <a:off x="8578" y="3902"/>
              <a:ext cx="1" cy="1128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Line 43"/>
            <p:cNvSpPr>
              <a:spLocks noChangeShapeType="1"/>
            </p:cNvSpPr>
            <p:nvPr/>
          </p:nvSpPr>
          <p:spPr bwMode="auto">
            <a:xfrm flipV="1">
              <a:off x="4658" y="3923"/>
              <a:ext cx="0" cy="1130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Line 44"/>
            <p:cNvSpPr>
              <a:spLocks noChangeShapeType="1"/>
            </p:cNvSpPr>
            <p:nvPr/>
          </p:nvSpPr>
          <p:spPr bwMode="auto">
            <a:xfrm>
              <a:off x="4735" y="3863"/>
              <a:ext cx="3937" cy="0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Line 47"/>
            <p:cNvSpPr>
              <a:spLocks noChangeShapeType="1"/>
            </p:cNvSpPr>
            <p:nvPr/>
          </p:nvSpPr>
          <p:spPr bwMode="auto">
            <a:xfrm>
              <a:off x="5344" y="3495"/>
              <a:ext cx="1" cy="6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Line 48"/>
            <p:cNvSpPr>
              <a:spLocks noChangeShapeType="1"/>
            </p:cNvSpPr>
            <p:nvPr/>
          </p:nvSpPr>
          <p:spPr bwMode="auto">
            <a:xfrm>
              <a:off x="5600" y="4749"/>
              <a:ext cx="543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" name="Line 51"/>
            <p:cNvSpPr>
              <a:spLocks noChangeShapeType="1"/>
            </p:cNvSpPr>
            <p:nvPr/>
          </p:nvSpPr>
          <p:spPr bwMode="auto">
            <a:xfrm>
              <a:off x="4598" y="3923"/>
              <a:ext cx="10" cy="13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Text Box 53"/>
            <p:cNvSpPr txBox="1">
              <a:spLocks noChangeArrowheads="1"/>
            </p:cNvSpPr>
            <p:nvPr/>
          </p:nvSpPr>
          <p:spPr bwMode="auto">
            <a:xfrm>
              <a:off x="4290" y="3771"/>
              <a:ext cx="174" cy="125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vert270" lIns="0" tIns="12387" rIns="0" bIns="12387"/>
            <a:lstStyle/>
            <a:p>
              <a:pPr algn="ctr">
                <a:defRPr/>
              </a:pPr>
              <a:r>
                <a:rPr lang="ru-RU" sz="1200" b="0" i="0" dirty="0">
                  <a:latin typeface="Times New Roman" charset="0"/>
                </a:rPr>
                <a:t>Нестандартные подвои</a:t>
              </a:r>
              <a:endParaRPr lang="ru-RU" sz="1200" b="0" i="0" dirty="0"/>
            </a:p>
          </p:txBody>
        </p:sp>
        <p:sp>
          <p:nvSpPr>
            <p:cNvPr id="53" name="Line 54"/>
            <p:cNvSpPr>
              <a:spLocks noChangeShapeType="1"/>
            </p:cNvSpPr>
            <p:nvPr/>
          </p:nvSpPr>
          <p:spPr bwMode="auto">
            <a:xfrm>
              <a:off x="4608" y="5275"/>
              <a:ext cx="348" cy="69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Line 59"/>
            <p:cNvSpPr>
              <a:spLocks noChangeShapeType="1"/>
            </p:cNvSpPr>
            <p:nvPr/>
          </p:nvSpPr>
          <p:spPr bwMode="auto">
            <a:xfrm>
              <a:off x="4779" y="5390"/>
              <a:ext cx="1102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Text Box 60"/>
            <p:cNvSpPr txBox="1">
              <a:spLocks noChangeArrowheads="1"/>
            </p:cNvSpPr>
            <p:nvPr/>
          </p:nvSpPr>
          <p:spPr bwMode="auto">
            <a:xfrm>
              <a:off x="6372" y="5127"/>
              <a:ext cx="541" cy="16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12387" rIns="0" bIns="12387"/>
            <a:lstStyle/>
            <a:p>
              <a:pPr algn="ctr"/>
              <a:r>
                <a:rPr lang="ru-RU" sz="1200" b="1" i="0" dirty="0" err="1">
                  <a:latin typeface="Times New Roman" charset="0"/>
                </a:rPr>
                <a:t>стандартн</a:t>
              </a:r>
              <a:r>
                <a:rPr lang="ru-RU" sz="900" b="0" i="0" dirty="0">
                  <a:latin typeface="Times New Roman" charset="0"/>
                </a:rPr>
                <a:t>.</a:t>
              </a:r>
              <a:endParaRPr lang="ru-RU" b="0" i="0" dirty="0"/>
            </a:p>
          </p:txBody>
        </p:sp>
        <p:sp>
          <p:nvSpPr>
            <p:cNvPr id="60" name="Text Box 61"/>
            <p:cNvSpPr txBox="1">
              <a:spLocks noChangeArrowheads="1"/>
            </p:cNvSpPr>
            <p:nvPr/>
          </p:nvSpPr>
          <p:spPr bwMode="auto">
            <a:xfrm>
              <a:off x="4922" y="5195"/>
              <a:ext cx="818" cy="16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0" tIns="12387" rIns="0" bIns="12387"/>
            <a:lstStyle/>
            <a:p>
              <a:pPr algn="ctr"/>
              <a:r>
                <a:rPr lang="ru-RU" sz="1200" b="1" i="0" dirty="0" err="1">
                  <a:latin typeface="Times New Roman" charset="0"/>
                </a:rPr>
                <a:t>нестандартн</a:t>
              </a:r>
              <a:r>
                <a:rPr lang="ru-RU" sz="900" b="0" i="0" dirty="0">
                  <a:latin typeface="Times New Roman" charset="0"/>
                </a:rPr>
                <a:t>.</a:t>
              </a:r>
              <a:endParaRPr lang="ru-RU" b="0" i="0" dirty="0"/>
            </a:p>
          </p:txBody>
        </p:sp>
        <p:sp>
          <p:nvSpPr>
            <p:cNvPr id="61" name="Line 62"/>
            <p:cNvSpPr>
              <a:spLocks noChangeShapeType="1"/>
            </p:cNvSpPr>
            <p:nvPr/>
          </p:nvSpPr>
          <p:spPr bwMode="auto">
            <a:xfrm flipH="1">
              <a:off x="6132" y="5382"/>
              <a:ext cx="1155" cy="64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Line 63"/>
            <p:cNvSpPr>
              <a:spLocks noChangeShapeType="1"/>
            </p:cNvSpPr>
            <p:nvPr/>
          </p:nvSpPr>
          <p:spPr bwMode="auto">
            <a:xfrm>
              <a:off x="4782" y="5382"/>
              <a:ext cx="669" cy="61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Line 64"/>
            <p:cNvSpPr>
              <a:spLocks noChangeShapeType="1"/>
            </p:cNvSpPr>
            <p:nvPr/>
          </p:nvSpPr>
          <p:spPr bwMode="auto">
            <a:xfrm>
              <a:off x="6228" y="3424"/>
              <a:ext cx="1" cy="34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" name="Line 65"/>
            <p:cNvSpPr>
              <a:spLocks noChangeShapeType="1"/>
            </p:cNvSpPr>
            <p:nvPr/>
          </p:nvSpPr>
          <p:spPr bwMode="auto">
            <a:xfrm flipV="1">
              <a:off x="6228" y="3769"/>
              <a:ext cx="2602" cy="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" name="Line 66"/>
            <p:cNvSpPr>
              <a:spLocks noChangeShapeType="1"/>
            </p:cNvSpPr>
            <p:nvPr/>
          </p:nvSpPr>
          <p:spPr bwMode="auto">
            <a:xfrm>
              <a:off x="8774" y="3771"/>
              <a:ext cx="1" cy="1389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6" name="Line 67"/>
            <p:cNvSpPr>
              <a:spLocks noChangeShapeType="1"/>
            </p:cNvSpPr>
            <p:nvPr/>
          </p:nvSpPr>
          <p:spPr bwMode="auto">
            <a:xfrm flipH="1">
              <a:off x="6555" y="5127"/>
              <a:ext cx="2269" cy="1409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9" name="Line 70"/>
            <p:cNvSpPr>
              <a:spLocks noChangeShapeType="1"/>
            </p:cNvSpPr>
            <p:nvPr/>
          </p:nvSpPr>
          <p:spPr bwMode="auto">
            <a:xfrm flipH="1">
              <a:off x="7287" y="3427"/>
              <a:ext cx="675" cy="132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0" name="Line 71"/>
            <p:cNvSpPr>
              <a:spLocks noChangeShapeType="1"/>
            </p:cNvSpPr>
            <p:nvPr/>
          </p:nvSpPr>
          <p:spPr bwMode="auto">
            <a:xfrm>
              <a:off x="8046" y="3426"/>
              <a:ext cx="449" cy="132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3" name="Line 74"/>
            <p:cNvSpPr>
              <a:spLocks noChangeShapeType="1"/>
            </p:cNvSpPr>
            <p:nvPr/>
          </p:nvSpPr>
          <p:spPr bwMode="auto">
            <a:xfrm flipH="1">
              <a:off x="5881" y="5160"/>
              <a:ext cx="232" cy="23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4" name="Line 75"/>
            <p:cNvSpPr>
              <a:spLocks noChangeShapeType="1"/>
            </p:cNvSpPr>
            <p:nvPr/>
          </p:nvSpPr>
          <p:spPr bwMode="auto">
            <a:xfrm>
              <a:off x="6228" y="5160"/>
              <a:ext cx="232" cy="23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5" name="Line 76"/>
            <p:cNvSpPr>
              <a:spLocks noChangeShapeType="1"/>
            </p:cNvSpPr>
            <p:nvPr/>
          </p:nvSpPr>
          <p:spPr bwMode="auto">
            <a:xfrm flipV="1">
              <a:off x="6460" y="5382"/>
              <a:ext cx="827" cy="9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51" name="Прямая со стрелкой 50"/>
          <p:cNvCxnSpPr>
            <a:stCxn id="11" idx="2"/>
            <a:endCxn id="65" idx="0"/>
          </p:cNvCxnSpPr>
          <p:nvPr/>
        </p:nvCxnSpPr>
        <p:spPr>
          <a:xfrm>
            <a:off x="4989101" y="1474087"/>
            <a:ext cx="2546657" cy="30559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stCxn id="11" idx="2"/>
          </p:cNvCxnSpPr>
          <p:nvPr/>
        </p:nvCxnSpPr>
        <p:spPr>
          <a:xfrm flipH="1">
            <a:off x="1250230" y="1474087"/>
            <a:ext cx="3738871" cy="44606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рямоугольник 75"/>
          <p:cNvSpPr/>
          <p:nvPr/>
        </p:nvSpPr>
        <p:spPr>
          <a:xfrm>
            <a:off x="4967972" y="1474086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03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ручной ввод 1"/>
          <p:cNvSpPr/>
          <p:nvPr/>
        </p:nvSpPr>
        <p:spPr bwMode="auto">
          <a:xfrm>
            <a:off x="1187624" y="704053"/>
            <a:ext cx="6264696" cy="458629"/>
          </a:xfrm>
          <a:prstGeom prst="flowChartManualInp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12126864"/>
              </p:ext>
            </p:extLst>
          </p:nvPr>
        </p:nvGraphicFramePr>
        <p:xfrm>
          <a:off x="611560" y="1162682"/>
          <a:ext cx="7704856" cy="51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9512" y="380887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ТЕХНОЛОГИИ ВЫРАЩИВАНИЯ ПОСАДОЧНОГО МАТЕРИАЛА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lvl="0"/>
            <a:r>
              <a:rPr kumimoji="0" lang="ru-RU" b="1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МАТОЧНО-СЕМЕННОЙ САД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32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30000" contrast="-30000"/>
          </a:blip>
          <a:srcRect/>
          <a:stretch>
            <a:fillRect/>
          </a:stretch>
        </p:blipFill>
        <p:spPr bwMode="auto">
          <a:xfrm>
            <a:off x="971600" y="1101564"/>
            <a:ext cx="7344816" cy="550861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1115616" y="2348880"/>
            <a:ext cx="7055386" cy="212365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perspectiveLeft"/>
              <a:lightRig rig="threePt" dir="t"/>
            </a:scene3d>
          </a:bodyPr>
          <a:lstStyle/>
          <a:p>
            <a:pPr marL="0" marR="0" lvl="0" indent="180975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7013" algn="l"/>
                <a:tab pos="274638" algn="l"/>
                <a:tab pos="365125" algn="l"/>
                <a:tab pos="457200" algn="l"/>
                <a:tab pos="549275" algn="l"/>
                <a:tab pos="731838" algn="l"/>
                <a:tab pos="1006475" algn="l"/>
                <a:tab pos="1279525" algn="l"/>
                <a:tab pos="1371600" algn="l"/>
                <a:tab pos="2103438" algn="l"/>
              </a:tabLst>
            </a:pPr>
            <a:r>
              <a:rPr kumimoji="0" lang="ru-RU" sz="4400" i="1" u="none" strike="noStrike" normalizeH="0" baseline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предназначен для заготовки семян плодовых культур</a:t>
            </a:r>
            <a:endParaRPr kumimoji="0" lang="ru-RU" sz="6000" i="1" u="none" strike="noStrike" normalizeH="0" baseline="0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0" grpId="0"/>
      <p:bldP spid="13210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lvl="0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маточно-черенковый сад 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</a:b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</p:txBody>
      </p:sp>
      <p:pic>
        <p:nvPicPr>
          <p:cNvPr id="6" name="Заготовка черенков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14348" y="1071546"/>
            <a:ext cx="7858180" cy="53299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00100" y="2000240"/>
            <a:ext cx="492922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eaLnBrk="0" hangingPunct="0">
              <a:tabLst>
                <a:tab pos="227013" algn="l"/>
                <a:tab pos="274638" algn="l"/>
                <a:tab pos="365125" algn="l"/>
                <a:tab pos="457200" algn="l"/>
                <a:tab pos="549275" algn="l"/>
                <a:tab pos="731838" algn="l"/>
                <a:tab pos="1006475" algn="l"/>
                <a:tab pos="1279525" algn="l"/>
                <a:tab pos="1371600" algn="l"/>
                <a:tab pos="2103438" algn="l"/>
              </a:tabLst>
            </a:pPr>
            <a:r>
              <a:rPr lang="ru-RU" sz="44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предназначен для заготовки черенков используемых для прививки</a:t>
            </a:r>
            <a:endParaRPr lang="ru-RU" sz="44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lvl="0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маточные насаждения ягодных культур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-20000"/>
          </a:blip>
          <a:stretch>
            <a:fillRect/>
          </a:stretch>
        </p:blipFill>
        <p:spPr bwMode="auto">
          <a:xfrm>
            <a:off x="395536" y="1916832"/>
            <a:ext cx="8136904" cy="46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39552" y="2276872"/>
            <a:ext cx="79928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eaLnBrk="0" hangingPunct="0">
              <a:tabLst>
                <a:tab pos="227013" algn="l"/>
                <a:tab pos="274638" algn="l"/>
                <a:tab pos="365125" algn="l"/>
                <a:tab pos="457200" algn="l"/>
                <a:tab pos="549275" algn="l"/>
                <a:tab pos="731838" algn="l"/>
                <a:tab pos="1006475" algn="l"/>
                <a:tab pos="1279525" algn="l"/>
                <a:tab pos="1371600" algn="l"/>
                <a:tab pos="2103438" algn="l"/>
              </a:tabLst>
            </a:pPr>
            <a:r>
              <a:rPr lang="ru-RU" sz="44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предназначены для заготовки первичного материала </a:t>
            </a:r>
            <a:r>
              <a:rPr lang="ru-RU" sz="44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(черенков, отводок) и размножения </a:t>
            </a:r>
            <a:r>
              <a:rPr lang="ru-RU" sz="44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ягодных культур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 contrast="-20000"/>
          </a:blip>
          <a:srcRect/>
          <a:stretch>
            <a:fillRect/>
          </a:stretch>
        </p:blipFill>
        <p:spPr bwMode="auto">
          <a:xfrm>
            <a:off x="251520" y="1600200"/>
            <a:ext cx="8568951" cy="492514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 anchor="t">
            <a:normAutofit fontScale="90000"/>
          </a:bodyPr>
          <a:lstStyle/>
          <a:p>
            <a:pPr lvl="0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маточник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клоновых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 подвоев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180975" algn="ctr">
              <a:spcBef>
                <a:spcPct val="0"/>
              </a:spcBef>
              <a:buNone/>
              <a:tabLst>
                <a:tab pos="227013" algn="l"/>
                <a:tab pos="274638" algn="l"/>
                <a:tab pos="365125" algn="l"/>
                <a:tab pos="457200" algn="l"/>
                <a:tab pos="549275" algn="l"/>
                <a:tab pos="731838" algn="l"/>
                <a:tab pos="1006475" algn="l"/>
                <a:tab pos="1279525" algn="l"/>
                <a:tab pos="1371600" algn="l"/>
                <a:tab pos="2103438" algn="l"/>
              </a:tabLst>
            </a:pPr>
            <a:r>
              <a:rPr lang="ru-RU" sz="4400" b="1" i="1" kern="12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предназначен для заготовки черенков вегетативно-размножаемых подвоев и размножения их отводками</a:t>
            </a:r>
            <a:endParaRPr lang="ru-RU" sz="4400" b="1" i="1" kern="12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49479577"/>
              </p:ext>
            </p:extLst>
          </p:nvPr>
        </p:nvGraphicFramePr>
        <p:xfrm>
          <a:off x="323528" y="476672"/>
          <a:ext cx="849694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lvl="0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ПОСЕВНОЕ ПОЛЕ 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</a:b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t="10080"/>
          <a:stretch>
            <a:fillRect/>
          </a:stretch>
        </p:blipFill>
        <p:spPr bwMode="auto">
          <a:xfrm>
            <a:off x="395536" y="1039059"/>
            <a:ext cx="8280920" cy="558466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39552" y="2636912"/>
            <a:ext cx="784887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180975" eaLnBrk="0" hangingPunct="0">
              <a:tabLst>
                <a:tab pos="227013" algn="l"/>
                <a:tab pos="274638" algn="l"/>
                <a:tab pos="365125" algn="l"/>
                <a:tab pos="457200" algn="l"/>
                <a:tab pos="549275" algn="l"/>
                <a:tab pos="731838" algn="l"/>
                <a:tab pos="1006475" algn="l"/>
                <a:tab pos="1279525" algn="l"/>
                <a:tab pos="1371600" algn="l"/>
                <a:tab pos="2103438" algn="l"/>
              </a:tabLst>
            </a:pPr>
            <a:r>
              <a:rPr lang="ru-RU" sz="44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предназначено для посева семян плодовых и выращивания семенных подвоев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lvl="0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ПИКИРОВОЧНОЕ ПОЛЕ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8424936" cy="546817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39552" y="2492896"/>
            <a:ext cx="813690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180975" eaLnBrk="0" hangingPunct="0">
              <a:tabLst>
                <a:tab pos="227013" algn="l"/>
                <a:tab pos="274638" algn="l"/>
                <a:tab pos="365125" algn="l"/>
                <a:tab pos="457200" algn="l"/>
                <a:tab pos="549275" algn="l"/>
                <a:tab pos="731838" algn="l"/>
                <a:tab pos="1006475" algn="l"/>
                <a:tab pos="1279525" algn="l"/>
                <a:tab pos="1371600" algn="l"/>
                <a:tab pos="2103438" algn="l"/>
              </a:tabLst>
            </a:pPr>
            <a:r>
              <a:rPr lang="ru-RU" sz="44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предназначено для пикировки сеянцев с посевного поля и выращивания семенных подвоев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4100" dirty="0" smtClean="0">
                <a:latin typeface="Times New Roman" pitchFamily="18" charset="0"/>
                <a:cs typeface="Times New Roman" pitchFamily="18" charset="0"/>
              </a:rPr>
              <a:t>Виды размножения плодовых и ягодных культур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ru-RU" sz="41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4100" dirty="0" smtClean="0">
                <a:latin typeface="Times New Roman" pitchFamily="18" charset="0"/>
                <a:cs typeface="Times New Roman" pitchFamily="18" charset="0"/>
              </a:rPr>
              <a:t>2. Способы вегетативного размножения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41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4100" dirty="0" smtClean="0">
                <a:latin typeface="Times New Roman" pitchFamily="18" charset="0"/>
                <a:cs typeface="Times New Roman" pitchFamily="18" charset="0"/>
              </a:rPr>
              <a:t>3. Подвои плодовых пород. Требования, предъявляемые к подвоям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41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4100" dirty="0" smtClean="0">
                <a:latin typeface="Times New Roman" pitchFamily="18" charset="0"/>
                <a:cs typeface="Times New Roman" pitchFamily="18" charset="0"/>
              </a:rPr>
              <a:t>4. С</a:t>
            </a:r>
            <a:r>
              <a:rPr lang="ru-RU" sz="4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оставные </a:t>
            </a:r>
            <a:r>
              <a:rPr lang="ru-RU" sz="4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части плодового </a:t>
            </a:r>
            <a:r>
              <a:rPr lang="ru-RU" sz="4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питомника</a:t>
            </a:r>
            <a:endParaRPr lang="en-US" sz="4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41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609600" indent="-609600" eaLnBrk="1" hangingPunct="1"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417513"/>
            <a:ext cx="8229600" cy="857250"/>
          </a:xfrm>
          <a:solidFill>
            <a:srgbClr val="339966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lvl="0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УЧАСТОК ЧЕРЕНКОВАНИЯ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97360"/>
            <a:ext cx="8352928" cy="542798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27584" y="2708921"/>
            <a:ext cx="77048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180975" eaLnBrk="0" hangingPunct="0">
              <a:tabLst>
                <a:tab pos="227013" algn="l"/>
                <a:tab pos="274638" algn="l"/>
                <a:tab pos="365125" algn="l"/>
                <a:tab pos="457200" algn="l"/>
                <a:tab pos="549275" algn="l"/>
                <a:tab pos="731838" algn="l"/>
                <a:tab pos="1006475" algn="l"/>
                <a:tab pos="1279525" algn="l"/>
                <a:tab pos="1371600" algn="l"/>
                <a:tab pos="2103438" algn="l"/>
              </a:tabLst>
            </a:pPr>
            <a:r>
              <a:rPr lang="ru-RU" sz="44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предназначен для укоренения черенков ягодных пород и </a:t>
            </a:r>
            <a:r>
              <a:rPr lang="ru-RU" sz="4400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клоновых</a:t>
            </a:r>
            <a:r>
              <a:rPr lang="ru-RU" sz="44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 подвоев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УЧАСТОК  ДОРАЩИВАНИЯ ЯГОДНЫХ  КУЛЬТУР</a:t>
            </a: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 t="6819"/>
          <a:stretch>
            <a:fillRect/>
          </a:stretch>
        </p:blipFill>
        <p:spPr bwMode="auto">
          <a:xfrm>
            <a:off x="395536" y="1628800"/>
            <a:ext cx="8352928" cy="491996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83568" y="2492896"/>
            <a:ext cx="777686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180975" eaLnBrk="0" hangingPunct="0">
              <a:tabLst>
                <a:tab pos="227013" algn="l"/>
                <a:tab pos="274638" algn="l"/>
                <a:tab pos="365125" algn="l"/>
                <a:tab pos="457200" algn="l"/>
                <a:tab pos="549275" algn="l"/>
                <a:tab pos="731838" algn="l"/>
                <a:tab pos="1006475" algn="l"/>
                <a:tab pos="1279525" algn="l"/>
                <a:tab pos="1371600" algn="l"/>
                <a:tab pos="2103438" algn="l"/>
              </a:tabLst>
            </a:pPr>
            <a:r>
              <a:rPr lang="ru-RU" sz="44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предназначен для </a:t>
            </a:r>
            <a:r>
              <a:rPr lang="ru-RU" sz="4400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доращивания</a:t>
            </a:r>
            <a:r>
              <a:rPr lang="ru-RU" sz="44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 нестандартных саженцев ягодных культур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611560" y="692696"/>
          <a:ext cx="806489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Закладка 1 поля"/>
          <p:cNvPicPr>
            <a:picLocks noChangeAspect="1" noChangeArrowheads="1"/>
          </p:cNvPicPr>
          <p:nvPr/>
        </p:nvPicPr>
        <p:blipFill>
          <a:blip r:embed="rId2" cstate="print"/>
          <a:srcRect b="23392"/>
          <a:stretch>
            <a:fillRect/>
          </a:stretch>
        </p:blipFill>
        <p:spPr bwMode="auto">
          <a:xfrm>
            <a:off x="323528" y="1412776"/>
            <a:ext cx="8569325" cy="492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0-е ПОЛЕ (ДОРАЩИВАНИЯ)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2204864"/>
            <a:ext cx="79208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180975" eaLnBrk="0" hangingPunct="0">
              <a:tabLst>
                <a:tab pos="227013" algn="l"/>
                <a:tab pos="274638" algn="l"/>
                <a:tab pos="365125" algn="l"/>
                <a:tab pos="457200" algn="l"/>
                <a:tab pos="549275" algn="l"/>
                <a:tab pos="731838" algn="l"/>
                <a:tab pos="1006475" algn="l"/>
                <a:tab pos="1279525" algn="l"/>
                <a:tab pos="1371600" algn="l"/>
                <a:tab pos="2103438" algn="l"/>
              </a:tabLst>
            </a:pPr>
            <a:r>
              <a:rPr lang="ru-RU" sz="44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предназначено для </a:t>
            </a:r>
            <a:r>
              <a:rPr lang="ru-RU" sz="4400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доращивания</a:t>
            </a:r>
            <a:r>
              <a:rPr lang="ru-RU" sz="44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 нестандартных подвоев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Окулянты"/>
          <p:cNvPicPr>
            <a:picLocks noChangeAspect="1" noChangeArrowheads="1"/>
          </p:cNvPicPr>
          <p:nvPr/>
        </p:nvPicPr>
        <p:blipFill>
          <a:blip r:embed="rId2" cstate="print"/>
          <a:srcRect t="18886" b="5552"/>
          <a:stretch>
            <a:fillRect/>
          </a:stretch>
        </p:blipFill>
        <p:spPr bwMode="auto">
          <a:xfrm>
            <a:off x="251520" y="1700808"/>
            <a:ext cx="864235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1-е ПОЛЕ (ОКУЛИРОВОК)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492896"/>
            <a:ext cx="80648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180975" eaLnBrk="0" hangingPunct="0">
              <a:tabLst>
                <a:tab pos="227013" algn="l"/>
                <a:tab pos="274638" algn="l"/>
                <a:tab pos="365125" algn="l"/>
                <a:tab pos="457200" algn="l"/>
                <a:tab pos="549275" algn="l"/>
                <a:tab pos="731838" algn="l"/>
                <a:tab pos="1006475" algn="l"/>
                <a:tab pos="1279525" algn="l"/>
                <a:tab pos="1371600" algn="l"/>
                <a:tab pos="2103438" algn="l"/>
              </a:tabLst>
            </a:pPr>
            <a:r>
              <a:rPr lang="ru-RU" sz="44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предназначено для окулировки стандартных подвоев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Русланин питомник 06 001"/>
          <p:cNvPicPr>
            <a:picLocks noChangeAspect="1" noChangeArrowheads="1"/>
          </p:cNvPicPr>
          <p:nvPr/>
        </p:nvPicPr>
        <p:blipFill>
          <a:blip r:embed="rId2" cstate="print"/>
          <a:srcRect t="5506" b="9638"/>
          <a:stretch>
            <a:fillRect/>
          </a:stretch>
        </p:blipFill>
        <p:spPr bwMode="auto">
          <a:xfrm>
            <a:off x="467544" y="1412776"/>
            <a:ext cx="8352928" cy="513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2-е ПОЛЕ (ОДНОЛЕТОК)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708920"/>
            <a:ext cx="76328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180975" eaLnBrk="0" hangingPunct="0">
              <a:tabLst>
                <a:tab pos="227013" algn="l"/>
                <a:tab pos="274638" algn="l"/>
                <a:tab pos="365125" algn="l"/>
                <a:tab pos="457200" algn="l"/>
                <a:tab pos="549275" algn="l"/>
                <a:tab pos="731838" algn="l"/>
                <a:tab pos="1006475" algn="l"/>
                <a:tab pos="1279525" algn="l"/>
                <a:tab pos="1371600" algn="l"/>
                <a:tab pos="2103438" algn="l"/>
              </a:tabLst>
            </a:pPr>
            <a:r>
              <a:rPr lang="ru-RU" sz="44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предназначено для выращивания однолетних саженцев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 cstate="print"/>
          <a:srcRect t="7422" b="9645"/>
          <a:stretch>
            <a:fillRect/>
          </a:stretch>
        </p:blipFill>
        <p:spPr bwMode="auto">
          <a:xfrm>
            <a:off x="467544" y="1268760"/>
            <a:ext cx="8352928" cy="520934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pPr lvl="0"/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3-е ПОЛЕ (ДВУХЛЕТОК) </a:t>
            </a:r>
            <a:b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</a:br>
            <a:endParaRPr lang="ru-RU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852936"/>
            <a:ext cx="82089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180975" eaLnBrk="0" hangingPunct="0">
              <a:tabLst>
                <a:tab pos="227013" algn="l"/>
                <a:tab pos="274638" algn="l"/>
                <a:tab pos="365125" algn="l"/>
                <a:tab pos="457200" algn="l"/>
                <a:tab pos="549275" algn="l"/>
                <a:tab pos="731838" algn="l"/>
                <a:tab pos="1006475" algn="l"/>
                <a:tab pos="1279525" algn="l"/>
                <a:tab pos="1371600" algn="l"/>
                <a:tab pos="2103438" algn="l"/>
              </a:tabLst>
            </a:pPr>
            <a:r>
              <a:rPr lang="ru-RU" sz="44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предназначено для выращивания двухлетних саженцев.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" y="510203"/>
            <a:ext cx="8656637" cy="584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828022"/>
            <a:ext cx="3998913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381" y="1896884"/>
            <a:ext cx="442595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44" y="5191741"/>
            <a:ext cx="4084637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931" y="5560834"/>
            <a:ext cx="39624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40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260648"/>
            <a:ext cx="4844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Размножение плетями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14902"/>
            <a:ext cx="8351837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60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1" y="93081"/>
            <a:ext cx="523875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09890"/>
            <a:ext cx="4860032" cy="363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80112" y="1052736"/>
            <a:ext cx="3183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корневые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отпрыски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90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928694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Размножение-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это процесс воспроизводства организмами новых, подобных им особей.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размножения плодовых и ягодных растений используют семенное (половое) и вегетативное размножение.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69" y="260648"/>
            <a:ext cx="4879305" cy="397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63888" y="562788"/>
            <a:ext cx="2194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партикуляция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73" y="3876675"/>
            <a:ext cx="5676900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77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1169381"/>
            <a:ext cx="4572000" cy="2727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000232" y="97468"/>
            <a:ext cx="4786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 Размножение черенками</a:t>
            </a:r>
            <a:endParaRPr lang="ru-RU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2216" y="654813"/>
            <a:ext cx="3322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Одревесневшими черенками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29683" y="620688"/>
            <a:ext cx="2500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Зелеными черенками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1169381"/>
            <a:ext cx="4327951" cy="293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4139787"/>
            <a:ext cx="4327951" cy="244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39787"/>
            <a:ext cx="4572000" cy="2449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29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556" y="1196752"/>
            <a:ext cx="5761037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51" y="188640"/>
            <a:ext cx="76327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98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95536" y="1412776"/>
            <a:ext cx="3312368" cy="525658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а) вертикальные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800" b="1" i="1" dirty="0" smtClean="0"/>
          </a:p>
          <a:p>
            <a:endParaRPr lang="ru-RU" sz="2800" b="1" i="1" dirty="0" smtClean="0"/>
          </a:p>
          <a:p>
            <a:endParaRPr lang="ru-RU" sz="2800" b="1" i="1" dirty="0" smtClean="0"/>
          </a:p>
          <a:p>
            <a:pPr>
              <a:buFont typeface="Arial" pitchFamily="34" charset="0"/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б) дуговидные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800" dirty="0" smtClean="0"/>
          </a:p>
          <a:p>
            <a:pPr marL="0" indent="0">
              <a:buFont typeface="Arial" pitchFamily="34" charset="0"/>
              <a:buNone/>
            </a:pPr>
            <a:endParaRPr lang="ru-RU" sz="2800" b="1" i="1" dirty="0" smtClean="0"/>
          </a:p>
          <a:p>
            <a:pPr>
              <a:buFont typeface="Arial" pitchFamily="34" charset="0"/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в) горизонтальные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236663"/>
            <a:ext cx="22860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498" y="836712"/>
            <a:ext cx="171926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691" y="2713038"/>
            <a:ext cx="31464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498" y="2685256"/>
            <a:ext cx="1731963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635022"/>
            <a:ext cx="2716212" cy="135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665" y="4327414"/>
            <a:ext cx="1577628" cy="197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070"/>
            <a:ext cx="82296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09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3968750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344036"/>
            <a:ext cx="4230687" cy="61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67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650"/>
            <a:ext cx="9144000" cy="585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7" y="72231"/>
            <a:ext cx="61944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40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49" y="1340768"/>
            <a:ext cx="6926263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898" y="260648"/>
            <a:ext cx="4754563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2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603870" cy="510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hlinkClick r:id="rId3" action="ppaction://hlinksldjump"/>
          </p:cNvPr>
          <p:cNvSpPr txBox="1"/>
          <p:nvPr/>
        </p:nvSpPr>
        <p:spPr>
          <a:xfrm>
            <a:off x="322570" y="92267"/>
            <a:ext cx="8603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Аблактировка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67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391"/>
            <a:ext cx="4467225" cy="595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962" y="895390"/>
            <a:ext cx="4467225" cy="595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03162" y="116632"/>
            <a:ext cx="6729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Размножение верхушечными отводками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86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455613"/>
            <a:ext cx="7934325" cy="595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84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Семенной способ размножения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осуществляется посевом семян, образовавшихся в результате слияния родительских половых гамет.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Достоинства: </a:t>
            </a: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Простота размножения</a:t>
            </a: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 размножении семенами не передается вирусная инфекция</a:t>
            </a: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Семенные растения имеют мощную корневую систему, более пластичны, менее требовательны к плодородию и более долговечны.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Недостатки: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Генетическая неоднородность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Позднее вступление в пору плодоношения</a:t>
            </a:r>
          </a:p>
          <a:p>
            <a:pPr>
              <a:buFont typeface="Wingdings" pitchFamily="2" charset="2"/>
              <a:buChar char="ü"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8152" y="150570"/>
            <a:ext cx="49027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верхушками однолетних побегов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6992"/>
            <a:ext cx="8136904" cy="330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8641"/>
            <a:ext cx="3278063" cy="3791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52" y="634609"/>
            <a:ext cx="5013542" cy="335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23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3568" y="5229200"/>
            <a:ext cx="8079940" cy="1368152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sz="8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8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Генеративного происхождения                   Вегетативного происхождения</a:t>
            </a:r>
          </a:p>
          <a:p>
            <a:r>
              <a:rPr lang="ru-RU" sz="8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(семенной подвой)                                               (</a:t>
            </a:r>
            <a:r>
              <a:rPr lang="ru-RU" sz="8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клоновый</a:t>
            </a:r>
            <a:r>
              <a:rPr lang="ru-RU" sz="8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подвой</a:t>
            </a:r>
            <a:r>
              <a:rPr lang="ru-RU" sz="8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260648"/>
            <a:ext cx="7844408" cy="1362075"/>
          </a:xfrm>
        </p:spPr>
        <p:txBody>
          <a:bodyPr/>
          <a:lstStyle/>
          <a:p>
            <a:pPr algn="ctr"/>
            <a:r>
              <a:rPr lang="ru-RU" sz="3600" dirty="0" smtClean="0"/>
              <a:t>Корневая система плодового дерева</a:t>
            </a:r>
            <a:endParaRPr lang="ru-RU" sz="36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132856"/>
            <a:ext cx="408115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643050"/>
            <a:ext cx="3168352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00043"/>
            <a:ext cx="7772400" cy="121444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Вегетативный способ Размножения</a:t>
            </a:r>
            <a:r>
              <a:rPr lang="ru-RU" sz="2400" dirty="0" smtClean="0"/>
              <a:t>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000" b="0" cap="none" dirty="0" smtClean="0">
                <a:latin typeface="Times New Roman" pitchFamily="18" charset="0"/>
                <a:cs typeface="Times New Roman" pitchFamily="18" charset="0"/>
              </a:rPr>
              <a:t>воспроизведение новых особей из </a:t>
            </a:r>
            <a:r>
              <a:rPr lang="ru-RU" sz="2000" b="0" cap="none" dirty="0" err="1" smtClean="0">
                <a:latin typeface="Times New Roman" pitchFamily="18" charset="0"/>
                <a:cs typeface="Times New Roman" pitchFamily="18" charset="0"/>
              </a:rPr>
              <a:t>самотических</a:t>
            </a:r>
            <a:r>
              <a:rPr lang="ru-RU" sz="2000" b="0" cap="none" dirty="0" smtClean="0">
                <a:latin typeface="Times New Roman" pitchFamily="18" charset="0"/>
                <a:cs typeface="Times New Roman" pitchFamily="18" charset="0"/>
              </a:rPr>
              <a:t> клеток, тканей и органов родительского растения </a:t>
            </a:r>
            <a:endParaRPr lang="ru-RU" sz="2000" b="0" cap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000240"/>
            <a:ext cx="7772400" cy="4357718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Достоинства: </a:t>
            </a: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Генетическая однородность</a:t>
            </a: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Высокая </a:t>
            </a: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скороплодность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то есть раннее вступление в пору плодоношения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Недостатки:</a:t>
            </a:r>
          </a:p>
          <a:p>
            <a:pPr indent="180975">
              <a:buFont typeface="Wingdings" pitchFamily="2" charset="2"/>
              <a:buChar char="ü"/>
              <a:tabLst>
                <a:tab pos="914400" algn="l"/>
              </a:tabLst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Более трудоемкий </a:t>
            </a:r>
          </a:p>
          <a:p>
            <a:pPr indent="180975">
              <a:tabLst>
                <a:tab pos="914400" algn="l"/>
              </a:tabLst>
            </a:pPr>
            <a:r>
              <a:rPr lang="ru-RU" sz="19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Подбор растительного материала для размножения; 2. Подготовка растительного материала к размножению; 3. Создание условий для размножения; 4. Уход за </a:t>
            </a:r>
            <a:r>
              <a:rPr lang="ru-RU" sz="19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регенерантами</a:t>
            </a:r>
            <a:r>
              <a:rPr lang="ru-RU" sz="19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Возможность передачи вирусных инфекций</a:t>
            </a: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Более слабая корневая система</a:t>
            </a:r>
          </a:p>
          <a:p>
            <a:pPr lvl="0"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Более высокая требовательность к условиям произрастания и менее долговечные.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602638" y="1566229"/>
            <a:ext cx="7992887" cy="500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Способность растения к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регенерации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зависит от:</a:t>
            </a:r>
          </a:p>
          <a:p>
            <a:pPr algn="ctr"/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жизненной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формы породы;</a:t>
            </a:r>
          </a:p>
          <a:p>
            <a:pPr>
              <a:buFontTx/>
              <a:buChar char="•"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возраста размножаемого растения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озраста сорта;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условий среды.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5759" y="221654"/>
            <a:ext cx="896448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340" algn="just">
              <a:lnSpc>
                <a:spcPct val="90000"/>
              </a:lnSpc>
              <a:spcAft>
                <a:spcPts val="0"/>
              </a:spcAft>
            </a:pPr>
            <a:r>
              <a:rPr lang="ru-RU" sz="2400" u="sng" dirty="0">
                <a:latin typeface="Times New Roman"/>
                <a:ea typeface="Times New Roman"/>
              </a:rPr>
              <a:t>Основой вегетативного размножения является </a:t>
            </a:r>
            <a:r>
              <a:rPr lang="ru-RU" sz="2400" i="1" u="sng" dirty="0">
                <a:latin typeface="Times New Roman"/>
                <a:ea typeface="Times New Roman"/>
              </a:rPr>
              <a:t>регенерация </a:t>
            </a:r>
            <a:r>
              <a:rPr lang="ru-RU" sz="2400" dirty="0" smtClean="0">
                <a:latin typeface="Times New Roman"/>
                <a:ea typeface="Times New Roman"/>
              </a:rPr>
              <a:t>т.е. </a:t>
            </a:r>
            <a:r>
              <a:rPr lang="ru-RU" sz="2400" dirty="0">
                <a:latin typeface="Times New Roman"/>
                <a:ea typeface="Times New Roman"/>
              </a:rPr>
              <a:t>способность растения восстанавливать утраченные органы, а также ее разновидность – </a:t>
            </a:r>
            <a:r>
              <a:rPr lang="ru-RU" sz="2400" i="1" u="sng" dirty="0">
                <a:latin typeface="Times New Roman"/>
                <a:ea typeface="Times New Roman"/>
              </a:rPr>
              <a:t>репарация</a:t>
            </a:r>
            <a:r>
              <a:rPr lang="ru-RU" sz="2400" u="sng" dirty="0">
                <a:latin typeface="Times New Roman"/>
                <a:ea typeface="Times New Roman"/>
              </a:rPr>
              <a:t> </a:t>
            </a:r>
            <a:r>
              <a:rPr lang="ru-RU" sz="2400" dirty="0">
                <a:latin typeface="Times New Roman"/>
                <a:ea typeface="Times New Roman"/>
              </a:rPr>
              <a:t>т</a:t>
            </a:r>
            <a:r>
              <a:rPr lang="ru-RU" sz="2400" dirty="0" smtClean="0">
                <a:latin typeface="Times New Roman"/>
                <a:ea typeface="Times New Roman"/>
              </a:rPr>
              <a:t>. е</a:t>
            </a:r>
            <a:r>
              <a:rPr lang="ru-RU" sz="2400" dirty="0">
                <a:latin typeface="Times New Roman"/>
                <a:ea typeface="Times New Roman"/>
              </a:rPr>
              <a:t>. способность из части растения формировать новое, подобное материнскому.</a:t>
            </a:r>
            <a:endParaRPr lang="ru-RU" sz="2400" dirty="0">
              <a:effectLst/>
              <a:latin typeface="Arial Unicode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510557" y="54243"/>
            <a:ext cx="79149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180975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 Классификация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indent="180975" algn="ctr" eaLnBrk="0" hangingPunct="0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способов вегетативного размножения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плодовых и ягодных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пород</a:t>
            </a:r>
          </a:p>
          <a:p>
            <a:pPr indent="180975" algn="ctr" eaLnBrk="0" hangingPunct="0"/>
            <a:endParaRPr lang="ru-RU" sz="4000" b="1" dirty="0">
              <a:solidFill>
                <a:schemeClr val="hlink"/>
              </a:solidFill>
              <a:latin typeface="Arial" charset="0"/>
            </a:endParaRPr>
          </a:p>
        </p:txBody>
      </p:sp>
      <p:graphicFrame>
        <p:nvGraphicFramePr>
          <p:cNvPr id="40027" name="Group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853719"/>
              </p:ext>
            </p:extLst>
          </p:nvPr>
        </p:nvGraphicFramePr>
        <p:xfrm>
          <a:off x="186000" y="737321"/>
          <a:ext cx="8898937" cy="6045389"/>
        </p:xfrm>
        <a:graphic>
          <a:graphicData uri="http://schemas.openxmlformats.org/drawingml/2006/table">
            <a:tbl>
              <a:tblPr/>
              <a:tblGrid>
                <a:gridCol w="4505516"/>
                <a:gridCol w="4393421"/>
              </a:tblGrid>
              <a:tr h="459431">
                <a:tc>
                  <a:txBody>
                    <a:bodyPr/>
                    <a:lstStyle/>
                    <a:p>
                      <a:pPr marL="342900" marR="0" lvl="0" indent="-1619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ЕСТЕСТВЕННЫЙ</a:t>
                      </a:r>
                    </a:p>
                    <a:p>
                      <a:pPr marL="342900" marR="0" lvl="0" indent="-161925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(облигатный)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161925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II.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ИСКУССТВЕННЫЙ</a:t>
                      </a:r>
                    </a:p>
                    <a:p>
                      <a:pPr marL="342900" marR="0" lvl="0" indent="-161925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(факультативный)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46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spc="2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а) </a:t>
                      </a:r>
                      <a:r>
                        <a:rPr kumimoji="0" lang="ru-RU" sz="1600" b="0" i="0" u="none" strike="noStrike" cap="none" spc="2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3" action="ppaction://hlinksldjump"/>
                        </a:rPr>
                        <a:t>усами (земляника); </a:t>
                      </a:r>
                      <a:endParaRPr kumimoji="0" lang="ru-RU" sz="1600" b="0" i="0" u="none" strike="noStrike" cap="none" spc="2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spc="2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r>
                        <a:rPr kumimoji="0" lang="ru-RU" sz="1600" b="0" i="0" u="none" strike="noStrike" cap="none" spc="2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4" action="ppaction://hlinksldjump"/>
                        </a:rPr>
                        <a:t>)</a:t>
                      </a:r>
                      <a:r>
                        <a:rPr kumimoji="0" lang="ru-RU" sz="1600" b="0" i="0" u="none" strike="noStrike" cap="none" spc="2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4" action="ppaction://hlinksldjump"/>
                        </a:rPr>
                        <a:t> плетями </a:t>
                      </a:r>
                      <a:r>
                        <a:rPr kumimoji="0" lang="ru-RU" sz="1600" b="0" i="0" u="none" strike="noStrike" cap="none" spc="2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(клюква, костяника, морошка);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spc="2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kumimoji="0" lang="ru-RU" sz="1600" b="0" i="0" u="none" strike="noStrike" cap="none" spc="2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ru-RU" sz="1600" b="0" i="0" u="none" strike="noStrike" cap="none" spc="2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5" action="ppaction://hlinksldjump"/>
                        </a:rPr>
                        <a:t>верхушечными отводками </a:t>
                      </a:r>
                      <a:r>
                        <a:rPr kumimoji="0" lang="ru-RU" sz="1600" b="0" i="0" u="none" strike="noStrike" cap="none" spc="2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600" b="0" i="0" u="none" strike="noStrike" cap="none" spc="2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пульбование</a:t>
                      </a:r>
                      <a:r>
                        <a:rPr kumimoji="0" lang="ru-RU" sz="1600" b="0" i="0" u="none" strike="noStrike" cap="none" spc="2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(ежевика) ;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kern="1200" cap="none" spc="2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</a:t>
                      </a:r>
                      <a:r>
                        <a:rPr kumimoji="0" lang="ru-RU" sz="1600" b="0" i="0" u="none" strike="noStrike" kern="1200" cap="none" spc="2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6" action="ppaction://hlinksldjump"/>
                        </a:rPr>
                        <a:t>)</a:t>
                      </a:r>
                      <a:r>
                        <a:rPr kumimoji="0" lang="ru-RU" sz="1600" b="0" i="0" u="none" strike="noStrike" kern="1200" cap="none" spc="2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6" action="ppaction://hlinksldjump"/>
                        </a:rPr>
                        <a:t> </a:t>
                      </a:r>
                      <a:r>
                        <a:rPr kumimoji="0" lang="ru-RU" sz="1600" b="0" i="0" u="none" strike="noStrike" kern="1200" cap="none" spc="2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6" action="ppaction://hlinksldjump"/>
                        </a:rPr>
                        <a:t>корневыми отпрысками</a:t>
                      </a:r>
                      <a:r>
                        <a:rPr kumimoji="0" lang="ru-RU" sz="1600" b="0" i="0" u="none" strike="noStrike" kern="1200" cap="none" spc="2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(малина, облепиха);</a:t>
                      </a:r>
                      <a:endParaRPr kumimoji="0" lang="ru-RU" sz="1600" b="0" i="0" u="none" strike="noStrike" cap="none" spc="2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spc="2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kumimoji="0" lang="ru-RU" sz="1600" b="0" i="0" u="none" strike="noStrike" cap="none" spc="2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7" action="ppaction://hlinksldjump"/>
                        </a:rPr>
                        <a:t>) </a:t>
                      </a:r>
                      <a:r>
                        <a:rPr kumimoji="0" lang="ru-RU" sz="1600" b="0" i="0" u="none" strike="noStrike" cap="none" spc="20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7" action="ppaction://hlinksldjump"/>
                        </a:rPr>
                        <a:t>партикуляция</a:t>
                      </a:r>
                      <a:r>
                        <a:rPr kumimoji="0" lang="ru-RU" sz="1600" b="0" i="0" u="none" strike="noStrike" cap="none" spc="2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7" action="ppaction://hlinksldjump"/>
                        </a:rPr>
                        <a:t> </a:t>
                      </a:r>
                      <a:r>
                        <a:rPr kumimoji="0" lang="ru-RU" sz="1600" b="0" i="0" u="none" strike="noStrike" cap="none" spc="2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(распад растения и деление на части) (земляника, малина, смородина, крыжовник);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1) Черенками: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а)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8" action="ppaction://hlinksldjump"/>
                        </a:rPr>
                        <a:t>одревесневшими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7" action="ppaction://hlinksldjump"/>
                        </a:rPr>
                        <a:t> (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смородина, айва, гранат, инжир и др.) ;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б) зелеными (облепиха);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в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9" action="ppaction://hlinksldjump"/>
                        </a:rPr>
                        <a:t>)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9" action="ppaction://hlinksldjump"/>
                        </a:rPr>
                        <a:t>корневыми черенками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(малина, ежевика, клоновые подвои яблони, груши, айвы).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28683">
                <a:tc>
                  <a:txBody>
                    <a:bodyPr/>
                    <a:lstStyle/>
                    <a:p>
                      <a:pPr marL="342900" marR="0" lvl="0" indent="-1619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10" action="ppaction://hlinkpres?slideindex=1&amp;slidetitle="/>
                        </a:rPr>
                        <a:t>)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11" action="ppaction://hlinksldjump"/>
                        </a:rPr>
                        <a:t>Отводками: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а) вертикальными (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12" action="ppaction://hlinksldjump"/>
                        </a:rPr>
                        <a:t>клоновые подвои яблони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груши);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б) горизонтальными (айва, ягодные культуры,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клоновые подвои)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в) дуговидными (актинидия).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7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 Прививкой: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а)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13" action="ppaction://hlinksldjump"/>
                        </a:rPr>
                        <a:t>черенком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б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14" action="ppaction://hlinksldjump"/>
                        </a:rPr>
                        <a:t>) глазком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(окулировка);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в)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15" action="ppaction://hlinksldjump"/>
                        </a:rPr>
                        <a:t>аблактировка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(сближением).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7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" marR="18000" marT="18000" marB="1800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4) Микроклональное размножение. </a:t>
                      </a: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5) Делением куста.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2247</TotalTime>
  <Words>1671</Words>
  <Application>Microsoft Office PowerPoint</Application>
  <PresentationFormat>Экран (4:3)</PresentationFormat>
  <Paragraphs>418</Paragraphs>
  <Slides>50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Биологические основы размножения плодовых и ягодных культур</vt:lpstr>
      <vt:lpstr>Литература:  </vt:lpstr>
      <vt:lpstr>Презентация PowerPoint</vt:lpstr>
      <vt:lpstr>Размножение-</vt:lpstr>
      <vt:lpstr>1. Семенной способ размножения осуществляется посевом семян, образовавшихся в результате слияния родительских половых гамет. </vt:lpstr>
      <vt:lpstr>Корневая система плодового дерева</vt:lpstr>
      <vt:lpstr>Вегетативный способ Размножения  воспроизведение новых особей из самотических клеток, тканей и органов родительского растения </vt:lpstr>
      <vt:lpstr>Презентация PowerPoint</vt:lpstr>
      <vt:lpstr>Презентация PowerPoint</vt:lpstr>
      <vt:lpstr>Производство оздоровленного посадочного материала (Микроклональное размножение)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МАТОЧНО-СЕМЕННОЙ САД   </vt:lpstr>
      <vt:lpstr>маточно-черенковый сад  </vt:lpstr>
      <vt:lpstr>маточные насаждения ягодных культур  </vt:lpstr>
      <vt:lpstr>маточник клоновых подвоев  </vt:lpstr>
      <vt:lpstr>Презентация PowerPoint</vt:lpstr>
      <vt:lpstr>ПОСЕВНОЕ ПОЛЕ  </vt:lpstr>
      <vt:lpstr>ПИКИРОВОЧНОЕ ПОЛЕ  </vt:lpstr>
      <vt:lpstr>УЧАСТОК ЧЕРЕНКОВАНИЯ  </vt:lpstr>
      <vt:lpstr>УЧАСТОК  ДОРАЩИВАНИЯ ЯГОДНЫХ  КУЛЬТУР</vt:lpstr>
      <vt:lpstr>Презентация PowerPoint</vt:lpstr>
      <vt:lpstr>0-е ПОЛЕ (ДОРАЩИВАНИЯ) </vt:lpstr>
      <vt:lpstr>1-е ПОЛЕ (ОКУЛИРОВОК)</vt:lpstr>
      <vt:lpstr>2-е ПОЛЕ (ОДНОЛЕТОК)</vt:lpstr>
      <vt:lpstr>3-е ПОЛЕ (ДВУХЛЕТОК)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РАЗМНОЖЕНИЕ ПЛОДОВЫХ И ЯГОДНЫХ КУЛЬТУР. СОСТАВНЫЕ ЧАСТИ ПЛОДОВОГО ПИТОМНИКА.</dc:title>
  <dc:creator>User</dc:creator>
  <cp:lastModifiedBy>Пользователь</cp:lastModifiedBy>
  <cp:revision>201</cp:revision>
  <dcterms:created xsi:type="dcterms:W3CDTF">2011-03-20T04:57:17Z</dcterms:created>
  <dcterms:modified xsi:type="dcterms:W3CDTF">2022-12-15T18:55:26Z</dcterms:modified>
</cp:coreProperties>
</file>