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3" r:id="rId1"/>
    <p:sldMasterId id="2147484138" r:id="rId2"/>
    <p:sldMasterId id="2147484269" r:id="rId3"/>
    <p:sldMasterId id="2147484281" r:id="rId4"/>
  </p:sldMasterIdLst>
  <p:notesMasterIdLst>
    <p:notesMasterId r:id="rId30"/>
  </p:notesMasterIdLst>
  <p:sldIdLst>
    <p:sldId id="438" r:id="rId5"/>
    <p:sldId id="451" r:id="rId6"/>
    <p:sldId id="497" r:id="rId7"/>
    <p:sldId id="452" r:id="rId8"/>
    <p:sldId id="483" r:id="rId9"/>
    <p:sldId id="469" r:id="rId10"/>
    <p:sldId id="484" r:id="rId11"/>
    <p:sldId id="486" r:id="rId12"/>
    <p:sldId id="493" r:id="rId13"/>
    <p:sldId id="488" r:id="rId14"/>
    <p:sldId id="490" r:id="rId15"/>
    <p:sldId id="485" r:id="rId16"/>
    <p:sldId id="491" r:id="rId17"/>
    <p:sldId id="466" r:id="rId18"/>
    <p:sldId id="465" r:id="rId19"/>
    <p:sldId id="440" r:id="rId20"/>
    <p:sldId id="492" r:id="rId21"/>
    <p:sldId id="442" r:id="rId22"/>
    <p:sldId id="462" r:id="rId23"/>
    <p:sldId id="459" r:id="rId24"/>
    <p:sldId id="463" r:id="rId25"/>
    <p:sldId id="495" r:id="rId26"/>
    <p:sldId id="494" r:id="rId27"/>
    <p:sldId id="496" r:id="rId28"/>
    <p:sldId id="482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22E"/>
    <a:srgbClr val="000000"/>
    <a:srgbClr val="660066"/>
    <a:srgbClr val="37FF91"/>
    <a:srgbClr val="008000"/>
    <a:srgbClr val="9933FF"/>
    <a:srgbClr val="FF33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5" autoAdjust="0"/>
    <p:restoredTop sz="97677" autoAdjust="0"/>
  </p:normalViewPr>
  <p:slideViewPr>
    <p:cSldViewPr>
      <p:cViewPr varScale="1">
        <p:scale>
          <a:sx n="72" d="100"/>
          <a:sy n="72" d="100"/>
        </p:scale>
        <p:origin x="-14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2;&#1086;&#1080;%20&#1076;&#1086;&#1082;&#1091;&#1084;&#1077;&#1085;&#1090;&#1099;\&#1043;&#1056;&#1040;&#1060;&#1048;&#1050;&#104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Урожайность</a:t>
            </a:r>
            <a:r>
              <a:rPr lang="ru-RU" sz="200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ц/га</a:t>
            </a:r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Лист1!$G$47:$P$47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Лист1!$G$48:$P$48</c:f>
              <c:numCache>
                <c:formatCode>General</c:formatCode>
                <c:ptCount val="10"/>
                <c:pt idx="0">
                  <c:v>249</c:v>
                </c:pt>
                <c:pt idx="1">
                  <c:v>236</c:v>
                </c:pt>
                <c:pt idx="2">
                  <c:v>237</c:v>
                </c:pt>
                <c:pt idx="3">
                  <c:v>242</c:v>
                </c:pt>
                <c:pt idx="4">
                  <c:v>245</c:v>
                </c:pt>
                <c:pt idx="5">
                  <c:v>276</c:v>
                </c:pt>
                <c:pt idx="6">
                  <c:v>295</c:v>
                </c:pt>
                <c:pt idx="7">
                  <c:v>265</c:v>
                </c:pt>
                <c:pt idx="8">
                  <c:v>284</c:v>
                </c:pt>
                <c:pt idx="9">
                  <c:v>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8448"/>
        <c:axId val="2840832"/>
      </c:barChart>
      <c:catAx>
        <c:axId val="280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0832"/>
        <c:crosses val="autoZero"/>
        <c:auto val="1"/>
        <c:lblAlgn val="ctr"/>
        <c:lblOffset val="100"/>
        <c:noMultiLvlLbl val="0"/>
      </c:catAx>
      <c:valAx>
        <c:axId val="284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0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Валовый</a:t>
            </a:r>
            <a:r>
              <a:rPr lang="ru-RU" sz="200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сбор, тысяч тонн</a:t>
            </a:r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Лист1!$G$59:$P$59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Лист1!$G$60:$P$60</c:f>
              <c:numCache>
                <c:formatCode>General</c:formatCode>
                <c:ptCount val="10"/>
                <c:pt idx="0">
                  <c:v>1816</c:v>
                </c:pt>
                <c:pt idx="1">
                  <c:v>1581</c:v>
                </c:pt>
                <c:pt idx="2">
                  <c:v>1628</c:v>
                </c:pt>
                <c:pt idx="3">
                  <c:v>1734</c:v>
                </c:pt>
                <c:pt idx="4">
                  <c:v>1686</c:v>
                </c:pt>
                <c:pt idx="5">
                  <c:v>1891</c:v>
                </c:pt>
                <c:pt idx="6">
                  <c:v>1959</c:v>
                </c:pt>
                <c:pt idx="7">
                  <c:v>1746</c:v>
                </c:pt>
                <c:pt idx="8">
                  <c:v>1854</c:v>
                </c:pt>
                <c:pt idx="9">
                  <c:v>1751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0974464"/>
        <c:axId val="130977152"/>
      </c:barChart>
      <c:catAx>
        <c:axId val="13097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0977152"/>
        <c:crosses val="autoZero"/>
        <c:auto val="1"/>
        <c:lblAlgn val="ctr"/>
        <c:lblOffset val="100"/>
        <c:noMultiLvlLbl val="0"/>
      </c:catAx>
      <c:valAx>
        <c:axId val="13097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097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322555094814363E-2"/>
          <c:y val="2.6944391951006147E-2"/>
          <c:w val="0.63540915373743967"/>
          <c:h val="0.9339444969378832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gradFill>
                <a:gsLst>
                  <a:gs pos="0">
                    <a:srgbClr val="BF119E"/>
                  </a:gs>
                  <a:gs pos="50000">
                    <a:srgbClr val="7030A0"/>
                  </a:gs>
                  <a:gs pos="100000">
                    <a:srgbClr val="92D050"/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0">
                    <a:srgbClr val="DD6409"/>
                  </a:gs>
                  <a:gs pos="50000">
                    <a:srgbClr val="FF0000"/>
                  </a:gs>
                  <a:gs pos="100000">
                    <a:srgbClr val="92D050"/>
                  </a:gs>
                </a:gsLst>
                <a:lin ang="5400000" scaled="0"/>
              </a:gradFill>
            </c:spPr>
          </c:dPt>
          <c:dPt>
            <c:idx val="2"/>
            <c:bubble3D val="0"/>
            <c:spPr>
              <a:gradFill>
                <a:gsLst>
                  <a:gs pos="0">
                    <a:srgbClr val="BF119E"/>
                  </a:gs>
                  <a:gs pos="50000">
                    <a:srgbClr val="7030A0"/>
                  </a:gs>
                  <a:gs pos="100000">
                    <a:srgbClr val="FFF421"/>
                  </a:gs>
                </a:gsLst>
                <a:lin ang="5400000" scaled="0"/>
              </a:gradFill>
            </c:spPr>
          </c:dPt>
          <c:dPt>
            <c:idx val="3"/>
            <c:bubble3D val="0"/>
            <c:spPr>
              <a:gradFill>
                <a:gsLst>
                  <a:gs pos="0">
                    <a:srgbClr val="FFC000"/>
                  </a:gs>
                  <a:gs pos="50000">
                    <a:srgbClr val="FF0000"/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solidFill>
                  <a:srgbClr val="00CC99"/>
                </a:solidFill>
              </a:ln>
            </c:spPr>
          </c:dPt>
          <c:dPt>
            <c:idx val="5"/>
            <c:bubble3D val="0"/>
            <c:spPr>
              <a:gradFill>
                <a:gsLst>
                  <a:gs pos="0">
                    <a:srgbClr val="006600"/>
                  </a:gs>
                  <a:gs pos="50000">
                    <a:srgbClr val="92D050"/>
                  </a:gs>
                  <a:gs pos="100000">
                    <a:srgbClr val="92D050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2.9898497842729205E-2"/>
                  <c:y val="-5.5703762487966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27813826010864E-2"/>
                  <c:y val="-3.158225421936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617834172384973E-4"/>
                  <c:y val="3.422817418869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308570960940849E-3"/>
                  <c:y val="5.3942148867118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61766404099616E-2"/>
                  <c:y val="-5.139260079208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9038693046364033E-3"/>
                  <c:y val="-2.9707847794860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Лист2!$C$1:$C$6</c:f>
              <c:strCache>
                <c:ptCount val="6"/>
                <c:pt idx="0">
                  <c:v>Тепловая Энергия</c:v>
                </c:pt>
                <c:pt idx="1">
                  <c:v>Электроэнергия</c:v>
                </c:pt>
                <c:pt idx="2">
                  <c:v>Семенной  и посадочный материал</c:v>
                </c:pt>
                <c:pt idx="3">
                  <c:v>Оплата труда с начислениями</c:v>
                </c:pt>
                <c:pt idx="4">
                  <c:v>Удобрения</c:v>
                </c:pt>
                <c:pt idx="5">
                  <c:v>Прочие затраты</c:v>
                </c:pt>
              </c:strCache>
            </c:strRef>
          </c:cat>
          <c:val>
            <c:numRef>
              <c:f>Лист2!$B$1:$B$6</c:f>
              <c:numCache>
                <c:formatCode>General</c:formatCode>
                <c:ptCount val="6"/>
                <c:pt idx="0">
                  <c:v>35</c:v>
                </c:pt>
                <c:pt idx="1">
                  <c:v>10</c:v>
                </c:pt>
                <c:pt idx="2">
                  <c:v>4.5999999999999996</c:v>
                </c:pt>
                <c:pt idx="3">
                  <c:v>20</c:v>
                </c:pt>
                <c:pt idx="4">
                  <c:v>6.1</c:v>
                </c:pt>
                <c:pt idx="5">
                  <c:v>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111865097055052"/>
          <c:y val="0.14823316399158387"/>
          <c:w val="0.25128406127314284"/>
          <c:h val="0.73088390793953661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57CAD-F5FB-4816-BE02-E73614C3DF4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22274A-6002-476A-9D0D-AA6EC4A0AFF2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Овощеводство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11627-8AD7-4C64-9F90-30217E6D9E5C}" type="parTrans" cxnId="{B7C45C98-5482-4740-81D2-A13057B07190}">
      <dgm:prSet/>
      <dgm:spPr/>
      <dgm:t>
        <a:bodyPr/>
        <a:lstStyle/>
        <a:p>
          <a:endParaRPr lang="ru-RU"/>
        </a:p>
      </dgm:t>
    </dgm:pt>
    <dgm:pt modelId="{FB7CF113-EE81-4F07-B300-D0432D58F270}" type="sibTrans" cxnId="{B7C45C98-5482-4740-81D2-A13057B07190}">
      <dgm:prSet/>
      <dgm:spPr/>
      <dgm:t>
        <a:bodyPr/>
        <a:lstStyle/>
        <a:p>
          <a:endParaRPr lang="ru-RU"/>
        </a:p>
      </dgm:t>
    </dgm:pt>
    <dgm:pt modelId="{FA672E7E-EF88-4CBE-95C0-CD59DEF1CBE5}">
      <dgm:prSet phldrT="[Текст]" custT="1"/>
      <dgm:spPr>
        <a:solidFill>
          <a:srgbClr val="F0A22E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овощеводство открытого грунта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77F3D3-43E8-4F01-93D0-8DA4CC793031}" type="parTrans" cxnId="{788C04B8-303D-4393-9521-E70BFF923C4A}">
      <dgm:prSet/>
      <dgm:spPr/>
      <dgm:t>
        <a:bodyPr/>
        <a:lstStyle/>
        <a:p>
          <a:endParaRPr lang="ru-RU"/>
        </a:p>
      </dgm:t>
    </dgm:pt>
    <dgm:pt modelId="{9A6A2338-1BF5-467A-A77B-2A58EC9D608B}" type="sibTrans" cxnId="{788C04B8-303D-4393-9521-E70BFF923C4A}">
      <dgm:prSet/>
      <dgm:spPr/>
      <dgm:t>
        <a:bodyPr/>
        <a:lstStyle/>
        <a:p>
          <a:endParaRPr lang="ru-RU"/>
        </a:p>
      </dgm:t>
    </dgm:pt>
    <dgm:pt modelId="{02407D0F-FAA1-4559-BB5B-2E27D793798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овощеводство защищенного грунта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A6928-B27A-41F7-864B-F4643FA35F98}" type="parTrans" cxnId="{7EC95E94-C260-41D8-91FA-C30A81EC58C2}">
      <dgm:prSet/>
      <dgm:spPr/>
      <dgm:t>
        <a:bodyPr/>
        <a:lstStyle/>
        <a:p>
          <a:endParaRPr lang="ru-RU"/>
        </a:p>
      </dgm:t>
    </dgm:pt>
    <dgm:pt modelId="{47A21A8A-9006-4A0B-B484-D22955C10446}" type="sibTrans" cxnId="{7EC95E94-C260-41D8-91FA-C30A81EC58C2}">
      <dgm:prSet/>
      <dgm:spPr/>
      <dgm:t>
        <a:bodyPr/>
        <a:lstStyle/>
        <a:p>
          <a:endParaRPr lang="ru-RU"/>
        </a:p>
      </dgm:t>
    </dgm:pt>
    <dgm:pt modelId="{BB602D3B-5579-41C1-BB56-5ED7CC2FFB0A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бахчеводство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151C69-FF0F-44D4-8638-A0ED7912A113}" type="parTrans" cxnId="{23443475-31DA-4308-8359-A31BE11468E1}">
      <dgm:prSet/>
      <dgm:spPr/>
      <dgm:t>
        <a:bodyPr/>
        <a:lstStyle/>
        <a:p>
          <a:endParaRPr lang="ru-RU"/>
        </a:p>
      </dgm:t>
    </dgm:pt>
    <dgm:pt modelId="{C7E2CE31-29AB-4710-A1D3-51FE41BC9665}" type="sibTrans" cxnId="{23443475-31DA-4308-8359-A31BE11468E1}">
      <dgm:prSet/>
      <dgm:spPr/>
      <dgm:t>
        <a:bodyPr/>
        <a:lstStyle/>
        <a:p>
          <a:endParaRPr lang="ru-RU"/>
        </a:p>
      </dgm:t>
    </dgm:pt>
    <dgm:pt modelId="{83F7BA9F-7DAA-4954-9173-3E0AF763F89E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овощное семеноводство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2668BC-54D3-4316-8137-1FCF16A7CE06}" type="parTrans" cxnId="{3739CD11-FAE9-427B-9474-9A98E6A9E84C}">
      <dgm:prSet/>
      <dgm:spPr/>
      <dgm:t>
        <a:bodyPr/>
        <a:lstStyle/>
        <a:p>
          <a:endParaRPr lang="ru-RU"/>
        </a:p>
      </dgm:t>
    </dgm:pt>
    <dgm:pt modelId="{BADEF0F1-D228-4D7C-83D3-5E85329C64A2}" type="sibTrans" cxnId="{3739CD11-FAE9-427B-9474-9A98E6A9E84C}">
      <dgm:prSet/>
      <dgm:spPr/>
      <dgm:t>
        <a:bodyPr/>
        <a:lstStyle/>
        <a:p>
          <a:endParaRPr lang="ru-RU"/>
        </a:p>
      </dgm:t>
    </dgm:pt>
    <dgm:pt modelId="{28004805-3C44-4DFE-B017-E233BA0EE334}">
      <dgm:prSet/>
      <dgm:spPr/>
      <dgm:t>
        <a:bodyPr/>
        <a:lstStyle/>
        <a:p>
          <a:endParaRPr lang="ru-RU"/>
        </a:p>
      </dgm:t>
    </dgm:pt>
    <dgm:pt modelId="{3BA712A8-9144-4642-92DC-D704A1AD699F}" type="parTrans" cxnId="{EFB7CD69-E75D-4BFB-9936-685F1077C320}">
      <dgm:prSet/>
      <dgm:spPr/>
      <dgm:t>
        <a:bodyPr/>
        <a:lstStyle/>
        <a:p>
          <a:endParaRPr lang="ru-RU"/>
        </a:p>
      </dgm:t>
    </dgm:pt>
    <dgm:pt modelId="{81C5DA72-BB97-435C-98AD-035077591DA7}" type="sibTrans" cxnId="{EFB7CD69-E75D-4BFB-9936-685F1077C320}">
      <dgm:prSet/>
      <dgm:spPr/>
      <dgm:t>
        <a:bodyPr/>
        <a:lstStyle/>
        <a:p>
          <a:endParaRPr lang="ru-RU"/>
        </a:p>
      </dgm:t>
    </dgm:pt>
    <dgm:pt modelId="{3D86D03A-AFC2-4E5F-BFD8-1E6B7B3FDFAA}" type="pres">
      <dgm:prSet presAssocID="{46657CAD-F5FB-4816-BE02-E73614C3DF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916C4C-AC39-4AA0-9CE2-67E0309886B1}" type="pres">
      <dgm:prSet presAssocID="{0E22274A-6002-476A-9D0D-AA6EC4A0AFF2}" presName="centerShape" presStyleLbl="node0" presStyleIdx="0" presStyleCnt="1" custScaleX="154050"/>
      <dgm:spPr/>
      <dgm:t>
        <a:bodyPr/>
        <a:lstStyle/>
        <a:p>
          <a:endParaRPr lang="ru-RU"/>
        </a:p>
      </dgm:t>
    </dgm:pt>
    <dgm:pt modelId="{FF0753BD-9A2D-4842-8BBF-2A1F95616C64}" type="pres">
      <dgm:prSet presAssocID="{0977F3D3-43E8-4F01-93D0-8DA4CC793031}" presName="parTrans" presStyleLbl="sibTrans2D1" presStyleIdx="0" presStyleCnt="4"/>
      <dgm:spPr/>
      <dgm:t>
        <a:bodyPr/>
        <a:lstStyle/>
        <a:p>
          <a:endParaRPr lang="ru-RU"/>
        </a:p>
      </dgm:t>
    </dgm:pt>
    <dgm:pt modelId="{B21E6004-9EC1-4244-84CC-52BE0C86B1E6}" type="pres">
      <dgm:prSet presAssocID="{0977F3D3-43E8-4F01-93D0-8DA4CC793031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B5FACB9D-9AB8-4E66-848C-DEDE91D1AD44}" type="pres">
      <dgm:prSet presAssocID="{FA672E7E-EF88-4CBE-95C0-CD59DEF1CBE5}" presName="node" presStyleLbl="node1" presStyleIdx="0" presStyleCnt="4" custScaleX="135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1E6EA-75DE-4AFB-AA81-0F216064D910}" type="pres">
      <dgm:prSet presAssocID="{4BFA6928-B27A-41F7-864B-F4643FA35F98}" presName="parTrans" presStyleLbl="sibTrans2D1" presStyleIdx="1" presStyleCnt="4"/>
      <dgm:spPr/>
      <dgm:t>
        <a:bodyPr/>
        <a:lstStyle/>
        <a:p>
          <a:endParaRPr lang="ru-RU"/>
        </a:p>
      </dgm:t>
    </dgm:pt>
    <dgm:pt modelId="{0F9081B1-F513-4E0D-A246-DC2E9D9F0619}" type="pres">
      <dgm:prSet presAssocID="{4BFA6928-B27A-41F7-864B-F4643FA35F9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A2CBCD1-D277-4E70-82FF-C7310F2DE882}" type="pres">
      <dgm:prSet presAssocID="{02407D0F-FAA1-4559-BB5B-2E27D793798A}" presName="node" presStyleLbl="node1" presStyleIdx="1" presStyleCnt="4" custScaleX="147088" custRadScaleRad="119901" custRadScaleInc="3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3EDC8-7065-45B1-A857-73C0FDF3A478}" type="pres">
      <dgm:prSet presAssocID="{4D151C69-FF0F-44D4-8638-A0ED7912A113}" presName="parTrans" presStyleLbl="sibTrans2D1" presStyleIdx="2" presStyleCnt="4"/>
      <dgm:spPr/>
      <dgm:t>
        <a:bodyPr/>
        <a:lstStyle/>
        <a:p>
          <a:endParaRPr lang="ru-RU"/>
        </a:p>
      </dgm:t>
    </dgm:pt>
    <dgm:pt modelId="{E8520287-42BB-4895-8584-2C52CE94C9E3}" type="pres">
      <dgm:prSet presAssocID="{4D151C69-FF0F-44D4-8638-A0ED7912A113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2EE60DC-D8BA-4D36-88CB-F3A4884631C3}" type="pres">
      <dgm:prSet presAssocID="{BB602D3B-5579-41C1-BB56-5ED7CC2FFB0A}" presName="node" presStyleLbl="node1" presStyleIdx="2" presStyleCnt="4" custScaleX="127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601F8-5D53-4530-9FCF-515FE03AEFBF}" type="pres">
      <dgm:prSet presAssocID="{872668BC-54D3-4316-8137-1FCF16A7CE06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F603999-011E-453A-B12F-FD6614DB4030}" type="pres">
      <dgm:prSet presAssocID="{872668BC-54D3-4316-8137-1FCF16A7CE0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0CA7EE9-623B-4DED-86A0-6551C78896D4}" type="pres">
      <dgm:prSet presAssocID="{83F7BA9F-7DAA-4954-9173-3E0AF763F89E}" presName="node" presStyleLbl="node1" presStyleIdx="3" presStyleCnt="4" custScaleX="150811" custRadScaleRad="123642" custRadScaleInc="-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DBE428-C93E-419D-8028-150F2D91422C}" type="presOf" srcId="{4D151C69-FF0F-44D4-8638-A0ED7912A113}" destId="{9963EDC8-7065-45B1-A857-73C0FDF3A478}" srcOrd="0" destOrd="0" presId="urn:microsoft.com/office/officeart/2005/8/layout/radial5"/>
    <dgm:cxn modelId="{1599DB52-D7AD-421B-8520-9B2C20B5133E}" type="presOf" srcId="{4BFA6928-B27A-41F7-864B-F4643FA35F98}" destId="{0F9081B1-F513-4E0D-A246-DC2E9D9F0619}" srcOrd="1" destOrd="0" presId="urn:microsoft.com/office/officeart/2005/8/layout/radial5"/>
    <dgm:cxn modelId="{23443475-31DA-4308-8359-A31BE11468E1}" srcId="{0E22274A-6002-476A-9D0D-AA6EC4A0AFF2}" destId="{BB602D3B-5579-41C1-BB56-5ED7CC2FFB0A}" srcOrd="2" destOrd="0" parTransId="{4D151C69-FF0F-44D4-8638-A0ED7912A113}" sibTransId="{C7E2CE31-29AB-4710-A1D3-51FE41BC9665}"/>
    <dgm:cxn modelId="{0AEBBFDC-33FD-4F79-8703-98070ACD6850}" type="presOf" srcId="{872668BC-54D3-4316-8137-1FCF16A7CE06}" destId="{95E601F8-5D53-4530-9FCF-515FE03AEFBF}" srcOrd="0" destOrd="0" presId="urn:microsoft.com/office/officeart/2005/8/layout/radial5"/>
    <dgm:cxn modelId="{3142D9E5-9D5F-42BF-A10A-8A24D3FE96A1}" type="presOf" srcId="{46657CAD-F5FB-4816-BE02-E73614C3DF42}" destId="{3D86D03A-AFC2-4E5F-BFD8-1E6B7B3FDFAA}" srcOrd="0" destOrd="0" presId="urn:microsoft.com/office/officeart/2005/8/layout/radial5"/>
    <dgm:cxn modelId="{7EC95E94-C260-41D8-91FA-C30A81EC58C2}" srcId="{0E22274A-6002-476A-9D0D-AA6EC4A0AFF2}" destId="{02407D0F-FAA1-4559-BB5B-2E27D793798A}" srcOrd="1" destOrd="0" parTransId="{4BFA6928-B27A-41F7-864B-F4643FA35F98}" sibTransId="{47A21A8A-9006-4A0B-B484-D22955C10446}"/>
    <dgm:cxn modelId="{E222F7CC-934A-460B-B54E-8EC0780AA945}" type="presOf" srcId="{0E22274A-6002-476A-9D0D-AA6EC4A0AFF2}" destId="{23916C4C-AC39-4AA0-9CE2-67E0309886B1}" srcOrd="0" destOrd="0" presId="urn:microsoft.com/office/officeart/2005/8/layout/radial5"/>
    <dgm:cxn modelId="{B7C45C98-5482-4740-81D2-A13057B07190}" srcId="{46657CAD-F5FB-4816-BE02-E73614C3DF42}" destId="{0E22274A-6002-476A-9D0D-AA6EC4A0AFF2}" srcOrd="0" destOrd="0" parTransId="{6D311627-8AD7-4C64-9F90-30217E6D9E5C}" sibTransId="{FB7CF113-EE81-4F07-B300-D0432D58F270}"/>
    <dgm:cxn modelId="{EFB7CD69-E75D-4BFB-9936-685F1077C320}" srcId="{46657CAD-F5FB-4816-BE02-E73614C3DF42}" destId="{28004805-3C44-4DFE-B017-E233BA0EE334}" srcOrd="1" destOrd="0" parTransId="{3BA712A8-9144-4642-92DC-D704A1AD699F}" sibTransId="{81C5DA72-BB97-435C-98AD-035077591DA7}"/>
    <dgm:cxn modelId="{54B9C150-168F-4F7A-8E91-C17A40BBCF79}" type="presOf" srcId="{4BFA6928-B27A-41F7-864B-F4643FA35F98}" destId="{42D1E6EA-75DE-4AFB-AA81-0F216064D910}" srcOrd="0" destOrd="0" presId="urn:microsoft.com/office/officeart/2005/8/layout/radial5"/>
    <dgm:cxn modelId="{F05B9AFC-2759-4055-8201-7043D6F25B28}" type="presOf" srcId="{872668BC-54D3-4316-8137-1FCF16A7CE06}" destId="{1F603999-011E-453A-B12F-FD6614DB4030}" srcOrd="1" destOrd="0" presId="urn:microsoft.com/office/officeart/2005/8/layout/radial5"/>
    <dgm:cxn modelId="{1F574ED0-80F8-459E-AD69-827811EFE306}" type="presOf" srcId="{4D151C69-FF0F-44D4-8638-A0ED7912A113}" destId="{E8520287-42BB-4895-8584-2C52CE94C9E3}" srcOrd="1" destOrd="0" presId="urn:microsoft.com/office/officeart/2005/8/layout/radial5"/>
    <dgm:cxn modelId="{8C264A96-9284-4648-847F-D1FFD8C513FF}" type="presOf" srcId="{BB602D3B-5579-41C1-BB56-5ED7CC2FFB0A}" destId="{72EE60DC-D8BA-4D36-88CB-F3A4884631C3}" srcOrd="0" destOrd="0" presId="urn:microsoft.com/office/officeart/2005/8/layout/radial5"/>
    <dgm:cxn modelId="{4B44F3EB-740A-414F-A644-F9FA0A30DA8E}" type="presOf" srcId="{0977F3D3-43E8-4F01-93D0-8DA4CC793031}" destId="{FF0753BD-9A2D-4842-8BBF-2A1F95616C64}" srcOrd="0" destOrd="0" presId="urn:microsoft.com/office/officeart/2005/8/layout/radial5"/>
    <dgm:cxn modelId="{A1859836-F09F-4B47-B3F4-0540CF3BBACB}" type="presOf" srcId="{83F7BA9F-7DAA-4954-9173-3E0AF763F89E}" destId="{30CA7EE9-623B-4DED-86A0-6551C78896D4}" srcOrd="0" destOrd="0" presId="urn:microsoft.com/office/officeart/2005/8/layout/radial5"/>
    <dgm:cxn modelId="{BEF003A5-0DCB-4FCE-B08C-13A4D45D7099}" type="presOf" srcId="{0977F3D3-43E8-4F01-93D0-8DA4CC793031}" destId="{B21E6004-9EC1-4244-84CC-52BE0C86B1E6}" srcOrd="1" destOrd="0" presId="urn:microsoft.com/office/officeart/2005/8/layout/radial5"/>
    <dgm:cxn modelId="{4DFB1D59-A171-4C4F-8CF8-8AAA0DE77B0D}" type="presOf" srcId="{02407D0F-FAA1-4559-BB5B-2E27D793798A}" destId="{6A2CBCD1-D277-4E70-82FF-C7310F2DE882}" srcOrd="0" destOrd="0" presId="urn:microsoft.com/office/officeart/2005/8/layout/radial5"/>
    <dgm:cxn modelId="{788C04B8-303D-4393-9521-E70BFF923C4A}" srcId="{0E22274A-6002-476A-9D0D-AA6EC4A0AFF2}" destId="{FA672E7E-EF88-4CBE-95C0-CD59DEF1CBE5}" srcOrd="0" destOrd="0" parTransId="{0977F3D3-43E8-4F01-93D0-8DA4CC793031}" sibTransId="{9A6A2338-1BF5-467A-A77B-2A58EC9D608B}"/>
    <dgm:cxn modelId="{C7AEC8D5-4029-4E1B-89B2-43B7E4EA2F4D}" type="presOf" srcId="{FA672E7E-EF88-4CBE-95C0-CD59DEF1CBE5}" destId="{B5FACB9D-9AB8-4E66-848C-DEDE91D1AD44}" srcOrd="0" destOrd="0" presId="urn:microsoft.com/office/officeart/2005/8/layout/radial5"/>
    <dgm:cxn modelId="{3739CD11-FAE9-427B-9474-9A98E6A9E84C}" srcId="{0E22274A-6002-476A-9D0D-AA6EC4A0AFF2}" destId="{83F7BA9F-7DAA-4954-9173-3E0AF763F89E}" srcOrd="3" destOrd="0" parTransId="{872668BC-54D3-4316-8137-1FCF16A7CE06}" sibTransId="{BADEF0F1-D228-4D7C-83D3-5E85329C64A2}"/>
    <dgm:cxn modelId="{B0F8F605-464D-441F-B7EA-F7BF2CED8F00}" type="presParOf" srcId="{3D86D03A-AFC2-4E5F-BFD8-1E6B7B3FDFAA}" destId="{23916C4C-AC39-4AA0-9CE2-67E0309886B1}" srcOrd="0" destOrd="0" presId="urn:microsoft.com/office/officeart/2005/8/layout/radial5"/>
    <dgm:cxn modelId="{4A56BAD2-F35A-4D9E-B9AF-769FD9F64615}" type="presParOf" srcId="{3D86D03A-AFC2-4E5F-BFD8-1E6B7B3FDFAA}" destId="{FF0753BD-9A2D-4842-8BBF-2A1F95616C64}" srcOrd="1" destOrd="0" presId="urn:microsoft.com/office/officeart/2005/8/layout/radial5"/>
    <dgm:cxn modelId="{ADA60893-E876-4E1F-A883-58FCEAB6950C}" type="presParOf" srcId="{FF0753BD-9A2D-4842-8BBF-2A1F95616C64}" destId="{B21E6004-9EC1-4244-84CC-52BE0C86B1E6}" srcOrd="0" destOrd="0" presId="urn:microsoft.com/office/officeart/2005/8/layout/radial5"/>
    <dgm:cxn modelId="{4815CADA-406B-41FA-B7BB-169C72202AAA}" type="presParOf" srcId="{3D86D03A-AFC2-4E5F-BFD8-1E6B7B3FDFAA}" destId="{B5FACB9D-9AB8-4E66-848C-DEDE91D1AD44}" srcOrd="2" destOrd="0" presId="urn:microsoft.com/office/officeart/2005/8/layout/radial5"/>
    <dgm:cxn modelId="{87974559-CBDC-4CD6-8DAD-658002D5CB3A}" type="presParOf" srcId="{3D86D03A-AFC2-4E5F-BFD8-1E6B7B3FDFAA}" destId="{42D1E6EA-75DE-4AFB-AA81-0F216064D910}" srcOrd="3" destOrd="0" presId="urn:microsoft.com/office/officeart/2005/8/layout/radial5"/>
    <dgm:cxn modelId="{93FCFB14-D57A-4FB5-8A2C-FD775410716E}" type="presParOf" srcId="{42D1E6EA-75DE-4AFB-AA81-0F216064D910}" destId="{0F9081B1-F513-4E0D-A246-DC2E9D9F0619}" srcOrd="0" destOrd="0" presId="urn:microsoft.com/office/officeart/2005/8/layout/radial5"/>
    <dgm:cxn modelId="{7953EE76-14E8-4C0E-9650-664BFE70DB39}" type="presParOf" srcId="{3D86D03A-AFC2-4E5F-BFD8-1E6B7B3FDFAA}" destId="{6A2CBCD1-D277-4E70-82FF-C7310F2DE882}" srcOrd="4" destOrd="0" presId="urn:microsoft.com/office/officeart/2005/8/layout/radial5"/>
    <dgm:cxn modelId="{B77C1A3F-2DA6-46AF-898D-DBF7DDF3E323}" type="presParOf" srcId="{3D86D03A-AFC2-4E5F-BFD8-1E6B7B3FDFAA}" destId="{9963EDC8-7065-45B1-A857-73C0FDF3A478}" srcOrd="5" destOrd="0" presId="urn:microsoft.com/office/officeart/2005/8/layout/radial5"/>
    <dgm:cxn modelId="{77A463C0-4F50-4845-A6CD-E747851F26E7}" type="presParOf" srcId="{9963EDC8-7065-45B1-A857-73C0FDF3A478}" destId="{E8520287-42BB-4895-8584-2C52CE94C9E3}" srcOrd="0" destOrd="0" presId="urn:microsoft.com/office/officeart/2005/8/layout/radial5"/>
    <dgm:cxn modelId="{65E22B45-43BB-4282-90A0-3E199A781686}" type="presParOf" srcId="{3D86D03A-AFC2-4E5F-BFD8-1E6B7B3FDFAA}" destId="{72EE60DC-D8BA-4D36-88CB-F3A4884631C3}" srcOrd="6" destOrd="0" presId="urn:microsoft.com/office/officeart/2005/8/layout/radial5"/>
    <dgm:cxn modelId="{9A77AAF0-A32D-4F63-9284-7E5AD54E731D}" type="presParOf" srcId="{3D86D03A-AFC2-4E5F-BFD8-1E6B7B3FDFAA}" destId="{95E601F8-5D53-4530-9FCF-515FE03AEFBF}" srcOrd="7" destOrd="0" presId="urn:microsoft.com/office/officeart/2005/8/layout/radial5"/>
    <dgm:cxn modelId="{4844866A-6E55-4713-BEA9-DEE8544AC4F0}" type="presParOf" srcId="{95E601F8-5D53-4530-9FCF-515FE03AEFBF}" destId="{1F603999-011E-453A-B12F-FD6614DB4030}" srcOrd="0" destOrd="0" presId="urn:microsoft.com/office/officeart/2005/8/layout/radial5"/>
    <dgm:cxn modelId="{811EBB7A-0EDD-41E9-91BD-50FBD671C556}" type="presParOf" srcId="{3D86D03A-AFC2-4E5F-BFD8-1E6B7B3FDFAA}" destId="{30CA7EE9-623B-4DED-86A0-6551C78896D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16C4C-AC39-4AA0-9CE2-67E0309886B1}">
      <dsp:nvSpPr>
        <dsp:cNvPr id="0" name=""/>
        <dsp:cNvSpPr/>
      </dsp:nvSpPr>
      <dsp:spPr>
        <a:xfrm>
          <a:off x="3063650" y="2359502"/>
          <a:ext cx="2590805" cy="1681795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Овощеводство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3065" y="2605795"/>
        <a:ext cx="1831975" cy="1189209"/>
      </dsp:txXfrm>
    </dsp:sp>
    <dsp:sp modelId="{FF0753BD-9A2D-4842-8BBF-2A1F95616C64}">
      <dsp:nvSpPr>
        <dsp:cNvPr id="0" name=""/>
        <dsp:cNvSpPr/>
      </dsp:nvSpPr>
      <dsp:spPr>
        <a:xfrm rot="16200000">
          <a:off x="4180911" y="1747565"/>
          <a:ext cx="356282" cy="5718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234354" y="1915370"/>
        <a:ext cx="249397" cy="343086"/>
      </dsp:txXfrm>
    </dsp:sp>
    <dsp:sp modelId="{B5FACB9D-9AB8-4E66-848C-DEDE91D1AD44}">
      <dsp:nvSpPr>
        <dsp:cNvPr id="0" name=""/>
        <dsp:cNvSpPr/>
      </dsp:nvSpPr>
      <dsp:spPr>
        <a:xfrm>
          <a:off x="3216054" y="5475"/>
          <a:ext cx="2285996" cy="1681795"/>
        </a:xfrm>
        <a:prstGeom prst="ellipse">
          <a:avLst/>
        </a:prstGeom>
        <a:solidFill>
          <a:srgbClr val="F0A2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овощеводство открытого грунта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0830" y="251768"/>
        <a:ext cx="1616444" cy="1189209"/>
      </dsp:txXfrm>
    </dsp:sp>
    <dsp:sp modelId="{42D1E6EA-75DE-4AFB-AA81-0F216064D910}">
      <dsp:nvSpPr>
        <dsp:cNvPr id="0" name=""/>
        <dsp:cNvSpPr/>
      </dsp:nvSpPr>
      <dsp:spPr>
        <a:xfrm rot="96120">
          <a:off x="5717329" y="2954642"/>
          <a:ext cx="154492" cy="5718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717338" y="3068356"/>
        <a:ext cx="108144" cy="343086"/>
      </dsp:txXfrm>
    </dsp:sp>
    <dsp:sp modelId="{6A2CBCD1-D277-4E70-82FF-C7310F2DE882}">
      <dsp:nvSpPr>
        <dsp:cNvPr id="0" name=""/>
        <dsp:cNvSpPr/>
      </dsp:nvSpPr>
      <dsp:spPr>
        <a:xfrm>
          <a:off x="5943592" y="2438409"/>
          <a:ext cx="2473718" cy="168179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овощеводство защищенного грунта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05860" y="2684702"/>
        <a:ext cx="1749182" cy="1189209"/>
      </dsp:txXfrm>
    </dsp:sp>
    <dsp:sp modelId="{9963EDC8-7065-45B1-A857-73C0FDF3A478}">
      <dsp:nvSpPr>
        <dsp:cNvPr id="0" name=""/>
        <dsp:cNvSpPr/>
      </dsp:nvSpPr>
      <dsp:spPr>
        <a:xfrm rot="5400000">
          <a:off x="4180911" y="4081424"/>
          <a:ext cx="356282" cy="5718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234354" y="4142344"/>
        <a:ext cx="249397" cy="343086"/>
      </dsp:txXfrm>
    </dsp:sp>
    <dsp:sp modelId="{72EE60DC-D8BA-4D36-88CB-F3A4884631C3}">
      <dsp:nvSpPr>
        <dsp:cNvPr id="0" name=""/>
        <dsp:cNvSpPr/>
      </dsp:nvSpPr>
      <dsp:spPr>
        <a:xfrm>
          <a:off x="3289557" y="4713529"/>
          <a:ext cx="2138990" cy="1681795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бахчеводство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2805" y="4959822"/>
        <a:ext cx="1512494" cy="1189209"/>
      </dsp:txXfrm>
    </dsp:sp>
    <dsp:sp modelId="{95E601F8-5D53-4530-9FCF-515FE03AEFBF}">
      <dsp:nvSpPr>
        <dsp:cNvPr id="0" name=""/>
        <dsp:cNvSpPr/>
      </dsp:nvSpPr>
      <dsp:spPr>
        <a:xfrm rot="10796814">
          <a:off x="2803403" y="2915851"/>
          <a:ext cx="183909" cy="5718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858576" y="3030187"/>
        <a:ext cx="128736" cy="343086"/>
      </dsp:txXfrm>
    </dsp:sp>
    <dsp:sp modelId="{30CA7EE9-623B-4DED-86A0-6551C78896D4}">
      <dsp:nvSpPr>
        <dsp:cNvPr id="0" name=""/>
        <dsp:cNvSpPr/>
      </dsp:nvSpPr>
      <dsp:spPr>
        <a:xfrm>
          <a:off x="180323" y="2362199"/>
          <a:ext cx="2536331" cy="1681795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овощное семеноводство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760" y="2608492"/>
        <a:ext cx="1793457" cy="1189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1E4F0A8-AB97-49F1-BF6A-3AF498F0D3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435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FE7B4A-B596-42E4-AFFC-06E18AD4EA9E}" type="slidenum">
              <a:rPr lang="ru-RU" altLang="ru-RU"/>
              <a:pPr>
                <a:spcBef>
                  <a:spcPct val="0"/>
                </a:spcBef>
              </a:pPr>
              <a:t>20</a:t>
            </a:fld>
            <a:endParaRPr lang="ru-RU" alt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1347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2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3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1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70FA2-D0FA-4CC4-BEC3-025597675B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65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1E0-4CEE-47F8-8A3E-3B6AD42BF1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CD00-4CDB-40FE-97F2-D21923CD09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58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1E0-4CEE-47F8-8A3E-3B6AD42BF1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CD00-4CDB-40FE-97F2-D21923CD09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28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8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1E0-4CEE-47F8-8A3E-3B6AD42BF1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CD00-4CDB-40FE-97F2-D21923CD09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7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1E0-4CEE-47F8-8A3E-3B6AD42BF1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CD00-4CDB-40FE-97F2-D21923CD09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5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1E0-4CEE-47F8-8A3E-3B6AD42BF1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CD00-4CDB-40FE-97F2-D21923CD09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54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1E0-4CEE-47F8-8A3E-3B6AD42BF1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CD00-4CDB-40FE-97F2-D21923CD09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61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1E0-4CEE-47F8-8A3E-3B6AD42BF1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CD00-4CDB-40FE-97F2-D21923CD09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20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1E0-4CEE-47F8-8A3E-3B6AD42BF1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CD00-4CDB-40FE-97F2-D21923CD09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31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1E0-4CEE-47F8-8A3E-3B6AD42BF1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CD00-4CDB-40FE-97F2-D21923CD09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8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1E0-4CEE-47F8-8A3E-3B6AD42BF1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CD00-4CDB-40FE-97F2-D21923CD09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22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01E0-4CEE-47F8-8A3E-3B6AD42BF1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CD00-4CDB-40FE-97F2-D21923CD09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47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7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92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75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80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14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2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4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10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19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26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9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84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37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25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33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2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24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29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21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3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29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460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0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5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9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0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7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04.09.2023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623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80601E0-4CEE-47F8-8A3E-3B6AD42BF1E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04.09.2023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EB7CD00-4CDB-40FE-97F2-D21923CD09B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48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04.09.2023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64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6B7B1F6-1F84-4AAE-99D3-E159B8DBC62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04.09.2023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83803FE-1F1B-42B3-81AA-ED23AFEADA8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39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icture 2" descr="D:\Доклад на форум\IMG_1800.JPG"/>
          <p:cNvSpPr>
            <a:spLocks noChangeAspect="1" noChangeArrowheads="1"/>
          </p:cNvSpPr>
          <p:nvPr/>
        </p:nvSpPr>
        <p:spPr bwMode="auto">
          <a:xfrm>
            <a:off x="0" y="1397000"/>
            <a:ext cx="89916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389782" y="762000"/>
            <a:ext cx="477078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и социальное значение овощеводства </a:t>
            </a:r>
            <a:r>
              <a:rPr lang="ru-RU" altLang="ru-RU" sz="36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ru-RU" altLang="ru-RU" sz="3600" b="1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02292"/>
            <a:ext cx="4095750" cy="307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887"/>
            <a:ext cx="4413058" cy="270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90452" y="332657"/>
            <a:ext cx="23460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Тело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взрослого человека на 65–70 % состоит из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воды. Минимальное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воды, которое человек должен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употреблять – это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1,5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литра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день.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" y="0"/>
            <a:ext cx="6667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6" y="5211609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повышенной массе тела  — рекомендуемая формула для расчета необходимого количества воды –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 мл на 1 кг веса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0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12137"/>
              </p:ext>
            </p:extLst>
          </p:nvPr>
        </p:nvGraphicFramePr>
        <p:xfrm>
          <a:off x="152400" y="609595"/>
          <a:ext cx="8915399" cy="6096004"/>
        </p:xfrm>
        <a:graphic>
          <a:graphicData uri="http://schemas.openxmlformats.org/drawingml/2006/table">
            <a:tbl>
              <a:tblPr firstRow="1" firstCol="1" bandRow="1"/>
              <a:tblGrid>
                <a:gridCol w="1567566"/>
                <a:gridCol w="926264"/>
                <a:gridCol w="1011485"/>
                <a:gridCol w="739329"/>
                <a:gridCol w="1483857"/>
                <a:gridCol w="1420584"/>
                <a:gridCol w="889173"/>
                <a:gridCol w="877141"/>
              </a:tblGrid>
              <a:tr h="2739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6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/>
                          <a:ea typeface="Times New Roman"/>
                        </a:rPr>
                        <a:t>Состав съедобной части, %</a:t>
                      </a:r>
                      <a:endParaRPr lang="ru-RU" sz="16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/>
                          <a:ea typeface="Times New Roman"/>
                        </a:rPr>
                        <a:t>Калорийность, ккал/100 г</a:t>
                      </a:r>
                      <a:endParaRPr lang="ru-RU" sz="1600" i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/>
                          <a:ea typeface="Times New Roman"/>
                        </a:rPr>
                        <a:t>Кислотность</a:t>
                      </a:r>
                      <a:endParaRPr lang="ru-RU" sz="1600" i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err="1">
                          <a:effectLst/>
                          <a:latin typeface="Times New Roman"/>
                          <a:ea typeface="Times New Roman"/>
                        </a:rPr>
                        <a:t>Содер</a:t>
                      </a:r>
                      <a:r>
                        <a:rPr lang="ru-RU" sz="1600" i="0" dirty="0">
                          <a:effectLst/>
                          <a:latin typeface="Times New Roman"/>
                          <a:ea typeface="Times New Roman"/>
                        </a:rPr>
                        <a:t>. вит., мг/%</a:t>
                      </a:r>
                      <a:endParaRPr lang="ru-RU" sz="16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/>
                          <a:ea typeface="Times New Roman"/>
                        </a:rPr>
                        <a:t>вода</a:t>
                      </a:r>
                      <a:endParaRPr lang="ru-RU" sz="16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/>
                          <a:ea typeface="Times New Roman"/>
                        </a:rPr>
                        <a:t>углеводы </a:t>
                      </a:r>
                      <a:endParaRPr lang="ru-RU" sz="16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/>
                          <a:ea typeface="Times New Roman"/>
                        </a:rPr>
                        <a:t>белки</a:t>
                      </a:r>
                      <a:endParaRPr lang="ru-RU" sz="16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16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/>
                          <a:ea typeface="Times New Roman"/>
                        </a:rPr>
                        <a:t>Каротин</a:t>
                      </a:r>
                      <a:endParaRPr lang="ru-RU" sz="16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Картофель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76,4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8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90,2</a:t>
                      </a:r>
                      <a:endParaRPr lang="ru-RU" sz="18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0,02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Капуста белокочанная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90,0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5,3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1,8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29,1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следы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Свекла столовая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86,0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10,4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1,5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48,8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-//-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Морковь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88,0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8,7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1,3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41,0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1-9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Шпинат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90,0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3,4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29,1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Щавель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90,4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3,0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27,0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0,6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щавеливой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Огурцы 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95,3</a:t>
                      </a:r>
                      <a:endParaRPr lang="ru-RU" sz="18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2,4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13,9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следы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Арбузы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89,7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9,0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39,4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Томаты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93,8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3,8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19,7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0,45 яблочной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Лук репчатый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85,5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10,5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2,5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53,5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следы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Зеленый горошек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79,0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12,1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6,1</a:t>
                      </a:r>
                      <a:endParaRPr lang="ru-RU" sz="18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74,6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Перец сладкий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90,5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6,0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1,3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29,9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250-300</a:t>
                      </a:r>
                      <a:endParaRPr lang="ru-RU" sz="18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1" y="108575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Химический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составу и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содержание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пищевых веществ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различных овощах </a:t>
            </a:r>
            <a:endParaRPr lang="ru-RU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1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43070"/>
            <a:ext cx="9067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Среднегодовая физиологическая норма потребления овощей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должна составлять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 кг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(в кг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белокочанная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25–38;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томаты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25–35;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7–10;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огурцы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9–13;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свекла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6–10;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чеснок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8–10;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(цветная и другие виды капусты, салат, сладкий перец, кабачки, редис, горох, пряные овощи и др.) – 19–26. Кроме того, рекомендуется потребление бахчевых культур в пределах 20 кг, картофеля – 120 кг.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обоснованным медицинским нормам человеку ежедневно необходимо потреблять не менее 400 г овощей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потребление овощей в Беларуси составляет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кг в год на одного человека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406" y="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Состояние и перспективы развития овощеводства в Беларуси.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8192"/>
            <a:ext cx="9144000" cy="493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504" y="533400"/>
            <a:ext cx="8904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ПЕРВООЧЕРЕДНЫЕ ЗАДАЧИ РАЗВИТИЯ ОТРАСЛИ ОВОЩЕВОДСТВА  В РЕСПУБЛИКЕ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1000" y="152400"/>
            <a:ext cx="8610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Посевные площади овощных культур в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</a:rPr>
              <a:t>Беларуси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230396"/>
              </p:ext>
            </p:extLst>
          </p:nvPr>
        </p:nvGraphicFramePr>
        <p:xfrm>
          <a:off x="0" y="990602"/>
          <a:ext cx="9144000" cy="5333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4076"/>
                <a:gridCol w="2578681"/>
                <a:gridCol w="2452898"/>
                <a:gridCol w="1150171"/>
                <a:gridCol w="978174"/>
              </a:tblGrid>
              <a:tr h="4103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хозяйств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0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Сельскохозяйственные организации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Крестьянские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фермерские) хозяйства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Хозяйства населения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тыс. га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10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10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10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10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10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10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10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10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10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10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0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3545432" cy="241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87" y="3634965"/>
            <a:ext cx="3037277" cy="227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593484"/>
              </p:ext>
            </p:extLst>
          </p:nvPr>
        </p:nvGraphicFramePr>
        <p:xfrm>
          <a:off x="228600" y="762000"/>
          <a:ext cx="4419600" cy="278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811794"/>
              </p:ext>
            </p:extLst>
          </p:nvPr>
        </p:nvGraphicFramePr>
        <p:xfrm>
          <a:off x="4191000" y="2743200"/>
          <a:ext cx="457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524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39" name="Picture 2" descr="D:\Доклад на форум\Карта беларуси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2202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200" y="0"/>
            <a:ext cx="9067800" cy="6096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>
                <a:solidFill>
                  <a:srgbClr val="FFFFFF"/>
                </a:solidFill>
                <a:latin typeface="Franklin Gothic Demi" pitchFamily="34" charset="0"/>
              </a:rPr>
              <a:t>Крупнотоварные овощеводческие хозяйства Беларуси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" y="152400"/>
            <a:ext cx="9014791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ПРОБЛЕМЫ ОТРАСЛИ ОВОЩЕВОДСТВА: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b="1" kern="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ребует 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улучшения круглогодовое 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снабжение населения </a:t>
            </a:r>
            <a:r>
              <a:rPr lang="ru-RU" sz="20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качественноовощной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продукцией;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800" kern="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Узок 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ассортимент возделываемых культур (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6-10 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видов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kern="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Высокие 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затраты ручного труда и низкий уровень 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механизации;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kern="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Возделывание 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овощных культур в большинстве осуществляется 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 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орошения, что приводит  к нестабильной урожайности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kern="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выдерживаются технологические параметры производства 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овощей;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kern="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Отсутствует 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современная база хранения 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овощей;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kern="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Сократилось 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количество специализированных 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магазинов по 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продаже плодоовощной продукцией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kern="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Требует 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кардинального улучшения система собственного производства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семян овощных культур и организация их предпосевной подготовки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kern="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В ближайшие годы ожидается резкое снижение 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объемов выращивания  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овощей на дачных и приусадебных участках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2000" kern="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91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icture 2" descr="форзац"/>
          <p:cNvSpPr>
            <a:spLocks noChangeAspect="1" noChangeArrowheads="1"/>
          </p:cNvSpPr>
          <p:nvPr/>
        </p:nvSpPr>
        <p:spPr bwMode="auto">
          <a:xfrm>
            <a:off x="0" y="0"/>
            <a:ext cx="91440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7411" name="Picture 4" descr="Области Белоруссии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676400"/>
            <a:ext cx="4762500" cy="3514725"/>
          </a:xfrm>
        </p:spPr>
      </p:pic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6011863" y="1700213"/>
            <a:ext cx="2057400" cy="1143000"/>
          </a:xfrm>
          <a:prstGeom prst="wedgeRectCallout">
            <a:avLst>
              <a:gd name="adj1" fmla="val -87731"/>
              <a:gd name="adj2" fmla="val 237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Филиал «Тепличный»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Филиал «Весна - Энерго»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ОАО «Рудаково»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FF"/>
                </a:solidFill>
                <a:latin typeface="Arial" panose="020B0604020202020204" pitchFamily="34" charset="0"/>
              </a:rPr>
              <a:t>29,92 га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Arial" panose="020B0604020202020204" pitchFamily="34" charset="0"/>
              </a:rPr>
              <a:t>3169</a:t>
            </a:r>
            <a:r>
              <a:rPr lang="ru-RU" altLang="ru-RU" sz="1200" b="1" baseline="30000">
                <a:solidFill>
                  <a:srgbClr val="FF0000"/>
                </a:solidFill>
                <a:latin typeface="Arial" panose="020B0604020202020204" pitchFamily="34" charset="0"/>
              </a:rPr>
              <a:t>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8000"/>
                </a:solidFill>
                <a:latin typeface="Arial" panose="020B0604020202020204" pitchFamily="34" charset="0"/>
              </a:rPr>
              <a:t>-9.8%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7413" name="AutoShape 6"/>
          <p:cNvSpPr>
            <a:spLocks noChangeArrowheads="1"/>
          </p:cNvSpPr>
          <p:nvPr/>
        </p:nvSpPr>
        <p:spPr bwMode="auto">
          <a:xfrm>
            <a:off x="6627813" y="3068638"/>
            <a:ext cx="2516187" cy="1371600"/>
          </a:xfrm>
          <a:prstGeom prst="wedgeRectCallout">
            <a:avLst>
              <a:gd name="adj1" fmla="val -83310"/>
              <a:gd name="adj2" fmla="val -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ОАО фирма «Кадино»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ОАО фирма «Вейно»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СПК «Рассвет им.Орловского»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СООО «Вектра Агропром»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FF"/>
                </a:solidFill>
                <a:latin typeface="Arial" panose="020B0604020202020204" pitchFamily="34" charset="0"/>
              </a:rPr>
              <a:t>28,0 га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Arial" panose="020B0604020202020204" pitchFamily="34" charset="0"/>
              </a:rPr>
              <a:t>3012</a:t>
            </a:r>
            <a:r>
              <a:rPr lang="ru-RU" altLang="ru-RU" sz="1200" b="1" baseline="30000">
                <a:solidFill>
                  <a:srgbClr val="FF0000"/>
                </a:solidFill>
                <a:latin typeface="Arial" panose="020B0604020202020204" pitchFamily="34" charset="0"/>
              </a:rPr>
              <a:t>о</a:t>
            </a:r>
            <a:r>
              <a:rPr lang="ru-RU" altLang="ru-RU" sz="1200" b="1">
                <a:solidFill>
                  <a:srgbClr val="FF0000"/>
                </a:solidFill>
                <a:latin typeface="Arial" panose="020B0604020202020204" pitchFamily="34" charset="0"/>
              </a:rPr>
              <a:t>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8000"/>
                </a:solidFill>
                <a:latin typeface="Arial" panose="020B0604020202020204" pitchFamily="34" charset="0"/>
              </a:rPr>
              <a:t>-14,3%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7414" name="AutoShape 8"/>
          <p:cNvSpPr>
            <a:spLocks noChangeArrowheads="1"/>
          </p:cNvSpPr>
          <p:nvPr/>
        </p:nvSpPr>
        <p:spPr bwMode="auto">
          <a:xfrm>
            <a:off x="611188" y="981075"/>
            <a:ext cx="2735262" cy="2057400"/>
          </a:xfrm>
          <a:prstGeom prst="wedgeRectCallout">
            <a:avLst>
              <a:gd name="adj1" fmla="val 80236"/>
              <a:gd name="adj2" fmla="val 6535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Минская КУП «овощная фабрика»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ЧУП «Озерицкий-Агро»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УП «АК Ждановичи»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УП «ДОРОРС» БЖД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УП Минский парниково-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тепличный комбинат»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ЗАО «Росич»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ОАО «Агрокомбинат «Мачулищи»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FF"/>
                </a:solidFill>
                <a:latin typeface="Arial" panose="020B0604020202020204" pitchFamily="34" charset="0"/>
              </a:rPr>
              <a:t>88,1 га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Arial" panose="020B0604020202020204" pitchFamily="34" charset="0"/>
              </a:rPr>
              <a:t>3151</a:t>
            </a:r>
            <a:r>
              <a:rPr lang="ru-RU" altLang="ru-RU" sz="1200" b="1" baseline="30000">
                <a:solidFill>
                  <a:srgbClr val="FF0000"/>
                </a:solidFill>
                <a:latin typeface="Arial" panose="020B0604020202020204" pitchFamily="34" charset="0"/>
              </a:rPr>
              <a:t>о</a:t>
            </a:r>
            <a:r>
              <a:rPr lang="en-US" altLang="ru-RU" sz="12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8000"/>
                </a:solidFill>
                <a:latin typeface="Arial" panose="020B0604020202020204" pitchFamily="34" charset="0"/>
              </a:rPr>
              <a:t>-10.3%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latin typeface="Arial" panose="020B0604020202020204" pitchFamily="34" charset="0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flipH="1">
            <a:off x="6156325" y="4508500"/>
            <a:ext cx="2400300" cy="1944688"/>
          </a:xfrm>
          <a:prstGeom prst="wedgeRectCallout">
            <a:avLst>
              <a:gd name="adj1" fmla="val 66667"/>
              <a:gd name="adj2" fmla="val -6641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КСУП «Брилево»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КСУП «Тепличная»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КСУП Комбинат «Восток»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КСУП «Светлогорская овощная фабрика»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КСУП «Мозырская овощная фабрика»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FF"/>
                </a:solidFill>
                <a:latin typeface="Arial" panose="020B0604020202020204" pitchFamily="34" charset="0"/>
              </a:rPr>
              <a:t>38,45 га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Arial" panose="020B0604020202020204" pitchFamily="34" charset="0"/>
              </a:rPr>
              <a:t>3481</a:t>
            </a:r>
            <a:r>
              <a:rPr lang="ru-RU" altLang="ru-RU" sz="1200" b="1" baseline="30000">
                <a:solidFill>
                  <a:srgbClr val="FF0000"/>
                </a:solidFill>
                <a:latin typeface="Arial" panose="020B0604020202020204" pitchFamily="34" charset="0"/>
              </a:rPr>
              <a:t>О</a:t>
            </a:r>
            <a:r>
              <a:rPr lang="ru-RU" altLang="ru-RU" sz="1200" b="1">
                <a:solidFill>
                  <a:srgbClr val="FF0000"/>
                </a:solidFill>
                <a:latin typeface="Arial" panose="020B0604020202020204" pitchFamily="34" charset="0"/>
              </a:rPr>
              <a:t>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8000"/>
                </a:solidFill>
                <a:latin typeface="Arial" panose="020B0604020202020204" pitchFamily="34" charset="0"/>
              </a:rPr>
              <a:t>-0,8%</a:t>
            </a:r>
            <a:endParaRPr lang="ru-RU" altLang="ru-RU" sz="1800" b="1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827088" y="230188"/>
            <a:ext cx="7129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Тепличные комбинаты Республики Беларусь</a:t>
            </a:r>
          </a:p>
        </p:txBody>
      </p:sp>
      <p:sp>
        <p:nvSpPr>
          <p:cNvPr id="17417" name="AutoShape 10"/>
          <p:cNvSpPr>
            <a:spLocks noChangeArrowheads="1"/>
          </p:cNvSpPr>
          <p:nvPr/>
        </p:nvSpPr>
        <p:spPr bwMode="auto">
          <a:xfrm>
            <a:off x="557213" y="3200400"/>
            <a:ext cx="1927225" cy="1031875"/>
          </a:xfrm>
          <a:prstGeom prst="wedgeRectCallout">
            <a:avLst>
              <a:gd name="adj1" fmla="val 69685"/>
              <a:gd name="adj2" fmla="val -1953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РУАП «Гродненская овощная фабрика»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FF"/>
                </a:solidFill>
                <a:latin typeface="Arial" panose="020B0604020202020204" pitchFamily="34" charset="0"/>
              </a:rPr>
              <a:t>13 га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Arial" panose="020B0604020202020204" pitchFamily="34" charset="0"/>
              </a:rPr>
              <a:t>3197</a:t>
            </a:r>
            <a:r>
              <a:rPr lang="ru-RU" altLang="ru-RU" sz="1200" b="1" baseline="30000">
                <a:solidFill>
                  <a:srgbClr val="FF0000"/>
                </a:solidFill>
                <a:latin typeface="Arial" panose="020B0604020202020204" pitchFamily="34" charset="0"/>
              </a:rPr>
              <a:t>о</a:t>
            </a:r>
            <a:r>
              <a:rPr lang="ru-RU" altLang="ru-RU" sz="1200" b="1">
                <a:solidFill>
                  <a:srgbClr val="FF0000"/>
                </a:solidFill>
                <a:latin typeface="Arial" panose="020B0604020202020204" pitchFamily="34" charset="0"/>
              </a:rPr>
              <a:t>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8000"/>
                </a:solidFill>
                <a:latin typeface="Arial" panose="020B0604020202020204" pitchFamily="34" charset="0"/>
              </a:rPr>
              <a:t>-9,0%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2781300" y="4906963"/>
            <a:ext cx="3384550" cy="1701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tabLst>
                <a:tab pos="5961063" algn="l"/>
              </a:tabLst>
              <a:defRPr/>
            </a:pPr>
            <a:r>
              <a:rPr lang="ru-RU" sz="1500" b="1">
                <a:latin typeface="Arial Narrow" pitchFamily="34" charset="0"/>
              </a:rPr>
              <a:t>Условное обозначения:</a:t>
            </a:r>
          </a:p>
          <a:p>
            <a:pPr algn="ctr" eaLnBrk="1" hangingPunct="1">
              <a:tabLst>
                <a:tab pos="5961063" algn="l"/>
              </a:tabLst>
              <a:defRPr/>
            </a:pPr>
            <a:r>
              <a:rPr lang="ru-RU" sz="1500" b="1">
                <a:solidFill>
                  <a:srgbClr val="0000FF"/>
                </a:solidFill>
                <a:latin typeface="Arial Narrow" pitchFamily="34" charset="0"/>
              </a:rPr>
              <a:t>- площадь используемых теплиц;</a:t>
            </a:r>
          </a:p>
          <a:p>
            <a:pPr algn="ctr" eaLnBrk="1" hangingPunct="1">
              <a:tabLst>
                <a:tab pos="5961063" algn="l"/>
              </a:tabLst>
              <a:defRPr/>
            </a:pPr>
            <a:r>
              <a:rPr lang="ru-RU" sz="1500" b="1">
                <a:solidFill>
                  <a:srgbClr val="FF0000"/>
                </a:solidFill>
                <a:latin typeface="Arial Narrow" pitchFamily="34" charset="0"/>
              </a:rPr>
              <a:t>- среднегодовая сумма положительных температур;</a:t>
            </a:r>
          </a:p>
          <a:p>
            <a:pPr algn="ctr" eaLnBrk="1" hangingPunct="1">
              <a:tabLst>
                <a:tab pos="5961063" algn="l"/>
              </a:tabLst>
              <a:defRPr/>
            </a:pPr>
            <a:r>
              <a:rPr lang="ru-RU" sz="1500" b="1">
                <a:solidFill>
                  <a:srgbClr val="009900"/>
                </a:solidFill>
                <a:latin typeface="Arial Narrow" pitchFamily="34" charset="0"/>
              </a:rPr>
              <a:t>- процент снижения суммы положительных температур по отношению к г.Бресту.</a:t>
            </a:r>
          </a:p>
        </p:txBody>
      </p:sp>
      <p:sp>
        <p:nvSpPr>
          <p:cNvPr id="17419" name="AutoShape 12"/>
          <p:cNvSpPr>
            <a:spLocks noChangeArrowheads="1"/>
          </p:cNvSpPr>
          <p:nvPr/>
        </p:nvSpPr>
        <p:spPr bwMode="auto">
          <a:xfrm>
            <a:off x="539750" y="4941888"/>
            <a:ext cx="2286000" cy="1323975"/>
          </a:xfrm>
          <a:prstGeom prst="wedgeRectCallout">
            <a:avLst>
              <a:gd name="adj1" fmla="val 48403"/>
              <a:gd name="adj2" fmla="val -835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ОАО «ТК Берестье»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ЗАО «Щара-Агро»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ГУСП «Племзавод Муховец»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СПК «Дворецкий»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FF"/>
                </a:solidFill>
                <a:latin typeface="Arial" panose="020B0604020202020204" pitchFamily="34" charset="0"/>
              </a:rPr>
              <a:t>21,1 га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Arial" panose="020B0604020202020204" pitchFamily="34" charset="0"/>
              </a:rPr>
              <a:t>3511</a:t>
            </a:r>
            <a:r>
              <a:rPr lang="ru-RU" altLang="ru-RU" sz="1200" b="1" baseline="30000">
                <a:solidFill>
                  <a:srgbClr val="FF0000"/>
                </a:solidFill>
                <a:latin typeface="Arial" panose="020B0604020202020204" pitchFamily="34" charset="0"/>
              </a:rPr>
              <a:t>О</a:t>
            </a:r>
            <a:r>
              <a:rPr lang="ru-RU" altLang="ru-RU" sz="1200" b="1">
                <a:solidFill>
                  <a:srgbClr val="FF0000"/>
                </a:solidFill>
                <a:latin typeface="Arial" panose="020B0604020202020204" pitchFamily="34" charset="0"/>
              </a:rPr>
              <a:t>С контроль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8000"/>
                </a:solidFill>
                <a:latin typeface="Arial" panose="020B0604020202020204" pitchFamily="34" charset="0"/>
              </a:rPr>
              <a:t>----------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7420" name="TextBox 1"/>
          <p:cNvSpPr txBox="1">
            <a:spLocks noChangeArrowheads="1"/>
          </p:cNvSpPr>
          <p:nvPr/>
        </p:nvSpPr>
        <p:spPr bwMode="auto">
          <a:xfrm>
            <a:off x="228600" y="6575425"/>
            <a:ext cx="876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Годовая сумма положительных температур  в среднем за период с 2006 по 2011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овощи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3619500" y="2595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44" name="Picture 5" descr="горшоч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09318"/>
            <a:ext cx="1506276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3581400" y="2595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3600450" y="2595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47" name="Picture 9" descr="грибоч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656" y="4996618"/>
            <a:ext cx="1563687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0" y="533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>
                <a:solidFill>
                  <a:prstClr val="black"/>
                </a:solidFill>
                <a:latin typeface="Calibri"/>
              </a:rPr>
              <a:t> </a:t>
            </a: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49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001125" cy="609600"/>
          </a:xfrm>
          <a:noFill/>
        </p:spPr>
        <p:txBody>
          <a:bodyPr/>
          <a:lstStyle/>
          <a:p>
            <a:pPr algn="l" eaLnBrk="1" hangingPunct="1"/>
            <a:r>
              <a:rPr lang="ru-RU" sz="2300" b="1" dirty="0" smtClean="0">
                <a:solidFill>
                  <a:schemeClr val="tx1"/>
                </a:solidFill>
                <a:latin typeface="Arial" charset="0"/>
              </a:rPr>
              <a:t>    </a:t>
            </a:r>
            <a:r>
              <a:rPr lang="ru-RU" sz="2300" b="1" dirty="0" smtClean="0">
                <a:solidFill>
                  <a:schemeClr val="bg1"/>
                </a:solidFill>
                <a:latin typeface="Arial" charset="0"/>
              </a:rPr>
              <a:t>Структура затрат на производство тепличных овощей, %</a:t>
            </a:r>
          </a:p>
        </p:txBody>
      </p:sp>
      <p:sp>
        <p:nvSpPr>
          <p:cNvPr id="10250" name="Rectangle 23"/>
          <p:cNvSpPr>
            <a:spLocks noChangeArrowheads="1"/>
          </p:cNvSpPr>
          <p:nvPr/>
        </p:nvSpPr>
        <p:spPr bwMode="auto">
          <a:xfrm>
            <a:off x="2633663" y="1833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3143250" y="2357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5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91" y="5009318"/>
            <a:ext cx="16002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Содержимое 15"/>
          <p:cNvSpPr>
            <a:spLocks noGrp="1"/>
          </p:cNvSpPr>
          <p:nvPr>
            <p:ph idx="1"/>
          </p:nvPr>
        </p:nvSpPr>
        <p:spPr>
          <a:xfrm>
            <a:off x="76200" y="5257800"/>
            <a:ext cx="4038600" cy="93582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1400" b="1" dirty="0" smtClean="0"/>
              <a:t> </a:t>
            </a:r>
            <a:r>
              <a:rPr lang="ru-RU" sz="7200" b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Основная цель</a:t>
            </a:r>
            <a:r>
              <a:rPr lang="ru-RU" sz="7200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   -    снижение  </a:t>
            </a:r>
            <a:r>
              <a:rPr lang="ru-RU" sz="7200" dirty="0" err="1" smtClean="0">
                <a:latin typeface="Times New Roman" panose="02020603050405020304" pitchFamily="18" charset="0"/>
                <a:cs typeface="Aharoni" panose="02010803020104030203" pitchFamily="2" charset="-79"/>
              </a:rPr>
              <a:t>энергозатрат</a:t>
            </a:r>
            <a:r>
              <a:rPr lang="ru-RU" sz="7200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, что приведет к снижению себестоимости  и повышению конкурентоспособности отечественной овощной продукции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225837375"/>
              </p:ext>
            </p:extLst>
          </p:nvPr>
        </p:nvGraphicFramePr>
        <p:xfrm>
          <a:off x="142844" y="1285860"/>
          <a:ext cx="8848756" cy="377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537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458200" cy="4572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Овощеводство как отрасль растениеводства и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Роль овощеводства в обеспечении населения продуктами питания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Состояние и перспективы развития овощеводства в Беларуси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Методы производства овощей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435" y="420757"/>
            <a:ext cx="2743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solidFill>
            <a:srgbClr val="BBE0E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88913"/>
            <a:ext cx="8172450" cy="2087562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FFFF00"/>
                </a:solidFill>
              </a:rPr>
              <a:t>СОРТИМЕНТ ОВОЩНЫХ КУЛЬТУР РЕСПУБЛИКИ БЕЛАРУСЬ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95288" y="2420938"/>
            <a:ext cx="8596312" cy="3416320"/>
          </a:xfrm>
          <a:prstGeom prst="rect">
            <a:avLst/>
          </a:prstGeom>
          <a:gradFill rotWithShape="1">
            <a:gsLst>
              <a:gs pos="0">
                <a:srgbClr val="00FF00">
                  <a:alpha val="50000"/>
                </a:srgbClr>
              </a:gs>
              <a:gs pos="100000">
                <a:srgbClr val="FFFFCC">
                  <a:alpha val="5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государственный реестр сортов и древесно-кустарниковых пород Республики Беларусь на </a:t>
            </a:r>
            <a:r>
              <a:rPr lang="ru-RU" alt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внесен 631 сорт и гибрид по 50 видам овощных культур из них 92 (14,6%) отечественной селекции.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2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32 культурам </a:t>
            </a:r>
            <a:r>
              <a:rPr lang="ru-RU" altLang="ru-RU" sz="2400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селектируемым</a:t>
            </a:r>
            <a:r>
              <a:rPr lang="ru-RU" altLang="ru-RU" sz="2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республике доля отечественных сортов составляет 15,9%.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году создано 7 новых сортов, 8 сортов и гибридов рекомендовано к внесению в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Госреестр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214953"/>
            <a:ext cx="883919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экспорта сельскохозяйственной продукции и продуктов питания распределилась следующим образом: молоко и молокопродукты – 38,8%, мясо и мясопродукты – 18,8 %,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рыба и рыбопродукты – 6,5%, овощи свежие (с учетом реэкспорта) – 4,2 %, масла растительные – 3,8 %, сахар белый – 3,5  %, хлебобулочные, кондитерские и мучные изделия, шоколад – 2,2 %,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водка и ликероводочные изделия, коньяк – 1,8 %, фрукты и ягоды свежие (с учетом реэкспорта) – 1,5 %, яйца и яйцепродукты – 0,6 %, прочие товары – 18,3 %    </a:t>
            </a:r>
          </a:p>
        </p:txBody>
      </p:sp>
      <p:pic>
        <p:nvPicPr>
          <p:cNvPr id="80898" name="Picture 2" descr="https://mshp.gov.by/upload/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9" y="2362200"/>
            <a:ext cx="894875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609600"/>
            <a:ext cx="838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Методы производства овощей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9809" y="1891099"/>
            <a:ext cx="1581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ассадный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5332" y="2613847"/>
            <a:ext cx="1996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безрассадный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0738" y="3733800"/>
            <a:ext cx="4929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защищенного грунта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051727" y="2655332"/>
            <a:ext cx="1478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выгонка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3004786"/>
            <a:ext cx="1816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консервация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4609" y="1817132"/>
            <a:ext cx="1932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доращивание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809" y="3004786"/>
            <a:ext cx="4671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овторные и уплотненные посевы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flipH="1">
            <a:off x="1295400" y="1348264"/>
            <a:ext cx="3276600" cy="542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</p:cNvCxnSpPr>
          <p:nvPr/>
        </p:nvCxnSpPr>
        <p:spPr>
          <a:xfrm flipH="1">
            <a:off x="3429000" y="1348264"/>
            <a:ext cx="1143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>
            <a:off x="4572000" y="1348264"/>
            <a:ext cx="0" cy="2231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2"/>
          </p:cNvCxnSpPr>
          <p:nvPr/>
        </p:nvCxnSpPr>
        <p:spPr>
          <a:xfrm>
            <a:off x="4572000" y="1348264"/>
            <a:ext cx="1066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2"/>
          </p:cNvCxnSpPr>
          <p:nvPr/>
        </p:nvCxnSpPr>
        <p:spPr>
          <a:xfrm>
            <a:off x="4572000" y="1348264"/>
            <a:ext cx="3137412" cy="1491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2"/>
          </p:cNvCxnSpPr>
          <p:nvPr/>
        </p:nvCxnSpPr>
        <p:spPr>
          <a:xfrm>
            <a:off x="4572000" y="1348264"/>
            <a:ext cx="3330239" cy="40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" idx="2"/>
          </p:cNvCxnSpPr>
          <p:nvPr/>
        </p:nvCxnSpPr>
        <p:spPr>
          <a:xfrm flipH="1">
            <a:off x="1447800" y="1348264"/>
            <a:ext cx="3124200" cy="1656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7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Метод рассады и другие способы выращивания овощных растений - презентация 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" y="0"/>
            <a:ext cx="91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8839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Выгонка растений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 по ускорению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растений, широко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в цветоводстве и парниковом выращивании растений. При выгонке растения помещают в условия с повышенной влажностью, температурой и дополнительным освещением, что приводит к их активному развитию, обильному цветению и плодоношению.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Доращивание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свежих овощей в осенне-зимний период на прикопанных в защищённом грунте растениях за счёт пластических веществ, отложенных в корнеплодах, кочерыгах, мясистых листьях. Доращивают главным образом цветную и брюссельскую капусту, сельдерей, лук-порей, петрушку, салат-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рассаду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выращивают осенью, а затем сохраняют в защищенном грунте или в других, укрытиях при режиме, подавляющем ростовые процессы. Рано весной рассаду высаживают на постоянное место в открытый или защищенный грунт.</a:t>
            </a:r>
          </a:p>
        </p:txBody>
      </p:sp>
    </p:spTree>
    <p:extLst>
      <p:ext uri="{BB962C8B-B14F-4D97-AF65-F5344CB8AC3E}">
        <p14:creationId xmlns:p14="http://schemas.microsoft.com/office/powerpoint/2010/main" val="38184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овощи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95" y="0"/>
            <a:ext cx="9526439" cy="694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83024" y="587152"/>
            <a:ext cx="932452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prstClr val="white"/>
                </a:solidFill>
                <a:latin typeface="Calibri"/>
              </a:rPr>
              <a:t>Спасибо за внимание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92" y="1268760"/>
            <a:ext cx="9549536" cy="5678362"/>
          </a:xfrm>
          <a:prstGeom prst="rect">
            <a:avLst/>
          </a:prstGeom>
        </p:spPr>
      </p:pic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-70992" y="1412776"/>
            <a:ext cx="9478544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prstClr val="white"/>
                </a:solidFill>
                <a:cs typeface="Times New Roman" pitchFamily="18" charset="0"/>
              </a:rPr>
              <a:t>Овощи являются источником здоровья и долголетия </a:t>
            </a:r>
            <a:r>
              <a:rPr lang="ru-RU" sz="1800" dirty="0" smtClean="0">
                <a:solidFill>
                  <a:prstClr val="white"/>
                </a:solidFill>
                <a:cs typeface="Times New Roman" pitchFamily="18" charset="0"/>
              </a:rPr>
              <a:t>!</a:t>
            </a:r>
            <a:endParaRPr lang="ru-RU" sz="1800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12845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pPr lvl="0" eaLnBrk="1" hangingPunct="1"/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/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Скорина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В. Овощеводство / В. В. Скорина. Минск, 2018. – 365 с.: ил. (Учебники и учеб. пособия для студентов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учеб. заведений).</a:t>
            </a:r>
            <a:endParaRPr lang="be-BY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/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/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Тараканов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Г.И. Овощеводство / Г. И. Тараканов, В. Д. Мухин, К. А. 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Шуин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 Под ред. Г. И. Тараканова и В. Д. Мухина. – 2-е изд.,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– М.: Колос, 2003. – 472 с.: ил. (Учебники и учеб. пособия для студентов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учеб. заведений).</a:t>
            </a:r>
            <a:endParaRPr lang="be-BY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/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/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Современные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овощеводстве / А. А.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Аутко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[и др.]; под редакцией А. А.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Аутко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Нац. акад. наук Беларуси, Ин-т овощеводства.       – Минск: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навука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2012. – 490 с.</a:t>
            </a:r>
            <a:endParaRPr lang="be-BY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4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5" y="2819400"/>
            <a:ext cx="9144000" cy="326334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Овощеводство 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от растениеводства и имеет свои </a:t>
            </a: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особенности: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более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сложная агротехника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выращивания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овощных растений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-большим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 ручного труда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-наличие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защищенного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грунта;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-получение дополнительной продукции за счет выгонки в открытом и защищенном грунте;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дозаривание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плодов (томат);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доращивание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 (цветная, брюссельская капусты).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травянистыми растениями </a:t>
            </a:r>
            <a:r>
              <a:rPr lang="ru-RU" sz="2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 овощеводства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считаются и высшие грибы: шампиньоны,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вешенка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др.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565" y="19878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Овощеводство </a:t>
            </a:r>
            <a:r>
              <a:rPr lang="ru-RU" sz="2200" b="1" u="sng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 отрасль растениеводства и наука</a:t>
            </a:r>
            <a:br>
              <a:rPr lang="ru-RU" sz="2200" b="1" u="sng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prstClr val="black"/>
                </a:solidFill>
                <a:ea typeface="+mj-ea"/>
                <a:cs typeface="Arial" pitchFamily="34" charset="0"/>
              </a:rPr>
              <a:t/>
            </a:r>
            <a:br>
              <a:rPr lang="ru-RU" sz="2200" b="1" dirty="0">
                <a:solidFill>
                  <a:prstClr val="black"/>
                </a:solidFill>
                <a:ea typeface="+mj-ea"/>
                <a:cs typeface="Arial" pitchFamily="34" charset="0"/>
              </a:rPr>
            </a:b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Овощеводство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это отрасль растениеводства, занимающаяся производством овощей в открытом и защищенном грунте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Овощеводство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 наука изучает биологию овощных культур и прогрессивные методы их выращивания, направленные на повышение урожайности и улучшение качества, на снижение затрат труда и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себестоимости продукции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8615141"/>
              </p:ext>
            </p:extLst>
          </p:nvPr>
        </p:nvGraphicFramePr>
        <p:xfrm>
          <a:off x="228600" y="228600"/>
          <a:ext cx="8686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40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79389"/>
            <a:ext cx="8915400" cy="256381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овощеводства является обеспечение в течении года населения свежей овощной продукцией.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различные части растений (листья, почки, корни, клубни, луковицы, стебли, побеги, плоды, семена), которые используются в пищу в сыром или консервированном виде.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7985"/>
            <a:ext cx="8131629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9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361"/>
            <a:ext cx="9120523" cy="616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457200"/>
            <a:ext cx="403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Роль овощеводства в обеспечении населения продуктами питания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1"/>
            <a:ext cx="6553200" cy="683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0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335846"/>
            <a:ext cx="8839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организме человека овощи выполняют следующие функции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служат для нейтрализации кислот, которые образуются при употреблении в пищу хлеба, мяса и других продуктов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являются поставщиками необходимых для организма солей кальция и железа, нормализуют работу желудочно-кишечного тракта, предупреждают многие заболевания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содержат важные для организма в доступной форме витамины и снабжают углеводами, белками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Овощи имеют преимущественно щелочную реакцию и их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питании устанавливает оптимальный кислотно-щелочной баланс в организме человека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3080</TotalTime>
  <Words>1173</Words>
  <Application>Microsoft Office PowerPoint</Application>
  <PresentationFormat>Экран (4:3)</PresentationFormat>
  <Paragraphs>311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1_Тема Office</vt:lpstr>
      <vt:lpstr>3_Тема Office</vt:lpstr>
      <vt:lpstr>Тема Office</vt:lpstr>
      <vt:lpstr>8_Тема Office</vt:lpstr>
      <vt:lpstr>Презентация PowerPoint</vt:lpstr>
      <vt:lpstr>1. Овощеводство как отрасль растениеводства и наука  2. Роль овощеводства в обеспечении населения продуктами питания  3. Состояние и перспективы развития овощеводства в Беларуси  4. Методы производства овощей  </vt:lpstr>
      <vt:lpstr>Презентация PowerPoint</vt:lpstr>
      <vt:lpstr>     Овощеводство отличается от растениеводства и имеет свои особенности: - более сложная агротехника выращивания овощных растений;  -большим применением ручного труда;  -наличие защищенного грунта; -получение дополнительной продукции за счет выгонки в открытом и защищенном грунте;  -дозаривание плодов (томат); -доращивание растений (цветная, брюссельская капусты).  Наряду с травянистыми растениями объектами овощеводства считаются и высшие грибы: шампиньоны, вешенка  и др.  </vt:lpstr>
      <vt:lpstr>Презентация PowerPoint</vt:lpstr>
      <vt:lpstr>Задачей овощеводства является обеспечение в течении года населения свежей овощной продукцией.  Овощи – различные части растений (листья, почки, корни, клубни, луковицы, стебли, побеги, плоды, семена), которые используются в пищу в сыром или консервированном виде.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Структура затрат на производство тепличных овощей, %</vt:lpstr>
      <vt:lpstr>СОРТИМЕНТ ОВОЩНЫХ КУЛЬТУР РЕСПУБЛИКИ БЕЛАРУСЬ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Пользователь</cp:lastModifiedBy>
  <cp:revision>234</cp:revision>
  <cp:lastPrinted>1601-01-01T00:00:00Z</cp:lastPrinted>
  <dcterms:created xsi:type="dcterms:W3CDTF">1601-01-01T00:00:00Z</dcterms:created>
  <dcterms:modified xsi:type="dcterms:W3CDTF">2023-09-04T14:39:12Z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