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3" r:id="rId2"/>
    <p:sldId id="285" r:id="rId3"/>
    <p:sldId id="287" r:id="rId4"/>
    <p:sldId id="286" r:id="rId5"/>
    <p:sldId id="260" r:id="rId6"/>
    <p:sldId id="290" r:id="rId7"/>
    <p:sldId id="288" r:id="rId8"/>
    <p:sldId id="291" r:id="rId9"/>
    <p:sldId id="292" r:id="rId10"/>
    <p:sldId id="261" r:id="rId11"/>
    <p:sldId id="294" r:id="rId12"/>
    <p:sldId id="293" r:id="rId13"/>
    <p:sldId id="264" r:id="rId14"/>
    <p:sldId id="281" r:id="rId15"/>
    <p:sldId id="295" r:id="rId16"/>
    <p:sldId id="266" r:id="rId17"/>
    <p:sldId id="267" r:id="rId18"/>
    <p:sldId id="268" r:id="rId19"/>
    <p:sldId id="270" r:id="rId20"/>
    <p:sldId id="296" r:id="rId21"/>
    <p:sldId id="271" r:id="rId22"/>
    <p:sldId id="272" r:id="rId23"/>
    <p:sldId id="297" r:id="rId24"/>
    <p:sldId id="298" r:id="rId25"/>
    <p:sldId id="299" r:id="rId26"/>
    <p:sldId id="273" r:id="rId27"/>
    <p:sldId id="274" r:id="rId28"/>
    <p:sldId id="303" r:id="rId29"/>
    <p:sldId id="275" r:id="rId30"/>
    <p:sldId id="300" r:id="rId31"/>
    <p:sldId id="301" r:id="rId32"/>
    <p:sldId id="302" r:id="rId33"/>
    <p:sldId id="278" r:id="rId34"/>
    <p:sldId id="305" r:id="rId35"/>
    <p:sldId id="304" r:id="rId36"/>
    <p:sldId id="27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49DD-71A1-42B5-9EA7-746437764091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8B1F7-50B9-4D7F-B138-631565FE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1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B1F7-50B9-4D7F-B138-631565FE62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3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D6AA-4845-4D48-98FA-9A77AE2C953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8973-2156-4A16-945C-1F0F83318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5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5. Слива и алыча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Народно-хозяйственное значение сливы.</a:t>
            </a:r>
          </a:p>
          <a:p>
            <a:pPr lvl="0"/>
            <a:r>
              <a:rPr lang="ru-RU" dirty="0"/>
              <a:t>Происхождение и видовой состав.</a:t>
            </a:r>
          </a:p>
          <a:p>
            <a:pPr lvl="0"/>
            <a:r>
              <a:rPr lang="ru-RU" dirty="0"/>
              <a:t>Биологические особенности.</a:t>
            </a:r>
          </a:p>
          <a:p>
            <a:pPr lvl="0"/>
            <a:r>
              <a:rPr lang="ru-RU" dirty="0"/>
              <a:t>Особенности агротехники.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6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752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К разновидности сливы домашней относится </a:t>
            </a:r>
            <a:r>
              <a:rPr lang="ru-RU" sz="2000" b="1" i="1" u="sng" dirty="0"/>
              <a:t>тернослива </a:t>
            </a:r>
            <a:r>
              <a:rPr lang="ru-RU" sz="2000" b="1" dirty="0"/>
              <a:t>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insiticia</a:t>
            </a:r>
            <a:r>
              <a:rPr lang="ru-RU" sz="2000" b="1" i="1" dirty="0"/>
              <a:t>)</a:t>
            </a:r>
            <a:r>
              <a:rPr lang="ru-RU" sz="2000" b="1" i="1" u="sng" dirty="0"/>
              <a:t>.</a:t>
            </a:r>
            <a:r>
              <a:rPr lang="ru-RU" sz="2000" b="1" dirty="0"/>
              <a:t> Она имеет 2</a:t>
            </a:r>
            <a:r>
              <a:rPr lang="en-US" sz="2000" b="1" dirty="0"/>
              <a:t>n</a:t>
            </a:r>
            <a:r>
              <a:rPr lang="ru-RU" sz="2000" b="1" dirty="0"/>
              <a:t> = 32. масса плода составляет 10-15 гр.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 участием терна Мичурин вывел сорт сливы Ренклод терновый (Терн х Ренклод зеленый). Гибридные формы терносливы, а также терна и сливы культивируются в среднем Поволжье. Они отличаются высокой экологической приспособленностью.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Алыча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cerasifera</a:t>
            </a:r>
            <a:r>
              <a:rPr lang="ru-RU" sz="2000" b="1" i="1" dirty="0"/>
              <a:t>) </a:t>
            </a:r>
            <a:r>
              <a:rPr lang="ru-RU" sz="2000" b="1" dirty="0"/>
              <a:t>имеет 2</a:t>
            </a:r>
            <a:r>
              <a:rPr lang="en-US" sz="2000" b="1" dirty="0"/>
              <a:t>n</a:t>
            </a:r>
            <a:r>
              <a:rPr lang="ru-RU" sz="2000" b="1" dirty="0"/>
              <a:t> = 16 и относится к диплоидным сливам. В диком виде произрастает на Кавказе, в Малой и Средней Азии. </a:t>
            </a:r>
            <a:r>
              <a:rPr lang="ru-RU" sz="2000" dirty="0"/>
              <a:t>Там же она и культивируется. Название "алыча" заимствовано из татарского языка. У крымских татар она называется "</a:t>
            </a:r>
            <a:r>
              <a:rPr lang="ru-RU" sz="2000" dirty="0" err="1"/>
              <a:t>алуча</a:t>
            </a:r>
            <a:r>
              <a:rPr lang="ru-RU" sz="2000" dirty="0"/>
              <a:t>", также и у </a:t>
            </a:r>
            <a:r>
              <a:rPr lang="ru-RU" sz="2000" dirty="0" err="1"/>
              <a:t>азейбарджанцев</a:t>
            </a:r>
            <a:r>
              <a:rPr lang="ru-RU" sz="2000" dirty="0"/>
              <a:t>, но корень слова относится к персидскому. Этим объясняется и появление этого названия и у нас.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В Беларусь алыча </a:t>
            </a:r>
            <a:r>
              <a:rPr lang="ru-RU" sz="2000" b="1" dirty="0" err="1"/>
              <a:t>интродуцирована</a:t>
            </a:r>
            <a:r>
              <a:rPr lang="ru-RU" sz="2000" b="1" dirty="0"/>
              <a:t> в </a:t>
            </a:r>
            <a:r>
              <a:rPr lang="en-US" sz="2000" b="1" dirty="0"/>
              <a:t>XIX</a:t>
            </a:r>
            <a:r>
              <a:rPr lang="ru-RU" sz="2000" b="1" dirty="0"/>
              <a:t> веке. В условиях нашей республики она часто подмерзает, но обладает способностью быстро восстанавливаться. В результате размножения косточками она приспособилась к произрастанию в условиях республики.</a:t>
            </a:r>
          </a:p>
        </p:txBody>
      </p:sp>
    </p:spTree>
    <p:extLst>
      <p:ext uri="{BB962C8B-B14F-4D97-AF65-F5344CB8AC3E}">
        <p14:creationId xmlns:p14="http://schemas.microsoft.com/office/powerpoint/2010/main" val="38058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Слива китайская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salicina</a:t>
            </a:r>
            <a:r>
              <a:rPr lang="ru-RU" sz="2000" b="1" dirty="0"/>
              <a:t>) (2</a:t>
            </a:r>
            <a:r>
              <a:rPr lang="en-US" sz="2000" b="1" dirty="0"/>
              <a:t>n</a:t>
            </a:r>
            <a:r>
              <a:rPr lang="ru-RU" sz="2000" b="1" dirty="0"/>
              <a:t> = 32) – </a:t>
            </a:r>
            <a:r>
              <a:rPr lang="ru-RU" sz="2000" dirty="0"/>
              <a:t>дерево высотой до 10 м. Имеет плоды ярко-желтого и ярко-красного цвета. Мякоть сочная, вяжущая, кислая.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Слива уссурийская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ussuriensis</a:t>
            </a:r>
            <a:r>
              <a:rPr lang="ru-RU" sz="2000" dirty="0"/>
              <a:t>) </a:t>
            </a:r>
            <a:r>
              <a:rPr lang="ru-RU" sz="2000" b="1" dirty="0"/>
              <a:t>(2</a:t>
            </a:r>
            <a:r>
              <a:rPr lang="en-US" sz="2000" b="1" dirty="0"/>
              <a:t>n</a:t>
            </a:r>
            <a:r>
              <a:rPr lang="ru-RU" sz="2000" b="1" dirty="0"/>
              <a:t> = 32) </a:t>
            </a:r>
            <a:r>
              <a:rPr lang="ru-RU" sz="2000" dirty="0"/>
              <a:t>, является </a:t>
            </a:r>
            <a:r>
              <a:rPr lang="ru-RU" sz="2000" i="1" dirty="0"/>
              <a:t>разновидностью сливы китайской.</a:t>
            </a:r>
            <a:r>
              <a:rPr lang="ru-RU" sz="2000" dirty="0"/>
              <a:t> Кустарник высотой до 7-8 м, очень колючий. Цветет рано и обильно мелкими цветками. Плоды мелкие, желтой или ярко красной и до бурой окраски. Мякоть нежная, сочная, с легким абрикосовым ароматом. Имеет высокую зимостойкость, практически равную зимостойкости яблони сибирской в условиях Сибири и Дальнего Востока. В условиях нашей республики страдает от подопревания коры.</a:t>
            </a:r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Слива канадская (</a:t>
            </a:r>
            <a:r>
              <a:rPr lang="ru-RU" sz="2000" b="1" i="1" dirty="0" err="1"/>
              <a:t>Prunus</a:t>
            </a:r>
            <a:r>
              <a:rPr lang="ru-RU" sz="2000" b="1" i="1" dirty="0"/>
              <a:t> </a:t>
            </a:r>
            <a:r>
              <a:rPr lang="ru-RU" sz="2000" b="1" i="1" dirty="0" err="1"/>
              <a:t>nigra</a:t>
            </a:r>
            <a:r>
              <a:rPr lang="ru-RU" sz="2000" b="1" dirty="0"/>
              <a:t>) (2n = 32) – </a:t>
            </a:r>
            <a:r>
              <a:rPr lang="ru-RU" sz="2000" dirty="0"/>
              <a:t>дерево высотой 3 м и больше. Плоды разной величины и окраски, сладкие с вяжущей мякотью. Зимостойка, </a:t>
            </a:r>
            <a:r>
              <a:rPr lang="ru-RU" sz="2000" dirty="0" err="1"/>
              <a:t>скороплодна</a:t>
            </a:r>
            <a:r>
              <a:rPr lang="ru-RU" sz="2000" dirty="0"/>
              <a:t> и урожайна.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Слива американская (</a:t>
            </a:r>
            <a:r>
              <a:rPr lang="en-US" sz="2000" b="1" dirty="0" err="1"/>
              <a:t>Prunus</a:t>
            </a:r>
            <a:r>
              <a:rPr lang="en-US" sz="2000" b="1" dirty="0"/>
              <a:t> </a:t>
            </a:r>
            <a:r>
              <a:rPr lang="en-US" sz="2000" b="1" dirty="0" err="1"/>
              <a:t>americana</a:t>
            </a:r>
            <a:r>
              <a:rPr lang="ru-RU" sz="2000" b="1" dirty="0"/>
              <a:t>) (2</a:t>
            </a:r>
            <a:r>
              <a:rPr lang="en-US" sz="2000" b="1" dirty="0"/>
              <a:t>n</a:t>
            </a:r>
            <a:r>
              <a:rPr lang="ru-RU" sz="2000" b="1" dirty="0"/>
              <a:t> = 32) – </a:t>
            </a:r>
            <a:r>
              <a:rPr lang="ru-RU" sz="2000" dirty="0"/>
              <a:t>дерево высотой до 9 м. Плоды различной формы, мякоть сладкая, вяжущая. Обладает достаточно высокой зимостойкостью и поздно цветет.</a:t>
            </a:r>
          </a:p>
          <a:p>
            <a:r>
              <a:rPr lang="ru-RU" sz="2000" b="1" dirty="0"/>
              <a:t>По сведениям </a:t>
            </a:r>
            <a:r>
              <a:rPr lang="ru-RU" sz="2000" b="1" dirty="0" err="1"/>
              <a:t>В.А.Матвеева</a:t>
            </a:r>
            <a:r>
              <a:rPr lang="ru-RU" sz="2000" b="1" dirty="0"/>
              <a:t> североамериканские виды плохо переносят условия нашей республики. Они выпревают зимой и страдают от тли летом.</a:t>
            </a:r>
          </a:p>
          <a:p>
            <a:endParaRPr lang="ru-RU" sz="2000" b="1" i="1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7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Алыча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0768"/>
            <a:ext cx="73152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Биологические особенности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4633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Продолжительность жизни сливы домашней в условиях республики составляет 15-20 лет. За это время она проходит 3 основных этапа развития:</a:t>
            </a:r>
          </a:p>
          <a:p>
            <a:pPr lvl="0"/>
            <a:r>
              <a:rPr lang="ru-RU" sz="2400" b="1" dirty="0"/>
              <a:t>Роста;</a:t>
            </a:r>
          </a:p>
          <a:p>
            <a:pPr lvl="0"/>
            <a:r>
              <a:rPr lang="ru-RU" sz="2400" b="1" dirty="0"/>
              <a:t>Плодоношения;</a:t>
            </a:r>
          </a:p>
          <a:p>
            <a:pPr lvl="0"/>
            <a:r>
              <a:rPr lang="ru-RU" sz="2400" b="1" dirty="0"/>
              <a:t>Отмирания.</a:t>
            </a:r>
          </a:p>
          <a:p>
            <a:r>
              <a:rPr lang="ru-RU" sz="2400" b="1" dirty="0"/>
              <a:t>В стадии </a:t>
            </a:r>
            <a:r>
              <a:rPr lang="ru-RU" sz="2400" b="1" i="1" dirty="0"/>
              <a:t>роста </a:t>
            </a:r>
            <a:r>
              <a:rPr lang="ru-RU" sz="2400" b="1" dirty="0"/>
              <a:t>слива дает большие приросты, и дерево сильно увеличивается в размерах, но урожаи в этот время не высокие. Продолжительность этого периода 4-6 лет.</a:t>
            </a:r>
          </a:p>
          <a:p>
            <a:r>
              <a:rPr lang="ru-RU" sz="2400" b="1" dirty="0"/>
              <a:t>Во второй стадии, </a:t>
            </a:r>
            <a:r>
              <a:rPr lang="ru-RU" sz="2400" b="1" i="1" dirty="0"/>
              <a:t>плодоношения</a:t>
            </a:r>
            <a:r>
              <a:rPr lang="ru-RU" sz="2400" b="1" dirty="0"/>
              <a:t>, дерево продолжает расти до 10-12 лет и к этому возрасту достигает наибольших размеров. В начале этой стадии прирост бывает еще достаточно мощный, на побегах закладывается много цветковых и ростовых почек. </a:t>
            </a:r>
          </a:p>
        </p:txBody>
      </p:sp>
    </p:spTree>
    <p:extLst>
      <p:ext uri="{BB962C8B-B14F-4D97-AF65-F5344CB8AC3E}">
        <p14:creationId xmlns:p14="http://schemas.microsoft.com/office/powerpoint/2010/main" val="35210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Биологические особенности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68760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Постепенно прирост ослабевает, оголяются основания скелетных ветвей, плодоношение смещается на периферию и урожайность снижается. В период полного плодоношения урожай с одного дерева может достигать 80-100 кг.</a:t>
            </a:r>
          </a:p>
          <a:p>
            <a:r>
              <a:rPr lang="ru-RU" sz="2400" b="1" dirty="0"/>
              <a:t>На стадии </a:t>
            </a:r>
            <a:r>
              <a:rPr lang="ru-RU" sz="2400" b="1" i="1" dirty="0"/>
              <a:t>отмирания</a:t>
            </a:r>
            <a:r>
              <a:rPr lang="ru-RU" sz="2400" b="1" dirty="0"/>
              <a:t> наблюдается камедетечение, раны зарастают плохо, отмирают крупные ветви, загнивает древесина, появляется корневая поросль.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0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Особенности морфологии и плодоношения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Деревья сливы достигают высоты 8 м. Форма кроны может быть разнообразной. Способность к ветвлению зависит от генетического происхождения. Больше ветвятся сорта, генетически связанные со сливой уссурийской. </a:t>
            </a:r>
          </a:p>
          <a:p>
            <a:r>
              <a:rPr lang="ru-RU" sz="2000" b="1" dirty="0"/>
              <a:t>Почки у сливы вегетативные и простые цветковые, редко встречаются смешанные, из которых вырастают цветки и листья. В средней части побегов часто закладываются групповые почки. У европейских сортов в группе на узле закладывается 2-3 почки, у восточных сортов - более 5-6, одна из которых вегетативная.</a:t>
            </a:r>
          </a:p>
          <a:p>
            <a:r>
              <a:rPr lang="ru-RU" sz="2000" b="1" dirty="0"/>
              <a:t>Помимо длинных</a:t>
            </a:r>
            <a:r>
              <a:rPr lang="ru-RU" sz="2000" b="1" i="1" dirty="0"/>
              <a:t> ростовых побегов,</a:t>
            </a:r>
            <a:r>
              <a:rPr lang="ru-RU" sz="2000" b="1" dirty="0"/>
              <a:t> по бокам которых часто встречаются цветковые почки, плодоношение у сливы происходит также на </a:t>
            </a:r>
            <a:r>
              <a:rPr lang="ru-RU" sz="2000" b="1" i="1" dirty="0"/>
              <a:t>шпорцах </a:t>
            </a:r>
            <a:r>
              <a:rPr lang="ru-RU" sz="2000" b="1" dirty="0"/>
              <a:t>– коротких обрастающих веточках длиной до 0,5-10 см. На них почти все боковые почки цветковые, на вершине ростовая почка или колючка. Продолжительность жизни шпорцев - до 8-10 лет. Кроме того, у сливы встречаются </a:t>
            </a:r>
            <a:r>
              <a:rPr lang="ru-RU" sz="2000" b="1" i="1" dirty="0"/>
              <a:t>букетные веточки</a:t>
            </a:r>
            <a:r>
              <a:rPr lang="ru-RU" sz="2000" b="1" dirty="0"/>
              <a:t>, продолжительность жизни которых составляет 2-4 года. </a:t>
            </a:r>
          </a:p>
          <a:p>
            <a:endParaRPr lang="ru-RU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6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8820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Цветки у сливы обоеполые.  Способ опыления – насекомыми (энтомофильное растение). Различные сорта сливы могут быть самоплодными и самобесплодными. Все самоплодные сорта хорошо отзываются на перекрестное опыление. </a:t>
            </a:r>
          </a:p>
          <a:p>
            <a:r>
              <a:rPr lang="ru-RU" sz="2400" dirty="0"/>
              <a:t>Например, сорт Венгерка итальянская при перекрестном опылении увеличивает урожай в 2 раза. </a:t>
            </a:r>
            <a:r>
              <a:rPr lang="ru-RU" sz="2400" b="1" dirty="0"/>
              <a:t>В квартале высаживают обычно 3-4 сорта. </a:t>
            </a:r>
            <a:r>
              <a:rPr lang="ru-RU" sz="2400" dirty="0"/>
              <a:t>В сад подбирают сорта разных сроков созревания, но одновременно цветущие.</a:t>
            </a:r>
          </a:p>
        </p:txBody>
      </p:sp>
    </p:spTree>
    <p:extLst>
      <p:ext uri="{BB962C8B-B14F-4D97-AF65-F5344CB8AC3E}">
        <p14:creationId xmlns:p14="http://schemas.microsoft.com/office/powerpoint/2010/main" val="30670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Отношение к факторам внешней среды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96752"/>
            <a:ext cx="84627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/>
              <a:t>Температура </a:t>
            </a:r>
            <a:r>
              <a:rPr lang="ru-RU" sz="2000" b="1" dirty="0"/>
              <a:t>Температурные условия Беларуси позволяют выращивать многие сорта сливы, однако регулярно случающиеся в среднем один раз в 10-12 лет критические зимы с температурой до - 30</a:t>
            </a:r>
            <a:r>
              <a:rPr lang="ru-RU" sz="2000" b="1" baseline="30000" dirty="0"/>
              <a:t>0 </a:t>
            </a:r>
            <a:r>
              <a:rPr lang="ru-RU" sz="2000" b="1" dirty="0"/>
              <a:t>С наносят значительный вред сливовым посадкам.  Больше всего деревья сливы страдают от резких перемен температуры воздуха. Особый вред приносят сливовым плодовым почкам перепады температуры в марте. У сливы часто наблюдаются повреждения коры: днем она нагревается до +15</a:t>
            </a:r>
            <a:r>
              <a:rPr lang="ru-RU" sz="2000" b="1" baseline="30000" dirty="0"/>
              <a:t>0 </a:t>
            </a:r>
            <a:r>
              <a:rPr lang="ru-RU" sz="2000" b="1" dirty="0"/>
              <a:t>С, а ночью остывает до – 20</a:t>
            </a:r>
            <a:r>
              <a:rPr lang="ru-RU" sz="2000" b="1" baseline="30000" dirty="0"/>
              <a:t>0</a:t>
            </a:r>
            <a:r>
              <a:rPr lang="ru-RU" sz="2000" b="1" dirty="0"/>
              <a:t> С. Это вызывает растрескивание коры и в последующем камедетечение.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/>
              <a:t>Вода Слива больше других плодовых пород нуждается в воде, поглощает ее в огромных количествах.</a:t>
            </a:r>
            <a:r>
              <a:rPr lang="ru-RU" sz="2000" b="1" dirty="0"/>
              <a:t> </a:t>
            </a:r>
            <a:r>
              <a:rPr lang="ru-RU" sz="2000" dirty="0"/>
              <a:t>Побеги, листья и плоды сливы содержат более 80% воды. Из 1 кг поглощенной сливой воды 999 </a:t>
            </a:r>
            <a:r>
              <a:rPr lang="ru-RU" sz="2000" dirty="0" err="1"/>
              <a:t>гр</a:t>
            </a:r>
            <a:r>
              <a:rPr lang="ru-RU" sz="2000" dirty="0"/>
              <a:t> испаряется через листья.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Потребность сливы в воде зависит от погодных условий и типа почвы. На песчаных почвах она сильней нуждается в воде. При </a:t>
            </a:r>
            <a:r>
              <a:rPr lang="ru-RU" sz="2000" b="1" dirty="0" err="1"/>
              <a:t>залужении</a:t>
            </a:r>
            <a:r>
              <a:rPr lang="ru-RU" sz="2000" b="1" dirty="0"/>
              <a:t> междурядий в сливовом саду она, как правило, испытывает дефицит влаги. Однако, избыток влаги в почве оказывает отрицательное воздействие на сливовые деревья. </a:t>
            </a:r>
            <a:r>
              <a:rPr lang="ru-RU" sz="2000" dirty="0"/>
              <a:t>Вода вытесняет из почвы воздух и корни начинают отмирать.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463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Отношение косточковых культур</a:t>
            </a:r>
          </a:p>
          <a:p>
            <a:r>
              <a:rPr lang="ru-RU" b="1" dirty="0"/>
              <a:t>к температурным условиям (Гущин, 1982 г)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40033"/>
              </p:ext>
            </p:extLst>
          </p:nvPr>
        </p:nvGraphicFramePr>
        <p:xfrm>
          <a:off x="899594" y="1196751"/>
          <a:ext cx="7488832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4277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Порода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Сумма эффективных температур (&gt; 10</a:t>
                      </a:r>
                      <a:r>
                        <a:rPr lang="ru-RU" sz="1000" baseline="30000">
                          <a:effectLst/>
                        </a:rPr>
                        <a:t>0 </a:t>
                      </a:r>
                      <a:r>
                        <a:rPr lang="ru-RU" sz="1000">
                          <a:effectLst/>
                        </a:rPr>
                        <a:t>С)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дней со средней температурой &gt; 15</a:t>
                      </a:r>
                      <a:r>
                        <a:rPr lang="ru-RU" sz="1000" baseline="30000">
                          <a:effectLst/>
                        </a:rPr>
                        <a:t>0 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Min температура воздуха, которую могут выдержать культуры при благоприятных условиях вегетации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Вишня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2200-2400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80-90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-32 - 35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Слива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2600-2800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80-100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-32 - 35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Черешня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2600-2800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100-115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-30 - 32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Абрикос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2800-3000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100-115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- 29 - 30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Персик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3200-3400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115-120</a:t>
                      </a:r>
                      <a:endParaRPr lang="ru-RU" sz="1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-27 - 28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8249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Свет. Слива относится к умеренно требовательным к свету породам. </a:t>
            </a:r>
            <a:r>
              <a:rPr lang="ru-RU" b="1" dirty="0"/>
              <a:t>Крона сливы склонна к </a:t>
            </a:r>
            <a:r>
              <a:rPr lang="ru-RU" b="1" dirty="0" err="1"/>
              <a:t>загущению</a:t>
            </a:r>
            <a:r>
              <a:rPr lang="ru-RU" b="1" dirty="0"/>
              <a:t> в большей степени, чем у других косточковых пород. </a:t>
            </a:r>
            <a:r>
              <a:rPr lang="ru-RU" dirty="0"/>
              <a:t>Освещенность листьев зависит от ряда факторов: направления склона, плотности посадки, густоты кроны, поры года и условий погоды.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Почва. </a:t>
            </a:r>
            <a:r>
              <a:rPr lang="ru-RU" b="1" dirty="0"/>
              <a:t>Поскольку слива является влаголюбивой породой, то плохо растет на легких песчаных почвах. Ей </a:t>
            </a:r>
            <a:r>
              <a:rPr lang="ru-RU" b="1" i="1" dirty="0"/>
              <a:t>больше подходят суглинистые влагоемкие почвы.</a:t>
            </a:r>
            <a:r>
              <a:rPr lang="ru-RU" b="1" dirty="0"/>
              <a:t> Не пригодны также плохо дренированные тяжелые суглинки и глины. Наиболее требовательны к почвам сорта сливы домашней. Сорта сливы китайской, уссурийской, американской, алычи менее требовательны к почвам и хорошо растут на более легких почвах.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 </a:t>
            </a:r>
            <a:r>
              <a:rPr lang="ru-RU" dirty="0"/>
              <a:t>Корнесобственные деревья сливы и привитые на сеянцы сливы домашней более требовательны к почве и влаге, чем деревья, привитые на алычу. Это связано со строением корневой системы подвоя: у алычи она более глубокая.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Слива, как и другие косточковые породы, лучше растет при рН 6,0- 6,5. Поэтому на участках с рН меньше 5,5 проводят известкование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Уровень залегания грунтовых вод – не ближе 1,5 – 2 м от поверхности. Относительно неплохо произрастают на почвах с высоким уровнем грунтовых вод корнесоб</a:t>
            </a:r>
            <a:r>
              <a:rPr lang="ru-RU" sz="2000" b="1" dirty="0"/>
              <a:t>ственные </a:t>
            </a:r>
            <a:r>
              <a:rPr lang="ru-RU" b="1" dirty="0"/>
              <a:t>деревья сливы, а также – привитые на сливу домашнюю.</a:t>
            </a:r>
          </a:p>
        </p:txBody>
      </p:sp>
    </p:spTree>
    <p:extLst>
      <p:ext uri="{BB962C8B-B14F-4D97-AF65-F5344CB8AC3E}">
        <p14:creationId xmlns:p14="http://schemas.microsoft.com/office/powerpoint/2010/main" val="6087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lvl="0"/>
            <a:br>
              <a:rPr lang="ru-RU" dirty="0"/>
            </a:br>
            <a:r>
              <a:rPr lang="ru-RU" dirty="0"/>
              <a:t>1. </a:t>
            </a:r>
            <a:r>
              <a:rPr lang="ru-RU" sz="3600" dirty="0"/>
              <a:t>Народно-хозяйственное значение сливы.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7230"/>
            <a:ext cx="8229600" cy="5088933"/>
          </a:xfrm>
        </p:spPr>
        <p:txBody>
          <a:bodyPr>
            <a:noAutofit/>
          </a:bodyPr>
          <a:lstStyle/>
          <a:p>
            <a:r>
              <a:rPr lang="ru-RU" sz="2000" b="1" dirty="0"/>
              <a:t>Слива – одна из традиционных плодовых культур в Беларуси. В структуре многолетних насаждений она занимает примерно такой же процент, что и груша (около 5 %). Сдерживающими факторами для более широкого распространения сливы является ее относительно не высокая зимостойкость (на уровне груши), плохая транспортабельность плодов, восприимчивость к болезням и вредителям (</a:t>
            </a:r>
            <a:r>
              <a:rPr lang="ru-RU" sz="2000" b="1" dirty="0" err="1"/>
              <a:t>кластероспориоз</a:t>
            </a:r>
            <a:r>
              <a:rPr lang="ru-RU" sz="2000" b="1" dirty="0"/>
              <a:t>, </a:t>
            </a:r>
            <a:r>
              <a:rPr lang="ru-RU" sz="2000" b="1" dirty="0" err="1"/>
              <a:t>монилиоз</a:t>
            </a:r>
            <a:r>
              <a:rPr lang="ru-RU" sz="2000" b="1" dirty="0"/>
              <a:t>, сливовый пилильщик).</a:t>
            </a:r>
          </a:p>
          <a:p>
            <a:r>
              <a:rPr lang="ru-RU" sz="2000" b="1" dirty="0"/>
              <a:t>Слива – скороплодная и очень урожайная плодовая порода, не склонная к периодичности плодоношения. С одного дерева в возрасте полного плодоношения можно получить 100 кг плодов, а урожайность может достигать 40 – 50 т/га, т.е., такая, как у яблони.</a:t>
            </a:r>
          </a:p>
          <a:p>
            <a:r>
              <a:rPr lang="ru-RU" sz="2000" b="1" dirty="0"/>
              <a:t>Один из недостатков сливы (как и большинства плодовых пород) – самостерильность большинства возделываемых сортов. В то же время у имеющихся самоплодных сортов (местная красная, </a:t>
            </a:r>
            <a:r>
              <a:rPr lang="ru-RU" sz="2000" b="1" dirty="0" err="1"/>
              <a:t>пердригон</a:t>
            </a:r>
            <a:r>
              <a:rPr lang="ru-RU" sz="2000" b="1" dirty="0"/>
              <a:t> и др.) из-за склонности к перегрузке урожаем плоды мельчают.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82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Размножение сливы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Самый старый и простой способ размножения сливы – корневой порослью. Кроме того, многие сорта способны размножаться </a:t>
            </a:r>
            <a:r>
              <a:rPr lang="ru-RU" i="1" u="sng" dirty="0"/>
              <a:t>зелеными черенками</a:t>
            </a:r>
            <a:r>
              <a:rPr lang="ru-RU" dirty="0"/>
              <a:t>, а некоторые сорта диплоидной сливы даже </a:t>
            </a:r>
            <a:r>
              <a:rPr lang="ru-RU" i="1" u="sng" dirty="0"/>
              <a:t>одревесневшими черенками</a:t>
            </a:r>
            <a:r>
              <a:rPr lang="ru-RU" dirty="0"/>
              <a:t>. Корнесобственные деревья можно так же размножить </a:t>
            </a:r>
            <a:r>
              <a:rPr lang="ru-RU" u="sng" dirty="0"/>
              <a:t>корневыми черенками</a:t>
            </a:r>
            <a:r>
              <a:rPr lang="ru-RU" dirty="0"/>
              <a:t>.</a:t>
            </a:r>
          </a:p>
          <a:p>
            <a:r>
              <a:rPr lang="ru-RU" b="1" dirty="0"/>
              <a:t>Основной способ размножения сливы – прививка (в первую очередь – окулировка).  </a:t>
            </a:r>
            <a:r>
              <a:rPr lang="ru-RU" dirty="0"/>
              <a:t>Слива, как ни одна плодовая порода имеет большое разнообразие форм и видов, которые можно использовать в качестве подвоев. Однако для северных районов это многообразие ограничено. Далее – характеристика наиболее распространенных подвоев сливы: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/>
              <a:t>Размножение сливы корневой порослью</a:t>
            </a:r>
          </a:p>
        </p:txBody>
      </p:sp>
      <p:pic>
        <p:nvPicPr>
          <p:cNvPr id="14338" name="Picture 2" descr="C:\Users\Леха Пират\Downloads\sl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268760"/>
            <a:ext cx="5154366" cy="560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6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1032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/>
              <a:t>Семенные подвои</a:t>
            </a:r>
          </a:p>
          <a:p>
            <a:r>
              <a:rPr lang="ru-RU" sz="2000" b="1" dirty="0"/>
              <a:t>Алыча</a:t>
            </a:r>
            <a:r>
              <a:rPr lang="ru-RU" sz="2000" dirty="0"/>
              <a:t> </a:t>
            </a:r>
            <a:r>
              <a:rPr lang="ru-RU" sz="2000" b="1" dirty="0"/>
              <a:t>– включена в </a:t>
            </a:r>
            <a:r>
              <a:rPr lang="ru-RU" sz="2000" b="1" dirty="0" err="1"/>
              <a:t>Госреестр</a:t>
            </a:r>
            <a:r>
              <a:rPr lang="ru-RU" sz="2000" b="1" dirty="0"/>
              <a:t> по республике </a:t>
            </a:r>
            <a:r>
              <a:rPr lang="ru-RU" dirty="0"/>
              <a:t>(до 2003 г -единственный).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/>
              <a:t>Достоинства подвоя:</a:t>
            </a:r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Нет проблем с заготовкой косточек;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Хорошая совместимость со всеми сортами сливы домашней, диплоидной, а так же абрикосом, вишней войлочной;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Высокая всхожесть косточек;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Высокий выход стандартных саженцев;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Сильный рост сеянцев, позволяющий окулировать до 90% подвоев в год посева;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Разветвленная корневая система и хорошая приживаемость саженцев в саду;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Более высокая засухоустойчивость деревьев сливы, чем на других подвоях.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/>
              <a:t>Недостатки подвоя:</a:t>
            </a:r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Потеря некоторых сортовых свойств сливой домашней (крупноплодности);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Полиморфизм подвоя (прежде всего по силе роста, зимостойкости корневой системы);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Высокорослость привитых деревьев;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Образование штамбовой поросли</a:t>
            </a:r>
          </a:p>
        </p:txBody>
      </p:sp>
    </p:spTree>
    <p:extLst>
      <p:ext uri="{BB962C8B-B14F-4D97-AF65-F5344CB8AC3E}">
        <p14:creationId xmlns:p14="http://schemas.microsoft.com/office/powerpoint/2010/main" val="70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>
            <a:normAutofit fontScale="90000"/>
          </a:bodyPr>
          <a:lstStyle/>
          <a:p>
            <a:pPr marL="342900" indent="-342900" algn="l">
              <a:buFont typeface="Arial" pitchFamily="34" charset="0"/>
              <a:buChar char="•"/>
            </a:pP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Сеянцы местных сортов сливы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4929188"/>
          </a:xfrm>
        </p:spPr>
        <p:txBody>
          <a:bodyPr>
            <a:normAutofit/>
          </a:bodyPr>
          <a:lstStyle/>
          <a:p>
            <a:r>
              <a:rPr lang="ru-RU" sz="2200" dirty="0"/>
              <a:t>Достоинства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/>
              <a:t>Высокая зимостойкость;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/>
              <a:t>Хорошая совместимость с сортами домашней сливы;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/>
              <a:t>Высокий выход стандартных саженцев.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/>
              <a:t>Может использоваться на участках с близким залеганием грунтовых вод.</a:t>
            </a:r>
          </a:p>
          <a:p>
            <a:r>
              <a:rPr lang="ru-RU" sz="2200" i="1" dirty="0"/>
              <a:t>Недостатки подвоя:</a:t>
            </a:r>
            <a:endParaRPr lang="ru-RU" sz="2200" dirty="0"/>
          </a:p>
          <a:p>
            <a:pPr lvl="0">
              <a:buFont typeface="Wingdings" pitchFamily="2" charset="2"/>
              <a:buChar char="ü"/>
            </a:pPr>
            <a:r>
              <a:rPr lang="ru-RU" sz="2200" dirty="0"/>
              <a:t>Плохая всхожесть косточек;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err="1"/>
              <a:t>Корнепорослевость</a:t>
            </a:r>
            <a:r>
              <a:rPr lang="ru-RU" sz="2200" dirty="0"/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/>
              <a:t>Неполная совместимость с некоторыми сортами диплоидной сливы.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2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050088" cy="564949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Терн –</a:t>
            </a:r>
            <a:r>
              <a:rPr lang="ru-RU" dirty="0"/>
              <a:t> в </a:t>
            </a:r>
            <a:r>
              <a:rPr lang="ru-RU" dirty="0" err="1"/>
              <a:t>Госреестр</a:t>
            </a:r>
            <a:r>
              <a:rPr lang="ru-RU" dirty="0"/>
              <a:t> не включен.</a:t>
            </a:r>
          </a:p>
          <a:p>
            <a:r>
              <a:rPr lang="ru-RU" i="1" dirty="0"/>
              <a:t>Достоинства подвоя: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Высокая зимостойкость;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Низкорослость и даже карликовость некоторых форм;</a:t>
            </a:r>
          </a:p>
          <a:p>
            <a:r>
              <a:rPr lang="ru-RU" i="1" dirty="0"/>
              <a:t>Недостатки подвоя: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 err="1"/>
              <a:t>Корнепорослевость</a:t>
            </a:r>
            <a:r>
              <a:rPr lang="ru-RU" dirty="0"/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Недостаточная совместимость с некоторыми сортами;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Иногда плохая всхожесть семян.</a:t>
            </a:r>
          </a:p>
          <a:p>
            <a:r>
              <a:rPr lang="ru-RU" b="1" dirty="0"/>
              <a:t>Тернослива</a:t>
            </a:r>
            <a:r>
              <a:rPr lang="ru-RU" dirty="0"/>
              <a:t> - в </a:t>
            </a:r>
            <a:r>
              <a:rPr lang="ru-RU" dirty="0" err="1"/>
              <a:t>Госреестр</a:t>
            </a:r>
            <a:r>
              <a:rPr lang="ru-RU" dirty="0"/>
              <a:t> не включена.</a:t>
            </a:r>
          </a:p>
          <a:p>
            <a:r>
              <a:rPr lang="ru-RU" i="1" dirty="0"/>
              <a:t>Преимущества подвоя: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Высокая зимостойкость (не ниже, чем у терна);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Умеренный рост деревьев;</a:t>
            </a:r>
          </a:p>
          <a:p>
            <a:r>
              <a:rPr lang="ru-RU" i="1" dirty="0"/>
              <a:t>Недостатки подвоя:</a:t>
            </a:r>
            <a:endParaRPr lang="ru-RU" dirty="0"/>
          </a:p>
          <a:p>
            <a:pPr lvl="0">
              <a:buFont typeface="Wingdings" pitchFamily="2" charset="2"/>
              <a:buChar char="ü"/>
            </a:pPr>
            <a:r>
              <a:rPr lang="ru-RU" dirty="0"/>
              <a:t>Трудно заготовить много косточек;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/>
              <a:t>Слабая всхожесть косточек;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err="1"/>
              <a:t>Корнепорослевость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1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Вишня песчаная</a:t>
            </a:r>
            <a:r>
              <a:rPr lang="ru-RU" dirty="0"/>
              <a:t> – в </a:t>
            </a:r>
            <a:r>
              <a:rPr lang="ru-RU" dirty="0" err="1"/>
              <a:t>Госреестр</a:t>
            </a:r>
            <a:r>
              <a:rPr lang="ru-RU" dirty="0"/>
              <a:t> не включена.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Преимущества подвоя: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Карликовость;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Засухоустойчивость;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Довольно высокая морозоустойчивость;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Недостатки подвоя: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Подопревание корневой шейки в мягкие зимы;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err="1"/>
              <a:t>Корнепорослевость</a:t>
            </a:r>
            <a:r>
              <a:rPr lang="ru-RU" dirty="0"/>
              <a:t>.</a:t>
            </a:r>
          </a:p>
          <a:p>
            <a:r>
              <a:rPr lang="ru-RU" b="1" dirty="0"/>
              <a:t>Вишня войлочная – </a:t>
            </a:r>
            <a:r>
              <a:rPr lang="ru-RU" dirty="0"/>
              <a:t>в </a:t>
            </a:r>
            <a:r>
              <a:rPr lang="ru-RU" dirty="0" err="1"/>
              <a:t>Госреестр</a:t>
            </a:r>
            <a:r>
              <a:rPr lang="ru-RU" dirty="0"/>
              <a:t> не включена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Преимущества подвоя: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Карликовость;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Нет проблем с заготовкой косточек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Высокая всхожесть косточек;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Довольно высокая морозоустойчивость;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/>
              <a:t>Недостатки подвоя: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Плохая изученность подвоя в условиях Беларуси;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Подопревание корневой шейки в мягкие зимы;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Неполная совместимость с некоторыми сортами.</a:t>
            </a:r>
          </a:p>
        </p:txBody>
      </p:sp>
    </p:spTree>
    <p:extLst>
      <p:ext uri="{BB962C8B-B14F-4D97-AF65-F5344CB8AC3E}">
        <p14:creationId xmlns:p14="http://schemas.microsoft.com/office/powerpoint/2010/main" val="29997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Клоновые подвои </a:t>
            </a:r>
          </a:p>
          <a:p>
            <a:r>
              <a:rPr lang="ru-RU" sz="2000" b="1" dirty="0"/>
              <a:t>В </a:t>
            </a:r>
            <a:r>
              <a:rPr lang="ru-RU" sz="2000" b="1" dirty="0" err="1"/>
              <a:t>Госреестр</a:t>
            </a:r>
            <a:r>
              <a:rPr lang="ru-RU" sz="2000" b="1" dirty="0"/>
              <a:t> включен клоновый </a:t>
            </a:r>
            <a:r>
              <a:rPr lang="ru-RU" sz="2000" b="1" dirty="0" err="1"/>
              <a:t>полукарликовый</a:t>
            </a:r>
            <a:r>
              <a:rPr lang="ru-RU" sz="2000" b="1" dirty="0"/>
              <a:t> подвой для сливы и алычи</a:t>
            </a:r>
            <a:r>
              <a:rPr lang="ru-RU" sz="2000" dirty="0"/>
              <a:t> </a:t>
            </a:r>
            <a:r>
              <a:rPr lang="ru-RU" sz="2000" b="1" dirty="0"/>
              <a:t>ВПК - 1 </a:t>
            </a:r>
          </a:p>
          <a:p>
            <a:pPr fontAlgn="base"/>
            <a:r>
              <a:rPr lang="ru-RU" sz="2000" b="1" dirty="0"/>
              <a:t>Хорошо  укореняется в </a:t>
            </a:r>
            <a:r>
              <a:rPr lang="ru-RU" sz="2000" b="1" dirty="0" err="1"/>
              <a:t>отводковом</a:t>
            </a:r>
            <a:r>
              <a:rPr lang="ru-RU" sz="2000" b="1" dirty="0"/>
              <a:t> маточнике. Технологичен для окулировки</a:t>
            </a:r>
          </a:p>
          <a:p>
            <a:pPr fontAlgn="base"/>
            <a:r>
              <a:rPr lang="ru-RU" sz="2000" b="1" dirty="0"/>
              <a:t>Достоинства подвоя: Устойчив к болезням. Зимостойкость высокая. Корневая система хорошо развита, что обеспечивает хорошую </a:t>
            </a:r>
            <a:r>
              <a:rPr lang="ru-RU" sz="2000" b="1" dirty="0" err="1"/>
              <a:t>якорность</a:t>
            </a:r>
            <a:r>
              <a:rPr lang="ru-RU" sz="2000" b="1" dirty="0"/>
              <a:t> привитых деревьев. Не требует опоры. Совместим со всеми изученными сортами сливы и алычи.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471977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Прививку сливы можно выполнять всеми известными способами, но весной прививку делают раньше, чем яблони, так как </a:t>
            </a:r>
            <a:r>
              <a:rPr lang="ru-RU" sz="2000" b="1" dirty="0" err="1"/>
              <a:t>сокодвижение</a:t>
            </a:r>
            <a:r>
              <a:rPr lang="ru-RU" sz="2000" b="1" dirty="0"/>
              <a:t> наступает у нее в более ранние сроки и заканчивается быстрее. При использовании технологии зимней прививки ее прививают также рано – в конце ноября - декабре. Черенки для зимней и весенней прививки заготавливают в конце ноября, что бы не допустить подмерзания камбия.</a:t>
            </a:r>
          </a:p>
        </p:txBody>
      </p:sp>
    </p:spTree>
    <p:extLst>
      <p:ext uri="{BB962C8B-B14F-4D97-AF65-F5344CB8AC3E}">
        <p14:creationId xmlns:p14="http://schemas.microsoft.com/office/powerpoint/2010/main" val="30427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32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Выбор места под сливовый сад и посадка</a:t>
            </a:r>
            <a:endParaRPr lang="ru-RU" sz="2400" b="1" dirty="0"/>
          </a:p>
          <a:p>
            <a:r>
              <a:rPr lang="ru-RU" sz="2400" b="1" dirty="0"/>
              <a:t>Под сливу обычно выбирают нижнюю или среднюю часть склона, хорошо обеспеченную влагой. Лучшие почвы – легкие суглинки и супеси с мощностью пахотного горизонта не менее 18 см и рН 5,5 – 7,0. Слива также хорошо растет на среднесуглинистых почвах, неплохо переносит и тяжелые почвы при условии их рыхления.</a:t>
            </a:r>
          </a:p>
          <a:p>
            <a:r>
              <a:rPr lang="ru-RU" sz="2400" b="1" dirty="0"/>
              <a:t>Уровень грунтовых вод – не выше 1,5 – 2,0 м.</a:t>
            </a:r>
          </a:p>
          <a:p>
            <a:r>
              <a:rPr lang="ru-RU" sz="2400" b="1" dirty="0"/>
              <a:t>Размещают деревья по схеме 4 – 4, 5 × 2 – 3 м.</a:t>
            </a:r>
          </a:p>
          <a:p>
            <a:r>
              <a:rPr lang="ru-RU" sz="2400" b="1" dirty="0"/>
              <a:t>Сажать сливу следует весной, однолетними саженцами, так как двулетние перерастают и хуже приживаются. Для весенней посадки ямы готовят с осени.</a:t>
            </a:r>
          </a:p>
        </p:txBody>
      </p:sp>
    </p:spTree>
    <p:extLst>
      <p:ext uri="{BB962C8B-B14F-4D97-AF65-F5344CB8AC3E}">
        <p14:creationId xmlns:p14="http://schemas.microsoft.com/office/powerpoint/2010/main" val="13222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Уход за почвой </a:t>
            </a:r>
          </a:p>
          <a:p>
            <a:r>
              <a:rPr lang="ru-RU" sz="2400" b="1" dirty="0"/>
              <a:t>В силу  </a:t>
            </a:r>
            <a:r>
              <a:rPr lang="ru-RU" sz="2400" b="1" dirty="0" err="1"/>
              <a:t>влаголюбивости</a:t>
            </a:r>
            <a:r>
              <a:rPr lang="ru-RU" sz="2400" b="1" dirty="0"/>
              <a:t> сливы и требовательности к аэрации почвы лучшей системой содержания почвы в сливовом саду является черный пар и его чередование с посевом </a:t>
            </a:r>
            <a:r>
              <a:rPr lang="ru-RU" sz="2400" b="1" dirty="0" err="1"/>
              <a:t>сидератов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Тем не менее в современных интенсивных садах рекомендуется дерново-перегнойная (газонная) система содержания почвы как наиболее технологичная. </a:t>
            </a:r>
          </a:p>
          <a:p>
            <a:r>
              <a:rPr lang="ru-RU" sz="2400" b="1" dirty="0"/>
              <a:t>Осенью для защиты деревьев от солнечных ожогов, рас-</a:t>
            </a:r>
          </a:p>
          <a:p>
            <a:r>
              <a:rPr lang="ru-RU" sz="2400" b="1" dirty="0" err="1"/>
              <a:t>трескивания</a:t>
            </a:r>
            <a:r>
              <a:rPr lang="ru-RU" sz="2400" b="1" dirty="0"/>
              <a:t> коры от перепадов температуры проводят покраску штамбов и развилок ветвей садовой краской.</a:t>
            </a:r>
          </a:p>
        </p:txBody>
      </p:sp>
    </p:spTree>
    <p:extLst>
      <p:ext uri="{BB962C8B-B14F-4D97-AF65-F5344CB8AC3E}">
        <p14:creationId xmlns:p14="http://schemas.microsoft.com/office/powerpoint/2010/main" val="27049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1752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Удобрение </a:t>
            </a:r>
          </a:p>
          <a:p>
            <a:r>
              <a:rPr lang="ru-RU" sz="2400" b="1" i="1" dirty="0"/>
              <a:t>Следует учитывать, что косточковые культуры, в том числе слива, по сравнению с семечковыми испытывают большую потребность в удобрении. </a:t>
            </a:r>
            <a:r>
              <a:rPr lang="ru-RU" sz="2400" b="1" dirty="0"/>
              <a:t>В первые 3-4 года ежегодно в насаждения сливы вносят азотные удобрения в дозе 40-60 кг </a:t>
            </a:r>
            <a:r>
              <a:rPr lang="ru-RU" sz="2400" b="1" dirty="0" err="1"/>
              <a:t>д.в</a:t>
            </a:r>
            <a:r>
              <a:rPr lang="ru-RU" sz="2400" b="1" dirty="0"/>
              <a:t>/га:</a:t>
            </a:r>
          </a:p>
          <a:p>
            <a:r>
              <a:rPr lang="ru-RU" sz="2400" b="1" dirty="0"/>
              <a:t>- до начала цветения - половина дозы;</a:t>
            </a:r>
          </a:p>
          <a:p>
            <a:r>
              <a:rPr lang="ru-RU" sz="2400" b="1" dirty="0"/>
              <a:t>- через две недели после цветения - остальное количество.</a:t>
            </a:r>
          </a:p>
          <a:p>
            <a:r>
              <a:rPr lang="ru-RU" sz="2400" b="1" dirty="0"/>
              <a:t>При слабом росте деревьев применяют более высокие дозы</a:t>
            </a:r>
          </a:p>
          <a:p>
            <a:r>
              <a:rPr lang="ru-RU" sz="2400" b="1" dirty="0"/>
              <a:t> При </a:t>
            </a:r>
            <a:r>
              <a:rPr lang="ru-RU" sz="2400" b="1" dirty="0" err="1"/>
              <a:t>подмерзании</a:t>
            </a:r>
            <a:r>
              <a:rPr lang="ru-RU" sz="2400" b="1" dirty="0"/>
              <a:t> корневой и надземной частей, ослаб-</a:t>
            </a:r>
          </a:p>
          <a:p>
            <a:r>
              <a:rPr lang="ru-RU" sz="2400" b="1" dirty="0"/>
              <a:t>ленном росте, повреждении болезнями и вредителями проводят некорневые подкормки 0,5% </a:t>
            </a:r>
            <a:r>
              <a:rPr lang="ru-RU" sz="2400" b="1" dirty="0" err="1"/>
              <a:t>ным</a:t>
            </a:r>
            <a:r>
              <a:rPr lang="ru-RU" sz="2400" b="1" dirty="0"/>
              <a:t> раствором мочевины: </a:t>
            </a:r>
          </a:p>
          <a:p>
            <a:r>
              <a:rPr lang="ru-RU" sz="2400" b="1" dirty="0"/>
              <a:t>- первая подкормка - через 10-14 дней после цветения;</a:t>
            </a:r>
          </a:p>
          <a:p>
            <a:r>
              <a:rPr lang="ru-RU" sz="2400" b="1" dirty="0"/>
              <a:t>- вторая подкормка - через 1-2 недели после первой с до-</a:t>
            </a:r>
          </a:p>
          <a:p>
            <a:r>
              <a:rPr lang="ru-RU" sz="2400" b="1" dirty="0" err="1"/>
              <a:t>бавлением</a:t>
            </a:r>
            <a:r>
              <a:rPr lang="ru-RU" sz="2400" b="1" dirty="0"/>
              <a:t> хлористого калия.</a:t>
            </a:r>
          </a:p>
        </p:txBody>
      </p:sp>
    </p:spTree>
    <p:extLst>
      <p:ext uri="{BB962C8B-B14F-4D97-AF65-F5344CB8AC3E}">
        <p14:creationId xmlns:p14="http://schemas.microsoft.com/office/powerpoint/2010/main" val="31368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br>
              <a:rPr lang="ru-RU" sz="3200" b="1" dirty="0"/>
            </a:br>
            <a:r>
              <a:rPr lang="ru-RU" sz="3200" b="1" dirty="0"/>
              <a:t>Достоинства сливы как плодовой культуры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Технологичность плодов </a:t>
            </a:r>
            <a:r>
              <a:rPr lang="ru-RU" sz="2000" dirty="0"/>
              <a:t>(плоды перерабатывают на соки, сиропы, пасту, джем, мармелад, повидло, желе, цукаты, компоты, маринады, варенье. Продукты техниче­ской переработки плодов идут на приготовление конфет, тортов, морожено­го, киселя и др. Сушка и замораживание);</a:t>
            </a:r>
          </a:p>
          <a:p>
            <a:pPr lvl="0"/>
            <a:r>
              <a:rPr lang="ru-RU" sz="2000" b="1" dirty="0"/>
              <a:t>Широкая амплитуда сроков созревания плодов (с июня по октябрь);</a:t>
            </a:r>
          </a:p>
          <a:p>
            <a:pPr lvl="0"/>
            <a:r>
              <a:rPr lang="ru-RU" sz="2000" b="1" dirty="0"/>
              <a:t>Калорийность плодов (по калорийности плоды сливы уступают лишь винограду и вишне);</a:t>
            </a:r>
          </a:p>
          <a:p>
            <a:pPr lvl="0"/>
            <a:r>
              <a:rPr lang="ru-RU" sz="2000" b="1" dirty="0"/>
              <a:t>Повышенное содержание Р-активных веществ;</a:t>
            </a:r>
          </a:p>
          <a:p>
            <a:pPr lvl="0"/>
            <a:r>
              <a:rPr lang="ru-RU" sz="2000" b="1" dirty="0"/>
              <a:t>Наличие в семенах масла (до 43-52%);</a:t>
            </a:r>
          </a:p>
          <a:p>
            <a:pPr lvl="0"/>
            <a:r>
              <a:rPr lang="ru-RU" sz="2000" b="1" dirty="0"/>
              <a:t>Древесина используется в деревообрабатывающей промышленности для мелких поделок;</a:t>
            </a:r>
          </a:p>
          <a:p>
            <a:pPr lvl="0"/>
            <a:r>
              <a:rPr lang="ru-RU" sz="2000" b="1" dirty="0"/>
              <a:t>Из камеди готовят клей;</a:t>
            </a:r>
          </a:p>
          <a:p>
            <a:pPr lvl="0"/>
            <a:r>
              <a:rPr lang="ru-RU" sz="2000" b="1" dirty="0"/>
              <a:t>Декоративность</a:t>
            </a:r>
            <a:r>
              <a:rPr lang="ru-RU" sz="2000" dirty="0"/>
              <a:t> (слива </a:t>
            </a:r>
            <a:r>
              <a:rPr lang="ru-RU" sz="2000" dirty="0" err="1"/>
              <a:t>Писсарди</a:t>
            </a:r>
            <a:r>
              <a:rPr lang="ru-RU" sz="2000" dirty="0"/>
              <a:t> имеет </a:t>
            </a:r>
            <a:r>
              <a:rPr lang="ru-RU" sz="2000" dirty="0" err="1"/>
              <a:t>антоциановую</a:t>
            </a:r>
            <a:r>
              <a:rPr lang="ru-RU" sz="2000" dirty="0"/>
              <a:t> окраску, </a:t>
            </a:r>
            <a:r>
              <a:rPr lang="ru-RU" sz="2000" dirty="0" err="1"/>
              <a:t>махровоцветковые</a:t>
            </a:r>
            <a:r>
              <a:rPr lang="ru-RU" sz="2000" dirty="0"/>
              <a:t> сорта – </a:t>
            </a:r>
            <a:r>
              <a:rPr lang="ru-RU" sz="2000" dirty="0" err="1"/>
              <a:t>Плантарская</a:t>
            </a:r>
            <a:r>
              <a:rPr lang="ru-RU" sz="2000" dirty="0"/>
              <a:t> </a:t>
            </a:r>
            <a:r>
              <a:rPr lang="ru-RU" sz="2000" dirty="0" err="1"/>
              <a:t>Махровоцветковая</a:t>
            </a:r>
            <a:r>
              <a:rPr lang="ru-RU" sz="2000" dirty="0"/>
              <a:t>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38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Фосфорные и калийные удобрения вносят на основании почвенной и листовой диагностики.</a:t>
            </a:r>
          </a:p>
          <a:p>
            <a:r>
              <a:rPr lang="ru-RU" sz="2000" b="1" dirty="0"/>
              <a:t> Потребность в микроэлементах обеспечивают некорневые подкормки.</a:t>
            </a:r>
          </a:p>
          <a:p>
            <a:r>
              <a:rPr lang="ru-RU" sz="2000" b="1" dirty="0"/>
              <a:t> Для повышения завязываемости плодов используют микроудобрения, содержащие бор. Подкормку проводят однократно - до или во время цветения.</a:t>
            </a:r>
          </a:p>
          <a:p>
            <a:r>
              <a:rPr lang="ru-RU" sz="2000" b="1" dirty="0"/>
              <a:t> Для улучшения качества плодов и устойчивости к механическим повреждениям проводят некорневые подкормки:</a:t>
            </a:r>
          </a:p>
          <a:p>
            <a:r>
              <a:rPr lang="ru-RU" sz="2000" b="1" dirty="0"/>
              <a:t>- первая - в конце опадания лепестков. Вносят микроудобрения </a:t>
            </a:r>
            <a:r>
              <a:rPr lang="ru-RU" sz="2000" b="1" dirty="0" err="1"/>
              <a:t>Эколист</a:t>
            </a:r>
            <a:r>
              <a:rPr lang="ru-RU" sz="2000" b="1" dirty="0"/>
              <a:t> сады - 3-8 л/га, кальциевую селитру - 5 кг/га;</a:t>
            </a:r>
          </a:p>
          <a:p>
            <a:r>
              <a:rPr lang="ru-RU" sz="2000" b="1" dirty="0"/>
              <a:t>- вторая - через 10 дней аналогично первой;</a:t>
            </a:r>
          </a:p>
          <a:p>
            <a:r>
              <a:rPr lang="ru-RU" sz="2000" b="1" dirty="0"/>
              <a:t>- третья - за 4 недели до сбора урожая. Вносят микроудобрения </a:t>
            </a:r>
            <a:r>
              <a:rPr lang="ru-RU" sz="2000" b="1" dirty="0" err="1"/>
              <a:t>Эколист</a:t>
            </a:r>
            <a:r>
              <a:rPr lang="ru-RU" sz="2000" b="1" dirty="0"/>
              <a:t> сады - 3-5 л/га, кальциевую селитру - 10 кг/га;</a:t>
            </a:r>
          </a:p>
          <a:p>
            <a:r>
              <a:rPr lang="ru-RU" sz="2000" b="1" dirty="0"/>
              <a:t>- четвертая - за 2 недели до сбора урожая. Вносят кальциевую селитру - 10 кг/га.</a:t>
            </a:r>
          </a:p>
          <a:p>
            <a:r>
              <a:rPr lang="ru-RU" sz="2000" b="1" dirty="0"/>
              <a:t>Некорневые подкормки можно совмещать с опрыскиванием инсектицидами и фунгицидами.</a:t>
            </a:r>
          </a:p>
          <a:p>
            <a:r>
              <a:rPr lang="ru-RU" sz="2000" b="1" dirty="0"/>
              <a:t> Норма расхода рабочего раствора - 1000 л/га фактически обрабатываемой площади; скорость движения трактора - 5-6 км/ч; скорость ветра - не более 3 м/сек.</a:t>
            </a:r>
          </a:p>
        </p:txBody>
      </p:sp>
    </p:spTree>
    <p:extLst>
      <p:ext uri="{BB962C8B-B14F-4D97-AF65-F5344CB8AC3E}">
        <p14:creationId xmlns:p14="http://schemas.microsoft.com/office/powerpoint/2010/main" val="38910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Формирование и обрезка сливы</a:t>
            </a:r>
            <a:r>
              <a:rPr lang="ru-RU" sz="2000" dirty="0"/>
              <a:t>. В первый год после посадки саженцы укорачивают на высоте 90-100 см. Крона должна состоять из центрального проводника и 6-7 скелетных ветвей. Высота штамба - 60-70 см.</a:t>
            </a:r>
          </a:p>
          <a:p>
            <a:r>
              <a:rPr lang="ru-RU" sz="2000" dirty="0"/>
              <a:t> На второй и третий годы центральный проводник укорачивают до 30-45 см над верхней ветвью, а побеги продолжения скелетных ветвей более 60 см укорачивают на 1/3-1/4 их длины.</a:t>
            </a:r>
          </a:p>
          <a:p>
            <a:r>
              <a:rPr lang="ru-RU" sz="2000" dirty="0"/>
              <a:t> Конкуренты проводника, побеги в зоне штамба, побеги с острым углом отхождения, растущие вертикально и внутрь кроны, удаляют на «кольцо».</a:t>
            </a:r>
          </a:p>
          <a:p>
            <a:r>
              <a:rPr lang="ru-RU" sz="2000" dirty="0"/>
              <a:t> Ветви должны быть расположены в горизонтальной плоскости или немного приподняты кверху. Толщина ветвей не должна превышать 50 % диаметра проводника (ствола).</a:t>
            </a:r>
          </a:p>
          <a:p>
            <a:r>
              <a:rPr lang="ru-RU" sz="2000" dirty="0"/>
              <a:t> В последующие годы при обрезке укорачивают только побеги продолжения скелетных ветвей при длине более 60 см и прореживают излишние побеги в кроне.</a:t>
            </a:r>
          </a:p>
          <a:p>
            <a:r>
              <a:rPr lang="ru-RU" sz="2000" dirty="0"/>
              <a:t> Высота сформированных деревьев не </a:t>
            </a:r>
            <a:r>
              <a:rPr lang="ru-RU" sz="2000" i="1" dirty="0"/>
              <a:t>должна </a:t>
            </a:r>
            <a:r>
              <a:rPr lang="ru-RU" sz="2000" dirty="0"/>
              <a:t>превышать 2,8-3,3 м.</a:t>
            </a:r>
          </a:p>
          <a:p>
            <a:r>
              <a:rPr lang="ru-RU" sz="2000" dirty="0"/>
              <a:t> При достижении деревом заданных параметров проводник удаляют переводом на боковую ветвь</a:t>
            </a:r>
          </a:p>
        </p:txBody>
      </p:sp>
    </p:spTree>
    <p:extLst>
      <p:ext uri="{BB962C8B-B14F-4D97-AF65-F5344CB8AC3E}">
        <p14:creationId xmlns:p14="http://schemas.microsoft.com/office/powerpoint/2010/main" val="27522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Формирование и обрезка алычи. </a:t>
            </a:r>
          </a:p>
          <a:p>
            <a:r>
              <a:rPr lang="ru-RU" sz="2000" dirty="0"/>
              <a:t>После посадки проводят </a:t>
            </a:r>
            <a:r>
              <a:rPr lang="ru-RU" sz="2000" dirty="0" err="1"/>
              <a:t>кронирование</a:t>
            </a:r>
            <a:r>
              <a:rPr lang="ru-RU" sz="2000" dirty="0"/>
              <a:t> однолеток на высоте 90-100 см.</a:t>
            </a:r>
          </a:p>
          <a:p>
            <a:r>
              <a:rPr lang="ru-RU" sz="2000" dirty="0"/>
              <a:t>▪ На 2-ой год роста выделяют 3-4 скелетные ветви с углом отхождения 45-60 град. и обрезают их, оставляя длиной не более 20 см, остальные сильные побеги вырезают на кольцо.</a:t>
            </a:r>
          </a:p>
          <a:p>
            <a:r>
              <a:rPr lang="ru-RU" sz="2000" dirty="0"/>
              <a:t>▪ Сильную обрезку однолетних приростов проводят и на 3-й год роста, оставляя на дереве от основания побегов 20-25 см.</a:t>
            </a:r>
          </a:p>
          <a:p>
            <a:r>
              <a:rPr lang="ru-RU" sz="2000" dirty="0"/>
              <a:t>▪ В последующие годы на скелетных ветвях ежегодно укорачивают самые сильные однолетние побеги, что позволяет контролировать размеры дерева и создавать устойчивую плодовую древесину. При данном типе обрезки в плодовой древесине получается три типа веточек: молодые сильные побеги текущего года (зона роста); двулетние ветви (прирост прошлого года) – зона плодоношения и закладки цветковых почек; и трехлетние ветки – основная зона плодоношения.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20600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423935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Сорта </a:t>
            </a:r>
            <a:r>
              <a:rPr lang="ru-RU" dirty="0"/>
              <a:t>В мире выращивают в настоящее время около 1000 сортов сливы. Все они подразделяются на сорта домашней сливы (</a:t>
            </a:r>
            <a:r>
              <a:rPr lang="ru-RU" b="1" dirty="0"/>
              <a:t>2</a:t>
            </a:r>
            <a:r>
              <a:rPr lang="en-US" b="1" dirty="0"/>
              <a:t>n</a:t>
            </a:r>
            <a:r>
              <a:rPr lang="ru-RU" b="1" dirty="0"/>
              <a:t> = 48, </a:t>
            </a:r>
            <a:r>
              <a:rPr lang="ru-RU" dirty="0" err="1"/>
              <a:t>гексаплоидный</a:t>
            </a:r>
            <a:r>
              <a:rPr lang="ru-RU" dirty="0"/>
              <a:t> набор хромосом) и гибридной алычи или диплоидной сливы (</a:t>
            </a:r>
            <a:r>
              <a:rPr lang="ru-RU" b="1" dirty="0"/>
              <a:t>2</a:t>
            </a:r>
            <a:r>
              <a:rPr lang="en-US" b="1" dirty="0"/>
              <a:t>n</a:t>
            </a:r>
            <a:r>
              <a:rPr lang="ru-RU" b="1" dirty="0"/>
              <a:t> = 16)</a:t>
            </a:r>
            <a:r>
              <a:rPr lang="ru-RU" dirty="0"/>
              <a:t>. </a:t>
            </a:r>
          </a:p>
          <a:p>
            <a:r>
              <a:rPr lang="ru-RU" b="1" dirty="0"/>
              <a:t>В свою очередь сорта домашней сливы подразделяются на две группы:</a:t>
            </a:r>
          </a:p>
          <a:p>
            <a:pPr lvl="0"/>
            <a:r>
              <a:rPr lang="ru-RU" b="1" i="1" u="sng" dirty="0"/>
              <a:t>венгерки </a:t>
            </a:r>
            <a:r>
              <a:rPr lang="ru-RU" b="1" dirty="0"/>
              <a:t> имеют яйцевидно-удлиненную форму плода, побеги голые. Название получили от страны, где они распространены.</a:t>
            </a:r>
          </a:p>
          <a:p>
            <a:pPr lvl="0"/>
            <a:r>
              <a:rPr lang="ru-RU" b="1" i="1" u="sng" dirty="0"/>
              <a:t>ренклоды</a:t>
            </a:r>
            <a:r>
              <a:rPr lang="ru-RU" b="1" dirty="0"/>
              <a:t> имеют шаровидно-округлые плоды, побеги слегка опушенные. Названы в честь жены короля Франциска </a:t>
            </a:r>
            <a:r>
              <a:rPr lang="en-US" b="1" dirty="0"/>
              <a:t>I</a:t>
            </a:r>
            <a:r>
              <a:rPr lang="ru-RU" b="1" dirty="0"/>
              <a:t> (первая половина </a:t>
            </a:r>
            <a:r>
              <a:rPr lang="en-US" b="1" dirty="0"/>
              <a:t>XVI</a:t>
            </a:r>
            <a:r>
              <a:rPr lang="ru-RU" b="1" dirty="0"/>
              <a:t> века). </a:t>
            </a:r>
            <a:r>
              <a:rPr lang="ru-RU" b="1" i="1" dirty="0"/>
              <a:t>Клод </a:t>
            </a:r>
            <a:r>
              <a:rPr lang="ru-RU" b="1" dirty="0"/>
              <a:t>– имя жены, а </a:t>
            </a:r>
            <a:r>
              <a:rPr lang="ru-RU" b="1" i="1" dirty="0" err="1"/>
              <a:t>рейн</a:t>
            </a:r>
            <a:r>
              <a:rPr lang="ru-RU" b="1" i="1" dirty="0"/>
              <a:t> </a:t>
            </a:r>
            <a:r>
              <a:rPr lang="ru-RU" b="1" dirty="0"/>
              <a:t>означает чистая, благородная. Среди ренклодов выделяют группу мелкоплодных сортов под названием </a:t>
            </a:r>
            <a:r>
              <a:rPr lang="ru-RU" b="1" i="1" dirty="0"/>
              <a:t>мирабели </a:t>
            </a:r>
            <a:r>
              <a:rPr lang="ru-RU" b="1" dirty="0"/>
              <a:t>от французского слова </a:t>
            </a:r>
            <a:r>
              <a:rPr lang="ru-RU" b="1" i="1" dirty="0"/>
              <a:t>мире, </a:t>
            </a:r>
            <a:r>
              <a:rPr lang="ru-RU" b="1" dirty="0"/>
              <a:t>что означает круглая мушка  прицела мушкета (старинного ружья). Иногда к мирабелям относят и сорта гибридной алычи.</a:t>
            </a:r>
          </a:p>
        </p:txBody>
      </p:sp>
      <p:pic>
        <p:nvPicPr>
          <p:cNvPr id="20482" name="Picture 2" descr="C:\Users\Леха Пират\Downloads\4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786216" cy="553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5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BF785-9205-448C-9228-9436A26D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Сорта сливы и алычи гибридной для промышленного садоводства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ED54D-A28C-43A0-A83B-4740912C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Награда </a:t>
            </a:r>
            <a:r>
              <a:rPr lang="ru-RU"/>
              <a:t>неманская</a:t>
            </a:r>
            <a:endParaRPr lang="ru-RU" dirty="0"/>
          </a:p>
          <a:p>
            <a:r>
              <a:rPr lang="ru-RU" dirty="0" err="1"/>
              <a:t>Пердригон</a:t>
            </a:r>
            <a:r>
              <a:rPr lang="ru-RU" dirty="0"/>
              <a:t> </a:t>
            </a:r>
          </a:p>
          <a:p>
            <a:r>
              <a:rPr lang="ru-RU" dirty="0" err="1"/>
              <a:t>Кромань</a:t>
            </a:r>
            <a:r>
              <a:rPr lang="ru-RU" dirty="0"/>
              <a:t> </a:t>
            </a:r>
          </a:p>
          <a:p>
            <a:r>
              <a:rPr lang="ru-RU" dirty="0"/>
              <a:t>Стенли </a:t>
            </a:r>
          </a:p>
          <a:p>
            <a:r>
              <a:rPr lang="ru-RU" dirty="0" err="1"/>
              <a:t>Нарач</a:t>
            </a:r>
            <a:endParaRPr lang="ru-RU" dirty="0"/>
          </a:p>
          <a:p>
            <a:r>
              <a:rPr lang="ru-RU" dirty="0"/>
              <a:t>Найдена</a:t>
            </a:r>
          </a:p>
          <a:p>
            <a:r>
              <a:rPr lang="ru-RU" dirty="0"/>
              <a:t>Комета</a:t>
            </a:r>
          </a:p>
          <a:p>
            <a:r>
              <a:rPr lang="ru-RU" dirty="0"/>
              <a:t>Мара</a:t>
            </a:r>
          </a:p>
          <a:p>
            <a:r>
              <a:rPr lang="ru-RU" dirty="0" err="1"/>
              <a:t>Асалода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321471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Наиболее опасные болезни и вредители сливы и основные меры борьбы</a:t>
            </a:r>
            <a:endParaRPr lang="ru-RU" sz="2400" dirty="0"/>
          </a:p>
          <a:p>
            <a:r>
              <a:rPr lang="ru-RU" sz="2400" b="1" dirty="0" err="1"/>
              <a:t>Монилиоз</a:t>
            </a:r>
            <a:r>
              <a:rPr lang="ru-RU" sz="2400" dirty="0"/>
              <a:t> – опрыскивание ранневесеннее и в момент зацветания сада бор- доской жидкостью или ее заменителями.</a:t>
            </a:r>
          </a:p>
          <a:p>
            <a:r>
              <a:rPr lang="ru-RU" sz="2400" b="1" dirty="0" err="1"/>
              <a:t>Кластероспороз</a:t>
            </a:r>
            <a:endParaRPr lang="ru-RU" sz="2400" dirty="0"/>
          </a:p>
          <a:p>
            <a:r>
              <a:rPr lang="ru-RU" sz="2400" b="1" dirty="0"/>
              <a:t>Сливовый пилильщик</a:t>
            </a:r>
            <a:r>
              <a:rPr lang="ru-RU" sz="2400" dirty="0"/>
              <a:t> – опрыскивание инсектицидами в последний день цветения.</a:t>
            </a:r>
          </a:p>
        </p:txBody>
      </p:sp>
      <p:pic>
        <p:nvPicPr>
          <p:cNvPr id="21506" name="Picture 2" descr="C:\Users\Леха Пират\Downloads\19554700_39861nothumb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00108"/>
            <a:ext cx="5929322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7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Среднее содержание сахаров в плодах сливы – 12 – 13 %, но в наиболее  благоприятных услови­ях в плодах лучших сортов может накапливаться до 21% сахаров </a:t>
            </a:r>
            <a:r>
              <a:rPr lang="ru-RU" sz="2000" dirty="0"/>
              <a:t>(в том числе до 11% </a:t>
            </a:r>
            <a:r>
              <a:rPr lang="ru-RU" sz="2000" dirty="0" err="1"/>
              <a:t>моносахаров</a:t>
            </a:r>
            <a:r>
              <a:rPr lang="ru-RU" sz="2000" dirty="0"/>
              <a:t>). Такие плоды пригодны для изготовления чернослива.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В плодах содержаться свободные кислоты (до 3% ), </a:t>
            </a:r>
            <a:r>
              <a:rPr lang="ru-RU" sz="2000" dirty="0"/>
              <a:t>около 1% </a:t>
            </a:r>
            <a:r>
              <a:rPr lang="ru-RU" sz="2000" dirty="0" err="1"/>
              <a:t>гемицеллюлез</a:t>
            </a:r>
            <a:r>
              <a:rPr lang="ru-RU" sz="2000" dirty="0"/>
              <a:t>, </a:t>
            </a:r>
            <a:r>
              <a:rPr lang="ru-RU" sz="2000" b="1" dirty="0"/>
              <a:t>до 2,5% пектиновых веществ</a:t>
            </a:r>
            <a:r>
              <a:rPr lang="ru-RU" sz="2000" dirty="0"/>
              <a:t>, до 350 мг на 100 г сырой массы дубильных веществ, до 60 мг </a:t>
            </a:r>
            <a:r>
              <a:rPr lang="ru-RU" sz="2000" dirty="0" err="1"/>
              <a:t>флавоновых</a:t>
            </a:r>
            <a:r>
              <a:rPr lang="ru-RU" sz="2000" dirty="0"/>
              <a:t> гликозидов и до 300 мг </a:t>
            </a:r>
            <a:r>
              <a:rPr lang="ru-RU" sz="2000" dirty="0" err="1"/>
              <a:t>флаванов</a:t>
            </a:r>
            <a:r>
              <a:rPr lang="ru-RU" sz="2000" dirty="0"/>
              <a:t>, </a:t>
            </a:r>
            <a:r>
              <a:rPr lang="ru-RU" sz="2000" b="1" dirty="0"/>
              <a:t>до 22 мг витамина С</a:t>
            </a:r>
            <a:r>
              <a:rPr lang="ru-RU" sz="2000" dirty="0"/>
              <a:t>, до 13,4 мг пиридоксина, до 2,5 мг витамина В</a:t>
            </a:r>
            <a:r>
              <a:rPr lang="ru-RU" sz="2000" baseline="-25000" dirty="0"/>
              <a:t>9</a:t>
            </a:r>
            <a:r>
              <a:rPr lang="ru-RU" sz="2000" dirty="0"/>
              <a:t>, до 1,0 мг витамина Е, до 0,5 мг витамина К, до 0,4 мг витамина РР, до 0,2 мг витамина В</a:t>
            </a:r>
            <a:r>
              <a:rPr lang="ru-RU" sz="2000" baseline="-25000" dirty="0"/>
              <a:t>1</a:t>
            </a:r>
            <a:r>
              <a:rPr lang="ru-RU" sz="2000" dirty="0"/>
              <a:t> до 0,14 мг каро­тина, до 0,04 мг витамина В</a:t>
            </a:r>
            <a:r>
              <a:rPr lang="ru-RU" sz="2000" baseline="-25000" dirty="0"/>
              <a:t>2</a:t>
            </a:r>
            <a:r>
              <a:rPr lang="ru-RU" sz="20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/>
              <a:t>Плоды сливы богаты минеральными веществами. В них содержится калий, кальций, магний, фосфор, натрий, железо, марганец, кобальт и другие вещества.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1600" dirty="0"/>
              <a:t>Присутствующие в плодах Р-активные вещества (до 875 мг/100 г) от­крывают широкие возможности для использования их в лечении заболева­ний, связанных с нарушением проницаемости капилляров (геморрагический диатез, </a:t>
            </a:r>
            <a:r>
              <a:rPr lang="ru-RU" sz="1600" dirty="0" err="1"/>
              <a:t>капилляротоксикоз</a:t>
            </a:r>
            <a:r>
              <a:rPr lang="ru-RU" sz="1600" dirty="0"/>
              <a:t>, гематурия, кровоизлияния, отеки), а также </a:t>
            </a:r>
            <a:r>
              <a:rPr lang="ru-RU" sz="1600" dirty="0" err="1"/>
              <a:t>цри</a:t>
            </a:r>
            <a:r>
              <a:rPr lang="ru-RU" sz="1600" dirty="0"/>
              <a:t> гипертонической болезни, воспалении легких, туберкулезе, ревматизме. В се­менах сливы, терносливы, терна и алычи содержится 43-52% масла. К числу жирных кислот масла относятся олеиновая (56-77%), </a:t>
            </a:r>
            <a:r>
              <a:rPr lang="ru-RU" sz="1600" dirty="0" err="1"/>
              <a:t>линолевая</a:t>
            </a:r>
            <a:r>
              <a:rPr lang="ru-RU" sz="1600" dirty="0"/>
              <a:t> (13-35%), пальмитиновая (5-6%) и др. Невысыхающие жирные масла используют в парфюмерной и медицинской промышленности.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30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2. Происхождение и видовой состав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20840"/>
            <a:ext cx="49617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современной классификации все плодовые породы группы косточковых относят к одному большому роду  </a:t>
            </a:r>
            <a:r>
              <a:rPr lang="en-US" sz="2000" b="1" i="1" dirty="0" err="1"/>
              <a:t>Prunus</a:t>
            </a:r>
            <a:r>
              <a:rPr lang="en-US" sz="2000" b="1" dirty="0"/>
              <a:t> </a:t>
            </a:r>
            <a:r>
              <a:rPr lang="ru-RU" sz="2000" b="1" dirty="0"/>
              <a:t>семейства </a:t>
            </a:r>
            <a:r>
              <a:rPr lang="en-US" sz="2000" b="1" i="1" dirty="0" err="1"/>
              <a:t>Ros</a:t>
            </a:r>
            <a:r>
              <a:rPr lang="ru-RU" sz="2000" b="1" i="1" dirty="0"/>
              <a:t>а</a:t>
            </a:r>
            <a:r>
              <a:rPr lang="en-US" sz="2000" b="1" i="1" dirty="0" err="1"/>
              <a:t>ceae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Наиболее известными и значимыми предками современных сортов слив являются </a:t>
            </a:r>
            <a:r>
              <a:rPr lang="ru-RU" sz="2000" b="1" i="1" u="sng" dirty="0"/>
              <a:t>слива домашняя или обыкновенная</a:t>
            </a:r>
            <a:r>
              <a:rPr lang="ru-RU" sz="2000" b="1" dirty="0"/>
              <a:t>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domestica</a:t>
            </a:r>
            <a:r>
              <a:rPr lang="ru-RU" sz="2000" b="1" dirty="0"/>
              <a:t>) и </a:t>
            </a:r>
            <a:r>
              <a:rPr lang="ru-RU" sz="2000" b="1" i="1" u="sng" dirty="0"/>
              <a:t>слива китайская</a:t>
            </a:r>
            <a:r>
              <a:rPr lang="ru-RU" sz="2000" b="1" dirty="0"/>
              <a:t>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sollicina</a:t>
            </a:r>
            <a:r>
              <a:rPr lang="ru-RU" sz="2000" b="1" dirty="0"/>
              <a:t>). Хорошо известны и широко распространены также </a:t>
            </a:r>
            <a:r>
              <a:rPr lang="ru-RU" sz="2000" b="1" i="1" u="sng" dirty="0"/>
              <a:t>алыча</a:t>
            </a:r>
            <a:r>
              <a:rPr lang="ru-RU" sz="2000" b="1" dirty="0"/>
              <a:t> </a:t>
            </a:r>
            <a:r>
              <a:rPr lang="ru-RU" sz="2000" b="1" i="1" dirty="0"/>
              <a:t>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cerasifera</a:t>
            </a:r>
            <a:r>
              <a:rPr lang="ru-RU" sz="2000" b="1" i="1" dirty="0"/>
              <a:t>)</a:t>
            </a:r>
            <a:r>
              <a:rPr lang="ru-RU" sz="2000" b="1" dirty="0"/>
              <a:t> (синоним вишнеслива или мирабели), </a:t>
            </a:r>
            <a:r>
              <a:rPr lang="ru-RU" sz="2000" b="1" i="1" u="sng" dirty="0"/>
              <a:t>терн </a:t>
            </a:r>
            <a:r>
              <a:rPr lang="ru-RU" sz="2000" b="1" dirty="0"/>
              <a:t>(</a:t>
            </a:r>
            <a:r>
              <a:rPr lang="en-US" sz="2000" b="1" dirty="0" err="1"/>
              <a:t>P</a:t>
            </a:r>
            <a:r>
              <a:rPr lang="en-US" sz="2000" b="1" i="1" dirty="0" err="1"/>
              <a:t>runus</a:t>
            </a:r>
            <a:r>
              <a:rPr lang="en-US" sz="2000" b="1" i="1" dirty="0"/>
              <a:t> </a:t>
            </a:r>
            <a:r>
              <a:rPr lang="en-US" sz="2000" b="1" i="1" dirty="0" err="1"/>
              <a:t>spinoza</a:t>
            </a:r>
            <a:r>
              <a:rPr lang="ru-RU" sz="2000" b="1" i="1" dirty="0"/>
              <a:t>), </a:t>
            </a:r>
            <a:r>
              <a:rPr lang="ru-RU" sz="2000" b="1" i="1" u="sng" dirty="0"/>
              <a:t>тернослива</a:t>
            </a:r>
            <a:r>
              <a:rPr lang="ru-RU" sz="2000" b="1" dirty="0"/>
              <a:t>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insiticia</a:t>
            </a:r>
            <a:r>
              <a:rPr lang="ru-RU" sz="2000" b="1" dirty="0"/>
              <a:t>),  </a:t>
            </a:r>
            <a:r>
              <a:rPr lang="ru-RU" sz="2000" b="1" i="1" u="sng" dirty="0"/>
              <a:t>слива уссурийская</a:t>
            </a:r>
            <a:r>
              <a:rPr lang="ru-RU" sz="2000" b="1" dirty="0"/>
              <a:t>  </a:t>
            </a:r>
            <a:r>
              <a:rPr lang="ru-RU" sz="2000" b="1" i="1" dirty="0"/>
              <a:t>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ussuriensis</a:t>
            </a:r>
            <a:r>
              <a:rPr lang="ru-RU" sz="2000" b="1" i="1" dirty="0"/>
              <a:t>). </a:t>
            </a:r>
          </a:p>
          <a:p>
            <a:endParaRPr lang="ru-RU" i="1" dirty="0"/>
          </a:p>
        </p:txBody>
      </p:sp>
      <p:pic>
        <p:nvPicPr>
          <p:cNvPr id="3074" name="Picture 2" descr="C:\Users\Леха Пират\Downloads\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4"/>
            <a:ext cx="3786182" cy="3181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1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Слива домашняя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1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слив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Виды слив различаются между собой не только морфологически. У них в геноме разное количество хромосом.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Так, слива домашняя </a:t>
            </a:r>
            <a:r>
              <a:rPr lang="ru-RU" sz="2000" b="1" i="1" dirty="0"/>
              <a:t>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domestica</a:t>
            </a:r>
            <a:r>
              <a:rPr lang="ru-RU" sz="2000" b="1" i="1" dirty="0"/>
              <a:t>)</a:t>
            </a:r>
            <a:r>
              <a:rPr lang="ru-RU" sz="2000" b="1" dirty="0"/>
              <a:t> – дерево высотой  до 10-12 м. Плоды разнообразные по форме, величине и окраске, имеет в геноме 48 хромосом (2</a:t>
            </a:r>
            <a:r>
              <a:rPr lang="en-US" sz="2000" b="1" dirty="0"/>
              <a:t>n</a:t>
            </a:r>
            <a:r>
              <a:rPr lang="ru-RU" sz="2000" b="1" dirty="0"/>
              <a:t> = 48). В диком виде не найдена. Доказано ее происхождение от спонтанной гибридизации терна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spinoza</a:t>
            </a:r>
            <a:r>
              <a:rPr lang="ru-RU" sz="2000" b="1" dirty="0"/>
              <a:t>,</a:t>
            </a:r>
            <a:r>
              <a:rPr lang="en-US" sz="2000" b="1" dirty="0"/>
              <a:t> 2n = 32</a:t>
            </a:r>
            <a:r>
              <a:rPr lang="ru-RU" sz="2000" b="1" dirty="0"/>
              <a:t>) и алычи 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cerasifera</a:t>
            </a:r>
            <a:r>
              <a:rPr lang="ru-RU" sz="2000" b="1" i="1" dirty="0"/>
              <a:t>,</a:t>
            </a:r>
            <a:r>
              <a:rPr lang="ru-RU" sz="2000" dirty="0"/>
              <a:t> </a:t>
            </a:r>
            <a:r>
              <a:rPr lang="ru-RU" sz="2000" b="1" dirty="0"/>
              <a:t>2</a:t>
            </a:r>
            <a:r>
              <a:rPr lang="en-US" sz="2000" b="1" dirty="0"/>
              <a:t>n</a:t>
            </a:r>
            <a:r>
              <a:rPr lang="ru-RU" sz="2000" b="1" dirty="0"/>
              <a:t> = 16</a:t>
            </a:r>
            <a:r>
              <a:rPr lang="ru-RU" sz="2000" dirty="0"/>
              <a:t>). </a:t>
            </a:r>
            <a:r>
              <a:rPr lang="ru-RU" sz="2000" b="1" dirty="0"/>
              <a:t>Предполагают, что спонтанная гибридизация терна и алычи произошла на Кавказе. Здесь произрастают различные формы терна, алычи и сливы, поэтому его считают родиной сливы домашней.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Терн</a:t>
            </a:r>
            <a:r>
              <a:rPr lang="en-US" sz="2000" b="1" dirty="0"/>
              <a:t> (</a:t>
            </a:r>
            <a:r>
              <a:rPr lang="en-US" sz="2000" dirty="0"/>
              <a:t>(</a:t>
            </a:r>
            <a:r>
              <a:rPr lang="en-US" sz="2000" b="1" i="1" dirty="0" err="1"/>
              <a:t>Prunus</a:t>
            </a:r>
            <a:r>
              <a:rPr lang="en-US" sz="2000" b="1" i="1" dirty="0"/>
              <a:t> </a:t>
            </a:r>
            <a:r>
              <a:rPr lang="en-US" sz="2000" b="1" i="1" dirty="0" err="1"/>
              <a:t>spinoza</a:t>
            </a:r>
            <a:r>
              <a:rPr lang="en-US" sz="2000" b="1" dirty="0"/>
              <a:t>) 2n = 32. </a:t>
            </a:r>
            <a:r>
              <a:rPr lang="ru-RU" sz="2000" b="1" dirty="0"/>
              <a:t>В природе встречается в виде кустарника или небольшого деревца с обильной прикорневой порослью и колючими ветвями. </a:t>
            </a:r>
            <a:r>
              <a:rPr lang="ru-RU" sz="2000" dirty="0"/>
              <a:t>В диком виде распространен в европейской части СНГ, на Кавказе и в Западной Европе, где растет более окультуренный, не такой колючий. Название "терн" – общеславянского происхождения и означает "колючий кустарник", "колючка".</a:t>
            </a:r>
          </a:p>
        </p:txBody>
      </p:sp>
    </p:spTree>
    <p:extLst>
      <p:ext uri="{BB962C8B-B14F-4D97-AF65-F5344CB8AC3E}">
        <p14:creationId xmlns:p14="http://schemas.microsoft.com/office/powerpoint/2010/main" val="40819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Терн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3284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Тернослива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3584</Words>
  <Application>Microsoft Office PowerPoint</Application>
  <PresentationFormat>Экран (4:3)</PresentationFormat>
  <Paragraphs>224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Тема Office</vt:lpstr>
      <vt:lpstr>Лекция 5. Слива и алыча</vt:lpstr>
      <vt:lpstr> 1. Народно-хозяйственное значение сливы. </vt:lpstr>
      <vt:lpstr> Достоинства сливы как плодовой культуры: </vt:lpstr>
      <vt:lpstr>Презентация PowerPoint</vt:lpstr>
      <vt:lpstr>2. Происхождение и видовой состав</vt:lpstr>
      <vt:lpstr>Слива домашняя</vt:lpstr>
      <vt:lpstr>Виды слив</vt:lpstr>
      <vt:lpstr>Терн</vt:lpstr>
      <vt:lpstr>Тернослива</vt:lpstr>
      <vt:lpstr>Презентация PowerPoint</vt:lpstr>
      <vt:lpstr>Презентация PowerPoint</vt:lpstr>
      <vt:lpstr>Алыча</vt:lpstr>
      <vt:lpstr>Биологические особенности</vt:lpstr>
      <vt:lpstr>Биологические особенности</vt:lpstr>
      <vt:lpstr>Особенности морфологии и плодоношения</vt:lpstr>
      <vt:lpstr>Презентация PowerPoint</vt:lpstr>
      <vt:lpstr>Отношение к факторам внешней среды</vt:lpstr>
      <vt:lpstr>Презентация PowerPoint</vt:lpstr>
      <vt:lpstr>Презентация PowerPoint</vt:lpstr>
      <vt:lpstr>Размножение сливы</vt:lpstr>
      <vt:lpstr>Размножение сливы корневой порослью</vt:lpstr>
      <vt:lpstr>Презентация PowerPoint</vt:lpstr>
      <vt:lpstr>   Сеянцы местных сортов сливы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Сорта сливы и алычи гибридной для промышленного садоводства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JeryEastwood</dc:creator>
  <cp:lastModifiedBy>Пользователь</cp:lastModifiedBy>
  <cp:revision>51</cp:revision>
  <dcterms:created xsi:type="dcterms:W3CDTF">2016-12-28T19:03:21Z</dcterms:created>
  <dcterms:modified xsi:type="dcterms:W3CDTF">2022-11-16T05:00:20Z</dcterms:modified>
</cp:coreProperties>
</file>