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83" r:id="rId4"/>
    <p:sldId id="258" r:id="rId5"/>
    <p:sldId id="259" r:id="rId6"/>
    <p:sldId id="272" r:id="rId7"/>
    <p:sldId id="274" r:id="rId8"/>
    <p:sldId id="276" r:id="rId9"/>
    <p:sldId id="277" r:id="rId10"/>
    <p:sldId id="282" r:id="rId11"/>
    <p:sldId id="280" r:id="rId12"/>
    <p:sldId id="281" r:id="rId13"/>
    <p:sldId id="261" r:id="rId14"/>
    <p:sldId id="262" r:id="rId15"/>
    <p:sldId id="263" r:id="rId16"/>
    <p:sldId id="264" r:id="rId17"/>
    <p:sldId id="284" r:id="rId18"/>
    <p:sldId id="266" r:id="rId19"/>
    <p:sldId id="267" r:id="rId20"/>
    <p:sldId id="285" r:id="rId21"/>
    <p:sldId id="286" r:id="rId22"/>
    <p:sldId id="287" r:id="rId23"/>
    <p:sldId id="288" r:id="rId24"/>
    <p:sldId id="289" r:id="rId25"/>
    <p:sldId id="290" r:id="rId26"/>
    <p:sldId id="292" r:id="rId27"/>
    <p:sldId id="291" r:id="rId28"/>
    <p:sldId id="29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78" autoAdjust="0"/>
    <p:restoredTop sz="86444" autoAdjust="0"/>
  </p:normalViewPr>
  <p:slideViewPr>
    <p:cSldViewPr>
      <p:cViewPr varScale="1">
        <p:scale>
          <a:sx n="107" d="100"/>
          <a:sy n="107" d="100"/>
        </p:scale>
        <p:origin x="45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6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6AA1E-15BF-4E57-BFC6-FE0A9B574BA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08EF3-4399-446C-9049-55DEC2F413A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6AA1E-15BF-4E57-BFC6-FE0A9B574BA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08EF3-4399-446C-9049-55DEC2F413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6AA1E-15BF-4E57-BFC6-FE0A9B574BA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08EF3-4399-446C-9049-55DEC2F413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0C6AA1E-15BF-4E57-BFC6-FE0A9B574BA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2208EF3-4399-446C-9049-55DEC2F413AE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6AA1E-15BF-4E57-BFC6-FE0A9B574BA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08EF3-4399-446C-9049-55DEC2F413A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6AA1E-15BF-4E57-BFC6-FE0A9B574BA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08EF3-4399-446C-9049-55DEC2F413A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08EF3-4399-446C-9049-55DEC2F413A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6AA1E-15BF-4E57-BFC6-FE0A9B574BA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6AA1E-15BF-4E57-BFC6-FE0A9B574BA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08EF3-4399-446C-9049-55DEC2F413A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6AA1E-15BF-4E57-BFC6-FE0A9B574BA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08EF3-4399-446C-9049-55DEC2F413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0C6AA1E-15BF-4E57-BFC6-FE0A9B574BA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2208EF3-4399-446C-9049-55DEC2F413A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6AA1E-15BF-4E57-BFC6-FE0A9B574BA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08EF3-4399-446C-9049-55DEC2F413A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0C6AA1E-15BF-4E57-BFC6-FE0A9B574BA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2208EF3-4399-446C-9049-55DEC2F413A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43174" y="2285992"/>
            <a:ext cx="3571900" cy="1143008"/>
          </a:xfrm>
        </p:spPr>
        <p:txBody>
          <a:bodyPr>
            <a:noAutofit/>
          </a:bodyPr>
          <a:lstStyle/>
          <a:p>
            <a:r>
              <a:rPr lang="ru-RU" sz="3600" dirty="0"/>
              <a:t>рябина обыкновенная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71480"/>
            <a:ext cx="7772400" cy="1470025"/>
          </a:xfrm>
        </p:spPr>
        <p:txBody>
          <a:bodyPr>
            <a:noAutofit/>
          </a:bodyPr>
          <a:lstStyle/>
          <a:p>
            <a:r>
              <a:rPr lang="ru-RU" sz="5400" dirty="0"/>
              <a:t>м</a:t>
            </a:r>
            <a:r>
              <a:rPr lang="ru-RU" sz="4800" dirty="0"/>
              <a:t>алораспространенные семечковые породы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714752"/>
            <a:ext cx="252604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857628"/>
            <a:ext cx="342902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Арония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484784"/>
            <a:ext cx="684076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67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Биологические особенности </a:t>
            </a:r>
            <a:r>
              <a:rPr lang="ru-RU" dirty="0" err="1"/>
              <a:t>аронии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412776"/>
            <a:ext cx="82296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Цветки и плоды напоминают цветки и плоды рябины обыкновенной, поэтому ее относят к рябинам</a:t>
            </a:r>
          </a:p>
          <a:p>
            <a:r>
              <a:rPr lang="ru-RU" dirty="0"/>
              <a:t>Растение представляет собой сильнорослый кустарник высотой до 3 м. Число ветвей различного возраста может достигать более 50-ти. Корневая система мочковатая. Цветет в конце мая, июне. </a:t>
            </a:r>
            <a:r>
              <a:rPr lang="ru-RU" b="1" i="1" dirty="0"/>
              <a:t>Самоплодное</a:t>
            </a:r>
            <a:r>
              <a:rPr lang="ru-RU" i="1" dirty="0"/>
              <a:t> растение</a:t>
            </a:r>
            <a:r>
              <a:rPr lang="ru-RU" dirty="0"/>
              <a:t>. Плодоносит ежегодно и обильно. Зимостойка, не требовательна к почвам. Отзывчива на удобрения, полив и мульчирование.</a:t>
            </a:r>
          </a:p>
          <a:p>
            <a:r>
              <a:rPr lang="ru-RU" dirty="0" err="1"/>
              <a:t>Арония</a:t>
            </a:r>
            <a:r>
              <a:rPr lang="ru-RU" dirty="0"/>
              <a:t> растение свето- и влаголюбивое и это надо учитывать при выборе места под посадку.</a:t>
            </a:r>
          </a:p>
          <a:p>
            <a:r>
              <a:rPr lang="ru-RU" i="1" dirty="0"/>
              <a:t>Плодоносит</a:t>
            </a:r>
            <a:r>
              <a:rPr lang="ru-RU" dirty="0"/>
              <a:t> в основном на однолетней древесине, а также </a:t>
            </a:r>
            <a:r>
              <a:rPr lang="ru-RU" dirty="0" err="1"/>
              <a:t>кольчатках</a:t>
            </a:r>
            <a:r>
              <a:rPr lang="ru-RU" dirty="0"/>
              <a:t>, копьецах и плодовых прутиках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4672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Выращивание </a:t>
            </a:r>
            <a:r>
              <a:rPr lang="ru-RU" dirty="0" err="1"/>
              <a:t>аронии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582341"/>
            <a:ext cx="8229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ru-RU" b="1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Размножается</a:t>
            </a:r>
            <a:r>
              <a:rPr lang="ru-RU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семенами, вертикальными и горизонтальными отводками, делением куста, корневыми отпрысками, зелеными черенками и прививкой.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размножении семенами их отделяют от мякоти и, не давая подсохнуть, смешивают с песком. Через 90 дней после выдержки в подвале они начинают наклевываться. </a:t>
            </a:r>
          </a:p>
          <a:p>
            <a:pPr indent="457200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Лучше сеять под зиму, осенью. Всходы прореживают, оставляя между растениями 5 см.</a:t>
            </a:r>
          </a:p>
          <a:p>
            <a:pPr indent="457200">
              <a:spcAft>
                <a:spcPts val="0"/>
              </a:spcAft>
            </a:pPr>
            <a:r>
              <a:rPr lang="ru-RU" i="1" dirty="0"/>
              <a:t>Сажают</a:t>
            </a:r>
            <a:r>
              <a:rPr lang="ru-RU" dirty="0"/>
              <a:t> </a:t>
            </a:r>
            <a:r>
              <a:rPr lang="ru-RU" dirty="0" err="1"/>
              <a:t>аронию</a:t>
            </a:r>
            <a:r>
              <a:rPr lang="ru-RU" dirty="0"/>
              <a:t> весной или осенью по схеме 4 х 2,  4 х 2.5 м.</a:t>
            </a:r>
          </a:p>
          <a:p>
            <a:r>
              <a:rPr lang="ru-RU" dirty="0"/>
              <a:t>При </a:t>
            </a:r>
            <a:r>
              <a:rPr lang="ru-RU" i="1" dirty="0"/>
              <a:t>уходе</a:t>
            </a:r>
            <a:r>
              <a:rPr lang="ru-RU" dirty="0"/>
              <a:t> за кроной стремятся создать нормальные условия для освещенности центра кроны. При формировании куста оставляют 20 ветвей разного возраста. Ежегодно удаляют 3-5 старых ветвей, заменяя их новыми побегами замещения.</a:t>
            </a:r>
          </a:p>
          <a:p>
            <a:r>
              <a:rPr lang="ru-RU" dirty="0"/>
              <a:t>С одного куста собирают 5-7 кг плодов. Плоды созревают в конце августа – начале сентября, но убирать лучше перед морозами – в таком случае в плодах меньше терпкости.</a:t>
            </a:r>
          </a:p>
          <a:p>
            <a:endParaRPr lang="ru-RU" dirty="0"/>
          </a:p>
          <a:p>
            <a:pPr indent="457200">
              <a:spcAft>
                <a:spcPts val="0"/>
              </a:spcAft>
            </a:pP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598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271098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3714752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3429000"/>
            <a:ext cx="300039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357166"/>
            <a:ext cx="3905251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Род Ирга</a:t>
            </a:r>
            <a:r>
              <a:rPr lang="ru-RU" dirty="0"/>
              <a:t> </a:t>
            </a:r>
            <a:r>
              <a:rPr lang="en-US" b="1" i="1" dirty="0"/>
              <a:t>Amelanchier </a:t>
            </a:r>
            <a:r>
              <a:rPr lang="en-US" b="1" i="1" dirty="0" err="1"/>
              <a:t>rotundifolia</a:t>
            </a:r>
            <a:r>
              <a:rPr lang="en-US" b="1" i="1" dirty="0"/>
              <a:t> </a:t>
            </a:r>
            <a:r>
              <a:rPr lang="en-US" dirty="0"/>
              <a:t>(</a:t>
            </a:r>
            <a:r>
              <a:rPr lang="ru-RU" dirty="0"/>
              <a:t>обыкновенная</a:t>
            </a:r>
            <a:r>
              <a:rPr lang="en-US" dirty="0"/>
              <a:t>)</a:t>
            </a:r>
            <a:r>
              <a:rPr lang="ru-RU" dirty="0"/>
              <a:t>; </a:t>
            </a:r>
            <a:r>
              <a:rPr lang="en-US" b="1" i="1" dirty="0"/>
              <a:t>Amelanchier spicata </a:t>
            </a:r>
            <a:r>
              <a:rPr lang="en-US" dirty="0"/>
              <a:t>(</a:t>
            </a:r>
            <a:r>
              <a:rPr lang="en-US" dirty="0" err="1"/>
              <a:t>колосистая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/>
              <a:t>относится к семейству розоцветных и объединяет около 25 видов. Встречается в диком виде в Северной Америке, в ряде районов Европы, Северной Африке, Малой Азии, Восточном Китае, на полуострове Корея и на японских островах. Она встречается в зарослях кустарников, в осветленных лесах, на опушках и прогалинах, поднимаясь в горы до высоты 1900 м.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/>
              <a:t>ирга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3543296" cy="6215106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/>
              <a:t>Ирга</a:t>
            </a:r>
            <a:r>
              <a:rPr lang="ru-RU" dirty="0"/>
              <a:t> — быстрорастущий кустарник, достигающий 4,5 м высоты и более. Побеги коричнево-красные, прямые. Листья эллиптические, яйцевидные, овальные, цельные, темно-зеленые, снизу беловатые, опушенные, по краю зубчатые, до 4 см длины. Цветки белые или кремовые, распускаются через 10—12 дней после листьев, обоеполые, собраны в щитковидные кисти по 6—12 шт. Плоды почти шаровидные, грушевидные, овальные и даже приплюснутые, темно-синего или синевато-черного цвета, с сизым налетом, 6—10 мм в диаметре. Мякоть сладкая, суховатая или сочная. Высоких вкусовых качеств плоды содержат до 12 % сахаров (в том числе 7 % фруктозы), около 1 % кислот (преобладает яблочная), пектины, витамин В2.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428604"/>
            <a:ext cx="28575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3571876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3543296" cy="5929354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Живет это растение до 40 лет, а плодоносить начинает уже с 2—4 лет. Цветет обильно в апреле—мае, хороший медонос. Плоды созревают в июле— августе. Плодоносит ежегодно, обильно. Обладает довольно высокой зимостойкостью, средней жаростойкостью, светолюбива, неприхотлива к почвам.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3212976"/>
            <a:ext cx="4098032" cy="3073524"/>
          </a:xfrm>
          <a:prstGeom prst="rect">
            <a:avLst/>
          </a:prstGeom>
        </p:spPr>
      </p:pic>
      <p:pic>
        <p:nvPicPr>
          <p:cNvPr id="1026" name="Picture 2" descr="https://domocvet.com/wp-content/uploads/2017/10/kustarnik_Irga_6_130903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6672"/>
            <a:ext cx="409803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ВЫРАЩИВАНИЕ ИРГИ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772816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Размножают семенами, делением куста, зелеными черенками, прививкой на рябину. Семена выделяют из полностью созревших плодов. Посев проводят летом (июль-август), а стратифицированными семенами - рано весной. Продолжительность стратификации 120 дней.</a:t>
            </a:r>
          </a:p>
          <a:p>
            <a:pPr indent="540385" algn="just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Хорошо растет на всех типах почв Беларуси.</a:t>
            </a:r>
          </a:p>
          <a:p>
            <a:pPr indent="540385" algn="just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Сажают по схеме 6-4 х 4 м.</a:t>
            </a:r>
          </a:p>
          <a:p>
            <a:pPr indent="540385" algn="just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уходе особо не нуждается. Хорошо отзывается на удобрения. Вносить удобрения лучше в канавки – 100 г суперфосфата и 50 гр. хлористого калия на 1 растение осенью и 100 гр. и аммиачной селитры весной, 2-3 ведра перегноя через год.</a:t>
            </a:r>
          </a:p>
          <a:p>
            <a:pPr indent="540385" algn="just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взрослого куста проводят санитарную обрезку и удаляют излишнюю корневую поросль, оставляя 1-2 побега для замещения старых ветвей. Их должно быть 5-6.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296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58204" cy="4900634"/>
          </a:xfrm>
        </p:spPr>
        <p:txBody>
          <a:bodyPr>
            <a:normAutofit fontScale="92500" lnSpcReduction="20000"/>
          </a:bodyPr>
          <a:lstStyle/>
          <a:p>
            <a:r>
              <a:rPr lang="en-US" b="1" i="1" dirty="0" err="1"/>
              <a:t>Crataegus</a:t>
            </a:r>
            <a:r>
              <a:rPr lang="ru-RU" b="1" dirty="0"/>
              <a:t>,</a:t>
            </a:r>
            <a:r>
              <a:rPr lang="ru-RU" dirty="0"/>
              <a:t> сем</a:t>
            </a:r>
            <a:r>
              <a:rPr lang="ru-RU" b="1" dirty="0"/>
              <a:t>. </a:t>
            </a:r>
            <a:r>
              <a:rPr lang="en-US" i="1" dirty="0" err="1"/>
              <a:t>Rosaceae</a:t>
            </a:r>
            <a:r>
              <a:rPr lang="ru-RU" i="1" dirty="0"/>
              <a:t>.</a:t>
            </a:r>
            <a:r>
              <a:rPr lang="ru-RU" dirty="0"/>
              <a:t> </a:t>
            </a:r>
            <a:endParaRPr lang="ru-RU" b="1" dirty="0"/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названия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барыня-дерево,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боярка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глод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дерево девственности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Боярышники - листопадные деревья высотой 3-5 м, иногда до 10-12 м, многоствольные или растущие кустообразно.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Продолжительность жизни 200-300 лет.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Цветет поздно, в конце мая - начале июня.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Плоды - мелкие яблочки диаметром 0,5-4 см, - созревают в сентябре — октябре.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Крона плотная, округлая, шаровидная или яйцевидная, нередко асимметричная.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большинства видов имеются многочисленные колючки, которые являются видоизменёнными укороченными побегами.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Боярышник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4043362" cy="6286544"/>
          </a:xfrm>
        </p:spPr>
        <p:txBody>
          <a:bodyPr>
            <a:normAutofit/>
          </a:bodyPr>
          <a:lstStyle/>
          <a:p>
            <a:r>
              <a:rPr lang="ru-RU" dirty="0"/>
              <a:t>Плоды обладают лечебными свойствами. Используют для лечения сердечно-сосудистой системы. Используется как декоративное растение для создания живых изгородей, но не рекомендуется для посадки в садозащитные полосы в промышленных садах.</a:t>
            </a:r>
          </a:p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642918"/>
            <a:ext cx="412002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57166"/>
            <a:ext cx="8229600" cy="3929090"/>
          </a:xfrm>
        </p:spPr>
        <p:txBody>
          <a:bodyPr>
            <a:normAutofit lnSpcReduction="10000"/>
          </a:bodyPr>
          <a:lstStyle/>
          <a:p>
            <a:br>
              <a:rPr lang="ru-RU" dirty="0"/>
            </a:br>
            <a:r>
              <a:rPr lang="ru-RU" sz="1900" dirty="0"/>
              <a:t>  </a:t>
            </a:r>
            <a:r>
              <a:rPr lang="ru-RU" sz="1900" b="1" u="sng" dirty="0"/>
              <a:t>Общие сведения</a:t>
            </a:r>
            <a:r>
              <a:rPr lang="ru-RU" sz="1900" dirty="0"/>
              <a:t> </a:t>
            </a:r>
            <a:r>
              <a:rPr lang="ru-RU" sz="1900" i="1" dirty="0"/>
              <a:t>Семейство: </a:t>
            </a:r>
            <a:r>
              <a:rPr lang="ru-RU" sz="1900" dirty="0"/>
              <a:t>Розоцветные - </a:t>
            </a:r>
            <a:r>
              <a:rPr lang="ru-RU" sz="1900" i="1" dirty="0" err="1"/>
              <a:t>Rosaceae</a:t>
            </a:r>
            <a:r>
              <a:rPr lang="ru-RU" sz="1900" dirty="0"/>
              <a:t> </a:t>
            </a:r>
            <a:br>
              <a:rPr lang="ru-RU" sz="1900" dirty="0"/>
            </a:br>
            <a:r>
              <a:rPr lang="ru-RU" sz="1900" i="1" dirty="0"/>
              <a:t>Ботаническое название:</a:t>
            </a:r>
            <a:r>
              <a:rPr lang="ru-RU" sz="1900" dirty="0"/>
              <a:t> </a:t>
            </a:r>
            <a:r>
              <a:rPr lang="ru-RU" sz="1900" i="1" dirty="0" err="1"/>
              <a:t>Sorbus</a:t>
            </a:r>
            <a:r>
              <a:rPr lang="ru-RU" sz="1900" i="1" dirty="0"/>
              <a:t> </a:t>
            </a:r>
            <a:r>
              <a:rPr lang="ru-RU" sz="1900" i="1" dirty="0" err="1"/>
              <a:t>aucuparia</a:t>
            </a:r>
            <a:r>
              <a:rPr lang="ru-RU" sz="1900" i="1" dirty="0"/>
              <a:t> </a:t>
            </a:r>
            <a:br>
              <a:rPr lang="ru-RU" sz="1900" dirty="0"/>
            </a:br>
            <a:r>
              <a:rPr lang="ru-RU" sz="2000" dirty="0"/>
              <a:t>Рябина обыкновенная принадлежит роду листопадных деревьев или кустарников семейства розоцветных. Ее </a:t>
            </a:r>
            <a:r>
              <a:rPr lang="ru-RU" sz="2000" dirty="0" err="1"/>
              <a:t>непарноперисторассеченные</a:t>
            </a:r>
            <a:r>
              <a:rPr lang="ru-RU" sz="2000" dirty="0"/>
              <a:t> листья состоят обычно из 11-19 листочков, с острыми зубчиками по краям и слегка опушенных по нижней стороне. Кора гладкая и серая. Белые (иногда розоватые)цветы собраны в большие зонтикообразные соцветия. Плоды напоминают маленькие яблочки, 2-5-гнездные, шаровидные или грушевидные; красные, белые, коричневые. Стенки семенных гнезд твердые, плотные или тонкие, перепончатые. Семена продолговатые или трехгранные. </a:t>
            </a:r>
            <a:endParaRPr lang="ru-RU" sz="1900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4071942"/>
            <a:ext cx="183531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Размножение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700808"/>
            <a:ext cx="82912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Боярышник можно размножить семенами, зелеными черенками, корневыми отпрысками, отводками, прививкой.</a:t>
            </a:r>
          </a:p>
          <a:p>
            <a:pPr indent="540385" algn="just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получения сеянцев семена заготавливают из недозревших плодов, обрабатывают 1% раствором нитрата калия в течение суток и сразу же высевают. Семена можно высевать весной после предварительной стратификации. Семена из зрелых плодов стратифицируются в течении двух лет.</a:t>
            </a:r>
          </a:p>
          <a:p>
            <a:pPr indent="540385" algn="just"/>
            <a:r>
              <a:rPr lang="ru-RU" dirty="0"/>
              <a:t>Черенкуются крайне плохо; вегетативное размножение их осуществляется корневыми отпрысками и отводками; садовые формы размножают прививкой, причем в качестве подвоя обычно используют Боярышник </a:t>
            </a:r>
            <a:r>
              <a:rPr lang="ru-RU" dirty="0" err="1"/>
              <a:t>однопестичный</a:t>
            </a:r>
            <a:r>
              <a:rPr lang="ru-RU" dirty="0"/>
              <a:t> (Crataegus </a:t>
            </a:r>
            <a:r>
              <a:rPr lang="ru-RU" dirty="0" err="1"/>
              <a:t>monogyna</a:t>
            </a:r>
            <a:r>
              <a:rPr lang="ru-RU" dirty="0"/>
              <a:t>) и Боярышник обыкновенный (Crataegus </a:t>
            </a:r>
            <a:r>
              <a:rPr lang="ru-RU" dirty="0" err="1"/>
              <a:t>laevigata</a:t>
            </a:r>
            <a:r>
              <a:rPr lang="ru-RU" dirty="0"/>
              <a:t>). </a:t>
            </a:r>
          </a:p>
          <a:p>
            <a:pPr indent="540385" algn="just">
              <a:spcAft>
                <a:spcPts val="0"/>
              </a:spcAft>
            </a:pP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714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/>
              <a:t>Айва обыкновенная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39791"/>
            <a:ext cx="6768752" cy="514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830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Распространение айвы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548854"/>
            <a:ext cx="80752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Айва обыкновенная </a:t>
            </a:r>
            <a:r>
              <a:rPr lang="ru-RU" b="1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Cydonia vulgaris</a:t>
            </a:r>
            <a:r>
              <a:rPr lang="ru-RU" b="1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/>
              <a:t>в культуру введена более 4000 лет назад. В Европу айву завезли греки еще в античные времена, взяв ее у финикиян в древнем городе </a:t>
            </a:r>
            <a:r>
              <a:rPr lang="ru-RU" dirty="0" err="1"/>
              <a:t>Сидоне</a:t>
            </a:r>
            <a:r>
              <a:rPr lang="ru-RU" dirty="0"/>
              <a:t> (ныне Сайда в Ливане). На Украину айва попала, по-видимому, из Крыма или Турции.</a:t>
            </a:r>
          </a:p>
          <a:p>
            <a:r>
              <a:rPr lang="ru-RU" dirty="0"/>
              <a:t>Основным ареалом возделывания айвы в странах СНГ являются Кавказ, Молдова, юг Украины, Нижнее Поволжье. По мнению профессора </a:t>
            </a:r>
            <a:r>
              <a:rPr lang="ru-RU" dirty="0" err="1"/>
              <a:t>А.С.Девятова</a:t>
            </a:r>
            <a:r>
              <a:rPr lang="ru-RU" dirty="0"/>
              <a:t>, айва обыкновенная может возделываться на плодородных, хорошо увлажненных почвах Гродненской, Брестской и в южных районах Гомельской областей. Для Беларуси необходимо отбирать формы, приспособленные к местным условиям путем отбора среди сеянцев. О возможности возделывания айвы говорит опыт садоводов Орши, Шклова, получающих плоды айвы обыкновенной достаточно хорошего качества в условиях севера республики. </a:t>
            </a:r>
          </a:p>
          <a:p>
            <a:endParaRPr lang="ru-RU" dirty="0"/>
          </a:p>
          <a:p>
            <a:pPr indent="540385" algn="just">
              <a:spcAft>
                <a:spcPts val="0"/>
              </a:spcAft>
            </a:pP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488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Описание айвы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484784"/>
            <a:ext cx="8229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Айва обыкновенная представляет собой листопадное дерево высотой до 8 м или крупный	 кустарник с растопыренными ветвями.</a:t>
            </a:r>
          </a:p>
          <a:p>
            <a:r>
              <a:rPr lang="ru-RU" dirty="0"/>
              <a:t>Айва вступает в плодоношение на вегетативно размноженных подвоях на 3-4-й год, на подвоях семенного происхождения – на 4-5-й год. Продуктивный период - 30-40 лет.</a:t>
            </a:r>
          </a:p>
          <a:p>
            <a:r>
              <a:rPr lang="ru-RU" dirty="0"/>
              <a:t>По зимостойкости айва уступает яблоне и груше, но превосходит персик. </a:t>
            </a:r>
            <a:r>
              <a:rPr lang="ru-RU" dirty="0" err="1"/>
              <a:t>Цидония</a:t>
            </a:r>
            <a:r>
              <a:rPr lang="ru-RU" dirty="0"/>
              <a:t>  - влаголюбивая культура и неплохо переносит длительное затопление. В то же время она – жаростойкая культура.</a:t>
            </a:r>
          </a:p>
          <a:p>
            <a:r>
              <a:rPr lang="ru-RU" dirty="0"/>
              <a:t>Урожайность айвы составляет 10-15 т/га. Средняя масса плодов – 150-200 г. Плоды содержат до 15 % сахаров, много пектинов. Содержание витамина С в плодах – 25 мг/100 г., т.е. значительно выше, чем в плодах яблони и груши.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Плоды айвы в основном используются для переработки. Из них получают высококачественное варенье, джем, мармелад, цукаты. </a:t>
            </a:r>
          </a:p>
          <a:p>
            <a:pPr indent="540385" algn="just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Имеются сорта с десертным вкусом плодов, используемых для потребления в свежем виде. </a:t>
            </a:r>
          </a:p>
        </p:txBody>
      </p:sp>
    </p:spTree>
    <p:extLst>
      <p:ext uri="{BB962C8B-B14F-4D97-AF65-F5344CB8AC3E}">
        <p14:creationId xmlns:p14="http://schemas.microsoft.com/office/powerpoint/2010/main" val="3865735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Выращивание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417320"/>
            <a:ext cx="84969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Айву обыкновенную </a:t>
            </a:r>
            <a:r>
              <a:rPr lang="ru-RU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размножают семенами, отводками, черенками, в </a:t>
            </a:r>
            <a:r>
              <a:rPr lang="ru-RU" i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корневыми, прививкой.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размножении семенами их стараются максимально долго сохранить в плодах. Продолжительность стратификации – 90 дней. Некоторые сорта айвы обыкновенной размножаются также одревесневшими черенками.</a:t>
            </a:r>
          </a:p>
          <a:p>
            <a:pPr indent="540385" algn="just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Айву обыкновенную высаживают по схеме 5 х 4, 4 х 4, 6 х 6. </a:t>
            </a:r>
          </a:p>
          <a:p>
            <a:pPr indent="540385" algn="just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Лучшие сроки посадки – весной.</a:t>
            </a:r>
          </a:p>
          <a:p>
            <a:pPr indent="540385" algn="just">
              <a:spcAft>
                <a:spcPts val="0"/>
              </a:spcAft>
            </a:pPr>
            <a:r>
              <a:rPr lang="ru-RU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Айву обыкновенную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можно сформировать в виде многоствольного кустарника или небольшого деревца. Длинные (25-50 см) побеги укорачивают наполовину. Если побеги длиной более 75 см, то их укорачивают еще больше. Такая обрезка стимулирует образование боковых побегов, крона получается низкая и айва меньше страдает от ветра, мороза.</a:t>
            </a:r>
          </a:p>
          <a:p>
            <a:pPr indent="540385" algn="just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Летом проводят </a:t>
            </a:r>
            <a:r>
              <a:rPr lang="ru-RU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пинцировку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сильно растущих побегов, что стимулирует образование плодовых почек.</a:t>
            </a:r>
          </a:p>
        </p:txBody>
      </p:sp>
    </p:spTree>
    <p:extLst>
      <p:ext uri="{BB962C8B-B14F-4D97-AF65-F5344CB8AC3E}">
        <p14:creationId xmlns:p14="http://schemas.microsoft.com/office/powerpoint/2010/main" val="2249957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Айва обыкновенная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560840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361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Айва японская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371600"/>
            <a:ext cx="856895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Айва японская представлена двумя видами – айвой японской высокой</a:t>
            </a:r>
          </a:p>
          <a:p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Chaenomeles japonica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айвой японской низкой –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хеномелес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Маулея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Chaenomeles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Maulei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Айва японская высокая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кустарник до 3 м. -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недостаточно зимостойкое растение, поэтому в Беларуси распространена меньше. </a:t>
            </a:r>
          </a:p>
          <a:p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Хенмелес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Маулея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кустарник до 1 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в Беларуси распространен широко. Невысокий кустарник зимой почти полностью укрыт снегом и поэтому не боится морозов. В суровые бесснежные зимы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хеномелес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также сильно повреждается, но быстро восстанавливается.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 поздно, после распускания листьев, поэтому заморозками цветки не повреждаются.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Хеномелес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перкрестноопыляемое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растение, плодоносит на коротких веточках, типа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кольчаток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Сеянцы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хеномелиса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скороплодны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зацветают на 3-4-й год. Продуктивный период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хеномелиса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12-18 лет.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одного куста получают 3-5 кг. плодов. Средняя масса плода – 40 г. В плодах содержится 2, 5 % сахаров, 7 % органических кислот, 2 % пектинов, 1,7 % дубильных веществ. Содержание витамина С достигает 200-230 мг/100 г. плодов.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Плоды хеномелеса используют для приготовления цукатов, напитков, желе, добавляют в компоты.</a:t>
            </a:r>
          </a:p>
          <a:p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4742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Айва японская высокая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75656"/>
            <a:ext cx="5534744" cy="52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3751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Хеномелес</a:t>
            </a:r>
            <a:r>
              <a:rPr lang="ru-RU" dirty="0"/>
              <a:t> </a:t>
            </a:r>
            <a:r>
              <a:rPr lang="ru-RU" dirty="0" err="1"/>
              <a:t>Маулея</a:t>
            </a:r>
            <a:endParaRPr lang="ru-R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720747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143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Плоды рябины обыкновенной, которая распространена в Республике Беларусь, содержат от 4 до 13% сахаров, до 2,7% яблочной кислоты, до 0,3% дубильных веществ. </a:t>
            </a:r>
          </a:p>
          <a:p>
            <a:r>
              <a:rPr lang="ru-RU" dirty="0"/>
              <a:t>По содержанию аскорбиновой кислоты (от 60 до 120 мг%) приближается к черной смородине, лимону и еловой хвое.</a:t>
            </a:r>
          </a:p>
          <a:p>
            <a:r>
              <a:rPr lang="ru-RU" dirty="0"/>
              <a:t>Плоды содержат также много каротина (до 10-15 мг%). Под действием мороза горечь плодов ослабевает и сахаристость   повышается на 2-3%.</a:t>
            </a:r>
          </a:p>
          <a:p>
            <a:r>
              <a:rPr lang="ru-RU" dirty="0"/>
              <a:t>Плоды используются для приготовления ликеров, наливок, варенья, пастилы, повидла, желе, мармелада, сиропов, кваса, уксуса, морса. Сок рябины </a:t>
            </a:r>
            <a:r>
              <a:rPr lang="ru-RU" dirty="0" err="1"/>
              <a:t>купажируют</a:t>
            </a:r>
            <a:r>
              <a:rPr lang="ru-RU" dirty="0"/>
              <a:t> с другими соками и из-за повышенного содержания дубильных веществ они приобретают прочность, хорошую окраску и пряность.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Значение рябины.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0007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428596" y="214290"/>
            <a:ext cx="8229600" cy="6429396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Рябина богата витаминами. В ее плодах содержится от 15 до 225 мг/100 г витамина С. На долю </a:t>
            </a:r>
            <a:r>
              <a:rPr lang="ru-RU" dirty="0" err="1"/>
              <a:t>бета-каротина</a:t>
            </a:r>
            <a:r>
              <a:rPr lang="ru-RU" dirty="0"/>
              <a:t> приходится от 27 до 75% суммы </a:t>
            </a:r>
            <a:r>
              <a:rPr lang="ru-RU" dirty="0" err="1"/>
              <a:t>каротиноидов</a:t>
            </a:r>
            <a:r>
              <a:rPr lang="ru-RU" dirty="0"/>
              <a:t>. </a:t>
            </a:r>
            <a:br>
              <a:rPr lang="ru-RU" dirty="0"/>
            </a:br>
            <a:r>
              <a:rPr lang="ru-RU" dirty="0"/>
              <a:t>По содержанию </a:t>
            </a:r>
            <a:r>
              <a:rPr lang="ru-RU" dirty="0" err="1"/>
              <a:t>Р-активных</a:t>
            </a:r>
            <a:r>
              <a:rPr lang="ru-RU" dirty="0"/>
              <a:t> веществ рябина превосходит все плоды и ягоды. </a:t>
            </a:r>
            <a:br>
              <a:rPr lang="ru-RU" dirty="0"/>
            </a:br>
            <a:r>
              <a:rPr lang="ru-RU" dirty="0"/>
              <a:t>В оранжево-красных плодах преобладают катехины и </a:t>
            </a:r>
            <a:r>
              <a:rPr lang="ru-RU" dirty="0" err="1"/>
              <a:t>лейкоантоцианы</a:t>
            </a:r>
            <a:r>
              <a:rPr lang="ru-RU" dirty="0"/>
              <a:t>, в темноокрашенных сортах – антоцианы. </a:t>
            </a:r>
          </a:p>
          <a:p>
            <a:r>
              <a:rPr lang="ru-RU" dirty="0"/>
              <a:t>В различных сортах рябины содержится до 660 мг/100 г катехинов, до 2400 – </a:t>
            </a:r>
            <a:r>
              <a:rPr lang="ru-RU" dirty="0" err="1"/>
              <a:t>флавонолов</a:t>
            </a:r>
            <a:r>
              <a:rPr lang="ru-RU" dirty="0"/>
              <a:t>, до 485 мг/100 г антоцианов при суммарном содержании фенольных веществ 620-4350 мг/100 г. </a:t>
            </a:r>
          </a:p>
          <a:p>
            <a:r>
              <a:rPr lang="ru-RU" dirty="0"/>
              <a:t>Общее количество Сахаров достигает 9,3%, из них 4,8% фруктозы, 3,8% глюкозы, 0,7% сахарозы. В отдельных рябинах до 30,5% от суммы сахаров составляет </a:t>
            </a:r>
            <a:r>
              <a:rPr lang="ru-RU" dirty="0" err="1"/>
              <a:t>сорбоза</a:t>
            </a:r>
            <a:r>
              <a:rPr lang="ru-RU" dirty="0"/>
              <a:t>. </a:t>
            </a:r>
            <a:br>
              <a:rPr lang="ru-RU" dirty="0"/>
            </a:br>
            <a:r>
              <a:rPr lang="ru-RU" dirty="0"/>
              <a:t>Органических кислот в рябине довольно много – до 3,6%, из них 2,8% приходится на яблочную, а также на винную, янтарную, </a:t>
            </a:r>
            <a:r>
              <a:rPr lang="ru-RU" dirty="0" err="1"/>
              <a:t>сорбиновую</a:t>
            </a:r>
            <a:r>
              <a:rPr lang="ru-RU" dirty="0"/>
              <a:t> кислоты. Обнаружена также </a:t>
            </a:r>
            <a:r>
              <a:rPr lang="ru-RU" dirty="0" err="1"/>
              <a:t>парасорбиновая</a:t>
            </a:r>
            <a:r>
              <a:rPr lang="ru-RU" dirty="0"/>
              <a:t> кислота. </a:t>
            </a:r>
          </a:p>
          <a:p>
            <a:r>
              <a:rPr lang="ru-RU" dirty="0"/>
              <a:t>Горечь плодов рябины обусловлена </a:t>
            </a:r>
            <a:r>
              <a:rPr lang="ru-RU" dirty="0" err="1"/>
              <a:t>моногликозидом</a:t>
            </a:r>
            <a:r>
              <a:rPr lang="ru-RU" dirty="0"/>
              <a:t> пара-</a:t>
            </a:r>
            <a:r>
              <a:rPr lang="ru-RU" dirty="0" err="1"/>
              <a:t>сорбиновой</a:t>
            </a:r>
            <a:r>
              <a:rPr lang="ru-RU" dirty="0"/>
              <a:t> кислоты. </a:t>
            </a:r>
          </a:p>
          <a:p>
            <a:r>
              <a:rPr lang="ru-RU" dirty="0"/>
              <a:t>Рябина богата пектиновыми веществами – 0,5– 1,2%, причем во всех фазах развития преобладает протопектин – 53,3–88,9% от суммарного количества пектина.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358976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3" y="928670"/>
            <a:ext cx="4156393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0"/>
            <a:ext cx="8229600" cy="50006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/>
              <a:t>Рябина обыкновенная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9144000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133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0"/>
            <a:ext cx="43767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513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57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0"/>
            <a:ext cx="4714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012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10952"/>
          </a:xfrm>
        </p:spPr>
        <p:txBody>
          <a:bodyPr>
            <a:normAutofit/>
          </a:bodyPr>
          <a:lstStyle/>
          <a:p>
            <a:r>
              <a:rPr lang="ru-RU" sz="3200" dirty="0" err="1"/>
              <a:t>Арония</a:t>
            </a:r>
            <a:r>
              <a:rPr lang="ru-RU" sz="3200" dirty="0"/>
              <a:t> черноплодная </a:t>
            </a:r>
            <a:r>
              <a:rPr lang="en-US" sz="3200" b="1" i="1" dirty="0">
                <a:effectLst/>
              </a:rPr>
              <a:t>Aronia melanocarpa</a:t>
            </a:r>
            <a:br>
              <a:rPr lang="ru-RU" sz="3200" b="1" dirty="0">
                <a:effectLst/>
              </a:rPr>
            </a:b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443841"/>
            <a:ext cx="8229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Арония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выходец из Северной Америки, где распространено 15 ее видов. Впервые была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интродуцирована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Европейскую часть СССР И.В. Мичуриным в 30-х годах прошлого века.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Плоды содержат сахара до 10%, органических кислот 1,3%, пектинов 0,75%, дубильных веществ 0,6%, витамина С – 15 мг/%, витамина Р – 2000 мг/%, каротина 2 мг/%, рибофлавина 0,13 мг/%, тиамина  - 0,01%, а также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амигдалин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кумарины, много железа (1,12 мг/%, марганец 0,5 мг/%,, йод 5-8 мкг на 100 г.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Арония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полезна  при гипертонической болезни (улучшает проницаемость и эластичность кровеносных сосудов), кровотечениях, токсикозах, сахарном диабете, заболеваниях почек, гастрите с пониженной кислотностью, кори, сыпном тифе, скарлатине, ревматизме, гепатите, мокрых экземах. Снижает содержание холестерина в крови больных атеросклерозом.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Плоды пригодны для приготовления варенья, джема, желе, мармелада, компотов, соков, вина, хорошо сушатся. </a:t>
            </a:r>
          </a:p>
          <a:p>
            <a:pPr indent="457200">
              <a:spcAft>
                <a:spcPts val="0"/>
              </a:spcAft>
            </a:pP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3611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273</TotalTime>
  <Words>2078</Words>
  <Application>Microsoft Office PowerPoint</Application>
  <PresentationFormat>Экран (4:3)</PresentationFormat>
  <Paragraphs>89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Constantia</vt:lpstr>
      <vt:lpstr>Times New Roman</vt:lpstr>
      <vt:lpstr>Wingdings 2</vt:lpstr>
      <vt:lpstr>Бумажная</vt:lpstr>
      <vt:lpstr>малораспространенные семечковые породы</vt:lpstr>
      <vt:lpstr>Презентация PowerPoint</vt:lpstr>
      <vt:lpstr>Значение рябины.</vt:lpstr>
      <vt:lpstr>Презентация PowerPoint</vt:lpstr>
      <vt:lpstr>Презентация PowerPoint</vt:lpstr>
      <vt:lpstr>Рябина обыкновенная</vt:lpstr>
      <vt:lpstr>Презентация PowerPoint</vt:lpstr>
      <vt:lpstr>Презентация PowerPoint</vt:lpstr>
      <vt:lpstr>Арония черноплодная Aronia melanocarpa </vt:lpstr>
      <vt:lpstr>Арония</vt:lpstr>
      <vt:lpstr>Биологические особенности аронии</vt:lpstr>
      <vt:lpstr>Выращивание аронии</vt:lpstr>
      <vt:lpstr>Презентация PowerPoint</vt:lpstr>
      <vt:lpstr>ирга</vt:lpstr>
      <vt:lpstr>Презентация PowerPoint</vt:lpstr>
      <vt:lpstr>Презентация PowerPoint</vt:lpstr>
      <vt:lpstr>ВЫРАЩИВАНИЕ ИРГИ</vt:lpstr>
      <vt:lpstr>Боярышник</vt:lpstr>
      <vt:lpstr>Презентация PowerPoint</vt:lpstr>
      <vt:lpstr>Размножение</vt:lpstr>
      <vt:lpstr>Айва обыкновенная</vt:lpstr>
      <vt:lpstr>Распространение айвы</vt:lpstr>
      <vt:lpstr>Описание айвы</vt:lpstr>
      <vt:lpstr>Выращивание </vt:lpstr>
      <vt:lpstr>Айва обыкновенная</vt:lpstr>
      <vt:lpstr>Айва японская</vt:lpstr>
      <vt:lpstr>Айва японская высокая</vt:lpstr>
      <vt:lpstr>Хеномелес Маулея</vt:lpstr>
    </vt:vector>
  </TitlesOfParts>
  <Company>Wolfish Lair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малораспространенные семечковые породы</dc:title>
  <dc:creator>Admin</dc:creator>
  <cp:lastModifiedBy>Пользователь</cp:lastModifiedBy>
  <cp:revision>29</cp:revision>
  <dcterms:created xsi:type="dcterms:W3CDTF">2012-04-27T18:36:35Z</dcterms:created>
  <dcterms:modified xsi:type="dcterms:W3CDTF">2021-11-18T09:46:29Z</dcterms:modified>
</cp:coreProperties>
</file>