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6"/>
  </p:notesMasterIdLst>
  <p:sldIdLst>
    <p:sldId id="291" r:id="rId2"/>
    <p:sldId id="286" r:id="rId3"/>
    <p:sldId id="296" r:id="rId4"/>
    <p:sldId id="293" r:id="rId5"/>
    <p:sldId id="278" r:id="rId6"/>
    <p:sldId id="283" r:id="rId7"/>
    <p:sldId id="284" r:id="rId8"/>
    <p:sldId id="285" r:id="rId9"/>
    <p:sldId id="279" r:id="rId10"/>
    <p:sldId id="297" r:id="rId11"/>
    <p:sldId id="289" r:id="rId12"/>
    <p:sldId id="292" r:id="rId13"/>
    <p:sldId id="263" r:id="rId14"/>
    <p:sldId id="298" r:id="rId15"/>
    <p:sldId id="294" r:id="rId16"/>
    <p:sldId id="295" r:id="rId17"/>
    <p:sldId id="299" r:id="rId18"/>
    <p:sldId id="267" r:id="rId19"/>
    <p:sldId id="300" r:id="rId20"/>
    <p:sldId id="301" r:id="rId21"/>
    <p:sldId id="266" r:id="rId22"/>
    <p:sldId id="302" r:id="rId23"/>
    <p:sldId id="303" r:id="rId24"/>
    <p:sldId id="269" r:id="rId25"/>
    <p:sldId id="304" r:id="rId26"/>
    <p:sldId id="305" r:id="rId27"/>
    <p:sldId id="306" r:id="rId28"/>
    <p:sldId id="271" r:id="rId29"/>
    <p:sldId id="307" r:id="rId30"/>
    <p:sldId id="274" r:id="rId31"/>
    <p:sldId id="275" r:id="rId32"/>
    <p:sldId id="308" r:id="rId33"/>
    <p:sldId id="273" r:id="rId34"/>
    <p:sldId id="309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03669-D367-4588-9928-790B9777026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FF6E43-4D76-458F-B781-F977770CB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537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E176-DFE9-4BDE-A080-443D729484AC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43E6-A759-4633-981E-6A1B6169F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E176-DFE9-4BDE-A080-443D729484AC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43E6-A759-4633-981E-6A1B6169F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E176-DFE9-4BDE-A080-443D729484AC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43E6-A759-4633-981E-6A1B6169F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E176-DFE9-4BDE-A080-443D729484AC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43E6-A759-4633-981E-6A1B6169F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E176-DFE9-4BDE-A080-443D729484AC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43E6-A759-4633-981E-6A1B6169F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E176-DFE9-4BDE-A080-443D729484AC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43E6-A759-4633-981E-6A1B6169F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E176-DFE9-4BDE-A080-443D729484AC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43E6-A759-4633-981E-6A1B6169F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E176-DFE9-4BDE-A080-443D729484AC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43E6-A759-4633-981E-6A1B6169F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E176-DFE9-4BDE-A080-443D729484AC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43E6-A759-4633-981E-6A1B6169F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E176-DFE9-4BDE-A080-443D729484AC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43E6-A759-4633-981E-6A1B6169F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E176-DFE9-4BDE-A080-443D729484AC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43E6-A759-4633-981E-6A1B6169F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DE176-DFE9-4BDE-A080-443D729484AC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D43E6-A759-4633-981E-6A1B6169F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276351"/>
            <a:ext cx="6858000" cy="638174"/>
          </a:xfrm>
        </p:spPr>
        <p:txBody>
          <a:bodyPr>
            <a:normAutofit fontScale="90000"/>
          </a:bodyPr>
          <a:lstStyle/>
          <a:p>
            <a:r>
              <a:rPr lang="ru-RU" dirty="0"/>
              <a:t>Лекция 4. Груша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028825"/>
            <a:ext cx="6858000" cy="3514725"/>
          </a:xfrm>
        </p:spPr>
        <p:txBody>
          <a:bodyPr>
            <a:normAutofit fontScale="25000" lnSpcReduction="20000"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9600" b="1" dirty="0">
                <a:solidFill>
                  <a:schemeClr val="tx1"/>
                </a:solidFill>
              </a:rPr>
              <a:t>Пищевая ценность и народнохозяйственное значение .</a:t>
            </a:r>
            <a:endParaRPr lang="ru-RU" sz="9600" dirty="0">
              <a:solidFill>
                <a:schemeClr val="tx1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9600" b="1" dirty="0">
                <a:solidFill>
                  <a:schemeClr val="tx1"/>
                </a:solidFill>
              </a:rPr>
              <a:t>Происхождение и история культуры.</a:t>
            </a:r>
            <a:endParaRPr lang="ru-RU" sz="9600" dirty="0">
              <a:solidFill>
                <a:schemeClr val="tx1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9600" b="1" dirty="0">
                <a:solidFill>
                  <a:schemeClr val="tx1"/>
                </a:solidFill>
              </a:rPr>
              <a:t>Биологические особенности груши (отношение к почве воздуху, воде, температуре, свету).</a:t>
            </a:r>
            <a:endParaRPr lang="ru-RU" sz="9600" dirty="0">
              <a:solidFill>
                <a:schemeClr val="tx1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9600" b="1" dirty="0">
                <a:solidFill>
                  <a:schemeClr val="tx1"/>
                </a:solidFill>
              </a:rPr>
              <a:t>Особенности выращивания груши</a:t>
            </a:r>
            <a:r>
              <a:rPr lang="en-US" sz="9600" b="1" dirty="0">
                <a:solidFill>
                  <a:schemeClr val="tx1"/>
                </a:solidFill>
              </a:rPr>
              <a:t>:</a:t>
            </a:r>
            <a:endParaRPr lang="ru-RU" sz="9600" dirty="0">
              <a:solidFill>
                <a:schemeClr val="tx1"/>
              </a:solidFill>
            </a:endParaRPr>
          </a:p>
          <a:p>
            <a:pPr algn="just"/>
            <a:r>
              <a:rPr lang="ru-RU" sz="9600" b="1" dirty="0">
                <a:solidFill>
                  <a:schemeClr val="tx1"/>
                </a:solidFill>
              </a:rPr>
              <a:t>а) особенности размножения груши;</a:t>
            </a:r>
            <a:endParaRPr lang="ru-RU" sz="9600" dirty="0">
              <a:solidFill>
                <a:schemeClr val="tx1"/>
              </a:solidFill>
            </a:endParaRPr>
          </a:p>
          <a:p>
            <a:pPr algn="just"/>
            <a:r>
              <a:rPr lang="ru-RU" sz="9600" b="1" dirty="0">
                <a:solidFill>
                  <a:schemeClr val="tx1"/>
                </a:solidFill>
              </a:rPr>
              <a:t>б) выбор места и закладка грушевого сада;</a:t>
            </a:r>
            <a:endParaRPr lang="ru-RU" sz="9600" dirty="0">
              <a:solidFill>
                <a:schemeClr val="tx1"/>
              </a:solidFill>
            </a:endParaRPr>
          </a:p>
          <a:p>
            <a:pPr algn="just"/>
            <a:r>
              <a:rPr lang="ru-RU" sz="9600" b="1" dirty="0">
                <a:solidFill>
                  <a:schemeClr val="tx1"/>
                </a:solidFill>
              </a:rPr>
              <a:t>в) уход за грушевым садом.</a:t>
            </a:r>
            <a:endParaRPr lang="ru-RU" sz="96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8435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2800" dirty="0"/>
              <a:t>Возможные повреждения в зимний период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80728"/>
            <a:ext cx="8157592" cy="5328592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У груши в зимний период могут наблюдаться те же повреждения, что и у яблони. Наиболее часто, даже в обычные зимы, может наблюдаться </a:t>
            </a:r>
            <a:r>
              <a:rPr lang="ru-RU" sz="1800" dirty="0" err="1"/>
              <a:t>подмерзание</a:t>
            </a:r>
            <a:r>
              <a:rPr lang="ru-RU" sz="1800" dirty="0"/>
              <a:t> верхушек однолетних приростов. Такого рода повреждения обычно не оказывают отрицательного влияния на дерево и урожай текущего года.</a:t>
            </a:r>
          </a:p>
          <a:p>
            <a:pPr algn="just"/>
            <a:r>
              <a:rPr lang="ru-RU" sz="1800" dirty="0"/>
              <a:t> Повреждения многолетней древесины – серьезная степень </a:t>
            </a:r>
            <a:r>
              <a:rPr lang="ru-RU" sz="1800" dirty="0" err="1"/>
              <a:t>подмерзания</a:t>
            </a:r>
            <a:r>
              <a:rPr lang="ru-RU" sz="1800" dirty="0"/>
              <a:t>, но при благоприятных условиях вегетационного периода и хорошей агротехнике надземная часть быстро восстанавливается за счет высокой </a:t>
            </a:r>
            <a:r>
              <a:rPr lang="ru-RU" sz="1800" dirty="0" err="1"/>
              <a:t>побегообразовательной</a:t>
            </a:r>
            <a:r>
              <a:rPr lang="ru-RU" sz="1800" dirty="0"/>
              <a:t> способности груши. </a:t>
            </a:r>
          </a:p>
          <a:p>
            <a:pPr algn="just"/>
            <a:r>
              <a:rPr lang="ru-RU" sz="1800" dirty="0"/>
              <a:t>Ожоги коры и морозобоины у груши, как у менее морозостойкой культуры, проявляются чаще, чем у яблони. Поэтому особенно важно проводить осеннюю побелку ствола и основания ветвей у деревьев груши. </a:t>
            </a:r>
          </a:p>
          <a:p>
            <a:pPr algn="just"/>
            <a:r>
              <a:rPr lang="ru-RU" sz="1800" dirty="0"/>
              <a:t>Цветковые почки у груши, как и у яблони, достаточно морозостойки, но в суровые зимы могут повреждаться морозами. </a:t>
            </a:r>
          </a:p>
          <a:p>
            <a:pPr algn="just"/>
            <a:r>
              <a:rPr lang="ru-RU" sz="1800" dirty="0"/>
              <a:t>Грушу в Беларуси выращивают в виде привитых растений, в качестве подвоя используют сеянцы груши обыкновенной. Зимостойкость корней подвоя достаточно высокая (-12  ) и при наличии снежного покрова не вымерзает даже в очень суровые зимы.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17244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Факторы, снижающие зимостойкость деревьев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/>
              <a:t>дождливое и прохладное или, наоборот, очень засушливое лето ослабляют дерево, снижают закалку; в суровые зимы деревья со слабой закалкой могут сильно повреждаться. </a:t>
            </a:r>
          </a:p>
          <a:p>
            <a:pPr>
              <a:buFont typeface="Wingdings" pitchFamily="2" charset="2"/>
              <a:buChar char="ü"/>
            </a:pPr>
            <a:r>
              <a:rPr lang="ru-RU" dirty="0"/>
              <a:t>низкое местоположение деревьев на участке, близкий уровень залегания грунтовых вод (ближе 2,5 м), поражение листьев болезнями, повреждение вредителями. </a:t>
            </a:r>
          </a:p>
          <a:p>
            <a:pPr>
              <a:buFont typeface="Wingdings" pitchFamily="2" charset="2"/>
              <a:buChar char="ü"/>
            </a:pPr>
            <a:r>
              <a:rPr lang="ru-RU" dirty="0"/>
              <a:t>У груши, по сравнению с яблоней, период глубокого покоя менее длительный, поэтому деревья груши теряют закалку после длительных оттепелей и сильнее, чем яблоня, повреждаются возвратными морозами.</a:t>
            </a:r>
          </a:p>
          <a:p>
            <a:r>
              <a:rPr lang="ru-RU" dirty="0"/>
              <a:t>Самым эффективным приемом повышения зимостойкости груши является выведение зимостойких сортов. В садах рекомендуется выращивать сорта, включенные в Гос. Реестр РБ</a:t>
            </a:r>
          </a:p>
        </p:txBody>
      </p:sp>
    </p:spTree>
    <p:extLst>
      <p:ext uri="{BB962C8B-B14F-4D97-AF65-F5344CB8AC3E}">
        <p14:creationId xmlns:p14="http://schemas.microsoft.com/office/powerpoint/2010/main" val="2439466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Отношение к температуре в период вегетации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000" dirty="0"/>
              <a:t>Отношение к теплу и зимостойкость различаются у разных сортов. Наиболее зимостойкие сорта груши часто мало отличаются по зимостойкости от яблони (старые сорта Тонковетка, Лимонка, Бессемянка и новые сорта Белорусская поздняя, </a:t>
            </a:r>
            <a:r>
              <a:rPr lang="ru-RU" sz="2000" dirty="0" err="1"/>
              <a:t>Чижовская</a:t>
            </a:r>
            <a:r>
              <a:rPr lang="ru-RU" sz="2000" dirty="0"/>
              <a:t>, Память Яковлева, Велеса и др.). </a:t>
            </a:r>
          </a:p>
          <a:p>
            <a:pPr algn="just"/>
            <a:r>
              <a:rPr lang="ru-RU" sz="2000" dirty="0"/>
              <a:t>От температуры воздуха в период вегетации зависит продолжительность вегетации пород и сортов и сроки созревания плодов. Многие южные сорта при выращивании в северных районах могут давать хорошие урожаи нормальных по величине плодов, но вкусовые качества их будут хуже из-за недостатка тепла. Например, в южной и западной части Беларуси плоды сорта </a:t>
            </a:r>
            <a:r>
              <a:rPr lang="ru-RU" sz="2000" dirty="0" err="1"/>
              <a:t>Бере</a:t>
            </a:r>
            <a:r>
              <a:rPr lang="ru-RU" sz="2000" dirty="0"/>
              <a:t> </a:t>
            </a:r>
            <a:r>
              <a:rPr lang="ru-RU" sz="2000" dirty="0" err="1"/>
              <a:t>слуцкая</a:t>
            </a:r>
            <a:r>
              <a:rPr lang="ru-RU" sz="2000" dirty="0"/>
              <a:t> имеют отличный вкус, а в северной части дают плоды с деревянистой мякотью и терпким вкусом.</a:t>
            </a:r>
          </a:p>
          <a:p>
            <a:pPr algn="just"/>
            <a:r>
              <a:rPr lang="ru-RU" sz="2000" dirty="0"/>
              <a:t>Недостаток температуры в период вегетации вызывает угнетение роста, удлиняет вегетацию растений и ухудшает подготовку к зиме, снижает содержание сахаров в плодах. Весной, в период цветения, недостаток температуры препятствует нормальному опылению, а снижение температуры ниже 0</a:t>
            </a:r>
            <a:r>
              <a:rPr lang="ru-RU" sz="2000" baseline="30000" dirty="0"/>
              <a:t>0</a:t>
            </a:r>
            <a:r>
              <a:rPr lang="ru-RU" sz="2000" dirty="0"/>
              <a:t>С приводит к гибели цветков.</a:t>
            </a:r>
          </a:p>
          <a:p>
            <a:endParaRPr lang="ru-RU" sz="2100" dirty="0"/>
          </a:p>
          <a:p>
            <a:endParaRPr lang="ru-RU" sz="21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18590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71472" y="285728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Отношение к почве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1361" y="1052736"/>
            <a:ext cx="857256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/>
              <a:t> Груша лучше растет и развивается на структурных, плодородных, глубоко рыхлых почвах с водопроницаемой подпочвой.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/>
              <a:t>Лучшими почвами являются легко и средне суглинистые с мощностью пахотного горизонта 20 см и более и содержанием гумуса не менее 2 %, подстилаемые лессовидным суглинком или слоистыми моренными отложениями. Оптимальное значение рН - в пределах 5,5-6,5.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/>
              <a:t>Не пригодны под грушу заболоченные почвы, каменистые (</a:t>
            </a:r>
            <a:r>
              <a:rPr lang="ru-RU" sz="2000" dirty="0" err="1"/>
              <a:t>завалуненные</a:t>
            </a:r>
            <a:r>
              <a:rPr lang="ru-RU" sz="2000" dirty="0"/>
              <a:t>), грубо щебенчатые, скалистые, рыхлые пески, тяжелые глинистые почвы, подстилаемые глиной и тяжелым суглинком, а также песками. При оценке почвы под грушу решающую роль играют подстилающие грунты.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/>
              <a:t>Груша, как и яблоня, на дерново-подзолистых почвах основную массу корневой системы сосредоточивает (80-90%) в верхнем слое почвы – на глубине 25-30 см., но вертикальные корни груши проникают на большую, чем у яблони, глубину (до 4 и более метров).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dirty="0"/>
              <a:t>Отношение к воздуху и воде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 </a:t>
            </a:r>
            <a:r>
              <a:rPr lang="ru-RU" sz="1900" dirty="0"/>
              <a:t>Установлено, что для нормальной жизнедеятельности корней груши необходимо, чтобы в почвенном воздухе содержалось не менее 10% кислорода. В результате опытов было выявлено, что если содержание кислорода в почве ниже 10%, а концентрация углекислого газа выше 5%, то у груши образуется мало корней и рост их ослабевает. Особенно требовательны к кислороду молодые корни.</a:t>
            </a:r>
          </a:p>
          <a:p>
            <a:pPr algn="just"/>
            <a:r>
              <a:rPr lang="ru-RU" sz="1900" dirty="0"/>
              <a:t>Улучшить воздухообмен в почве помогает рыхление, внесение органического удобрения. Размещение деревьев на пологих склонах позволяет избежать переувлажнения почвы после таяния снега и сильных дождей.</a:t>
            </a:r>
          </a:p>
          <a:p>
            <a:pPr algn="just"/>
            <a:r>
              <a:rPr lang="ru-RU" sz="1900" dirty="0"/>
              <a:t>Оптимальной влажностью почвы для яблони и груши является 70-80 % от НВ. При влажности менее 60 % и более 90 % может наблюдаться угнетение деревьев.</a:t>
            </a:r>
          </a:p>
          <a:p>
            <a:pPr algn="just"/>
            <a:r>
              <a:rPr lang="ru-RU" sz="1900" dirty="0"/>
              <a:t>Критической для груши считается глубина залегания грунтовых вод от 2 до 3-х м., в зависимости от сорта.</a:t>
            </a:r>
          </a:p>
          <a:p>
            <a:pPr algn="just"/>
            <a:r>
              <a:rPr lang="ru-RU" sz="1900" dirty="0"/>
              <a:t>Груша отрицательно реагирует на высокую минерализацию грунтовых вод. Критическое значение для нее 5-7 г/литр на глубине 2-2,3 м. Причем хлора должно быть не более 0,5-1 г/литр. </a:t>
            </a:r>
          </a:p>
          <a:p>
            <a:pPr algn="just"/>
            <a:r>
              <a:rPr lang="ru-RU" sz="1900" dirty="0"/>
              <a:t>Груша любит относительно влажный воздух. У нее, в отличие от яблони, не опушенные листья. При слишком сухом воздухе, даже при достатке влаги в почве, они могут увядать. </a:t>
            </a:r>
          </a:p>
          <a:p>
            <a:pPr algn="just"/>
            <a:endParaRPr lang="ru-RU" sz="19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5507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07AAB0-9AE4-443C-80D4-E6FE052F5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Отношение к свету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19D5C4-8BFE-4286-9C43-5554A349D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Груша более светолюбива, чем яблоня. С этим связана пирамидальная форма кроны у груши. В условиях плохой освещенности ветви кроны тянуться вверх, обрастающие ветки внутри кроны отмирают, плодоношение переходит на периферию кроны, продуктивность деревьев снижается. Кроме того, при недостаточной освещенности у деревьев снижается зимостойкость.</a:t>
            </a:r>
          </a:p>
          <a:p>
            <a:pPr algn="just"/>
            <a:r>
              <a:rPr lang="ru-RU" dirty="0"/>
              <a:t>Отношение груши к свету учитывают при размещении грушевого сада на участке, планировании схемы посадки и системы формирования кроны. Лучше всего размещать грушевый сад на южном или юго-западном склоне, где лучше освещенность. При формировании крон не допускают их </a:t>
            </a:r>
            <a:r>
              <a:rPr lang="ru-RU" dirty="0" err="1"/>
              <a:t>загущенности</a:t>
            </a:r>
            <a:r>
              <a:rPr lang="ru-RU" dirty="0"/>
              <a:t>, ограничивая количество основных ветвей, прореживая вертикальные побеги.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6853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46BB1C-FB7F-47C7-8DC8-D7A7DD841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dirty="0"/>
              <a:t>Особенности размножения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DAE061-FDC3-4A39-AB6D-095BD31C1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 fontScale="25000" lnSpcReduction="20000"/>
          </a:bodyPr>
          <a:lstStyle/>
          <a:p>
            <a:r>
              <a:rPr lang="ru-RU" sz="7200" dirty="0"/>
              <a:t>Основным способом размножения груши является</a:t>
            </a:r>
            <a:r>
              <a:rPr lang="ru-RU" sz="7200" i="1" dirty="0"/>
              <a:t> прививка</a:t>
            </a:r>
            <a:r>
              <a:rPr lang="ru-RU" sz="7200" dirty="0"/>
              <a:t> и, в первую очередь, </a:t>
            </a:r>
            <a:r>
              <a:rPr lang="ru-RU" sz="7200" i="1" dirty="0"/>
              <a:t>окулировка.</a:t>
            </a:r>
          </a:p>
          <a:p>
            <a:r>
              <a:rPr lang="ru-RU" sz="7200" dirty="0"/>
              <a:t>Некоторые сорта груши обладают способностью размножаться </a:t>
            </a:r>
            <a:r>
              <a:rPr lang="ru-RU" sz="7200" i="1" dirty="0"/>
              <a:t>летними (зелеными) черенками. Однако </a:t>
            </a:r>
            <a:r>
              <a:rPr lang="ru-RU" sz="7200" dirty="0"/>
              <a:t>размножение </a:t>
            </a:r>
            <a:r>
              <a:rPr lang="ru-RU" sz="7200" i="1" dirty="0"/>
              <a:t>черенками </a:t>
            </a:r>
            <a:r>
              <a:rPr lang="ru-RU" sz="7200" dirty="0"/>
              <a:t>и получение корнесобственных деревьев не нашло широкого распространения из-за высокой стоимости и различной способности сортов к размножению зелеными черенками. Кроме того, корнесобственные деревья груши сильнорослые.</a:t>
            </a:r>
          </a:p>
          <a:p>
            <a:r>
              <a:rPr lang="ru-RU" sz="7200" i="1" dirty="0"/>
              <a:t>Подвоями</a:t>
            </a:r>
            <a:r>
              <a:rPr lang="ru-RU" sz="7200" dirty="0"/>
              <a:t> для груши могут служить </a:t>
            </a:r>
            <a:r>
              <a:rPr lang="ru-RU" sz="7200" b="1" dirty="0"/>
              <a:t>ее дикие виды</a:t>
            </a:r>
            <a:r>
              <a:rPr lang="ru-RU" sz="7200" dirty="0"/>
              <a:t>, а также представители других биологических родов: </a:t>
            </a:r>
            <a:r>
              <a:rPr lang="ru-RU" sz="7200" b="1" dirty="0"/>
              <a:t>айвы обыкновенной</a:t>
            </a:r>
            <a:r>
              <a:rPr lang="ru-RU" sz="7200" dirty="0"/>
              <a:t> (</a:t>
            </a:r>
            <a:r>
              <a:rPr lang="ru-RU" sz="7200" i="1" dirty="0"/>
              <a:t>С</a:t>
            </a:r>
            <a:r>
              <a:rPr lang="en-US" sz="7200" i="1" dirty="0" err="1"/>
              <a:t>ydonia</a:t>
            </a:r>
            <a:r>
              <a:rPr lang="ru-RU" sz="7200" dirty="0"/>
              <a:t>), </a:t>
            </a:r>
            <a:r>
              <a:rPr lang="ru-RU" sz="7200" b="1" dirty="0"/>
              <a:t>айвы японской</a:t>
            </a:r>
            <a:r>
              <a:rPr lang="ru-RU" sz="7200" dirty="0"/>
              <a:t> (</a:t>
            </a:r>
            <a:r>
              <a:rPr lang="ru-RU" sz="7200" i="1" dirty="0"/>
              <a:t>С</a:t>
            </a:r>
            <a:r>
              <a:rPr lang="en-US" sz="7200" i="1" dirty="0" err="1"/>
              <a:t>haenomeles</a:t>
            </a:r>
            <a:r>
              <a:rPr lang="ru-RU" sz="7200" dirty="0"/>
              <a:t>), </a:t>
            </a:r>
            <a:r>
              <a:rPr lang="ru-RU" sz="7200" b="1" dirty="0"/>
              <a:t>рябины</a:t>
            </a:r>
            <a:r>
              <a:rPr lang="ru-RU" sz="7200" dirty="0"/>
              <a:t> (</a:t>
            </a:r>
            <a:r>
              <a:rPr lang="en-US" sz="7200" i="1" dirty="0" err="1"/>
              <a:t>Sorbus</a:t>
            </a:r>
            <a:r>
              <a:rPr lang="ru-RU" sz="7200" dirty="0"/>
              <a:t>), </a:t>
            </a:r>
            <a:r>
              <a:rPr lang="ru-RU" sz="7200" b="1" dirty="0"/>
              <a:t>аронии </a:t>
            </a:r>
            <a:r>
              <a:rPr lang="ru-RU" sz="7200" i="1" dirty="0"/>
              <a:t>(</a:t>
            </a:r>
            <a:r>
              <a:rPr lang="en-US" sz="7200" i="1" dirty="0" err="1"/>
              <a:t>Aronia</a:t>
            </a:r>
            <a:r>
              <a:rPr lang="ru-RU" sz="7200" dirty="0"/>
              <a:t>), </a:t>
            </a:r>
            <a:r>
              <a:rPr lang="ru-RU" sz="7200" b="1" dirty="0"/>
              <a:t>боярышника</a:t>
            </a:r>
            <a:r>
              <a:rPr lang="ru-RU" sz="7200" dirty="0"/>
              <a:t> (</a:t>
            </a:r>
            <a:r>
              <a:rPr lang="en-US" sz="7200" i="1" dirty="0" err="1"/>
              <a:t>Crataegus</a:t>
            </a:r>
            <a:r>
              <a:rPr lang="ru-RU" sz="7200" dirty="0"/>
              <a:t>), </a:t>
            </a:r>
            <a:r>
              <a:rPr lang="ru-RU" sz="7200" b="1" dirty="0"/>
              <a:t>ирги</a:t>
            </a:r>
            <a:r>
              <a:rPr lang="ru-RU" sz="7200" dirty="0"/>
              <a:t> </a:t>
            </a:r>
            <a:r>
              <a:rPr lang="ru-RU" sz="7200" i="1" dirty="0"/>
              <a:t>(</a:t>
            </a:r>
            <a:r>
              <a:rPr lang="en-US" sz="7200" i="1" dirty="0" err="1"/>
              <a:t>Amelanchier</a:t>
            </a:r>
            <a:r>
              <a:rPr lang="ru-RU" sz="7200" i="1" dirty="0"/>
              <a:t>), </a:t>
            </a:r>
            <a:r>
              <a:rPr lang="ru-RU" sz="7200" b="1" dirty="0"/>
              <a:t>кизильника </a:t>
            </a:r>
            <a:r>
              <a:rPr lang="ru-RU" sz="7200" dirty="0"/>
              <a:t>(</a:t>
            </a:r>
            <a:r>
              <a:rPr lang="en-US" sz="7200" i="1" dirty="0"/>
              <a:t>Cotoneaster</a:t>
            </a:r>
            <a:r>
              <a:rPr lang="ru-RU" sz="7200" dirty="0"/>
              <a:t>).</a:t>
            </a:r>
          </a:p>
          <a:p>
            <a:r>
              <a:rPr lang="ru-RU" sz="7200" dirty="0"/>
              <a:t>Наиболее пригодны для использования в качестве подвоев в умеренном климате груша обыкновенная (</a:t>
            </a:r>
            <a:r>
              <a:rPr lang="en-US" sz="7200" i="1" dirty="0"/>
              <a:t>P</a:t>
            </a:r>
            <a:r>
              <a:rPr lang="ru-RU" sz="7200" i="1" dirty="0"/>
              <a:t>.</a:t>
            </a:r>
            <a:r>
              <a:rPr lang="en-US" sz="7200" i="1" dirty="0" err="1"/>
              <a:t>communis</a:t>
            </a:r>
            <a:r>
              <a:rPr lang="ru-RU" sz="7200" dirty="0"/>
              <a:t>) и кавказская (</a:t>
            </a:r>
            <a:r>
              <a:rPr lang="ru-RU" sz="7200" i="1" dirty="0"/>
              <a:t>P. </a:t>
            </a:r>
            <a:r>
              <a:rPr lang="ru-RU" sz="7200" i="1" dirty="0" err="1"/>
              <a:t>caucasica</a:t>
            </a:r>
            <a:r>
              <a:rPr lang="ru-RU" sz="7200" dirty="0"/>
              <a:t>).</a:t>
            </a:r>
          </a:p>
          <a:p>
            <a:r>
              <a:rPr lang="ru-RU" sz="7200" dirty="0">
                <a:ea typeface="Times New Roman" panose="02020603050405020304" pitchFamily="18" charset="0"/>
              </a:rPr>
              <a:t>В качестве слаборослых подвоев для груши в странах с более теплым климатом применяют вегетативно размноженные формы айвы. В нашей республике для производственного испытания допущены айва А, айва С,     ВА-29.  Недостатком вегетативных форм айвы является слабая зимостойкость корней и повышенная требовательность к увлажнению почвы в связи с поверхностной корневой системой. Кроме того, многие сорта груши не совместимы с айвой. Чтобы преодолеть несовместимость, используют прививку с </a:t>
            </a:r>
            <a:r>
              <a:rPr lang="ru-RU" sz="7200" dirty="0" err="1">
                <a:ea typeface="Times New Roman" panose="02020603050405020304" pitchFamily="18" charset="0"/>
              </a:rPr>
              <a:t>интеркалярной</a:t>
            </a:r>
            <a:r>
              <a:rPr lang="ru-RU" sz="7200" dirty="0">
                <a:ea typeface="Times New Roman" panose="02020603050405020304" pitchFamily="18" charset="0"/>
              </a:rPr>
              <a:t> вставкой совместимого с айвой сорта груши.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7428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404664"/>
            <a:ext cx="86409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ea typeface="Times New Roman" panose="02020603050405020304" pitchFamily="18" charset="0"/>
              </a:rPr>
              <a:t>Как показывает практика, в условиях Беларуси можно выращивать грушу на айве, поскольку корни от вымерзания защищает снежный покров. Чтобы уменьшить риск </a:t>
            </a:r>
            <a:r>
              <a:rPr lang="ru-RU" dirty="0" err="1">
                <a:ea typeface="Times New Roman" panose="02020603050405020304" pitchFamily="18" charset="0"/>
              </a:rPr>
              <a:t>подмерзания</a:t>
            </a:r>
            <a:r>
              <a:rPr lang="ru-RU" dirty="0">
                <a:ea typeface="Times New Roman" panose="02020603050405020304" pitchFamily="18" charset="0"/>
              </a:rPr>
              <a:t> корней, рекомендуют место прививки у саженцев груши, привитых на айву, при посадке заглублять в почву на 5-7 см.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В Госреестр включены семенные подвои для груши: Груша дикая лесная,  Сеянец </a:t>
            </a:r>
            <a:r>
              <a:rPr lang="ru-RU" dirty="0" err="1"/>
              <a:t>Виневки</a:t>
            </a:r>
            <a:r>
              <a:rPr lang="ru-RU" b="1" i="1" dirty="0"/>
              <a:t> </a:t>
            </a:r>
            <a:r>
              <a:rPr lang="ru-RU" dirty="0"/>
              <a:t>70 - 10/11, АИ</a:t>
            </a:r>
            <a:r>
              <a:rPr lang="en-US" dirty="0"/>
              <a:t>– 1 </a:t>
            </a:r>
            <a:r>
              <a:rPr lang="ru-RU" dirty="0"/>
              <a:t>(для  Гродненской обл.).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/>
              <a:t>Сеянцы дикой лесной</a:t>
            </a:r>
            <a:r>
              <a:rPr lang="ru-RU" dirty="0"/>
              <a:t> груши формируют стержневую корневую систему, поэтому требуют обязательной пикировки. Деревья сильнорослые, долговечные.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/>
              <a:t>Сеянцы </a:t>
            </a:r>
            <a:r>
              <a:rPr lang="ru-RU" i="1" dirty="0" err="1"/>
              <a:t>Виневки</a:t>
            </a:r>
            <a:r>
              <a:rPr lang="ru-RU" i="1" dirty="0"/>
              <a:t> 70-10/11</a:t>
            </a:r>
            <a:r>
              <a:rPr lang="ru-RU" dirty="0"/>
              <a:t> имеют более разветвленную корневую систему, но тоже нуждаются в подрезке корней или пикировке. Обладает высокой семенной продуктивностью.</a:t>
            </a:r>
          </a:p>
        </p:txBody>
      </p:sp>
    </p:spTree>
    <p:extLst>
      <p:ext uri="{BB962C8B-B14F-4D97-AF65-F5344CB8AC3E}">
        <p14:creationId xmlns:p14="http://schemas.microsoft.com/office/powerpoint/2010/main" val="42257202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394692"/>
            <a:ext cx="6215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428728" y="214290"/>
            <a:ext cx="4929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Размножение груши.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5720" y="1000108"/>
            <a:ext cx="550072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Для выращивания сеянцев груши лучше использовать свежеприготовленные семена. Семена можно высевать под зиму или производить посев весной  стратифицированными семенами.</a:t>
            </a:r>
          </a:p>
          <a:p>
            <a:r>
              <a:rPr lang="ru-RU" i="1" dirty="0"/>
              <a:t>При осеннем посеве</a:t>
            </a:r>
            <a:r>
              <a:rPr lang="ru-RU" dirty="0"/>
              <a:t> стараются высев произвести как можно позже, перед устойчивым замерзанием почвы. Обязательно следует сделать мульчирование толстым слоем торфа или опилок. Рано весной (до полного размораживания почвы) мульчу убирают. </a:t>
            </a:r>
            <a:r>
              <a:rPr lang="ru-RU" i="1" dirty="0"/>
              <a:t>При весеннем посеве </a:t>
            </a:r>
            <a:r>
              <a:rPr lang="ru-RU" dirty="0"/>
              <a:t> семена предварительно стратифицируют в течении 90-100 дней и высевают как можно раньше весной (можно по не полностью оттаявшей почве). Норма высева </a:t>
            </a:r>
            <a:r>
              <a:rPr lang="ru-RU" b="1" dirty="0"/>
              <a:t>30-40</a:t>
            </a:r>
            <a:r>
              <a:rPr lang="ru-RU" dirty="0"/>
              <a:t> </a:t>
            </a:r>
            <a:r>
              <a:rPr lang="ru-RU" b="1" dirty="0"/>
              <a:t>кг/га.</a:t>
            </a:r>
            <a:r>
              <a:rPr lang="ru-RU" dirty="0"/>
              <a:t> глубина заделки </a:t>
            </a:r>
            <a:r>
              <a:rPr lang="ru-RU" b="1" dirty="0"/>
              <a:t>2-3 см</a:t>
            </a:r>
            <a:r>
              <a:rPr lang="ru-RU" dirty="0"/>
              <a:t>. После посева рядки следует замульчировать. Высевают однорядным способом (ширина междурядий </a:t>
            </a:r>
            <a:r>
              <a:rPr lang="ru-RU" b="1" dirty="0"/>
              <a:t>60-70 см</a:t>
            </a:r>
            <a:r>
              <a:rPr lang="ru-RU" dirty="0"/>
              <a:t>) или </a:t>
            </a:r>
            <a:r>
              <a:rPr lang="ru-RU" b="1" dirty="0"/>
              <a:t>2-4-х строчным</a:t>
            </a:r>
            <a:r>
              <a:rPr lang="ru-RU" dirty="0"/>
              <a:t> с шириной расположения строчек </a:t>
            </a:r>
            <a:r>
              <a:rPr lang="ru-RU" b="1" dirty="0"/>
              <a:t>15-20</a:t>
            </a:r>
            <a:r>
              <a:rPr lang="ru-RU" dirty="0"/>
              <a:t> см и шириной междурядий </a:t>
            </a:r>
            <a:r>
              <a:rPr lang="ru-RU" b="1" dirty="0"/>
              <a:t>60-70 см</a:t>
            </a:r>
            <a:r>
              <a:rPr lang="ru-RU" dirty="0"/>
              <a:t>.</a:t>
            </a:r>
          </a:p>
        </p:txBody>
      </p:sp>
      <p:pic>
        <p:nvPicPr>
          <p:cNvPr id="34818" name="Picture 2" descr="C:\Users\Леха Пират\Downloads\img_20140121_1022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857232"/>
            <a:ext cx="3500430" cy="492922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568952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появлении двух настоящих листочков проводят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ров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или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подрезку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кончиков корней на глубине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10-12 см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Одновременно проводится прореживание сеянцев в рядках. Расстояние между сеянцами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5-8 см.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га  посевного поля обеспечивает закладку 5 га первого поля отделения формирования. При нормальном уровне агротехники с 1 га посевного поля получают 230-250 тыс. подвоев.</a:t>
            </a:r>
          </a:p>
          <a:p>
            <a:r>
              <a:rPr lang="ru-RU" dirty="0"/>
              <a:t>В первое поле питомники стандартные подвои высаживают рядами (90 см), в ряду расстояние 25-30 см, на 1 га размещается 35-40 тыс. подвоев. Корневую систему подвоев перед посадкой укорачивают до 20 см. Глубина посадки подвоев – по корневую шейку или на 2-3 см глубже. </a:t>
            </a:r>
          </a:p>
          <a:p>
            <a:r>
              <a:rPr lang="ru-RU" dirty="0"/>
              <a:t>За месяц до окулировки сеянцы окучивают на высоту 15-20 см.,  перед окулировкой подвои </a:t>
            </a:r>
            <a:r>
              <a:rPr lang="ru-RU" dirty="0" err="1"/>
              <a:t>разокучивают</a:t>
            </a:r>
            <a:r>
              <a:rPr lang="ru-RU" dirty="0"/>
              <a:t>, очищают штамб от боковых разветвлений и, по возможности, поливают.</a:t>
            </a:r>
          </a:p>
          <a:p>
            <a:r>
              <a:rPr lang="ru-RU" dirty="0"/>
              <a:t>Самой надежной является окулировка в приклад. Сорта с тонкими черенками лучше окулировать в Т-образный разрез. При окулировке на подвои айвы для плохо совместимых сортов применяют промежуточную вставку груши </a:t>
            </a:r>
            <a:r>
              <a:rPr lang="ru-RU" dirty="0" err="1"/>
              <a:t>Штаараса</a:t>
            </a:r>
            <a:r>
              <a:rPr lang="ru-RU" dirty="0"/>
              <a:t> или вставку № 31 </a:t>
            </a:r>
            <a:r>
              <a:rPr lang="ru-RU" dirty="0" err="1"/>
              <a:t>Витенайской</a:t>
            </a:r>
            <a:r>
              <a:rPr lang="ru-RU" dirty="0"/>
              <a:t> опытной станции. </a:t>
            </a:r>
          </a:p>
          <a:p>
            <a:pPr indent="540385" algn="just">
              <a:spcAft>
                <a:spcPts val="0"/>
              </a:spcAft>
            </a:pP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870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400" dirty="0"/>
              <a:t>Хозяйственное значение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Autofit/>
          </a:bodyPr>
          <a:lstStyle/>
          <a:p>
            <a:r>
              <a:rPr lang="ru-RU" sz="2000" dirty="0"/>
              <a:t>В садах нашей республики груша занимает около –5% площадей, большая часть – в садах частного сектора. По материалам переписи 1959 года, в Беларуси груша занимала 10,2 % от всех плодовых насаждений.</a:t>
            </a:r>
          </a:p>
          <a:p>
            <a:r>
              <a:rPr lang="ru-RU" sz="2000" dirty="0"/>
              <a:t>Ее ценность обусловлена высокими вкусовыми, технологическими и товарными свойствами.</a:t>
            </a:r>
          </a:p>
          <a:p>
            <a:r>
              <a:rPr lang="ru-RU" sz="2000" dirty="0"/>
              <a:t>Из плодов груши можно приготовить вино, соки, варенье, повид­ло, цукаты, грушевый мед (</a:t>
            </a:r>
            <a:r>
              <a:rPr lang="ru-RU" sz="2000" dirty="0" err="1"/>
              <a:t>бекмес</a:t>
            </a:r>
            <a:r>
              <a:rPr lang="ru-RU" sz="2000" dirty="0"/>
              <a:t>), сухофрукты.</a:t>
            </a:r>
          </a:p>
          <a:p>
            <a:r>
              <a:rPr lang="ru-RU" sz="2000" dirty="0"/>
              <a:t>Пищевая ценность груши обеспечивается благоприятным сочетанием сахаров, кислот и ароматических веществ. Ее плоды содержат также минеральные соли, азотистые вещества и витамины.</a:t>
            </a:r>
          </a:p>
          <a:p>
            <a:r>
              <a:rPr lang="ru-RU" sz="2000" dirty="0"/>
              <a:t>Содержание витаминов С, Р и А в плодах груши не велико. Однако, они содержат так же витамин В</a:t>
            </a:r>
            <a:r>
              <a:rPr lang="ru-RU" sz="2000" baseline="-25000" dirty="0"/>
              <a:t>9</a:t>
            </a:r>
            <a:r>
              <a:rPr lang="ru-RU" sz="2000" dirty="0"/>
              <a:t> (фолиевую кислоту), которая играет важную роль в кроветворении (на 100 г - 2-9 мг).</a:t>
            </a:r>
          </a:p>
          <a:p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63579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Особенности выращивания саженцев груши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lvl="0"/>
            <a:r>
              <a:rPr lang="ru-RU" sz="2000" dirty="0"/>
              <a:t>Сеянцы груши, как правило, имеют слаборазветвленную корневую систему, стремятся сформировать стержневую. Дополнительное ветвление стимулируется подрезкой корней при пикировке и при пересадке в 1-е поле. </a:t>
            </a:r>
          </a:p>
          <a:p>
            <a:pPr lvl="0"/>
            <a:r>
              <a:rPr lang="ru-RU" sz="2000" dirty="0"/>
              <a:t>Однолетки многих сортов сильно растут в питомнике, но не ветвятся (не формируют преждевременные побеги).  Для усиления ветвления надземной и корневой систем применяют опрыскивание </a:t>
            </a:r>
            <a:r>
              <a:rPr lang="ru-RU" sz="2000" dirty="0" err="1"/>
              <a:t>гидразидом</a:t>
            </a:r>
            <a:r>
              <a:rPr lang="ru-RU" sz="2000" dirty="0"/>
              <a:t> малеиновой кислоты в концентрации 1,25 г/литр. Опрыскивание проводят каждую неделю, начиная с конца июня. Появление преждевременных побегов стимулирует также прищипка точки роста (пинцировка) на высоте 90-100 см.</a:t>
            </a:r>
          </a:p>
          <a:p>
            <a:r>
              <a:rPr lang="ru-RU" sz="2000" dirty="0"/>
              <a:t>Замечено, что саженцы груши</a:t>
            </a:r>
            <a:r>
              <a:rPr lang="ru-RU" dirty="0"/>
              <a:t> </a:t>
            </a:r>
            <a:r>
              <a:rPr lang="ru-RU" sz="2000" dirty="0"/>
              <a:t>лучше растут, если они растут между саженцами других пород.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8200552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394692"/>
            <a:ext cx="6215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285728"/>
            <a:ext cx="885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/>
              <a:t>Выбор места и закладка грушевого сада;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00034" y="1000108"/>
            <a:ext cx="807249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Для груши необходимо отводить места, хорошо проветриваемые, но защищенные от господствующих ветров.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Непригодны пониженные участки, где застаивается воздух и вода и куда стекает более тяжелый холодный воздух. В таких местах деревья повреждаются заморозками в период цветения, а в зимний период стволы покрываются морозобоинами, ожогами. На участках с близким залеганием грунтовых вод деревья поздно вступают в плодоношение,  в возрасте плодоношения у них появляется </a:t>
            </a:r>
            <a:r>
              <a:rPr lang="ru-RU" sz="2000" dirty="0" err="1"/>
              <a:t>суховершинность</a:t>
            </a:r>
            <a:r>
              <a:rPr lang="ru-RU" sz="2000" dirty="0"/>
              <a:t> и деревья погибают.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Для посадки груши пригодны склоны любой экспозиции, но наиболее приемлемы </a:t>
            </a:r>
            <a:r>
              <a:rPr lang="ru-RU" sz="2000" i="1" dirty="0"/>
              <a:t>юго-западные и южные</a:t>
            </a:r>
            <a:r>
              <a:rPr lang="ru-RU" sz="2000" dirty="0"/>
              <a:t>. Лучшими участками являются средние и нижние части пологих склонов.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Груша хорошо растет на </a:t>
            </a:r>
            <a:r>
              <a:rPr lang="ru-RU" sz="2000" i="1" dirty="0"/>
              <a:t>глубоких, водопроницаемых почвах с мощностью корнеобитаемого слоя не менее 2,5-3 м.</a:t>
            </a:r>
            <a:r>
              <a:rPr lang="ru-RU" sz="2000" dirty="0"/>
              <a:t> В условиях нашей республики </a:t>
            </a:r>
            <a:r>
              <a:rPr lang="ru-RU" sz="2000" i="1" dirty="0"/>
              <a:t>лучшими являются дерновые, </a:t>
            </a:r>
            <a:r>
              <a:rPr lang="ru-RU" sz="2000" i="1" dirty="0" err="1"/>
              <a:t>дерново</a:t>
            </a:r>
            <a:r>
              <a:rPr lang="ru-RU" sz="2000" i="1" dirty="0"/>
              <a:t> - слабо и среднеподзолистые, легкосуглинистые и супесчаные на лессовидных суглинках и супесях почвы.</a:t>
            </a:r>
          </a:p>
          <a:p>
            <a:endParaRPr lang="ru-RU" sz="2000" dirty="0"/>
          </a:p>
          <a:p>
            <a:endParaRPr lang="ru-RU" dirty="0"/>
          </a:p>
        </p:txBody>
      </p:sp>
    </p:spTree>
  </p:cSld>
  <p:clrMapOvr>
    <a:masterClrMapping/>
  </p:clrMapOvr>
  <p:transition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0648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Оптимальный срок для посадки саженцев:</a:t>
            </a:r>
          </a:p>
          <a:p>
            <a:r>
              <a:rPr lang="ru-RU" sz="2400" dirty="0"/>
              <a:t>- осенью - не позднее чем за две недели до устойчивого про-</a:t>
            </a:r>
          </a:p>
          <a:p>
            <a:r>
              <a:rPr lang="ru-RU" sz="2400" dirty="0" err="1"/>
              <a:t>мерзания</a:t>
            </a:r>
            <a:r>
              <a:rPr lang="ru-RU" sz="2400" dirty="0"/>
              <a:t> почвы;</a:t>
            </a:r>
          </a:p>
          <a:p>
            <a:r>
              <a:rPr lang="ru-RU" sz="2400" dirty="0"/>
              <a:t>- весной - через 3-5 дней после полного оттаивания почвы.</a:t>
            </a:r>
          </a:p>
          <a:p>
            <a:r>
              <a:rPr lang="ru-RU" sz="2400" dirty="0"/>
              <a:t>Продолжительность посадки - 10-15 дней.</a:t>
            </a:r>
          </a:p>
          <a:p>
            <a:r>
              <a:rPr lang="ru-RU" sz="2400" dirty="0"/>
              <a:t> Схемы посадки в зависимости от силы роста сорта - </a:t>
            </a:r>
            <a:r>
              <a:rPr lang="en-US" sz="2400" dirty="0"/>
              <a:t>4,5</a:t>
            </a:r>
            <a:r>
              <a:rPr lang="ru-RU" sz="2400" dirty="0"/>
              <a:t> </a:t>
            </a:r>
            <a:r>
              <a:rPr lang="en-US" sz="2400" dirty="0"/>
              <a:t>x</a:t>
            </a:r>
            <a:r>
              <a:rPr lang="ru-RU" sz="2400" dirty="0"/>
              <a:t> </a:t>
            </a:r>
            <a:r>
              <a:rPr lang="en-US" sz="2400" dirty="0"/>
              <a:t>2,5</a:t>
            </a:r>
            <a:r>
              <a:rPr lang="ru-RU" sz="2400" dirty="0"/>
              <a:t> </a:t>
            </a:r>
            <a:r>
              <a:rPr lang="en-US" sz="2400" dirty="0"/>
              <a:t>-3</a:t>
            </a:r>
            <a:r>
              <a:rPr lang="ru-RU" sz="2400" dirty="0"/>
              <a:t> м.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Груша на семенном подвое имеет довольно большую по объему корневую систему, в которой преобладают скелетные корни и очень мало мочки. По этой причине при посадке саженцев груши нужно соблюдать ряд мер, которые помогут лучше прижиться посаженным деревьям.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/>
              <a:t>Корни груши даже короткое время не должны находиться на открытом воздухе. Перед посадкой корни опускают на несколько часов в воду и посадку производят «из воды». </a:t>
            </a:r>
          </a:p>
        </p:txBody>
      </p:sp>
    </p:spTree>
    <p:extLst>
      <p:ext uri="{BB962C8B-B14F-4D97-AF65-F5344CB8AC3E}">
        <p14:creationId xmlns:p14="http://schemas.microsoft.com/office/powerpoint/2010/main" val="2607408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9"/>
            <a:ext cx="84969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dirty="0"/>
              <a:t>Перед посадкой корни обмакивают в глиняно-навозную болтушку, что предохраняет корни от </a:t>
            </a:r>
            <a:r>
              <a:rPr lang="ru-RU" sz="2000" dirty="0" err="1"/>
              <a:t>подсыхания</a:t>
            </a:r>
            <a:r>
              <a:rPr lang="ru-RU" sz="2000" dirty="0"/>
              <a:t>, а  органическое удобрение обеспечивает элементами почвенного питания.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dirty="0"/>
              <a:t>Предпочтительной является ручная посадка - посадочные ямы копают с помощью бура садового. Размер ям: диаметр - 50 -60 см, глубина - 60-70 см.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dirty="0"/>
              <a:t> При посадке место прививки у саженцев должно быть на высоте не менее 5 см от поверхности почвы. После посадки саженцы поливают. Норма расхода воды -20-30 л на 1 дерево. При необходимости проводят повторный полив при той же норме расхода воды. В годы с жаркой и сухой весной молодые деревья поливают каждую неделю до середины лета.</a:t>
            </a:r>
          </a:p>
        </p:txBody>
      </p:sp>
    </p:spTree>
    <p:extLst>
      <p:ext uri="{BB962C8B-B14F-4D97-AF65-F5344CB8AC3E}">
        <p14:creationId xmlns:p14="http://schemas.microsoft.com/office/powerpoint/2010/main" val="18437533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5720" y="1071546"/>
            <a:ext cx="6215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571736" y="285728"/>
            <a:ext cx="885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Подготовка почвы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1440" y="857232"/>
            <a:ext cx="8572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42910" y="948690"/>
            <a:ext cx="792961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Груша хорошо растет на слабокислых почвах , поэтому известкование под грушевый сад проводят только при рН меньше 5,0. При этом известь вносят не позднее, чем за два года до посадки сада. На </a:t>
            </a:r>
            <a:r>
              <a:rPr lang="ru-RU" dirty="0" err="1"/>
              <a:t>свежеизвесткованных</a:t>
            </a:r>
            <a:r>
              <a:rPr lang="ru-RU" dirty="0"/>
              <a:t>  почвах груша испытывает недостаток железа, магния, бора, что приводит к опробковению внутренних слоев плода. Подготовку почвы начинают за 2-3 года до посадки. Лучшие предшественники – пропашные и овощные культуры.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За 2-3 месяца до посадки проводят вспашку на глубину пахотного горизонта. За три недели до вспашки участок опрыскивают гербицидами сплошного действия для уничтожения многолетних сорняков; перед вспашкой вносят органическое и минеральное удобрение: 60-100 т/га перепревшего навоза и по 200-300 кг. д. в./га фосфорных и калийных удобрений. Удобрения желательно вносить лентами шириной 2-3 м в местах будущих рядов.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Через 2-3 недели после вспашки, когда почва осядет, проводят рыхление на глубину 60 см при помощи садового плоскореза.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Затем участок культивируют и приступают к разбивке посадочных мест.</a:t>
            </a:r>
          </a:p>
        </p:txBody>
      </p:sp>
    </p:spTree>
  </p:cSld>
  <p:clrMapOvr>
    <a:masterClrMapping/>
  </p:clrMapOvr>
  <p:transition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dirty="0"/>
              <a:t>Система содержания почвы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/>
              <a:t>Система содержания почвы в саду включает наличие естественного газона или искусственного </a:t>
            </a:r>
            <a:r>
              <a:rPr lang="ru-RU" sz="2400" dirty="0" err="1"/>
              <a:t>залужения</a:t>
            </a:r>
            <a:r>
              <a:rPr lang="ru-RU" sz="2400" dirty="0"/>
              <a:t> в междурядьях и гербицидного пара в приствольных полосах.</a:t>
            </a:r>
          </a:p>
          <a:p>
            <a:r>
              <a:rPr lang="ru-RU" sz="2400" dirty="0"/>
              <a:t>При создании естественного газона после посадки сада</a:t>
            </a:r>
          </a:p>
          <a:p>
            <a:pPr marL="0" indent="0">
              <a:buNone/>
            </a:pPr>
            <a:r>
              <a:rPr lang="ru-RU" sz="2400" dirty="0"/>
              <a:t>почву в междурядьях выравнивают культиватором. Появившиеся вегетирующие высокостебельные сорняки скашивают. Травостой подкашивают при высоте 10-15 см. Скошенную измельченную траву оставляют на месте в качестве мульчи.</a:t>
            </a:r>
          </a:p>
          <a:p>
            <a:r>
              <a:rPr lang="ru-RU" sz="2400" dirty="0"/>
              <a:t>В течение 2 лет после посадки почву в приствольной полосе содержат в чистом от сорняков состоянии путем механического удаления или мульчирования опилками слоем 10-15 см, шириной 1,0-1,2 м.</a:t>
            </a:r>
          </a:p>
          <a:p>
            <a:r>
              <a:rPr lang="ru-RU" sz="2400" dirty="0"/>
              <a:t>В садах старше 2 лет в приствольную полосу 1-2 раза за сезон вносят гербициды. Перед внесением гербицидов корневая поросль должна быть удалена.</a:t>
            </a:r>
          </a:p>
        </p:txBody>
      </p:sp>
    </p:spTree>
    <p:extLst>
      <p:ext uri="{BB962C8B-B14F-4D97-AF65-F5344CB8AC3E}">
        <p14:creationId xmlns:p14="http://schemas.microsoft.com/office/powerpoint/2010/main" val="34930115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u-RU" sz="3200" dirty="0"/>
              <a:t>Удобрение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Autofit/>
          </a:bodyPr>
          <a:lstStyle/>
          <a:p>
            <a:r>
              <a:rPr lang="ru-RU" sz="2000" dirty="0"/>
              <a:t>В первые 3-4 года в насаждения груши ежегодно вносят азотные удобрения в дозе 40-60 кг </a:t>
            </a:r>
            <a:r>
              <a:rPr lang="ru-RU" sz="2000" dirty="0" err="1"/>
              <a:t>д.в</a:t>
            </a:r>
            <a:r>
              <a:rPr lang="ru-RU" sz="2000" dirty="0"/>
              <a:t>/га:</a:t>
            </a:r>
          </a:p>
          <a:p>
            <a:pPr marL="0" indent="0">
              <a:buNone/>
            </a:pPr>
            <a:r>
              <a:rPr lang="ru-RU" sz="2000" dirty="0"/>
              <a:t>-до начала цветения - половину дозы; - через две недели после цветения - остальное количество.</a:t>
            </a:r>
          </a:p>
          <a:p>
            <a:pPr marL="0" indent="0">
              <a:buNone/>
            </a:pPr>
            <a:r>
              <a:rPr lang="ru-RU" sz="2000" dirty="0"/>
              <a:t>При слабом росте деревьев дозы внесения увеличивают.  </a:t>
            </a:r>
          </a:p>
          <a:p>
            <a:r>
              <a:rPr lang="ru-RU" sz="2000" dirty="0"/>
              <a:t>При </a:t>
            </a:r>
            <a:r>
              <a:rPr lang="ru-RU" sz="2000" dirty="0" err="1"/>
              <a:t>подмерзании</a:t>
            </a:r>
            <a:r>
              <a:rPr lang="ru-RU" sz="2000" dirty="0"/>
              <a:t> корневой и надземной частей, ослабленном росте, повреждении болезнями и вредителями проводят некорневые подкормки 0,5 %-</a:t>
            </a:r>
            <a:r>
              <a:rPr lang="ru-RU" sz="2000" dirty="0" err="1"/>
              <a:t>ным</a:t>
            </a:r>
            <a:r>
              <a:rPr lang="ru-RU" sz="2000" dirty="0"/>
              <a:t> раствором мочевины:</a:t>
            </a:r>
          </a:p>
          <a:p>
            <a:pPr marL="0" indent="0">
              <a:buNone/>
            </a:pPr>
            <a:r>
              <a:rPr lang="ru-RU" sz="2000" dirty="0"/>
              <a:t>- первая подкормка - через 10-14 дней после цветения,</a:t>
            </a:r>
          </a:p>
          <a:p>
            <a:pPr>
              <a:buFontTx/>
              <a:buChar char="-"/>
            </a:pPr>
            <a:r>
              <a:rPr lang="ru-RU" sz="2000" dirty="0"/>
              <a:t>вторая подкормка - через 1-2 недели после первой с добавлением хлористого калия.</a:t>
            </a:r>
          </a:p>
          <a:p>
            <a:r>
              <a:rPr lang="ru-RU" sz="2000" dirty="0"/>
              <a:t> Фосфорные и калийные удобрения вносят на основании почвенной и листовой диагностики. Потребность в микроэлементах обеспечивают некорневые подкормки.</a:t>
            </a:r>
          </a:p>
        </p:txBody>
      </p:sp>
    </p:spTree>
    <p:extLst>
      <p:ext uri="{BB962C8B-B14F-4D97-AF65-F5344CB8AC3E}">
        <p14:creationId xmlns:p14="http://schemas.microsoft.com/office/powerpoint/2010/main" val="18897844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97346"/>
            <a:ext cx="806489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 Для повышения завязываемости плодов используют микроудобрения, содержащие бор. Подкормку проводят однократно - до или во время цветения.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 Для улучшения качества плодов, устойчивости к механическим повреждениям проводят 4-кратное некорневое внесение микроудобрения </a:t>
            </a:r>
            <a:r>
              <a:rPr lang="ru-RU" sz="2000" dirty="0" err="1"/>
              <a:t>Эколист</a:t>
            </a:r>
            <a:r>
              <a:rPr lang="ru-RU" sz="2000" dirty="0"/>
              <a:t> сады - 3-8 л/га или его аналогов.</a:t>
            </a:r>
          </a:p>
          <a:p>
            <a:r>
              <a:rPr lang="ru-RU" sz="2000" dirty="0"/>
              <a:t>Сроки внесения: первое - в начале формирования завязей плодов, последующие - с интервалом 14 дней.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 Для улучшения хранения плодов проводят обработку солями кальция. Кратность обработки - 4-6 раз за сезон:</a:t>
            </a:r>
          </a:p>
          <a:p>
            <a:r>
              <a:rPr lang="ru-RU" sz="2000" dirty="0"/>
              <a:t>- первая - 0,5 %-</a:t>
            </a:r>
            <a:r>
              <a:rPr lang="ru-RU" sz="2000" dirty="0" err="1"/>
              <a:t>ным</a:t>
            </a:r>
            <a:r>
              <a:rPr lang="ru-RU" sz="2000" dirty="0"/>
              <a:t> раствором через три недели после цветения;</a:t>
            </a:r>
          </a:p>
          <a:p>
            <a:r>
              <a:rPr lang="ru-RU" sz="2000" dirty="0"/>
              <a:t>- вторая - 0,8 %-</a:t>
            </a:r>
            <a:r>
              <a:rPr lang="ru-RU" sz="2000" dirty="0" err="1"/>
              <a:t>ным</a:t>
            </a:r>
            <a:r>
              <a:rPr lang="ru-RU" sz="2000" dirty="0"/>
              <a:t> раствором через две недели </a:t>
            </a:r>
            <a:r>
              <a:rPr lang="ru-RU" sz="2000" dirty="0" err="1"/>
              <a:t>послепервой</a:t>
            </a:r>
            <a:r>
              <a:rPr lang="ru-RU" sz="2000" dirty="0"/>
              <a:t>;</a:t>
            </a:r>
          </a:p>
          <a:p>
            <a:r>
              <a:rPr lang="ru-RU" sz="2000" dirty="0"/>
              <a:t>- третья й последующие - 1,0 %-</a:t>
            </a:r>
            <a:r>
              <a:rPr lang="ru-RU" sz="2000" dirty="0" err="1"/>
              <a:t>ным</a:t>
            </a:r>
            <a:r>
              <a:rPr lang="ru-RU" sz="2000" dirty="0"/>
              <a:t> раствором с интервалом 14 дней.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Некорневые подкормки можно совмещать с защитой от болезней и вредителей</a:t>
            </a:r>
          </a:p>
        </p:txBody>
      </p:sp>
    </p:spTree>
    <p:extLst>
      <p:ext uri="{BB962C8B-B14F-4D97-AF65-F5344CB8AC3E}">
        <p14:creationId xmlns:p14="http://schemas.microsoft.com/office/powerpoint/2010/main" val="15717468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5720" y="1071546"/>
            <a:ext cx="6215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260648"/>
            <a:ext cx="10170416" cy="1102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u="sng" dirty="0"/>
              <a:t>Формирование и обрезка</a:t>
            </a:r>
            <a:r>
              <a:rPr lang="ru-RU" sz="3200" dirty="0"/>
              <a:t>.</a:t>
            </a:r>
          </a:p>
          <a:p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71440" y="857232"/>
            <a:ext cx="8572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928670"/>
            <a:ext cx="80010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Для груши в любительских садах рекомендованные типы крон: </a:t>
            </a:r>
            <a:r>
              <a:rPr lang="ru-RU" i="1" dirty="0"/>
              <a:t>разреженно-ярусная, улучшенная вазообразная, веретеновидный куст</a:t>
            </a:r>
            <a:r>
              <a:rPr lang="ru-RU" dirty="0"/>
              <a:t>. В промышленных садах – </a:t>
            </a:r>
            <a:r>
              <a:rPr lang="ru-RU" i="1" dirty="0"/>
              <a:t>веретеновидный куст </a:t>
            </a:r>
            <a:r>
              <a:rPr lang="ru-RU" dirty="0"/>
              <a:t>(в т. ч. для деревьев на семенном подвое.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/>
              <a:t>Разреженно-ярусная крона </a:t>
            </a:r>
            <a:r>
              <a:rPr lang="ru-RU" dirty="0"/>
              <a:t>у груши имеет штамб высотой 60-80 см, центральный проводник 160-220 см, 5-6 скелетных ветвей 1-го порядка и 4-6 скелетных ветвей 2-го порядка. При формировании разреженно-ярусной кроны груши необходимо следить, чтобы не произошла перегрузка остова кроны основными ветвями. Их должно быть 2-3 в первом ярусе и 3-4 ветви размещают разреженно. Расстояние между ярусами 60-70 см. После нескольких лет плодоношения центральный проводник удаляется на перевод над одиночной боковой ветвью.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/>
              <a:t>Улучшенная вазообразная крона</a:t>
            </a:r>
            <a:r>
              <a:rPr lang="ru-RU" dirty="0"/>
              <a:t> имеет короткий ствол. Основные ветви располагаются следующим образом: 3 смежные на высоте 70-90 см от земли, еще 2-3 разреженно до высоты 120-150 см через 50-60 см 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При формировании груши желательно применять отгибание ветвей в положение, близкое к горизонтальному. Это ускоряет вступление в плодоношение и ослабляет рост, что для груши важно, особенно выращиваемой на высоком </a:t>
            </a:r>
            <a:r>
              <a:rPr lang="ru-RU" dirty="0" err="1"/>
              <a:t>агрофоне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9694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Веретеновидный куст формируется следующим образом. На проводнике оставляют только ветви с углами отхождения не менее 60</a:t>
            </a:r>
            <a:r>
              <a:rPr lang="ru-RU" sz="2000" baseline="30000" dirty="0"/>
              <a:t>0</a:t>
            </a:r>
            <a:r>
              <a:rPr lang="ru-RU" sz="2000" dirty="0"/>
              <a:t>, ветви с более острыми углами вырезают на кольцо или отгибают в горизонтальное положение; также вырезают на кольцо ветви, превышающие ½ диаметра  проводника в месте крепления данной ветви. Расстояние между смежными ветвями должно быть 15 – 25 см. Всего в кроне оставляют до 15 -18 ветвей первого порядка. Ветви второго порядка, растущие вертикально внутрь кроны, а также свисающие, удаляют. После смыкания крон в рядах проводят регулирующую обрезку, укорачивая на перевод ветви, переплетающиеся с ветвями соседних деревьев. Также укорачивают на перевод сильные ветви, растущие в сторону междурядья, чтобы поддерживать достаточный транспортный и световой коридор в междурядьях.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При обрезке следует учитывать, что у груши при укорачивании годичных приростов и молодых ветвей сильно проявляется корреляция роста, что приводит к сильной вспышке роста в зоне укорачивания. Поэтому на груше укорачивание ветвей проводят меньше, чем на яблоне.</a:t>
            </a:r>
          </a:p>
        </p:txBody>
      </p:sp>
    </p:spTree>
    <p:extLst>
      <p:ext uri="{BB962C8B-B14F-4D97-AF65-F5344CB8AC3E}">
        <p14:creationId xmlns:p14="http://schemas.microsoft.com/office/powerpoint/2010/main" val="800812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2809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dirty="0"/>
              <a:t> </a:t>
            </a:r>
            <a:r>
              <a:rPr lang="ru-RU" sz="2000" dirty="0"/>
              <a:t>Содержание сахаров в плодах груши не выше, чем в плодах яблони, но кислотность значительно ниже, что обуславливает сладкий вкус плодов. Кислот содержится 0,2%, сахаров 8-9%. Незрелые плоды груши содержат до 2% сорбита, который обладает сладким вкусом, и применяется диабетиками в качестве заменителя сахара.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dirty="0"/>
              <a:t>При раскусывании плодов груши ощущается присутствие каменистых клеток, оболочка которых состоит из целлюлозы.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dirty="0"/>
              <a:t>Пектина в плодах груши в 3 раза меньше, чем в плодах яблони и в 5 раз меньше, чем в айве. Плоды груши содержат два вида пектиновых веществ: растворимый, который находится в соке и нерастворимый, который входит в состав клеток. Пектин груши обладает слабой </a:t>
            </a:r>
            <a:r>
              <a:rPr lang="ru-RU" sz="2000" dirty="0" err="1"/>
              <a:t>желирующей</a:t>
            </a:r>
            <a:r>
              <a:rPr lang="ru-RU" sz="2000" dirty="0"/>
              <a:t> способностью. При созревании нерастворимый пектин переходит в растворимый и вследствие этого каменистые  клетки разрушаются, плоды размягчаются и «раскисают». По этой причине плоды летних и осенних сортов груши следует снимать за 7-10 дней до полного созревания.</a:t>
            </a:r>
          </a:p>
        </p:txBody>
      </p:sp>
    </p:spTree>
    <p:extLst>
      <p:ext uri="{BB962C8B-B14F-4D97-AF65-F5344CB8AC3E}">
        <p14:creationId xmlns:p14="http://schemas.microsoft.com/office/powerpoint/2010/main" val="40361349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5720" y="1071546"/>
            <a:ext cx="6215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71440" y="857232"/>
            <a:ext cx="8572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26" name="Picture 2" descr="C:\Users\Леха Пират\Downloads\vsnygwqy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785794"/>
            <a:ext cx="7286676" cy="4918094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5720" y="1071546"/>
            <a:ext cx="6215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71440" y="857232"/>
            <a:ext cx="8572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2050" name="Picture 2" descr="C:\Users\Леха Пират\Downloads\razrezheno-yarusnaya_obrezka_1_30152925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85728"/>
            <a:ext cx="7500990" cy="5857916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/>
              <a:t>Веретеновидная крона</a:t>
            </a:r>
          </a:p>
        </p:txBody>
      </p:sp>
      <p:pic>
        <p:nvPicPr>
          <p:cNvPr id="1026" name="Picture 2" descr="Картинки по запросу веретеновидная крона яблони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924844"/>
            <a:ext cx="5112568" cy="4391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07328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5720" y="1071546"/>
            <a:ext cx="6215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643042" y="214290"/>
            <a:ext cx="92155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u="sng" dirty="0"/>
              <a:t>Регулировка урожайности . </a:t>
            </a:r>
            <a:endParaRPr lang="ru-RU" sz="3200" dirty="0"/>
          </a:p>
          <a:p>
            <a:r>
              <a:rPr lang="ru-RU" sz="3200" i="1" u="sng" dirty="0"/>
              <a:t> </a:t>
            </a:r>
            <a:endParaRPr lang="ru-RU" sz="3200" dirty="0"/>
          </a:p>
          <a:p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71440" y="857232"/>
            <a:ext cx="8572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42878" y="1409472"/>
            <a:ext cx="478634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При обильном цветении применяют прореживание с помощью калиевой или натриевой соли </a:t>
            </a:r>
            <a:r>
              <a:rPr lang="ru-RU" b="1" dirty="0" err="1"/>
              <a:t>альфанафтилуксусной</a:t>
            </a:r>
            <a:r>
              <a:rPr lang="ru-RU" b="1" dirty="0"/>
              <a:t> кислоты</a:t>
            </a:r>
            <a:r>
              <a:rPr lang="ru-RU" dirty="0"/>
              <a:t> в концентрации 0,004-0,006% через неделю после окончания массового цветения. Так же можно применять </a:t>
            </a:r>
            <a:r>
              <a:rPr lang="ru-RU" b="1" dirty="0" err="1"/>
              <a:t>ацетиламид</a:t>
            </a:r>
            <a:r>
              <a:rPr lang="ru-RU" dirty="0"/>
              <a:t> в концентрации 0,009%.</a:t>
            </a:r>
          </a:p>
          <a:p>
            <a:r>
              <a:rPr lang="ru-RU" dirty="0"/>
              <a:t>У отдельных, особенно крупноплодных сортов груши за 10-15 дней до съемной зрелости наблюдается преждевременное осыпание плодов, причем осыпаются наиболее крупные. Для предотвращения осыпания деревья опрыскивают слабыми растворами солей </a:t>
            </a:r>
            <a:r>
              <a:rPr lang="ru-RU" dirty="0" err="1"/>
              <a:t>нафтилуксусной</a:t>
            </a:r>
            <a:r>
              <a:rPr lang="ru-RU" dirty="0"/>
              <a:t> кислоты, (0,002-0,004%) за 15-20 дней до сбора урожая.</a:t>
            </a:r>
          </a:p>
          <a:p>
            <a:endParaRPr lang="ru-RU" dirty="0"/>
          </a:p>
        </p:txBody>
      </p:sp>
      <p:pic>
        <p:nvPicPr>
          <p:cNvPr id="3074" name="Picture 2" descr="C:\Users\Леха Пират\Downloads\rw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142984"/>
            <a:ext cx="3714776" cy="4383099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Сорта груши, включенные в Гос. реестр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Сорта летнего срока созревания: ЧИЖОВСКАЯ ; ДУХМЯНАЯ; КУДЕСНИЦА; СУПЕРЛЕТНЯЯ;</a:t>
            </a:r>
            <a:r>
              <a:rPr lang="ru-RU" dirty="0"/>
              <a:t> </a:t>
            </a:r>
            <a:r>
              <a:rPr lang="ru-RU" sz="2400" dirty="0"/>
              <a:t>ДЮШЕС ЛЕТНИЙ; НАРЯДНАЯ ЕФИМОВА; БОЛЬШАЯ ЛЕТНЯЯ</a:t>
            </a:r>
          </a:p>
          <a:p>
            <a:r>
              <a:rPr lang="ru-RU" sz="2400" dirty="0"/>
              <a:t>Сорта осеннего срока созревания: БЕРЕ ЛОШИЦКАЯ; ПАМЯТИ ЯКОВЛЕВА; ЗАБАВА; ДЕСЕРТНАЯ РОССОШАНСКАЯ; СЛАДКАЯ ИЗ МЛИЕВА; ЯСАЧКА; ПРОСТО МАРИЯ; ВЕЛЕСА; СВЕТЛЯНКА; КОНФЕРЕНЦИЯ; ЛАГОДНАЯ; МРАМОРНАЯ; БЕРЕ АЛЕКСАНДР ЛЮКА</a:t>
            </a:r>
          </a:p>
          <a:p>
            <a:r>
              <a:rPr lang="ru-RU" sz="2400" dirty="0"/>
              <a:t>Сорта зимнего срока созревания: БЕЛОРУССКАЯ ПОЗДНЯЯ, ЗАВЕЯ (</a:t>
            </a:r>
            <a:r>
              <a:rPr lang="ru-RU" sz="2400" i="1" dirty="0"/>
              <a:t>находится в Государственном сортоиспытании</a:t>
            </a:r>
            <a:r>
              <a:rPr lang="ru-RU" sz="2400" dirty="0"/>
              <a:t>)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7832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961B4B-8860-4546-BAE5-954AAFE7F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dirty="0"/>
              <a:t>Достоинства груши, как плодовой культуры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595085-6744-4BD2-AEC6-0D1D3729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Autofit/>
          </a:bodyPr>
          <a:lstStyle/>
          <a:p>
            <a:r>
              <a:rPr lang="ru-RU" sz="2000" dirty="0"/>
              <a:t>Груша, в отличие от яблони, не склонна к периодичности плодоношения и урожаи дает регулярно.</a:t>
            </a:r>
          </a:p>
          <a:p>
            <a:r>
              <a:rPr lang="ru-RU" sz="2000" dirty="0"/>
              <a:t>Вкусовые качества десертных сортов груши выше, чем лучших сортов яблони; плоды груши содержат меньше кислот, чем плоды яблони и за счет этого кажутся более сладкими, хоть по содержанию сахаров уступают яблокам.</a:t>
            </a:r>
          </a:p>
          <a:p>
            <a:r>
              <a:rPr lang="ru-RU" sz="2000" dirty="0"/>
              <a:t>Груша в целом менее зимостойкая порода, по сравнению с яблоней, однако она обладает высокой побеговосстановительной способностью и способна быстро восстанавливаться после зимних повреждений</a:t>
            </a:r>
          </a:p>
          <a:p>
            <a:r>
              <a:rPr lang="ru-RU" sz="2000" dirty="0"/>
              <a:t>Груши превосходят яблоки по содержанию </a:t>
            </a:r>
            <a:r>
              <a:rPr lang="ru-RU" sz="2000" dirty="0" err="1"/>
              <a:t>хлорогеновых</a:t>
            </a:r>
            <a:r>
              <a:rPr lang="ru-RU" sz="2000" dirty="0"/>
              <a:t> кислот, которые обладают </a:t>
            </a:r>
            <a:r>
              <a:rPr lang="ru-RU" sz="2000" dirty="0" err="1"/>
              <a:t>капилляроукрепляющим</a:t>
            </a:r>
            <a:r>
              <a:rPr lang="ru-RU" sz="2000" dirty="0"/>
              <a:t> и желчегонным действием.</a:t>
            </a:r>
          </a:p>
          <a:p>
            <a:r>
              <a:rPr lang="ru-RU" sz="2000" dirty="0"/>
              <a:t>Плоды богаты калием и предупреждают отложение солей в тканях почек и печени, способствуют выведению из организма воды и поваренной соли.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47463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Происхождение и видовое разнообразие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6"/>
          </a:xfrm>
        </p:spPr>
        <p:txBody>
          <a:bodyPr>
            <a:normAutofit fontScale="77500" lnSpcReduction="20000"/>
          </a:bodyPr>
          <a:lstStyle/>
          <a:p>
            <a:r>
              <a:rPr lang="ru-RU" sz="2400" dirty="0"/>
              <a:t>Упоминания о культуре груши впервые встречаются в древних китайских одах во втором тысячелетии до н.э. Таким образом, возраст груши – не менее трех тысяч лет, но в культуре груша появилась позже яблони.</a:t>
            </a:r>
          </a:p>
          <a:p>
            <a:r>
              <a:rPr lang="ru-RU" sz="2400" dirty="0"/>
              <a:t>Впервые грушу начали выращивать в Западном и Центральном Китае. Из Китая груша распространилась на запад.</a:t>
            </a:r>
          </a:p>
          <a:p>
            <a:r>
              <a:rPr lang="ru-RU" sz="2400" dirty="0"/>
              <a:t>Расцвет культуры груши приходится на европейские страны в 18-19 </a:t>
            </a:r>
            <a:r>
              <a:rPr lang="ru-RU" sz="2400" dirty="0" err="1"/>
              <a:t>в.в</a:t>
            </a:r>
            <a:r>
              <a:rPr lang="ru-RU" sz="2400" dirty="0"/>
              <a:t>.</a:t>
            </a:r>
          </a:p>
          <a:p>
            <a:r>
              <a:rPr lang="ru-RU" sz="2400" dirty="0"/>
              <a:t>В первой русской помологии в начале 19 в. А.Т. </a:t>
            </a:r>
            <a:r>
              <a:rPr lang="ru-RU" sz="2400" dirty="0" err="1"/>
              <a:t>Болотов</a:t>
            </a:r>
            <a:r>
              <a:rPr lang="ru-RU" sz="2400" dirty="0"/>
              <a:t> описал 622 сорта яблони и 39 сортов груши, произрастающих в Тульской губернии.</a:t>
            </a:r>
          </a:p>
          <a:p>
            <a:r>
              <a:rPr lang="ru-RU" sz="2400" dirty="0"/>
              <a:t>В середине 19 в. большая коллекция сортов груш была собрана в Никитском ботаническом саду. Многие европейские сорта пошли именно оттуда.</a:t>
            </a:r>
          </a:p>
          <a:p>
            <a:r>
              <a:rPr lang="ru-RU" sz="2400" dirty="0"/>
              <a:t>Груша относится к роду </a:t>
            </a:r>
            <a:r>
              <a:rPr lang="ru-RU" sz="2400" i="1" dirty="0" err="1"/>
              <a:t>Pyrus</a:t>
            </a:r>
            <a:r>
              <a:rPr lang="ru-RU" sz="2400" i="1" dirty="0"/>
              <a:t>,</a:t>
            </a:r>
            <a:r>
              <a:rPr lang="ru-RU" sz="2400" dirty="0"/>
              <a:t> подсемейству яблоневых </a:t>
            </a:r>
            <a:r>
              <a:rPr lang="ru-RU" sz="2400" i="1" dirty="0" err="1"/>
              <a:t>Pomoideae</a:t>
            </a:r>
            <a:r>
              <a:rPr lang="ru-RU" sz="2400" i="1" dirty="0"/>
              <a:t>,</a:t>
            </a:r>
            <a:r>
              <a:rPr lang="ru-RU" sz="2400" dirty="0"/>
              <a:t> семейству розоцветных </a:t>
            </a:r>
            <a:r>
              <a:rPr lang="ru-RU" sz="2400" i="1" dirty="0" err="1"/>
              <a:t>Rozaceae</a:t>
            </a:r>
            <a:r>
              <a:rPr lang="ru-RU" sz="2400" i="1" dirty="0"/>
              <a:t>. </a:t>
            </a:r>
            <a:r>
              <a:rPr lang="ru-RU" sz="2400" dirty="0"/>
              <a:t>А.С. Туз считает, что виды рода </a:t>
            </a:r>
            <a:r>
              <a:rPr lang="ru-RU" sz="2400" i="1" dirty="0" err="1"/>
              <a:t>Pyrus</a:t>
            </a:r>
            <a:r>
              <a:rPr lang="ru-RU" sz="2400" i="1" dirty="0"/>
              <a:t> </a:t>
            </a:r>
            <a:r>
              <a:rPr lang="ru-RU" sz="2400" dirty="0"/>
              <a:t>произошли от предков, общих с родом </a:t>
            </a:r>
            <a:r>
              <a:rPr lang="ru-RU" sz="2400" i="1" dirty="0" err="1"/>
              <a:t>Malus</a:t>
            </a:r>
            <a:r>
              <a:rPr lang="ru-RU" sz="2400" i="1" dirty="0"/>
              <a:t>.</a:t>
            </a:r>
            <a:r>
              <a:rPr lang="ru-RU" sz="2400" dirty="0"/>
              <a:t> Представителями этих древних форм являются восточно-азиатские виды яблонь - </a:t>
            </a:r>
            <a:r>
              <a:rPr lang="ru-RU" sz="2400" b="1" dirty="0" err="1"/>
              <a:t>аньанская</a:t>
            </a:r>
            <a:r>
              <a:rPr lang="ru-RU" sz="2400" b="1" dirty="0"/>
              <a:t> </a:t>
            </a:r>
            <a:r>
              <a:rPr lang="ru-RU" sz="2400" dirty="0"/>
              <a:t>и </a:t>
            </a:r>
            <a:r>
              <a:rPr lang="ru-RU" sz="2400" b="1" dirty="0" err="1"/>
              <a:t>ганьсуньская</a:t>
            </a:r>
            <a:r>
              <a:rPr lang="ru-RU" sz="2400" dirty="0"/>
              <a:t>, в мякоти плодов которых имеются каменистые клетки, как и видов груши.</a:t>
            </a:r>
          </a:p>
          <a:p>
            <a:r>
              <a:rPr lang="ru-RU" sz="2400" dirty="0"/>
              <a:t>Роды </a:t>
            </a:r>
            <a:r>
              <a:rPr lang="ru-RU" sz="2400" i="1" dirty="0" err="1"/>
              <a:t>Pyrus</a:t>
            </a:r>
            <a:r>
              <a:rPr lang="ru-RU" sz="2400" dirty="0"/>
              <a:t> и </a:t>
            </a:r>
            <a:r>
              <a:rPr lang="ru-RU" sz="2400" i="1" dirty="0" err="1"/>
              <a:t>Malus</a:t>
            </a:r>
            <a:r>
              <a:rPr lang="ru-RU" sz="2400" dirty="0"/>
              <a:t> объединяет один признак - опадание чашелистиков.</a:t>
            </a:r>
          </a:p>
          <a:p>
            <a:r>
              <a:rPr lang="ru-RU" sz="2400" dirty="0"/>
              <a:t>Род </a:t>
            </a:r>
            <a:r>
              <a:rPr lang="ru-RU" sz="2400" i="1" dirty="0" err="1"/>
              <a:t>Pyrus</a:t>
            </a:r>
            <a:r>
              <a:rPr lang="ru-RU" sz="2400" dirty="0"/>
              <a:t> насчитывает 60 видов, распространенных  только в Старом Свете (причем только в Северном полушарии), в Америке дикие виды отсутствуют.</a:t>
            </a:r>
          </a:p>
          <a:p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8279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57356" y="357166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Основные виды груши</a:t>
            </a:r>
          </a:p>
        </p:txBody>
      </p:sp>
      <p:pic>
        <p:nvPicPr>
          <p:cNvPr id="29699" name="Picture 3" descr="C:\Users\Леха Пират\Desktop\Pyrus_communis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000108"/>
            <a:ext cx="3571900" cy="528641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42910" y="6357958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Груша обыкновенная 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86150" y="1071546"/>
            <a:ext cx="485781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b="1" i="1" dirty="0"/>
              <a:t>Обыкновенная груша</a:t>
            </a:r>
            <a:r>
              <a:rPr lang="ru-RU" dirty="0"/>
              <a:t> - </a:t>
            </a:r>
            <a:r>
              <a:rPr lang="ru-RU" i="1" dirty="0" err="1"/>
              <a:t>Pyrus</a:t>
            </a:r>
            <a:r>
              <a:rPr lang="ru-RU" i="1" dirty="0"/>
              <a:t> </a:t>
            </a:r>
            <a:r>
              <a:rPr lang="ru-RU" i="1" dirty="0" err="1"/>
              <a:t>communis</a:t>
            </a:r>
            <a:r>
              <a:rPr lang="ru-RU" i="1" dirty="0"/>
              <a:t>. </a:t>
            </a:r>
            <a:r>
              <a:rPr lang="ru-RU" dirty="0"/>
              <a:t>Большинство сортов груш были выведены на основе этого вида. Этот дикий вид имеет широкий ареал от средней Европы до малой Азии. Образует обширные лесные массивы в Воронежской, Белгородской и Курской областях России. Обычно произрастает там, где растут дуб, граб, яблоня, алыча. Этот вид отличается </a:t>
            </a:r>
            <a:r>
              <a:rPr lang="ru-RU" dirty="0" err="1"/>
              <a:t>сильнорослостью</a:t>
            </a:r>
            <a:r>
              <a:rPr lang="ru-RU" dirty="0"/>
              <a:t> и долговечностью. В Ялте растет дерево обыкновенной груши в возрасте 350 лет дающее до сих пор урожаи свыше 600 кг. Рекордсменом является дерево, которое росло вблизи г. Тулона (Франция) и погибло в 1896 г от урагана. Его возраст определили по годовым кольцам – 600 лет. Диаметр ствола его был 3,6 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5050066"/>
      </p:ext>
    </p:extLst>
  </p:cSld>
  <p:clrMapOvr>
    <a:masterClrMapping/>
  </p:clrMapOvr>
  <p:transition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57356" y="357166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Основные виды груши</a:t>
            </a:r>
          </a:p>
        </p:txBody>
      </p:sp>
      <p:pic>
        <p:nvPicPr>
          <p:cNvPr id="30723" name="Picture 3" descr="C:\Users\Леха Пират\Downloads\усур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3928" y="941941"/>
            <a:ext cx="5220072" cy="478634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1521" y="1190701"/>
            <a:ext cx="381642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b="1" i="1" dirty="0"/>
              <a:t>Уссурийская груша</a:t>
            </a:r>
            <a:r>
              <a:rPr lang="ru-RU" dirty="0"/>
              <a:t> – </a:t>
            </a:r>
            <a:r>
              <a:rPr lang="ru-RU" i="1" dirty="0" err="1"/>
              <a:t>Pyrus</a:t>
            </a:r>
            <a:r>
              <a:rPr lang="ru-RU" i="1" dirty="0"/>
              <a:t> </a:t>
            </a:r>
            <a:r>
              <a:rPr lang="en-US" i="1" dirty="0" err="1"/>
              <a:t>ussuriensis</a:t>
            </a:r>
            <a:r>
              <a:rPr lang="ru-RU" i="1" dirty="0"/>
              <a:t> </a:t>
            </a:r>
            <a:r>
              <a:rPr lang="ru-RU" dirty="0"/>
              <a:t>растет в северо-восточной Азии, вплоть до Хабаровска. По вкусу плоды уступают груше обыкновенной (терпкие), но превосходят ее по величине и аромату. Очень морозостойкий вид. С участием этого вида выведены зимостойкие сорта (</a:t>
            </a:r>
            <a:r>
              <a:rPr lang="ru-RU" dirty="0" err="1"/>
              <a:t>Чижовская</a:t>
            </a:r>
            <a:r>
              <a:rPr lang="ru-RU" dirty="0"/>
              <a:t>, Память Яковлева, Велеса и др.)</a:t>
            </a:r>
          </a:p>
          <a:p>
            <a:pPr lvl="0"/>
            <a:r>
              <a:rPr lang="ru-RU" b="1" i="1" dirty="0"/>
              <a:t>Груша кавказская </a:t>
            </a:r>
            <a:r>
              <a:rPr lang="ru-RU" dirty="0"/>
              <a:t>– </a:t>
            </a:r>
            <a:r>
              <a:rPr lang="ru-RU" i="1" dirty="0" err="1"/>
              <a:t>Pyrus</a:t>
            </a:r>
            <a:r>
              <a:rPr lang="ru-RU" i="1" dirty="0"/>
              <a:t> </a:t>
            </a:r>
            <a:r>
              <a:rPr lang="en-US" i="1" dirty="0" err="1"/>
              <a:t>caucasica</a:t>
            </a:r>
            <a:r>
              <a:rPr lang="ru-RU" dirty="0"/>
              <a:t> произрастает на Северном Кавказе и Закавказье достигая высоты над уровнем моря 1900 м. Отличается </a:t>
            </a:r>
            <a:r>
              <a:rPr lang="ru-RU" dirty="0" err="1"/>
              <a:t>крупноплодностью</a:t>
            </a:r>
            <a:r>
              <a:rPr lang="ru-RU" dirty="0"/>
              <a:t> и кисло-сладким вкусом с грануляцией мякоти. Высота деревьев до 20-25м.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29190" y="5786454"/>
            <a:ext cx="4214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Уссурийская Груша 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8592692"/>
      </p:ext>
    </p:extLst>
  </p:cSld>
  <p:clrMapOvr>
    <a:masterClrMapping/>
  </p:clrMapOvr>
  <p:transition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57356" y="357166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Основные виды груши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948690"/>
            <a:ext cx="407193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b="1" i="1" dirty="0"/>
              <a:t>Груша китайская или песчаная -  </a:t>
            </a:r>
            <a:r>
              <a:rPr lang="ru-RU" i="1" dirty="0" err="1"/>
              <a:t>Pyrus</a:t>
            </a:r>
            <a:r>
              <a:rPr lang="ru-RU" i="1" dirty="0"/>
              <a:t> </a:t>
            </a:r>
            <a:r>
              <a:rPr lang="en-US" i="1" dirty="0" err="1"/>
              <a:t>serotina</a:t>
            </a:r>
            <a:r>
              <a:rPr lang="ru-RU" i="1" dirty="0"/>
              <a:t> </a:t>
            </a:r>
            <a:r>
              <a:rPr lang="ru-RU" dirty="0"/>
              <a:t>растет в диком виде на территории Китая. Дерево высотой до 15 м, без колючек. Имеет крупные плоды коричневого цвета. Обладает способностью к вегетативному размножению. Зимостойкость высокая, но несколько ниже, чем у уссурийской груши.</a:t>
            </a:r>
          </a:p>
          <a:p>
            <a:pPr lvl="0"/>
            <a:r>
              <a:rPr lang="ru-RU" b="1" i="1" dirty="0"/>
              <a:t>Груша снежная </a:t>
            </a:r>
            <a:r>
              <a:rPr lang="ru-RU" dirty="0"/>
              <a:t>– </a:t>
            </a:r>
            <a:r>
              <a:rPr lang="ru-RU" i="1" dirty="0" err="1"/>
              <a:t>Pyrus</a:t>
            </a:r>
            <a:r>
              <a:rPr lang="ru-RU" i="1" dirty="0"/>
              <a:t> </a:t>
            </a:r>
            <a:r>
              <a:rPr lang="en-US" i="1" dirty="0" err="1"/>
              <a:t>nivalis</a:t>
            </a:r>
            <a:r>
              <a:rPr lang="ru-RU" i="1" dirty="0"/>
              <a:t> </a:t>
            </a:r>
            <a:r>
              <a:rPr lang="ru-RU" dirty="0"/>
              <a:t>произрастает в Малой Азии, в горных районах Юго-Восточной Европы. Достаточно зимостойка. Дерево до 10 м метров высотой, иногда кустарник, способный размножаться порослью. </a:t>
            </a:r>
          </a:p>
        </p:txBody>
      </p:sp>
      <p:pic>
        <p:nvPicPr>
          <p:cNvPr id="30725" name="Picture 5" descr="C:\Users\Леха Пират\Downloads\sazhentsy-grushi-sorta-kavkaz-49574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928670"/>
            <a:ext cx="4500594" cy="491433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714876" y="5857892"/>
            <a:ext cx="4143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Груша Кавказская </a:t>
            </a:r>
          </a:p>
        </p:txBody>
      </p:sp>
    </p:spTree>
    <p:extLst>
      <p:ext uri="{BB962C8B-B14F-4D97-AF65-F5344CB8AC3E}">
        <p14:creationId xmlns:p14="http://schemas.microsoft.com/office/powerpoint/2010/main" val="4038676264"/>
      </p:ext>
    </p:extLst>
  </p:cSld>
  <p:clrMapOvr>
    <a:masterClrMapping/>
  </p:clrMapOvr>
  <p:transition>
    <p:pull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dirty="0"/>
              <a:t>Зимостойкость груши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/>
          </a:bodyPr>
          <a:lstStyle/>
          <a:p>
            <a:pPr algn="just"/>
            <a:r>
              <a:rPr lang="ru-RU" sz="2000" dirty="0"/>
              <a:t>Груша, по сравнению с яблоней, менее зимостойкая порода. Надземная система груши может повреждаться при температуре         – 25</a:t>
            </a:r>
            <a:r>
              <a:rPr lang="ru-RU" sz="2000" baseline="30000" dirty="0"/>
              <a:t>0</a:t>
            </a:r>
            <a:r>
              <a:rPr lang="ru-RU" sz="2000" dirty="0"/>
              <a:t>С, и только отдельные зимостойкие сорта могут без повреждений переносить более сильные морозы. Поэтому в Беларуси, особенно в ее северной части, не могут в промышленной культуре выращиваться наиболее ценные в товарном отношении сорта. </a:t>
            </a:r>
          </a:p>
          <a:p>
            <a:pPr algn="just"/>
            <a:r>
              <a:rPr lang="ru-RU" sz="2000" dirty="0"/>
              <a:t>Зимостойкость сортов груши является основным фактором, препятствующим продвижению груши на север. По этой же причине </a:t>
            </a:r>
            <a:r>
              <a:rPr lang="ru-RU" sz="2000" b="1" dirty="0"/>
              <a:t>деревья груши в саду требуют особенно тщательного выбора местоположения и агротехники, в наибольшей степени отвечающей биологическим особенностям груши</a:t>
            </a:r>
            <a:r>
              <a:rPr lang="ru-RU" sz="2000" dirty="0"/>
              <a:t>. </a:t>
            </a:r>
          </a:p>
          <a:p>
            <a:pPr algn="just"/>
            <a:r>
              <a:rPr lang="ru-RU" sz="2000" dirty="0"/>
              <a:t>Соблюдение высокой агротехники в саду позволяет повысить устойчивость деревьев груши к неблагоприятным зимним условиям.</a:t>
            </a:r>
          </a:p>
        </p:txBody>
      </p:sp>
    </p:spTree>
    <p:extLst>
      <p:ext uri="{BB962C8B-B14F-4D97-AF65-F5344CB8AC3E}">
        <p14:creationId xmlns:p14="http://schemas.microsoft.com/office/powerpoint/2010/main" val="4061067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744</TotalTime>
  <Words>4196</Words>
  <Application>Microsoft Office PowerPoint</Application>
  <PresentationFormat>Экран (4:3)</PresentationFormat>
  <Paragraphs>173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9" baseType="lpstr">
      <vt:lpstr>Arial</vt:lpstr>
      <vt:lpstr>Calibri</vt:lpstr>
      <vt:lpstr>Times New Roman</vt:lpstr>
      <vt:lpstr>Wingdings</vt:lpstr>
      <vt:lpstr>Тема Office</vt:lpstr>
      <vt:lpstr>Лекция 4. Груша</vt:lpstr>
      <vt:lpstr>Хозяйственное значение</vt:lpstr>
      <vt:lpstr>Презентация PowerPoint</vt:lpstr>
      <vt:lpstr>Достоинства груши, как плодовой культуры</vt:lpstr>
      <vt:lpstr>Происхождение и видовое разнообразие</vt:lpstr>
      <vt:lpstr>Презентация PowerPoint</vt:lpstr>
      <vt:lpstr>Презентация PowerPoint</vt:lpstr>
      <vt:lpstr>Презентация PowerPoint</vt:lpstr>
      <vt:lpstr>Зимостойкость груши</vt:lpstr>
      <vt:lpstr>Возможные повреждения в зимний период</vt:lpstr>
      <vt:lpstr>Факторы, снижающие зимостойкость деревьев</vt:lpstr>
      <vt:lpstr>Отношение к температуре в период вегетации</vt:lpstr>
      <vt:lpstr>Презентация PowerPoint</vt:lpstr>
      <vt:lpstr>Отношение к воздуху и воде</vt:lpstr>
      <vt:lpstr>Отношение к свету</vt:lpstr>
      <vt:lpstr>Особенности размножения</vt:lpstr>
      <vt:lpstr>Презентация PowerPoint</vt:lpstr>
      <vt:lpstr>Презентация PowerPoint</vt:lpstr>
      <vt:lpstr>Презентация PowerPoint</vt:lpstr>
      <vt:lpstr>Особенности выращивания саженцев груши</vt:lpstr>
      <vt:lpstr>Презентация PowerPoint</vt:lpstr>
      <vt:lpstr>Презентация PowerPoint</vt:lpstr>
      <vt:lpstr>Презентация PowerPoint</vt:lpstr>
      <vt:lpstr>Презентация PowerPoint</vt:lpstr>
      <vt:lpstr>Система содержания почвы</vt:lpstr>
      <vt:lpstr>Удобрение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Веретеновидная крона</vt:lpstr>
      <vt:lpstr>Презентация PowerPoint</vt:lpstr>
      <vt:lpstr>Сорта груши, включенные в Гос. реестр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D!akov RePack</dc:creator>
  <cp:lastModifiedBy>Пользователь</cp:lastModifiedBy>
  <cp:revision>84</cp:revision>
  <dcterms:created xsi:type="dcterms:W3CDTF">2016-12-28T16:12:53Z</dcterms:created>
  <dcterms:modified xsi:type="dcterms:W3CDTF">2022-11-02T04:57:09Z</dcterms:modified>
</cp:coreProperties>
</file>