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8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3" r:id="rId28"/>
    <p:sldId id="289" r:id="rId29"/>
    <p:sldId id="279" r:id="rId30"/>
    <p:sldId id="280" r:id="rId31"/>
    <p:sldId id="292" r:id="rId32"/>
    <p:sldId id="281" r:id="rId33"/>
    <p:sldId id="290" r:id="rId34"/>
    <p:sldId id="291" r:id="rId35"/>
    <p:sldId id="287" r:id="rId36"/>
    <p:sldId id="288" r:id="rId37"/>
    <p:sldId id="28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59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1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86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96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49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96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1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17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73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8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73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40EA0-1F97-4C4D-B597-3859C40D42B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72C-BFBE-4267-8E1C-C814B6FBC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38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06600"/>
            <a:ext cx="9118600" cy="3251200"/>
          </a:xfrm>
        </p:spPr>
        <p:txBody>
          <a:bodyPr>
            <a:noAutofit/>
          </a:bodyPr>
          <a:lstStyle/>
          <a:p>
            <a:pPr lvl="0" indent="1809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1.Значение культуры малины и ежевики.</a:t>
            </a:r>
          </a:p>
          <a:p>
            <a:pPr lvl="0" indent="1809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Ботаническая характеристика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809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3.Биологические и морфологические особенности малины и ежевики.</a:t>
            </a:r>
            <a:endParaRPr lang="ru-RU" altLang="ru-RU" sz="4000" dirty="0"/>
          </a:p>
          <a:p>
            <a:pPr lvl="0" indent="180975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4.Выращивание малины и ежевики.</a:t>
            </a:r>
            <a:endParaRPr lang="ru-RU" sz="40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990601" y="839711"/>
            <a:ext cx="100711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ЛЕКЦИЯ  </a:t>
            </a:r>
            <a:r>
              <a:rPr kumimoji="0" lang="ru-RU" altLang="ru-RU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МАЛИНА И ЕЖЕВИКА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680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 характеру роста малина и ежевика </a:t>
            </a:r>
            <a:r>
              <a:rPr lang="ru-RU" b="1" i="1" dirty="0"/>
              <a:t>полукустарники.</a:t>
            </a:r>
            <a:r>
              <a:rPr lang="ru-RU" dirty="0"/>
              <a:t> Они имеют </a:t>
            </a:r>
            <a:r>
              <a:rPr lang="ru-RU" i="1" dirty="0"/>
              <a:t>многолетнее корневище</a:t>
            </a:r>
            <a:r>
              <a:rPr lang="ru-RU" dirty="0"/>
              <a:t> с </a:t>
            </a:r>
            <a:r>
              <a:rPr lang="ru-RU" i="1" dirty="0"/>
              <a:t>придаточными корнями</a:t>
            </a:r>
            <a:r>
              <a:rPr lang="ru-RU" dirty="0"/>
              <a:t> и надземную систему, состоящую из </a:t>
            </a:r>
            <a:r>
              <a:rPr lang="ru-RU" i="1" dirty="0"/>
              <a:t>однолетних побегов замещения</a:t>
            </a:r>
            <a:r>
              <a:rPr lang="ru-RU" dirty="0"/>
              <a:t>, </a:t>
            </a:r>
            <a:r>
              <a:rPr lang="ru-RU" i="1" dirty="0"/>
              <a:t>корневых отпрысков</a:t>
            </a:r>
            <a:r>
              <a:rPr lang="ru-RU" dirty="0"/>
              <a:t>, и </a:t>
            </a:r>
            <a:r>
              <a:rPr lang="ru-RU" i="1" dirty="0"/>
              <a:t>двухлетних стеблей</a:t>
            </a:r>
            <a:r>
              <a:rPr lang="ru-RU" dirty="0"/>
              <a:t>, которые после плодоношения усыхают. </a:t>
            </a:r>
          </a:p>
          <a:p>
            <a:r>
              <a:rPr lang="ru-RU" dirty="0"/>
              <a:t>Подземная часть состоит из </a:t>
            </a:r>
            <a:r>
              <a:rPr lang="ru-RU" i="1" dirty="0"/>
              <a:t>корневища </a:t>
            </a:r>
            <a:r>
              <a:rPr lang="ru-RU" dirty="0"/>
              <a:t>и</a:t>
            </a:r>
            <a:r>
              <a:rPr lang="ru-RU" i="1" dirty="0"/>
              <a:t> придаточных корней, </a:t>
            </a:r>
            <a:r>
              <a:rPr lang="ru-RU" dirty="0"/>
              <a:t>на которых в середине лета формируются придаточные почки. Из почек на подземном корневище формируются побеги замещения, а из придаточных вырастают корневые отпрыски. При помощи корневых отпрысков малина размножается в естественных условиях и в культуре.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5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Морфология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/>
              <a:t>Освоение площади малиной и прямостоячей ежевикой происходит за счет дочерних растений, вырастающих из почек на корнях – корневых отпрысков. В первый год происходит рост стебля, на второй на нем развиваются из пазушных почек боковые генеративные ветки. В пазухах листьев на побегах малины формируется по две почки, одна из которых более крупная (основная), другая – мелкая (запасная). Если основная почка подмерзает зимой, вместо нее прорастает запасная, но урожай бывает значительно ниже. Основная часть урожая (65-80%) формируется на веточках, расположенных в средней и верхней частях стебля, почки в нижней части стебля остаются спящими. Но если весной верхнюю часть стебля срезать, то пробуждаются почки в нижней части. В этом случае </a:t>
            </a:r>
            <a:r>
              <a:rPr lang="ru-RU" sz="3400" dirty="0" err="1"/>
              <a:t>фенофазы</a:t>
            </a:r>
            <a:r>
              <a:rPr lang="ru-RU" sz="3400" dirty="0"/>
              <a:t> цветения и созревания плодов сдвигаются на более поздние сроки, а урожай снижается.</a:t>
            </a:r>
          </a:p>
          <a:p>
            <a:r>
              <a:rPr lang="ru-RU" sz="3400" dirty="0"/>
              <a:t>Корневая система у малины развита недостаточно, большая часть корней находится в пахотном слое, но отдельные корни проникают на глубину 100-130см.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631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85000" lnSpcReduction="10000"/>
          </a:bodyPr>
          <a:lstStyle/>
          <a:p>
            <a:pPr marL="0" indent="4508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почек у малины начинается в конце июля и продолжается до конца сентября. Малина цветет летом (конец мая - июнь) поэтому редко попадает под заморозки. Цветение продолжается 15-20 дней. Первые цветки появляются в верхней части побега, но ягоды из них не достаточно крупные. Цветение и созревание ягод у малины и ежевики происходит не одновременно.</a:t>
            </a:r>
          </a:p>
          <a:p>
            <a:pPr marL="0" indent="45085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Сорта малины ремонтантного типа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скороспелые почки на побегах, которые прорастают сразу после их дифференциации. Поэтому цветение и плодоношение у ремонтантных сортов происходит на однолетних стеблях. Со второй половины июля из почек, начиная с верхней части стебля,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боковые ветки с цветками и уже во второй половине августа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ягоды. Чем продолжительнее и теплее осень, тем из большего числа почек на однолетней ветви сформируется урожай. Лучшие сорта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ремонтантного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могут дать на однолетних стеблях 80-90% урожая. Верхняя часть стебля, на которой сформировался урожай, отмирает, а в следующем году из почек на оставшейся части стебля формируется урожай в обычные для малины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903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Цветки у малины обоеполые, самоопыляющиеся, однако малина дает урожай выше при перекрестном опылении. </a:t>
            </a:r>
          </a:p>
          <a:p>
            <a:r>
              <a:rPr lang="ru-RU" dirty="0"/>
              <a:t>Плодоношение начинается в июле. Плодоношение растянуто от 20 дней до 2-х месяцев. (Ежевика плодоносит позже – в августе – сентябре).</a:t>
            </a:r>
          </a:p>
          <a:p>
            <a:r>
              <a:rPr lang="ru-RU" dirty="0"/>
              <a:t>Плод – сборная костянка.  Основное отличие  малины от ежевики заключается в том, что у малины в отличие от ежевики плод , как правило, хорошо отделяется от плодоножки.</a:t>
            </a:r>
          </a:p>
          <a:p>
            <a:r>
              <a:rPr lang="ru-RU" dirty="0"/>
              <a:t>Урожайность в среднем малины от 6-8 до 14 т/га, ежевики 5-10 т/га.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88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Отношение к свету и влаге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>
            <a:normAutofit/>
          </a:bodyPr>
          <a:lstStyle/>
          <a:p>
            <a:r>
              <a:rPr lang="ru-RU" dirty="0"/>
              <a:t>Малина и ежевика являются светолюбивыми растениями, при недостатке света побеги вытягиваются. </a:t>
            </a:r>
          </a:p>
          <a:p>
            <a:r>
              <a:rPr lang="ru-RU" dirty="0"/>
              <a:t>Малина плохо переносит засуху, поскольку основная масса корней располагается в слое почвы 10-30 см. Из-за слабой корневой системы и гладкой коры побегов у малины в зимний период может наблюдаться физиологическое иссушение побегов зимними ветрами. По этой причине очень важно обеспечить хорошую защиту насаждений малины от ветра. Кроме того, у нее очень нежные ягоды, которые сразу вянут при недостатке влаги. Вместе с тем корни малины не переносят даже кратковременного  затопления, они отмирают. При выпадении снега на талую землю стебли малины могут подопревать.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79402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Зимостойкость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Малина и ежевика недостаточно зимостойки и в суровые зимы могут подмерзать до уровня снежного покрова. Зимостойкость стеблей выше в ноябре-декабре (в это время критическая температура для нее 30-33</a:t>
            </a:r>
            <a:r>
              <a:rPr lang="ru-RU" baseline="30000" dirty="0"/>
              <a:t>0</a:t>
            </a:r>
            <a:r>
              <a:rPr lang="ru-RU" dirty="0"/>
              <a:t> С). Сильно снижают зимостойкость перепады температур. После оттепелей темпера-тура   -25</a:t>
            </a:r>
            <a:r>
              <a:rPr lang="ru-RU" baseline="30000" dirty="0"/>
              <a:t>0</a:t>
            </a:r>
            <a:r>
              <a:rPr lang="ru-RU" dirty="0"/>
              <a:t> С вызывает гибель зачатков цветков в почках.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69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00063"/>
          </a:xfrm>
        </p:spPr>
        <p:txBody>
          <a:bodyPr>
            <a:normAutofit fontScale="90000"/>
          </a:bodyPr>
          <a:lstStyle/>
          <a:p>
            <a:r>
              <a:rPr lang="ru-RU" altLang="ru-RU" sz="4000" b="1"/>
              <a:t>По сравнению с малиной, ежевика…</a:t>
            </a:r>
          </a:p>
        </p:txBody>
      </p:sp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399245" y="500064"/>
            <a:ext cx="1005444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устойчива к засухе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что связано с более глубоким размещением ее корней. Однако, поливать растения ежевики необходимо. Наибольшая потребность во влаге наблюдается в период созревания ягод;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требовательна к теплу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чем малина. Эта ягодная культура не отличается высокой зимостойкостью, поэтому кусты ежевики на зиму лучше укрывать, корневую систему утеплять мульчирующим материалом (торф, перегной, опилки и др.). Весной кусты надо успеть открыть до сильного набухания почек, обрезать и подвязать к шпалере;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для созревания ягод ежевики требуется более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продолжительный период вегетации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Начало цветения ежевики наступает позже, чем малины (конец июня - середина июля);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менее требовательна к плодородию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почвы. </a:t>
            </a:r>
          </a:p>
        </p:txBody>
      </p:sp>
    </p:spTree>
    <p:extLst>
      <p:ext uri="{BB962C8B-B14F-4D97-AF65-F5344CB8AC3E}">
        <p14:creationId xmlns:p14="http://schemas.microsoft.com/office/powerpoint/2010/main" xmlns="" val="384287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 периода развития малины и ежевики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1-й период – роста и начального плодоношения протекает в первые 2 года после посадки. В это время формируются кусты или полосы на плантации. Малина и ежевика осваивают площадь. На 2-й год уже формируется не-большой урожай.</a:t>
            </a:r>
          </a:p>
          <a:p>
            <a:r>
              <a:rPr lang="ru-RU" dirty="0"/>
              <a:t>2-й период - роста и полного плодоношения присущ растениям от 3-х до 8-ми лет.  Ежегодно формируется оптимальное количество хорошо развитых побегов. Ежегодно растения дают стабильные урожаи. Наиболее высокие урожаи с хорошим качеством плодов насаждения малины дают с третьего по шестой год жизни.</a:t>
            </a:r>
          </a:p>
          <a:p>
            <a:r>
              <a:rPr lang="ru-RU" dirty="0"/>
              <a:t>3-й период – затухания плодоношения и усыхания. Начинается с 9-10 летнего возраста и заканчивается к 13-15 годам. В это время разрастается корневище, но побеги формируются слабые.</a:t>
            </a:r>
          </a:p>
          <a:p>
            <a:r>
              <a:rPr lang="ru-RU" dirty="0"/>
              <a:t>Полная продолжительность жизни растения малины не превышает 10 лет. Срок жизни плантации малины может быть большим за счет отрастания </a:t>
            </a:r>
            <a:r>
              <a:rPr lang="ru-RU" dirty="0" smtClean="0"/>
              <a:t>молодых </a:t>
            </a:r>
            <a:r>
              <a:rPr lang="ru-RU" dirty="0"/>
              <a:t>корневых отпрысков, дающих начало новым растениям.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56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Размножение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>
            <a:normAutofit fontScale="92500"/>
          </a:bodyPr>
          <a:lstStyle/>
          <a:p>
            <a:r>
              <a:rPr lang="ru-RU" dirty="0"/>
              <a:t>Малина сильно страдает от заболеваний, поэтому посадочный материал необходимо выращивать по системе оздоровления.</a:t>
            </a:r>
          </a:p>
          <a:p>
            <a:r>
              <a:rPr lang="ru-RU" dirty="0"/>
              <a:t>Малину и прямостоячую ежевику (Агавам) размножают одревесневшими и зелеными </a:t>
            </a:r>
            <a:r>
              <a:rPr lang="ru-RU" i="1" dirty="0"/>
              <a:t>отпрысками</a:t>
            </a:r>
            <a:r>
              <a:rPr lang="ru-RU" dirty="0"/>
              <a:t>, зелеными и корневыми черенками. Самый распространенный способ размножения малины в промышленном </a:t>
            </a:r>
            <a:r>
              <a:rPr lang="ru-RU" dirty="0" err="1"/>
              <a:t>питомниководстве</a:t>
            </a:r>
            <a:r>
              <a:rPr lang="ru-RU" dirty="0"/>
              <a:t> – </a:t>
            </a:r>
            <a:r>
              <a:rPr lang="ru-RU" b="1" dirty="0"/>
              <a:t>одревесневшими корневыми отпрысками.</a:t>
            </a:r>
            <a:r>
              <a:rPr lang="ru-RU" dirty="0"/>
              <a:t> Ежевику стелющуюся (так наз. «росянки» – Изобильная, Техас, </a:t>
            </a:r>
            <a:r>
              <a:rPr lang="ru-RU" dirty="0" err="1"/>
              <a:t>Торнфри</a:t>
            </a:r>
            <a:r>
              <a:rPr lang="ru-RU" dirty="0"/>
              <a:t>) размножают отводками, но главным образом вертикальными отводками – </a:t>
            </a:r>
            <a:r>
              <a:rPr lang="ru-RU" b="1" dirty="0" err="1"/>
              <a:t>пульбованием</a:t>
            </a:r>
            <a:r>
              <a:rPr lang="ru-RU" b="1" dirty="0"/>
              <a:t>.</a:t>
            </a:r>
          </a:p>
          <a:p>
            <a:r>
              <a:rPr lang="ru-RU" dirty="0"/>
              <a:t>Маточник малины закладывается весной или осенью с укороченной до 1-2 почек надземной системой или даже частями корневища для снижения вероятности распространения болезней и вредителей.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623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Основные агротехнические мероприятия на маточнике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1-й год</a:t>
            </a:r>
          </a:p>
          <a:p>
            <a:r>
              <a:rPr lang="ru-RU" dirty="0"/>
              <a:t>посадка рядовая 2,5-3 х 0,5-0,7 или блочная (2 + 0,7) х (2 + 0,7) (Блок высаживается квадратом 0,7 х 0,7 м, с расстоянием между блоками 2 м).</a:t>
            </a:r>
          </a:p>
          <a:p>
            <a:r>
              <a:rPr lang="ru-RU" dirty="0"/>
              <a:t>	срезка старой части саженца при достижении побегом замещения длины 20 см;</a:t>
            </a:r>
          </a:p>
          <a:p>
            <a:r>
              <a:rPr lang="ru-RU" dirty="0"/>
              <a:t>	весенняя подкормка азотом;</a:t>
            </a:r>
          </a:p>
          <a:p>
            <a:r>
              <a:rPr lang="ru-RU" dirty="0"/>
              <a:t>	химзащита каждые 3-4 недели;</a:t>
            </a:r>
          </a:p>
          <a:p>
            <a:r>
              <a:rPr lang="ru-RU" dirty="0"/>
              <a:t>	прочистка (удаление больных растений);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064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altLang="ru-RU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Достоинства малины как культуры</a:t>
            </a:r>
            <a:endParaRPr lang="ru-RU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1" y="1616027"/>
            <a:ext cx="101981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Легко размножается (корневыми отпрысками);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Скороплодная (на 2-й год дает первый урожай);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Цветение позднее, поэтому меньше вероятность повреждения весенними заморозками.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Отличный медонос (В каждом цветке малины накапливается 16-28 мг нектара, что обеспечивает получение до 100-120 кг меда с гектара ее насаждений.);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Выращивание в высокой степени механизировано: посадка, уход за почвой, частично обрезка, борьба с болезнями и вредителями, уборка.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67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Основные агротехнические мероприятия на маточнике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2-й год</a:t>
            </a:r>
          </a:p>
          <a:p>
            <a:r>
              <a:rPr lang="ru-RU" dirty="0"/>
              <a:t>	 вырезка и удаление корневища маточного растения вместе с побегом;</a:t>
            </a:r>
          </a:p>
          <a:p>
            <a:r>
              <a:rPr lang="ru-RU" dirty="0"/>
              <a:t>	 нормирование (20-25 растений на погонный метр ряда или 40-50 на блок);</a:t>
            </a:r>
          </a:p>
          <a:p>
            <a:r>
              <a:rPr lang="ru-RU" dirty="0"/>
              <a:t>	 отделение корневой системы отпрысков от маточной;</a:t>
            </a:r>
          </a:p>
          <a:p>
            <a:r>
              <a:rPr lang="ru-RU" dirty="0"/>
              <a:t>	 химзащита каждые 3-4 недели;</a:t>
            </a:r>
          </a:p>
          <a:p>
            <a:r>
              <a:rPr lang="ru-RU" dirty="0"/>
              <a:t>	заготовка зеленых отпрысков и зеленых черенков (июнь);</a:t>
            </a:r>
          </a:p>
          <a:p>
            <a:r>
              <a:rPr lang="ru-RU" dirty="0"/>
              <a:t>	скашивание надземной части побегов перед выкопкой на высоте 40 см.;</a:t>
            </a:r>
          </a:p>
          <a:p>
            <a:r>
              <a:rPr lang="ru-RU" dirty="0"/>
              <a:t>	выкопка скобой НВС-1 или плугом ВПН-2;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880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Основные агротехнические мероприятия на маточнике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3-й год</a:t>
            </a:r>
          </a:p>
          <a:p>
            <a:r>
              <a:rPr lang="ru-RU" dirty="0"/>
              <a:t>	</a:t>
            </a:r>
            <a:r>
              <a:rPr lang="ru-RU" dirty="0" err="1"/>
              <a:t>дискование</a:t>
            </a:r>
            <a:r>
              <a:rPr lang="ru-RU" dirty="0"/>
              <a:t> маточника острыми тяжелыми дисками;</a:t>
            </a:r>
          </a:p>
          <a:p>
            <a:r>
              <a:rPr lang="ru-RU" dirty="0"/>
              <a:t>	замена взаиморасположения междурядий и рядов;</a:t>
            </a:r>
          </a:p>
          <a:p>
            <a:r>
              <a:rPr lang="ru-RU" dirty="0"/>
              <a:t>	химзащита каждые 3-4 недели;</a:t>
            </a:r>
          </a:p>
          <a:p>
            <a:r>
              <a:rPr lang="ru-RU" dirty="0"/>
              <a:t>	заготовка зеленых отпрысков и зеленых черенков (июнь);</a:t>
            </a:r>
          </a:p>
          <a:p>
            <a:r>
              <a:rPr lang="ru-RU" dirty="0"/>
              <a:t>	скашивание надземной части побегов перед выкопкой на высоте 40 см.;</a:t>
            </a:r>
          </a:p>
          <a:p>
            <a:r>
              <a:rPr lang="ru-RU" dirty="0"/>
              <a:t>	выкопка скобой НВС-1 или плугом ВПН-2;</a:t>
            </a:r>
          </a:p>
          <a:p>
            <a:r>
              <a:rPr lang="ru-RU" dirty="0"/>
              <a:t>	перепашка плантации;</a:t>
            </a:r>
          </a:p>
          <a:p>
            <a:r>
              <a:rPr lang="ru-RU" dirty="0"/>
              <a:t>	сбор корневищ и заготовка корневых черенков.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302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посадочному материалу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Стандартный саженец малины, ежевики должен иметь хорошо развитую корневую систему (10-15 см  длина мочки или 2-3 корня по 10-15 см дли-ной), 1-2 стебля диаметром более 0.5 см и, главное - хорошо сформировавшуюся вегетативную почку на корневище или корнях.</a:t>
            </a:r>
          </a:p>
        </p:txBody>
      </p:sp>
    </p:spTree>
    <p:extLst>
      <p:ext uri="{BB962C8B-B14F-4D97-AF65-F5344CB8AC3E}">
        <p14:creationId xmlns:p14="http://schemas.microsoft.com/office/powerpoint/2010/main" xmlns="" val="94006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Выбор участка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Малина и ежевика лучше растут на плодородных рыхлых суглинистых и супесчаных почвах. Они проявляют повышенные требования к содержанию в почве азота и калия.</a:t>
            </a:r>
          </a:p>
          <a:p>
            <a:r>
              <a:rPr lang="ru-RU" dirty="0"/>
              <a:t>Малина не терпит плотных суглинистых почв, любит слабокислые почвы. Под малину отводят участки с мощностью пахотного горизонта не менее 20см, содержанием гумуса 2,3-2,5%, Р2О5 – 200мг, К2О -300мг/кг почвы. </a:t>
            </a:r>
          </a:p>
          <a:p>
            <a:r>
              <a:rPr lang="ru-RU" dirty="0"/>
              <a:t>На участках с рН ≤ 5,5 проводят известкование. Глубина залегания грунтовых вод не должна быть ближе 1 м от поверхности почвы.</a:t>
            </a:r>
          </a:p>
          <a:p>
            <a:r>
              <a:rPr lang="ru-RU" dirty="0"/>
              <a:t>Малина не терпит не защищенных от ветра участков. Сухой ветер иссушает летом ягоды, а осенью, зимой и весной приводит к </a:t>
            </a:r>
            <a:r>
              <a:rPr lang="ru-RU" dirty="0" err="1"/>
              <a:t>надламыванию</a:t>
            </a:r>
            <a:r>
              <a:rPr lang="ru-RU" dirty="0"/>
              <a:t> побегов.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374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Подготовка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Малину выращивают в 12 </a:t>
            </a:r>
            <a:r>
              <a:rPr lang="ru-RU" dirty="0" err="1"/>
              <a:t>польном</a:t>
            </a:r>
            <a:r>
              <a:rPr lang="ru-RU" dirty="0"/>
              <a:t> </a:t>
            </a:r>
            <a:r>
              <a:rPr lang="ru-RU" i="1" dirty="0" err="1"/>
              <a:t>культурообороте</a:t>
            </a:r>
            <a:r>
              <a:rPr lang="ru-RU" dirty="0"/>
              <a:t>, в котором 8 полей занято малиной разного возраста, а 4 поля – полевыми культурами. Лучшими предшественниками являются черный и </a:t>
            </a:r>
            <a:r>
              <a:rPr lang="ru-RU" dirty="0" err="1"/>
              <a:t>сидеральный</a:t>
            </a:r>
            <a:r>
              <a:rPr lang="ru-RU" dirty="0"/>
              <a:t> пар, однолетние травы, зернобобовые и пропашные культуры. Нельзя размещать малину после земляники и после пасленовых. </a:t>
            </a:r>
          </a:p>
          <a:p>
            <a:r>
              <a:rPr lang="ru-RU" dirty="0"/>
              <a:t>После уборки предшественника на участке вносят по вегетирующим сорнякам </a:t>
            </a:r>
            <a:r>
              <a:rPr lang="ru-RU" dirty="0" err="1"/>
              <a:t>глифосатсодержащий</a:t>
            </a:r>
            <a:r>
              <a:rPr lang="ru-RU" dirty="0"/>
              <a:t> гербицид. Через 3 недели после обработки гербицидами вносят 100-120 т/га органических удобрений, 200 кг/га </a:t>
            </a:r>
            <a:r>
              <a:rPr lang="ru-RU" dirty="0" err="1"/>
              <a:t>д.в</a:t>
            </a:r>
            <a:r>
              <a:rPr lang="ru-RU" dirty="0"/>
              <a:t>. </a:t>
            </a:r>
            <a:r>
              <a:rPr lang="ru-RU" i="1" dirty="0"/>
              <a:t>фосфора</a:t>
            </a:r>
            <a:r>
              <a:rPr lang="ru-RU" dirty="0"/>
              <a:t> и 250 кг/га </a:t>
            </a:r>
            <a:r>
              <a:rPr lang="ru-RU" i="1" dirty="0"/>
              <a:t> </a:t>
            </a:r>
            <a:r>
              <a:rPr lang="ru-RU" dirty="0" err="1"/>
              <a:t>д.в</a:t>
            </a:r>
            <a:r>
              <a:rPr lang="ru-RU" dirty="0"/>
              <a:t>. </a:t>
            </a:r>
            <a:r>
              <a:rPr lang="ru-RU" i="1" dirty="0"/>
              <a:t>калия.</a:t>
            </a:r>
            <a:r>
              <a:rPr lang="ru-RU" dirty="0"/>
              <a:t> Почву пашут на глубину пахотного горизонта.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7133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Посадка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Лучший срок посадки малины – конец сентября – октябрь. Можно сажать рано весной. Схема размещения 3,5×0,3 – 0,5м  с последующим формированием сплошных полос шириной 0,6м (для механизированной уборки ягод). Схема размещения 3,0×0,3 – 0,5м – для ручной уборки ягод. Ежевику лучше сажать весной в связи с ее слабой зимостойкостью. </a:t>
            </a:r>
          </a:p>
          <a:p>
            <a:r>
              <a:rPr lang="ru-RU" dirty="0"/>
              <a:t>Посадку можно производить вручную, в заранее нарезанные окучником борозды, а также с помощью сажалки СШН-3 (за смену она может посадить 1.5-2 га малины). Надземную систему перед посадкой укорачивают до 20см, если это не было сделано перед выкопкой саженцев в питомнике. </a:t>
            </a:r>
          </a:p>
          <a:p>
            <a:r>
              <a:rPr lang="ru-RU" dirty="0"/>
              <a:t>У правильно посаженных растений малины корневая шейка должна быть на уровне почвы. После посадки – полив 5л воды на одно растение. При необходимости проводят повторный полив.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23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Уход за плантацией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После посадки на плантации малины устанавливают шпалеру для последующей подвязки стеблей. Шпалера представляет собой натянутую между столбами в два ряда проволоку. Нижнюю проволоку натягивают на высоте 1 м, верхнюю – 1,5 – 1,7м. Столбы высотой 3м закапывают в землю на 80см на расстоянии 10м друг от друга.</a:t>
            </a:r>
          </a:p>
          <a:p>
            <a:r>
              <a:rPr lang="ru-RU" dirty="0"/>
              <a:t>Основной способ содержания почвы в междурядьях после посадки - черный пар. Он обеспечивается регулярными обработками культиватором, фрезой, дисковой бороной. </a:t>
            </a:r>
          </a:p>
          <a:p>
            <a:r>
              <a:rPr lang="ru-RU" dirty="0"/>
              <a:t>Рано весной почву рыхлят при помощи культиватора на глубину 10-12см. За вегетацию проводят не менее 3 междурядных обработок на глубину 8-10см, а на тяжелых почвах – на 10-12см. </a:t>
            </a:r>
          </a:p>
          <a:p>
            <a:r>
              <a:rPr lang="ru-RU" dirty="0"/>
              <a:t>В полосах почву полезно замульчировать. Для мульчирования используют торф, торфокомпост, перепревший навоз, опавшие листья, хвою.</a:t>
            </a:r>
          </a:p>
        </p:txBody>
      </p:sp>
    </p:spTree>
    <p:extLst>
      <p:ext uri="{BB962C8B-B14F-4D97-AF65-F5344CB8AC3E}">
        <p14:creationId xmlns:p14="http://schemas.microsoft.com/office/powerpoint/2010/main" xmlns="" val="363821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9A078C-C2E2-497D-B785-CADC0396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Шпалера для малины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2739629-90E0-4B77-A79E-72863FB84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30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9612F-D51C-4119-AAE8-ED7F614F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Содержание почвы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D82F2A-56A9-4F48-BB3C-9201F985C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>
                <a:latin typeface="Tahoma" panose="020B0604030504040204" pitchFamily="34" charset="0"/>
              </a:rPr>
              <a:t>В </a:t>
            </a:r>
            <a:r>
              <a:rPr lang="ru-RU" altLang="ru-RU" sz="2000" u="sng" dirty="0">
                <a:latin typeface="Tahoma" panose="020B0604030504040204" pitchFamily="34" charset="0"/>
              </a:rPr>
              <a:t>междурядьях</a:t>
            </a:r>
            <a:r>
              <a:rPr lang="ru-RU" altLang="ru-RU" sz="2000" dirty="0">
                <a:latin typeface="Tahoma" panose="020B0604030504040204" pitchFamily="34" charset="0"/>
              </a:rPr>
              <a:t>– черный пар </a:t>
            </a:r>
          </a:p>
          <a:p>
            <a:r>
              <a:rPr lang="ru-RU" altLang="ru-RU" sz="2000" dirty="0">
                <a:latin typeface="Tahoma" panose="020B0604030504040204" pitchFamily="34" charset="0"/>
              </a:rPr>
              <a:t>или </a:t>
            </a:r>
            <a:r>
              <a:rPr lang="ru-RU" altLang="ru-RU" sz="2000" dirty="0" err="1">
                <a:latin typeface="Tahoma" panose="020B0604030504040204" pitchFamily="34" charset="0"/>
              </a:rPr>
              <a:t>залужение</a:t>
            </a:r>
            <a:r>
              <a:rPr lang="ru-RU" altLang="ru-RU" sz="2000" dirty="0">
                <a:latin typeface="Tahoma" panose="020B0604030504040204" pitchFamily="34" charset="0"/>
              </a:rPr>
              <a:t> </a:t>
            </a:r>
          </a:p>
          <a:p>
            <a:r>
              <a:rPr lang="ru-RU" altLang="ru-RU" sz="2000" dirty="0">
                <a:latin typeface="Tahoma" panose="020B0604030504040204" pitchFamily="34" charset="0"/>
              </a:rPr>
              <a:t>с </a:t>
            </a:r>
            <a:r>
              <a:rPr lang="ru-RU" altLang="ru-RU" sz="2000" dirty="0" err="1">
                <a:latin typeface="Tahoma" panose="020B0604030504040204" pitchFamily="34" charset="0"/>
              </a:rPr>
              <a:t>обкашиванием</a:t>
            </a:r>
            <a:r>
              <a:rPr lang="ru-RU" altLang="ru-RU" sz="2000" dirty="0">
                <a:latin typeface="Tahoma" panose="020B0604030504040204" pitchFamily="34" charset="0"/>
              </a:rPr>
              <a:t>;</a:t>
            </a:r>
            <a:br>
              <a:rPr lang="ru-RU" altLang="ru-RU" sz="2000" dirty="0">
                <a:latin typeface="Tahoma" panose="020B0604030504040204" pitchFamily="34" charset="0"/>
              </a:rPr>
            </a:br>
            <a:r>
              <a:rPr lang="ru-RU" altLang="ru-RU" sz="2000" dirty="0">
                <a:latin typeface="Tahoma" panose="020B0604030504040204" pitchFamily="34" charset="0"/>
              </a:rPr>
              <a:t>в </a:t>
            </a:r>
            <a:r>
              <a:rPr lang="ru-RU" altLang="ru-RU" sz="2000" u="sng" dirty="0">
                <a:latin typeface="Tahoma" panose="020B0604030504040204" pitchFamily="34" charset="0"/>
              </a:rPr>
              <a:t>ряду</a:t>
            </a:r>
            <a:r>
              <a:rPr lang="ru-RU" altLang="ru-RU" sz="2000" dirty="0">
                <a:latin typeface="Tahoma" panose="020B0604030504040204" pitchFamily="34" charset="0"/>
              </a:rPr>
              <a:t> – гербициды</a:t>
            </a:r>
          </a:p>
          <a:p>
            <a:r>
              <a:rPr lang="ru-RU" altLang="ru-RU" sz="2000" dirty="0">
                <a:latin typeface="Tahoma" panose="020B0604030504040204" pitchFamily="34" charset="0"/>
              </a:rPr>
              <a:t> </a:t>
            </a:r>
            <a:r>
              <a:rPr lang="ru-RU" altLang="zh-TW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Агросан</a:t>
            </a:r>
            <a:r>
              <a:rPr lang="ru-RU" altLang="zh-TW" sz="2000" dirty="0">
                <a:latin typeface="Tahoma" panose="020B0604030504040204" pitchFamily="34" charset="0"/>
                <a:cs typeface="Times New Roman" panose="02020603050405020304" pitchFamily="18" charset="0"/>
              </a:rPr>
              <a:t>, КЭ</a:t>
            </a:r>
            <a:endParaRPr lang="ru-RU" altLang="zh-TW" sz="2000" dirty="0">
              <a:latin typeface="Tahoma" panose="020B0604030504040204" pitchFamily="34" charset="0"/>
            </a:endParaRPr>
          </a:p>
          <a:p>
            <a:r>
              <a:rPr lang="ru-RU" altLang="zh-TW" sz="2000" dirty="0">
                <a:latin typeface="Tahoma" panose="020B0604030504040204" pitchFamily="34" charset="0"/>
                <a:cs typeface="Times New Roman" panose="02020603050405020304" pitchFamily="18" charset="0"/>
              </a:rPr>
              <a:t>(1,0-2,0 л/га), </a:t>
            </a:r>
            <a:endParaRPr lang="ru-RU" altLang="zh-TW" sz="2000" dirty="0">
              <a:latin typeface="Tahoma" panose="020B0604030504040204" pitchFamily="34" charset="0"/>
            </a:endParaRPr>
          </a:p>
          <a:p>
            <a:r>
              <a:rPr lang="ru-RU" altLang="zh-TW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Дабизин</a:t>
            </a:r>
            <a:r>
              <a:rPr lang="ru-RU" altLang="zh-TW" sz="2000" dirty="0">
                <a:latin typeface="Tahoma" panose="020B0604030504040204" pitchFamily="34" charset="0"/>
                <a:cs typeface="Times New Roman" panose="02020603050405020304" pitchFamily="18" charset="0"/>
              </a:rPr>
              <a:t>, 70</a:t>
            </a:r>
            <a:endParaRPr lang="ru-RU" sz="2000" dirty="0"/>
          </a:p>
        </p:txBody>
      </p:sp>
      <p:pic>
        <p:nvPicPr>
          <p:cNvPr id="5" name="Picture 1027">
            <a:extLst>
              <a:ext uri="{FF2B5EF4-FFF2-40B4-BE49-F238E27FC236}">
                <a16:creationId xmlns:a16="http://schemas.microsoft.com/office/drawing/2014/main" xmlns="" id="{C07FDE1D-2FCE-4E59-8F48-9DAB30A25CC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" r="2521"/>
          <a:stretch>
            <a:fillRect/>
          </a:stretch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281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Удобрение и поливы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Малина отзывчива на внесение удобрений. </a:t>
            </a:r>
          </a:p>
          <a:p>
            <a:r>
              <a:rPr lang="ru-RU" dirty="0"/>
              <a:t>В первые два года после посадки ежегодно весной вносят азотные удобрения 60-90кг. </a:t>
            </a:r>
            <a:r>
              <a:rPr lang="ru-RU" dirty="0" err="1"/>
              <a:t>д.в</a:t>
            </a:r>
            <a:r>
              <a:rPr lang="ru-RU" dirty="0"/>
              <a:t>./га. </a:t>
            </a:r>
          </a:p>
          <a:p>
            <a:r>
              <a:rPr lang="ru-RU" dirty="0"/>
              <a:t>С 3-го года осенью вносят P </a:t>
            </a:r>
            <a:r>
              <a:rPr lang="ru-RU" baseline="-25000" dirty="0"/>
              <a:t>80-100 </a:t>
            </a:r>
            <a:r>
              <a:rPr lang="ru-RU" dirty="0"/>
              <a:t>K</a:t>
            </a:r>
            <a:r>
              <a:rPr lang="ru-RU" baseline="-25000" dirty="0"/>
              <a:t>150-180.  </a:t>
            </a:r>
            <a:r>
              <a:rPr lang="ru-RU" dirty="0"/>
              <a:t>                                           N</a:t>
            </a:r>
            <a:r>
              <a:rPr lang="ru-RU" baseline="-25000" dirty="0"/>
              <a:t>80-100</a:t>
            </a:r>
            <a:r>
              <a:rPr lang="ru-RU" dirty="0"/>
              <a:t> вносят в два приема: весной и после сбора урожая. Заделывают игольчатыми ротационными боронами.</a:t>
            </a:r>
          </a:p>
          <a:p>
            <a:r>
              <a:rPr lang="ru-RU" dirty="0"/>
              <a:t>Если влажность почвы на глубине 20см опускается ниже 70% ПВ, требуется полив. Поливная норма – 300-400л/га. При сильной засухе полив необходим каждые 7-10 дней.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50647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Недостатки, которые затрудняют распространение культуры: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/>
              <a:t>Повышенная восприимчивость к вредителям и болезням, особенно вирусным;</a:t>
            </a:r>
          </a:p>
          <a:p>
            <a:pPr lvl="0"/>
            <a:r>
              <a:rPr lang="ru-RU" sz="3200" dirty="0"/>
              <a:t>Недостаточная зимостойкость надземной части;</a:t>
            </a:r>
          </a:p>
          <a:p>
            <a:pPr lvl="0"/>
            <a:r>
              <a:rPr lang="ru-RU" sz="3200" dirty="0"/>
              <a:t>Растянутость срока созревания ягод.</a:t>
            </a:r>
          </a:p>
          <a:p>
            <a:pPr lvl="0"/>
            <a:r>
              <a:rPr lang="ru-RU" sz="3200" dirty="0"/>
              <a:t>Ягоды не транспортабельны.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76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Формирование и обрезка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После посадки, при достижении побегом замещения длины 15-20 см, надземную часть саженца удаляют. </a:t>
            </a:r>
          </a:p>
          <a:p>
            <a:r>
              <a:rPr lang="ru-RU" dirty="0"/>
              <a:t>На 2-й год у каждого растения оставляют только сильные побеги, слабые вырезают до уровня почвы.</a:t>
            </a:r>
          </a:p>
          <a:p>
            <a:r>
              <a:rPr lang="ru-RU" dirty="0"/>
              <a:t> С третьего года  нормирование побегов производят, начиная с мая, в течение лета. При этом выпалывают слаборазвитые корне отпрыски, оставляя на куст 8-10 лучших побегов. Сразу после плодоношения вырезают все </a:t>
            </a:r>
            <a:r>
              <a:rPr lang="ru-RU" dirty="0" err="1"/>
              <a:t>отплодоносившие</a:t>
            </a:r>
            <a:r>
              <a:rPr lang="ru-RU" dirty="0"/>
              <a:t> стебли.  Весной проводят укорачивание верхушек побегов до хорошо развитых почек.</a:t>
            </a:r>
          </a:p>
          <a:p>
            <a:r>
              <a:rPr lang="ru-RU" dirty="0"/>
              <a:t>Все срезанные части надземной системы малины сразу же должны быть вынесены с плантации и сожжены.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9095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88591-C35B-448A-8613-221B1AC5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Особенности технологии возделывания ежевики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160AB6-2797-48D0-B74B-5DB0E4941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/>
              <a:t>Технология возделывания </a:t>
            </a:r>
            <a:r>
              <a:rPr lang="ru-RU" altLang="ru-RU" u="sng" dirty="0"/>
              <a:t>ежевики</a:t>
            </a:r>
            <a:r>
              <a:rPr lang="ru-RU" altLang="ru-RU" sz="2000" dirty="0"/>
              <a:t> </a:t>
            </a:r>
            <a:r>
              <a:rPr lang="ru-RU" altLang="ru-RU" dirty="0"/>
              <a:t>аналогична малине, но отличается </a:t>
            </a:r>
            <a:r>
              <a:rPr lang="ru-RU" altLang="ru-RU"/>
              <a:t>следующими элементами:</a:t>
            </a:r>
            <a:endParaRPr lang="ru-RU" altLang="ru-RU" dirty="0">
              <a:latin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</a:rPr>
              <a:t>Посадка весной;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</a:rPr>
              <a:t>Прищипка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однолетних </a:t>
            </a:r>
            <a:r>
              <a:rPr lang="ru-RU" altLang="ru-RU" dirty="0">
                <a:latin typeface="Times New Roman" panose="02020603050405020304" pitchFamily="18" charset="0"/>
              </a:rPr>
              <a:t>побегов в июне и августе;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</a:rPr>
              <a:t>Укрытие побегов на зиму.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865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технологии ремонтантной малины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Ремонтантную малину лучше выращивать в однолетней культуре.</a:t>
            </a:r>
          </a:p>
          <a:p>
            <a:r>
              <a:rPr lang="ru-RU" dirty="0"/>
              <a:t>Поздней осенью надземную часть растений скашивают роторной косилкой у самой земли, сгребают и свозят с плантации.</a:t>
            </a:r>
          </a:p>
          <a:p>
            <a:r>
              <a:rPr lang="ru-RU" dirty="0"/>
              <a:t>В мае - июне проводят нормировку побегов, оставляя на 1 м ряда 10-12 хорошо развитых стеблей.</a:t>
            </a:r>
          </a:p>
          <a:p>
            <a:r>
              <a:rPr lang="ru-RU" dirty="0"/>
              <a:t>Сбор урожая начинают в августе и продолжают до первых морозов.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321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28A62-A84D-4CAE-9398-349B2046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Сбор урожая</a:t>
            </a:r>
            <a:br>
              <a:rPr lang="ru-RU" altLang="ru-RU" b="1" dirty="0"/>
            </a:br>
            <a:r>
              <a:rPr lang="ru-RU" altLang="ru-RU" dirty="0"/>
              <a:t>схема посадки разреженная - 3,5 х 0,5 м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09FDA4D-E03C-4BDC-9E2A-3587E818E6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70705"/>
            <a:ext cx="5009382" cy="450625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DA2B8B6-B181-4C29-901C-3519C8F7F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1690688"/>
            <a:ext cx="564351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52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C71DD5-A064-4150-948B-67C845A3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Упаковка продукции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DE212E-730C-41F0-86F4-27F79C5F8A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912" y="2070100"/>
            <a:ext cx="5251881" cy="37719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61D826B-B940-4BE2-8C8F-592BB41DF2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2433" y="2070100"/>
            <a:ext cx="516014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819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28DD6-5734-4F1E-91F1-6A55DFFA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Различные технологии возделывания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68B1FA-E66A-4F39-99F9-CB5E3194CB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u="sng" dirty="0"/>
              <a:t>Традиционная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(малина, ежевика)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732DA2-92E1-4D2E-9C04-3635CA4526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dirty="0"/>
              <a:t>С использованием ремонтантных сортов или </a:t>
            </a:r>
            <a:r>
              <a:rPr lang="ru-RU" altLang="ru-RU" u="sng" dirty="0"/>
              <a:t>альтернативная</a:t>
            </a:r>
            <a:r>
              <a:rPr lang="ru-RU" altLang="ru-RU" dirty="0"/>
              <a:t> (малина)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0558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E3855-3DD1-4304-9505-C3EA3359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Особенности различных технологий возделывания малины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16D1617-BEEF-443B-8107-AA3FD6858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5175726"/>
              </p:ext>
            </p:extLst>
          </p:nvPr>
        </p:nvGraphicFramePr>
        <p:xfrm>
          <a:off x="838200" y="1825625"/>
          <a:ext cx="10515600" cy="499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9920576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19385650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Традиционная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Альтернативная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0422880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Удобрение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азотные </a:t>
                      </a: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ежегодно </a:t>
                      </a: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 кг/га д.в.)</a:t>
                      </a:r>
                      <a:endParaRPr kumimoji="0" lang="be-BY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осфорные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калийные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 раз в 3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90-120 кг/га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Удобрение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азотные </a:t>
                      </a: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ежегодно </a:t>
                      </a: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кг/га д.в.)</a:t>
                      </a:r>
                      <a:endParaRPr kumimoji="0" lang="be-BY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осфорные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калийные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 раз в 3 года (180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кг/га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5083808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Обрезка</a:t>
                      </a:r>
                      <a:endParaRPr kumimoji="0" lang="be-BY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ранневесеннее укорачивание побегов на 10-15 см;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прищипка молодых побегов в июне;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0" lang="be-BY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вырезка отплодоносивших стеблей после сбора урожая.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Обрезка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Скашивание надземной части весной до начала вегетации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4814572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Уборка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 интервалом в 1-2 дня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Уборка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 интервалом в 5-7 дней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072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3830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6B327-BAD7-4CA4-9660-9E9A4345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Скашивание надземной части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7B2825-E923-496E-AD23-E627B160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altLang="ru-RU" sz="2000" dirty="0"/>
              <a:t>У ремонтантной малины срезают </a:t>
            </a:r>
          </a:p>
          <a:p>
            <a:pPr algn="just"/>
            <a:r>
              <a:rPr lang="ru-RU" altLang="ru-RU" sz="2000" dirty="0"/>
              <a:t>надземную часть </a:t>
            </a:r>
          </a:p>
          <a:p>
            <a:pPr algn="just"/>
            <a:r>
              <a:rPr lang="ru-RU" altLang="ru-RU" sz="2000" dirty="0"/>
              <a:t>до уровня почвы. </a:t>
            </a:r>
          </a:p>
          <a:p>
            <a:pPr algn="just"/>
            <a:r>
              <a:rPr lang="ru-RU" altLang="ru-RU" sz="2000" dirty="0"/>
              <a:t>Обрезку лучше проводить</a:t>
            </a:r>
          </a:p>
          <a:p>
            <a:pPr algn="just"/>
            <a:r>
              <a:rPr lang="ru-RU" altLang="ru-RU" sz="2000" dirty="0"/>
              <a:t> рано весной до </a:t>
            </a:r>
          </a:p>
          <a:p>
            <a:pPr algn="just"/>
            <a:r>
              <a:rPr lang="ru-RU" altLang="ru-RU" sz="2000" dirty="0"/>
              <a:t>начала вегетации вручную </a:t>
            </a:r>
          </a:p>
          <a:p>
            <a:pPr algn="just"/>
            <a:r>
              <a:rPr lang="ru-RU" altLang="ru-RU" sz="2000" dirty="0"/>
              <a:t>секатором или </a:t>
            </a:r>
          </a:p>
          <a:p>
            <a:pPr algn="just"/>
            <a:r>
              <a:rPr lang="ru-RU" altLang="ru-RU" sz="2000" dirty="0" err="1"/>
              <a:t>механизированно</a:t>
            </a:r>
            <a:r>
              <a:rPr lang="ru-RU" altLang="ru-RU" sz="2000" dirty="0"/>
              <a:t> косилкой </a:t>
            </a:r>
          </a:p>
          <a:p>
            <a:pPr algn="just"/>
            <a:r>
              <a:rPr lang="ru-RU" altLang="ru-RU" sz="2000" dirty="0"/>
              <a:t>(КДН-210).</a:t>
            </a:r>
          </a:p>
          <a:p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7923A8E-2953-4378-B662-83959EA672A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75" b="20375"/>
          <a:stretch>
            <a:fillRect/>
          </a:stretch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2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/>
          <a:lstStyle/>
          <a:p>
            <a:pPr algn="ctr"/>
            <a:r>
              <a:rPr lang="ru-RU" b="1" dirty="0"/>
              <a:t>Пищевая ценность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775605"/>
            <a:ext cx="10515600" cy="60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ягодах малины содержится 15% сухих веществ, из них сахаров – 5-9% (до 11,5%), органических кислот  - 1-2% (в основном яблочная, лимонная, салициловая, щавелевая),пектиновых веществ – 0.09-0.13%; витамин С – 15-33 мг/%;витамин Р – до 300 мг/%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Плоды, цветки и стебли малины обладают лечебными свойствами, применяются при простудных заболеваниях, расстройствах желудка, заболеваниях почек.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переработке плоды используют для заморозки, приготовления вин, ликеров, джемов, компотов, сиропов, замораживают в сахарном сиропе.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содержатся витамины А, С, В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К, незаменимые аминокислоты, пектины и др. Благодаря комплексу биологически активных веществ, эти культуры обладают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капилляроукрепляющим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противосклеротическим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противовоспалительным действием, являются хорошими антиоксидантами;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переработке плоды используют для заморозки, приготовления вин, ликеров, джемов, компотов, сиропов, замораживают в сахарном сиропе.</a:t>
            </a:r>
          </a:p>
          <a:p>
            <a:pPr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4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Археологи неоднократно находили семена малины при раскопках стоянок человека, относящиеся к каменному и бронзовому векам.</a:t>
            </a:r>
          </a:p>
          <a:p>
            <a:r>
              <a:rPr lang="ru-RU" dirty="0"/>
              <a:t>Малина считается более старой культурой, чем смородина и крыжовник. Первые упоминания о малине, как о культурном растении, относятся к IV веку до н.э., а впервые ее описал римский ученый Плиний Старший в I веке н.э. </a:t>
            </a:r>
          </a:p>
          <a:p>
            <a:r>
              <a:rPr lang="ru-RU" dirty="0"/>
              <a:t>В Англии и Германии малину стали культивировать с XVI века, в России ее выращивают с начала с ХVII века, в Америке с конца XVIII 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43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Ботаническая характеристика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/>
              <a:t>Все культурные сорта малины произошли от 3 видов:</a:t>
            </a:r>
            <a:endParaRPr lang="ru-RU" dirty="0"/>
          </a:p>
          <a:p>
            <a:r>
              <a:rPr lang="ru-RU" b="1" dirty="0"/>
              <a:t>R. </a:t>
            </a:r>
            <a:r>
              <a:rPr lang="ru-RU" b="1" dirty="0" err="1"/>
              <a:t>idaeus</a:t>
            </a:r>
            <a:r>
              <a:rPr lang="ru-RU" dirty="0"/>
              <a:t> – малина красная, которая включает 2 подвида:</a:t>
            </a:r>
          </a:p>
          <a:p>
            <a:pPr lvl="0"/>
            <a:r>
              <a:rPr lang="ru-RU" i="1" dirty="0"/>
              <a:t>европейскую  красную</a:t>
            </a:r>
            <a:r>
              <a:rPr lang="ru-RU" b="1" i="1" dirty="0"/>
              <a:t>. </a:t>
            </a:r>
            <a:r>
              <a:rPr lang="ru-RU" dirty="0"/>
              <a:t>Плоды красные или желтые, продолговатые или полушаровидные. Сорта – Новость Кузьмина, Коралловая, </a:t>
            </a:r>
            <a:r>
              <a:rPr lang="ru-RU" dirty="0" err="1"/>
              <a:t>Вислуха</a:t>
            </a:r>
            <a:r>
              <a:rPr lang="ru-RU" dirty="0"/>
              <a:t>, Метеор, Бальзам.</a:t>
            </a:r>
          </a:p>
          <a:p>
            <a:pPr lvl="0"/>
            <a:r>
              <a:rPr lang="ru-RU" i="1" dirty="0"/>
              <a:t>американскую щетинистую</a:t>
            </a:r>
            <a:r>
              <a:rPr lang="ru-RU" dirty="0"/>
              <a:t>. Плоды красные или желтые. Сорта – Латам, </a:t>
            </a:r>
            <a:r>
              <a:rPr lang="ru-RU" dirty="0" err="1"/>
              <a:t>Ньюбург</a:t>
            </a:r>
            <a:r>
              <a:rPr lang="ru-RU" dirty="0"/>
              <a:t>, Феникс.</a:t>
            </a:r>
          </a:p>
          <a:p>
            <a:r>
              <a:rPr lang="ru-RU" b="1" dirty="0"/>
              <a:t>R. </a:t>
            </a:r>
            <a:r>
              <a:rPr lang="ru-RU" b="1" dirty="0" err="1"/>
              <a:t>occidentalis</a:t>
            </a:r>
            <a:r>
              <a:rPr lang="ru-RU" b="1" dirty="0"/>
              <a:t> – </a:t>
            </a:r>
            <a:r>
              <a:rPr lang="ru-RU" dirty="0"/>
              <a:t>малина черная или </a:t>
            </a:r>
            <a:r>
              <a:rPr lang="ru-RU" dirty="0" err="1"/>
              <a:t>ежевикообразная</a:t>
            </a:r>
            <a:r>
              <a:rPr lang="ru-RU" dirty="0"/>
              <a:t>. Размножается укоренением верхушечных почек (</a:t>
            </a:r>
            <a:r>
              <a:rPr lang="ru-RU" dirty="0" err="1"/>
              <a:t>пульбованием</a:t>
            </a:r>
            <a:r>
              <a:rPr lang="ru-RU" dirty="0"/>
              <a:t>). Сорт </a:t>
            </a:r>
            <a:r>
              <a:rPr lang="ru-RU" dirty="0" err="1"/>
              <a:t>Кумберланд</a:t>
            </a:r>
            <a:r>
              <a:rPr lang="ru-RU" dirty="0"/>
              <a:t>.</a:t>
            </a:r>
          </a:p>
          <a:p>
            <a:r>
              <a:rPr lang="ru-RU" b="1" dirty="0"/>
              <a:t>R. </a:t>
            </a:r>
            <a:r>
              <a:rPr lang="ru-RU" b="1" dirty="0" err="1"/>
              <a:t>neglectus</a:t>
            </a:r>
            <a:r>
              <a:rPr lang="ru-RU" b="1" dirty="0"/>
              <a:t> – </a:t>
            </a:r>
            <a:r>
              <a:rPr lang="ru-RU" dirty="0"/>
              <a:t>малина пурпуровая, является межвидовым гибридом  от спонтанного скрещивания черной </a:t>
            </a:r>
            <a:r>
              <a:rPr lang="ru-RU" dirty="0" err="1"/>
              <a:t>ежевикообразной</a:t>
            </a:r>
            <a:r>
              <a:rPr lang="ru-RU" dirty="0"/>
              <a:t> и американской щетинистой малины. Имеет такой же характер роста и так же размножается, как и черная малина. Распространена в США.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63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Ботаническая характеристика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/>
              <a:t>Основные виды ежевики:</a:t>
            </a:r>
            <a:endParaRPr lang="ru-RU" dirty="0"/>
          </a:p>
          <a:p>
            <a:r>
              <a:rPr lang="ru-RU" b="1" dirty="0"/>
              <a:t>R. </a:t>
            </a:r>
            <a:r>
              <a:rPr lang="ru-RU" b="1" dirty="0" err="1"/>
              <a:t>caesius</a:t>
            </a:r>
            <a:r>
              <a:rPr lang="ru-RU" b="1" dirty="0"/>
              <a:t> </a:t>
            </a:r>
            <a:r>
              <a:rPr lang="ru-RU" dirty="0"/>
              <a:t>– ежевика сизая. растет в диком виде в европейской части, Кавказе, Малой Азии, Иране.</a:t>
            </a:r>
          </a:p>
          <a:p>
            <a:r>
              <a:rPr lang="ru-RU" b="1" dirty="0"/>
              <a:t>R. </a:t>
            </a:r>
            <a:r>
              <a:rPr lang="en-US" b="1" dirty="0"/>
              <a:t>all</a:t>
            </a:r>
            <a:r>
              <a:rPr lang="ru-RU" b="1" dirty="0"/>
              <a:t>e</a:t>
            </a:r>
            <a:r>
              <a:rPr lang="en-US" b="1" dirty="0" err="1"/>
              <a:t>ghanitn</a:t>
            </a:r>
            <a:r>
              <a:rPr lang="ru-RU" b="1" dirty="0" err="1"/>
              <a:t>si</a:t>
            </a:r>
            <a:r>
              <a:rPr lang="en-US" b="1" dirty="0"/>
              <a:t>s</a:t>
            </a:r>
            <a:r>
              <a:rPr lang="ru-RU" b="1" dirty="0"/>
              <a:t> и </a:t>
            </a:r>
            <a:r>
              <a:rPr lang="en-US" b="1" dirty="0"/>
              <a:t>R</a:t>
            </a:r>
            <a:r>
              <a:rPr lang="ru-RU" b="1" dirty="0"/>
              <a:t>. </a:t>
            </a:r>
            <a:r>
              <a:rPr lang="en-US" b="1" dirty="0" err="1"/>
              <a:t>flagellaris</a:t>
            </a:r>
            <a:r>
              <a:rPr lang="ru-RU" b="1" dirty="0"/>
              <a:t>– </a:t>
            </a:r>
            <a:r>
              <a:rPr lang="ru-RU" dirty="0"/>
              <a:t>Северо-Американские виды. Они обладают более высокими вкусовыми качествами по сравнению с ежевикой сизой. Поэтому они являются родоначальниками большинства культурных сортов ежевики. </a:t>
            </a:r>
          </a:p>
          <a:p>
            <a:r>
              <a:rPr lang="ru-RU" dirty="0"/>
              <a:t> По характеру роста ежевика делится на:</a:t>
            </a:r>
          </a:p>
          <a:p>
            <a:r>
              <a:rPr lang="ru-RU" i="1" dirty="0"/>
              <a:t>росянки</a:t>
            </a:r>
            <a:r>
              <a:rPr lang="ru-RU" dirty="0"/>
              <a:t> – со стелющимися стеблями;</a:t>
            </a:r>
          </a:p>
          <a:p>
            <a:r>
              <a:rPr lang="ru-RU" i="1" dirty="0"/>
              <a:t>собственно ежевики </a:t>
            </a:r>
            <a:r>
              <a:rPr lang="ru-RU" dirty="0"/>
              <a:t>– имеют прямостоящие стебли.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384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Строение куста малины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19" r="79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sz="2000" dirty="0"/>
              <a:t>Двулетний стебель</a:t>
            </a:r>
          </a:p>
          <a:p>
            <a:pPr marL="342900" indent="-342900">
              <a:buAutoNum type="arabicPeriod"/>
            </a:pPr>
            <a:r>
              <a:rPr lang="ru-RU" sz="2000" dirty="0"/>
              <a:t>Боковые побеги(</a:t>
            </a:r>
            <a:r>
              <a:rPr lang="ru-RU" sz="2000" dirty="0" err="1"/>
              <a:t>латералы</a:t>
            </a:r>
            <a:r>
              <a:rPr lang="ru-RU" sz="2000" dirty="0"/>
              <a:t>)</a:t>
            </a:r>
          </a:p>
          <a:p>
            <a:pPr marL="342900" indent="-342900">
              <a:buAutoNum type="arabicPeriod"/>
            </a:pPr>
            <a:r>
              <a:rPr lang="ru-RU" sz="2000" dirty="0"/>
              <a:t>Однолетний побег замещения</a:t>
            </a:r>
          </a:p>
          <a:p>
            <a:pPr marL="342900" indent="-342900">
              <a:buAutoNum type="arabicPeriod"/>
            </a:pPr>
            <a:r>
              <a:rPr lang="ru-RU" sz="2000" dirty="0"/>
              <a:t>Корневой отпрыск</a:t>
            </a:r>
          </a:p>
          <a:p>
            <a:pPr marL="342900" indent="-342900">
              <a:buAutoNum type="arabicPeriod"/>
            </a:pPr>
            <a:r>
              <a:rPr lang="ru-RU" sz="2000" dirty="0"/>
              <a:t>Адвентивные почки</a:t>
            </a:r>
          </a:p>
          <a:p>
            <a:pPr marL="342900" indent="-342900">
              <a:buAutoNum type="arabicPeriod"/>
            </a:pPr>
            <a:r>
              <a:rPr lang="ru-RU" sz="2000" dirty="0"/>
              <a:t>Придаточные корни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8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295275"/>
            <a:ext cx="93535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437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2648</Words>
  <Application>Microsoft Office PowerPoint</Application>
  <PresentationFormat>Произвольный</PresentationFormat>
  <Paragraphs>195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ЛЕКЦИЯ  МАЛИНА И ЕЖЕВИКА</vt:lpstr>
      <vt:lpstr>Достоинства малины как культуры</vt:lpstr>
      <vt:lpstr> Недостатки, которые затрудняют распространение культуры: </vt:lpstr>
      <vt:lpstr>Пищевая ценность</vt:lpstr>
      <vt:lpstr>История культуры</vt:lpstr>
      <vt:lpstr>Ботаническая характеристика</vt:lpstr>
      <vt:lpstr>Ботаническая характеристика</vt:lpstr>
      <vt:lpstr>Строение куста малины</vt:lpstr>
      <vt:lpstr>Слайд 9</vt:lpstr>
      <vt:lpstr>Морфология</vt:lpstr>
      <vt:lpstr>Морфология</vt:lpstr>
      <vt:lpstr>Биология</vt:lpstr>
      <vt:lpstr>Биология</vt:lpstr>
      <vt:lpstr>Отношение к свету и влаге</vt:lpstr>
      <vt:lpstr>Зимостойкость</vt:lpstr>
      <vt:lpstr>По сравнению с малиной, ежевика…</vt:lpstr>
      <vt:lpstr>3 периода развития малины и ежевики </vt:lpstr>
      <vt:lpstr>Размножение</vt:lpstr>
      <vt:lpstr>  Основные агротехнические мероприятия на маточнике  </vt:lpstr>
      <vt:lpstr>Основные агротехнические мероприятия на маточнике</vt:lpstr>
      <vt:lpstr>Основные агротехнические мероприятия на маточнике</vt:lpstr>
      <vt:lpstr>Требования к посадочному материалу</vt:lpstr>
      <vt:lpstr>Выбор участка </vt:lpstr>
      <vt:lpstr>Подготовка участка</vt:lpstr>
      <vt:lpstr>Посадка</vt:lpstr>
      <vt:lpstr>Уход за плантацией</vt:lpstr>
      <vt:lpstr>Шпалера для малины</vt:lpstr>
      <vt:lpstr>Содержание почвы</vt:lpstr>
      <vt:lpstr>Удобрение и поливы</vt:lpstr>
      <vt:lpstr>Формирование и обрезка</vt:lpstr>
      <vt:lpstr>Особенности технологии возделывания ежевики</vt:lpstr>
      <vt:lpstr>Особенности технологии ремонтантной малины</vt:lpstr>
      <vt:lpstr>Сбор урожая схема посадки разреженная - 3,5 х 0,5 м</vt:lpstr>
      <vt:lpstr>Упаковка продукции</vt:lpstr>
      <vt:lpstr>Различные технологии возделывания</vt:lpstr>
      <vt:lpstr>Особенности различных технологий возделывания малины</vt:lpstr>
      <vt:lpstr>Скашивание надземной части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 МАЛИНА И ЕЖЕВИКА</dc:title>
  <dc:creator>Пользователь</dc:creator>
  <cp:lastModifiedBy>Пк</cp:lastModifiedBy>
  <cp:revision>28</cp:revision>
  <dcterms:created xsi:type="dcterms:W3CDTF">2018-11-19T08:24:01Z</dcterms:created>
  <dcterms:modified xsi:type="dcterms:W3CDTF">2023-01-30T05:32:46Z</dcterms:modified>
</cp:coreProperties>
</file>