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8E8D-9888-472F-A9A5-BC3DBB2D4FF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A7CB-7492-42A8-ACD6-18B814FC95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863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8E8D-9888-472F-A9A5-BC3DBB2D4FF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A7CB-7492-42A8-ACD6-18B814FC95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62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8E8D-9888-472F-A9A5-BC3DBB2D4FF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A7CB-7492-42A8-ACD6-18B814FC95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667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8E8D-9888-472F-A9A5-BC3DBB2D4FF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A7CB-7492-42A8-ACD6-18B814FC95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181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8E8D-9888-472F-A9A5-BC3DBB2D4FF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A7CB-7492-42A8-ACD6-18B814FC95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934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8E8D-9888-472F-A9A5-BC3DBB2D4FF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A7CB-7492-42A8-ACD6-18B814FC95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80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8E8D-9888-472F-A9A5-BC3DBB2D4FF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A7CB-7492-42A8-ACD6-18B814FC95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117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8E8D-9888-472F-A9A5-BC3DBB2D4FF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A7CB-7492-42A8-ACD6-18B814FC95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793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8E8D-9888-472F-A9A5-BC3DBB2D4FF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A7CB-7492-42A8-ACD6-18B814FC95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43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8E8D-9888-472F-A9A5-BC3DBB2D4FF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A7CB-7492-42A8-ACD6-18B814FC95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67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8E8D-9888-472F-A9A5-BC3DBB2D4FF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A7CB-7492-42A8-ACD6-18B814FC95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45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8E8D-9888-472F-A9A5-BC3DBB2D4FF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A7CB-7492-42A8-ACD6-18B814FC95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26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8E8D-9888-472F-A9A5-BC3DBB2D4FF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A7CB-7492-42A8-ACD6-18B814FC95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75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8E8D-9888-472F-A9A5-BC3DBB2D4FF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A7CB-7492-42A8-ACD6-18B814FC95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47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8E8D-9888-472F-A9A5-BC3DBB2D4FF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A7CB-7492-42A8-ACD6-18B814FC95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231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8E8D-9888-472F-A9A5-BC3DBB2D4FF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A7CB-7492-42A8-ACD6-18B814FC95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809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8E8D-9888-472F-A9A5-BC3DBB2D4FF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A7CB-7492-42A8-ACD6-18B814FC95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76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D468E8D-9888-472F-A9A5-BC3DBB2D4FF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04EA7CB-7492-42A8-ACD6-18B814FC95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529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Тропические породы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0450"/>
          </a:xfrm>
        </p:spPr>
        <p:txBody>
          <a:bodyPr>
            <a:no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Кешью, кажу (</a:t>
            </a:r>
            <a:r>
              <a:rPr lang="en-US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Anacardium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L.), </a:t>
            </a:r>
            <a:r>
              <a:rPr lang="ru-RU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семейство </a:t>
            </a:r>
            <a:r>
              <a:rPr lang="ru-RU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Сумаховые</a:t>
            </a:r>
            <a:r>
              <a:rPr lang="ru-RU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Anacardiaceae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R. </a:t>
            </a:r>
            <a:r>
              <a:rPr lang="ru-RU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Вг</a:t>
            </a:r>
            <a:r>
              <a:rPr lang="ru-RU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006178"/>
            <a:ext cx="5060497" cy="5851821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 роду относится 15 видов, широко возделывается во многих странах тропического пояса </a:t>
            </a:r>
            <a:r>
              <a:rPr lang="ru-RU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кешью западное</a:t>
            </a:r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(A. </a:t>
            </a:r>
            <a:r>
              <a:rPr lang="ru-RU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occidentale</a:t>
            </a:r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L.). Первичным очагом формообразования и введения в культуру этого вида является бассейн реки Амазонки, откуда эта порода была </a:t>
            </a:r>
            <a:r>
              <a:rPr lang="ru-RU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интродуцирована</a:t>
            </a:r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во многие страны, и в настоящее время заняла ведущее место в качестве орехоплодной породы, занимая после миндаля второе место по валовому производству в мире. Объем товарной продукции орехов кешью составляет примерно 500 тыс. т в год, в том числе Мозамбик 200, Танзания 100, Индия 90 - 100 тыс. т. Около половины экспортной продукции в мире дает Восточная Африка. В настоящее время в Африке и Индии наметились вторичные очаги формообразования кешью, только в Индии выделено более 100 перспективных культурных форм разного географического происхождения. Все части плода кешью широко используются в пищевой, кондитерской и медицинской промышленности: разросшаяся плодоножка, так называемое яблоко кажу употребляется в пищу в свежем виде и перерабатывается на джемы, соки, маринады и т. д.; ядро ореха содержит 55 - 60% ненасыщенных жирных масел и является основным товарным продуктом, скорлупа ореха перерабатывается с целью извлечения бальзама кажу, используемого в медицинской промышленности.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27335" y="1006178"/>
            <a:ext cx="5064665" cy="5851821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Вечнозеленые деревья кешью небольшие, обычно не превышают 7 - 10 м в высоту. Растение однодомное, с мужскими цветками и обоеполыми, расположенными в крупных конечных соцветиях. Цветение очень растянутое, поэтому на дереве одновременно можно увидеть цветки и плоды различной степени зрелости. Кешью - очень скороплодная порода, растения вступают в плодоношение на 2 - 4-й год после посадки, полное плодоношение наблюдается через 8 - 10 лет. Продуктивная жизнь насаждений составляет от 20 - 40 до 70 лет, урожайность высокая (в расчете на орехи составляет 10 - 20 ц/га и более).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20" name="Picture 4" descr="Кешью | Индийский орех | Яблоки кажу | Мир растений и деревьев | Пульс  Mail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3606800"/>
            <a:ext cx="4622800" cy="325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Орехи кешью: польза и вред для организма, состав, свойства, калорийность,  цена, где раст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497" y="4533614"/>
            <a:ext cx="2508703" cy="232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83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0930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Личи</a:t>
            </a:r>
            <a:r>
              <a:rPr lang="ru-RU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Litchi Sonner), </a:t>
            </a:r>
            <a:r>
              <a:rPr lang="ru-RU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семейство </a:t>
            </a:r>
            <a:r>
              <a:rPr lang="ru-RU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Мыльниковые</a:t>
            </a:r>
            <a:r>
              <a:rPr lang="ru-RU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Sapindaceae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Juss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.). </a:t>
            </a:r>
            <a:r>
              <a:rPr lang="ru-RU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Монотипный род, состоит из одного вида - </a:t>
            </a:r>
            <a:r>
              <a:rPr lang="ru-RU" sz="2400" i="1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личи</a:t>
            </a:r>
            <a:r>
              <a:rPr lang="ru-RU" sz="2400" i="1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китайское</a:t>
            </a:r>
            <a:r>
              <a:rPr lang="ru-RU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L. </a:t>
            </a:r>
            <a:r>
              <a:rPr lang="en-US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chinensis</a:t>
            </a:r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Sonner.).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117600"/>
            <a:ext cx="5060497" cy="5735489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effectLst/>
              </a:rPr>
              <a:t>Деревья </a:t>
            </a:r>
            <a:r>
              <a:rPr lang="ru-RU" dirty="0" err="1" smtClean="0">
                <a:effectLst/>
              </a:rPr>
              <a:t>личи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вечнозеленые, высотой до 15 м и диаметром ствола 1 - 1,5 м, листья сложные, молодые листья имеют ярко-оранжевую </a:t>
            </a:r>
            <a:r>
              <a:rPr lang="ru-RU" dirty="0" err="1">
                <a:effectLst/>
              </a:rPr>
              <a:t>антоциановую</a:t>
            </a:r>
            <a:r>
              <a:rPr lang="ru-RU" dirty="0">
                <a:effectLst/>
              </a:rPr>
              <a:t> окраску, что придает деревьям высокую декоративность. </a:t>
            </a:r>
            <a:r>
              <a:rPr lang="ru-RU" dirty="0" err="1" smtClean="0">
                <a:effectLst/>
              </a:rPr>
              <a:t>Личи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- двудомное растение, но сорта и культурные формы имеют двуполые цветки, в соцветиях 4 - 18 цветков. Плоды в кистях, округлые, розового или темно-красного цвета, внешне очень похожие на ягоды земляники. Диаметр плодов 3 - 5 см, плод - сочная односемянная костянка, </a:t>
            </a:r>
            <a:r>
              <a:rPr lang="ru-RU" dirty="0" err="1">
                <a:effectLst/>
              </a:rPr>
              <a:t>экзокарп</a:t>
            </a:r>
            <a:r>
              <a:rPr lang="ru-RU" dirty="0">
                <a:effectLst/>
              </a:rPr>
              <a:t> кожистый, при созревании хрупкий, </a:t>
            </a:r>
            <a:r>
              <a:rPr lang="ru-RU" dirty="0" err="1">
                <a:effectLst/>
              </a:rPr>
              <a:t>панциревидный</a:t>
            </a:r>
            <a:r>
              <a:rPr lang="ru-RU" dirty="0">
                <a:effectLst/>
              </a:rPr>
              <a:t>. Крупное семя окружено сочным разросшимся </a:t>
            </a:r>
            <a:r>
              <a:rPr lang="ru-RU" dirty="0" err="1">
                <a:effectLst/>
              </a:rPr>
              <a:t>ариллюсом</a:t>
            </a:r>
            <a:r>
              <a:rPr lang="ru-RU" dirty="0">
                <a:effectLst/>
              </a:rPr>
              <a:t> (кровелькой), являющимся съедобной частью плода (60 - 85% общей массы плода). Мякоть нежная, полупрозрачная, по консистенции напоминает желе, с тонким ароматом. Она содержит 12 - 15% Сахаров, 0,2 - 1,1% органических кислот, 1,2% белков и 30 - 45 мг% аскорбиновой кислоты. Плоды употребляются в свежем виде, консервируются, а в сухом виде экспортируются под названием китайских орехов </a:t>
            </a:r>
            <a:r>
              <a:rPr lang="ru-RU" dirty="0" err="1" smtClean="0">
                <a:effectLst/>
              </a:rPr>
              <a:t>личи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в страны северного полушария. </a:t>
            </a:r>
            <a:r>
              <a:rPr lang="ru-RU" dirty="0" err="1" smtClean="0">
                <a:effectLst/>
              </a:rPr>
              <a:t>Личи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является ценной плодовой породой, ее плоды оказывают на организм человека тонизирующее действие. В свежем виде плоды </a:t>
            </a:r>
            <a:r>
              <a:rPr lang="ru-RU" dirty="0" err="1" smtClean="0">
                <a:effectLst/>
              </a:rPr>
              <a:t>личи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мало транспортабельны.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36012" y="1117600"/>
            <a:ext cx="5064665" cy="5735489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effectLst/>
              </a:rPr>
              <a:t>В диком виде произрастает во влажных тропических лесах Южного Китая и Таиланда. По мнению А. П. </a:t>
            </a:r>
            <a:r>
              <a:rPr lang="ru-RU" dirty="0" err="1">
                <a:effectLst/>
              </a:rPr>
              <a:t>Драгавцева</a:t>
            </a:r>
            <a:r>
              <a:rPr lang="ru-RU" dirty="0">
                <a:effectLst/>
              </a:rPr>
              <a:t>, </a:t>
            </a:r>
            <a:r>
              <a:rPr lang="ru-RU" dirty="0" err="1" smtClean="0">
                <a:effectLst/>
              </a:rPr>
              <a:t>личи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относится к числу наиболее вкусных тропических плодов земного шара. Возделывалась более чем за 2000 лет до н. э., имеется большое число культурных форм и сортов. Растения </a:t>
            </a:r>
            <a:r>
              <a:rPr lang="ru-RU" dirty="0" err="1" smtClean="0">
                <a:effectLst/>
              </a:rPr>
              <a:t>личи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интродуцированы</a:t>
            </a:r>
            <a:r>
              <a:rPr lang="ru-RU" dirty="0">
                <a:effectLst/>
              </a:rPr>
              <a:t> во многие тропические и субтропические районы, особенно в страны Индокитая. Выносят кратковременные понижения температуры воздуха до - 3 - 4°С, а отдельные сорта даже до - 8 - 10°С, хотя листья повреждаются уже при 0°С.</a:t>
            </a:r>
            <a:endParaRPr lang="ru-RU" dirty="0"/>
          </a:p>
        </p:txBody>
      </p:sp>
      <p:pic>
        <p:nvPicPr>
          <p:cNvPr id="10248" name="Picture 8" descr="Фото: Дерево лич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441" y="3840479"/>
            <a:ext cx="4226560" cy="301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Личи: выращивание из косточки в домашних условиях, полезные свойст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498" y="4409439"/>
            <a:ext cx="2904944" cy="244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79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0450"/>
          </a:xfrm>
        </p:spPr>
        <p:txBody>
          <a:bodyPr>
            <a:normAutofit/>
          </a:bodyPr>
          <a:lstStyle/>
          <a:p>
            <a:r>
              <a:rPr lang="ru-RU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Лонган</a:t>
            </a:r>
            <a:r>
              <a:rPr lang="ru-RU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Euphoria </a:t>
            </a:r>
            <a:r>
              <a:rPr lang="en-US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longana</a:t>
            </a:r>
            <a: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Lam</a:t>
            </a:r>
            <a:r>
              <a:rPr lang="en-US" sz="28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r>
              <a:rPr lang="ru-RU" sz="28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-------------- </a:t>
            </a:r>
            <a:r>
              <a:rPr lang="ru-RU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Рамбутан</a:t>
            </a:r>
            <a:r>
              <a:rPr lang="ru-RU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en-US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Nephelium</a:t>
            </a:r>
            <a: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lappaceum</a:t>
            </a:r>
            <a: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L.)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355600" y="960460"/>
            <a:ext cx="6055360" cy="4129872"/>
          </a:xfrm>
        </p:spPr>
        <p:txBody>
          <a:bodyPr>
            <a:noAutofit/>
          </a:bodyPr>
          <a:lstStyle/>
          <a:p>
            <a:r>
              <a:rPr lang="ru-RU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 диком виде распространен во влажных тропических лесах Южного Китая. Это вечнозеленое, долго живущее дерево, похожее внешне на </a:t>
            </a:r>
            <a:r>
              <a:rPr lang="ru-RU" sz="1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литчи</a:t>
            </a:r>
            <a:r>
              <a:rPr lang="ru-RU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Плоды также напоминают плоды </a:t>
            </a:r>
            <a:r>
              <a:rPr lang="ru-RU" sz="1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литчи</a:t>
            </a:r>
            <a:r>
              <a:rPr lang="ru-RU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но они несколько мельче и с гладкой тонкой кожицей, мякоть сочная, полупрозрачная. </a:t>
            </a:r>
            <a:r>
              <a:rPr lang="ru-RU" sz="1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Лонган</a:t>
            </a:r>
            <a:r>
              <a:rPr lang="ru-RU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возделывается издавна, имеется много сортов китайского происхождения, </a:t>
            </a:r>
            <a:r>
              <a:rPr lang="ru-RU" sz="1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интродуцирован</a:t>
            </a:r>
            <a:r>
              <a:rPr lang="ru-RU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в качестве плодовой культуры во многие страны. Деревья </a:t>
            </a:r>
            <a:r>
              <a:rPr lang="ru-RU" sz="1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лонгана</a:t>
            </a:r>
            <a:r>
              <a:rPr lang="ru-RU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по сравнению с </a:t>
            </a:r>
            <a:r>
              <a:rPr lang="ru-RU" sz="1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литчи</a:t>
            </a:r>
            <a:r>
              <a:rPr lang="ru-RU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более холодостойкие и часто используются как семенные подвои для сортов </a:t>
            </a:r>
            <a:r>
              <a:rPr lang="ru-RU" sz="1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литчи</a:t>
            </a:r>
            <a:r>
              <a:rPr lang="ru-RU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1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лонгана</a:t>
            </a:r>
            <a:r>
              <a:rPr lang="ru-RU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Урожайность высокая, достигает 200 - 300 кг с дерева. Плоды употребляют в пищу в свежем виде, а также сушат и перерабатывают, широко применяют в кулинарии, медицинской и кондитерской промышленности.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41440" y="721530"/>
            <a:ext cx="5750560" cy="3733630"/>
          </a:xfrm>
        </p:spPr>
        <p:txBody>
          <a:bodyPr>
            <a:noAutofit/>
          </a:bodyPr>
          <a:lstStyle/>
          <a:p>
            <a:r>
              <a:rPr lang="ru-RU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относится к роду </a:t>
            </a:r>
            <a:r>
              <a:rPr lang="ru-RU" sz="1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нефелиум</a:t>
            </a:r>
            <a:r>
              <a:rPr lang="ru-RU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1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Nephelium</a:t>
            </a:r>
            <a:r>
              <a:rPr lang="ru-RU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L.), систематически близок к </a:t>
            </a:r>
            <a:r>
              <a:rPr lang="ru-RU" sz="1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литчи</a:t>
            </a:r>
            <a:r>
              <a:rPr lang="ru-RU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1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лонгану</a:t>
            </a:r>
            <a:r>
              <a:rPr lang="ru-RU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включает 20 видов, распространенных в Индо-Малайском районе. Многие виды введены в культуру и являются ценными плодовыми породами. </a:t>
            </a:r>
            <a:r>
              <a:rPr lang="ru-RU" sz="1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Рамбутан</a:t>
            </a:r>
            <a:r>
              <a:rPr lang="ru-RU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представляет собой вечнозеленое дерево высотой до 12 - 15 м, листья сложные. Насчитывается около 150 сортов и форм. Деревья </a:t>
            </a:r>
            <a:r>
              <a:rPr lang="ru-RU" sz="1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рамбутана</a:t>
            </a:r>
            <a:r>
              <a:rPr lang="ru-RU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не выносят кратковременных заморозков, подвоем служит </a:t>
            </a:r>
            <a:r>
              <a:rPr lang="ru-RU" sz="1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лонган</a:t>
            </a:r>
            <a:r>
              <a:rPr lang="ru-RU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Плод округлый, диаметром 3 - 5 см, кожица бугорчатая, с мягкими, упругими шипами, при созревании плодов легко отделяется от мякоти. Съедобная часть плода - разросшийся </a:t>
            </a:r>
            <a:r>
              <a:rPr lang="ru-RU" sz="1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ариллюс</a:t>
            </a:r>
            <a:r>
              <a:rPr lang="ru-RU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с ароматной, сочной мякотью, содержащей до 100 - 200 мг% аскорбиновой кислоты. Семя содержит 34 - 42% ненасыщенного жирного масла (</a:t>
            </a:r>
            <a:r>
              <a:rPr lang="ru-RU" sz="1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рамбутановое</a:t>
            </a:r>
            <a:r>
              <a:rPr lang="ru-RU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масло), застывающего при комнатной температуре. Семена употребляют в пищу в поджаренном виде, плоды - свежими или консервированными.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66" name="Picture 2" descr="Лонган (растение)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96081"/>
            <a:ext cx="2722879" cy="266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Лонган, сочетания, состав, рецепты и интеренсные факты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881" y="4196081"/>
            <a:ext cx="2377440" cy="266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Рамбутан - как вырастить фрукт из косточки в домашних условиях, как его  едят и какой он на вкус, полезные свой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4978400"/>
            <a:ext cx="2418081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Рамбутан: польза и применение | Здоровое питание | Дзе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080" y="4978400"/>
            <a:ext cx="291592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87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0450"/>
          </a:xfrm>
        </p:spPr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Авокадо (</a:t>
            </a:r>
            <a:r>
              <a:rPr lang="en-US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Persea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Mill.), </a:t>
            </a:r>
            <a:r>
              <a:rPr lang="ru-RU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семейство Лавровые (</a:t>
            </a:r>
            <a:r>
              <a:rPr lang="en-US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Lauraceae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Juss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970450"/>
            <a:ext cx="5060497" cy="5887550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Род состоит из 50 видов, распространенных в тропических и субтропических районах Центральной Америки. Авокадо - вечнозеленое дерево до 10 - 15 м в высоту, листья простые. Цветки в </a:t>
            </a:r>
            <a:r>
              <a:rPr lang="ru-RU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метелкообразных</a:t>
            </a:r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поникающих соцветиях, в одной метелке насчитывается 500 - 1000 цветков. Цветки обоеполые, опыление перекрестное, преимущественно пчелами, но имеются и самофертильные сорта. Плод - грушевидная </a:t>
            </a:r>
            <a:r>
              <a:rPr lang="ru-RU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односеменная</a:t>
            </a:r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ягода (так называемая груша авокадо) величиной от размеров сливы до двухкилограммовой дыни, средняя масса одного плода составляет обычно 300 - 600 г. Крупное несъедобное семя окружено сочным, мясистым околоплодником. Мякоть маслянистая, по консистенции напоминает тающее сливочное масло, вместе с оболочкой составляет 65 - 90% от общей массы плода. Содержание жира в мякоти 10 - 25%, иногда доходит до 30 - 32%, при хранении жир не </a:t>
            </a:r>
            <a:r>
              <a:rPr lang="ru-RU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прогоркает</a:t>
            </a:r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В мякоти имеются также белки (1,2 - 4,4%), углеводы (2,5 - 6%), органические соединения фосфора и кальция, провитамин А, аскорбиновая кислота, витамины РР, Е, В1, В2 и др. Плоды употребляют в пищу в свежем виде и используют на переработку. Продукты переработки применяют в пищевой, парфюмерной и фармацевтической промышленности.</a:t>
            </a:r>
          </a:p>
          <a:p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 настоящее время имеется большое число форм и сортов авокадо, вероятно, более 600 - 800. Центральная Америка является первичным очагом древней культуры авокадо. Эта порода вскоре после открытия Америки получила широкое распространение в тропических и субтропических районах всего земного шара. Деревья авокадо переносят кратковременные понижения температуры до - 2 - 6°С.</a:t>
            </a: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27335" y="970450"/>
            <a:ext cx="5064665" cy="4932510"/>
          </a:xfrm>
        </p:spPr>
        <p:txBody>
          <a:bodyPr>
            <a:normAutofit fontScale="70000" lnSpcReduction="20000"/>
          </a:bodyPr>
          <a:lstStyle/>
          <a:p>
            <a:r>
              <a:rPr lang="ru-RU" sz="23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 промышленной культуре получили наибольшее распространение два вида авокадо.</a:t>
            </a:r>
          </a:p>
          <a:p>
            <a:r>
              <a:rPr lang="ru-RU" sz="23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Авокадо американское</a:t>
            </a:r>
            <a:r>
              <a:rPr lang="ru-RU" sz="23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(P. </a:t>
            </a:r>
            <a:r>
              <a:rPr lang="ru-RU" sz="23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americana</a:t>
            </a:r>
            <a:r>
              <a:rPr lang="ru-RU" sz="23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Mill</a:t>
            </a:r>
            <a:r>
              <a:rPr lang="ru-RU" sz="23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.). Культурный вид, вероятно, гибридного происхождения. По калорийности плоды этого вида в 2 раза превосходят нежирное мясо, насчитывается более 600 сортов. Растения этого вида плохо переносят кратковременные понижения температуры ниже - 1°С.</a:t>
            </a:r>
          </a:p>
          <a:p>
            <a:r>
              <a:rPr lang="ru-RU" sz="23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Авокадо мексиканское</a:t>
            </a:r>
            <a:r>
              <a:rPr lang="ru-RU" sz="23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(P. </a:t>
            </a:r>
            <a:r>
              <a:rPr lang="ru-RU" sz="23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drymifolia</a:t>
            </a:r>
            <a:r>
              <a:rPr lang="ru-RU" sz="23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Schlecht</a:t>
            </a:r>
            <a:r>
              <a:rPr lang="ru-RU" sz="23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3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lang="ru-RU" sz="23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Cham</a:t>
            </a:r>
            <a:r>
              <a:rPr lang="ru-RU" sz="23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 По сравнению с авокадо американским этот вид более холодостоек, выдерживает понижения температуры до - 4°С, а отдельные формы и сорта даже до - 8 - 9°С. Растения авокадо мексиканского могут возделываться в более северных районах, включая субтропическую зону. Плоды этого вида в отличие от предыдущего несколько мельче, а мякоть плодов и листья имеют аромат аниса и лаврового листа.</a:t>
            </a:r>
          </a:p>
          <a:p>
            <a:endParaRPr lang="ru-RU" dirty="0"/>
          </a:p>
        </p:txBody>
      </p:sp>
      <p:pic>
        <p:nvPicPr>
          <p:cNvPr id="12290" name="Picture 2" descr="Авокадо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498" y="970450"/>
            <a:ext cx="2417262" cy="586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Авокадо - польза авокадо, рецепт салата с авокад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761" y="5013949"/>
            <a:ext cx="4714240" cy="185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94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17" y="101600"/>
            <a:ext cx="6972648" cy="6756400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>К тропическим породам относятся теплолюбивые плодовые породы, возделываемые в тропических районах земного шара. В этих районах отсутствуют низкие, даже положительные температуры, а также не наблюдается резких колебаний температуры в течение года. Поэтому у плодовых культур этой зоны проявляется слабовыраженная сезонность развития, столь характерная для плодовых растений умеренной зоны и частично для субтропических, особенно листопадных, культур.</a:t>
            </a:r>
          </a:p>
          <a:p>
            <a:r>
              <a:rPr lang="ru-RU" dirty="0">
                <a:effectLst/>
              </a:rPr>
              <a:t>К этой группе относится большое число пород из разных ботанических семейств и имеющих разное происхождение.</a:t>
            </a:r>
          </a:p>
          <a:p>
            <a:r>
              <a:rPr lang="ru-RU" dirty="0">
                <a:effectLst/>
              </a:rPr>
              <a:t>Банан, семейство Банановые, ананас, семейство </a:t>
            </a:r>
            <a:r>
              <a:rPr lang="ru-RU" dirty="0" err="1">
                <a:effectLst/>
              </a:rPr>
              <a:t>Бромелиевые</a:t>
            </a:r>
            <a:r>
              <a:rPr lang="ru-RU" dirty="0">
                <a:effectLst/>
              </a:rPr>
              <a:t>, манго, семейство </a:t>
            </a:r>
            <a:r>
              <a:rPr lang="ru-RU" dirty="0" err="1">
                <a:effectLst/>
              </a:rPr>
              <a:t>Сумаховые</a:t>
            </a:r>
            <a:r>
              <a:rPr lang="ru-RU" dirty="0">
                <a:effectLst/>
              </a:rPr>
              <a:t>, дынное дерево, семейство </a:t>
            </a:r>
            <a:r>
              <a:rPr lang="ru-RU" dirty="0" err="1">
                <a:effectLst/>
              </a:rPr>
              <a:t>Папаевые</a:t>
            </a:r>
            <a:r>
              <a:rPr lang="ru-RU" dirty="0">
                <a:effectLst/>
              </a:rPr>
              <a:t>, финик. Семейство </a:t>
            </a:r>
            <a:r>
              <a:rPr lang="ru-RU" dirty="0" err="1">
                <a:effectLst/>
              </a:rPr>
              <a:t>Мальмовые</a:t>
            </a:r>
            <a:r>
              <a:rPr lang="ru-RU" dirty="0">
                <a:effectLst/>
              </a:rPr>
              <a:t>, кокосовая пальма, пальма масличная, семейство Пальмовые, кешью, кажу, семейство </a:t>
            </a:r>
            <a:r>
              <a:rPr lang="ru-RU" dirty="0" err="1">
                <a:effectLst/>
              </a:rPr>
              <a:t>Сумаховые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литчи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лонган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рамбутан</a:t>
            </a:r>
            <a:r>
              <a:rPr lang="ru-RU" dirty="0">
                <a:effectLst/>
              </a:rPr>
              <a:t>, семейство </a:t>
            </a:r>
            <a:r>
              <a:rPr lang="ru-RU" dirty="0" err="1">
                <a:effectLst/>
              </a:rPr>
              <a:t>Мыльниковые</a:t>
            </a:r>
            <a:r>
              <a:rPr lang="ru-RU" dirty="0">
                <a:effectLst/>
              </a:rPr>
              <a:t>, авокадо, семейство Лавровые.</a:t>
            </a: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Тропические фрукты для малыш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165" y="1"/>
            <a:ext cx="51908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16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04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Банан</a:t>
            </a:r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Musa L.</a:t>
            </a:r>
            <a:r>
              <a:rPr lang="en-US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семейство </a:t>
            </a:r>
            <a:r>
              <a:rPr lang="ru-RU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Банановые </a:t>
            </a:r>
            <a:r>
              <a:rPr lang="en-US" dirty="0">
                <a:effectLst/>
              </a:rPr>
              <a:t>(</a:t>
            </a:r>
            <a:r>
              <a:rPr lang="en-US" dirty="0" err="1">
                <a:effectLst/>
              </a:rPr>
              <a:t>Musaceae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Luss</a:t>
            </a:r>
            <a:r>
              <a:rPr lang="en-US" dirty="0">
                <a:effectLst/>
              </a:rPr>
              <a:t>.)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00728"/>
            <a:ext cx="5891165" cy="5657272"/>
          </a:xfrm>
        </p:spPr>
        <p:txBody>
          <a:bodyPr>
            <a:no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Важная плодовая и техническая порода земного шара, мировое производство плодов оценивается 35 - 40 млн. т в год. Банан одновременно является ведущей экспортной породой, по стоимости плодов занимает первое место (около 5,5 млн. т ежегодно экспортируется в страны северного полушария). Банан явился, вероятно, одним из первых растений, введенных человеком в культуру. В настоящее время эта порода является пантропической культурой. Все многочисленные сорта, формы и разновидности культурного банана гибридного происхождения и в диком состоянии не обнаружены. Известны следующие культурные виды.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7127335" y="1200728"/>
            <a:ext cx="5064665" cy="5735781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>
                <a:effectLst/>
              </a:rPr>
              <a:t>Банан культурный</a:t>
            </a:r>
            <a:r>
              <a:rPr lang="ru-RU" dirty="0">
                <a:effectLst/>
              </a:rPr>
              <a:t> (М. </a:t>
            </a:r>
            <a:r>
              <a:rPr lang="ru-RU" dirty="0" err="1">
                <a:effectLst/>
              </a:rPr>
              <a:t>paradisiaca</a:t>
            </a:r>
            <a:r>
              <a:rPr lang="ru-RU" dirty="0">
                <a:effectLst/>
              </a:rPr>
              <a:t> L.). Широко возделывается во многих странах тропического пояса. Многолетнее травянистое растение с мощным корневищем и ложным стволом (</a:t>
            </a:r>
            <a:r>
              <a:rPr lang="ru-RU" dirty="0" err="1">
                <a:effectLst/>
              </a:rPr>
              <a:t>псевдостеблем</a:t>
            </a:r>
            <a:r>
              <a:rPr lang="ru-RU" dirty="0">
                <a:effectLst/>
              </a:rPr>
              <a:t>), несущим листья и соцветия. После плодоношения надземная часть банана отмирает, а новые дочерние растения формируются в результате роста почек на многолетнем корневище. Все сорта делятся на столовые и десертные, урожайность высокая и составляет от 200 до 500 - 700 ц с 1 га. Длительность продуктивной жизни плантации от 3 до 10 лет и более, в зависимости от плодородия почвы и принятой агротехники.</a:t>
            </a:r>
          </a:p>
          <a:p>
            <a:r>
              <a:rPr lang="ru-RU" i="1" dirty="0">
                <a:effectLst/>
              </a:rPr>
              <a:t>Банан вкусный</a:t>
            </a:r>
            <a:r>
              <a:rPr lang="ru-RU" dirty="0">
                <a:effectLst/>
              </a:rPr>
              <a:t> (М. </a:t>
            </a:r>
            <a:r>
              <a:rPr lang="ru-RU" dirty="0" err="1">
                <a:effectLst/>
              </a:rPr>
              <a:t>sapientum</a:t>
            </a:r>
            <a:r>
              <a:rPr lang="ru-RU" dirty="0">
                <a:effectLst/>
              </a:rPr>
              <a:t> L.). Этот вид включает в себя в основном </a:t>
            </a:r>
            <a:r>
              <a:rPr lang="ru-RU" dirty="0" err="1">
                <a:effectLst/>
              </a:rPr>
              <a:t>триплоидные</a:t>
            </a:r>
            <a:r>
              <a:rPr lang="ru-RU" dirty="0">
                <a:effectLst/>
              </a:rPr>
              <a:t> бессемянные сорта, в биологическом отношении близок к банану культурному.</a:t>
            </a:r>
          </a:p>
          <a:p>
            <a:r>
              <a:rPr lang="ru-RU" i="1" dirty="0">
                <a:effectLst/>
              </a:rPr>
              <a:t>Банан карликовый</a:t>
            </a:r>
            <a:r>
              <a:rPr lang="ru-RU" dirty="0">
                <a:effectLst/>
              </a:rPr>
              <a:t>, или </a:t>
            </a:r>
            <a:r>
              <a:rPr lang="ru-RU" i="1" dirty="0">
                <a:effectLst/>
              </a:rPr>
              <a:t>китайский</a:t>
            </a:r>
            <a:r>
              <a:rPr lang="ru-RU" dirty="0">
                <a:effectLst/>
              </a:rPr>
              <a:t> (М. </a:t>
            </a:r>
            <a:r>
              <a:rPr lang="ru-RU" dirty="0" err="1">
                <a:effectLst/>
              </a:rPr>
              <a:t>nana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Lour</a:t>
            </a:r>
            <a:r>
              <a:rPr lang="ru-RU" dirty="0">
                <a:effectLst/>
              </a:rPr>
              <a:t>.). Культурный вид, включает малорослые, карликовые сорта.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86691" y="386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Бананы - описание продукта, как выбирать, как готовить, читайте на  Gastronom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7760"/>
            <a:ext cx="3535680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банановая пальма эквадор: 1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680" y="4561840"/>
            <a:ext cx="3820160" cy="224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28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045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Ананас (</a:t>
            </a:r>
            <a:r>
              <a:rPr lang="en-US" sz="3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Ananas</a:t>
            </a:r>
            <a:r>
              <a:rPr lang="en-US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Mill.), </a:t>
            </a:r>
            <a:r>
              <a:rPr lang="ru-RU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семейство </a:t>
            </a:r>
            <a:r>
              <a:rPr lang="ru-RU" sz="3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Бромелиевые</a:t>
            </a:r>
            <a:r>
              <a:rPr lang="ru-RU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Bromeliaceae</a:t>
            </a:r>
            <a:r>
              <a:rPr lang="en-US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Juss</a:t>
            </a:r>
            <a:r>
              <a:rPr lang="en-US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970450"/>
            <a:ext cx="5060497" cy="5887550"/>
          </a:xfrm>
        </p:spPr>
        <p:txBody>
          <a:bodyPr>
            <a:normAutofit fontScale="92500" lnSpcReduction="20000"/>
          </a:bodyPr>
          <a:lstStyle/>
          <a:p>
            <a:r>
              <a:rPr lang="ru-RU" sz="21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Европейцы впервые увидели ананас после открытия Америки. Христофор Колумб и его спутники 4 ноября 1493 г. на острове Гваделупа впервые дегустировали плоды, которые "своим вкусом и ароматом вызывают изумление и восторг". Промышленная культура ананаса возможна в тропических районах земного шара, мировое производство составляет более 3 млн. т. Ананас является важным экспортным продуктом и по стоимости экспорта стоит на четвертом месте после банана, цитрусовых культур и винограда.</a:t>
            </a:r>
          </a:p>
          <a:p>
            <a:r>
              <a:rPr lang="ru-RU" sz="21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Род состоит из пяти видов Южноамериканского происхождения. Ананас - многолетнее травянистое растение с коротким стеблем, достигающим в высоту 20 - 30 см и несущим листья и боковые (пазушные) побеги, используемые в качестве посадочного материала при закладке промышленных плантаций.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27335" y="1311563"/>
            <a:ext cx="5064665" cy="3500581"/>
          </a:xfrm>
        </p:spPr>
        <p:txBody>
          <a:bodyPr>
            <a:no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Известно большое количество сортов ананаса, которые делятся на десертные и консервные. Продуктивный период эксплуатации плантаций составляет 4 - 6 лет, за это время возможно получение 2 - 3 урожаев при общем валовом сборе до 1000 ц/га. Все сорта ананаса относятся к одному культурному виду - </a:t>
            </a:r>
            <a:r>
              <a:rPr lang="ru-RU" sz="18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ананас культурный</a:t>
            </a:r>
            <a:r>
              <a:rPr lang="ru-RU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[A. </a:t>
            </a:r>
            <a:r>
              <a:rPr lang="ru-RU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comosus</a:t>
            </a:r>
            <a:r>
              <a:rPr lang="ru-RU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Stickm</a:t>
            </a:r>
            <a:r>
              <a:rPr lang="ru-RU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.) </a:t>
            </a:r>
            <a:r>
              <a:rPr lang="ru-RU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Merrill</a:t>
            </a:r>
            <a:r>
              <a:rPr lang="ru-RU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.]. В диком состоянии не обнаружен. Другие дикорастущие виды произрастают в Бразилии и Парагвае, часто возделываются для получения мелких плодов и в качестве текстильных растений.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Ананас (род)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640" y="2062480"/>
            <a:ext cx="2570480" cy="324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0450"/>
          </a:xfrm>
        </p:spPr>
        <p:txBody>
          <a:bodyPr>
            <a:norm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Манго (</a:t>
            </a:r>
            <a:r>
              <a:rPr lang="en-US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Mangifera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L.). </a:t>
            </a:r>
            <a:r>
              <a:rPr lang="ru-RU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семейство </a:t>
            </a:r>
            <a:r>
              <a:rPr lang="ru-RU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Сумаховые</a:t>
            </a:r>
            <a:r>
              <a:rPr lang="ru-RU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Anacardiaceae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R. Br.)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879008"/>
            <a:ext cx="5060497" cy="6192352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 род входит около 40 видов юго-восточного происхождения. Индия является первичным очагом происхождения многочисленных сортов манго (2000 - 3000). Манго называют королем индийских фруктов. В больших масштабах эта порода возделывается в тропических районах всего земного шара. Общая мировая площадь оценивается в 1,8 - 2,2 млн. га. Только в Индии манго занимает 600 тыс. га с ежегодным сбором плодов 3 млн. т (второе место после банана).</a:t>
            </a:r>
          </a:p>
          <a:p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Манго - сильнорослое и долговечное дерево, высота достигает 12 м. Цветки в крупных соцветиях, в одном соцветии насчитывается 200 - 4000 цветков. Из этого огромного числа цветков плоды формируют только 0,5 - 2%. Цветение в зависимости от условий внешней среды и района произрастания один раз или 2 - 3 раза в год. При невысоком уровне агротехники часто наблюдается периодичность плодоношения. Привитые растения манго вступают в плодоношение на 4 - 5-й год после посадки, средняя урожайность составляет 40 - 100 ц/га, масса одного плода от 100 до 600 г и более. Сортов манго насчитывают более 3000, все они относятся к одному культурному виду - </a:t>
            </a:r>
            <a:r>
              <a:rPr lang="ru-RU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манго индийское</a:t>
            </a:r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(М. </a:t>
            </a:r>
            <a:r>
              <a:rPr lang="ru-RU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indica</a:t>
            </a:r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L.).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71760" y="1047284"/>
            <a:ext cx="5064665" cy="4058751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effectLst/>
              </a:rPr>
              <a:t>Этот вид за 5000 - 6000 лет до н. э. введен в культуру в Индии, Индонезии и Шри Ланка. Помимо манго индийского, дико и в культуре в Юго-Восточной Азии распространены </a:t>
            </a:r>
            <a:r>
              <a:rPr lang="ru-RU" i="1" dirty="0">
                <a:effectLst/>
              </a:rPr>
              <a:t>манго сизое</a:t>
            </a:r>
            <a:r>
              <a:rPr lang="ru-RU" dirty="0">
                <a:effectLst/>
              </a:rPr>
              <a:t> (М. </a:t>
            </a:r>
            <a:r>
              <a:rPr lang="ru-RU" dirty="0" err="1">
                <a:effectLst/>
              </a:rPr>
              <a:t>caesia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Jacq</a:t>
            </a:r>
            <a:r>
              <a:rPr lang="ru-RU" dirty="0">
                <a:effectLst/>
              </a:rPr>
              <a:t>.) - Индонезия и Филиппины, </a:t>
            </a:r>
            <a:r>
              <a:rPr lang="ru-RU" i="1" dirty="0">
                <a:effectLst/>
              </a:rPr>
              <a:t>манго пахучее</a:t>
            </a:r>
            <a:r>
              <a:rPr lang="ru-RU" dirty="0">
                <a:effectLst/>
              </a:rPr>
              <a:t> (М. </a:t>
            </a:r>
            <a:r>
              <a:rPr lang="ru-RU" dirty="0" err="1">
                <a:effectLst/>
              </a:rPr>
              <a:t>foetida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Lour</a:t>
            </a:r>
            <a:r>
              <a:rPr lang="ru-RU" dirty="0">
                <a:effectLst/>
              </a:rPr>
              <a:t>.) - острова Юго-Восточной Азии и др.</a:t>
            </a:r>
            <a:endParaRPr lang="ru-RU" dirty="0"/>
          </a:p>
        </p:txBody>
      </p:sp>
      <p:pic>
        <p:nvPicPr>
          <p:cNvPr id="4098" name="Picture 2" descr="Фрукт манго: польза и вред, как кушать, фото, как выбр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680" y="2885441"/>
            <a:ext cx="6624320" cy="397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46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0450"/>
          </a:xfrm>
        </p:spPr>
        <p:txBody>
          <a:bodyPr>
            <a:no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Папайя, дынное дерево (</a:t>
            </a:r>
            <a:r>
              <a:rPr lang="en-US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Carica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L.), </a:t>
            </a:r>
            <a:r>
              <a:rPr lang="ru-RU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семейство </a:t>
            </a:r>
            <a:r>
              <a:rPr lang="ru-RU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Папаевые</a:t>
            </a:r>
            <a:r>
              <a:rPr lang="ru-RU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Caricaceae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Dumort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284480" y="1092368"/>
            <a:ext cx="5060497" cy="4261951"/>
          </a:xfrm>
        </p:spPr>
        <p:txBody>
          <a:bodyPr>
            <a:no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 однотипное семейство входит около 30 видов, распространенных в субтропических и тропических районах Северной, Центральной и Южной Америки. Впервые папайя была описана в 1535 г., а в настоящее время она широко распространена во всех тропических странах и с успехом соперничает с бананом и манго. Плоды употребляются в пищу в свежем виде, перерабатываются на соки, компоты и т. д. Папайя возделывается во многих странах влажного тропического пояса как лекарственное растение с целью получения папаина. Основными экспортерами папаина являются Танзания, Шри Ланка, страны Африки, Латинской Америки и Австралия.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27335" y="1193968"/>
            <a:ext cx="5064665" cy="5664032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Папайя - сильнорослое, похожее на пальму, вечнозеленое дерево, быстро вступающее в плодоношение (на 12 - 14-й месяц после посадки). Продолжительность жизни деревьев 15 - 20 лет, однако в культуре после 3 - 4 лет плодоношения считается нецелесообразным сохранять плантацию вследствие ухудшения качества плодов. Плоды папайи крупные (до 1-3 кг), по своим размерам и внешнему виду напоминают дыню, в связи с чем эту культуру часто называют дынным деревом. По урожайности папайя является рекордсменом среди всех сельскохозяйственных культур земного шара, сбор плодов, достигает 1000 - 1500 ц/га и более. В Центральной Америке эта порода культивировалась издавна, о чем свидетельствуют памятники майя, </a:t>
            </a:r>
            <a:r>
              <a:rPr lang="ru-RU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ольмеков</a:t>
            </a:r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и ацтеков. Широко возделывается </a:t>
            </a:r>
            <a:r>
              <a:rPr lang="ru-RU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папайя настоящая</a:t>
            </a:r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(С. </a:t>
            </a:r>
            <a:r>
              <a:rPr lang="ru-RU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papaya</a:t>
            </a:r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L.), в настоящее время являющаяся пантропической культурой. Помимо этого вида, в меньших размерах возделываются в местах их естественного распространения </a:t>
            </a:r>
            <a:r>
              <a:rPr lang="ru-RU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папайя </a:t>
            </a:r>
            <a:r>
              <a:rPr lang="ru-RU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кундинамарская</a:t>
            </a:r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(С. </a:t>
            </a:r>
            <a:r>
              <a:rPr lang="ru-RU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cundinamarcensis</a:t>
            </a:r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Hook</a:t>
            </a:r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.) - Южная Америка, </a:t>
            </a:r>
            <a:r>
              <a:rPr lang="ru-RU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папайя пятиугольная</a:t>
            </a:r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(С. </a:t>
            </a:r>
            <a:r>
              <a:rPr lang="ru-RU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pentagona</a:t>
            </a:r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Heilb</a:t>
            </a:r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.) - Эквадор и др.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4" name="Picture 4" descr="Папайя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320" y="1193968"/>
            <a:ext cx="2753359" cy="566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51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0450"/>
          </a:xfrm>
        </p:spPr>
        <p:txBody>
          <a:bodyPr>
            <a:noAutofit/>
          </a:bodyPr>
          <a:lstStyle/>
          <a:p>
            <a:r>
              <a:rPr lang="ru-RU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Финиковая пальма, финик</a:t>
            </a:r>
            <a:r>
              <a:rPr lang="ru-RU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ru-RU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Phoenix</a:t>
            </a:r>
            <a:r>
              <a:rPr lang="ru-RU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L.), семейство Пальмовые (</a:t>
            </a:r>
            <a:r>
              <a:rPr lang="ru-RU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Palmaceae</a:t>
            </a:r>
            <a:r>
              <a:rPr lang="ru-RU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L.)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" y="1036658"/>
            <a:ext cx="4832534" cy="5479084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 тропических и субтропических районах Африки и западной части Азии насчитывается 12 видов. Северная Африка, вероятно, является первичным очагом формообразования этого рода, хотя первичным очагом </a:t>
            </a:r>
            <a:r>
              <a:rPr lang="ru-RU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доместификации</a:t>
            </a:r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культурного вида - </a:t>
            </a:r>
            <a:r>
              <a:rPr lang="ru-RU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настоящей финиковой пальмы </a:t>
            </a:r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</a:t>
            </a:r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dactylifera</a:t>
            </a:r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L.) являются, по-видимому, Южный Иран и Афганистан. Известна человеку как культурное растение за 5000 - 3000 лет до н. э. В настоящее время финиковая пальма возделывается во многих странах. Мировое производство фиников составляет 2 млн. т., а площадь, занятая этой культурой, более 500 тыс. га. В СССР первые опыты по акклиматизации финиковой пальмы были проведены в </a:t>
            </a:r>
            <a:r>
              <a:rPr lang="ru-RU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Кзыл-Атреке</a:t>
            </a:r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(Туркменская ССР), выявившие возможность введения в культуру в нашей стране этой ценной породы.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27335" y="1036658"/>
            <a:ext cx="5064665" cy="6034702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Мировой сортимент культурного финика насчитывает более 5000 сортов. Растения финика достигают в высоту 20 - 30 м, продолжительность жизни около 100 лет. У основания ствола часто формируется поросль, служащая посадочным материалом при ее отделении от материнского растения. Число листьев 30 - 80, они сложные, крупные, длиной до 3 - 4 м и более. Растение двудомное, опыление осуществляется при помощи ветра. Возможность искусственного опыления финика была известна человеку давно, о чем свидетельствуют соответствующие источники древнеегипетского и ассирийского происхождения.</a:t>
            </a:r>
          </a:p>
          <a:p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Культурный финик в дикорастущем виде не найден. Вероятно, этот вид по своему происхождению является </a:t>
            </a:r>
            <a:r>
              <a:rPr lang="ru-RU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гибридогенным</a:t>
            </a:r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в его формировании, по многочисленным данным, участвовали </a:t>
            </a:r>
            <a:r>
              <a:rPr lang="ru-RU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финик лесной</a:t>
            </a:r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ru-RU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</a:t>
            </a:r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silvestris</a:t>
            </a:r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Roxb</a:t>
            </a:r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.) (дико и в культуре в Пакистане) и </a:t>
            </a:r>
            <a:r>
              <a:rPr lang="ru-RU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финик отклоненный</a:t>
            </a:r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ru-RU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</a:t>
            </a:r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reclinata</a:t>
            </a:r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Jacq</a:t>
            </a:r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.) (дико и в культуре в тропических районах Африки).</a:t>
            </a:r>
          </a:p>
          <a:p>
            <a:endParaRPr lang="ru-RU" dirty="0"/>
          </a:p>
        </p:txBody>
      </p:sp>
      <p:pic>
        <p:nvPicPr>
          <p:cNvPr id="6146" name="Picture 2" descr="Разновидности финиковой пальм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535" y="1950719"/>
            <a:ext cx="2696025" cy="296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42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0450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Кокосовая пальма</a:t>
            </a:r>
            <a:r>
              <a:rPr lang="ru-RU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ru-RU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Cocos</a:t>
            </a:r>
            <a:r>
              <a:rPr lang="ru-RU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nucifera</a:t>
            </a:r>
            <a:r>
              <a:rPr lang="ru-RU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L.), семейство Пальмовые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970450"/>
            <a:ext cx="5060497" cy="588755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Монотипный род, известный только в культуре. По Н. И. Вавилову, первичным очагом формообразования и затем </a:t>
            </a:r>
            <a:r>
              <a:rPr lang="ru-RU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доместификации</a:t>
            </a:r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являются острова Восточной Океании и Индонезийского архипелага. Среди семейства Пальмовые кокосовая пальма, по общепринятому мнению, является королевой пальм. В настоящее время она занимает одно из ведущих мест среди масличных культур земного шара. Ориентировочно кокосовая пальма возделывается на площади около 5 млн. га (80% этой площади составляют страны Юго-Восточной Азии), а мировое производство плодов достигает 20 - 24 млн. т, в том числе 9 млн. т копры (очищенного и высушенного ядра кокосового ореха). Ежегодный экспорт составляет 1,3 - 1,5 млн. т копры, основными экспортерами являются Филиппины, Индонезия, острова Океании, Мозамбик, Шри Ланка и др. Вторичным очагом </a:t>
            </a:r>
            <a:r>
              <a:rPr lang="ru-RU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доместификации</a:t>
            </a:r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кокосовой пальмы, по мнению П. М. Жуковского, является Индостан.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27335" y="970450"/>
            <a:ext cx="4759865" cy="7330270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Кокосовая пальма - крупное растение, достигает в высоту 20 - 40 м при диаметре ствола 50 - 70 см. В плодоношение вступает на 4 - 10-й год после посадки, в зависимости от сорта и условий внешней среды, полное плодоношение наблюдается с 15 - 20 лет и продолжается 30 - 80 лет. Урожайность пальмы в расчете на копру составляет 8 - 15 ц/га. Растения светолюбивые, однодомные, но с раздельнополыми цветками, опыление при помощи ветра и насекомых. Плоды формируются крупные (массой до 2 кг), продолжительность их роста и созревания в зависимости от условий культуры составляет 330 - 430 дней. Копра содержит 60 - 67% так называемого кокосового масла, 15 - 17% Сахаров, 8 - 9% белков, а также жирорастворимые витамины и некоторые микроэлементы. В СССР кокосовая пальма не возделывается вследствие ее низкой зимостойкости.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0" name="Picture 2" descr="Кокосовые пальмы. Полезные свойства кокосов. — Telety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561" y="970450"/>
            <a:ext cx="2540000" cy="58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63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045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Пальма масличная</a:t>
            </a:r>
            <a:r>
              <a:rPr lang="ru-RU" dirty="0">
                <a:effectLst/>
              </a:rPr>
              <a:t> (</a:t>
            </a:r>
            <a:r>
              <a:rPr lang="ru-RU" dirty="0" err="1">
                <a:effectLst/>
              </a:rPr>
              <a:t>Elaeis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Jacq</a:t>
            </a:r>
            <a:r>
              <a:rPr lang="ru-RU" dirty="0">
                <a:effectLst/>
              </a:rPr>
              <a:t>.), семейство Пальмовые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970450"/>
            <a:ext cx="5050745" cy="5868129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Из трех видов этого рода в промышленной культуре возделывается один - </a:t>
            </a:r>
            <a:r>
              <a:rPr lang="ru-RU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пальма масличная гвинейская</a:t>
            </a:r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(Е. </a:t>
            </a:r>
            <a:r>
              <a:rPr lang="ru-RU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guineensis</a:t>
            </a:r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Jacq</a:t>
            </a:r>
            <a:r>
              <a:rPr lang="ru-RU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.). В диком состоянии распространена во влажных тропических лесах Западной Африки. В настоящее время пальмовое масло, извлекаемое из плодов масличной пальмы, по валовым сборам занимает второе место в мире после соевого. Пальмовое масло и плоды масличной пальмы являются важными экспортными продуктами многих развивающихся стран Африки, Юго-Восточной Азии и Центральной Америки. Мировое производство пальмового масла составляет около 1,2 - 1,5 млн. т, валовой сбор плодов 1,1 - 1,3 млн. т.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24320" y="970450"/>
            <a:ext cx="5567680" cy="5887550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effectLst/>
              </a:rPr>
              <a:t>Масличная пальма при возделывании достигает в высоту 10 - 15 м и несет 20 - 40 крупных перистых листьев, ежегодно обновляющихся. Растение факультативно однодомное, с раздельнополыми цветками, опыление перекрестное, при помощи ветра, частично в опылении участвуют насекомые. Соцветия формируются в пазухах листьев, поэтому их число при вступлении растений в период полного плодоношения определяется числом листьев. В одном соцветии насчитывается 100 - 200 тыс. мужских цветков и около 2 - 3 тыс. женских. Соответственно формируется на одной кисти от 800 - 1200 и до 2000 плодов общей массой от 10 - 30 до 70 кг. Плод пальмы - сочная костянка, содержит ненасыщенное жирное масло в околоплоднике (около 45 - 55%) и в ядре. Размножают масличную пальму семенами, растения вступают в период плодоношения на 3 - 5-й год после посадки. Продуктивная жизнь плантации 50 - 70 лет, а общая продолжительность жизни растений достигает 80 - 120 лет. Урожайность очень высокая, по сбору масла с гектара масличная пальма значительно превосходит кокосовую и маслину, а также сою, подсолнечник, лен и другие культуры; урожай составляет 25 - 40 ц масла с 1 га.</a:t>
            </a:r>
            <a:endParaRPr lang="ru-RU" dirty="0"/>
          </a:p>
        </p:txBody>
      </p:sp>
      <p:pic>
        <p:nvPicPr>
          <p:cNvPr id="8194" name="Picture 2" descr="Lasse Maja: Масличная пальма (Elaeis guineensis) - быстро растущее  африканское дерево, с доисторических времен 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732" y="4155440"/>
            <a:ext cx="3125348" cy="268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Интересные факты о масличной пальме – Пипсик - Самое интересное в мире:  удивительные и невероятные фак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8160"/>
            <a:ext cx="3891280" cy="251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38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TM04033929[[fn=Сланец]]</Template>
  <TotalTime>141</TotalTime>
  <Words>2490</Words>
  <Application>Microsoft Office PowerPoint</Application>
  <PresentationFormat>Широкоэкранный</PresentationFormat>
  <Paragraphs>45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Calisto MT</vt:lpstr>
      <vt:lpstr>Trebuchet MS</vt:lpstr>
      <vt:lpstr>Wingdings 2</vt:lpstr>
      <vt:lpstr>Сланец</vt:lpstr>
      <vt:lpstr>Тропические породы </vt:lpstr>
      <vt:lpstr>Презентация PowerPoint</vt:lpstr>
      <vt:lpstr>Банан (Musa L.), семейство Банановые (Musaceae Luss.)</vt:lpstr>
      <vt:lpstr>Ананас (Ananas Mill.), семейство Бромелиевые (Bromeliaceae Juss.)</vt:lpstr>
      <vt:lpstr>Манго (Mangifera L.). семейство Сумаховые (Anacardiaceae R. Br.)</vt:lpstr>
      <vt:lpstr>Папайя, дынное дерево (Carica L.), семейство Папаевые (Caricaceae Dumort.)</vt:lpstr>
      <vt:lpstr>Финиковая пальма, финик (Phoenix L.), семейство Пальмовые (Palmaceae L.)</vt:lpstr>
      <vt:lpstr>Кокосовая пальма (Cocos nucifera L.), семейство Пальмовые</vt:lpstr>
      <vt:lpstr>Пальма масличная (Elaeis Jacq.), семейство Пальмовые</vt:lpstr>
      <vt:lpstr>Кешью, кажу (Anacardium L.), семейство Сумаховые (Anacardiaceae R. Вг.)</vt:lpstr>
      <vt:lpstr>Личи (Litchi Sonner), семейство Мыльниковые (Sapindaceae Juss.). Монотипный род, состоит из одного вида - личи китайское (L. chinensis Sonner.).</vt:lpstr>
      <vt:lpstr>Лонган (Euphoria longana Lam.) -------------- Рамбутан (Nephelium lappaceum L.)</vt:lpstr>
      <vt:lpstr>Авокадо (Persea Mill.), семейство Лавровые (Lauraceae Juss.)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Тропические плодовые  породы</dc:title>
  <dc:creator>Acer-G6436</dc:creator>
  <cp:lastModifiedBy>Lenovo</cp:lastModifiedBy>
  <cp:revision>15</cp:revision>
  <dcterms:created xsi:type="dcterms:W3CDTF">2023-03-15T14:59:28Z</dcterms:created>
  <dcterms:modified xsi:type="dcterms:W3CDTF">2023-12-19T18:48:08Z</dcterms:modified>
</cp:coreProperties>
</file>