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1" r:id="rId4"/>
    <p:sldId id="308" r:id="rId5"/>
    <p:sldId id="309" r:id="rId6"/>
    <p:sldId id="329" r:id="rId7"/>
    <p:sldId id="310" r:id="rId8"/>
    <p:sldId id="311" r:id="rId9"/>
    <p:sldId id="312" r:id="rId10"/>
    <p:sldId id="313" r:id="rId11"/>
    <p:sldId id="259" r:id="rId12"/>
    <p:sldId id="314" r:id="rId13"/>
    <p:sldId id="289" r:id="rId14"/>
    <p:sldId id="288" r:id="rId15"/>
    <p:sldId id="293" r:id="rId16"/>
    <p:sldId id="291" r:id="rId17"/>
    <p:sldId id="292" r:id="rId18"/>
    <p:sldId id="260" r:id="rId19"/>
    <p:sldId id="290" r:id="rId20"/>
    <p:sldId id="261" r:id="rId21"/>
    <p:sldId id="294" r:id="rId22"/>
    <p:sldId id="295" r:id="rId23"/>
    <p:sldId id="296" r:id="rId24"/>
    <p:sldId id="297" r:id="rId25"/>
    <p:sldId id="298" r:id="rId26"/>
    <p:sldId id="301" r:id="rId27"/>
    <p:sldId id="299" r:id="rId28"/>
    <p:sldId id="300" r:id="rId29"/>
    <p:sldId id="264" r:id="rId30"/>
    <p:sldId id="302" r:id="rId31"/>
    <p:sldId id="303" r:id="rId32"/>
    <p:sldId id="304" r:id="rId33"/>
    <p:sldId id="305" r:id="rId34"/>
    <p:sldId id="330" r:id="rId35"/>
    <p:sldId id="306" r:id="rId36"/>
    <p:sldId id="307" r:id="rId37"/>
    <p:sldId id="265" r:id="rId38"/>
    <p:sldId id="266" r:id="rId39"/>
    <p:sldId id="344" r:id="rId40"/>
    <p:sldId id="283" r:id="rId41"/>
    <p:sldId id="284" r:id="rId42"/>
    <p:sldId id="268" r:id="rId43"/>
    <p:sldId id="285" r:id="rId44"/>
    <p:sldId id="286" r:id="rId45"/>
    <p:sldId id="287" r:id="rId46"/>
    <p:sldId id="269" r:id="rId47"/>
    <p:sldId id="270" r:id="rId48"/>
    <p:sldId id="331" r:id="rId49"/>
    <p:sldId id="319" r:id="rId50"/>
    <p:sldId id="322" r:id="rId51"/>
    <p:sldId id="321" r:id="rId52"/>
    <p:sldId id="323" r:id="rId53"/>
    <p:sldId id="332" r:id="rId54"/>
    <p:sldId id="324" r:id="rId55"/>
    <p:sldId id="333" r:id="rId56"/>
    <p:sldId id="334" r:id="rId57"/>
    <p:sldId id="335" r:id="rId58"/>
    <p:sldId id="272" r:id="rId59"/>
    <p:sldId id="273" r:id="rId60"/>
    <p:sldId id="336" r:id="rId61"/>
    <p:sldId id="337" r:id="rId62"/>
    <p:sldId id="338" r:id="rId63"/>
    <p:sldId id="339" r:id="rId64"/>
    <p:sldId id="340" r:id="rId65"/>
    <p:sldId id="341" r:id="rId66"/>
    <p:sldId id="262" r:id="rId67"/>
    <p:sldId id="342" r:id="rId68"/>
    <p:sldId id="279" r:id="rId69"/>
    <p:sldId id="280" r:id="rId70"/>
    <p:sldId id="343" r:id="rId71"/>
    <p:sldId id="328" r:id="rId72"/>
    <p:sldId id="274" r:id="rId73"/>
    <p:sldId id="275" r:id="rId74"/>
    <p:sldId id="276" r:id="rId75"/>
    <p:sldId id="277" r:id="rId7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32" y="7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691477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2674804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62707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EE68FA-0E26-4A59-9157-70A5E44A9790}"/>
              </a:ext>
            </a:extLst>
          </p:cNvPr>
          <p:cNvSpPr>
            <a:spLocks noGrp="1"/>
          </p:cNvSpPr>
          <p:nvPr>
            <p:ph type="title"/>
          </p:nvPr>
        </p:nvSpPr>
        <p:spPr>
          <a:xfrm>
            <a:off x="609600" y="274638"/>
            <a:ext cx="10972800" cy="1143000"/>
          </a:xfrm>
        </p:spPr>
        <p:txBody>
          <a:bodyPr/>
          <a:lstStyle/>
          <a:p>
            <a:r>
              <a:rPr lang="ru-RU"/>
              <a:t>Образец заголовка</a:t>
            </a:r>
          </a:p>
        </p:txBody>
      </p:sp>
      <p:sp>
        <p:nvSpPr>
          <p:cNvPr id="3" name="Текст 2">
            <a:extLst>
              <a:ext uri="{FF2B5EF4-FFF2-40B4-BE49-F238E27FC236}">
                <a16:creationId xmlns:a16="http://schemas.microsoft.com/office/drawing/2014/main" id="{18B5CDB1-C33C-4545-86A3-A9992D38517A}"/>
              </a:ext>
            </a:extLst>
          </p:cNvPr>
          <p:cNvSpPr>
            <a:spLocks noGrp="1"/>
          </p:cNvSpPr>
          <p:nvPr>
            <p:ph type="body"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86D007F-E3BC-4B8E-B82B-E3AC29C44B7D}"/>
              </a:ext>
            </a:extLst>
          </p:cNvPr>
          <p:cNvSpPr>
            <a:spLocks noGrp="1"/>
          </p:cNvSpPr>
          <p:nvPr>
            <p:ph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E6EAA01C-209A-4487-93E9-D11ADA5515EE}"/>
              </a:ext>
            </a:extLst>
          </p:cNvPr>
          <p:cNvSpPr>
            <a:spLocks noGrp="1"/>
          </p:cNvSpPr>
          <p:nvPr>
            <p:ph type="dt" sz="half" idx="10"/>
          </p:nvPr>
        </p:nvSpPr>
        <p:spPr>
          <a:xfrm>
            <a:off x="609600" y="6245225"/>
            <a:ext cx="2844800" cy="476250"/>
          </a:xfrm>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DABB5625-E54B-43B0-8BA5-E10CFC0CA9C0}"/>
              </a:ext>
            </a:extLst>
          </p:cNvPr>
          <p:cNvSpPr>
            <a:spLocks noGrp="1"/>
          </p:cNvSpPr>
          <p:nvPr>
            <p:ph type="ftr" sz="quarter" idx="11"/>
          </p:nvPr>
        </p:nvSpPr>
        <p:spPr>
          <a:xfrm>
            <a:off x="4165600" y="6245225"/>
            <a:ext cx="3860800" cy="476250"/>
          </a:xfrm>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E0EF697B-28D6-4218-A3BB-A2AB162AD8F8}"/>
              </a:ext>
            </a:extLst>
          </p:cNvPr>
          <p:cNvSpPr>
            <a:spLocks noGrp="1"/>
          </p:cNvSpPr>
          <p:nvPr>
            <p:ph type="sldNum" sz="quarter" idx="12"/>
          </p:nvPr>
        </p:nvSpPr>
        <p:spPr>
          <a:xfrm>
            <a:off x="8737600" y="6245225"/>
            <a:ext cx="2844800" cy="476250"/>
          </a:xfrm>
        </p:spPr>
        <p:txBody>
          <a:bodyPr/>
          <a:lstStyle>
            <a:lvl1pPr>
              <a:defRPr/>
            </a:lvl1pPr>
          </a:lstStyle>
          <a:p>
            <a:fld id="{DF5D9A94-F8EE-4D23-86A8-28C91AA15523}" type="slidenum">
              <a:rPr lang="ru-RU" altLang="ru-RU"/>
              <a:pPr/>
              <a:t>‹#›</a:t>
            </a:fld>
            <a:endParaRPr lang="ru-RU" altLang="ru-RU"/>
          </a:p>
        </p:txBody>
      </p:sp>
    </p:spTree>
    <p:extLst>
      <p:ext uri="{BB962C8B-B14F-4D97-AF65-F5344CB8AC3E}">
        <p14:creationId xmlns:p14="http://schemas.microsoft.com/office/powerpoint/2010/main" val="2301732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48582C2-8B71-4F44-9ED8-8C2EA4D4EE32}"/>
              </a:ext>
            </a:extLst>
          </p:cNvPr>
          <p:cNvSpPr>
            <a:spLocks noGrp="1"/>
          </p:cNvSpPr>
          <p:nvPr>
            <p:ph type="title"/>
          </p:nvPr>
        </p:nvSpPr>
        <p:spPr>
          <a:xfrm>
            <a:off x="609600" y="274638"/>
            <a:ext cx="10972800" cy="1143000"/>
          </a:xfrm>
        </p:spPr>
        <p:txBody>
          <a:bodyPr/>
          <a:lstStyle/>
          <a:p>
            <a:r>
              <a:rPr lang="ru-RU"/>
              <a:t>Образец заголовка</a:t>
            </a:r>
          </a:p>
        </p:txBody>
      </p:sp>
      <p:sp>
        <p:nvSpPr>
          <p:cNvPr id="3" name="Объект 2">
            <a:extLst>
              <a:ext uri="{FF2B5EF4-FFF2-40B4-BE49-F238E27FC236}">
                <a16:creationId xmlns:a16="http://schemas.microsoft.com/office/drawing/2014/main" id="{8AACE5B1-C10A-444A-A52F-F72FB6A8115A}"/>
              </a:ext>
            </a:extLst>
          </p:cNvPr>
          <p:cNvSpPr>
            <a:spLocks noGrp="1"/>
          </p:cNvSpPr>
          <p:nvPr>
            <p:ph sz="half" idx="1"/>
          </p:nvPr>
        </p:nvSpPr>
        <p:spPr>
          <a:xfrm>
            <a:off x="609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61C4061-9660-4E0A-874E-8B22898A5D0D}"/>
              </a:ext>
            </a:extLst>
          </p:cNvPr>
          <p:cNvSpPr>
            <a:spLocks noGrp="1"/>
          </p:cNvSpPr>
          <p:nvPr>
            <p:ph type="body" sz="half" idx="2"/>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51937EA-6F3A-480D-958A-7A6CA94842EC}"/>
              </a:ext>
            </a:extLst>
          </p:cNvPr>
          <p:cNvSpPr>
            <a:spLocks noGrp="1"/>
          </p:cNvSpPr>
          <p:nvPr>
            <p:ph type="dt" sz="half" idx="10"/>
          </p:nvPr>
        </p:nvSpPr>
        <p:spPr>
          <a:xfrm>
            <a:off x="609600" y="6245225"/>
            <a:ext cx="2844800" cy="476250"/>
          </a:xfrm>
        </p:spPr>
        <p:txBody>
          <a:bodyPr/>
          <a:lstStyle>
            <a:lvl1pPr>
              <a:defRPr/>
            </a:lvl1pPr>
          </a:lstStyle>
          <a:p>
            <a:endParaRPr lang="ru-RU" altLang="ru-RU"/>
          </a:p>
        </p:txBody>
      </p:sp>
      <p:sp>
        <p:nvSpPr>
          <p:cNvPr id="6" name="Нижний колонтитул 5">
            <a:extLst>
              <a:ext uri="{FF2B5EF4-FFF2-40B4-BE49-F238E27FC236}">
                <a16:creationId xmlns:a16="http://schemas.microsoft.com/office/drawing/2014/main" id="{E0A8326E-8B97-4D89-A92A-0F50C74DAF5D}"/>
              </a:ext>
            </a:extLst>
          </p:cNvPr>
          <p:cNvSpPr>
            <a:spLocks noGrp="1"/>
          </p:cNvSpPr>
          <p:nvPr>
            <p:ph type="ftr" sz="quarter" idx="11"/>
          </p:nvPr>
        </p:nvSpPr>
        <p:spPr>
          <a:xfrm>
            <a:off x="4165600" y="6245225"/>
            <a:ext cx="3860800" cy="476250"/>
          </a:xfrm>
        </p:spPr>
        <p:txBody>
          <a:bodyPr/>
          <a:lstStyle>
            <a:lvl1pPr>
              <a:defRPr/>
            </a:lvl1pPr>
          </a:lstStyle>
          <a:p>
            <a:endParaRPr lang="ru-RU" altLang="ru-RU"/>
          </a:p>
        </p:txBody>
      </p:sp>
      <p:sp>
        <p:nvSpPr>
          <p:cNvPr id="7" name="Номер слайда 6">
            <a:extLst>
              <a:ext uri="{FF2B5EF4-FFF2-40B4-BE49-F238E27FC236}">
                <a16:creationId xmlns:a16="http://schemas.microsoft.com/office/drawing/2014/main" id="{BF725403-05EF-4DC4-83D9-541F9B8E6035}"/>
              </a:ext>
            </a:extLst>
          </p:cNvPr>
          <p:cNvSpPr>
            <a:spLocks noGrp="1"/>
          </p:cNvSpPr>
          <p:nvPr>
            <p:ph type="sldNum" sz="quarter" idx="12"/>
          </p:nvPr>
        </p:nvSpPr>
        <p:spPr>
          <a:xfrm>
            <a:off x="8737600" y="6245225"/>
            <a:ext cx="2844800" cy="476250"/>
          </a:xfrm>
        </p:spPr>
        <p:txBody>
          <a:bodyPr/>
          <a:lstStyle>
            <a:lvl1pPr>
              <a:defRPr/>
            </a:lvl1pPr>
          </a:lstStyle>
          <a:p>
            <a:fld id="{DCDC6541-B988-4E8D-89E0-D47D7E9EC114}" type="slidenum">
              <a:rPr lang="ru-RU" altLang="ru-RU"/>
              <a:pPr/>
              <a:t>‹#›</a:t>
            </a:fld>
            <a:endParaRPr lang="ru-RU" altLang="ru-RU"/>
          </a:p>
        </p:txBody>
      </p:sp>
    </p:spTree>
    <p:extLst>
      <p:ext uri="{BB962C8B-B14F-4D97-AF65-F5344CB8AC3E}">
        <p14:creationId xmlns:p14="http://schemas.microsoft.com/office/powerpoint/2010/main" val="583257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B09E30-B674-40B9-9CDA-E68EC25526A0}"/>
              </a:ext>
            </a:extLst>
          </p:cNvPr>
          <p:cNvSpPr>
            <a:spLocks noGrp="1"/>
          </p:cNvSpPr>
          <p:nvPr>
            <p:ph type="title"/>
          </p:nvPr>
        </p:nvSpPr>
        <p:spPr>
          <a:xfrm>
            <a:off x="609600" y="274638"/>
            <a:ext cx="10972800" cy="1143000"/>
          </a:xfrm>
        </p:spPr>
        <p:txBody>
          <a:bodyPr/>
          <a:lstStyle/>
          <a:p>
            <a:r>
              <a:rPr lang="ru-RU"/>
              <a:t>Образец заголовка</a:t>
            </a:r>
          </a:p>
        </p:txBody>
      </p:sp>
      <p:sp>
        <p:nvSpPr>
          <p:cNvPr id="3" name="Объект 2">
            <a:extLst>
              <a:ext uri="{FF2B5EF4-FFF2-40B4-BE49-F238E27FC236}">
                <a16:creationId xmlns:a16="http://schemas.microsoft.com/office/drawing/2014/main" id="{1C014D7E-5D96-4557-9FE6-62380105F310}"/>
              </a:ext>
            </a:extLst>
          </p:cNvPr>
          <p:cNvSpPr>
            <a:spLocks noGrp="1"/>
          </p:cNvSpPr>
          <p:nvPr>
            <p:ph sz="quarter" idx="1"/>
          </p:nvPr>
        </p:nvSpPr>
        <p:spPr>
          <a:xfrm>
            <a:off x="609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8B0ACC0-B0A3-4392-A153-0F5699AB49B3}"/>
              </a:ext>
            </a:extLst>
          </p:cNvPr>
          <p:cNvSpPr>
            <a:spLocks noGrp="1"/>
          </p:cNvSpPr>
          <p:nvPr>
            <p:ph sz="quarter" idx="2"/>
          </p:nvPr>
        </p:nvSpPr>
        <p:spPr>
          <a:xfrm>
            <a:off x="609600" y="3938589"/>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8654BF1-E058-4F1D-B7BC-1FEB4C11471D}"/>
              </a:ext>
            </a:extLst>
          </p:cNvPr>
          <p:cNvSpPr>
            <a:spLocks noGrp="1"/>
          </p:cNvSpPr>
          <p:nvPr>
            <p:ph type="body" sz="half" idx="3"/>
          </p:nvPr>
        </p:nvSpPr>
        <p:spPr>
          <a:xfrm>
            <a:off x="6197600" y="1600201"/>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a:extLst>
              <a:ext uri="{FF2B5EF4-FFF2-40B4-BE49-F238E27FC236}">
                <a16:creationId xmlns:a16="http://schemas.microsoft.com/office/drawing/2014/main" id="{736778E0-4D34-42EE-94F6-9AE2751B7599}"/>
              </a:ext>
            </a:extLst>
          </p:cNvPr>
          <p:cNvSpPr>
            <a:spLocks noGrp="1"/>
          </p:cNvSpPr>
          <p:nvPr>
            <p:ph type="dt" sz="half" idx="10"/>
          </p:nvPr>
        </p:nvSpPr>
        <p:spPr>
          <a:xfrm>
            <a:off x="609600" y="6245225"/>
            <a:ext cx="2844800" cy="476250"/>
          </a:xfrm>
        </p:spPr>
        <p:txBody>
          <a:bodyPr/>
          <a:lstStyle>
            <a:lvl1pPr>
              <a:defRPr/>
            </a:lvl1pPr>
          </a:lstStyle>
          <a:p>
            <a:endParaRPr lang="ru-RU" altLang="ru-RU"/>
          </a:p>
        </p:txBody>
      </p:sp>
      <p:sp>
        <p:nvSpPr>
          <p:cNvPr id="7" name="Нижний колонтитул 6">
            <a:extLst>
              <a:ext uri="{FF2B5EF4-FFF2-40B4-BE49-F238E27FC236}">
                <a16:creationId xmlns:a16="http://schemas.microsoft.com/office/drawing/2014/main" id="{0EDCF1F7-FC52-48E6-8786-7F63C0B8FC65}"/>
              </a:ext>
            </a:extLst>
          </p:cNvPr>
          <p:cNvSpPr>
            <a:spLocks noGrp="1"/>
          </p:cNvSpPr>
          <p:nvPr>
            <p:ph type="ftr" sz="quarter" idx="11"/>
          </p:nvPr>
        </p:nvSpPr>
        <p:spPr>
          <a:xfrm>
            <a:off x="4165600" y="6245225"/>
            <a:ext cx="3860800" cy="476250"/>
          </a:xfrm>
        </p:spPr>
        <p:txBody>
          <a:bodyPr/>
          <a:lstStyle>
            <a:lvl1pPr>
              <a:defRPr/>
            </a:lvl1pPr>
          </a:lstStyle>
          <a:p>
            <a:endParaRPr lang="ru-RU" altLang="ru-RU"/>
          </a:p>
        </p:txBody>
      </p:sp>
      <p:sp>
        <p:nvSpPr>
          <p:cNvPr id="8" name="Номер слайда 7">
            <a:extLst>
              <a:ext uri="{FF2B5EF4-FFF2-40B4-BE49-F238E27FC236}">
                <a16:creationId xmlns:a16="http://schemas.microsoft.com/office/drawing/2014/main" id="{696C4567-C947-4DC1-8463-F2EDA3E43429}"/>
              </a:ext>
            </a:extLst>
          </p:cNvPr>
          <p:cNvSpPr>
            <a:spLocks noGrp="1"/>
          </p:cNvSpPr>
          <p:nvPr>
            <p:ph type="sldNum" sz="quarter" idx="12"/>
          </p:nvPr>
        </p:nvSpPr>
        <p:spPr>
          <a:xfrm>
            <a:off x="8737600" y="6245225"/>
            <a:ext cx="2844800" cy="476250"/>
          </a:xfrm>
        </p:spPr>
        <p:txBody>
          <a:bodyPr/>
          <a:lstStyle>
            <a:lvl1pPr>
              <a:defRPr/>
            </a:lvl1pPr>
          </a:lstStyle>
          <a:p>
            <a:fld id="{2B84DFAA-5A94-4332-8284-93DAF37926A0}" type="slidenum">
              <a:rPr lang="ru-RU" altLang="ru-RU"/>
              <a:pPr/>
              <a:t>‹#›</a:t>
            </a:fld>
            <a:endParaRPr lang="ru-RU" altLang="ru-RU"/>
          </a:p>
        </p:txBody>
      </p:sp>
    </p:spTree>
    <p:extLst>
      <p:ext uri="{BB962C8B-B14F-4D97-AF65-F5344CB8AC3E}">
        <p14:creationId xmlns:p14="http://schemas.microsoft.com/office/powerpoint/2010/main" val="3929721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356611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1407313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2649954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4142336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96972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2286063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243213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B24F7F3A-586A-4CFC-A734-0EFE6BAA6EF2}" type="datetimeFigureOut">
              <a:rPr lang="ru-RU" smtClean="0"/>
              <a:pPr/>
              <a:t>23.02.2023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37B65DA-8EAA-4B29-BDA1-05BF98A1185D}" type="slidenum">
              <a:rPr lang="ru-RU" smtClean="0"/>
              <a:pPr/>
              <a:t>‹#›</a:t>
            </a:fld>
            <a:endParaRPr lang="ru-RU"/>
          </a:p>
        </p:txBody>
      </p:sp>
    </p:spTree>
    <p:extLst>
      <p:ext uri="{BB962C8B-B14F-4D97-AF65-F5344CB8AC3E}">
        <p14:creationId xmlns:p14="http://schemas.microsoft.com/office/powerpoint/2010/main" val="2669557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4F7F3A-586A-4CFC-A734-0EFE6BAA6EF2}" type="datetimeFigureOut">
              <a:rPr lang="ru-RU" smtClean="0"/>
              <a:pPr/>
              <a:t>23.02.2023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B65DA-8EAA-4B29-BDA1-05BF98A1185D}" type="slidenum">
              <a:rPr lang="ru-RU" smtClean="0"/>
              <a:pPr/>
              <a:t>‹#›</a:t>
            </a:fld>
            <a:endParaRPr lang="ru-RU"/>
          </a:p>
        </p:txBody>
      </p:sp>
    </p:spTree>
    <p:extLst>
      <p:ext uri="{BB962C8B-B14F-4D97-AF65-F5344CB8AC3E}">
        <p14:creationId xmlns:p14="http://schemas.microsoft.com/office/powerpoint/2010/main" val="2269122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s://commons.wikimedia.org/wiki/File:%D0%AF%D0%B3%D0%BE%D0%B4%D1%8B_%D0%BA%D0%BB%D1%8E%D0%BA%D0%B2%D1%8B_%D0%B4%D0%B8%D0%B0%D0%BC%D0%B5%D1%82%D1%80%D0%BE%D0%BC_16_%D0%BC%D0%BC.JPG?uselang=ru"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1163637"/>
          </a:xfrm>
        </p:spPr>
        <p:txBody>
          <a:bodyPr>
            <a:normAutofit fontScale="90000"/>
          </a:bodyPr>
          <a:lstStyle/>
          <a:p>
            <a:r>
              <a:rPr lang="ru-RU" sz="4000" dirty="0"/>
              <a:t>Перспективные малораспространенные ягодные культуры</a:t>
            </a:r>
          </a:p>
        </p:txBody>
      </p:sp>
      <p:sp>
        <p:nvSpPr>
          <p:cNvPr id="3" name="Подзаголовок 2"/>
          <p:cNvSpPr>
            <a:spLocks noGrp="1"/>
          </p:cNvSpPr>
          <p:nvPr>
            <p:ph type="subTitle" idx="1"/>
          </p:nvPr>
        </p:nvSpPr>
        <p:spPr>
          <a:xfrm>
            <a:off x="1524000" y="2286000"/>
            <a:ext cx="9144000" cy="3606800"/>
          </a:xfrm>
        </p:spPr>
        <p:txBody>
          <a:bodyPr>
            <a:normAutofit/>
          </a:bodyPr>
          <a:lstStyle/>
          <a:p>
            <a:r>
              <a:rPr lang="ru-RU" sz="3200" dirty="0"/>
              <a:t>Лимонник китайский</a:t>
            </a:r>
          </a:p>
          <a:p>
            <a:r>
              <a:rPr lang="ru-RU" sz="3200" dirty="0"/>
              <a:t>Актинидия </a:t>
            </a:r>
          </a:p>
          <a:p>
            <a:r>
              <a:rPr lang="ru-RU" sz="3200" dirty="0"/>
              <a:t>Жимолость</a:t>
            </a:r>
          </a:p>
          <a:p>
            <a:r>
              <a:rPr lang="ru-RU" sz="3200" dirty="0"/>
              <a:t>Брусника</a:t>
            </a:r>
          </a:p>
          <a:p>
            <a:r>
              <a:rPr lang="ru-RU" sz="3200" dirty="0"/>
              <a:t>Голубика </a:t>
            </a:r>
          </a:p>
          <a:p>
            <a:r>
              <a:rPr lang="ru-RU" sz="3200" dirty="0"/>
              <a:t>Клюква</a:t>
            </a:r>
          </a:p>
        </p:txBody>
      </p:sp>
    </p:spTree>
    <p:extLst>
      <p:ext uri="{BB962C8B-B14F-4D97-AF65-F5344CB8AC3E}">
        <p14:creationId xmlns:p14="http://schemas.microsoft.com/office/powerpoint/2010/main" val="182783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32610"/>
          </a:xfrm>
        </p:spPr>
        <p:txBody>
          <a:bodyPr/>
          <a:lstStyle/>
          <a:p>
            <a:pPr algn="ctr"/>
            <a:r>
              <a:rPr lang="ru-RU" b="1" dirty="0"/>
              <a:t>Уход</a:t>
            </a:r>
          </a:p>
        </p:txBody>
      </p:sp>
      <p:sp>
        <p:nvSpPr>
          <p:cNvPr id="3" name="Объект 2"/>
          <p:cNvSpPr>
            <a:spLocks noGrp="1"/>
          </p:cNvSpPr>
          <p:nvPr>
            <p:ph idx="1"/>
          </p:nvPr>
        </p:nvSpPr>
        <p:spPr>
          <a:xfrm>
            <a:off x="838200" y="1197736"/>
            <a:ext cx="10515600" cy="4979227"/>
          </a:xfrm>
        </p:spPr>
        <p:txBody>
          <a:bodyPr>
            <a:normAutofit fontScale="92500" lnSpcReduction="20000"/>
          </a:bodyPr>
          <a:lstStyle/>
          <a:p>
            <a:r>
              <a:rPr lang="ru-RU" dirty="0"/>
              <a:t>Вьющимся лианам лимонника обязательно нужна опора (лучше двойная. Без опоры он растет в виде куста и плохо плодоносит. </a:t>
            </a:r>
          </a:p>
          <a:p>
            <a:r>
              <a:rPr lang="ru-RU" dirty="0"/>
              <a:t>Если лимонник сажают около дома, опору можно сделать в виде лесенки, поднимающейся до крыши. При посадке под плодовыми деревьями лимонник выносит листву на их кроны и там обильно ветвится, но оказывается несколько затемненным, что приводит к низкому урожаю ягод. Вдобавок лиана стремится забираться на самую верхушку дерева, что затрудняет также и сбор плодов. Не рекомендуется делать опору для лимонника в виде одиночного длинного шеста, так как это в конечном итоге приводит к </a:t>
            </a:r>
            <a:r>
              <a:rPr lang="ru-RU" dirty="0" err="1"/>
              <a:t>загущению</a:t>
            </a:r>
            <a:r>
              <a:rPr lang="ru-RU" dirty="0"/>
              <a:t> кроны лианы. Лианы, стянутые с одной опоры на новую, не поднимаются, а через 1-2 года их стебли отмирают.</a:t>
            </a:r>
          </a:p>
          <a:p>
            <a:r>
              <a:rPr lang="ru-RU" dirty="0"/>
              <a:t>При уборке спелых ягод кисти с растения следует снимать очень осторожно, чтобы не повредить лиану. Хранить и перерабатывать плоды лимонника китайского нельзя в легкоокисляющейся (металлической) посуде.</a:t>
            </a:r>
          </a:p>
          <a:p>
            <a:endParaRPr lang="ru-RU" dirty="0"/>
          </a:p>
        </p:txBody>
      </p:sp>
    </p:spTree>
    <p:extLst>
      <p:ext uri="{BB962C8B-B14F-4D97-AF65-F5344CB8AC3E}">
        <p14:creationId xmlns:p14="http://schemas.microsoft.com/office/powerpoint/2010/main" val="832597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Лимонник китайский</a:t>
            </a:r>
          </a:p>
        </p:txBody>
      </p:sp>
      <p:pic>
        <p:nvPicPr>
          <p:cNvPr id="4" name="Объект 3"/>
          <p:cNvPicPr>
            <a:picLocks noGrp="1" noChangeAspect="1"/>
          </p:cNvPicPr>
          <p:nvPr>
            <p:ph idx="1"/>
          </p:nvPr>
        </p:nvPicPr>
        <p:blipFill>
          <a:blip r:embed="rId2"/>
          <a:stretch>
            <a:fillRect/>
          </a:stretch>
        </p:blipFill>
        <p:spPr>
          <a:xfrm>
            <a:off x="2514600" y="1311866"/>
            <a:ext cx="6962753" cy="5228634"/>
          </a:xfrm>
          <a:prstGeom prst="rect">
            <a:avLst/>
          </a:prstGeom>
        </p:spPr>
      </p:pic>
    </p:spTree>
    <p:extLst>
      <p:ext uri="{BB962C8B-B14F-4D97-AF65-F5344CB8AC3E}">
        <p14:creationId xmlns:p14="http://schemas.microsoft.com/office/powerpoint/2010/main" val="297911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Распространённые сорта</a:t>
            </a:r>
          </a:p>
        </p:txBody>
      </p:sp>
      <p:sp>
        <p:nvSpPr>
          <p:cNvPr id="3" name="Объект 2"/>
          <p:cNvSpPr>
            <a:spLocks noGrp="1"/>
          </p:cNvSpPr>
          <p:nvPr>
            <p:ph idx="1"/>
          </p:nvPr>
        </p:nvSpPr>
        <p:spPr/>
        <p:txBody>
          <a:bodyPr/>
          <a:lstStyle/>
          <a:p>
            <a:pPr marL="457200" indent="-457200">
              <a:buAutoNum type="arabicPeriod"/>
            </a:pPr>
            <a:r>
              <a:rPr lang="ru-RU" b="1" dirty="0"/>
              <a:t>Садовый один. Самоплодный гибрид, не нуждающийся в опылителях. </a:t>
            </a:r>
          </a:p>
          <a:p>
            <a:pPr marL="457200" indent="-457200">
              <a:buAutoNum type="arabicPeriod"/>
            </a:pPr>
            <a:r>
              <a:rPr lang="ru-RU" b="1" dirty="0"/>
              <a:t>Горный</a:t>
            </a:r>
            <a:r>
              <a:rPr lang="ru-RU" dirty="0"/>
              <a:t>. Сорт среднего срока созревания, выведен на Дальнем Востоке, там считается одним из самых перспективных. Урожай поспевает в последней декаде августа.</a:t>
            </a:r>
          </a:p>
          <a:p>
            <a:pPr marL="457200" indent="-457200">
              <a:buAutoNum type="arabicPeriod"/>
            </a:pPr>
            <a:r>
              <a:rPr lang="ru-RU" b="1" dirty="0"/>
              <a:t>Волгарь</a:t>
            </a:r>
            <a:r>
              <a:rPr lang="ru-RU" dirty="0"/>
              <a:t>. Сорт устойчив к зимним холодам и летней засухе, крайне редко страдает от болезней и вредителей.</a:t>
            </a:r>
          </a:p>
          <a:p>
            <a:pPr marL="457200" indent="-457200">
              <a:buAutoNum type="arabicPeriod"/>
            </a:pPr>
            <a:r>
              <a:rPr lang="ru-RU" b="1" dirty="0"/>
              <a:t>Пурпурный</a:t>
            </a:r>
            <a:r>
              <a:rPr lang="ru-RU" dirty="0"/>
              <a:t>.</a:t>
            </a:r>
          </a:p>
        </p:txBody>
      </p:sp>
    </p:spTree>
    <p:extLst>
      <p:ext uri="{BB962C8B-B14F-4D97-AF65-F5344CB8AC3E}">
        <p14:creationId xmlns:p14="http://schemas.microsoft.com/office/powerpoint/2010/main" val="2884353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latin typeface="Times New Roman" pitchFamily="18" charset="0"/>
                <a:cs typeface="Times New Roman" pitchFamily="18" charset="0"/>
              </a:rPr>
              <a:t>Актинидия</a:t>
            </a:r>
            <a:endParaRPr lang="ru-RU" dirty="0"/>
          </a:p>
        </p:txBody>
      </p:sp>
      <p:sp>
        <p:nvSpPr>
          <p:cNvPr id="3" name="Объект 2"/>
          <p:cNvSpPr>
            <a:spLocks noGrp="1"/>
          </p:cNvSpPr>
          <p:nvPr>
            <p:ph idx="1"/>
          </p:nvPr>
        </p:nvSpPr>
        <p:spPr/>
        <p:txBody>
          <a:bodyPr/>
          <a:lstStyle/>
          <a:p>
            <a:pPr lvl="0"/>
            <a:r>
              <a:rPr lang="ru-RU" dirty="0">
                <a:latin typeface="Times New Roman" pitchFamily="18" charset="0"/>
                <a:cs typeface="Times New Roman" pitchFamily="18" charset="0"/>
              </a:rPr>
              <a:t>Народно-хозяйственное значение.</a:t>
            </a:r>
          </a:p>
          <a:p>
            <a:pPr lvl="0"/>
            <a:r>
              <a:rPr lang="ru-RU" dirty="0">
                <a:latin typeface="Times New Roman" pitchFamily="18" charset="0"/>
                <a:cs typeface="Times New Roman" pitchFamily="18" charset="0"/>
              </a:rPr>
              <a:t>Биологические особенности.</a:t>
            </a:r>
          </a:p>
          <a:p>
            <a:pPr lvl="0"/>
            <a:r>
              <a:rPr lang="ru-RU" dirty="0">
                <a:latin typeface="Times New Roman" pitchFamily="18" charset="0"/>
                <a:cs typeface="Times New Roman" pitchFamily="18" charset="0"/>
              </a:rPr>
              <a:t>Пищевые и лечебные особенности.</a:t>
            </a:r>
          </a:p>
          <a:p>
            <a:pPr lvl="0"/>
            <a:r>
              <a:rPr lang="ru-RU" dirty="0">
                <a:latin typeface="Times New Roman" pitchFamily="18" charset="0"/>
                <a:cs typeface="Times New Roman" pitchFamily="18" charset="0"/>
              </a:rPr>
              <a:t>Видовой состав. Сорта.</a:t>
            </a:r>
          </a:p>
          <a:p>
            <a:pPr lvl="0"/>
            <a:r>
              <a:rPr lang="ru-RU" dirty="0">
                <a:latin typeface="Times New Roman" pitchFamily="18" charset="0"/>
                <a:cs typeface="Times New Roman" pitchFamily="18" charset="0"/>
              </a:rPr>
              <a:t>Способы размножения.</a:t>
            </a:r>
          </a:p>
          <a:p>
            <a:pPr lvl="0"/>
            <a:r>
              <a:rPr lang="ru-RU" dirty="0">
                <a:latin typeface="Times New Roman" pitchFamily="18" charset="0"/>
                <a:cs typeface="Times New Roman" pitchFamily="18" charset="0"/>
              </a:rPr>
              <a:t>Особенности агротехники.</a:t>
            </a:r>
          </a:p>
          <a:p>
            <a:endParaRPr lang="ru-RU" dirty="0"/>
          </a:p>
          <a:p>
            <a:endParaRPr lang="ru-RU" dirty="0"/>
          </a:p>
        </p:txBody>
      </p:sp>
    </p:spTree>
    <p:extLst>
      <p:ext uri="{BB962C8B-B14F-4D97-AF65-F5344CB8AC3E}">
        <p14:creationId xmlns:p14="http://schemas.microsoft.com/office/powerpoint/2010/main" val="337429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06852"/>
          </a:xfrm>
        </p:spPr>
        <p:txBody>
          <a:bodyPr>
            <a:normAutofit fontScale="90000"/>
          </a:bodyPr>
          <a:lstStyle/>
          <a:p>
            <a:pPr algn="ctr"/>
            <a:br>
              <a:rPr lang="ru-RU" b="1" dirty="0"/>
            </a:br>
            <a:r>
              <a:rPr lang="ru-RU" b="1" dirty="0"/>
              <a:t>Происхождение и видовой состав</a:t>
            </a:r>
            <a:br>
              <a:rPr lang="ru-RU" dirty="0"/>
            </a:br>
            <a:endParaRPr lang="ru-RU" dirty="0"/>
          </a:p>
        </p:txBody>
      </p:sp>
      <p:sp>
        <p:nvSpPr>
          <p:cNvPr id="3" name="Объект 2"/>
          <p:cNvSpPr>
            <a:spLocks noGrp="1"/>
          </p:cNvSpPr>
          <p:nvPr>
            <p:ph idx="1"/>
          </p:nvPr>
        </p:nvSpPr>
        <p:spPr>
          <a:xfrm>
            <a:off x="838200" y="1171978"/>
            <a:ext cx="10515600" cy="5004985"/>
          </a:xfrm>
        </p:spPr>
        <p:txBody>
          <a:bodyPr>
            <a:normAutofit fontScale="85000" lnSpcReduction="10000"/>
          </a:bodyPr>
          <a:lstStyle/>
          <a:p>
            <a:r>
              <a:rPr lang="ru-RU" dirty="0"/>
              <a:t>Ботаническое название растения происходит от греческого слова "</a:t>
            </a:r>
            <a:r>
              <a:rPr lang="ru-RU" dirty="0" err="1"/>
              <a:t>актис</a:t>
            </a:r>
            <a:r>
              <a:rPr lang="ru-RU" dirty="0"/>
              <a:t>" - звезда (за лучистое расположение столбиков завязи). Существует около 36 видов актинидии. Все виды актинидии - представители семейства </a:t>
            </a:r>
            <a:r>
              <a:rPr lang="ru-RU" b="1" i="1" dirty="0" err="1"/>
              <a:t>Actinidiaceae</a:t>
            </a:r>
            <a:r>
              <a:rPr lang="ru-RU" b="1" dirty="0"/>
              <a:t> </a:t>
            </a:r>
            <a:r>
              <a:rPr lang="ru-RU" dirty="0"/>
              <a:t>(</a:t>
            </a:r>
            <a:r>
              <a:rPr lang="ru-RU" dirty="0" err="1"/>
              <a:t>актинидиевых</a:t>
            </a:r>
            <a:r>
              <a:rPr lang="ru-RU" dirty="0"/>
              <a:t>), рода </a:t>
            </a:r>
            <a:r>
              <a:rPr lang="ru-RU" b="1" i="1" dirty="0" err="1"/>
              <a:t>Actinidia</a:t>
            </a:r>
            <a:r>
              <a:rPr lang="ru-RU" dirty="0"/>
              <a:t> (актинидия).</a:t>
            </a:r>
          </a:p>
          <a:p>
            <a:r>
              <a:rPr lang="ru-RU" dirty="0"/>
              <a:t>В естественном виде актинидия обитает в Индокитае, Китае, Японии, Корее. Большинство видов имеет декоративное значение и лишь немногие - пищевое и лекарственное. Наиболее крупноплодный вид  - актинидия китайская </a:t>
            </a:r>
            <a:r>
              <a:rPr lang="ru-RU" b="1" i="1" dirty="0"/>
              <a:t>(</a:t>
            </a:r>
            <a:r>
              <a:rPr lang="ru-RU" b="1" i="1" dirty="0" err="1"/>
              <a:t>Аktinidia</a:t>
            </a:r>
            <a:r>
              <a:rPr lang="ru-RU" b="1" i="1" dirty="0"/>
              <a:t> </a:t>
            </a:r>
            <a:r>
              <a:rPr lang="ru-RU" b="1" i="1" dirty="0" err="1"/>
              <a:t>chinenzis</a:t>
            </a:r>
            <a:r>
              <a:rPr lang="ru-RU" dirty="0"/>
              <a:t>). В России актинидия в естественном виде произрастает на Дальнем Востоке - в Приморском крае, на Южном Сахалине, Курильских островах. Здесь обитает три вида: актинидия </a:t>
            </a:r>
            <a:r>
              <a:rPr lang="ru-RU" dirty="0" err="1"/>
              <a:t>коломикта</a:t>
            </a:r>
            <a:r>
              <a:rPr lang="ru-RU" i="1" dirty="0"/>
              <a:t> (</a:t>
            </a:r>
            <a:r>
              <a:rPr lang="ru-RU" b="1" i="1" dirty="0"/>
              <a:t>А</a:t>
            </a:r>
            <a:r>
              <a:rPr lang="en-US" b="1" i="1" dirty="0" err="1"/>
              <a:t>ktinidia</a:t>
            </a:r>
            <a:r>
              <a:rPr lang="en-US" b="1" i="1" dirty="0"/>
              <a:t> </a:t>
            </a:r>
            <a:r>
              <a:rPr lang="en-US" b="1" i="1" dirty="0" err="1"/>
              <a:t>kolomikta</a:t>
            </a:r>
            <a:r>
              <a:rPr lang="ru-RU" b="1" i="1" dirty="0"/>
              <a:t>)</a:t>
            </a:r>
            <a:r>
              <a:rPr lang="ru-RU" dirty="0"/>
              <a:t>,  актинидия </a:t>
            </a:r>
            <a:r>
              <a:rPr lang="ru-RU" dirty="0" err="1"/>
              <a:t>аргута</a:t>
            </a:r>
            <a:r>
              <a:rPr lang="ru-RU" dirty="0"/>
              <a:t> </a:t>
            </a:r>
            <a:r>
              <a:rPr lang="ru-RU" b="1" dirty="0"/>
              <a:t>(</a:t>
            </a:r>
            <a:r>
              <a:rPr lang="ru-RU" b="1" i="1" dirty="0"/>
              <a:t>А</a:t>
            </a:r>
            <a:r>
              <a:rPr lang="en-US" b="1" i="1" dirty="0" err="1"/>
              <a:t>ktinidia</a:t>
            </a:r>
            <a:r>
              <a:rPr lang="en-US" b="1" i="1" dirty="0"/>
              <a:t> </a:t>
            </a:r>
            <a:r>
              <a:rPr lang="en-US" b="1" i="1" dirty="0" err="1"/>
              <a:t>arguta</a:t>
            </a:r>
            <a:r>
              <a:rPr lang="ru-RU" b="1" dirty="0"/>
              <a:t>)</a:t>
            </a:r>
            <a:r>
              <a:rPr lang="ru-RU" dirty="0"/>
              <a:t>, или острозубчатая, и актинидия полигамная </a:t>
            </a:r>
            <a:r>
              <a:rPr lang="ru-RU" b="1" i="1" dirty="0"/>
              <a:t>(А</a:t>
            </a:r>
            <a:r>
              <a:rPr lang="en-US" b="1" i="1" dirty="0" err="1"/>
              <a:t>ktinidia</a:t>
            </a:r>
            <a:r>
              <a:rPr lang="en-US" b="1" i="1" dirty="0"/>
              <a:t> </a:t>
            </a:r>
            <a:r>
              <a:rPr lang="en-US" b="1" i="1" dirty="0" err="1"/>
              <a:t>poligama</a:t>
            </a:r>
            <a:r>
              <a:rPr lang="ru-RU" b="1" i="1" dirty="0"/>
              <a:t>).</a:t>
            </a:r>
            <a:r>
              <a:rPr lang="ru-RU" b="1" dirty="0"/>
              <a:t> </a:t>
            </a:r>
            <a:r>
              <a:rPr lang="ru-RU" dirty="0"/>
              <a:t>.</a:t>
            </a:r>
          </a:p>
          <a:p>
            <a:r>
              <a:rPr lang="ru-RU" dirty="0"/>
              <a:t>Все виды актинидии – двудомные растения. Селекционным путем выведены сорта однодомные (мужские и женские цветки – на одном растении).</a:t>
            </a:r>
          </a:p>
          <a:p>
            <a:endParaRPr lang="ru-RU" dirty="0"/>
          </a:p>
        </p:txBody>
      </p:sp>
    </p:spTree>
    <p:extLst>
      <p:ext uri="{BB962C8B-B14F-4D97-AF65-F5344CB8AC3E}">
        <p14:creationId xmlns:p14="http://schemas.microsoft.com/office/powerpoint/2010/main" val="959869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190411" y="1825625"/>
            <a:ext cx="5811178" cy="4351338"/>
          </a:xfrm>
          <a:prstGeom prst="rect">
            <a:avLst/>
          </a:prstGeom>
        </p:spPr>
      </p:pic>
    </p:spTree>
    <p:extLst>
      <p:ext uri="{BB962C8B-B14F-4D97-AF65-F5344CB8AC3E}">
        <p14:creationId xmlns:p14="http://schemas.microsoft.com/office/powerpoint/2010/main" val="3894937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45489"/>
          </a:xfrm>
        </p:spPr>
        <p:txBody>
          <a:bodyPr>
            <a:normAutofit fontScale="90000"/>
          </a:bodyPr>
          <a:lstStyle/>
          <a:p>
            <a:pPr algn="ctr"/>
            <a:br>
              <a:rPr lang="ru-RU" b="1" i="1" dirty="0"/>
            </a:br>
            <a:r>
              <a:rPr lang="ru-RU" b="1" dirty="0"/>
              <a:t>Значение культуры</a:t>
            </a:r>
            <a:br>
              <a:rPr lang="ru-RU" b="1" i="1" dirty="0"/>
            </a:br>
            <a:endParaRPr lang="ru-RU" dirty="0"/>
          </a:p>
        </p:txBody>
      </p:sp>
      <p:sp>
        <p:nvSpPr>
          <p:cNvPr id="3" name="Объект 2"/>
          <p:cNvSpPr>
            <a:spLocks noGrp="1"/>
          </p:cNvSpPr>
          <p:nvPr>
            <p:ph idx="1"/>
          </p:nvPr>
        </p:nvSpPr>
        <p:spPr>
          <a:xfrm>
            <a:off x="838200" y="1210614"/>
            <a:ext cx="10515600" cy="4966349"/>
          </a:xfrm>
        </p:spPr>
        <p:txBody>
          <a:bodyPr>
            <a:normAutofit fontScale="70000" lnSpcReduction="20000"/>
          </a:bodyPr>
          <a:lstStyle/>
          <a:p>
            <a:r>
              <a:rPr lang="ru-RU" dirty="0"/>
              <a:t>В свое время И. В. Мичурин писал: «Можно с уверенностью сказать, что в будущем актинидия у нас займет одно из перворазрядных мест в числе плодовых растений нашего края, способных по качеству своих плодов совершенно вытеснить виноград... не только заменить его во всех видах употребления, но далеко превосходя его по качеству своих плодов...». И действительно. Как плодовая культура актинидия представляет большую ценность для человека. Исключительные по вкусу плоды напоминают ананас, имеют богатый химический состав, обладают тонизирующим и лечебным свойствами. Их называют плодами здоровья. Достаточно двух-трех ягод, чтобы удовлетворить суточную потребность человека в витамине С.</a:t>
            </a:r>
          </a:p>
          <a:p>
            <a:r>
              <a:rPr lang="ru-RU" dirty="0"/>
              <a:t>В плодах актинидии найдено особое вещество – </a:t>
            </a:r>
            <a:r>
              <a:rPr lang="ru-RU" dirty="0" err="1"/>
              <a:t>актинидин</a:t>
            </a:r>
            <a:r>
              <a:rPr lang="ru-RU" dirty="0"/>
              <a:t>, которое подобно папаину и </a:t>
            </a:r>
            <a:r>
              <a:rPr lang="ru-RU" dirty="0" err="1"/>
              <a:t>фицину</a:t>
            </a:r>
            <a:r>
              <a:rPr lang="ru-RU" dirty="0"/>
              <a:t> способствует перевариванию мяса и других продуктов. Ягоды актинидии эффективны как противоцинготное средство, их используют при лечении туберкулеза, кровотечениях и как противоглистное средство. </a:t>
            </a:r>
          </a:p>
          <a:p>
            <a:r>
              <a:rPr lang="ru-RU" dirty="0"/>
              <a:t>Установлено, что в продуктах переработки витамин С сохраняется 9-12 месяцев. Для удовлетворения суточной потребности в витамине С достаточно съесть 1-2 ягоды или 10 г варенья</a:t>
            </a:r>
          </a:p>
          <a:p>
            <a:r>
              <a:rPr lang="ru-RU" dirty="0"/>
              <a:t>Ягоды актинидии используются для переработки на варенье, повидло, кисель, сок, мармелад, вино, добавляют в мороженое, салаты, а также замораживают, сушат, засахаривают.</a:t>
            </a:r>
          </a:p>
          <a:p>
            <a:endParaRPr lang="ru-RU" dirty="0"/>
          </a:p>
          <a:p>
            <a:endParaRPr lang="ru-RU" dirty="0"/>
          </a:p>
        </p:txBody>
      </p:sp>
    </p:spTree>
    <p:extLst>
      <p:ext uri="{BB962C8B-B14F-4D97-AF65-F5344CB8AC3E}">
        <p14:creationId xmlns:p14="http://schemas.microsoft.com/office/powerpoint/2010/main" val="3971028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84126"/>
          </a:xfrm>
        </p:spPr>
        <p:txBody>
          <a:bodyPr>
            <a:normAutofit fontScale="90000"/>
          </a:bodyPr>
          <a:lstStyle/>
          <a:p>
            <a:pPr algn="ctr"/>
            <a:br>
              <a:rPr lang="ru-RU" b="1" i="1" dirty="0"/>
            </a:br>
            <a:r>
              <a:rPr lang="ru-RU" b="1" i="1" dirty="0"/>
              <a:t>Биохимический состав</a:t>
            </a:r>
            <a:br>
              <a:rPr lang="ru-RU" b="1" i="1" dirty="0"/>
            </a:br>
            <a:endParaRPr lang="ru-RU" dirty="0"/>
          </a:p>
        </p:txBody>
      </p:sp>
      <p:sp>
        <p:nvSpPr>
          <p:cNvPr id="3" name="Объект 2"/>
          <p:cNvSpPr>
            <a:spLocks noGrp="1"/>
          </p:cNvSpPr>
          <p:nvPr>
            <p:ph idx="1"/>
          </p:nvPr>
        </p:nvSpPr>
        <p:spPr>
          <a:xfrm>
            <a:off x="838200" y="1249252"/>
            <a:ext cx="10515600" cy="4927711"/>
          </a:xfrm>
        </p:spPr>
        <p:txBody>
          <a:bodyPr>
            <a:normAutofit fontScale="92500" lnSpcReduction="10000"/>
          </a:bodyPr>
          <a:lstStyle/>
          <a:p>
            <a:r>
              <a:rPr lang="ru-RU" dirty="0"/>
              <a:t>Сухих веществ –14-20%;</a:t>
            </a:r>
          </a:p>
          <a:p>
            <a:r>
              <a:rPr lang="ru-RU" dirty="0"/>
              <a:t>Сахаров – 6-12% (глюкоза, галактоза, ксилоза, арабиноза, </a:t>
            </a:r>
            <a:r>
              <a:rPr lang="ru-RU" dirty="0" err="1"/>
              <a:t>рамноза</a:t>
            </a:r>
            <a:r>
              <a:rPr lang="ru-RU" dirty="0"/>
              <a:t>)</a:t>
            </a:r>
          </a:p>
          <a:p>
            <a:r>
              <a:rPr lang="ru-RU" dirty="0"/>
              <a:t>Органических кислот – 0,8-2.1% (яблочная, лимонная, щавелевая)</a:t>
            </a:r>
          </a:p>
          <a:p>
            <a:r>
              <a:rPr lang="ru-RU" dirty="0"/>
              <a:t>Витамины</a:t>
            </a:r>
          </a:p>
          <a:p>
            <a:r>
              <a:rPr lang="ru-RU" dirty="0"/>
              <a:t>С – актинидия </a:t>
            </a:r>
            <a:r>
              <a:rPr lang="ru-RU" dirty="0" err="1"/>
              <a:t>коломикта</a:t>
            </a:r>
            <a:r>
              <a:rPr lang="ru-RU" dirty="0"/>
              <a:t> –700-1400 мг/100 г</a:t>
            </a:r>
          </a:p>
          <a:p>
            <a:r>
              <a:rPr lang="ru-RU" dirty="0"/>
              <a:t>       актинидия китайская  - 350 мг/100 г</a:t>
            </a:r>
          </a:p>
          <a:p>
            <a:r>
              <a:rPr lang="ru-RU" dirty="0"/>
              <a:t>       актинидия </a:t>
            </a:r>
            <a:r>
              <a:rPr lang="ru-RU" dirty="0" err="1"/>
              <a:t>аргута</a:t>
            </a:r>
            <a:r>
              <a:rPr lang="ru-RU" dirty="0"/>
              <a:t> – 50-100 мг/100 г</a:t>
            </a:r>
          </a:p>
          <a:p>
            <a:r>
              <a:rPr lang="ru-RU" dirty="0"/>
              <a:t>       актинидия полигамная – 100 мг/100 г.</a:t>
            </a:r>
          </a:p>
          <a:p>
            <a:r>
              <a:rPr lang="ru-RU" dirty="0"/>
              <a:t>Р-активные вещества: актинидия </a:t>
            </a:r>
            <a:r>
              <a:rPr lang="ru-RU" dirty="0" err="1"/>
              <a:t>коломикта</a:t>
            </a:r>
            <a:r>
              <a:rPr lang="ru-RU" dirty="0"/>
              <a:t> - 15-50 мг/100 г катехинов и 14-31 мг/100 г рутина;</a:t>
            </a:r>
          </a:p>
          <a:p>
            <a:r>
              <a:rPr lang="ru-RU" dirty="0"/>
              <a:t>актинидия полигама 100-130 мг/100 г и 7-8 мг/100 г каротина.</a:t>
            </a:r>
          </a:p>
          <a:p>
            <a:endParaRPr lang="ru-RU" dirty="0"/>
          </a:p>
        </p:txBody>
      </p:sp>
    </p:spTree>
    <p:extLst>
      <p:ext uri="{BB962C8B-B14F-4D97-AF65-F5344CB8AC3E}">
        <p14:creationId xmlns:p14="http://schemas.microsoft.com/office/powerpoint/2010/main" val="177481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Актинидия китайская (киви)</a:t>
            </a:r>
          </a:p>
        </p:txBody>
      </p:sp>
      <p:pic>
        <p:nvPicPr>
          <p:cNvPr id="4" name="Объект 3"/>
          <p:cNvPicPr>
            <a:picLocks noGrp="1" noChangeAspect="1"/>
          </p:cNvPicPr>
          <p:nvPr>
            <p:ph idx="1"/>
          </p:nvPr>
        </p:nvPicPr>
        <p:blipFill>
          <a:blip r:embed="rId2"/>
          <a:stretch>
            <a:fillRect/>
          </a:stretch>
        </p:blipFill>
        <p:spPr>
          <a:xfrm>
            <a:off x="2530930" y="1330932"/>
            <a:ext cx="6955970" cy="5210264"/>
          </a:xfrm>
          <a:prstGeom prst="rect">
            <a:avLst/>
          </a:prstGeom>
        </p:spPr>
      </p:pic>
    </p:spTree>
    <p:extLst>
      <p:ext uri="{BB962C8B-B14F-4D97-AF65-F5344CB8AC3E}">
        <p14:creationId xmlns:p14="http://schemas.microsoft.com/office/powerpoint/2010/main" val="2575330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Актинидия китайская (</a:t>
            </a:r>
            <a:r>
              <a:rPr lang="ru-RU" b="1" i="1" dirty="0"/>
              <a:t>А</a:t>
            </a:r>
            <a:r>
              <a:rPr lang="en-US" b="1" i="1" dirty="0" err="1"/>
              <a:t>ktinidia</a:t>
            </a:r>
            <a:r>
              <a:rPr lang="en-US" b="1" i="1" dirty="0"/>
              <a:t> </a:t>
            </a:r>
            <a:r>
              <a:rPr lang="en-US" b="1" i="1" dirty="0" err="1"/>
              <a:t>chinenzis</a:t>
            </a:r>
            <a:r>
              <a:rPr lang="ru-RU" b="1" dirty="0"/>
              <a:t>)</a:t>
            </a:r>
          </a:p>
        </p:txBody>
      </p:sp>
      <p:sp>
        <p:nvSpPr>
          <p:cNvPr id="3" name="Объект 2"/>
          <p:cNvSpPr>
            <a:spLocks noGrp="1"/>
          </p:cNvSpPr>
          <p:nvPr>
            <p:ph idx="1"/>
          </p:nvPr>
        </p:nvSpPr>
        <p:spPr/>
        <p:txBody>
          <a:bodyPr>
            <a:normAutofit lnSpcReduction="10000"/>
          </a:bodyPr>
          <a:lstStyle/>
          <a:p>
            <a:r>
              <a:rPr lang="ru-RU" dirty="0"/>
              <a:t>Лиана высотой 6-12 м. Произрастает в субтропическом климате. Может выдерживать кратковременные заморозки до – 8 - -10 С </a:t>
            </a:r>
          </a:p>
          <a:p>
            <a:r>
              <a:rPr lang="ru-RU" dirty="0"/>
              <a:t>Наиболее крупноплодный вид актинидии (масса плодов дикого вида - 28-30 г.)</a:t>
            </a:r>
          </a:p>
          <a:p>
            <a:r>
              <a:rPr lang="ru-RU" dirty="0"/>
              <a:t>Родиной данного вида является Китай</a:t>
            </a:r>
          </a:p>
          <a:p>
            <a:r>
              <a:rPr lang="ru-RU" dirty="0"/>
              <a:t>Селекционная работа с растениями этого вида впервые была проведена в Новой Зеландии, там вывели пять крупноплодных сортов, получивших название "киви", по имени птицы киви - символа на гербе Новой Зеландии. Их стали выращивать в Италии, Франции, США, ФРГ, Болгарии и других странах. Масса плодов киви составляет 80 - 100 и более грамм.</a:t>
            </a:r>
          </a:p>
          <a:p>
            <a:endParaRPr lang="ru-RU" dirty="0"/>
          </a:p>
        </p:txBody>
      </p:sp>
    </p:spTree>
    <p:extLst>
      <p:ext uri="{BB962C8B-B14F-4D97-AF65-F5344CB8AC3E}">
        <p14:creationId xmlns:p14="http://schemas.microsoft.com/office/powerpoint/2010/main" val="3026786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Лимонник </a:t>
            </a:r>
            <a:r>
              <a:rPr lang="ru-RU" b="1" dirty="0" err="1"/>
              <a:t>китаиский</a:t>
            </a:r>
            <a:endParaRPr lang="ru-RU" b="1" dirty="0"/>
          </a:p>
        </p:txBody>
      </p:sp>
      <p:pic>
        <p:nvPicPr>
          <p:cNvPr id="4" name="Объект 3"/>
          <p:cNvPicPr>
            <a:picLocks noGrp="1" noChangeAspect="1"/>
          </p:cNvPicPr>
          <p:nvPr>
            <p:ph idx="1"/>
          </p:nvPr>
        </p:nvPicPr>
        <p:blipFill>
          <a:blip r:embed="rId2"/>
          <a:stretch>
            <a:fillRect/>
          </a:stretch>
        </p:blipFill>
        <p:spPr>
          <a:xfrm>
            <a:off x="1796142" y="1651588"/>
            <a:ext cx="8668657" cy="4662331"/>
          </a:xfrm>
          <a:prstGeom prst="rect">
            <a:avLst/>
          </a:prstGeom>
        </p:spPr>
      </p:pic>
    </p:spTree>
    <p:extLst>
      <p:ext uri="{BB962C8B-B14F-4D97-AF65-F5344CB8AC3E}">
        <p14:creationId xmlns:p14="http://schemas.microsoft.com/office/powerpoint/2010/main" val="1157285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Актинидия </a:t>
            </a:r>
            <a:r>
              <a:rPr lang="ru-RU" b="1" dirty="0" err="1"/>
              <a:t>аргута</a:t>
            </a:r>
            <a:endParaRPr lang="ru-RU" b="1" dirty="0"/>
          </a:p>
        </p:txBody>
      </p:sp>
      <p:pic>
        <p:nvPicPr>
          <p:cNvPr id="4" name="Объект 3"/>
          <p:cNvPicPr>
            <a:picLocks noGrp="1" noChangeAspect="1"/>
          </p:cNvPicPr>
          <p:nvPr>
            <p:ph idx="1"/>
          </p:nvPr>
        </p:nvPicPr>
        <p:blipFill>
          <a:blip r:embed="rId2"/>
          <a:stretch>
            <a:fillRect/>
          </a:stretch>
        </p:blipFill>
        <p:spPr>
          <a:xfrm>
            <a:off x="2498272" y="1306470"/>
            <a:ext cx="6767282" cy="5068930"/>
          </a:xfrm>
          <a:prstGeom prst="rect">
            <a:avLst/>
          </a:prstGeom>
        </p:spPr>
      </p:pic>
    </p:spTree>
    <p:extLst>
      <p:ext uri="{BB962C8B-B14F-4D97-AF65-F5344CB8AC3E}">
        <p14:creationId xmlns:p14="http://schemas.microsoft.com/office/powerpoint/2010/main" val="2458190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19731"/>
          </a:xfrm>
        </p:spPr>
        <p:txBody>
          <a:bodyPr/>
          <a:lstStyle/>
          <a:p>
            <a:pPr algn="ctr"/>
            <a:r>
              <a:rPr lang="ru-RU" b="1" dirty="0"/>
              <a:t>Актинидия </a:t>
            </a:r>
            <a:r>
              <a:rPr lang="ru-RU" b="1" dirty="0" err="1"/>
              <a:t>аргута</a:t>
            </a:r>
            <a:r>
              <a:rPr lang="ru-RU" b="1" dirty="0"/>
              <a:t> (</a:t>
            </a:r>
            <a:r>
              <a:rPr lang="ru-RU" b="1" i="1" dirty="0" err="1"/>
              <a:t>Аktinidia</a:t>
            </a:r>
            <a:r>
              <a:rPr lang="ru-RU" b="1" i="1" dirty="0"/>
              <a:t> </a:t>
            </a:r>
            <a:r>
              <a:rPr lang="ru-RU" b="1" i="1" dirty="0" err="1"/>
              <a:t>arguta</a:t>
            </a:r>
            <a:r>
              <a:rPr lang="ru-RU" b="1" dirty="0"/>
              <a:t>)</a:t>
            </a:r>
          </a:p>
        </p:txBody>
      </p:sp>
      <p:sp>
        <p:nvSpPr>
          <p:cNvPr id="3" name="Объект 2"/>
          <p:cNvSpPr>
            <a:spLocks noGrp="1"/>
          </p:cNvSpPr>
          <p:nvPr>
            <p:ph idx="1"/>
          </p:nvPr>
        </p:nvSpPr>
        <p:spPr>
          <a:xfrm>
            <a:off x="838200" y="1287887"/>
            <a:ext cx="10515600" cy="4889076"/>
          </a:xfrm>
        </p:spPr>
        <p:txBody>
          <a:bodyPr>
            <a:normAutofit fontScale="85000" lnSpcReduction="10000"/>
          </a:bodyPr>
          <a:lstStyle/>
          <a:p>
            <a:r>
              <a:rPr lang="ru-RU" dirty="0"/>
              <a:t>Актинидия </a:t>
            </a:r>
            <a:r>
              <a:rPr lang="ru-RU" dirty="0" err="1"/>
              <a:t>аргута</a:t>
            </a:r>
            <a:r>
              <a:rPr lang="ru-RU" dirty="0"/>
              <a:t> (</a:t>
            </a:r>
            <a:r>
              <a:rPr lang="ru-RU" i="1" dirty="0" err="1"/>
              <a:t>Аktinidia</a:t>
            </a:r>
            <a:r>
              <a:rPr lang="ru-RU" i="1" dirty="0"/>
              <a:t> </a:t>
            </a:r>
            <a:r>
              <a:rPr lang="ru-RU" i="1" dirty="0" err="1"/>
              <a:t>arguta</a:t>
            </a:r>
            <a:r>
              <a:rPr lang="ru-RU" dirty="0"/>
              <a:t>), или актинидия острая. Лиана до 25 м. длиной и толщиной основного ствола до 10 см. Кора лианы коричневая, у молодых побегов - светло-коричневая. Листья - светло-зеленые, суженные. Цветки зеленовато-белые с легким ароматом.</a:t>
            </a:r>
          </a:p>
          <a:p>
            <a:r>
              <a:rPr lang="ru-RU" dirty="0"/>
              <a:t>Ягоды разной формы, массой до 10 г и более, урожай с растения до 10 кг. Цветки однополые, встречаются формы и с обоеполыми цветками. Цветет в июне, плоды созревают в конце сентября - начале октября.</a:t>
            </a:r>
          </a:p>
          <a:p>
            <a:r>
              <a:rPr lang="ru-RU" dirty="0"/>
              <a:t>Плод - сочная ягода. Характерным свойством этой актинидии является одновременное созревание плодов.</a:t>
            </a:r>
          </a:p>
          <a:p>
            <a:r>
              <a:rPr lang="ru-RU" dirty="0"/>
              <a:t>Северным краем природного ареала охватывает Приморский край России, т. е. тяготеет к субтропикам. Тем не менее, встречается в коллекциях ботанических садов и на частных усадьбах Прибалтики, Украины, северо-западных областей России. В условиях Беларуси в суровые зимы надземная часть может подмерзать, но быстро восстанавливается. Может в Беларуси выращиваться повсеместно с легким укрытием на зиму.</a:t>
            </a:r>
          </a:p>
          <a:p>
            <a:endParaRPr lang="ru-RU" dirty="0"/>
          </a:p>
        </p:txBody>
      </p:sp>
    </p:spTree>
    <p:extLst>
      <p:ext uri="{BB962C8B-B14F-4D97-AF65-F5344CB8AC3E}">
        <p14:creationId xmlns:p14="http://schemas.microsoft.com/office/powerpoint/2010/main" val="3187930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959476"/>
          </a:xfrm>
        </p:spPr>
        <p:txBody>
          <a:bodyPr/>
          <a:lstStyle/>
          <a:p>
            <a:r>
              <a:rPr lang="ru-RU" dirty="0">
                <a:latin typeface="Times New Roman" pitchFamily="18" charset="0"/>
                <a:cs typeface="Times New Roman" pitchFamily="18" charset="0"/>
              </a:rPr>
              <a:t> Сорт Самоплодная</a:t>
            </a:r>
            <a:endParaRPr lang="ru-RU" dirty="0"/>
          </a:p>
        </p:txBody>
      </p:sp>
      <p:pic>
        <p:nvPicPr>
          <p:cNvPr id="5" name="Рисунок 4"/>
          <p:cNvPicPr>
            <a:picLocks noGrp="1" noChangeAspect="1"/>
          </p:cNvPicPr>
          <p:nvPr>
            <p:ph type="pic" idx="1"/>
          </p:nvPr>
        </p:nvPicPr>
        <p:blipFill>
          <a:blip r:embed="rId2"/>
          <a:srcRect t="4048" b="4048"/>
          <a:stretch>
            <a:fillRect/>
          </a:stretch>
        </p:blipFill>
        <p:spPr>
          <a:prstGeom prst="rect">
            <a:avLst/>
          </a:prstGeom>
        </p:spPr>
      </p:pic>
      <p:sp>
        <p:nvSpPr>
          <p:cNvPr id="4" name="Текст 3"/>
          <p:cNvSpPr>
            <a:spLocks noGrp="1"/>
          </p:cNvSpPr>
          <p:nvPr>
            <p:ph type="body" sz="half" idx="2"/>
          </p:nvPr>
        </p:nvSpPr>
        <p:spPr/>
        <p:txBody>
          <a:bodyPr>
            <a:noAutofit/>
          </a:bodyPr>
          <a:lstStyle/>
          <a:p>
            <a:r>
              <a:rPr lang="ru-RU" sz="2400" dirty="0">
                <a:latin typeface="Times New Roman" pitchFamily="18" charset="0"/>
                <a:cs typeface="Times New Roman" pitchFamily="18" charset="0"/>
              </a:rPr>
              <a:t>Морозоустойчивый сорт созревает сравнительно поздно, с середины и до конца сентября. Насыщенно-зеленые удлиненно-цилиндрической формы душистые плоды весят 18 грамм. С одного куста собирают от 10 до 12 килограмм плодов.</a:t>
            </a:r>
            <a:endParaRPr lang="ru-RU" sz="2400" dirty="0"/>
          </a:p>
          <a:p>
            <a:endParaRPr lang="ru-RU" sz="2400" dirty="0"/>
          </a:p>
        </p:txBody>
      </p:sp>
    </p:spTree>
    <p:extLst>
      <p:ext uri="{BB962C8B-B14F-4D97-AF65-F5344CB8AC3E}">
        <p14:creationId xmlns:p14="http://schemas.microsoft.com/office/powerpoint/2010/main" val="1802963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959476"/>
          </a:xfrm>
        </p:spPr>
        <p:txBody>
          <a:bodyPr/>
          <a:lstStyle/>
          <a:p>
            <a:r>
              <a:rPr lang="ru-RU" dirty="0">
                <a:latin typeface="Times New Roman" pitchFamily="18" charset="0"/>
                <a:cs typeface="Times New Roman" pitchFamily="18" charset="0"/>
              </a:rPr>
              <a:t>Крупноплодная</a:t>
            </a:r>
            <a:endParaRPr lang="ru-RU" dirty="0"/>
          </a:p>
        </p:txBody>
      </p:sp>
      <p:pic>
        <p:nvPicPr>
          <p:cNvPr id="5" name="Рисунок 4"/>
          <p:cNvPicPr>
            <a:picLocks noGrp="1" noChangeAspect="1"/>
          </p:cNvPicPr>
          <p:nvPr>
            <p:ph type="pic" idx="1"/>
          </p:nvPr>
        </p:nvPicPr>
        <p:blipFill>
          <a:blip r:embed="rId2"/>
          <a:srcRect l="3922" r="3922"/>
          <a:stretch>
            <a:fillRect/>
          </a:stretch>
        </p:blipFill>
        <p:spPr>
          <a:prstGeom prst="rect">
            <a:avLst/>
          </a:prstGeom>
        </p:spPr>
      </p:pic>
      <p:sp>
        <p:nvSpPr>
          <p:cNvPr id="4" name="Текст 3"/>
          <p:cNvSpPr>
            <a:spLocks noGrp="1"/>
          </p:cNvSpPr>
          <p:nvPr>
            <p:ph type="body" sz="half" idx="2"/>
          </p:nvPr>
        </p:nvSpPr>
        <p:spPr>
          <a:xfrm>
            <a:off x="839788" y="1416676"/>
            <a:ext cx="3932237" cy="4452312"/>
          </a:xfrm>
        </p:spPr>
        <p:txBody>
          <a:bodyPr>
            <a:normAutofit/>
          </a:bodyPr>
          <a:lstStyle/>
          <a:p>
            <a:r>
              <a:rPr lang="ru-RU" sz="2400" dirty="0">
                <a:latin typeface="Times New Roman" pitchFamily="18" charset="0"/>
                <a:cs typeface="Times New Roman" pitchFamily="18" charset="0"/>
              </a:rPr>
              <a:t>Двудомный сорт, отличается устойчивостью к засухе и морозам. Плоды среднего срока созревания. Они имеют эллиптическую форму, темный зеленый окрас с румянцем, весят 10–18 грамм, а в длину достигают 2 сантиметров. Мякоть слабоароматная, вкус у нее медовый.</a:t>
            </a:r>
          </a:p>
          <a:p>
            <a:endParaRPr lang="ru-RU" sz="2400" dirty="0"/>
          </a:p>
        </p:txBody>
      </p:sp>
    </p:spTree>
    <p:extLst>
      <p:ext uri="{BB962C8B-B14F-4D97-AF65-F5344CB8AC3E}">
        <p14:creationId xmlns:p14="http://schemas.microsoft.com/office/powerpoint/2010/main" val="2332618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09883"/>
          </a:xfrm>
        </p:spPr>
        <p:txBody>
          <a:bodyPr/>
          <a:lstStyle/>
          <a:p>
            <a:pPr algn="ctr"/>
            <a:r>
              <a:rPr lang="ru-RU" b="1" dirty="0"/>
              <a:t>Актинидия полигама</a:t>
            </a:r>
            <a:endParaRPr lang="ru-RU" dirty="0"/>
          </a:p>
        </p:txBody>
      </p:sp>
      <p:pic>
        <p:nvPicPr>
          <p:cNvPr id="4" name="Объект 3"/>
          <p:cNvPicPr>
            <a:picLocks noGrp="1" noChangeAspect="1"/>
          </p:cNvPicPr>
          <p:nvPr>
            <p:ph idx="1"/>
          </p:nvPr>
        </p:nvPicPr>
        <p:blipFill>
          <a:blip r:embed="rId2"/>
          <a:stretch>
            <a:fillRect/>
          </a:stretch>
        </p:blipFill>
        <p:spPr>
          <a:xfrm>
            <a:off x="3129566" y="1275008"/>
            <a:ext cx="6065949" cy="4901955"/>
          </a:xfrm>
          <a:prstGeom prst="rect">
            <a:avLst/>
          </a:prstGeom>
        </p:spPr>
      </p:pic>
    </p:spTree>
    <p:extLst>
      <p:ext uri="{BB962C8B-B14F-4D97-AF65-F5344CB8AC3E}">
        <p14:creationId xmlns:p14="http://schemas.microsoft.com/office/powerpoint/2010/main" val="719980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Актинидия полигама</a:t>
            </a:r>
            <a:endParaRPr lang="ru-RU" dirty="0"/>
          </a:p>
        </p:txBody>
      </p:sp>
      <p:sp>
        <p:nvSpPr>
          <p:cNvPr id="3" name="Объект 2"/>
          <p:cNvSpPr>
            <a:spLocks noGrp="1"/>
          </p:cNvSpPr>
          <p:nvPr>
            <p:ph idx="1"/>
          </p:nvPr>
        </p:nvSpPr>
        <p:spPr>
          <a:xfrm>
            <a:off x="838200" y="1442434"/>
            <a:ext cx="10515600" cy="4734529"/>
          </a:xfrm>
        </p:spPr>
        <p:txBody>
          <a:bodyPr>
            <a:normAutofit/>
          </a:bodyPr>
          <a:lstStyle/>
          <a:p>
            <a:r>
              <a:rPr lang="ru-RU" b="1" dirty="0"/>
              <a:t>Актинидия полигама </a:t>
            </a:r>
            <a:r>
              <a:rPr lang="ru-RU" i="1" dirty="0"/>
              <a:t>(A. </a:t>
            </a:r>
            <a:r>
              <a:rPr lang="ru-RU" i="1" dirty="0" err="1"/>
              <a:t>polygama</a:t>
            </a:r>
            <a:r>
              <a:rPr lang="ru-RU" i="1" dirty="0"/>
              <a:t> </a:t>
            </a:r>
            <a:r>
              <a:rPr lang="ru-RU" i="1" dirty="0" err="1"/>
              <a:t>Mig</a:t>
            </a:r>
            <a:r>
              <a:rPr lang="ru-RU" i="1" dirty="0"/>
              <a:t>.). </a:t>
            </a:r>
            <a:r>
              <a:rPr lang="ru-RU" dirty="0"/>
              <a:t>Растет на Дальнем Востоке. Местное население называет ее «перчик», вероятно, за то, что плоды имеют оранжевый цвет и по вкусу иногда напоминают перец. Это двудомная лиана. Зимостойкость ее достаточная для того, чтобы выращивать в Республике Беларусь. Плоды этого вида отличаются высоким содержани­ем каротина - до 8,45 мг на 100 г сырой массы.</a:t>
            </a:r>
          </a:p>
          <a:p>
            <a:r>
              <a:rPr lang="ru-RU" dirty="0"/>
              <a:t>Цветет в июне белыми, крупными, очень ароматными цветками. </a:t>
            </a:r>
          </a:p>
          <a:p>
            <a:r>
              <a:rPr lang="ru-RU" dirty="0"/>
              <a:t>Плоды продолговатые - 2-5 см длиной и 0,5-2 см шириной, в каждом содержится до 350 мелких семян. В отличие от других форм актинидии они имеют оранжевый цвет.</a:t>
            </a:r>
          </a:p>
          <a:p>
            <a:endParaRPr lang="ru-RU" dirty="0"/>
          </a:p>
          <a:p>
            <a:endParaRPr lang="ru-RU" dirty="0"/>
          </a:p>
        </p:txBody>
      </p:sp>
    </p:spTree>
    <p:extLst>
      <p:ext uri="{BB962C8B-B14F-4D97-AF65-F5344CB8AC3E}">
        <p14:creationId xmlns:p14="http://schemas.microsoft.com/office/powerpoint/2010/main" val="4056302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a:t>Актинидия </a:t>
            </a:r>
            <a:r>
              <a:rPr lang="ru-RU" b="1" dirty="0" err="1"/>
              <a:t>коломикта</a:t>
            </a:r>
            <a:endParaRPr lang="ru-RU" dirty="0"/>
          </a:p>
        </p:txBody>
      </p:sp>
      <p:sp>
        <p:nvSpPr>
          <p:cNvPr id="3" name="Объект 2"/>
          <p:cNvSpPr>
            <a:spLocks noGrp="1"/>
          </p:cNvSpPr>
          <p:nvPr>
            <p:ph idx="1"/>
          </p:nvPr>
        </p:nvSpPr>
        <p:spPr/>
        <p:txBody>
          <a:bodyPr/>
          <a:lstStyle/>
          <a:p>
            <a:r>
              <a:rPr lang="ru-RU" dirty="0"/>
              <a:t>Народно-хозяйственное значение.</a:t>
            </a:r>
          </a:p>
          <a:p>
            <a:r>
              <a:rPr lang="ru-RU" dirty="0"/>
              <a:t>Биологические особенности.</a:t>
            </a:r>
          </a:p>
          <a:p>
            <a:r>
              <a:rPr lang="ru-RU" dirty="0"/>
              <a:t>Пищевые и лечебные особенности.</a:t>
            </a:r>
          </a:p>
          <a:p>
            <a:r>
              <a:rPr lang="ru-RU" dirty="0"/>
              <a:t>Видовой состав. Сорта.</a:t>
            </a:r>
          </a:p>
          <a:p>
            <a:r>
              <a:rPr lang="ru-RU" dirty="0"/>
              <a:t>Способы размножения.</a:t>
            </a:r>
          </a:p>
          <a:p>
            <a:r>
              <a:rPr lang="ru-RU" dirty="0"/>
              <a:t>Особенности агротехники</a:t>
            </a:r>
          </a:p>
        </p:txBody>
      </p:sp>
    </p:spTree>
    <p:extLst>
      <p:ext uri="{BB962C8B-B14F-4D97-AF65-F5344CB8AC3E}">
        <p14:creationId xmlns:p14="http://schemas.microsoft.com/office/powerpoint/2010/main" val="2098468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84126"/>
          </a:xfrm>
        </p:spPr>
        <p:txBody>
          <a:bodyPr/>
          <a:lstStyle/>
          <a:p>
            <a:pPr algn="ctr"/>
            <a:r>
              <a:rPr lang="ru-RU" b="1" dirty="0"/>
              <a:t>Актинидия </a:t>
            </a:r>
            <a:r>
              <a:rPr lang="ru-RU" b="1" dirty="0" err="1"/>
              <a:t>коломикта</a:t>
            </a:r>
            <a:endParaRPr lang="ru-RU" dirty="0"/>
          </a:p>
        </p:txBody>
      </p:sp>
      <p:pic>
        <p:nvPicPr>
          <p:cNvPr id="4" name="Объект 3"/>
          <p:cNvPicPr>
            <a:picLocks noGrp="1" noChangeAspect="1"/>
          </p:cNvPicPr>
          <p:nvPr>
            <p:ph idx="1"/>
          </p:nvPr>
        </p:nvPicPr>
        <p:blipFill>
          <a:blip r:embed="rId2"/>
          <a:stretch>
            <a:fillRect/>
          </a:stretch>
        </p:blipFill>
        <p:spPr>
          <a:xfrm>
            <a:off x="3232596" y="1403797"/>
            <a:ext cx="5563673" cy="4773166"/>
          </a:xfrm>
          <a:prstGeom prst="rect">
            <a:avLst/>
          </a:prstGeom>
        </p:spPr>
      </p:pic>
    </p:spTree>
    <p:extLst>
      <p:ext uri="{BB962C8B-B14F-4D97-AF65-F5344CB8AC3E}">
        <p14:creationId xmlns:p14="http://schemas.microsoft.com/office/powerpoint/2010/main" val="3789037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58368"/>
          </a:xfrm>
        </p:spPr>
        <p:txBody>
          <a:bodyPr/>
          <a:lstStyle/>
          <a:p>
            <a:pPr algn="ctr"/>
            <a:r>
              <a:rPr lang="ru-RU" b="1" dirty="0"/>
              <a:t>Актинидия </a:t>
            </a:r>
            <a:r>
              <a:rPr lang="ru-RU" b="1" dirty="0" err="1"/>
              <a:t>коломикта</a:t>
            </a:r>
            <a:endParaRPr lang="ru-RU" b="1" dirty="0"/>
          </a:p>
        </p:txBody>
      </p:sp>
      <p:sp>
        <p:nvSpPr>
          <p:cNvPr id="3" name="Объект 2"/>
          <p:cNvSpPr>
            <a:spLocks noGrp="1"/>
          </p:cNvSpPr>
          <p:nvPr>
            <p:ph idx="1"/>
          </p:nvPr>
        </p:nvSpPr>
        <p:spPr>
          <a:xfrm>
            <a:off x="838200" y="1133341"/>
            <a:ext cx="10515600" cy="5043622"/>
          </a:xfrm>
        </p:spPr>
        <p:txBody>
          <a:bodyPr>
            <a:normAutofit fontScale="77500" lnSpcReduction="20000"/>
          </a:bodyPr>
          <a:lstStyle/>
          <a:p>
            <a:r>
              <a:rPr lang="ru-RU" dirty="0"/>
              <a:t>(</a:t>
            </a:r>
            <a:r>
              <a:rPr lang="ru-RU" i="1" dirty="0" err="1"/>
              <a:t>Аktinidia</a:t>
            </a:r>
            <a:r>
              <a:rPr lang="ru-RU" i="1" dirty="0"/>
              <a:t> </a:t>
            </a:r>
            <a:r>
              <a:rPr lang="ru-RU" i="1" dirty="0" err="1"/>
              <a:t>kolomikta</a:t>
            </a:r>
            <a:r>
              <a:rPr lang="ru-RU" dirty="0"/>
              <a:t>). В Сибири актинидию </a:t>
            </a:r>
            <a:r>
              <a:rPr lang="ru-RU" dirty="0" err="1"/>
              <a:t>коломикта</a:t>
            </a:r>
            <a:r>
              <a:rPr lang="ru-RU" dirty="0"/>
              <a:t> часто называют таежный ананас, амурский виноград.</a:t>
            </a:r>
          </a:p>
          <a:p>
            <a:r>
              <a:rPr lang="ru-RU" dirty="0"/>
              <a:t>Это двудомная лиана до 10 м длины. Побеги темно-коричневые или красноватые. Листья достигают 10-сантиметровой длины, зеленые, матовые с красновато-бронзовым оттенком, овальные в форме сердца. У мужских экземпляров на освещенных местах листья становятся пестро-бело-розовыми.</a:t>
            </a:r>
          </a:p>
          <a:p>
            <a:r>
              <a:rPr lang="ru-RU" dirty="0"/>
              <a:t>Цветки белые, однополые, встречаются и двуполые с сильным запахом эфирных соединений.</a:t>
            </a:r>
          </a:p>
          <a:p>
            <a:r>
              <a:rPr lang="ru-RU" dirty="0"/>
              <a:t>Плоды удлиненные, чаще цилиндрические, встречаются и округлые, по цвету зеленые, сладкие, сочные с многочисленными семенами внутри, с ананасным привкусом, когда созревают - быстро осыпаются на землю, недозревшие с характерным острым «перечным» привкусом. Средняя масса плодов 3-4 г. Урожай - 5-6 кг с растения.</a:t>
            </a:r>
          </a:p>
          <a:p>
            <a:r>
              <a:rPr lang="ru-RU" dirty="0"/>
              <a:t>Актинидия </a:t>
            </a:r>
            <a:r>
              <a:rPr lang="ru-RU" dirty="0" err="1"/>
              <a:t>коломикта</a:t>
            </a:r>
            <a:r>
              <a:rPr lang="ru-RU" dirty="0"/>
              <a:t> своим природным ареалом захватывает Хабаровский край, где морозы 40-450С - не редкость. Она </a:t>
            </a:r>
            <a:r>
              <a:rPr lang="ru-RU" dirty="0" err="1"/>
              <a:t>интродуцирована</a:t>
            </a:r>
            <a:r>
              <a:rPr lang="ru-RU" dirty="0"/>
              <a:t> в ботанические сады Европы более ста лет тому назад. В Советском Союзе ею интенсивно занимались со времен И. В. Мичурина, и в итоге по миру пошло довольно много сортов и клонов.</a:t>
            </a:r>
          </a:p>
          <a:p>
            <a:endParaRPr lang="ru-RU" dirty="0"/>
          </a:p>
        </p:txBody>
      </p:sp>
    </p:spTree>
    <p:extLst>
      <p:ext uri="{BB962C8B-B14F-4D97-AF65-F5344CB8AC3E}">
        <p14:creationId xmlns:p14="http://schemas.microsoft.com/office/powerpoint/2010/main" val="7920474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55337"/>
          </a:xfrm>
        </p:spPr>
        <p:txBody>
          <a:bodyPr/>
          <a:lstStyle/>
          <a:p>
            <a:r>
              <a:rPr lang="ru-RU" b="1" dirty="0"/>
              <a:t>Актинидия </a:t>
            </a:r>
            <a:r>
              <a:rPr lang="ru-RU" b="1" dirty="0" err="1"/>
              <a:t>коломикта</a:t>
            </a:r>
            <a:r>
              <a:rPr lang="ru-RU" b="1" dirty="0"/>
              <a:t> (мужское растение)</a:t>
            </a:r>
          </a:p>
        </p:txBody>
      </p:sp>
      <p:pic>
        <p:nvPicPr>
          <p:cNvPr id="4" name="Объект 3"/>
          <p:cNvPicPr>
            <a:picLocks noGrp="1" noChangeAspect="1"/>
          </p:cNvPicPr>
          <p:nvPr>
            <p:ph idx="1"/>
          </p:nvPr>
        </p:nvPicPr>
        <p:blipFill>
          <a:blip r:embed="rId2"/>
          <a:stretch>
            <a:fillRect/>
          </a:stretch>
        </p:blipFill>
        <p:spPr>
          <a:xfrm>
            <a:off x="3282043" y="1378039"/>
            <a:ext cx="4947557" cy="5311591"/>
          </a:xfrm>
          <a:prstGeom prst="rect">
            <a:avLst/>
          </a:prstGeom>
        </p:spPr>
      </p:pic>
    </p:spTree>
    <p:extLst>
      <p:ext uri="{BB962C8B-B14F-4D97-AF65-F5344CB8AC3E}">
        <p14:creationId xmlns:p14="http://schemas.microsoft.com/office/powerpoint/2010/main" val="357227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br>
              <a:rPr lang="ru-RU" b="1" i="1" dirty="0"/>
            </a:br>
            <a:r>
              <a:rPr lang="ru-RU" b="1" i="1" dirty="0"/>
              <a:t>Происхождение и видовой состав</a:t>
            </a:r>
            <a:br>
              <a:rPr lang="ru-RU" dirty="0"/>
            </a:br>
            <a:endParaRPr lang="ru-RU" dirty="0"/>
          </a:p>
        </p:txBody>
      </p:sp>
      <p:sp>
        <p:nvSpPr>
          <p:cNvPr id="3" name="Объект 2"/>
          <p:cNvSpPr>
            <a:spLocks noGrp="1"/>
          </p:cNvSpPr>
          <p:nvPr>
            <p:ph idx="1"/>
          </p:nvPr>
        </p:nvSpPr>
        <p:spPr/>
        <p:txBody>
          <a:bodyPr>
            <a:normAutofit/>
          </a:bodyPr>
          <a:lstStyle/>
          <a:p>
            <a:r>
              <a:rPr lang="ru-RU" b="1" dirty="0"/>
              <a:t>Лимонник китайский </a:t>
            </a:r>
            <a:r>
              <a:rPr lang="en-US" b="1" i="1" dirty="0"/>
              <a:t>(</a:t>
            </a:r>
            <a:r>
              <a:rPr lang="en-US" b="1" i="1" dirty="0" err="1"/>
              <a:t>Schizandra</a:t>
            </a:r>
            <a:r>
              <a:rPr lang="en-US" b="1" i="1" dirty="0"/>
              <a:t> </a:t>
            </a:r>
            <a:r>
              <a:rPr lang="en-US" b="1" i="1" dirty="0" err="1"/>
              <a:t>chinensis</a:t>
            </a:r>
            <a:r>
              <a:rPr lang="en-US" b="1" i="1" dirty="0"/>
              <a:t> (</a:t>
            </a:r>
            <a:r>
              <a:rPr lang="en-US" b="1" i="1" dirty="0" err="1"/>
              <a:t>Turzz</a:t>
            </a:r>
            <a:r>
              <a:rPr lang="en-US" b="1" i="1" dirty="0"/>
              <a:t>.) </a:t>
            </a:r>
            <a:r>
              <a:rPr lang="en-US" b="1" i="1" dirty="0" err="1"/>
              <a:t>Daill</a:t>
            </a:r>
            <a:r>
              <a:rPr lang="en-US" b="1" i="1" dirty="0"/>
              <a:t>.)</a:t>
            </a:r>
            <a:r>
              <a:rPr lang="en-US" b="1" dirty="0"/>
              <a:t> </a:t>
            </a:r>
            <a:r>
              <a:rPr lang="ru-RU" dirty="0"/>
              <a:t>относится к семейству </a:t>
            </a:r>
            <a:r>
              <a:rPr lang="en-US" i="1" dirty="0" err="1"/>
              <a:t>Schizandraceae</a:t>
            </a:r>
            <a:r>
              <a:rPr lang="en-US" i="1" dirty="0"/>
              <a:t> Blume,(</a:t>
            </a:r>
            <a:r>
              <a:rPr lang="ru-RU" dirty="0"/>
              <a:t>Лимонниковые</a:t>
            </a:r>
            <a:r>
              <a:rPr lang="en-US" dirty="0"/>
              <a:t>, </a:t>
            </a:r>
            <a:r>
              <a:rPr lang="ru-RU" dirty="0" err="1"/>
              <a:t>надпорядок</a:t>
            </a:r>
            <a:r>
              <a:rPr lang="en-US" dirty="0"/>
              <a:t> </a:t>
            </a:r>
            <a:r>
              <a:rPr lang="en-US" dirty="0" err="1"/>
              <a:t>Magnolianae</a:t>
            </a:r>
            <a:r>
              <a:rPr lang="en-US" dirty="0"/>
              <a:t>). </a:t>
            </a:r>
            <a:endParaRPr lang="ru-RU" dirty="0"/>
          </a:p>
          <a:p>
            <a:r>
              <a:rPr lang="ru-RU" dirty="0"/>
              <a:t>Род включает 8-14 видов. Представители рода произрастают в Восточной и Юго-Восточной Азии, а также в юго-восточной части Северной Америки. Среди видов встречаются как вечнозеленые, так и листопадные </a:t>
            </a:r>
            <a:r>
              <a:rPr lang="ru-RU" dirty="0" err="1"/>
              <a:t>лиановидные</a:t>
            </a:r>
            <a:r>
              <a:rPr lang="ru-RU" dirty="0"/>
              <a:t> кустарники. </a:t>
            </a:r>
          </a:p>
          <a:p>
            <a:r>
              <a:rPr lang="ru-RU" dirty="0"/>
              <a:t>Наиболее холодостойким является лимонник китайский, который произрастает в Приморском и Хабаровском краях, Амурской области, на о. Сахалин и Курильских островах России.</a:t>
            </a:r>
          </a:p>
          <a:p>
            <a:endParaRPr lang="ru-RU" dirty="0"/>
          </a:p>
        </p:txBody>
      </p:sp>
    </p:spTree>
    <p:extLst>
      <p:ext uri="{BB962C8B-B14F-4D97-AF65-F5344CB8AC3E}">
        <p14:creationId xmlns:p14="http://schemas.microsoft.com/office/powerpoint/2010/main" val="368577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42458"/>
          </a:xfrm>
        </p:spPr>
        <p:txBody>
          <a:bodyPr/>
          <a:lstStyle/>
          <a:p>
            <a:pPr algn="ctr"/>
            <a:r>
              <a:rPr lang="ru-RU" b="1" dirty="0"/>
              <a:t>Морфологические особенности</a:t>
            </a:r>
          </a:p>
        </p:txBody>
      </p:sp>
      <p:sp>
        <p:nvSpPr>
          <p:cNvPr id="3" name="Объект 2"/>
          <p:cNvSpPr>
            <a:spLocks noGrp="1"/>
          </p:cNvSpPr>
          <p:nvPr>
            <p:ph idx="1"/>
          </p:nvPr>
        </p:nvSpPr>
        <p:spPr>
          <a:xfrm>
            <a:off x="838200" y="1107584"/>
            <a:ext cx="10515600" cy="5069379"/>
          </a:xfrm>
        </p:spPr>
        <p:txBody>
          <a:bodyPr>
            <a:normAutofit fontScale="85000" lnSpcReduction="20000"/>
          </a:bodyPr>
          <a:lstStyle/>
          <a:p>
            <a:r>
              <a:rPr lang="ru-RU" dirty="0"/>
              <a:t>Растения актинидии </a:t>
            </a:r>
            <a:r>
              <a:rPr lang="ru-RU" i="1" dirty="0"/>
              <a:t>двудомные</a:t>
            </a:r>
            <a:r>
              <a:rPr lang="ru-RU" dirty="0"/>
              <a:t>. Цветки - белые, с тонким ароматом ландыша. Женские цветки расположены </a:t>
            </a:r>
            <a:r>
              <a:rPr lang="ru-RU" i="1" dirty="0"/>
              <a:t>одиночно</a:t>
            </a:r>
            <a:r>
              <a:rPr lang="ru-RU" dirty="0"/>
              <a:t>, мужские собраны по 2-3 в соцветие </a:t>
            </a:r>
            <a:r>
              <a:rPr lang="ru-RU" i="1" dirty="0" err="1"/>
              <a:t>полущиток</a:t>
            </a:r>
            <a:r>
              <a:rPr lang="ru-RU" dirty="0"/>
              <a:t>. У женских цветков лепестки опадают по одному, околоцветник мужского цветка опадает целиком. Встречаются и обоеполые формы, дающие урожай при самоопылении.</a:t>
            </a:r>
          </a:p>
          <a:p>
            <a:r>
              <a:rPr lang="ru-RU" dirty="0"/>
              <a:t>В отличие от всех других растений </a:t>
            </a:r>
            <a:r>
              <a:rPr lang="ru-RU" i="1" dirty="0"/>
              <a:t>почки</a:t>
            </a:r>
            <a:r>
              <a:rPr lang="ru-RU" dirty="0"/>
              <a:t> у актинидии </a:t>
            </a:r>
            <a:r>
              <a:rPr lang="ru-RU" i="1" dirty="0"/>
              <a:t>скрыты</a:t>
            </a:r>
            <a:r>
              <a:rPr lang="ru-RU" dirty="0"/>
              <a:t> под корой, поэтому вместо фазы набухания у нее наблюдается фаза выхода побега из-под коры.</a:t>
            </a:r>
          </a:p>
          <a:p>
            <a:r>
              <a:rPr lang="ru-RU" dirty="0"/>
              <a:t>Плод - многосемянная ягода, овально-удлиненной формы, длиной 2-3 см. Средняя масса ягоды - 2,5 г, окраска - изумрудно-зеленая, при созревании зеленеет еще больше. Плоды созревают в конце августа-начале сентября. По внешнему виду напоминают ягоды крыжовника. Созревшие, они быстро опадают и портятся. Семена очень мелкие (60-100 </a:t>
            </a:r>
            <a:r>
              <a:rPr lang="ru-RU" dirty="0" err="1"/>
              <a:t>шт</a:t>
            </a:r>
            <a:r>
              <a:rPr lang="ru-RU" dirty="0"/>
              <a:t>), как у земляники. </a:t>
            </a:r>
          </a:p>
          <a:p>
            <a:r>
              <a:rPr lang="ru-RU" dirty="0"/>
              <a:t>Корневая система актинидии густо разветвленная. На дерново-подзолистой почве она залегает в слое 25-30 см от поверхности, развивается в горизонтальном направлении.</a:t>
            </a:r>
          </a:p>
          <a:p>
            <a:endParaRPr lang="ru-RU" dirty="0"/>
          </a:p>
        </p:txBody>
      </p:sp>
    </p:spTree>
    <p:extLst>
      <p:ext uri="{BB962C8B-B14F-4D97-AF65-F5344CB8AC3E}">
        <p14:creationId xmlns:p14="http://schemas.microsoft.com/office/powerpoint/2010/main" val="159782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71247"/>
          </a:xfrm>
        </p:spPr>
        <p:txBody>
          <a:bodyPr>
            <a:normAutofit fontScale="90000"/>
          </a:bodyPr>
          <a:lstStyle/>
          <a:p>
            <a:pPr algn="ctr"/>
            <a:br>
              <a:rPr lang="ru-RU" dirty="0"/>
            </a:br>
            <a:r>
              <a:rPr lang="ru-RU" b="1" dirty="0"/>
              <a:t>Биологические особенности </a:t>
            </a:r>
            <a:br>
              <a:rPr lang="ru-RU" dirty="0"/>
            </a:br>
            <a:endParaRPr lang="ru-RU" dirty="0"/>
          </a:p>
        </p:txBody>
      </p:sp>
      <p:sp>
        <p:nvSpPr>
          <p:cNvPr id="3" name="Объект 2"/>
          <p:cNvSpPr>
            <a:spLocks noGrp="1"/>
          </p:cNvSpPr>
          <p:nvPr>
            <p:ph idx="1"/>
          </p:nvPr>
        </p:nvSpPr>
        <p:spPr/>
        <p:txBody>
          <a:bodyPr>
            <a:normAutofit lnSpcReduction="10000"/>
          </a:bodyPr>
          <a:lstStyle/>
          <a:p>
            <a:r>
              <a:rPr lang="ru-RU" dirty="0"/>
              <a:t>В местах своего естественного обитания актинидия способна без повреждения выдерживать морозы до - 43</a:t>
            </a:r>
            <a:r>
              <a:rPr lang="ru-RU" baseline="30000" dirty="0"/>
              <a:t>0</a:t>
            </a:r>
            <a:r>
              <a:rPr lang="ru-RU" dirty="0"/>
              <a:t>С. В условиях культуры молодые растения 1-3-летнего возраста весьма чувствительны к понижениям температуры и требуют обязательного укрытия на зиму.</a:t>
            </a:r>
          </a:p>
          <a:p>
            <a:r>
              <a:rPr lang="ru-RU" dirty="0"/>
              <a:t>Плодоносить актинидия начинает на четвертый-пятый год после посадки. Растения, вступившие в период плодоношения, отличаются большей зимостойкостью по сравнению с неплодоносящими. Более зимостойки растения, выращиваемые в условиях хорошей освещенности.</a:t>
            </a:r>
          </a:p>
          <a:p>
            <a:r>
              <a:rPr lang="ru-RU" dirty="0"/>
              <a:t>Урожай с одного растения 5-10 кг.</a:t>
            </a:r>
          </a:p>
          <a:p>
            <a:endParaRPr lang="ru-RU" dirty="0"/>
          </a:p>
        </p:txBody>
      </p:sp>
    </p:spTree>
    <p:extLst>
      <p:ext uri="{BB962C8B-B14F-4D97-AF65-F5344CB8AC3E}">
        <p14:creationId xmlns:p14="http://schemas.microsoft.com/office/powerpoint/2010/main" val="469766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55337"/>
          </a:xfrm>
        </p:spPr>
        <p:txBody>
          <a:bodyPr>
            <a:normAutofit fontScale="90000"/>
          </a:bodyPr>
          <a:lstStyle/>
          <a:p>
            <a:pPr algn="ctr"/>
            <a:br>
              <a:rPr lang="ru-RU" b="1" i="1" dirty="0"/>
            </a:br>
            <a:r>
              <a:rPr lang="ru-RU" b="1" dirty="0"/>
              <a:t>Агротехника</a:t>
            </a:r>
            <a:br>
              <a:rPr lang="ru-RU" dirty="0"/>
            </a:br>
            <a:endParaRPr lang="ru-RU" dirty="0"/>
          </a:p>
        </p:txBody>
      </p:sp>
      <p:sp>
        <p:nvSpPr>
          <p:cNvPr id="3" name="Объект 2"/>
          <p:cNvSpPr>
            <a:spLocks noGrp="1"/>
          </p:cNvSpPr>
          <p:nvPr>
            <p:ph idx="1"/>
          </p:nvPr>
        </p:nvSpPr>
        <p:spPr>
          <a:xfrm>
            <a:off x="838200" y="1120462"/>
            <a:ext cx="10515600" cy="5056501"/>
          </a:xfrm>
        </p:spPr>
        <p:txBody>
          <a:bodyPr>
            <a:normAutofit fontScale="77500" lnSpcReduction="20000"/>
          </a:bodyPr>
          <a:lstStyle/>
          <a:p>
            <a:r>
              <a:rPr lang="ru-RU" dirty="0"/>
              <a:t>Актинидию можно размножить семенами, отводками, а также черенками одревесневшими, зелеными, листовыми.</a:t>
            </a:r>
          </a:p>
          <a:p>
            <a:r>
              <a:rPr lang="ru-RU" dirty="0"/>
              <a:t>Оптимальный срок посадки актинидии - весна, вторая половина апреля. Размещают ее обычно с западной стороны беседки, дома так, чтобы имелось небольшое затенение. </a:t>
            </a:r>
          </a:p>
          <a:p>
            <a:r>
              <a:rPr lang="ru-RU" dirty="0"/>
              <a:t>Участок с осени перекапывают, удаляя все многолетние сор­няки, выравнивают граблями. Весной копают ямы 60 см шириной и глубиной. В яму вносят 10-12 кг перегноя, 200 г двойного суперфосфата, 30 г сульфата калия, 20-30 г аммиачной селитры. Все это, как обычно, перемешивают с верхним плодородным слоем почвы и сажают растение. </a:t>
            </a:r>
          </a:p>
          <a:p>
            <a:r>
              <a:rPr lang="ru-RU" dirty="0"/>
              <a:t>Все лианы любят рыхлый плодородный хорошо аэрируемый и богатый гумусом грунт. Поэтому на дно ямы насыпают слоем 10-15 см камни, гальку, битый кирпич и др. Очень важно в яму внести именно перегной, богатый органическим веществом (гумусом). Ошиб­кой является посадка актинидии в обычную почву, особенно среднего и тяжелого гранулометрического состава. На таких почвах актинидия плохо себя чувствует, долго сидит, мучается, не растет.  </a:t>
            </a:r>
          </a:p>
          <a:p>
            <a:r>
              <a:rPr lang="ru-RU" dirty="0"/>
              <a:t>Лучше высаживать два женских растения, причем разных сортов, и одно мужское. Это гарантирует получение вы­сокого урожая. </a:t>
            </a:r>
          </a:p>
          <a:p>
            <a:endParaRPr lang="ru-RU" dirty="0"/>
          </a:p>
        </p:txBody>
      </p:sp>
    </p:spTree>
    <p:extLst>
      <p:ext uri="{BB962C8B-B14F-4D97-AF65-F5344CB8AC3E}">
        <p14:creationId xmlns:p14="http://schemas.microsoft.com/office/powerpoint/2010/main" val="36129400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23516"/>
          </a:xfrm>
        </p:spPr>
        <p:txBody>
          <a:bodyPr>
            <a:normAutofit fontScale="90000"/>
          </a:bodyPr>
          <a:lstStyle/>
          <a:p>
            <a:pPr algn="ctr"/>
            <a:br>
              <a:rPr lang="ru-RU" b="1" dirty="0"/>
            </a:br>
            <a:r>
              <a:rPr lang="ru-RU" b="1" dirty="0"/>
              <a:t>Уход</a:t>
            </a:r>
            <a:r>
              <a:rPr lang="ru-RU" dirty="0"/>
              <a:t> </a:t>
            </a:r>
            <a:br>
              <a:rPr lang="ru-RU" dirty="0"/>
            </a:br>
            <a:endParaRPr lang="ru-RU" dirty="0"/>
          </a:p>
        </p:txBody>
      </p:sp>
      <p:sp>
        <p:nvSpPr>
          <p:cNvPr id="3" name="Объект 2"/>
          <p:cNvSpPr>
            <a:spLocks noGrp="1"/>
          </p:cNvSpPr>
          <p:nvPr>
            <p:ph idx="1"/>
          </p:nvPr>
        </p:nvSpPr>
        <p:spPr>
          <a:xfrm>
            <a:off x="838200" y="888642"/>
            <a:ext cx="10515600" cy="5288321"/>
          </a:xfrm>
        </p:spPr>
        <p:txBody>
          <a:bodyPr>
            <a:noAutofit/>
          </a:bodyPr>
          <a:lstStyle/>
          <a:p>
            <a:r>
              <a:rPr lang="ru-RU" sz="2400" dirty="0"/>
              <a:t>После посадки саженцы поливают из расчета полтора-два ведра на яму. Когда почва осядет и уплот­нится после полива, приствольный круг мульчируют 3-сантиметровым слоем торфа. Затем секатором обрезают саже­нец, оставляя пенек 5 см.</a:t>
            </a:r>
          </a:p>
          <a:p>
            <a:r>
              <a:rPr lang="ru-RU" sz="2400" dirty="0"/>
              <a:t>В первый год только пропалывают сорняки, рыхлят, в период засухи или недостатка влаги поливают. Осе­нью растения укрывают перегноем для лучшей перезимовки.</a:t>
            </a:r>
          </a:p>
          <a:p>
            <a:r>
              <a:rPr lang="ru-RU" sz="2400" dirty="0"/>
              <a:t>Поскольку корневая система у актинидии поверхностная, то рыхление почвы под растениями должно про­водиться очень аккуратно не глубже 5-7 см.</a:t>
            </a:r>
          </a:p>
          <a:p>
            <a:r>
              <a:rPr lang="ru-RU" sz="2400" dirty="0"/>
              <a:t>Подкормку проводят, когда растения начали плодоносить (на 3-4-й год). Вносят 80 г двойного суперфосфа­та. 30 г аммиачной селитры, 60 г сульфата калия.</a:t>
            </a:r>
          </a:p>
          <a:p>
            <a:endParaRPr lang="ru-RU" sz="1800" dirty="0"/>
          </a:p>
        </p:txBody>
      </p:sp>
    </p:spTree>
    <p:extLst>
      <p:ext uri="{BB962C8B-B14F-4D97-AF65-F5344CB8AC3E}">
        <p14:creationId xmlns:p14="http://schemas.microsoft.com/office/powerpoint/2010/main" val="525343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60F2CD5-72B8-41BA-8829-3C9D2306D9D1}"/>
              </a:ext>
            </a:extLst>
          </p:cNvPr>
          <p:cNvSpPr/>
          <p:nvPr/>
        </p:nvSpPr>
        <p:spPr>
          <a:xfrm>
            <a:off x="812800" y="384064"/>
            <a:ext cx="10464800" cy="6256072"/>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ru-RU" sz="2400" dirty="0">
                <a:solidFill>
                  <a:prstClr val="black"/>
                </a:solidFill>
              </a:rPr>
              <a:t>В первый год осенью секатором у основания куста вырезают все слабые побеги. Оставляют только 2, которые подвязывают к шпалере и направляют как два плеча кордона в разные сто­роны. Затем с помощью обрезки достигают веера на шпалере. Плодоношение идет на однолетних побегах прошлого года.</a:t>
            </a:r>
          </a:p>
          <a:p>
            <a:pPr marL="228600" lvl="0" indent="-228600">
              <a:lnSpc>
                <a:spcPct val="90000"/>
              </a:lnSpc>
              <a:spcBef>
                <a:spcPts val="1000"/>
              </a:spcBef>
              <a:buFont typeface="Arial" panose="020B0604020202020204" pitchFamily="34" charset="0"/>
              <a:buChar char="•"/>
            </a:pPr>
            <a:r>
              <a:rPr lang="ru-RU" sz="2400" dirty="0">
                <a:solidFill>
                  <a:prstClr val="black"/>
                </a:solidFill>
              </a:rPr>
              <a:t>Через 3-4 года на замену старым лозам актинидии пускают 2-3 молодых побега, которые через год заменяют старые. Лучшей формировкой считается </a:t>
            </a:r>
            <a:r>
              <a:rPr lang="ru-RU" sz="2400" dirty="0" err="1">
                <a:solidFill>
                  <a:prstClr val="black"/>
                </a:solidFill>
              </a:rPr>
              <a:t>трехплечий</a:t>
            </a:r>
            <a:r>
              <a:rPr lang="ru-RU" sz="2400" dirty="0">
                <a:solidFill>
                  <a:prstClr val="black"/>
                </a:solidFill>
              </a:rPr>
              <a:t> кордон.</a:t>
            </a:r>
          </a:p>
          <a:p>
            <a:pPr marL="228600" lvl="0" indent="-228600">
              <a:lnSpc>
                <a:spcPct val="90000"/>
              </a:lnSpc>
              <a:spcBef>
                <a:spcPts val="1000"/>
              </a:spcBef>
              <a:buFont typeface="Arial" panose="020B0604020202020204" pitchFamily="34" charset="0"/>
              <a:buChar char="•"/>
            </a:pPr>
            <a:r>
              <a:rPr lang="ru-RU" sz="2400" dirty="0">
                <a:solidFill>
                  <a:prstClr val="black"/>
                </a:solidFill>
              </a:rPr>
              <a:t>Обрезку лучше проводить после окончания весеннего сокодвижения, в конце мая-начале июня, с тем чтобы не вызвать обильного "плача" и иссушения растений. Срезы следует замазывать садовым варом.</a:t>
            </a:r>
          </a:p>
          <a:p>
            <a:pPr marL="228600" lvl="0" indent="-228600">
              <a:lnSpc>
                <a:spcPct val="90000"/>
              </a:lnSpc>
              <a:spcBef>
                <a:spcPts val="1000"/>
              </a:spcBef>
              <a:buFont typeface="Arial" panose="020B0604020202020204" pitchFamily="34" charset="0"/>
              <a:buChar char="•"/>
            </a:pPr>
            <a:r>
              <a:rPr lang="ru-RU" sz="2400" dirty="0">
                <a:solidFill>
                  <a:prstClr val="black"/>
                </a:solidFill>
              </a:rPr>
              <a:t>Если актинидию выращивают в виде куста, то ежегодно необходимо удалять старую поросль, вырезая у ее ос­нования загущающие ветки, создающие конкуренцию для остальных веток и дающие тень. </a:t>
            </a:r>
          </a:p>
          <a:p>
            <a:pPr marL="228600" lvl="0" indent="-228600">
              <a:lnSpc>
                <a:spcPct val="90000"/>
              </a:lnSpc>
              <a:spcBef>
                <a:spcPts val="1000"/>
              </a:spcBef>
              <a:buFont typeface="Arial" panose="020B0604020202020204" pitchFamily="34" charset="0"/>
              <a:buChar char="•"/>
            </a:pPr>
            <a:r>
              <a:rPr lang="ru-RU" sz="2400" dirty="0">
                <a:solidFill>
                  <a:prstClr val="black"/>
                </a:solidFill>
              </a:rPr>
              <a:t>Молодые растения следует оберегать от </a:t>
            </a:r>
            <a:r>
              <a:rPr lang="ru-RU" sz="2400" i="1" dirty="0">
                <a:solidFill>
                  <a:prstClr val="black"/>
                </a:solidFill>
              </a:rPr>
              <a:t>кошек</a:t>
            </a:r>
            <a:r>
              <a:rPr lang="ru-RU" sz="2400" dirty="0">
                <a:solidFill>
                  <a:prstClr val="black"/>
                </a:solidFill>
              </a:rPr>
              <a:t>, которых привлекает сильный, специфический запах, исходящий весной от растений. Кошки обгладывают </a:t>
            </a:r>
            <a:r>
              <a:rPr lang="ru-RU" sz="2400" dirty="0" err="1">
                <a:solidFill>
                  <a:prstClr val="black"/>
                </a:solidFill>
              </a:rPr>
              <a:t>кору</a:t>
            </a:r>
            <a:r>
              <a:rPr lang="ru-RU" sz="2400" dirty="0">
                <a:solidFill>
                  <a:prstClr val="black"/>
                </a:solidFill>
              </a:rPr>
              <a:t> у основания стебля.</a:t>
            </a:r>
          </a:p>
        </p:txBody>
      </p:sp>
    </p:spTree>
    <p:extLst>
      <p:ext uri="{BB962C8B-B14F-4D97-AF65-F5344CB8AC3E}">
        <p14:creationId xmlns:p14="http://schemas.microsoft.com/office/powerpoint/2010/main" val="1150637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817808"/>
          </a:xfrm>
        </p:spPr>
        <p:txBody>
          <a:bodyPr/>
          <a:lstStyle/>
          <a:p>
            <a:r>
              <a:rPr lang="ru-RU" dirty="0">
                <a:latin typeface="Times New Roman" pitchFamily="18" charset="0"/>
                <a:cs typeface="Times New Roman" pitchFamily="18" charset="0"/>
              </a:rPr>
              <a:t>Сорт Ананасная</a:t>
            </a:r>
            <a:endParaRPr lang="ru-RU" dirty="0"/>
          </a:p>
        </p:txBody>
      </p:sp>
      <p:pic>
        <p:nvPicPr>
          <p:cNvPr id="5" name="Объект 4"/>
          <p:cNvPicPr>
            <a:picLocks noGrp="1" noChangeAspect="1"/>
          </p:cNvPicPr>
          <p:nvPr>
            <p:ph idx="1"/>
          </p:nvPr>
        </p:nvPicPr>
        <p:blipFill>
          <a:blip r:embed="rId2"/>
          <a:stretch>
            <a:fillRect/>
          </a:stretch>
        </p:blipFill>
        <p:spPr>
          <a:xfrm>
            <a:off x="6189014" y="987425"/>
            <a:ext cx="4160548" cy="4873625"/>
          </a:xfrm>
          <a:prstGeom prst="rect">
            <a:avLst/>
          </a:prstGeom>
        </p:spPr>
      </p:pic>
      <p:sp>
        <p:nvSpPr>
          <p:cNvPr id="4" name="Текст 3"/>
          <p:cNvSpPr>
            <a:spLocks noGrp="1"/>
          </p:cNvSpPr>
          <p:nvPr>
            <p:ph type="body" sz="half" idx="2"/>
          </p:nvPr>
        </p:nvSpPr>
        <p:spPr>
          <a:xfrm>
            <a:off x="839788" y="1275008"/>
            <a:ext cx="3932237" cy="4593980"/>
          </a:xfrm>
        </p:spPr>
        <p:txBody>
          <a:bodyPr>
            <a:normAutofit/>
          </a:bodyPr>
          <a:lstStyle/>
          <a:p>
            <a:r>
              <a:rPr lang="ru-RU" sz="2400" dirty="0">
                <a:latin typeface="Times New Roman" pitchFamily="18" charset="0"/>
                <a:cs typeface="Times New Roman" pitchFamily="18" charset="0"/>
              </a:rPr>
              <a:t>Двудомное растение, отличающееся быстрым ростом, относится к числу наиболее урожайных сортов. Длина овальных плодов около 30 мм, они имеют зеленый окрас и красный бочок. Мякоть очень вкусная  с ананасовым привкусом.</a:t>
            </a:r>
            <a:endParaRPr lang="ru-RU" sz="2400" dirty="0"/>
          </a:p>
        </p:txBody>
      </p:sp>
    </p:spTree>
    <p:extLst>
      <p:ext uri="{BB962C8B-B14F-4D97-AF65-F5344CB8AC3E}">
        <p14:creationId xmlns:p14="http://schemas.microsoft.com/office/powerpoint/2010/main" val="2235232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307206"/>
          </a:xfrm>
        </p:spPr>
        <p:txBody>
          <a:bodyPr/>
          <a:lstStyle/>
          <a:p>
            <a:r>
              <a:rPr lang="ru-RU" dirty="0">
                <a:latin typeface="Times New Roman" pitchFamily="18" charset="0"/>
                <a:cs typeface="Times New Roman" pitchFamily="18" charset="0"/>
              </a:rPr>
              <a:t>Доктор Шимановский</a:t>
            </a:r>
            <a:endParaRPr lang="ru-RU" dirty="0"/>
          </a:p>
        </p:txBody>
      </p:sp>
      <p:pic>
        <p:nvPicPr>
          <p:cNvPr id="5" name="Объект 4"/>
          <p:cNvPicPr>
            <a:picLocks noGrp="1" noChangeAspect="1"/>
          </p:cNvPicPr>
          <p:nvPr>
            <p:ph idx="1"/>
          </p:nvPr>
        </p:nvPicPr>
        <p:blipFill>
          <a:blip r:embed="rId2"/>
          <a:stretch>
            <a:fillRect/>
          </a:stretch>
        </p:blipFill>
        <p:spPr>
          <a:xfrm>
            <a:off x="5835377" y="987425"/>
            <a:ext cx="4867822" cy="4873625"/>
          </a:xfrm>
          <a:prstGeom prst="rect">
            <a:avLst/>
          </a:prstGeom>
        </p:spPr>
      </p:pic>
      <p:sp>
        <p:nvSpPr>
          <p:cNvPr id="4" name="Текст 3"/>
          <p:cNvSpPr>
            <a:spLocks noGrp="1"/>
          </p:cNvSpPr>
          <p:nvPr>
            <p:ph type="body" sz="half" idx="2"/>
          </p:nvPr>
        </p:nvSpPr>
        <p:spPr/>
        <p:txBody>
          <a:bodyPr/>
          <a:lstStyle/>
          <a:p>
            <a:r>
              <a:rPr lang="ru-RU" sz="2400" dirty="0">
                <a:latin typeface="Times New Roman" pitchFamily="18" charset="0"/>
                <a:cs typeface="Times New Roman" pitchFamily="18" charset="0"/>
              </a:rPr>
              <a:t>Пестролистное растение среднего срока плодоношения является зимоустойчивым. Зеленые плоды в длину достигают 25 мм, а весят около 3 г. Мякоть нежная сладко-кислого вкуса с </a:t>
            </a:r>
            <a:r>
              <a:rPr lang="ru-RU" sz="2400" dirty="0" err="1">
                <a:latin typeface="Times New Roman" pitchFamily="18" charset="0"/>
                <a:cs typeface="Times New Roman" pitchFamily="18" charset="0"/>
              </a:rPr>
              <a:t>ананасово</a:t>
            </a:r>
            <a:r>
              <a:rPr lang="ru-RU" sz="2400" dirty="0">
                <a:latin typeface="Times New Roman" pitchFamily="18" charset="0"/>
                <a:cs typeface="Times New Roman" pitchFamily="18" charset="0"/>
              </a:rPr>
              <a:t>-яблочным запахом</a:t>
            </a:r>
          </a:p>
          <a:p>
            <a:endParaRPr lang="ru-RU" dirty="0"/>
          </a:p>
        </p:txBody>
      </p:sp>
    </p:spTree>
    <p:extLst>
      <p:ext uri="{BB962C8B-B14F-4D97-AF65-F5344CB8AC3E}">
        <p14:creationId xmlns:p14="http://schemas.microsoft.com/office/powerpoint/2010/main" val="449603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06852"/>
          </a:xfrm>
        </p:spPr>
        <p:txBody>
          <a:bodyPr/>
          <a:lstStyle/>
          <a:p>
            <a:endParaRPr lang="ru-RU" dirty="0"/>
          </a:p>
        </p:txBody>
      </p:sp>
      <p:pic>
        <p:nvPicPr>
          <p:cNvPr id="4" name="Объект 3"/>
          <p:cNvPicPr>
            <a:picLocks noGrp="1" noChangeAspect="1"/>
          </p:cNvPicPr>
          <p:nvPr>
            <p:ph idx="1"/>
          </p:nvPr>
        </p:nvPicPr>
        <p:blipFill>
          <a:blip r:embed="rId2"/>
          <a:stretch>
            <a:fillRect/>
          </a:stretch>
        </p:blipFill>
        <p:spPr>
          <a:xfrm>
            <a:off x="3428999" y="1506729"/>
            <a:ext cx="5476773" cy="5122671"/>
          </a:xfrm>
          <a:prstGeom prst="rect">
            <a:avLst/>
          </a:prstGeom>
        </p:spPr>
      </p:pic>
    </p:spTree>
    <p:extLst>
      <p:ext uri="{BB962C8B-B14F-4D97-AF65-F5344CB8AC3E}">
        <p14:creationId xmlns:p14="http://schemas.microsoft.com/office/powerpoint/2010/main" val="2423762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2781418" y="1518556"/>
            <a:ext cx="6280673" cy="4704443"/>
          </a:xfrm>
          <a:prstGeom prst="rect">
            <a:avLst/>
          </a:prstGeom>
        </p:spPr>
      </p:pic>
    </p:spTree>
    <p:extLst>
      <p:ext uri="{BB962C8B-B14F-4D97-AF65-F5344CB8AC3E}">
        <p14:creationId xmlns:p14="http://schemas.microsoft.com/office/powerpoint/2010/main" val="1652782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416D67-7BE4-4CED-88BB-23E936080546}"/>
              </a:ext>
            </a:extLst>
          </p:cNvPr>
          <p:cNvSpPr>
            <a:spLocks noGrp="1"/>
          </p:cNvSpPr>
          <p:nvPr>
            <p:ph type="title"/>
          </p:nvPr>
        </p:nvSpPr>
        <p:spPr/>
        <p:txBody>
          <a:bodyPr>
            <a:normAutofit/>
          </a:bodyPr>
          <a:lstStyle/>
          <a:p>
            <a:pPr algn="ctr"/>
            <a:r>
              <a:rPr lang="ru-RU" sz="4000" b="1" dirty="0"/>
              <a:t>Жимолость съедобная</a:t>
            </a:r>
          </a:p>
        </p:txBody>
      </p:sp>
      <p:sp>
        <p:nvSpPr>
          <p:cNvPr id="4" name="Текст 3">
            <a:extLst>
              <a:ext uri="{FF2B5EF4-FFF2-40B4-BE49-F238E27FC236}">
                <a16:creationId xmlns:a16="http://schemas.microsoft.com/office/drawing/2014/main" id="{99D5411E-9A98-4823-8D80-72FCF6C62CFF}"/>
              </a:ext>
            </a:extLst>
          </p:cNvPr>
          <p:cNvSpPr>
            <a:spLocks noGrp="1"/>
          </p:cNvSpPr>
          <p:nvPr>
            <p:ph type="body" sz="half" idx="2"/>
          </p:nvPr>
        </p:nvSpPr>
        <p:spPr/>
        <p:txBody>
          <a:bodyPr/>
          <a:lstStyle/>
          <a:p>
            <a:endParaRPr lang="ru-RU" sz="2400" dirty="0"/>
          </a:p>
          <a:p>
            <a:r>
              <a:rPr lang="ru-RU" sz="2400" dirty="0"/>
              <a:t>1. Происхождение и хозяйственное значение</a:t>
            </a:r>
          </a:p>
          <a:p>
            <a:r>
              <a:rPr lang="ru-RU" sz="2400" dirty="0"/>
              <a:t>2. Отношение к факторам внешней среды</a:t>
            </a:r>
          </a:p>
          <a:p>
            <a:r>
              <a:rPr lang="ru-RU" sz="2400" dirty="0"/>
              <a:t>3. Агротехника</a:t>
            </a:r>
          </a:p>
          <a:p>
            <a:endParaRPr lang="ru-RU" dirty="0"/>
          </a:p>
        </p:txBody>
      </p:sp>
      <p:pic>
        <p:nvPicPr>
          <p:cNvPr id="5" name="Объект 3">
            <a:extLst>
              <a:ext uri="{FF2B5EF4-FFF2-40B4-BE49-F238E27FC236}">
                <a16:creationId xmlns:a16="http://schemas.microsoft.com/office/drawing/2014/main" id="{53963AFD-7D2C-4EE5-A299-F12608571A0F}"/>
              </a:ext>
            </a:extLst>
          </p:cNvPr>
          <p:cNvPicPr>
            <a:picLocks noGrp="1" noChangeAspect="1"/>
          </p:cNvPicPr>
          <p:nvPr>
            <p:ph idx="1"/>
          </p:nvPr>
        </p:nvPicPr>
        <p:blipFill>
          <a:blip r:embed="rId2"/>
          <a:stretch>
            <a:fillRect/>
          </a:stretch>
        </p:blipFill>
        <p:spPr>
          <a:xfrm>
            <a:off x="6026771" y="1604698"/>
            <a:ext cx="5261873" cy="4034102"/>
          </a:xfrm>
          <a:prstGeom prst="rect">
            <a:avLst/>
          </a:prstGeom>
        </p:spPr>
      </p:pic>
    </p:spTree>
    <p:extLst>
      <p:ext uri="{BB962C8B-B14F-4D97-AF65-F5344CB8AC3E}">
        <p14:creationId xmlns:p14="http://schemas.microsoft.com/office/powerpoint/2010/main" val="207536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81095"/>
          </a:xfrm>
        </p:spPr>
        <p:txBody>
          <a:bodyPr/>
          <a:lstStyle/>
          <a:p>
            <a:pPr algn="ctr"/>
            <a:r>
              <a:rPr lang="ru-RU" b="1" dirty="0"/>
              <a:t>Значение культуры</a:t>
            </a:r>
          </a:p>
        </p:txBody>
      </p:sp>
      <p:sp>
        <p:nvSpPr>
          <p:cNvPr id="3" name="Объект 2"/>
          <p:cNvSpPr>
            <a:spLocks noGrp="1"/>
          </p:cNvSpPr>
          <p:nvPr>
            <p:ph idx="1"/>
          </p:nvPr>
        </p:nvSpPr>
        <p:spPr>
          <a:xfrm>
            <a:off x="838200" y="1275008"/>
            <a:ext cx="10515600" cy="4901955"/>
          </a:xfrm>
        </p:spPr>
        <p:txBody>
          <a:bodyPr>
            <a:normAutofit fontScale="62500" lnSpcReduction="20000"/>
          </a:bodyPr>
          <a:lstStyle/>
          <a:p>
            <a:r>
              <a:rPr lang="ru-RU" dirty="0"/>
              <a:t>Лимонник китайский  называют лимонным деревом, красным виноградником Максимовича, </a:t>
            </a:r>
            <a:r>
              <a:rPr lang="ru-RU" dirty="0" err="1"/>
              <a:t>пятивкусицей</a:t>
            </a:r>
            <a:r>
              <a:rPr lang="ru-RU" dirty="0"/>
              <a:t>.</a:t>
            </a:r>
            <a:r>
              <a:rPr lang="ru-RU" b="1" i="1" dirty="0"/>
              <a:t> </a:t>
            </a:r>
          </a:p>
          <a:p>
            <a:r>
              <a:rPr lang="ru-RU" dirty="0"/>
              <a:t>Плоды лимонника помогают поддерживать и восстанавливать физические силы, снимают усталость, повышают остроту зрения. Стимулирующее свойство ягод лианы было известно китайским врачам много столетий назад и ценилось очень высоко. В старинных книгах упоминается, что плоды имеют пять вкусов: кислый, горький, солоноватый, едкий и сладкий. Это действительно соответствует истине: оболочка ягод имеет сладкий вкус, мякоть кислая, семена горькие и вяжущие, целая ягода соленая. </a:t>
            </a:r>
          </a:p>
          <a:p>
            <a:r>
              <a:rPr lang="ru-RU" dirty="0"/>
              <a:t>Созревшие ягоды лимонника имеют сочную мякоть и нежную кожуру. Сок из ягод лимонника содержит витамин С (15-35 мг/%), дубильные вещества (0,15%), крахмал (около 1%), соединения Р-витаминной активности (до 100 мг/%). Высокая кислотность сока лимонника обусловлена повышенным содержанием в нем органических кислот (5,7%), среди которых доминируют лимонная (24,4%), яблочная (24,4%) и винная (2,7%). Средняя кислотность ягод лимонника около 8,5% (для сравнения: лимона - 5,83%, клюквы - 2,74%, красной смородины - 2,25%, малины и земляники - 1,5%).</a:t>
            </a:r>
          </a:p>
          <a:p>
            <a:r>
              <a:rPr lang="ru-RU" dirty="0"/>
              <a:t>Наибольшее лечебное качество лимонника свойственно семенам. Оно обусловлено целым комплексом биологически активных веществ (</a:t>
            </a:r>
            <a:r>
              <a:rPr lang="ru-RU" dirty="0" err="1"/>
              <a:t>лигнанами</a:t>
            </a:r>
            <a:r>
              <a:rPr lang="ru-RU" dirty="0"/>
              <a:t>), которые и определяют стимулирующее, тонизирующее и </a:t>
            </a:r>
            <a:r>
              <a:rPr lang="ru-RU" dirty="0" err="1"/>
              <a:t>адаптогенное</a:t>
            </a:r>
            <a:r>
              <a:rPr lang="ru-RU" dirty="0"/>
              <a:t> действие, оказываемое препаратами лимонника на организм. Листья, побеги, корневища и корни лимонника также богаты эфирными маслами и витаминами. Так, в листьях витамина С в пять раз больше, чем в плодах (130 мг/%) и их можно использовать для приготовления салатов весной. </a:t>
            </a:r>
          </a:p>
          <a:p>
            <a:r>
              <a:rPr lang="ru-RU" dirty="0"/>
              <a:t>Стимулирующие, тонизирующие и </a:t>
            </a:r>
            <a:r>
              <a:rPr lang="ru-RU" dirty="0" err="1"/>
              <a:t>адаптогенные</a:t>
            </a:r>
            <a:r>
              <a:rPr lang="ru-RU" dirty="0"/>
              <a:t> вещества обнаружены также в мякоти и кожице ягод, в листьях, коре, побегах, корневищах и корнях лимонника.</a:t>
            </a:r>
          </a:p>
          <a:p>
            <a:endParaRPr lang="ru-RU" dirty="0"/>
          </a:p>
        </p:txBody>
      </p:sp>
    </p:spTree>
    <p:extLst>
      <p:ext uri="{BB962C8B-B14F-4D97-AF65-F5344CB8AC3E}">
        <p14:creationId xmlns:p14="http://schemas.microsoft.com/office/powerpoint/2010/main" val="359466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i="1" dirty="0"/>
              <a:t>Происхождение и видовой состав</a:t>
            </a:r>
            <a:r>
              <a:rPr lang="ru-RU" b="1" dirty="0"/>
              <a:t>.</a:t>
            </a:r>
          </a:p>
        </p:txBody>
      </p:sp>
      <p:sp>
        <p:nvSpPr>
          <p:cNvPr id="3" name="Объект 2"/>
          <p:cNvSpPr>
            <a:spLocks noGrp="1"/>
          </p:cNvSpPr>
          <p:nvPr>
            <p:ph idx="1"/>
          </p:nvPr>
        </p:nvSpPr>
        <p:spPr/>
        <p:txBody>
          <a:bodyPr>
            <a:normAutofit/>
          </a:bodyPr>
          <a:lstStyle/>
          <a:p>
            <a:r>
              <a:rPr lang="ru-RU" dirty="0"/>
              <a:t>Род </a:t>
            </a:r>
            <a:r>
              <a:rPr lang="ru-RU" b="1" dirty="0"/>
              <a:t>Жимолость (</a:t>
            </a:r>
            <a:r>
              <a:rPr lang="en-US" b="1" i="1" dirty="0" err="1"/>
              <a:t>Lonicera</a:t>
            </a:r>
            <a:r>
              <a:rPr lang="ru-RU" b="1" dirty="0"/>
              <a:t>) </a:t>
            </a:r>
            <a:r>
              <a:rPr lang="ru-RU" dirty="0"/>
              <a:t>входит в семейство  жимолостные </a:t>
            </a:r>
            <a:r>
              <a:rPr lang="ru-RU" i="1" dirty="0"/>
              <a:t>(</a:t>
            </a:r>
            <a:r>
              <a:rPr lang="en-US" b="1" i="1" dirty="0" err="1"/>
              <a:t>Caprifoliaceae</a:t>
            </a:r>
            <a:r>
              <a:rPr lang="en-US" b="1" i="1" dirty="0"/>
              <a:t> </a:t>
            </a:r>
            <a:r>
              <a:rPr lang="en-US" b="1" i="1" dirty="0" err="1"/>
              <a:t>Juss</a:t>
            </a:r>
            <a:r>
              <a:rPr lang="ru-RU" b="1" i="1" dirty="0"/>
              <a:t>.).</a:t>
            </a:r>
            <a:endParaRPr lang="ru-RU" b="1" dirty="0"/>
          </a:p>
          <a:p>
            <a:r>
              <a:rPr lang="ru-RU" dirty="0"/>
              <a:t>Среди более чем 200 видов жимолости, произрастающих в Европе, Азии и Северной Америке съедобными являются только 10-15 видов.</a:t>
            </a:r>
          </a:p>
          <a:p>
            <a:r>
              <a:rPr lang="ru-RU" dirty="0"/>
              <a:t>Основные виды: </a:t>
            </a:r>
            <a:r>
              <a:rPr lang="en-US" i="1" dirty="0" err="1"/>
              <a:t>Lonicera</a:t>
            </a:r>
            <a:r>
              <a:rPr lang="en-US" i="1" dirty="0"/>
              <a:t> </a:t>
            </a:r>
            <a:r>
              <a:rPr lang="en-US" i="1" dirty="0" err="1"/>
              <a:t>caerulea</a:t>
            </a:r>
            <a:r>
              <a:rPr lang="en-US" i="1" dirty="0"/>
              <a:t> L</a:t>
            </a:r>
            <a:r>
              <a:rPr lang="ru-RU" i="1" dirty="0"/>
              <a:t>.</a:t>
            </a:r>
            <a:r>
              <a:rPr lang="ru-RU" dirty="0"/>
              <a:t> (жимолость голубая), </a:t>
            </a:r>
            <a:r>
              <a:rPr lang="en-US" i="1" dirty="0"/>
              <a:t>L</a:t>
            </a:r>
            <a:r>
              <a:rPr lang="ru-RU" i="1" dirty="0"/>
              <a:t>.</a:t>
            </a:r>
            <a:r>
              <a:rPr lang="en-US" i="1" dirty="0" err="1"/>
              <a:t>turczanowii</a:t>
            </a:r>
            <a:r>
              <a:rPr lang="en-US" i="1" dirty="0"/>
              <a:t> </a:t>
            </a:r>
            <a:r>
              <a:rPr lang="en-US" i="1" dirty="0" err="1"/>
              <a:t>Pojark</a:t>
            </a:r>
            <a:r>
              <a:rPr lang="ru-RU" i="1" dirty="0"/>
              <a:t>.</a:t>
            </a:r>
            <a:r>
              <a:rPr lang="ru-RU" dirty="0"/>
              <a:t>- жимолость Турчанинова, </a:t>
            </a:r>
            <a:r>
              <a:rPr lang="en-US" i="1" dirty="0"/>
              <a:t>L</a:t>
            </a:r>
            <a:r>
              <a:rPr lang="ru-RU" i="1" dirty="0"/>
              <a:t>. </a:t>
            </a:r>
            <a:r>
              <a:rPr lang="en-US" i="1" dirty="0" err="1"/>
              <a:t>altaica</a:t>
            </a:r>
            <a:r>
              <a:rPr lang="en-US" i="1" dirty="0"/>
              <a:t> Pall</a:t>
            </a:r>
            <a:r>
              <a:rPr lang="ru-RU" dirty="0"/>
              <a:t>. - жимолость алтайская, </a:t>
            </a:r>
            <a:r>
              <a:rPr lang="en-US" i="1" dirty="0"/>
              <a:t>L</a:t>
            </a:r>
            <a:r>
              <a:rPr lang="ru-RU" i="1" dirty="0"/>
              <a:t>. </a:t>
            </a:r>
            <a:r>
              <a:rPr lang="en-US" i="1" dirty="0"/>
              <a:t>edulis </a:t>
            </a:r>
            <a:r>
              <a:rPr lang="en-US" i="1" dirty="0" err="1"/>
              <a:t>Turcz</a:t>
            </a:r>
            <a:r>
              <a:rPr lang="ru-RU" i="1" dirty="0"/>
              <a:t>. </a:t>
            </a:r>
            <a:r>
              <a:rPr lang="en-US" i="1" dirty="0"/>
              <a:t>ex </a:t>
            </a:r>
            <a:r>
              <a:rPr lang="en-US" i="1" dirty="0" err="1"/>
              <a:t>Frey</a:t>
            </a:r>
            <a:r>
              <a:rPr lang="en-US" dirty="0" err="1"/>
              <a:t>n</a:t>
            </a:r>
            <a:r>
              <a:rPr lang="ru-RU" dirty="0"/>
              <a:t>. – жимолость съедобная, </a:t>
            </a:r>
            <a:r>
              <a:rPr lang="en-US" i="1" dirty="0"/>
              <a:t>L</a:t>
            </a:r>
            <a:r>
              <a:rPr lang="ru-RU" i="1" dirty="0"/>
              <a:t>. </a:t>
            </a:r>
            <a:r>
              <a:rPr lang="en-US" i="1" dirty="0" err="1"/>
              <a:t>stenantha</a:t>
            </a:r>
            <a:r>
              <a:rPr lang="en-US" i="1" dirty="0"/>
              <a:t> </a:t>
            </a:r>
            <a:r>
              <a:rPr lang="en-US" i="1" dirty="0" err="1"/>
              <a:t>Pojark</a:t>
            </a:r>
            <a:r>
              <a:rPr lang="ru-RU" i="1" dirty="0"/>
              <a:t>.</a:t>
            </a:r>
            <a:r>
              <a:rPr lang="ru-RU" dirty="0"/>
              <a:t> – жимолость камчатская</a:t>
            </a:r>
          </a:p>
          <a:p>
            <a:endParaRPr lang="ru-RU" dirty="0"/>
          </a:p>
        </p:txBody>
      </p:sp>
    </p:spTree>
    <p:extLst>
      <p:ext uri="{BB962C8B-B14F-4D97-AF65-F5344CB8AC3E}">
        <p14:creationId xmlns:p14="http://schemas.microsoft.com/office/powerpoint/2010/main" val="2390428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03821"/>
          </a:xfrm>
        </p:spPr>
        <p:txBody>
          <a:bodyPr>
            <a:normAutofit fontScale="90000"/>
          </a:bodyPr>
          <a:lstStyle/>
          <a:p>
            <a:pPr algn="ctr"/>
            <a:br>
              <a:rPr lang="ru-RU" b="1" dirty="0"/>
            </a:br>
            <a:r>
              <a:rPr lang="ru-RU" b="1" dirty="0"/>
              <a:t>Значение культуры</a:t>
            </a:r>
            <a:br>
              <a:rPr lang="ru-RU" dirty="0"/>
            </a:br>
            <a:endParaRPr lang="ru-RU" dirty="0"/>
          </a:p>
        </p:txBody>
      </p:sp>
      <p:sp>
        <p:nvSpPr>
          <p:cNvPr id="3" name="Объект 2"/>
          <p:cNvSpPr>
            <a:spLocks noGrp="1"/>
          </p:cNvSpPr>
          <p:nvPr>
            <p:ph idx="1"/>
          </p:nvPr>
        </p:nvSpPr>
        <p:spPr>
          <a:xfrm>
            <a:off x="838200" y="1068946"/>
            <a:ext cx="10515600" cy="5108017"/>
          </a:xfrm>
        </p:spPr>
        <p:txBody>
          <a:bodyPr>
            <a:normAutofit fontScale="92500" lnSpcReduction="20000"/>
          </a:bodyPr>
          <a:lstStyle/>
          <a:p>
            <a:r>
              <a:rPr lang="ru-RU" dirty="0"/>
              <a:t>Ценность ягод жимолости заключается в том, что они созревают раньше всех других культур, даже раньше лесной земляники на 7-12 дней. По содержанию витаминов и различных биологически активных веществ жимолость превосходит некоторые более популярные культуры. </a:t>
            </a:r>
          </a:p>
          <a:p>
            <a:r>
              <a:rPr lang="ru-RU" dirty="0"/>
              <a:t> В ягодах жимолости содержится сухих веществ 11-15%, сахаров от 4 до 10-13%, кислот - от 1,5 до 4 %, пектиновых веществ - от 0,4 до 0,8% витамина С - от 50 до 170 мг %.</a:t>
            </a:r>
          </a:p>
          <a:p>
            <a:r>
              <a:rPr lang="ru-RU" dirty="0"/>
              <a:t>Ягоды жимолости употребляют как в свежем виде, так и переработанном. Из них готовят варенье, кисель, компот, джем, желе, сироп, сок, вино. Они длительно хранятся в свежем виде, будучи засыпанными сахаром.</a:t>
            </a:r>
          </a:p>
          <a:p>
            <a:r>
              <a:rPr lang="ru-RU" dirty="0"/>
              <a:t>Дикорастущую жимолость народы Сибири и Дальнего Востока стали использовать более 300 лет назад, а ввели в культуру только в конце 40-х годов </a:t>
            </a:r>
            <a:r>
              <a:rPr lang="en-US" dirty="0"/>
              <a:t>XX</a:t>
            </a:r>
            <a:r>
              <a:rPr lang="ru-RU" dirty="0"/>
              <a:t> века.</a:t>
            </a:r>
          </a:p>
          <a:p>
            <a:endParaRPr lang="ru-RU" dirty="0"/>
          </a:p>
        </p:txBody>
      </p:sp>
    </p:spTree>
    <p:extLst>
      <p:ext uri="{BB962C8B-B14F-4D97-AF65-F5344CB8AC3E}">
        <p14:creationId xmlns:p14="http://schemas.microsoft.com/office/powerpoint/2010/main" val="1097848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stretch>
            <a:fillRect/>
          </a:stretch>
        </p:blipFill>
        <p:spPr>
          <a:xfrm>
            <a:off x="3396343" y="397112"/>
            <a:ext cx="4458920" cy="5952888"/>
          </a:xfrm>
          <a:prstGeom prst="rect">
            <a:avLst/>
          </a:prstGeom>
        </p:spPr>
      </p:pic>
    </p:spTree>
    <p:extLst>
      <p:ext uri="{BB962C8B-B14F-4D97-AF65-F5344CB8AC3E}">
        <p14:creationId xmlns:p14="http://schemas.microsoft.com/office/powerpoint/2010/main" val="3015069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81095"/>
          </a:xfrm>
        </p:spPr>
        <p:txBody>
          <a:bodyPr>
            <a:normAutofit fontScale="90000"/>
          </a:bodyPr>
          <a:lstStyle/>
          <a:p>
            <a:pPr algn="ctr"/>
            <a:br>
              <a:rPr lang="ru-RU" dirty="0"/>
            </a:br>
            <a:r>
              <a:rPr lang="ru-RU" b="1" dirty="0"/>
              <a:t>Морфологические особенности </a:t>
            </a:r>
            <a:br>
              <a:rPr lang="ru-RU" dirty="0"/>
            </a:br>
            <a:endParaRPr lang="ru-RU" dirty="0"/>
          </a:p>
        </p:txBody>
      </p:sp>
      <p:sp>
        <p:nvSpPr>
          <p:cNvPr id="3" name="Объект 2"/>
          <p:cNvSpPr>
            <a:spLocks noGrp="1"/>
          </p:cNvSpPr>
          <p:nvPr>
            <p:ph idx="1"/>
          </p:nvPr>
        </p:nvSpPr>
        <p:spPr>
          <a:xfrm>
            <a:off x="838200" y="1275008"/>
            <a:ext cx="10515600" cy="4901955"/>
          </a:xfrm>
        </p:spPr>
        <p:txBody>
          <a:bodyPr>
            <a:normAutofit fontScale="85000" lnSpcReduction="20000"/>
          </a:bodyPr>
          <a:lstStyle/>
          <a:p>
            <a:r>
              <a:rPr lang="ru-RU" dirty="0"/>
              <a:t>Жимолость представляет собой густой листопадный кустарник высотой от 0,5 до 2,5 м. </a:t>
            </a:r>
          </a:p>
          <a:p>
            <a:r>
              <a:rPr lang="ru-RU" dirty="0"/>
              <a:t>Характерными отличительными особенностями жимолости являются: </a:t>
            </a:r>
          </a:p>
          <a:p>
            <a:pPr>
              <a:buFont typeface="Wingdings" panose="05000000000000000000" pitchFamily="2" charset="2"/>
              <a:buChar char="Ø"/>
            </a:pPr>
            <a:r>
              <a:rPr lang="ru-RU" dirty="0"/>
              <a:t>самопроизвольное отделение узкими полосами эпидермиса в нижней части однолетних побегов и верхних слоев коры на многолетних ветвях;</a:t>
            </a:r>
          </a:p>
          <a:p>
            <a:pPr>
              <a:buFont typeface="Wingdings" panose="05000000000000000000" pitchFamily="2" charset="2"/>
              <a:buChar char="Ø"/>
            </a:pPr>
            <a:r>
              <a:rPr lang="ru-RU" dirty="0"/>
              <a:t>наличие хорошо развитых кожистых </a:t>
            </a:r>
            <a:r>
              <a:rPr lang="ru-RU" dirty="0" err="1"/>
              <a:t>воротниковообразных</a:t>
            </a:r>
            <a:r>
              <a:rPr lang="ru-RU" dirty="0"/>
              <a:t> прилистников; </a:t>
            </a:r>
          </a:p>
          <a:p>
            <a:pPr>
              <a:buFont typeface="Wingdings" panose="05000000000000000000" pitchFamily="2" charset="2"/>
              <a:buChar char="Ø"/>
            </a:pPr>
            <a:r>
              <a:rPr lang="ru-RU" dirty="0"/>
              <a:t>супротивное расположение листьев на узлах;</a:t>
            </a:r>
          </a:p>
          <a:p>
            <a:pPr>
              <a:buFont typeface="Wingdings" panose="05000000000000000000" pitchFamily="2" charset="2"/>
              <a:buChar char="Ø"/>
            </a:pPr>
            <a:r>
              <a:rPr lang="ru-RU" dirty="0"/>
              <a:t>сериальное (одна над другой) расположение 2-3 пазушных почек;</a:t>
            </a:r>
          </a:p>
          <a:p>
            <a:pPr>
              <a:buFont typeface="Wingdings" panose="05000000000000000000" pitchFamily="2" charset="2"/>
              <a:buChar char="Ø"/>
            </a:pPr>
            <a:r>
              <a:rPr lang="ru-RU" dirty="0"/>
              <a:t>синий цвет ягод с сизым налетом.</a:t>
            </a:r>
          </a:p>
          <a:p>
            <a:r>
              <a:rPr lang="ru-RU" dirty="0"/>
              <a:t>Цветки у жимолости светло-желтые, обоеполые, собраны в </a:t>
            </a:r>
            <a:r>
              <a:rPr lang="ru-RU" dirty="0" err="1"/>
              <a:t>двухцветковые</a:t>
            </a:r>
            <a:r>
              <a:rPr lang="ru-RU" dirty="0"/>
              <a:t> соцветия дихазии. Соплодия (ягоды) одиночные, синие с сизым налетом, различной формы от 9 до 42 мм в длину и от 6 до 18 мм в ширину. Мякоть ягод красно-фиолетовая, ароматная, кисло-сладкая, иногда с горчинкой. Семена мелкие (около 2 мм дл.), эллиптические, мелкоячеистые, до 30 штук в соплодии</a:t>
            </a:r>
          </a:p>
          <a:p>
            <a:endParaRPr lang="ru-RU" dirty="0"/>
          </a:p>
        </p:txBody>
      </p:sp>
    </p:spTree>
    <p:extLst>
      <p:ext uri="{BB962C8B-B14F-4D97-AF65-F5344CB8AC3E}">
        <p14:creationId xmlns:p14="http://schemas.microsoft.com/office/powerpoint/2010/main" val="1939435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42458"/>
          </a:xfrm>
        </p:spPr>
        <p:txBody>
          <a:bodyPr/>
          <a:lstStyle/>
          <a:p>
            <a:pPr algn="ctr"/>
            <a:r>
              <a:rPr lang="ru-RU" b="1" dirty="0"/>
              <a:t>Биологические особенности</a:t>
            </a:r>
            <a:endParaRPr lang="ru-RU" dirty="0"/>
          </a:p>
        </p:txBody>
      </p:sp>
      <p:sp>
        <p:nvSpPr>
          <p:cNvPr id="3" name="Объект 2"/>
          <p:cNvSpPr>
            <a:spLocks noGrp="1"/>
          </p:cNvSpPr>
          <p:nvPr>
            <p:ph idx="1"/>
          </p:nvPr>
        </p:nvSpPr>
        <p:spPr>
          <a:xfrm>
            <a:off x="838200" y="1107584"/>
            <a:ext cx="10515600" cy="5069379"/>
          </a:xfrm>
        </p:spPr>
        <p:txBody>
          <a:bodyPr>
            <a:normAutofit fontScale="92500" lnSpcReduction="20000"/>
          </a:bodyPr>
          <a:lstStyle/>
          <a:p>
            <a:r>
              <a:rPr lang="ru-RU" dirty="0"/>
              <a:t>Жимолость является  влаголюбивым растением, предпочитающим слабокислые и нейтральные почвы с рН 6-7, но может расти и на почвах с повышенной кислотностью с рН 4,5-5,5. Любит достаточно хорошо освещенные места. </a:t>
            </a:r>
          </a:p>
          <a:p>
            <a:r>
              <a:rPr lang="ru-RU" dirty="0"/>
              <a:t>Зимостойкость высокая, может переносить понижения температуры в зимний период до - 48</a:t>
            </a:r>
            <a:r>
              <a:rPr lang="ru-RU" baseline="30000" dirty="0"/>
              <a:t>0</a:t>
            </a:r>
            <a:r>
              <a:rPr lang="ru-RU" dirty="0"/>
              <a:t>С. В период цветения бутоны переносят кратковременные понижения температуры до –10-13</a:t>
            </a:r>
            <a:r>
              <a:rPr lang="ru-RU" baseline="30000" dirty="0"/>
              <a:t>0</a:t>
            </a:r>
            <a:r>
              <a:rPr lang="ru-RU" dirty="0"/>
              <a:t> С, открытые цветки до –5-8</a:t>
            </a:r>
            <a:r>
              <a:rPr lang="ru-RU" baseline="30000" dirty="0"/>
              <a:t>0</a:t>
            </a:r>
            <a:r>
              <a:rPr lang="ru-RU" dirty="0"/>
              <a:t> С. Цветет в конце апреля - начале мая, плоды созревают через 30-40 дней (в начале июня). Растение </a:t>
            </a:r>
            <a:r>
              <a:rPr lang="ru-RU" i="1" dirty="0"/>
              <a:t>самобесплодное</a:t>
            </a:r>
            <a:r>
              <a:rPr lang="ru-RU" dirty="0"/>
              <a:t>, </a:t>
            </a:r>
            <a:r>
              <a:rPr lang="ru-RU" i="1" dirty="0"/>
              <a:t>энтомофильное</a:t>
            </a:r>
            <a:r>
              <a:rPr lang="ru-RU" dirty="0"/>
              <a:t>, является хорошим ранним медоносом. Все сорта жимолости – хорошие </a:t>
            </a:r>
            <a:r>
              <a:rPr lang="ru-RU" dirty="0" err="1"/>
              <a:t>взаимоопылители</a:t>
            </a:r>
            <a:r>
              <a:rPr lang="ru-RU" dirty="0"/>
              <a:t>.</a:t>
            </a:r>
          </a:p>
          <a:p>
            <a:r>
              <a:rPr lang="ru-RU" dirty="0"/>
              <a:t>Вступает в плодоношение с трехлетнего возраста, плодоносит ежегодно. В первые годы жимолость дает невысокий урожай - от 150-210 г. с куста. На 6-7 год жимолость может дать от 1 до 3 кг ягод с куста (20-50 ц/га). Ягоды у жимолости легкие, масса одного плода 0,2-1.8 г. Продолжительность жизни 60-80 лет. Хорошие урожаи может давать до 30–40  лет.</a:t>
            </a:r>
          </a:p>
          <a:p>
            <a:endParaRPr lang="ru-RU" dirty="0"/>
          </a:p>
        </p:txBody>
      </p:sp>
    </p:spTree>
    <p:extLst>
      <p:ext uri="{BB962C8B-B14F-4D97-AF65-F5344CB8AC3E}">
        <p14:creationId xmlns:p14="http://schemas.microsoft.com/office/powerpoint/2010/main" val="38200541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68216"/>
          </a:xfrm>
        </p:spPr>
        <p:txBody>
          <a:bodyPr/>
          <a:lstStyle/>
          <a:p>
            <a:pPr algn="ctr"/>
            <a:r>
              <a:rPr lang="ru-RU" b="1" dirty="0"/>
              <a:t>Агротехника</a:t>
            </a:r>
          </a:p>
        </p:txBody>
      </p:sp>
      <p:sp>
        <p:nvSpPr>
          <p:cNvPr id="3" name="Объект 2"/>
          <p:cNvSpPr>
            <a:spLocks noGrp="1"/>
          </p:cNvSpPr>
          <p:nvPr>
            <p:ph idx="1"/>
          </p:nvPr>
        </p:nvSpPr>
        <p:spPr>
          <a:xfrm>
            <a:off x="838200" y="1133342"/>
            <a:ext cx="10515600" cy="5043621"/>
          </a:xfrm>
        </p:spPr>
        <p:txBody>
          <a:bodyPr>
            <a:normAutofit fontScale="92500" lnSpcReduction="20000"/>
          </a:bodyPr>
          <a:lstStyle/>
          <a:p>
            <a:r>
              <a:rPr lang="ru-RU" dirty="0"/>
              <a:t>Жимолость размножается семенами, зелеными и одревесневшими черенками, отводками, хорошо переносит пересадку, но нельзя тревожить растение в период активного роста побегов. При размножении черенками растения могут дать первые ягоды на следующий год после укоренения. </a:t>
            </a:r>
          </a:p>
          <a:p>
            <a:r>
              <a:rPr lang="ru-RU" dirty="0"/>
              <a:t>Жимолость требовательна к влаге, но не переносит близкого стояния грунтовых вод и плохо растет на тяжелых глинистых почвах. Поэтому под жимолость отводят хорошо увлажненные и дренированные участки.</a:t>
            </a:r>
          </a:p>
          <a:p>
            <a:r>
              <a:rPr lang="ru-RU" dirty="0"/>
              <a:t>Оптимальная реакция почвенного раствора слабо-кислая и нейтральная (рН 6-7), но может расти и на кислых почвах (рН 4,5-5,5). </a:t>
            </a:r>
          </a:p>
          <a:p>
            <a:r>
              <a:rPr lang="ru-RU" dirty="0"/>
              <a:t>Под посадку жимолости вносят по 6-8 кг перегноя на </a:t>
            </a:r>
            <a:r>
              <a:rPr lang="ru-RU" dirty="0" err="1"/>
              <a:t>кв.м</a:t>
            </a:r>
            <a:r>
              <a:rPr lang="ru-RU" dirty="0"/>
              <a:t>. Удобрения заделывают под перекопку почвы. Растения размещают на расстоянии 1 м друг от друга в ряду, а между рядами 2,5-3 м. Высаживать надо по 2-3 растения разных сортов для перекрестного опыления.</a:t>
            </a:r>
          </a:p>
          <a:p>
            <a:r>
              <a:rPr lang="ru-RU" dirty="0"/>
              <a:t>Требует регулярного полива, нельзя допускать высыхания почвы. </a:t>
            </a:r>
          </a:p>
          <a:p>
            <a:endParaRPr lang="ru-RU" dirty="0"/>
          </a:p>
          <a:p>
            <a:endParaRPr lang="ru-RU" dirty="0"/>
          </a:p>
        </p:txBody>
      </p:sp>
    </p:spTree>
    <p:extLst>
      <p:ext uri="{BB962C8B-B14F-4D97-AF65-F5344CB8AC3E}">
        <p14:creationId xmlns:p14="http://schemas.microsoft.com/office/powerpoint/2010/main" val="3008939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00433"/>
          </a:xfrm>
        </p:spPr>
        <p:txBody>
          <a:bodyPr/>
          <a:lstStyle/>
          <a:p>
            <a:pPr algn="ctr"/>
            <a:r>
              <a:rPr lang="ru-RU" dirty="0"/>
              <a:t>Цветет в конце апреля - начале мая</a:t>
            </a:r>
          </a:p>
        </p:txBody>
      </p:sp>
      <p:pic>
        <p:nvPicPr>
          <p:cNvPr id="4" name="Объект 3"/>
          <p:cNvPicPr>
            <a:picLocks noGrp="1" noChangeAspect="1"/>
          </p:cNvPicPr>
          <p:nvPr>
            <p:ph idx="1"/>
          </p:nvPr>
        </p:nvPicPr>
        <p:blipFill>
          <a:blip r:embed="rId2"/>
          <a:stretch>
            <a:fillRect/>
          </a:stretch>
        </p:blipFill>
        <p:spPr>
          <a:xfrm>
            <a:off x="2073729" y="1265558"/>
            <a:ext cx="7531520" cy="5122541"/>
          </a:xfrm>
          <a:prstGeom prst="rect">
            <a:avLst/>
          </a:prstGeom>
        </p:spPr>
      </p:pic>
    </p:spTree>
    <p:extLst>
      <p:ext uri="{BB962C8B-B14F-4D97-AF65-F5344CB8AC3E}">
        <p14:creationId xmlns:p14="http://schemas.microsoft.com/office/powerpoint/2010/main" val="335520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927870"/>
          </a:xfrm>
        </p:spPr>
        <p:txBody>
          <a:bodyPr>
            <a:normAutofit/>
          </a:bodyPr>
          <a:lstStyle/>
          <a:p>
            <a:pPr algn="ctr"/>
            <a:r>
              <a:rPr lang="ru-RU" sz="3600" b="1" dirty="0"/>
              <a:t>Масса одного плода 0,2-1.8 г.</a:t>
            </a:r>
          </a:p>
        </p:txBody>
      </p:sp>
      <p:pic>
        <p:nvPicPr>
          <p:cNvPr id="4" name="Объект 3"/>
          <p:cNvPicPr>
            <a:picLocks noGrp="1" noChangeAspect="1"/>
          </p:cNvPicPr>
          <p:nvPr>
            <p:ph idx="1"/>
          </p:nvPr>
        </p:nvPicPr>
        <p:blipFill>
          <a:blip r:embed="rId2"/>
          <a:stretch>
            <a:fillRect/>
          </a:stretch>
        </p:blipFill>
        <p:spPr>
          <a:xfrm>
            <a:off x="2400300" y="1292995"/>
            <a:ext cx="6848715" cy="5018905"/>
          </a:xfrm>
          <a:prstGeom prst="rect">
            <a:avLst/>
          </a:prstGeom>
        </p:spPr>
      </p:pic>
    </p:spTree>
    <p:extLst>
      <p:ext uri="{BB962C8B-B14F-4D97-AF65-F5344CB8AC3E}">
        <p14:creationId xmlns:p14="http://schemas.microsoft.com/office/powerpoint/2010/main" val="17697346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76A476-C524-4ADF-A6CB-13C2BD7B98AB}"/>
              </a:ext>
            </a:extLst>
          </p:cNvPr>
          <p:cNvSpPr>
            <a:spLocks noGrp="1"/>
          </p:cNvSpPr>
          <p:nvPr>
            <p:ph type="title"/>
          </p:nvPr>
        </p:nvSpPr>
        <p:spPr/>
        <p:txBody>
          <a:bodyPr/>
          <a:lstStyle/>
          <a:p>
            <a:pPr algn="ctr"/>
            <a:r>
              <a:rPr lang="ru-RU" b="1" dirty="0"/>
              <a:t>Брусника</a:t>
            </a:r>
            <a:endParaRPr lang="ru-RU" dirty="0"/>
          </a:p>
        </p:txBody>
      </p:sp>
      <p:sp>
        <p:nvSpPr>
          <p:cNvPr id="3" name="Объект 2">
            <a:extLst>
              <a:ext uri="{FF2B5EF4-FFF2-40B4-BE49-F238E27FC236}">
                <a16:creationId xmlns:a16="http://schemas.microsoft.com/office/drawing/2014/main" id="{23CD1540-B720-4E3F-92D1-6CE15573955C}"/>
              </a:ext>
            </a:extLst>
          </p:cNvPr>
          <p:cNvSpPr>
            <a:spLocks noGrp="1"/>
          </p:cNvSpPr>
          <p:nvPr>
            <p:ph idx="1"/>
          </p:nvPr>
        </p:nvSpPr>
        <p:spPr/>
        <p:txBody>
          <a:bodyPr/>
          <a:lstStyle/>
          <a:p>
            <a:r>
              <a:rPr lang="ru-RU" dirty="0"/>
              <a:t>Распространение и хозяйственное значение</a:t>
            </a:r>
          </a:p>
          <a:p>
            <a:r>
              <a:rPr lang="ru-RU" dirty="0"/>
              <a:t>Отношение к факторам внешней среды</a:t>
            </a:r>
          </a:p>
          <a:p>
            <a:r>
              <a:rPr lang="ru-RU" dirty="0"/>
              <a:t>Агротехника</a:t>
            </a:r>
          </a:p>
          <a:p>
            <a:endParaRPr lang="ru-RU" dirty="0"/>
          </a:p>
        </p:txBody>
      </p:sp>
    </p:spTree>
    <p:extLst>
      <p:ext uri="{BB962C8B-B14F-4D97-AF65-F5344CB8AC3E}">
        <p14:creationId xmlns:p14="http://schemas.microsoft.com/office/powerpoint/2010/main" val="24821474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1"/>
            <a:ext cx="3932237" cy="531812"/>
          </a:xfrm>
        </p:spPr>
        <p:txBody>
          <a:bodyPr/>
          <a:lstStyle/>
          <a:p>
            <a:pPr algn="ctr"/>
            <a:r>
              <a:rPr lang="ru-RU" b="1" dirty="0"/>
              <a:t>Брусника</a:t>
            </a:r>
            <a:endParaRPr lang="ru-RU" dirty="0"/>
          </a:p>
        </p:txBody>
      </p:sp>
      <p:pic>
        <p:nvPicPr>
          <p:cNvPr id="5" name="Объект 4"/>
          <p:cNvPicPr>
            <a:picLocks noGrp="1" noChangeAspect="1"/>
          </p:cNvPicPr>
          <p:nvPr>
            <p:ph idx="1"/>
          </p:nvPr>
        </p:nvPicPr>
        <p:blipFill>
          <a:blip r:embed="rId2"/>
          <a:stretch>
            <a:fillRect/>
          </a:stretch>
        </p:blipFill>
        <p:spPr>
          <a:xfrm>
            <a:off x="5943600" y="1489321"/>
            <a:ext cx="5411788" cy="3879357"/>
          </a:xfrm>
          <a:prstGeom prst="rect">
            <a:avLst/>
          </a:prstGeom>
        </p:spPr>
      </p:pic>
      <p:sp>
        <p:nvSpPr>
          <p:cNvPr id="4" name="Текст 3"/>
          <p:cNvSpPr>
            <a:spLocks noGrp="1"/>
          </p:cNvSpPr>
          <p:nvPr>
            <p:ph type="body" sz="half" idx="2"/>
          </p:nvPr>
        </p:nvSpPr>
        <p:spPr>
          <a:xfrm>
            <a:off x="839788" y="989013"/>
            <a:ext cx="4989512" cy="4879975"/>
          </a:xfrm>
        </p:spPr>
        <p:txBody>
          <a:bodyPr>
            <a:normAutofit/>
          </a:bodyPr>
          <a:lstStyle/>
          <a:p>
            <a:r>
              <a:rPr lang="vi-VN" sz="1800" dirty="0"/>
              <a:t>Брусни́ка</a:t>
            </a:r>
            <a:r>
              <a:rPr lang="en-US" sz="1800" dirty="0"/>
              <a:t>— </a:t>
            </a:r>
            <a:r>
              <a:rPr lang="vi-VN" sz="1800" dirty="0"/>
              <a:t>вечнозелёный кустарничек, вид рода Вакциниум </a:t>
            </a:r>
            <a:r>
              <a:rPr lang="vi-VN" sz="1800" i="1" dirty="0"/>
              <a:t>(</a:t>
            </a:r>
            <a:r>
              <a:rPr lang="en-US" sz="1800" i="1" dirty="0" err="1"/>
              <a:t>Vaccinium</a:t>
            </a:r>
            <a:r>
              <a:rPr lang="en-US" sz="1800" dirty="0"/>
              <a:t>) </a:t>
            </a:r>
            <a:r>
              <a:rPr lang="vi-VN" sz="1800" dirty="0"/>
              <a:t>семейства Вересковые</a:t>
            </a:r>
            <a:r>
              <a:rPr lang="ru-RU" sz="1800" dirty="0"/>
              <a:t> </a:t>
            </a:r>
            <a:r>
              <a:rPr lang="ru-RU" sz="1800" i="1" cap="small" dirty="0">
                <a:ea typeface="Calibri"/>
                <a:cs typeface="Times New Roman"/>
              </a:rPr>
              <a:t>(</a:t>
            </a:r>
            <a:r>
              <a:rPr lang="ru-RU" sz="1800" i="1" cap="small" dirty="0" err="1">
                <a:ea typeface="Calibri"/>
                <a:cs typeface="Times New Roman"/>
              </a:rPr>
              <a:t>Ericaceae</a:t>
            </a:r>
            <a:r>
              <a:rPr lang="ru-RU" sz="1800" i="1" cap="small" dirty="0">
                <a:ea typeface="Calibri"/>
                <a:cs typeface="Times New Roman"/>
              </a:rPr>
              <a:t>)</a:t>
            </a:r>
            <a:endParaRPr lang="ru-RU" sz="1800" i="1" dirty="0"/>
          </a:p>
          <a:p>
            <a:r>
              <a:rPr lang="ru-RU" sz="1800" dirty="0"/>
              <a:t>Брусника — широко распространенное лесное и тундровое растение Северного полушария. В России произрастает в Европейской части, в Сибири, на Дальнем Востоке в хвойных и смешанных лесах разных типов, по окраинам болот, в тундре. В горах поднимается до альпийского пояса. </a:t>
            </a:r>
          </a:p>
          <a:p>
            <a:r>
              <a:rPr lang="ru-RU" sz="1800" dirty="0"/>
              <a:t>В естественных условиях брусника произрастает на бедных питательными веществами почвах. Встречается в различных хвойных (ельники, сосняки, </a:t>
            </a:r>
            <a:r>
              <a:rPr lang="ru-RU" sz="1800" dirty="0" err="1"/>
              <a:t>лиственничники</a:t>
            </a:r>
            <a:r>
              <a:rPr lang="ru-RU" sz="1800" dirty="0"/>
              <a:t>) и хвойно-мелколиственных лесах. В отношении почв брусника очень не требовательна, но чаще встречается на кислых почвах разного механического состава с </a:t>
            </a:r>
            <a:r>
              <a:rPr lang="ru-RU" sz="1800" dirty="0" err="1"/>
              <a:t>pH</a:t>
            </a:r>
            <a:r>
              <a:rPr lang="ru-RU" sz="1800" dirty="0"/>
              <a:t> 3,4—5,3</a:t>
            </a:r>
          </a:p>
          <a:p>
            <a:endParaRPr lang="ru-RU" dirty="0"/>
          </a:p>
        </p:txBody>
      </p:sp>
    </p:spTree>
    <p:extLst>
      <p:ext uri="{BB962C8B-B14F-4D97-AF65-F5344CB8AC3E}">
        <p14:creationId xmlns:p14="http://schemas.microsoft.com/office/powerpoint/2010/main" val="759165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42458"/>
          </a:xfrm>
        </p:spPr>
        <p:txBody>
          <a:bodyPr/>
          <a:lstStyle/>
          <a:p>
            <a:pPr algn="ctr"/>
            <a:r>
              <a:rPr lang="ru-RU" b="1" dirty="0"/>
              <a:t>Морфологические особенности</a:t>
            </a:r>
          </a:p>
        </p:txBody>
      </p:sp>
      <p:sp>
        <p:nvSpPr>
          <p:cNvPr id="3" name="Объект 2"/>
          <p:cNvSpPr>
            <a:spLocks noGrp="1"/>
          </p:cNvSpPr>
          <p:nvPr>
            <p:ph idx="1"/>
          </p:nvPr>
        </p:nvSpPr>
        <p:spPr>
          <a:xfrm>
            <a:off x="838200" y="1107584"/>
            <a:ext cx="10515600" cy="5069379"/>
          </a:xfrm>
        </p:spPr>
        <p:txBody>
          <a:bodyPr>
            <a:noAutofit/>
          </a:bodyPr>
          <a:lstStyle/>
          <a:p>
            <a:r>
              <a:rPr lang="ru-RU" sz="2400" dirty="0"/>
              <a:t>Это многолетняя деревянистая листопадная лиана, достигающая 8-10 м длины и 2-3 см толщины в основании. Опору обвивает всегда по часовой стрелке. При растирании все органы растения выделяют специфический «лимонный» запах.</a:t>
            </a:r>
          </a:p>
          <a:p>
            <a:r>
              <a:rPr lang="ru-RU" sz="2400" dirty="0"/>
              <a:t>Подземным органом лимонника является корневище стеблевого происхождения. На корневище находится большое количество спящих почек, которые при прорастании дают обильную поросль вокруг материнского растения. У лимонника - поверхностная корневая система, глубина залегания составляет 5-20 см.</a:t>
            </a:r>
          </a:p>
          <a:p>
            <a:r>
              <a:rPr lang="ru-RU" sz="2400" dirty="0"/>
              <a:t>Однолетние побеги желтовато-бурого цвета, гладкие, упругие, прочные на излом, позднее с морщинистой, шелушащейся корой.</a:t>
            </a:r>
          </a:p>
          <a:p>
            <a:endParaRPr lang="ru-RU" sz="1600" dirty="0"/>
          </a:p>
        </p:txBody>
      </p:sp>
    </p:spTree>
    <p:extLst>
      <p:ext uri="{BB962C8B-B14F-4D97-AF65-F5344CB8AC3E}">
        <p14:creationId xmlns:p14="http://schemas.microsoft.com/office/powerpoint/2010/main" val="3902870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781095"/>
          </a:xfrm>
        </p:spPr>
        <p:txBody>
          <a:bodyPr/>
          <a:lstStyle/>
          <a:p>
            <a:pPr algn="ctr"/>
            <a:r>
              <a:rPr lang="ru-RU" b="1" dirty="0"/>
              <a:t>Хозяйственное значение</a:t>
            </a:r>
          </a:p>
        </p:txBody>
      </p:sp>
      <p:sp>
        <p:nvSpPr>
          <p:cNvPr id="3" name="Объект 2"/>
          <p:cNvSpPr>
            <a:spLocks noGrp="1"/>
          </p:cNvSpPr>
          <p:nvPr>
            <p:ph idx="1"/>
          </p:nvPr>
        </p:nvSpPr>
        <p:spPr>
          <a:xfrm>
            <a:off x="838200" y="1146220"/>
            <a:ext cx="10515600" cy="5030743"/>
          </a:xfrm>
        </p:spPr>
        <p:txBody>
          <a:bodyPr>
            <a:normAutofit fontScale="92500" lnSpcReduction="20000"/>
          </a:bodyPr>
          <a:lstStyle/>
          <a:p>
            <a:r>
              <a:rPr lang="ru-RU" dirty="0"/>
              <a:t>Брусника хорошо известна у нас как ценное растение со съедобными вкусными ягодами, которые заготавливают в больших количествах для пищевых нужд. Для длительного хранения их замачивают. Они содержат до 12% сахаров и ряд кислот: яблочную, лимонную, аскорбиновую (витамин С), бензойную. Последняя способствует длительному сохранению свежих и моченых ягод, а также брусничного сока, так как является прекрасным антисептиком. Брусничные ягоды едят свежими и мочеными, из них варят варенье, джем, кисель, делают наливки, настойки, вино, безалкогольные напитки, отжимают сок.</a:t>
            </a:r>
          </a:p>
          <a:p>
            <a:r>
              <a:rPr lang="ru-RU" dirty="0"/>
              <a:t>Ягоды брусники как средство профилактики и лечения </a:t>
            </a:r>
            <a:r>
              <a:rPr lang="ru-RU" dirty="0" err="1"/>
              <a:t>гипо</a:t>
            </a:r>
            <a:r>
              <a:rPr lang="ru-RU" dirty="0"/>
              <a:t>- и авитаминозов входят в состав витаминных чаев, обладают противоцинготными и противогнилостными свойствами.</a:t>
            </a:r>
          </a:p>
          <a:p>
            <a:r>
              <a:rPr lang="ru-RU" dirty="0"/>
              <a:t>Лекарства из брусничных листьев обладают мочегонным, антисептическим и вяжущим действием.</a:t>
            </a:r>
          </a:p>
          <a:p>
            <a:endParaRPr lang="ru-RU" dirty="0"/>
          </a:p>
        </p:txBody>
      </p:sp>
    </p:spTree>
    <p:extLst>
      <p:ext uri="{BB962C8B-B14F-4D97-AF65-F5344CB8AC3E}">
        <p14:creationId xmlns:p14="http://schemas.microsoft.com/office/powerpoint/2010/main" val="26954965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654542"/>
          </a:xfrm>
        </p:spPr>
        <p:txBody>
          <a:bodyPr>
            <a:normAutofit fontScale="90000"/>
          </a:bodyPr>
          <a:lstStyle/>
          <a:p>
            <a:pPr algn="ctr"/>
            <a:r>
              <a:rPr lang="ru-RU" b="1" dirty="0"/>
              <a:t>Отношение к факторам внешней среды</a:t>
            </a:r>
          </a:p>
        </p:txBody>
      </p:sp>
      <p:pic>
        <p:nvPicPr>
          <p:cNvPr id="5" name="Объект 4"/>
          <p:cNvPicPr>
            <a:picLocks noGrp="1" noChangeAspect="1"/>
          </p:cNvPicPr>
          <p:nvPr>
            <p:ph idx="1"/>
          </p:nvPr>
        </p:nvPicPr>
        <p:blipFill>
          <a:blip r:embed="rId2"/>
          <a:stretch>
            <a:fillRect/>
          </a:stretch>
        </p:blipFill>
        <p:spPr>
          <a:xfrm>
            <a:off x="5880100" y="1111742"/>
            <a:ext cx="5475288" cy="4624991"/>
          </a:xfrm>
          <a:prstGeom prst="rect">
            <a:avLst/>
          </a:prstGeom>
        </p:spPr>
      </p:pic>
      <p:sp>
        <p:nvSpPr>
          <p:cNvPr id="4" name="Текст 3"/>
          <p:cNvSpPr>
            <a:spLocks noGrp="1"/>
          </p:cNvSpPr>
          <p:nvPr>
            <p:ph type="body" sz="half" idx="2"/>
          </p:nvPr>
        </p:nvSpPr>
        <p:spPr>
          <a:xfrm>
            <a:off x="839788" y="1111743"/>
            <a:ext cx="4773612" cy="4757246"/>
          </a:xfrm>
        </p:spPr>
        <p:txBody>
          <a:bodyPr>
            <a:normAutofit fontScale="92500" lnSpcReduction="20000"/>
          </a:bodyPr>
          <a:lstStyle/>
          <a:p>
            <a:r>
              <a:rPr lang="ru-RU" sz="2000" dirty="0"/>
              <a:t>Брусника – светолюбивое растение. Освещенность является одним из важнейших факторов в формообразовании растений при произрастании в естественных условиях. У брусники при затенении увеличивается площадь и масса листьев, но при этом значительно снижается урожайность.</a:t>
            </a:r>
          </a:p>
          <a:p>
            <a:r>
              <a:rPr lang="ru-RU" sz="2000" dirty="0"/>
              <a:t>Брусника отличается ярко выраженной экологической пластичностью по отношению к теплу и к влаге. Она произрастает в естественных условиях от арктических широт до Кавказа, встречается как на сухих, так и на заболоченных местах. Однако наивысшая продуктивность растений отмечается при влажности почвы 60—70% от полной полевой влагоемкости.</a:t>
            </a:r>
          </a:p>
          <a:p>
            <a:r>
              <a:rPr lang="ru-RU" sz="2000" dirty="0"/>
              <a:t>Зацветает брусника в мае, а ягоды созревают к августу не осыпаются даже зимой.</a:t>
            </a:r>
          </a:p>
          <a:p>
            <a:endParaRPr lang="ru-RU" dirty="0"/>
          </a:p>
        </p:txBody>
      </p:sp>
    </p:spTree>
    <p:extLst>
      <p:ext uri="{BB962C8B-B14F-4D97-AF65-F5344CB8AC3E}">
        <p14:creationId xmlns:p14="http://schemas.microsoft.com/office/powerpoint/2010/main" val="992557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12775"/>
          </a:xfrm>
        </p:spPr>
        <p:txBody>
          <a:bodyPr>
            <a:normAutofit/>
          </a:bodyPr>
          <a:lstStyle/>
          <a:p>
            <a:pPr algn="ctr"/>
            <a:r>
              <a:rPr lang="ru-RU" sz="3600" b="1" dirty="0"/>
              <a:t>Агротехника</a:t>
            </a:r>
          </a:p>
        </p:txBody>
      </p:sp>
      <p:sp>
        <p:nvSpPr>
          <p:cNvPr id="3" name="Объект 2"/>
          <p:cNvSpPr>
            <a:spLocks noGrp="1"/>
          </p:cNvSpPr>
          <p:nvPr>
            <p:ph idx="1"/>
          </p:nvPr>
        </p:nvSpPr>
        <p:spPr>
          <a:xfrm>
            <a:off x="685800" y="812800"/>
            <a:ext cx="10668000" cy="5364163"/>
          </a:xfrm>
        </p:spPr>
        <p:txBody>
          <a:bodyPr>
            <a:normAutofit fontScale="70000" lnSpcReduction="20000"/>
          </a:bodyPr>
          <a:lstStyle/>
          <a:p>
            <a:r>
              <a:rPr lang="ru-RU" dirty="0"/>
              <a:t>Размножаться брусника может как семенами, так и вегетативно с помощью стеблевых и корневищных черенков, или парциальных кустов. Культурные сорта размножаются только вегетативно, поскольку этот способ обеспечивает полную передачу новому поколению сортовых особенностей материнского растения.</a:t>
            </a:r>
          </a:p>
          <a:p>
            <a:r>
              <a:rPr lang="ru-RU" dirty="0"/>
              <a:t>Выращивать сортовую бруснику можно практически на любом участке. Под бруснику пригодны различные типы почв — торфянистые, суглинистые, супесчаные, песчаные, но лучше всего брусника растет и плодоносит на торфяной почве или смеси торфа с песком. Если предполагается выращивание брусники на достаточно большом участке, то после определения места посадки необходимо провести его глубокую вспашку и тщательно очистить всю площадь от сорняков. </a:t>
            </a:r>
          </a:p>
          <a:p>
            <a:r>
              <a:rPr lang="ru-RU" dirty="0"/>
              <a:t>В качестве посадочного материала можно использовать дикорастущую бруснику. Культурные сорта и формы размножаются черенками, из которых в течение одного сезона вегетации в пленочной теплице можно получить саженцы высотой 5—7 см с хорошо сформированной корневой системой. Такие растения вполне пригодны для посадки на постоянное место.</a:t>
            </a:r>
          </a:p>
          <a:p>
            <a:r>
              <a:rPr lang="ru-RU" dirty="0"/>
              <a:t>При выращивании брусники в культуре, начиная с 7-8-го года, продуктивность кустов снижается, а через 12—15 лет они могут даже погибнуть. </a:t>
            </a:r>
          </a:p>
          <a:p>
            <a:r>
              <a:rPr lang="ru-RU" dirty="0"/>
              <a:t>Важнейшим агротехническим приемом, способствующим восстановлению затухающего роста растений и замедляющим процесс их старения, является омолаживающая обрезка.</a:t>
            </a:r>
          </a:p>
          <a:p>
            <a:r>
              <a:rPr lang="ru-RU" dirty="0"/>
              <a:t>Как правило, для омоложения кустики брусники срезают на высоте 4—6 см, так, чтобы на пеньке оставалось не менее 4—6 листьев . Время обрезки — ранняя весна.</a:t>
            </a:r>
          </a:p>
          <a:p>
            <a:endParaRPr lang="ru-RU" dirty="0"/>
          </a:p>
        </p:txBody>
      </p:sp>
    </p:spTree>
    <p:extLst>
      <p:ext uri="{BB962C8B-B14F-4D97-AF65-F5344CB8AC3E}">
        <p14:creationId xmlns:p14="http://schemas.microsoft.com/office/powerpoint/2010/main" val="39022845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5886F73-FA8D-4998-8409-718C58B4CE3D}"/>
              </a:ext>
            </a:extLst>
          </p:cNvPr>
          <p:cNvSpPr>
            <a:spLocks noGrp="1"/>
          </p:cNvSpPr>
          <p:nvPr>
            <p:ph type="title"/>
          </p:nvPr>
        </p:nvSpPr>
        <p:spPr>
          <a:xfrm>
            <a:off x="838200" y="365125"/>
            <a:ext cx="10515600" cy="625475"/>
          </a:xfrm>
        </p:spPr>
        <p:txBody>
          <a:bodyPr>
            <a:normAutofit fontScale="90000"/>
          </a:bodyPr>
          <a:lstStyle/>
          <a:p>
            <a:pPr algn="ctr"/>
            <a:r>
              <a:rPr lang="ru-RU" dirty="0"/>
              <a:t>Клюква</a:t>
            </a:r>
          </a:p>
        </p:txBody>
      </p:sp>
      <p:sp>
        <p:nvSpPr>
          <p:cNvPr id="3" name="Объект 2">
            <a:extLst>
              <a:ext uri="{FF2B5EF4-FFF2-40B4-BE49-F238E27FC236}">
                <a16:creationId xmlns:a16="http://schemas.microsoft.com/office/drawing/2014/main" id="{88A26A58-A60D-4259-9891-32CFECC9D2D1}"/>
              </a:ext>
            </a:extLst>
          </p:cNvPr>
          <p:cNvSpPr>
            <a:spLocks noGrp="1"/>
          </p:cNvSpPr>
          <p:nvPr>
            <p:ph idx="1"/>
          </p:nvPr>
        </p:nvSpPr>
        <p:spPr/>
        <p:txBody>
          <a:bodyPr/>
          <a:lstStyle/>
          <a:p>
            <a:r>
              <a:rPr lang="ru-RU" dirty="0"/>
              <a:t>Распространение и хозяйственное значение</a:t>
            </a:r>
          </a:p>
          <a:p>
            <a:r>
              <a:rPr lang="ru-RU" dirty="0"/>
              <a:t>Отношение к факторам внешней среды</a:t>
            </a:r>
          </a:p>
          <a:p>
            <a:r>
              <a:rPr lang="ru-RU" dirty="0"/>
              <a:t>Агротехника</a:t>
            </a:r>
          </a:p>
          <a:p>
            <a:endParaRPr lang="ru-RU" dirty="0"/>
          </a:p>
        </p:txBody>
      </p:sp>
    </p:spTree>
    <p:extLst>
      <p:ext uri="{BB962C8B-B14F-4D97-AF65-F5344CB8AC3E}">
        <p14:creationId xmlns:p14="http://schemas.microsoft.com/office/powerpoint/2010/main" val="3071628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09883"/>
          </a:xfrm>
        </p:spPr>
        <p:txBody>
          <a:bodyPr/>
          <a:lstStyle/>
          <a:p>
            <a:endParaRPr lang="ru-RU" dirty="0"/>
          </a:p>
        </p:txBody>
      </p:sp>
      <p:sp>
        <p:nvSpPr>
          <p:cNvPr id="3" name="Объект 2"/>
          <p:cNvSpPr>
            <a:spLocks noGrp="1"/>
          </p:cNvSpPr>
          <p:nvPr>
            <p:ph idx="1"/>
          </p:nvPr>
        </p:nvSpPr>
        <p:spPr>
          <a:xfrm>
            <a:off x="838200" y="1275008"/>
            <a:ext cx="10515600" cy="4901955"/>
          </a:xfrm>
        </p:spPr>
        <p:txBody>
          <a:bodyPr>
            <a:normAutofit fontScale="70000" lnSpcReduction="20000"/>
          </a:bodyPr>
          <a:lstStyle/>
          <a:p>
            <a:r>
              <a:rPr lang="ru-RU" dirty="0"/>
              <a:t>Латинское название рода </a:t>
            </a:r>
            <a:r>
              <a:rPr lang="ru-RU" i="1" dirty="0" err="1"/>
              <a:t>oxycoccos</a:t>
            </a:r>
            <a:r>
              <a:rPr lang="ru-RU" dirty="0"/>
              <a:t> происходит от греч. </a:t>
            </a:r>
            <a:r>
              <a:rPr lang="ru-RU" dirty="0" err="1"/>
              <a:t>oxy</a:t>
            </a:r>
            <a:r>
              <a:rPr lang="ru-RU" dirty="0"/>
              <a:t> ("кислый") и </a:t>
            </a:r>
            <a:r>
              <a:rPr lang="ru-RU" dirty="0" err="1"/>
              <a:t>coccos</a:t>
            </a:r>
            <a:r>
              <a:rPr lang="ru-RU" dirty="0"/>
              <a:t> ("ягода"), по вкусу плодов. Первые европейские поселенцы в Америке называли клюкву </a:t>
            </a:r>
            <a:r>
              <a:rPr lang="ru-RU" i="1" dirty="0"/>
              <a:t>"</a:t>
            </a:r>
            <a:r>
              <a:rPr lang="ru-RU" i="1" dirty="0" err="1"/>
              <a:t>Сranberry</a:t>
            </a:r>
            <a:r>
              <a:rPr lang="ru-RU" dirty="0"/>
              <a:t>" ( "ягода-журавль"), так как раскрытые цветки на стеблях напоминали им шею и голову журавля. </a:t>
            </a:r>
          </a:p>
          <a:p>
            <a:r>
              <a:rPr lang="ru-RU" altLang="ru-RU" dirty="0">
                <a:latin typeface="Times New Roman" panose="02020603050405020304" pitchFamily="18" charset="0"/>
              </a:rPr>
              <a:t>Ягоды клюквы обладают </a:t>
            </a:r>
            <a:r>
              <a:rPr lang="ru-RU" altLang="ru-RU" dirty="0" err="1">
                <a:latin typeface="Times New Roman" panose="02020603050405020304" pitchFamily="18" charset="0"/>
              </a:rPr>
              <a:t>противосполительным</a:t>
            </a:r>
            <a:r>
              <a:rPr lang="ru-RU" altLang="ru-RU" dirty="0">
                <a:latin typeface="Times New Roman" panose="02020603050405020304" pitchFamily="18" charset="0"/>
              </a:rPr>
              <a:t> и бактерицидным действием. Благодаря содержанию таких элементов, как </a:t>
            </a:r>
            <a:r>
              <a:rPr lang="ru-RU" altLang="ru-RU" dirty="0" err="1">
                <a:latin typeface="Times New Roman" panose="02020603050405020304" pitchFamily="18" charset="0"/>
              </a:rPr>
              <a:t>флавоноиды</a:t>
            </a:r>
            <a:r>
              <a:rPr lang="ru-RU" altLang="ru-RU" dirty="0">
                <a:latin typeface="Times New Roman" panose="02020603050405020304" pitchFamily="18" charset="0"/>
              </a:rPr>
              <a:t> и </a:t>
            </a:r>
            <a:r>
              <a:rPr lang="ru-RU" altLang="ru-RU" dirty="0" err="1">
                <a:latin typeface="Times New Roman" panose="02020603050405020304" pitchFamily="18" charset="0"/>
              </a:rPr>
              <a:t>фитонутриенты</a:t>
            </a:r>
            <a:r>
              <a:rPr lang="ru-RU" altLang="ru-RU" dirty="0">
                <a:latin typeface="Times New Roman" panose="02020603050405020304" pitchFamily="18" charset="0"/>
              </a:rPr>
              <a:t>, клюква помогает противостоять различным заболеваниям полости рта, а также инфекциям желудочно-кишечного тракта и мочевыводящих путей. Клюква полезна для профилактики раковых заболеваний, а также для укрепления иммунной системы в целом. Клюква является продуктом с самым высоким содержанием антиоксидантов среди остальных фруктов и ягод.  Также клюква используется в косметологии, ее сок помогает удалять загар, пигментные пятна, отбеливает веснушки. Клюкву используют как в свежем виде так и переработанном. (варенье, джемы, соки, </a:t>
            </a:r>
            <a:r>
              <a:rPr lang="ru-RU" altLang="ru-RU" dirty="0" err="1">
                <a:latin typeface="Times New Roman" panose="02020603050405020304" pitchFamily="18" charset="0"/>
              </a:rPr>
              <a:t>кампоты</a:t>
            </a:r>
            <a:r>
              <a:rPr lang="ru-RU" altLang="ru-RU" dirty="0">
                <a:latin typeface="Times New Roman" panose="02020603050405020304" pitchFamily="18" charset="0"/>
              </a:rPr>
              <a:t> и </a:t>
            </a:r>
            <a:r>
              <a:rPr lang="ru-RU" altLang="ru-RU" dirty="0" err="1">
                <a:latin typeface="Times New Roman" panose="02020603050405020304" pitchFamily="18" charset="0"/>
              </a:rPr>
              <a:t>т.д</a:t>
            </a:r>
            <a:r>
              <a:rPr lang="ru-RU" altLang="ru-RU" dirty="0">
                <a:latin typeface="Times New Roman" panose="02020603050405020304" pitchFamily="18" charset="0"/>
              </a:rPr>
              <a:t>)</a:t>
            </a:r>
          </a:p>
          <a:p>
            <a:r>
              <a:rPr lang="ru-RU" altLang="ru-RU" dirty="0"/>
              <a:t>Плод обыкновенной клюквы шаровидная,  ягода красного цвета. Размер ягоды, выросшей на болоте, достигает 5-8 мм. Ежегодно одно растение образует несколько сотен ягод. Крупноплодная клюква может быть шаровидной, эллипсоидальной или яйцевидной формы и достигать 16 мм в диаметре.</a:t>
            </a:r>
            <a:endParaRPr lang="ru-RU" dirty="0"/>
          </a:p>
          <a:p>
            <a:r>
              <a:rPr lang="ru-RU" dirty="0"/>
              <a:t>Крупноплодную клюкву начали разводить в Северной Америке в середине 19 века. Сегодня известно не менее 200 сортов, заметно различающихся по форме, цвету и размеру плодов.</a:t>
            </a:r>
          </a:p>
          <a:p>
            <a:endParaRPr lang="ru-RU" dirty="0"/>
          </a:p>
        </p:txBody>
      </p:sp>
    </p:spTree>
    <p:extLst>
      <p:ext uri="{BB962C8B-B14F-4D97-AF65-F5344CB8AC3E}">
        <p14:creationId xmlns:p14="http://schemas.microsoft.com/office/powerpoint/2010/main" val="830607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1943DC0-C07F-481A-BEBC-8EC6602C951A}"/>
              </a:ext>
            </a:extLst>
          </p:cNvPr>
          <p:cNvSpPr>
            <a:spLocks noGrp="1" noChangeArrowheads="1"/>
          </p:cNvSpPr>
          <p:nvPr>
            <p:ph type="title"/>
          </p:nvPr>
        </p:nvSpPr>
        <p:spPr/>
        <p:txBody>
          <a:bodyPr/>
          <a:lstStyle/>
          <a:p>
            <a:r>
              <a:rPr lang="ru-RU" altLang="ru-RU" sz="3200"/>
              <a:t>Виды клюквы:</a:t>
            </a:r>
          </a:p>
        </p:txBody>
      </p:sp>
      <p:sp>
        <p:nvSpPr>
          <p:cNvPr id="66564" name="Rectangle 4">
            <a:extLst>
              <a:ext uri="{FF2B5EF4-FFF2-40B4-BE49-F238E27FC236}">
                <a16:creationId xmlns:a16="http://schemas.microsoft.com/office/drawing/2014/main" id="{10EB0F26-4AAE-4AE5-A73A-65D5E6F52BF8}"/>
              </a:ext>
            </a:extLst>
          </p:cNvPr>
          <p:cNvSpPr>
            <a:spLocks noGrp="1" noChangeArrowheads="1"/>
          </p:cNvSpPr>
          <p:nvPr>
            <p:ph type="body" sz="half" idx="1"/>
          </p:nvPr>
        </p:nvSpPr>
        <p:spPr>
          <a:xfrm>
            <a:off x="1981200" y="1600200"/>
            <a:ext cx="3683000" cy="1900238"/>
          </a:xfrm>
        </p:spPr>
        <p:txBody>
          <a:bodyPr/>
          <a:lstStyle/>
          <a:p>
            <a:pPr>
              <a:lnSpc>
                <a:spcPct val="80000"/>
              </a:lnSpc>
              <a:buFontTx/>
              <a:buNone/>
            </a:pPr>
            <a:r>
              <a:rPr lang="ru-RU" altLang="ru-RU" sz="2400">
                <a:latin typeface="Times New Roman" panose="02020603050405020304" pitchFamily="18" charset="0"/>
              </a:rPr>
              <a:t>1. Клюква крупноплодная</a:t>
            </a:r>
          </a:p>
        </p:txBody>
      </p:sp>
      <p:pic>
        <p:nvPicPr>
          <p:cNvPr id="66566" name="Picture 6">
            <a:extLst>
              <a:ext uri="{FF2B5EF4-FFF2-40B4-BE49-F238E27FC236}">
                <a16:creationId xmlns:a16="http://schemas.microsoft.com/office/drawing/2014/main" id="{9AE6B4AF-B841-406C-B397-7C7A78A59BC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43476" y="2636839"/>
            <a:ext cx="5484813" cy="3881437"/>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7" name="Picture 9">
            <a:extLst>
              <a:ext uri="{FF2B5EF4-FFF2-40B4-BE49-F238E27FC236}">
                <a16:creationId xmlns:a16="http://schemas.microsoft.com/office/drawing/2014/main" id="{DE661F31-255B-491A-A45D-D12D55A83BC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68619" name="Text Box 11">
            <a:extLst>
              <a:ext uri="{FF2B5EF4-FFF2-40B4-BE49-F238E27FC236}">
                <a16:creationId xmlns:a16="http://schemas.microsoft.com/office/drawing/2014/main" id="{54C867C2-0827-40A5-AE6C-375926F22A0E}"/>
              </a:ext>
            </a:extLst>
          </p:cNvPr>
          <p:cNvSpPr txBox="1">
            <a:spLocks noChangeArrowheads="1"/>
          </p:cNvSpPr>
          <p:nvPr/>
        </p:nvSpPr>
        <p:spPr bwMode="auto">
          <a:xfrm>
            <a:off x="1847850" y="836614"/>
            <a:ext cx="355097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3200">
                <a:solidFill>
                  <a:srgbClr val="EDEFED"/>
                </a:solidFill>
                <a:latin typeface="Times New Roman" panose="02020603050405020304" pitchFamily="18" charset="0"/>
              </a:rPr>
              <a:t>2.Клюква болотная</a:t>
            </a:r>
          </a:p>
        </p:txBody>
      </p:sp>
      <p:sp>
        <p:nvSpPr>
          <p:cNvPr id="68620" name="Text Box 12">
            <a:extLst>
              <a:ext uri="{FF2B5EF4-FFF2-40B4-BE49-F238E27FC236}">
                <a16:creationId xmlns:a16="http://schemas.microsoft.com/office/drawing/2014/main" id="{D70FD460-D51D-4F79-B8A2-D5B906442622}"/>
              </a:ext>
            </a:extLst>
          </p:cNvPr>
          <p:cNvSpPr txBox="1">
            <a:spLocks noChangeArrowheads="1"/>
          </p:cNvSpPr>
          <p:nvPr/>
        </p:nvSpPr>
        <p:spPr bwMode="auto">
          <a:xfrm>
            <a:off x="2566989" y="4724401"/>
            <a:ext cx="7272337"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a:hlinkClick r:id="rId3"/>
              </a:rPr>
              <a:t> </a:t>
            </a:r>
            <a:endParaRPr lang="ru-RU" altLang="ru-RU"/>
          </a:p>
          <a:p>
            <a:r>
              <a:rPr lang="ru-RU" altLang="ru-RU">
                <a:solidFill>
                  <a:srgbClr val="EDEFED"/>
                </a:solidFill>
              </a:rPr>
              <a:t>Плод шаровидная, эллипсоидальная или яйцевидная ягода красного цвета. Размер ягоды, выросшей на болоте, достигает 16 мм. Для клюквы характерна. Ежегодно одно растение образует несколько сотен ягод</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a:extLst>
              <a:ext uri="{FF2B5EF4-FFF2-40B4-BE49-F238E27FC236}">
                <a16:creationId xmlns:a16="http://schemas.microsoft.com/office/drawing/2014/main" id="{7BE1B7B0-44F0-4B2F-AA5B-A02F75ED1A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
        <p:nvSpPr>
          <p:cNvPr id="71687" name="Text Box 7">
            <a:extLst>
              <a:ext uri="{FF2B5EF4-FFF2-40B4-BE49-F238E27FC236}">
                <a16:creationId xmlns:a16="http://schemas.microsoft.com/office/drawing/2014/main" id="{223B8FAF-F8CF-41B1-8AA2-F7285DEF011F}"/>
              </a:ext>
            </a:extLst>
          </p:cNvPr>
          <p:cNvSpPr txBox="1">
            <a:spLocks noChangeArrowheads="1"/>
          </p:cNvSpPr>
          <p:nvPr/>
        </p:nvSpPr>
        <p:spPr bwMode="auto">
          <a:xfrm>
            <a:off x="1919289" y="1773239"/>
            <a:ext cx="443743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altLang="ru-RU" sz="3200">
                <a:solidFill>
                  <a:srgbClr val="EDEFED"/>
                </a:solidFill>
                <a:latin typeface="Times New Roman" panose="02020603050405020304" pitchFamily="18" charset="0"/>
              </a:rPr>
              <a:t>3.Клюква мелкоплодная</a:t>
            </a:r>
          </a:p>
        </p:txBody>
      </p:sp>
      <p:sp>
        <p:nvSpPr>
          <p:cNvPr id="71688" name="Text Box 8">
            <a:extLst>
              <a:ext uri="{FF2B5EF4-FFF2-40B4-BE49-F238E27FC236}">
                <a16:creationId xmlns:a16="http://schemas.microsoft.com/office/drawing/2014/main" id="{15E61631-BA14-412E-B290-B927BBC988D3}"/>
              </a:ext>
            </a:extLst>
          </p:cNvPr>
          <p:cNvSpPr txBox="1">
            <a:spLocks noChangeArrowheads="1"/>
          </p:cNvSpPr>
          <p:nvPr/>
        </p:nvSpPr>
        <p:spPr bwMode="auto">
          <a:xfrm>
            <a:off x="5591176" y="3789363"/>
            <a:ext cx="45577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ltLang="ru-RU"/>
          </a:p>
        </p:txBody>
      </p:sp>
      <p:sp>
        <p:nvSpPr>
          <p:cNvPr id="71689" name="Text Box 9">
            <a:extLst>
              <a:ext uri="{FF2B5EF4-FFF2-40B4-BE49-F238E27FC236}">
                <a16:creationId xmlns:a16="http://schemas.microsoft.com/office/drawing/2014/main" id="{76EE59B3-78F1-4ED2-B179-BD23D0531E0B}"/>
              </a:ext>
            </a:extLst>
          </p:cNvPr>
          <p:cNvSpPr txBox="1">
            <a:spLocks noChangeArrowheads="1"/>
          </p:cNvSpPr>
          <p:nvPr/>
        </p:nvSpPr>
        <p:spPr bwMode="auto">
          <a:xfrm>
            <a:off x="2351088" y="5661026"/>
            <a:ext cx="72199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ru-RU" altLang="ru-RU" sz="2000">
                <a:solidFill>
                  <a:schemeClr val="bg1"/>
                </a:solidFill>
                <a:latin typeface="Times New Roman" panose="02020603050405020304" pitchFamily="18" charset="0"/>
              </a:rPr>
              <a:t>Плод  мелкоплодной клюквы– округлая мелкая темно-красная ягода, диаметром 5-8 мм.</a:t>
            </a:r>
            <a:endParaRPr lang="ru-RU" altLang="ru-RU" sz="2000">
              <a:latin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3A55CA4-BB88-4768-8AEB-AB2C5A6C4391}"/>
              </a:ext>
            </a:extLst>
          </p:cNvPr>
          <p:cNvSpPr>
            <a:spLocks noGrp="1" noChangeArrowheads="1"/>
          </p:cNvSpPr>
          <p:nvPr>
            <p:ph type="title"/>
          </p:nvPr>
        </p:nvSpPr>
        <p:spPr/>
        <p:txBody>
          <a:bodyPr/>
          <a:lstStyle/>
          <a:p>
            <a:pPr algn="ctr"/>
            <a:r>
              <a:rPr lang="ru-RU" altLang="ru-RU" sz="2800" dirty="0"/>
              <a:t>Отношение к температуре</a:t>
            </a:r>
          </a:p>
        </p:txBody>
      </p:sp>
      <p:sp>
        <p:nvSpPr>
          <p:cNvPr id="82947" name="Rectangle 3">
            <a:extLst>
              <a:ext uri="{FF2B5EF4-FFF2-40B4-BE49-F238E27FC236}">
                <a16:creationId xmlns:a16="http://schemas.microsoft.com/office/drawing/2014/main" id="{C5E94E29-4725-4B7C-99EF-0497E7BD220D}"/>
              </a:ext>
            </a:extLst>
          </p:cNvPr>
          <p:cNvSpPr>
            <a:spLocks noGrp="1" noChangeArrowheads="1"/>
          </p:cNvSpPr>
          <p:nvPr>
            <p:ph type="body" sz="half" idx="2"/>
          </p:nvPr>
        </p:nvSpPr>
        <p:spPr/>
        <p:txBody>
          <a:bodyPr>
            <a:normAutofit/>
          </a:bodyPr>
          <a:lstStyle/>
          <a:p>
            <a:pPr>
              <a:buFontTx/>
              <a:buNone/>
            </a:pPr>
            <a:r>
              <a:rPr lang="ru-RU" altLang="ru-RU" sz="2400" dirty="0"/>
              <a:t>    </a:t>
            </a:r>
            <a:r>
              <a:rPr lang="ru-RU" altLang="ru-RU" sz="2400" b="1" dirty="0"/>
              <a:t>Температура.</a:t>
            </a:r>
            <a:r>
              <a:rPr lang="ru-RU" altLang="ru-RU" sz="2400" dirty="0"/>
              <a:t> Клюква является –морозостойким растением , побеги способны выдерживать зимой кратковременные заморозки до -28-30 градусов. </a:t>
            </a:r>
            <a:r>
              <a:rPr lang="ru-RU" altLang="ru-RU" sz="2400" dirty="0">
                <a:latin typeface="Times New Roman" panose="02020603050405020304" pitchFamily="18" charset="0"/>
              </a:rPr>
              <a:t>Значительно большую опасность для клюквы представляют заморозки во время вегетации. Весной достаточно температуре опуститься до -2-3°С - и будет уничтожено большинство бутонов и цветков. Оптимальная температура для клюквы является 18-20 градусов.</a:t>
            </a:r>
            <a:r>
              <a:rPr lang="ru-RU" altLang="ru-RU" sz="2400" dirty="0"/>
              <a:t> </a:t>
            </a:r>
          </a:p>
        </p:txBody>
      </p:sp>
      <p:pic>
        <p:nvPicPr>
          <p:cNvPr id="82959" name="Picture 15">
            <a:extLst>
              <a:ext uri="{FF2B5EF4-FFF2-40B4-BE49-F238E27FC236}">
                <a16:creationId xmlns:a16="http://schemas.microsoft.com/office/drawing/2014/main" id="{5388B9EF-827B-4322-8D31-C3F85FC43C7F}"/>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8214" y="1916113"/>
            <a:ext cx="3887787" cy="3600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Rectangle 6">
            <a:extLst>
              <a:ext uri="{FF2B5EF4-FFF2-40B4-BE49-F238E27FC236}">
                <a16:creationId xmlns:a16="http://schemas.microsoft.com/office/drawing/2014/main" id="{361DAFBD-3591-40DE-AABC-6DBF34227A75}"/>
              </a:ext>
            </a:extLst>
          </p:cNvPr>
          <p:cNvSpPr>
            <a:spLocks noGrp="1" noChangeArrowheads="1"/>
          </p:cNvSpPr>
          <p:nvPr>
            <p:ph type="body" sz="half" idx="2"/>
          </p:nvPr>
        </p:nvSpPr>
        <p:spPr>
          <a:xfrm>
            <a:off x="6311900" y="1557338"/>
            <a:ext cx="4038600" cy="4525962"/>
          </a:xfrm>
        </p:spPr>
        <p:txBody>
          <a:bodyPr/>
          <a:lstStyle/>
          <a:p>
            <a:pPr>
              <a:lnSpc>
                <a:spcPct val="80000"/>
              </a:lnSpc>
              <a:buFontTx/>
              <a:buNone/>
            </a:pPr>
            <a:r>
              <a:rPr lang="ru-RU" altLang="ru-RU" sz="1800"/>
              <a:t>     Клюква-светолюбивое растение, ей подходят солнечное места. В посадках клюквы, начиная с 5-6-го года жизни растений, формируется очень густой ярус побегов, поэтому освещенность ухудшается. В результате затягивается процесс созревания, плохо окрашивается ягода. Поэтому периодически ранней весной (перед началом вегетации) или осенью (после уборки ягод) проводят обрезку стелющихся побегов, выступающих над верхушками прямостоячих. Этот прием не только улучшает освещенность в ярусе клюквы, но и обеспечивает лучший доступ насекомым-опылителям к цветкам, облегчает уборку ягод. </a:t>
            </a:r>
          </a:p>
        </p:txBody>
      </p:sp>
      <p:pic>
        <p:nvPicPr>
          <p:cNvPr id="88075" name="Picture 11">
            <a:extLst>
              <a:ext uri="{FF2B5EF4-FFF2-40B4-BE49-F238E27FC236}">
                <a16:creationId xmlns:a16="http://schemas.microsoft.com/office/drawing/2014/main" id="{15D2DA5D-1117-401B-9A7E-C9D2FAE94119}"/>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79650" y="1916113"/>
            <a:ext cx="3600450" cy="316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76" name="Rectangle 12">
            <a:extLst>
              <a:ext uri="{FF2B5EF4-FFF2-40B4-BE49-F238E27FC236}">
                <a16:creationId xmlns:a16="http://schemas.microsoft.com/office/drawing/2014/main" id="{0603922D-15B9-449B-ACF6-C5A9703A7EB5}"/>
              </a:ext>
            </a:extLst>
          </p:cNvPr>
          <p:cNvSpPr>
            <a:spLocks noGrp="1" noChangeArrowheads="1"/>
          </p:cNvSpPr>
          <p:nvPr>
            <p:ph type="title"/>
          </p:nvPr>
        </p:nvSpPr>
        <p:spPr>
          <a:xfrm>
            <a:off x="1847850" y="404813"/>
            <a:ext cx="8229600" cy="1143000"/>
          </a:xfrm>
        </p:spPr>
        <p:txBody>
          <a:bodyPr/>
          <a:lstStyle/>
          <a:p>
            <a:pPr algn="ctr"/>
            <a:r>
              <a:rPr lang="ru-RU" altLang="ru-RU" sz="3200" dirty="0"/>
              <a:t>Свет</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09507BB-1271-4F94-8133-33BD68746E11}"/>
              </a:ext>
            </a:extLst>
          </p:cNvPr>
          <p:cNvSpPr/>
          <p:nvPr/>
        </p:nvSpPr>
        <p:spPr>
          <a:xfrm>
            <a:off x="1003300" y="309684"/>
            <a:ext cx="10096500" cy="5463034"/>
          </a:xfrm>
          <a:prstGeom prst="rect">
            <a:avLst/>
          </a:prstGeom>
        </p:spPr>
        <p:txBody>
          <a:bodyPr wrap="square">
            <a:spAutoFit/>
          </a:bodyPr>
          <a:lstStyle/>
          <a:p>
            <a:pPr marL="228600" lvl="0" indent="-228600">
              <a:lnSpc>
                <a:spcPct val="90000"/>
              </a:lnSpc>
              <a:spcBef>
                <a:spcPts val="1000"/>
              </a:spcBef>
              <a:buFont typeface="Arial" panose="020B0604020202020204" pitchFamily="34" charset="0"/>
              <a:buChar char="•"/>
            </a:pPr>
            <a:r>
              <a:rPr lang="ru-RU" sz="2000" dirty="0">
                <a:solidFill>
                  <a:prstClr val="black"/>
                </a:solidFill>
              </a:rPr>
              <a:t>Почки размером 3-6 мм, удлиненно-яйцевидные, острые. В узле располагаются три почки, из которых в рост трогается средняя, а остальные, по бокам, находятся в покое. Листья (длиной 5-10 см, шириной 3-5 см) сначала светло-зеленые, потом темно-зеленые, удлиненной формы, мелкозубчатые, блестящие, заостренные в вершине. Цветки (диаметром 1,5-2 см) образуются на укороченных прошлогодних побегах, они собраны по 2-5 штук в каждой пазухе листа, восковидные, кремово-белые, душистые. </a:t>
            </a:r>
          </a:p>
          <a:p>
            <a:pPr marL="228600" lvl="0" indent="-228600">
              <a:lnSpc>
                <a:spcPct val="90000"/>
              </a:lnSpc>
              <a:spcBef>
                <a:spcPts val="1000"/>
              </a:spcBef>
              <a:buFont typeface="Arial" panose="020B0604020202020204" pitchFamily="34" charset="0"/>
              <a:buChar char="•"/>
            </a:pPr>
            <a:r>
              <a:rPr lang="ru-RU" sz="2000" dirty="0">
                <a:solidFill>
                  <a:prstClr val="black"/>
                </a:solidFill>
              </a:rPr>
              <a:t>Цветки чаще всего раздельнополые - мужские и женские, очень редко встречаются обоеполые. Из одного цветка формируется повислая кисть в виде колоса. Цветки лимонника опыляются неспецифическими насекомыми - мелкими жучками. Дождливая и холодная погода препятствует лету насекомых и опылению цветков. </a:t>
            </a:r>
          </a:p>
          <a:p>
            <a:pPr marL="228600" lvl="0" indent="-228600">
              <a:lnSpc>
                <a:spcPct val="90000"/>
              </a:lnSpc>
              <a:spcBef>
                <a:spcPts val="1000"/>
              </a:spcBef>
              <a:buFont typeface="Arial" panose="020B0604020202020204" pitchFamily="34" charset="0"/>
              <a:buChar char="•"/>
            </a:pPr>
            <a:r>
              <a:rPr lang="ru-RU" sz="2000" dirty="0">
                <a:solidFill>
                  <a:prstClr val="black"/>
                </a:solidFill>
              </a:rPr>
              <a:t>Плод – сочная спиральная </a:t>
            </a:r>
            <a:r>
              <a:rPr lang="ru-RU" sz="2000" dirty="0" err="1">
                <a:solidFill>
                  <a:prstClr val="black"/>
                </a:solidFill>
              </a:rPr>
              <a:t>многолистовка</a:t>
            </a:r>
            <a:r>
              <a:rPr lang="ru-RU" sz="2000" dirty="0">
                <a:solidFill>
                  <a:prstClr val="black"/>
                </a:solidFill>
              </a:rPr>
              <a:t> неправильной формы, состоящая обычно из 10-30 (5-10 мм диаметром) ягод, собранных на одной оси в плотную кисть длиной до 16 см, по внешнему виду напоминающую кисть красной смородины. Зрелые ягоды имеют мягкую мякоть, очень плотно прикреплены к цветоложу и отделяются от него с разрывом кожицы. Гроздьями ягоды висят на лозе, не опадая, до самых морозов. </a:t>
            </a:r>
          </a:p>
          <a:p>
            <a:pPr marL="228600" lvl="0" indent="-228600">
              <a:lnSpc>
                <a:spcPct val="90000"/>
              </a:lnSpc>
              <a:spcBef>
                <a:spcPts val="1000"/>
              </a:spcBef>
              <a:buFont typeface="Arial" panose="020B0604020202020204" pitchFamily="34" charset="0"/>
              <a:buChar char="•"/>
            </a:pPr>
            <a:r>
              <a:rPr lang="ru-RU" sz="2000" dirty="0">
                <a:solidFill>
                  <a:prstClr val="black"/>
                </a:solidFill>
              </a:rPr>
              <a:t>Семена диаметром 2-3 мм желто-оранжевые, с гладкой, блестящей поверхностью, покрыты плотной оболочкой, горьковато-жгучего "хвойного" вкуса. В результате старения поверхность семян утрачивает блестящий вид и приобретает тусклый оттенок. </a:t>
            </a:r>
          </a:p>
        </p:txBody>
      </p:sp>
    </p:spTree>
    <p:extLst>
      <p:ext uri="{BB962C8B-B14F-4D97-AF65-F5344CB8AC3E}">
        <p14:creationId xmlns:p14="http://schemas.microsoft.com/office/powerpoint/2010/main" val="17497264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a:extLst>
              <a:ext uri="{FF2B5EF4-FFF2-40B4-BE49-F238E27FC236}">
                <a16:creationId xmlns:a16="http://schemas.microsoft.com/office/drawing/2014/main" id="{F80896FA-7944-4773-894A-BCA6445FE724}"/>
              </a:ext>
            </a:extLst>
          </p:cNvPr>
          <p:cNvSpPr>
            <a:spLocks noGrp="1" noChangeArrowheads="1"/>
          </p:cNvSpPr>
          <p:nvPr>
            <p:ph type="title"/>
          </p:nvPr>
        </p:nvSpPr>
        <p:spPr/>
        <p:txBody>
          <a:bodyPr/>
          <a:lstStyle/>
          <a:p>
            <a:r>
              <a:rPr lang="ru-RU" altLang="ru-RU" sz="3200"/>
              <a:t>Влага</a:t>
            </a:r>
          </a:p>
        </p:txBody>
      </p:sp>
      <p:sp>
        <p:nvSpPr>
          <p:cNvPr id="90118" name="Rectangle 6">
            <a:extLst>
              <a:ext uri="{FF2B5EF4-FFF2-40B4-BE49-F238E27FC236}">
                <a16:creationId xmlns:a16="http://schemas.microsoft.com/office/drawing/2014/main" id="{A02E64BE-146A-41E6-9E3B-BE71A3EBEB2F}"/>
              </a:ext>
            </a:extLst>
          </p:cNvPr>
          <p:cNvSpPr>
            <a:spLocks noGrp="1" noChangeArrowheads="1"/>
          </p:cNvSpPr>
          <p:nvPr>
            <p:ph type="body" sz="half" idx="2"/>
          </p:nvPr>
        </p:nvSpPr>
        <p:spPr/>
        <p:txBody>
          <a:bodyPr>
            <a:normAutofit/>
          </a:bodyPr>
          <a:lstStyle/>
          <a:p>
            <a:pPr>
              <a:lnSpc>
                <a:spcPct val="80000"/>
              </a:lnSpc>
            </a:pPr>
            <a:r>
              <a:rPr lang="ru-RU" altLang="ru-RU" sz="2400" dirty="0"/>
              <a:t>Клюква является влаголюбивым растением , поэтому на участке нужно иметь повышенный уровень грунтовых вод, для крупноплодной клюквы 45-55 см, для болотной 30-45. Вода, используемая для полива, также должна иметь очень кислую реакцию (</a:t>
            </a:r>
            <a:r>
              <a:rPr lang="ru-RU" altLang="ru-RU" sz="2400" dirty="0" err="1"/>
              <a:t>pH</a:t>
            </a:r>
            <a:r>
              <a:rPr lang="ru-RU" altLang="ru-RU" sz="2400" dirty="0"/>
              <a:t> 4), иначе у растений сначала появятся признаки хлороза на листьях, а затем произойдет остановка роста и гибель растений;</a:t>
            </a:r>
            <a:br>
              <a:rPr lang="ru-RU" altLang="ru-RU" sz="2400" dirty="0"/>
            </a:br>
            <a:endParaRPr lang="ru-RU" altLang="ru-RU" sz="2400" dirty="0"/>
          </a:p>
        </p:txBody>
      </p:sp>
      <p:pic>
        <p:nvPicPr>
          <p:cNvPr id="90119" name="Picture 7">
            <a:extLst>
              <a:ext uri="{FF2B5EF4-FFF2-40B4-BE49-F238E27FC236}">
                <a16:creationId xmlns:a16="http://schemas.microsoft.com/office/drawing/2014/main" id="{828758E1-7D22-4AE9-BFEB-30F98E5F2458}"/>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30464" y="1916114"/>
            <a:ext cx="3305175" cy="3457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a:extLst>
              <a:ext uri="{FF2B5EF4-FFF2-40B4-BE49-F238E27FC236}">
                <a16:creationId xmlns:a16="http://schemas.microsoft.com/office/drawing/2014/main" id="{E152AE13-4059-4528-B9E0-1140A0E1F3E0}"/>
              </a:ext>
            </a:extLst>
          </p:cNvPr>
          <p:cNvSpPr>
            <a:spLocks noGrp="1" noChangeArrowheads="1"/>
          </p:cNvSpPr>
          <p:nvPr>
            <p:ph type="title"/>
          </p:nvPr>
        </p:nvSpPr>
        <p:spPr/>
        <p:txBody>
          <a:bodyPr/>
          <a:lstStyle/>
          <a:p>
            <a:pPr algn="ctr"/>
            <a:r>
              <a:rPr lang="ru-RU" altLang="ru-RU" dirty="0"/>
              <a:t>Почва</a:t>
            </a:r>
          </a:p>
        </p:txBody>
      </p:sp>
      <p:sp>
        <p:nvSpPr>
          <p:cNvPr id="92166" name="Rectangle 6">
            <a:extLst>
              <a:ext uri="{FF2B5EF4-FFF2-40B4-BE49-F238E27FC236}">
                <a16:creationId xmlns:a16="http://schemas.microsoft.com/office/drawing/2014/main" id="{8C5C6405-DFA1-4DF4-9D04-5E24149C6051}"/>
              </a:ext>
            </a:extLst>
          </p:cNvPr>
          <p:cNvSpPr>
            <a:spLocks noGrp="1" noChangeArrowheads="1"/>
          </p:cNvSpPr>
          <p:nvPr>
            <p:ph type="body" sz="half" idx="2"/>
          </p:nvPr>
        </p:nvSpPr>
        <p:spPr/>
        <p:txBody>
          <a:bodyPr/>
          <a:lstStyle/>
          <a:p>
            <a:r>
              <a:rPr lang="ru-RU" altLang="ru-RU" dirty="0"/>
              <a:t> </a:t>
            </a:r>
            <a:r>
              <a:rPr lang="ru-RU" altLang="ru-RU" sz="2400" dirty="0"/>
              <a:t>Клюква предпочитает кислые, очень влажные, торфянистые почвы. Клюква хорошо растет и плодоносит только на очень кислой почве (рН 3,5-4,5). Содержание гумуса – не менее 2 %. Содержание в почве подвижных форм Р и К - не менее 150 мг/кг почвы.</a:t>
            </a:r>
          </a:p>
        </p:txBody>
      </p:sp>
      <p:pic>
        <p:nvPicPr>
          <p:cNvPr id="92167" name="Picture 7">
            <a:extLst>
              <a:ext uri="{FF2B5EF4-FFF2-40B4-BE49-F238E27FC236}">
                <a16:creationId xmlns:a16="http://schemas.microsoft.com/office/drawing/2014/main" id="{EEC8BF49-96B7-407F-9D83-DDF94911A2B3}"/>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63750" y="1916113"/>
            <a:ext cx="3816350" cy="33131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C4AF5DB-7EB4-4763-AC1E-4DA0523E4F7F}"/>
              </a:ext>
            </a:extLst>
          </p:cNvPr>
          <p:cNvSpPr>
            <a:spLocks noGrp="1" noChangeArrowheads="1"/>
          </p:cNvSpPr>
          <p:nvPr>
            <p:ph type="title"/>
          </p:nvPr>
        </p:nvSpPr>
        <p:spPr/>
        <p:txBody>
          <a:bodyPr/>
          <a:lstStyle/>
          <a:p>
            <a:pPr algn="ctr"/>
            <a:r>
              <a:rPr lang="ru-RU" altLang="ru-RU" dirty="0"/>
              <a:t>Выращивание клюквы на грядках</a:t>
            </a:r>
          </a:p>
        </p:txBody>
      </p:sp>
      <p:pic>
        <p:nvPicPr>
          <p:cNvPr id="60421" name="Picture 5">
            <a:extLst>
              <a:ext uri="{FF2B5EF4-FFF2-40B4-BE49-F238E27FC236}">
                <a16:creationId xmlns:a16="http://schemas.microsoft.com/office/drawing/2014/main" id="{9B1DBCB2-7359-47C0-8481-A8BB1F3BC4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66988" y="1412875"/>
            <a:ext cx="7129462" cy="494665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0" name="Rectangle 8">
            <a:extLst>
              <a:ext uri="{FF2B5EF4-FFF2-40B4-BE49-F238E27FC236}">
                <a16:creationId xmlns:a16="http://schemas.microsoft.com/office/drawing/2014/main" id="{0EB48638-3FE3-495B-B839-FE50FEC75BB3}"/>
              </a:ext>
            </a:extLst>
          </p:cNvPr>
          <p:cNvSpPr>
            <a:spLocks noGrp="1" noChangeArrowheads="1"/>
          </p:cNvSpPr>
          <p:nvPr>
            <p:ph type="title"/>
          </p:nvPr>
        </p:nvSpPr>
        <p:spPr/>
        <p:txBody>
          <a:bodyPr/>
          <a:lstStyle/>
          <a:p>
            <a:pPr algn="ctr"/>
            <a:r>
              <a:rPr lang="ru-RU" altLang="ru-RU" sz="2800" dirty="0"/>
              <a:t>Подготовка почвы для посадки</a:t>
            </a:r>
          </a:p>
        </p:txBody>
      </p:sp>
      <p:sp>
        <p:nvSpPr>
          <p:cNvPr id="49162" name="Rectangle 10">
            <a:extLst>
              <a:ext uri="{FF2B5EF4-FFF2-40B4-BE49-F238E27FC236}">
                <a16:creationId xmlns:a16="http://schemas.microsoft.com/office/drawing/2014/main" id="{AC411676-99B1-4E45-988D-C67D6318E948}"/>
              </a:ext>
            </a:extLst>
          </p:cNvPr>
          <p:cNvSpPr>
            <a:spLocks noGrp="1" noChangeArrowheads="1"/>
          </p:cNvSpPr>
          <p:nvPr>
            <p:ph type="body" sz="half" idx="2"/>
          </p:nvPr>
        </p:nvSpPr>
        <p:spPr/>
        <p:txBody>
          <a:bodyPr>
            <a:normAutofit/>
          </a:bodyPr>
          <a:lstStyle/>
          <a:p>
            <a:pPr algn="just">
              <a:lnSpc>
                <a:spcPct val="80000"/>
              </a:lnSpc>
              <a:buFontTx/>
              <a:buNone/>
            </a:pPr>
            <a:r>
              <a:rPr lang="ru-RU" altLang="ru-RU" sz="2000" dirty="0"/>
              <a:t>      Лучшим решением при посадке клюквы будет грядка, приготовленная на основе верхового торфа. Для этого после удаления корневищ сорняков снимают верхний слой почвы шириной 1 м, произвольной длины и на глубину 20-25 см, и образовавшееся углубление заполняют верховым торфом Для этого берут любой торф, опилки, </a:t>
            </a:r>
            <a:r>
              <a:rPr lang="ru-RU" altLang="ru-RU" sz="2000" dirty="0" err="1"/>
              <a:t>кору</a:t>
            </a:r>
            <a:r>
              <a:rPr lang="ru-RU" altLang="ru-RU" sz="2000" dirty="0"/>
              <a:t>, опавшую хвою, перепревшую лесную подстилку и смешивают в любых соотношениях. В эту смесь можно добавить немного песка. Торф или данную смесь засыпают на грядку, уплотняют и, для придания оптимального уровня кислотности почвы (РН 3,5–5,5), поливают подкисленной водой (10 л воды на 1 м2). Для подкисления воды можно использовать: лимонную, щавелевую кислоту .</a:t>
            </a:r>
          </a:p>
        </p:txBody>
      </p:sp>
      <p:pic>
        <p:nvPicPr>
          <p:cNvPr id="49163" name="Picture 11">
            <a:extLst>
              <a:ext uri="{FF2B5EF4-FFF2-40B4-BE49-F238E27FC236}">
                <a16:creationId xmlns:a16="http://schemas.microsoft.com/office/drawing/2014/main" id="{5C7ABA4F-5A82-41FA-9591-96E3FC1F987D}"/>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8" y="2492375"/>
            <a:ext cx="4114800" cy="3130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6" name="Rectangle 8">
            <a:extLst>
              <a:ext uri="{FF2B5EF4-FFF2-40B4-BE49-F238E27FC236}">
                <a16:creationId xmlns:a16="http://schemas.microsoft.com/office/drawing/2014/main" id="{8FCD171C-1C5F-4CF7-A805-A1BB6BF906CF}"/>
              </a:ext>
            </a:extLst>
          </p:cNvPr>
          <p:cNvSpPr>
            <a:spLocks noGrp="1" noChangeArrowheads="1"/>
          </p:cNvSpPr>
          <p:nvPr>
            <p:ph type="title"/>
          </p:nvPr>
        </p:nvSpPr>
        <p:spPr/>
        <p:txBody>
          <a:bodyPr/>
          <a:lstStyle/>
          <a:p>
            <a:pPr algn="ctr"/>
            <a:r>
              <a:rPr lang="ru-RU" altLang="ru-RU" sz="2800" dirty="0"/>
              <a:t>Посадка</a:t>
            </a:r>
          </a:p>
        </p:txBody>
      </p:sp>
      <p:pic>
        <p:nvPicPr>
          <p:cNvPr id="43025" name="Picture 17">
            <a:extLst>
              <a:ext uri="{FF2B5EF4-FFF2-40B4-BE49-F238E27FC236}">
                <a16:creationId xmlns:a16="http://schemas.microsoft.com/office/drawing/2014/main" id="{03E677E4-C054-4428-93B9-CB433967B6E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941801" y="1572046"/>
            <a:ext cx="4865899" cy="2985668"/>
          </a:xfrm>
        </p:spPr>
      </p:pic>
      <p:pic>
        <p:nvPicPr>
          <p:cNvPr id="43027" name="Picture 19">
            <a:extLst>
              <a:ext uri="{FF2B5EF4-FFF2-40B4-BE49-F238E27FC236}">
                <a16:creationId xmlns:a16="http://schemas.microsoft.com/office/drawing/2014/main" id="{4E11CC9B-B26A-4847-9C68-BAA5627FE97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87615" y="1557339"/>
            <a:ext cx="5098835" cy="3000375"/>
          </a:xfrm>
        </p:spPr>
      </p:pic>
      <p:sp>
        <p:nvSpPr>
          <p:cNvPr id="43028" name="Text Box 20">
            <a:extLst>
              <a:ext uri="{FF2B5EF4-FFF2-40B4-BE49-F238E27FC236}">
                <a16:creationId xmlns:a16="http://schemas.microsoft.com/office/drawing/2014/main" id="{10AA50E7-3A06-4379-B22E-1F0D77453A01}"/>
              </a:ext>
            </a:extLst>
          </p:cNvPr>
          <p:cNvSpPr txBox="1">
            <a:spLocks noChangeArrowheads="1"/>
          </p:cNvSpPr>
          <p:nvPr/>
        </p:nvSpPr>
        <p:spPr bwMode="auto">
          <a:xfrm>
            <a:off x="2641600" y="4356099"/>
            <a:ext cx="67945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endParaRPr lang="ru-RU" altLang="ru-RU" dirty="0"/>
          </a:p>
          <a:p>
            <a:pPr>
              <a:spcBef>
                <a:spcPct val="50000"/>
              </a:spcBef>
            </a:pPr>
            <a:endParaRPr lang="ru-RU" altLang="ru-RU" dirty="0"/>
          </a:p>
          <a:p>
            <a:pPr>
              <a:spcBef>
                <a:spcPct val="50000"/>
              </a:spcBef>
            </a:pPr>
            <a:r>
              <a:rPr lang="ru-RU" altLang="ru-RU" sz="2000" dirty="0"/>
              <a:t>Грядка, созданная на основе верхового торфа</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a:extLst>
              <a:ext uri="{FF2B5EF4-FFF2-40B4-BE49-F238E27FC236}">
                <a16:creationId xmlns:a16="http://schemas.microsoft.com/office/drawing/2014/main" id="{90C602ED-F9A8-4925-9800-646F12A400E5}"/>
              </a:ext>
            </a:extLst>
          </p:cNvPr>
          <p:cNvSpPr>
            <a:spLocks noGrp="1" noChangeArrowheads="1"/>
          </p:cNvSpPr>
          <p:nvPr>
            <p:ph type="title"/>
          </p:nvPr>
        </p:nvSpPr>
        <p:spPr/>
        <p:txBody>
          <a:bodyPr/>
          <a:lstStyle/>
          <a:p>
            <a:pPr algn="ctr"/>
            <a:r>
              <a:rPr lang="ru-RU" altLang="ru-RU" sz="2800" dirty="0"/>
              <a:t>Посадка</a:t>
            </a:r>
          </a:p>
        </p:txBody>
      </p:sp>
      <p:sp>
        <p:nvSpPr>
          <p:cNvPr id="95238" name="Rectangle 6">
            <a:extLst>
              <a:ext uri="{FF2B5EF4-FFF2-40B4-BE49-F238E27FC236}">
                <a16:creationId xmlns:a16="http://schemas.microsoft.com/office/drawing/2014/main" id="{535658D4-156B-433D-A053-A515459F3BC1}"/>
              </a:ext>
            </a:extLst>
          </p:cNvPr>
          <p:cNvSpPr>
            <a:spLocks noGrp="1" noChangeArrowheads="1"/>
          </p:cNvSpPr>
          <p:nvPr>
            <p:ph type="body" sz="half" idx="2"/>
          </p:nvPr>
        </p:nvSpPr>
        <p:spPr/>
        <p:txBody>
          <a:bodyPr>
            <a:normAutofit/>
          </a:bodyPr>
          <a:lstStyle/>
          <a:p>
            <a:pPr>
              <a:lnSpc>
                <a:spcPct val="90000"/>
              </a:lnSpc>
              <a:spcBef>
                <a:spcPct val="50000"/>
              </a:spcBef>
              <a:buFontTx/>
              <a:buNone/>
            </a:pPr>
            <a:r>
              <a:rPr lang="ru-RU" altLang="ru-RU" sz="2400" dirty="0"/>
              <a:t>     Рассаду клюквы высаживают весной в мае с закрытой и открытой корневой системой на глубину 2-3 см, после чего грядка мульчируется песком или хвоей слоем 2-4 см. При регулярных поливах подкисленной водой клюква быстро разрастается и, пускает корни. Схема посадки  10×10, 20×20 или 25×25 см по 1, 2 или 3 черенка в одно посадочное место.</a:t>
            </a:r>
          </a:p>
        </p:txBody>
      </p:sp>
      <p:pic>
        <p:nvPicPr>
          <p:cNvPr id="95239" name="Picture 7">
            <a:extLst>
              <a:ext uri="{FF2B5EF4-FFF2-40B4-BE49-F238E27FC236}">
                <a16:creationId xmlns:a16="http://schemas.microsoft.com/office/drawing/2014/main" id="{A23F1CB9-6A8E-4C84-A985-07FF6BD6E5D3}"/>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8" y="2060575"/>
            <a:ext cx="4038600" cy="294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a:extLst>
              <a:ext uri="{FF2B5EF4-FFF2-40B4-BE49-F238E27FC236}">
                <a16:creationId xmlns:a16="http://schemas.microsoft.com/office/drawing/2014/main" id="{68F4680B-7CBC-4F27-9DCA-ABFD75D8AC21}"/>
              </a:ext>
            </a:extLst>
          </p:cNvPr>
          <p:cNvSpPr>
            <a:spLocks noGrp="1" noChangeArrowheads="1"/>
          </p:cNvSpPr>
          <p:nvPr>
            <p:ph type="title"/>
          </p:nvPr>
        </p:nvSpPr>
        <p:spPr/>
        <p:txBody>
          <a:bodyPr/>
          <a:lstStyle/>
          <a:p>
            <a:pPr algn="ctr"/>
            <a:r>
              <a:rPr lang="ru-RU" altLang="ru-RU" sz="3200" dirty="0"/>
              <a:t>После посадки грядка мульчируется песком или хвоей слоем 2-4 см.</a:t>
            </a:r>
            <a:r>
              <a:rPr lang="ru-RU" altLang="ru-RU" sz="4000" dirty="0"/>
              <a:t>  </a:t>
            </a:r>
          </a:p>
        </p:txBody>
      </p:sp>
      <p:pic>
        <p:nvPicPr>
          <p:cNvPr id="55304" name="Picture 8">
            <a:extLst>
              <a:ext uri="{FF2B5EF4-FFF2-40B4-BE49-F238E27FC236}">
                <a16:creationId xmlns:a16="http://schemas.microsoft.com/office/drawing/2014/main" id="{BA6925D4-E54E-4A14-A360-8A50EFB938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40014" y="1693863"/>
            <a:ext cx="7127875" cy="421005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475ACFAF-CF36-4A0C-91B3-6578EDCD0178}"/>
              </a:ext>
            </a:extLst>
          </p:cNvPr>
          <p:cNvSpPr>
            <a:spLocks noGrp="1" noChangeArrowheads="1"/>
          </p:cNvSpPr>
          <p:nvPr>
            <p:ph type="title"/>
          </p:nvPr>
        </p:nvSpPr>
        <p:spPr/>
        <p:txBody>
          <a:bodyPr/>
          <a:lstStyle/>
          <a:p>
            <a:pPr algn="ctr"/>
            <a:r>
              <a:rPr lang="ru-RU" altLang="ru-RU" sz="3200" dirty="0">
                <a:latin typeface="Times New Roman" panose="02020603050405020304" pitchFamily="18" charset="0"/>
              </a:rPr>
              <a:t>Полив</a:t>
            </a:r>
          </a:p>
        </p:txBody>
      </p:sp>
      <p:sp>
        <p:nvSpPr>
          <p:cNvPr id="73734" name="Rectangle 6">
            <a:extLst>
              <a:ext uri="{FF2B5EF4-FFF2-40B4-BE49-F238E27FC236}">
                <a16:creationId xmlns:a16="http://schemas.microsoft.com/office/drawing/2014/main" id="{6CF07664-58FF-446B-BEEE-AF5328D573A3}"/>
              </a:ext>
            </a:extLst>
          </p:cNvPr>
          <p:cNvSpPr>
            <a:spLocks noGrp="1" noChangeArrowheads="1"/>
          </p:cNvSpPr>
          <p:nvPr>
            <p:ph type="body" sz="half" idx="2"/>
          </p:nvPr>
        </p:nvSpPr>
        <p:spPr/>
        <p:txBody>
          <a:bodyPr/>
          <a:lstStyle/>
          <a:p>
            <a:pPr>
              <a:buFontTx/>
              <a:buNone/>
            </a:pPr>
            <a:r>
              <a:rPr lang="ru-RU" altLang="ru-RU" sz="2400" b="1" dirty="0"/>
              <a:t>    </a:t>
            </a:r>
            <a:r>
              <a:rPr lang="ru-RU" altLang="ru-RU" sz="2400" dirty="0"/>
              <a:t>Первые две недели после посадки растения поливают каждый день. Далее потребность в воде несколько снижается. Очень важно следить, чтобы субстрат не пересыхал: на ощупь он должен быть влажный, но не мокрый. </a:t>
            </a:r>
          </a:p>
        </p:txBody>
      </p:sp>
      <p:pic>
        <p:nvPicPr>
          <p:cNvPr id="73735" name="Picture 7">
            <a:extLst>
              <a:ext uri="{FF2B5EF4-FFF2-40B4-BE49-F238E27FC236}">
                <a16:creationId xmlns:a16="http://schemas.microsoft.com/office/drawing/2014/main" id="{A539049F-8C6A-47C8-B274-9D160B186CEA}"/>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34277" y="1600201"/>
            <a:ext cx="5246003" cy="42290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EBDD1B93-E403-43FA-9882-CD807DE63658}"/>
              </a:ext>
            </a:extLst>
          </p:cNvPr>
          <p:cNvSpPr>
            <a:spLocks noGrp="1" noChangeArrowheads="1"/>
          </p:cNvSpPr>
          <p:nvPr>
            <p:ph type="title"/>
          </p:nvPr>
        </p:nvSpPr>
        <p:spPr/>
        <p:txBody>
          <a:bodyPr/>
          <a:lstStyle/>
          <a:p>
            <a:pPr algn="ctr"/>
            <a:r>
              <a:rPr lang="ru-RU" altLang="ru-RU" sz="2800" dirty="0"/>
              <a:t>Мульчирование</a:t>
            </a:r>
          </a:p>
        </p:txBody>
      </p:sp>
      <p:sp>
        <p:nvSpPr>
          <p:cNvPr id="106501" name="Rectangle 5">
            <a:extLst>
              <a:ext uri="{FF2B5EF4-FFF2-40B4-BE49-F238E27FC236}">
                <a16:creationId xmlns:a16="http://schemas.microsoft.com/office/drawing/2014/main" id="{905956EF-3D94-4B99-A832-2398D0A2878E}"/>
              </a:ext>
            </a:extLst>
          </p:cNvPr>
          <p:cNvSpPr>
            <a:spLocks noGrp="1" noChangeArrowheads="1"/>
          </p:cNvSpPr>
          <p:nvPr>
            <p:ph type="body" sz="half" idx="2"/>
          </p:nvPr>
        </p:nvSpPr>
        <p:spPr/>
        <p:txBody>
          <a:bodyPr/>
          <a:lstStyle/>
          <a:p>
            <a:pPr>
              <a:buFontTx/>
              <a:buNone/>
            </a:pPr>
            <a:r>
              <a:rPr lang="ru-RU" altLang="ru-RU" sz="2400" dirty="0"/>
              <a:t>    Каждые 2-3 года грядки мульчируют крупнозернистым песком или торфяной крошкой слоем 1-2 см. Присыпка песком стелющихся побегов стимулирует их рост. </a:t>
            </a:r>
            <a:r>
              <a:rPr lang="ru-RU" altLang="ru-RU" sz="2400" dirty="0" err="1"/>
              <a:t>Пескование</a:t>
            </a:r>
            <a:r>
              <a:rPr lang="ru-RU" altLang="ru-RU" sz="2400" dirty="0"/>
              <a:t> проводят рано весной до начала роста клюквы. </a:t>
            </a:r>
          </a:p>
        </p:txBody>
      </p:sp>
      <p:pic>
        <p:nvPicPr>
          <p:cNvPr id="106504" name="Picture 8">
            <a:extLst>
              <a:ext uri="{FF2B5EF4-FFF2-40B4-BE49-F238E27FC236}">
                <a16:creationId xmlns:a16="http://schemas.microsoft.com/office/drawing/2014/main" id="{C046261D-7602-4CFF-8ADF-E58F65A52C13}"/>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22779" y="1600201"/>
            <a:ext cx="5543262" cy="39242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D432FE86-7F4C-48E5-B687-892DF54B09BE}"/>
              </a:ext>
            </a:extLst>
          </p:cNvPr>
          <p:cNvSpPr>
            <a:spLocks noGrp="1" noChangeArrowheads="1"/>
          </p:cNvSpPr>
          <p:nvPr>
            <p:ph type="title"/>
          </p:nvPr>
        </p:nvSpPr>
        <p:spPr/>
        <p:txBody>
          <a:bodyPr/>
          <a:lstStyle/>
          <a:p>
            <a:pPr algn="ctr"/>
            <a:r>
              <a:rPr lang="ru-RU" altLang="ru-RU" sz="2800" dirty="0"/>
              <a:t>Подкормка</a:t>
            </a:r>
          </a:p>
        </p:txBody>
      </p:sp>
      <p:sp>
        <p:nvSpPr>
          <p:cNvPr id="108549" name="Rectangle 5">
            <a:extLst>
              <a:ext uri="{FF2B5EF4-FFF2-40B4-BE49-F238E27FC236}">
                <a16:creationId xmlns:a16="http://schemas.microsoft.com/office/drawing/2014/main" id="{5665BC37-739E-4724-AFA2-5A303FD31F03}"/>
              </a:ext>
            </a:extLst>
          </p:cNvPr>
          <p:cNvSpPr>
            <a:spLocks noGrp="1" noChangeArrowheads="1"/>
          </p:cNvSpPr>
          <p:nvPr>
            <p:ph type="body" sz="half" idx="2"/>
          </p:nvPr>
        </p:nvSpPr>
        <p:spPr>
          <a:xfrm>
            <a:off x="6565490" y="1600201"/>
            <a:ext cx="5016910" cy="4525963"/>
          </a:xfrm>
        </p:spPr>
        <p:txBody>
          <a:bodyPr/>
          <a:lstStyle/>
          <a:p>
            <a:pPr>
              <a:lnSpc>
                <a:spcPct val="90000"/>
              </a:lnSpc>
              <a:buFontTx/>
              <a:buNone/>
            </a:pPr>
            <a:r>
              <a:rPr lang="ru-RU" altLang="ru-RU" dirty="0"/>
              <a:t>   Ежегодно грядки удобряют минеральными удобрениями: сульфат калия 30-40 г/м, сульфат аммония 30-40 г/м, двойной суперфосфат 60г/м.</a:t>
            </a:r>
          </a:p>
        </p:txBody>
      </p:sp>
      <p:pic>
        <p:nvPicPr>
          <p:cNvPr id="108550" name="Picture 6">
            <a:extLst>
              <a:ext uri="{FF2B5EF4-FFF2-40B4-BE49-F238E27FC236}">
                <a16:creationId xmlns:a16="http://schemas.microsoft.com/office/drawing/2014/main" id="{AC76B673-97CD-4907-8F02-89791890B2EE}"/>
              </a:ext>
            </a:extLst>
          </p:cNvPr>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436933" y="1600201"/>
            <a:ext cx="5128557" cy="42036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62154"/>
          </a:xfrm>
        </p:spPr>
        <p:txBody>
          <a:bodyPr>
            <a:normAutofit fontScale="90000"/>
          </a:bodyPr>
          <a:lstStyle/>
          <a:p>
            <a:pPr algn="ctr"/>
            <a:br>
              <a:rPr lang="ru-RU" b="1" dirty="0"/>
            </a:br>
            <a:r>
              <a:rPr lang="ru-RU" b="1" dirty="0"/>
              <a:t>Биологические особенности </a:t>
            </a:r>
            <a:br>
              <a:rPr lang="ru-RU" dirty="0"/>
            </a:br>
            <a:endParaRPr lang="ru-RU" dirty="0"/>
          </a:p>
        </p:txBody>
      </p:sp>
      <p:sp>
        <p:nvSpPr>
          <p:cNvPr id="3" name="Объект 2"/>
          <p:cNvSpPr>
            <a:spLocks noGrp="1"/>
          </p:cNvSpPr>
          <p:nvPr>
            <p:ph idx="1"/>
          </p:nvPr>
        </p:nvSpPr>
        <p:spPr>
          <a:xfrm>
            <a:off x="838200" y="927280"/>
            <a:ext cx="10515600" cy="5249683"/>
          </a:xfrm>
        </p:spPr>
        <p:txBody>
          <a:bodyPr>
            <a:normAutofit fontScale="77500" lnSpcReduction="20000"/>
          </a:bodyPr>
          <a:lstStyle/>
          <a:p>
            <a:r>
              <a:rPr lang="ru-RU" dirty="0"/>
              <a:t>Среди лиан лимонник занимает самое северное положение и относится к наиболее морозостойким и скороспелым лианам мира. С севера распространение этого растения по температурному фактору ограничивается Ленинградской областью (60</a:t>
            </a:r>
            <a:r>
              <a:rPr lang="ru-RU" baseline="30000" dirty="0"/>
              <a:t>0</a:t>
            </a:r>
            <a:r>
              <a:rPr lang="ru-RU" dirty="0"/>
              <a:t> северной широты). Он начинает </a:t>
            </a:r>
            <a:r>
              <a:rPr lang="ru-RU" dirty="0" err="1"/>
              <a:t>вегетировать</a:t>
            </a:r>
            <a:r>
              <a:rPr lang="ru-RU" dirty="0"/>
              <a:t> при переходе среднесуточной температуры через 7...9</a:t>
            </a:r>
            <a:r>
              <a:rPr lang="ru-RU" baseline="30000" dirty="0"/>
              <a:t>0</a:t>
            </a:r>
            <a:r>
              <a:rPr lang="ru-RU" dirty="0"/>
              <a:t>С. </a:t>
            </a:r>
          </a:p>
          <a:p>
            <a:r>
              <a:rPr lang="ru-RU" dirty="0"/>
              <a:t>Лимонник </a:t>
            </a:r>
            <a:r>
              <a:rPr lang="ru-RU" i="1" dirty="0"/>
              <a:t>зимостоек</a:t>
            </a:r>
            <a:r>
              <a:rPr lang="ru-RU" dirty="0"/>
              <a:t>, но поздние весенние заморозки (-3..-4</a:t>
            </a:r>
            <a:r>
              <a:rPr lang="ru-RU" baseline="30000" dirty="0"/>
              <a:t>0</a:t>
            </a:r>
            <a:r>
              <a:rPr lang="ru-RU" dirty="0"/>
              <a:t>С) могут совпасть с началом цветения и повредить бутоны и цветки, а побеги и листья при таких заморозках, как правило, не подмерзают</a:t>
            </a:r>
          </a:p>
          <a:p>
            <a:r>
              <a:rPr lang="ru-RU" dirty="0"/>
              <a:t>Лимонник очень </a:t>
            </a:r>
            <a:r>
              <a:rPr lang="ru-RU" i="1" dirty="0"/>
              <a:t>светолюбив</a:t>
            </a:r>
            <a:r>
              <a:rPr lang="ru-RU" dirty="0"/>
              <a:t>. Взрослые растения чувствуют себя лучше и активно плодоносят на открытых местах (но не на солнцепеке). Неплохо, когда сама корневая система растений постоянно находится в тени.</a:t>
            </a:r>
          </a:p>
          <a:p>
            <a:r>
              <a:rPr lang="ru-RU" i="1" dirty="0"/>
              <a:t>Засухоустойчивость</a:t>
            </a:r>
            <a:r>
              <a:rPr lang="ru-RU" dirty="0"/>
              <a:t> лимонника </a:t>
            </a:r>
            <a:r>
              <a:rPr lang="ru-RU" i="1" dirty="0"/>
              <a:t>низкая</a:t>
            </a:r>
            <a:r>
              <a:rPr lang="ru-RU" dirty="0"/>
              <a:t>, поэтому в засушливые периоды он нуждается в периодических поливах.</a:t>
            </a:r>
          </a:p>
          <a:p>
            <a:r>
              <a:rPr lang="ru-RU" dirty="0"/>
              <a:t>С многолетнего куста при хорошем уходе за растением сбор ягод достигает 3-4 кг; максимальный - до 5-7 кг - получают с растения на 12-16 году его жизни. Как правило, к активному плодоношению лимонник подходит к 6-7 годам жизни. Лимонник китайский - растение долговечное - на одном месте можно культивировать при хорошем уходе до 50 лет.</a:t>
            </a:r>
          </a:p>
          <a:p>
            <a:r>
              <a:rPr lang="ru-RU" dirty="0"/>
              <a:t> </a:t>
            </a:r>
          </a:p>
          <a:p>
            <a:endParaRPr lang="ru-RU" dirty="0"/>
          </a:p>
        </p:txBody>
      </p:sp>
    </p:spTree>
    <p:extLst>
      <p:ext uri="{BB962C8B-B14F-4D97-AF65-F5344CB8AC3E}">
        <p14:creationId xmlns:p14="http://schemas.microsoft.com/office/powerpoint/2010/main" val="12273633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Rectangle 4">
            <a:extLst>
              <a:ext uri="{FF2B5EF4-FFF2-40B4-BE49-F238E27FC236}">
                <a16:creationId xmlns:a16="http://schemas.microsoft.com/office/drawing/2014/main" id="{E04D8A16-AA36-4226-B49F-6289214FDE1F}"/>
              </a:ext>
            </a:extLst>
          </p:cNvPr>
          <p:cNvSpPr>
            <a:spLocks noGrp="1" noChangeArrowheads="1"/>
          </p:cNvSpPr>
          <p:nvPr>
            <p:ph type="title"/>
          </p:nvPr>
        </p:nvSpPr>
        <p:spPr>
          <a:xfrm>
            <a:off x="609600" y="274638"/>
            <a:ext cx="10972800" cy="779462"/>
          </a:xfrm>
        </p:spPr>
        <p:txBody>
          <a:bodyPr/>
          <a:lstStyle/>
          <a:p>
            <a:pPr algn="ctr"/>
            <a:r>
              <a:rPr lang="ru-RU" altLang="ru-RU" sz="3200" dirty="0"/>
              <a:t>Сбор ягод</a:t>
            </a:r>
          </a:p>
        </p:txBody>
      </p:sp>
      <p:sp>
        <p:nvSpPr>
          <p:cNvPr id="118793" name="Rectangle 9">
            <a:extLst>
              <a:ext uri="{FF2B5EF4-FFF2-40B4-BE49-F238E27FC236}">
                <a16:creationId xmlns:a16="http://schemas.microsoft.com/office/drawing/2014/main" id="{2CD5BB31-62B9-40D5-815B-347DE9ED949B}"/>
              </a:ext>
            </a:extLst>
          </p:cNvPr>
          <p:cNvSpPr>
            <a:spLocks noGrp="1" noChangeArrowheads="1"/>
          </p:cNvSpPr>
          <p:nvPr>
            <p:ph type="body" sz="half" idx="3"/>
          </p:nvPr>
        </p:nvSpPr>
        <p:spPr>
          <a:xfrm>
            <a:off x="838200" y="4673600"/>
            <a:ext cx="10744200" cy="1909762"/>
          </a:xfrm>
        </p:spPr>
        <p:txBody>
          <a:bodyPr>
            <a:normAutofit/>
          </a:bodyPr>
          <a:lstStyle/>
          <a:p>
            <a:pPr>
              <a:lnSpc>
                <a:spcPct val="80000"/>
              </a:lnSpc>
              <a:buFontTx/>
              <a:buNone/>
            </a:pPr>
            <a:r>
              <a:rPr lang="ru-RU" altLang="ru-RU" sz="2000" dirty="0"/>
              <a:t>      Сорта крупноплодной клюквы более долговечны и могут расти в саду до 30 лет, а в природных условиях - до 60 лет. Ягоды созревают к концу сентября - началу октября. Ягоды крупноплодной клюквы в диаметре от 13 до 25 мм. Ягоды собирают незрелыми – в сентябре-октябре. Дозревают они уже при хранении. Соблюдая все правила ухода за растением, через 3 года можно получить первый урожай. В последующие годы при правильной агротехнике с одной сотки плантации можно собрать до 100 кг ягод.</a:t>
            </a:r>
          </a:p>
        </p:txBody>
      </p:sp>
      <p:pic>
        <p:nvPicPr>
          <p:cNvPr id="118794" name="Picture 10">
            <a:extLst>
              <a:ext uri="{FF2B5EF4-FFF2-40B4-BE49-F238E27FC236}">
                <a16:creationId xmlns:a16="http://schemas.microsoft.com/office/drawing/2014/main" id="{301B28CB-98F3-490B-93F4-0606A0D288F0}"/>
              </a:ext>
            </a:extLst>
          </p:cNvPr>
          <p:cNvPicPr>
            <a:picLocks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a:xfrm>
            <a:off x="1039284" y="1268414"/>
            <a:ext cx="4370916" cy="32781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8795" name="Picture 11">
            <a:extLst>
              <a:ext uri="{FF2B5EF4-FFF2-40B4-BE49-F238E27FC236}">
                <a16:creationId xmlns:a16="http://schemas.microsoft.com/office/drawing/2014/main" id="{882E6CF3-50FA-40DB-B43B-CC1A0B075F3B}"/>
              </a:ext>
            </a:extLst>
          </p:cNvPr>
          <p:cNvPicPr>
            <a:picLocks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437461" y="1268414"/>
            <a:ext cx="4937516" cy="32781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13669"/>
          </a:xfrm>
        </p:spPr>
        <p:txBody>
          <a:bodyPr>
            <a:normAutofit/>
          </a:bodyPr>
          <a:lstStyle/>
          <a:p>
            <a:pPr algn="ctr"/>
            <a:r>
              <a:rPr lang="ru-RU" sz="3600" b="1" dirty="0"/>
              <a:t>Промышленная технология выращивания клюквы</a:t>
            </a:r>
          </a:p>
        </p:txBody>
      </p:sp>
      <p:sp>
        <p:nvSpPr>
          <p:cNvPr id="3" name="Объект 2"/>
          <p:cNvSpPr>
            <a:spLocks noGrp="1"/>
          </p:cNvSpPr>
          <p:nvPr>
            <p:ph idx="1"/>
          </p:nvPr>
        </p:nvSpPr>
        <p:spPr>
          <a:xfrm>
            <a:off x="838200" y="1146220"/>
            <a:ext cx="10515600" cy="5030743"/>
          </a:xfrm>
        </p:spPr>
        <p:txBody>
          <a:bodyPr>
            <a:normAutofit fontScale="70000" lnSpcReduction="20000"/>
          </a:bodyPr>
          <a:lstStyle/>
          <a:p>
            <a:r>
              <a:rPr lang="ru-RU" dirty="0"/>
              <a:t>Для выращивания клюквы в промышленных масштабах выбирают ровный участок с рН 3,5-4,5. Это должен быть участок с торфяной или минеральной супесчаной почвой с высоким содержанием гумуса в пахотном слое (не менее 2,5 %).</a:t>
            </a:r>
          </a:p>
          <a:p>
            <a:r>
              <a:rPr lang="ru-RU" dirty="0"/>
              <a:t>Обязательное условие – на участке создается дренажно- оросительная сеть из открытых каналов. Эта сеть каналов обеспечивает необходимый уровень грунтовых вод и оптимальную степень увлажнения, а также является средством обеспечения технологических процессов по уходу и уборке ягод.</a:t>
            </a:r>
          </a:p>
          <a:p>
            <a:r>
              <a:rPr lang="ru-RU" dirty="0"/>
              <a:t>В период вегетации при помощи каналов поддерживается оптимальный для клюквы уровень грунтовых вод 0,3 м. </a:t>
            </a:r>
          </a:p>
          <a:p>
            <a:r>
              <a:rPr lang="ru-RU" dirty="0"/>
              <a:t>Уборка созревших ягод осуществляется по следующей схеме. За несколько дней до уборки уровень грунтовых вод понижают, чтобы на участке могли работать тракторы и машины.  Ягоду «вычесывают» специальными машинами, после чего производят затопление участка и ягоду сплавляют при помощи специальных поплавков.</a:t>
            </a:r>
          </a:p>
          <a:p>
            <a:r>
              <a:rPr lang="ru-RU" dirty="0"/>
              <a:t>После уборки ягод уровень грунтовых вод понижают до оптимальных значений. Зимой, в случае сильных морозов, участок затапливают водой. Это предохраняет насаждения от вымерзания. Также по замерзшему льду участок мульчируют песком слоем 2-3 см. Мульчирование песком способствует лучшему укоренению растений и повышает урожай.</a:t>
            </a:r>
          </a:p>
        </p:txBody>
      </p:sp>
    </p:spTree>
    <p:extLst>
      <p:ext uri="{BB962C8B-B14F-4D97-AF65-F5344CB8AC3E}">
        <p14:creationId xmlns:p14="http://schemas.microsoft.com/office/powerpoint/2010/main" val="23031501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68216"/>
          </a:xfrm>
        </p:spPr>
        <p:txBody>
          <a:bodyPr/>
          <a:lstStyle/>
          <a:p>
            <a:pPr algn="ctr"/>
            <a:r>
              <a:rPr lang="ru-RU" b="1" dirty="0"/>
              <a:t>Плодоношение клюквы</a:t>
            </a:r>
          </a:p>
        </p:txBody>
      </p:sp>
      <p:pic>
        <p:nvPicPr>
          <p:cNvPr id="4" name="Объект 3"/>
          <p:cNvPicPr>
            <a:picLocks noGrp="1" noChangeAspect="1"/>
          </p:cNvPicPr>
          <p:nvPr>
            <p:ph idx="1"/>
          </p:nvPr>
        </p:nvPicPr>
        <p:blipFill>
          <a:blip r:embed="rId2"/>
          <a:stretch>
            <a:fillRect/>
          </a:stretch>
        </p:blipFill>
        <p:spPr>
          <a:xfrm>
            <a:off x="2743200" y="1489930"/>
            <a:ext cx="6573219" cy="4923569"/>
          </a:xfrm>
          <a:prstGeom prst="rect">
            <a:avLst/>
          </a:prstGeom>
        </p:spPr>
      </p:pic>
    </p:spTree>
    <p:extLst>
      <p:ext uri="{BB962C8B-B14F-4D97-AF65-F5344CB8AC3E}">
        <p14:creationId xmlns:p14="http://schemas.microsoft.com/office/powerpoint/2010/main" val="3643378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42458"/>
          </a:xfrm>
        </p:spPr>
        <p:txBody>
          <a:bodyPr/>
          <a:lstStyle/>
          <a:p>
            <a:r>
              <a:rPr lang="ru-RU" b="1" dirty="0"/>
              <a:t>Участок клюквы после «вычесывания» ягод</a:t>
            </a:r>
          </a:p>
        </p:txBody>
      </p:sp>
      <p:pic>
        <p:nvPicPr>
          <p:cNvPr id="4" name="Объект 3"/>
          <p:cNvPicPr>
            <a:picLocks noGrp="1" noChangeAspect="1"/>
          </p:cNvPicPr>
          <p:nvPr>
            <p:ph idx="1"/>
          </p:nvPr>
        </p:nvPicPr>
        <p:blipFill>
          <a:blip r:embed="rId2"/>
          <a:stretch>
            <a:fillRect/>
          </a:stretch>
        </p:blipFill>
        <p:spPr>
          <a:xfrm>
            <a:off x="1687067" y="1339403"/>
            <a:ext cx="8643576" cy="5021866"/>
          </a:xfrm>
          <a:prstGeom prst="rect">
            <a:avLst/>
          </a:prstGeom>
        </p:spPr>
      </p:pic>
    </p:spTree>
    <p:extLst>
      <p:ext uri="{BB962C8B-B14F-4D97-AF65-F5344CB8AC3E}">
        <p14:creationId xmlns:p14="http://schemas.microsoft.com/office/powerpoint/2010/main" val="20951522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65185"/>
          </a:xfrm>
        </p:spPr>
        <p:txBody>
          <a:bodyPr>
            <a:normAutofit fontScale="90000"/>
          </a:bodyPr>
          <a:lstStyle/>
          <a:p>
            <a:pPr algn="ctr"/>
            <a:r>
              <a:rPr lang="ru-RU" b="1" dirty="0"/>
              <a:t>Уборка ягод</a:t>
            </a:r>
          </a:p>
        </p:txBody>
      </p:sp>
      <p:pic>
        <p:nvPicPr>
          <p:cNvPr id="4" name="Объект 3"/>
          <p:cNvPicPr>
            <a:picLocks noGrp="1" noChangeAspect="1"/>
          </p:cNvPicPr>
          <p:nvPr>
            <p:ph idx="1"/>
          </p:nvPr>
        </p:nvPicPr>
        <p:blipFill>
          <a:blip r:embed="rId2"/>
          <a:stretch>
            <a:fillRect/>
          </a:stretch>
        </p:blipFill>
        <p:spPr>
          <a:xfrm>
            <a:off x="2155371" y="1350325"/>
            <a:ext cx="7299800" cy="4910775"/>
          </a:xfrm>
          <a:prstGeom prst="rect">
            <a:avLst/>
          </a:prstGeom>
        </p:spPr>
      </p:pic>
    </p:spTree>
    <p:extLst>
      <p:ext uri="{BB962C8B-B14F-4D97-AF65-F5344CB8AC3E}">
        <p14:creationId xmlns:p14="http://schemas.microsoft.com/office/powerpoint/2010/main" val="7151144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16700"/>
          </a:xfrm>
        </p:spPr>
        <p:txBody>
          <a:bodyPr/>
          <a:lstStyle/>
          <a:p>
            <a:pPr algn="ctr"/>
            <a:r>
              <a:rPr lang="ru-RU" b="1"/>
              <a:t>Уборка ягод</a:t>
            </a:r>
            <a:endParaRPr lang="ru-RU" dirty="0"/>
          </a:p>
        </p:txBody>
      </p:sp>
      <p:pic>
        <p:nvPicPr>
          <p:cNvPr id="4" name="Объект 3"/>
          <p:cNvPicPr>
            <a:picLocks noGrp="1" noChangeAspect="1"/>
          </p:cNvPicPr>
          <p:nvPr>
            <p:ph idx="1"/>
          </p:nvPr>
        </p:nvPicPr>
        <p:blipFill>
          <a:blip r:embed="rId2"/>
          <a:stretch>
            <a:fillRect/>
          </a:stretch>
        </p:blipFill>
        <p:spPr>
          <a:xfrm>
            <a:off x="1804534" y="1567543"/>
            <a:ext cx="8388183" cy="4757057"/>
          </a:xfrm>
          <a:prstGeom prst="rect">
            <a:avLst/>
          </a:prstGeom>
        </p:spPr>
      </p:pic>
    </p:spTree>
    <p:extLst>
      <p:ext uri="{BB962C8B-B14F-4D97-AF65-F5344CB8AC3E}">
        <p14:creationId xmlns:p14="http://schemas.microsoft.com/office/powerpoint/2010/main" val="3796016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665185"/>
          </a:xfrm>
        </p:spPr>
        <p:txBody>
          <a:bodyPr>
            <a:normAutofit fontScale="90000"/>
          </a:bodyPr>
          <a:lstStyle/>
          <a:p>
            <a:pPr algn="ctr"/>
            <a:br>
              <a:rPr lang="ru-RU" b="1" dirty="0"/>
            </a:br>
            <a:r>
              <a:rPr lang="ru-RU" b="1" dirty="0"/>
              <a:t>Агротехнические приемы выращивания</a:t>
            </a:r>
            <a:br>
              <a:rPr lang="ru-RU" dirty="0"/>
            </a:br>
            <a:endParaRPr lang="ru-RU" dirty="0"/>
          </a:p>
        </p:txBody>
      </p:sp>
      <p:sp>
        <p:nvSpPr>
          <p:cNvPr id="3" name="Объект 2"/>
          <p:cNvSpPr>
            <a:spLocks noGrp="1"/>
          </p:cNvSpPr>
          <p:nvPr>
            <p:ph idx="1"/>
          </p:nvPr>
        </p:nvSpPr>
        <p:spPr>
          <a:xfrm>
            <a:off x="838200" y="1030310"/>
            <a:ext cx="10515600" cy="5146653"/>
          </a:xfrm>
        </p:spPr>
        <p:txBody>
          <a:bodyPr>
            <a:normAutofit fontScale="85000" lnSpcReduction="20000"/>
          </a:bodyPr>
          <a:lstStyle/>
          <a:p>
            <a:r>
              <a:rPr lang="ru-RU" dirty="0"/>
              <a:t>Лимонник размножается семенами и вегетативным путем (корневищной порослью, отводками и реже черенками). Используют свежесобранные семена либо хранившиеся менее года в сухом состоянии, но для нормального прорастания они должны пройти стратификацию.</a:t>
            </a:r>
          </a:p>
          <a:p>
            <a:r>
              <a:rPr lang="ru-RU" dirty="0"/>
              <a:t>Лимонник относится к </a:t>
            </a:r>
            <a:r>
              <a:rPr lang="ru-RU" dirty="0" err="1"/>
              <a:t>трудноукореняемым</a:t>
            </a:r>
            <a:r>
              <a:rPr lang="ru-RU" dirty="0"/>
              <a:t> культурам. При наличии хорошо развитых маточных растений его успешно размножают отводками и корневищными отпрысками.</a:t>
            </a:r>
          </a:p>
          <a:p>
            <a:r>
              <a:rPr lang="ru-RU" dirty="0"/>
              <a:t>Лучшим местом для посадки лимонника является возвышенная, защищенная от ветра часть участка. Лимонник является прекрасным растением для вертикального озеленения садовых построек, зданий. Его располагают у фасада строений (лучше с западной или юго-западной стороны), вдоль садовых дорожек. </a:t>
            </a:r>
          </a:p>
          <a:p>
            <a:r>
              <a:rPr lang="ru-RU" dirty="0"/>
              <a:t>Лимонник предпочитает почвы </a:t>
            </a:r>
            <a:r>
              <a:rPr lang="ru-RU" i="1" dirty="0"/>
              <a:t>легкого</a:t>
            </a:r>
            <a:r>
              <a:rPr lang="ru-RU" dirty="0"/>
              <a:t> гранулометрического состава, хорошо дренированные, плодородные. Лиана не выносит близкого стояния грунтовых вод, застойных вод и заболачивания, хорошо отзывается на увеличение влажности воздуха. </a:t>
            </a:r>
          </a:p>
        </p:txBody>
      </p:sp>
    </p:spTree>
    <p:extLst>
      <p:ext uri="{BB962C8B-B14F-4D97-AF65-F5344CB8AC3E}">
        <p14:creationId xmlns:p14="http://schemas.microsoft.com/office/powerpoint/2010/main" val="796146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42458"/>
          </a:xfrm>
        </p:spPr>
        <p:txBody>
          <a:bodyPr/>
          <a:lstStyle/>
          <a:p>
            <a:pPr algn="ctr"/>
            <a:r>
              <a:rPr lang="ru-RU" b="1" dirty="0"/>
              <a:t>Посадка и уход</a:t>
            </a:r>
          </a:p>
        </p:txBody>
      </p:sp>
      <p:sp>
        <p:nvSpPr>
          <p:cNvPr id="3" name="Объект 2"/>
          <p:cNvSpPr>
            <a:spLocks noGrp="1"/>
          </p:cNvSpPr>
          <p:nvPr>
            <p:ph idx="1"/>
          </p:nvPr>
        </p:nvSpPr>
        <p:spPr>
          <a:xfrm>
            <a:off x="838200" y="1262130"/>
            <a:ext cx="10515600" cy="4914833"/>
          </a:xfrm>
        </p:spPr>
        <p:txBody>
          <a:bodyPr>
            <a:normAutofit fontScale="85000" lnSpcReduction="20000"/>
          </a:bodyPr>
          <a:lstStyle/>
          <a:p>
            <a:r>
              <a:rPr lang="ru-RU" dirty="0"/>
              <a:t>Качественно приготовленная посадочная яма с использованием органики и минеральных удобрений служит надежным гарантом для получения в дальнейшем стабильных и высоких урожаев ягод. На дно посадочной ямы (диаметром 60-70 см и глубиной 40-50 см) насыпают гальку, битый кирпич, крупный песок или щебень слоем 10-15 см для создания дренажа. Затем ее заправляют смесью из плодородной почвы, перепревшего навоза и минеральных удобрений. Свежий навоз под лимонник вносить не следует. </a:t>
            </a:r>
          </a:p>
          <a:p>
            <a:r>
              <a:rPr lang="ru-RU" dirty="0"/>
              <a:t>Ежегодно лиана выносит из почвы большое количество питательных веществ, поэтому их запас в почве следует постоянно восполнять. Очень полезно проводить корневую подкормку древесной золой от лиственных пород. Во время активного роста растений золу рассыпают вокруг лианы и заделывают в почву с помощью поливов. </a:t>
            </a:r>
          </a:p>
          <a:p>
            <a:r>
              <a:rPr lang="ru-RU" dirty="0"/>
              <a:t>В течение вегетации несколько раз проводят прополку, мелкое рыхление, полив, подсыпку к корневой шейке рыхлой земли, подкормки органическими и минеральными удобрениями (обязательно с добавлением микроэлементов), особенно в периоды завязывания плодов и интенсивного побегообразования. </a:t>
            </a:r>
          </a:p>
          <a:p>
            <a:endParaRPr lang="ru-RU" dirty="0"/>
          </a:p>
        </p:txBody>
      </p:sp>
    </p:spTree>
    <p:extLst>
      <p:ext uri="{BB962C8B-B14F-4D97-AF65-F5344CB8AC3E}">
        <p14:creationId xmlns:p14="http://schemas.microsoft.com/office/powerpoint/2010/main" val="283331881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1126</TotalTime>
  <Words>5929</Words>
  <Application>Microsoft Office PowerPoint</Application>
  <PresentationFormat>Широкоэкранный</PresentationFormat>
  <Paragraphs>253</Paragraphs>
  <Slides>75</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75</vt:i4>
      </vt:variant>
    </vt:vector>
  </HeadingPairs>
  <TitlesOfParts>
    <vt:vector size="81" baseType="lpstr">
      <vt:lpstr>Arial</vt:lpstr>
      <vt:lpstr>Calibri</vt:lpstr>
      <vt:lpstr>Calibri Light</vt:lpstr>
      <vt:lpstr>Times New Roman</vt:lpstr>
      <vt:lpstr>Wingdings</vt:lpstr>
      <vt:lpstr>Тема Office</vt:lpstr>
      <vt:lpstr>Перспективные малораспространенные ягодные культуры</vt:lpstr>
      <vt:lpstr>Лимонник китаиский</vt:lpstr>
      <vt:lpstr> Происхождение и видовой состав </vt:lpstr>
      <vt:lpstr>Значение культуры</vt:lpstr>
      <vt:lpstr>Морфологические особенности</vt:lpstr>
      <vt:lpstr>Презентация PowerPoint</vt:lpstr>
      <vt:lpstr> Биологические особенности  </vt:lpstr>
      <vt:lpstr> Агротехнические приемы выращивания </vt:lpstr>
      <vt:lpstr>Посадка и уход</vt:lpstr>
      <vt:lpstr>Уход</vt:lpstr>
      <vt:lpstr>Лимонник китайский</vt:lpstr>
      <vt:lpstr>Распространённые сорта</vt:lpstr>
      <vt:lpstr>Актинидия</vt:lpstr>
      <vt:lpstr> Происхождение и видовой состав </vt:lpstr>
      <vt:lpstr>Презентация PowerPoint</vt:lpstr>
      <vt:lpstr> Значение культуры </vt:lpstr>
      <vt:lpstr> Биохимический состав </vt:lpstr>
      <vt:lpstr>Актинидия китайская (киви)</vt:lpstr>
      <vt:lpstr>Актинидия китайская (Аktinidia chinenzis)</vt:lpstr>
      <vt:lpstr>Актинидия аргута</vt:lpstr>
      <vt:lpstr>Актинидия аргута (Аktinidia arguta)</vt:lpstr>
      <vt:lpstr> Сорт Самоплодная</vt:lpstr>
      <vt:lpstr>Крупноплодная</vt:lpstr>
      <vt:lpstr>Актинидия полигама</vt:lpstr>
      <vt:lpstr>Актинидия полигама</vt:lpstr>
      <vt:lpstr>Актинидия коломикта</vt:lpstr>
      <vt:lpstr>Актинидия коломикта</vt:lpstr>
      <vt:lpstr>Актинидия коломикта</vt:lpstr>
      <vt:lpstr>Актинидия коломикта (мужское растение)</vt:lpstr>
      <vt:lpstr>Морфологические особенности</vt:lpstr>
      <vt:lpstr> Биологические особенности  </vt:lpstr>
      <vt:lpstr> Агротехника </vt:lpstr>
      <vt:lpstr> Уход  </vt:lpstr>
      <vt:lpstr>Презентация PowerPoint</vt:lpstr>
      <vt:lpstr>Сорт Ананасная</vt:lpstr>
      <vt:lpstr>Доктор Шимановский</vt:lpstr>
      <vt:lpstr>Презентация PowerPoint</vt:lpstr>
      <vt:lpstr>Презентация PowerPoint</vt:lpstr>
      <vt:lpstr>Жимолость съедобная</vt:lpstr>
      <vt:lpstr>Происхождение и видовой состав.</vt:lpstr>
      <vt:lpstr> Значение культуры </vt:lpstr>
      <vt:lpstr>Презентация PowerPoint</vt:lpstr>
      <vt:lpstr> Морфологические особенности  </vt:lpstr>
      <vt:lpstr>Биологические особенности</vt:lpstr>
      <vt:lpstr>Агротехника</vt:lpstr>
      <vt:lpstr>Цветет в конце апреля - начале мая</vt:lpstr>
      <vt:lpstr>Масса одного плода 0,2-1.8 г.</vt:lpstr>
      <vt:lpstr>Брусника</vt:lpstr>
      <vt:lpstr>Брусника</vt:lpstr>
      <vt:lpstr>Хозяйственное значение</vt:lpstr>
      <vt:lpstr>Отношение к факторам внешней среды</vt:lpstr>
      <vt:lpstr>Агротехника</vt:lpstr>
      <vt:lpstr>Клюква</vt:lpstr>
      <vt:lpstr>Презентация PowerPoint</vt:lpstr>
      <vt:lpstr>Виды клюквы:</vt:lpstr>
      <vt:lpstr>Презентация PowerPoint</vt:lpstr>
      <vt:lpstr>Презентация PowerPoint</vt:lpstr>
      <vt:lpstr>Отношение к температуре</vt:lpstr>
      <vt:lpstr>Свет</vt:lpstr>
      <vt:lpstr>Влага</vt:lpstr>
      <vt:lpstr>Почва</vt:lpstr>
      <vt:lpstr>Выращивание клюквы на грядках</vt:lpstr>
      <vt:lpstr>Подготовка почвы для посадки</vt:lpstr>
      <vt:lpstr>Посадка</vt:lpstr>
      <vt:lpstr>Посадка</vt:lpstr>
      <vt:lpstr>После посадки грядка мульчируется песком или хвоей слоем 2-4 см.  </vt:lpstr>
      <vt:lpstr>Полив</vt:lpstr>
      <vt:lpstr>Мульчирование</vt:lpstr>
      <vt:lpstr>Подкормка</vt:lpstr>
      <vt:lpstr>Сбор ягод</vt:lpstr>
      <vt:lpstr>Промышленная технология выращивания клюквы</vt:lpstr>
      <vt:lpstr>Плодоношение клюквы</vt:lpstr>
      <vt:lpstr>Участок клюквы после «вычесывания» ягод</vt:lpstr>
      <vt:lpstr>Уборка ягод</vt:lpstr>
      <vt:lpstr>Уборка ягод</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Перспективные малораспространенные ягодные культуры</dc:title>
  <dc:creator>Кафедра</dc:creator>
  <cp:lastModifiedBy>Пользователь</cp:lastModifiedBy>
  <cp:revision>74</cp:revision>
  <dcterms:created xsi:type="dcterms:W3CDTF">2016-02-24T11:28:45Z</dcterms:created>
  <dcterms:modified xsi:type="dcterms:W3CDTF">2023-02-23T06:22:21Z</dcterms:modified>
</cp:coreProperties>
</file>