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7" r:id="rId3"/>
    <p:sldId id="289" r:id="rId4"/>
    <p:sldId id="290" r:id="rId5"/>
    <p:sldId id="291" r:id="rId6"/>
    <p:sldId id="292" r:id="rId7"/>
    <p:sldId id="293" r:id="rId8"/>
    <p:sldId id="281" r:id="rId9"/>
    <p:sldId id="282" r:id="rId10"/>
    <p:sldId id="283" r:id="rId11"/>
    <p:sldId id="295" r:id="rId12"/>
    <p:sldId id="285" r:id="rId13"/>
    <p:sldId id="297" r:id="rId14"/>
    <p:sldId id="296" r:id="rId15"/>
    <p:sldId id="298" r:id="rId16"/>
    <p:sldId id="294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F9B5-2C83-413E-A8FA-81E67AC7DFB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650BB-8BF6-4351-95E2-71137D21B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7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650BB-8BF6-4351-95E2-71137D21BF3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4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CD4833-05FD-45CA-9E94-A59E50BCF8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763342"/>
      </p:ext>
    </p:extLst>
  </p:cSld>
  <p:clrMapOvr>
    <a:masterClrMapping/>
  </p:clrMapOvr>
  <p:transition spd="med" advClick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5FFA-3BAE-4994-A9EE-7D8D7FC12181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06688-82A2-44AE-A284-F9D8408D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/>
              <a:t>Вишня войлочная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42148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Вишня войлочная </a:t>
            </a:r>
            <a:r>
              <a:rPr lang="ru-RU" sz="2000" b="1" i="1" dirty="0"/>
              <a:t>(</a:t>
            </a:r>
            <a:r>
              <a:rPr lang="en-US" sz="2000" b="1" i="1" dirty="0"/>
              <a:t>Prunus</a:t>
            </a:r>
            <a:r>
              <a:rPr lang="ru-RU" sz="2000" b="1" i="1" dirty="0"/>
              <a:t> </a:t>
            </a:r>
            <a:r>
              <a:rPr lang="en-US" sz="2000" b="1" i="1" dirty="0" err="1"/>
              <a:t>tomentosa</a:t>
            </a:r>
            <a:r>
              <a:rPr lang="ru-RU" sz="2000" b="1" i="1" dirty="0"/>
              <a:t>) </a:t>
            </a:r>
            <a:r>
              <a:rPr lang="ru-RU" sz="2000" dirty="0"/>
              <a:t>известна также под названием китайская, японская или пушистая вишня. Некоторые исследователи относят ее к самостоятельному роду </a:t>
            </a:r>
            <a:r>
              <a:rPr lang="en-US" sz="2000" b="1" i="1" dirty="0" err="1"/>
              <a:t>Microcerasus</a:t>
            </a:r>
            <a:r>
              <a:rPr lang="ru-RU" sz="2000" dirty="0"/>
              <a:t>. </a:t>
            </a:r>
          </a:p>
          <a:p>
            <a:r>
              <a:rPr lang="ru-RU" sz="2000" dirty="0"/>
              <a:t>В диком виде это растение произрастает в Приморском крае, Амурской области, Хабаровском крае, а также на Корейском полуострове и на территории Китая.</a:t>
            </a:r>
          </a:p>
          <a:p>
            <a:r>
              <a:rPr lang="ru-RU" sz="2000" dirty="0"/>
              <a:t>В европейской части России, а затем и в Западной Европе распространилась, </a:t>
            </a:r>
            <a:r>
              <a:rPr lang="ru-RU" sz="2000" i="1" dirty="0"/>
              <a:t>благодаря И.В. Мичурину</a:t>
            </a:r>
            <a:r>
              <a:rPr lang="ru-RU" sz="2000" dirty="0"/>
              <a:t>, который выписал семена по почте от садовода Ефремова в 1912 году. Мичуриным был выведен сорт вишни  войлочной </a:t>
            </a:r>
            <a:r>
              <a:rPr lang="ru-RU" sz="2000" dirty="0" err="1"/>
              <a:t>Аньдо</a:t>
            </a:r>
            <a:r>
              <a:rPr lang="ru-RU" sz="2000" dirty="0"/>
              <a:t>, который в дальнейшем был утерян. </a:t>
            </a:r>
          </a:p>
        </p:txBody>
      </p:sp>
      <p:pic>
        <p:nvPicPr>
          <p:cNvPr id="19458" name="Picture 2" descr="C:\Users\Леха Пират\Downloads\7ef721c3c9818e41116aac85d81bec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52736"/>
            <a:ext cx="464347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6632"/>
            <a:ext cx="8105554" cy="597724"/>
          </a:xfrm>
        </p:spPr>
        <p:txBody>
          <a:bodyPr>
            <a:normAutofit fontScale="90000"/>
          </a:bodyPr>
          <a:lstStyle/>
          <a:p>
            <a:br>
              <a:rPr lang="ru-RU" sz="2700" b="1" dirty="0"/>
            </a:br>
            <a:r>
              <a:rPr lang="ru-RU" sz="4000" b="1" dirty="0"/>
              <a:t>Кизил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836712"/>
            <a:ext cx="55721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dirty="0"/>
              <a:t>Кизил, или дерен, - </a:t>
            </a:r>
            <a:r>
              <a:rPr lang="en-US" b="1" i="1" dirty="0" err="1"/>
              <a:t>Cornus</a:t>
            </a:r>
            <a:r>
              <a:rPr lang="en-US" b="1" i="1" dirty="0"/>
              <a:t> </a:t>
            </a:r>
            <a:r>
              <a:rPr lang="ru-RU" dirty="0"/>
              <a:t>относится к семейству </a:t>
            </a:r>
            <a:r>
              <a:rPr lang="ru-RU" i="1" dirty="0"/>
              <a:t>Кизиловые</a:t>
            </a:r>
            <a:r>
              <a:rPr lang="ru-RU" b="1" i="1" dirty="0"/>
              <a:t> </a:t>
            </a:r>
            <a:r>
              <a:rPr lang="en-US" b="1" i="1" dirty="0" err="1"/>
              <a:t>Cornaceae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dirty="0"/>
              <a:t>Род </a:t>
            </a:r>
            <a:r>
              <a:rPr lang="en-US" b="1" i="1" dirty="0" err="1"/>
              <a:t>Cornus</a:t>
            </a:r>
            <a:r>
              <a:rPr lang="en-US" b="1" i="1" dirty="0"/>
              <a:t> </a:t>
            </a:r>
            <a:r>
              <a:rPr lang="ru-RU" dirty="0"/>
              <a:t>имеет более 50 видов, распространенных в умеренных областях Северного полушария. На территории государств СНГ ботаники насчитывают 15 видов. </a:t>
            </a:r>
          </a:p>
          <a:p>
            <a:pPr indent="269875"/>
            <a:r>
              <a:rPr lang="ru-RU" dirty="0"/>
              <a:t>В культуру введен пока один вид</a:t>
            </a:r>
            <a:r>
              <a:rPr lang="ru-RU" i="1" dirty="0"/>
              <a:t> - дерен мужской, </a:t>
            </a:r>
            <a:r>
              <a:rPr lang="ru-RU" dirty="0"/>
              <a:t>или</a:t>
            </a:r>
            <a:r>
              <a:rPr lang="ru-RU" i="1" dirty="0"/>
              <a:t> кизил</a:t>
            </a:r>
            <a:r>
              <a:rPr lang="ru-RU" dirty="0"/>
              <a:t> </a:t>
            </a:r>
            <a:r>
              <a:rPr lang="ru-RU" i="1" dirty="0"/>
              <a:t>съедобный</a:t>
            </a:r>
            <a:r>
              <a:rPr lang="ru-RU" dirty="0"/>
              <a:t> - </a:t>
            </a:r>
            <a:r>
              <a:rPr lang="en-US" b="1" i="1" dirty="0" err="1"/>
              <a:t>Cornus</a:t>
            </a:r>
            <a:r>
              <a:rPr lang="en-US" b="1" i="1" dirty="0"/>
              <a:t> mas</a:t>
            </a:r>
            <a:r>
              <a:rPr lang="ru-RU" b="1" i="1" dirty="0"/>
              <a:t>. </a:t>
            </a:r>
            <a:r>
              <a:rPr lang="ru-RU" dirty="0"/>
              <a:t>Этот вид обитает в диком виде в горных лесах восточной половины Большого Кавказа, Центрального Закавказья и Нагорного Карабаха,  в Крыму и в Украине. В лесах Кавказа этот вид представлен деревом высотой 8-10 м со стволом диаметром 25-40 см. В Крыму он произрастает  в виде кустарника высотой до 3 м. В Украине он встречается в лесах Закарпатья, </a:t>
            </a:r>
            <a:r>
              <a:rPr lang="ru-RU" dirty="0" err="1"/>
              <a:t>Хмельницкокой</a:t>
            </a:r>
            <a:r>
              <a:rPr lang="ru-RU" dirty="0"/>
              <a:t>, </a:t>
            </a:r>
            <a:r>
              <a:rPr lang="ru-RU" dirty="0" err="1"/>
              <a:t>Виницкой</a:t>
            </a:r>
            <a:r>
              <a:rPr lang="ru-RU" dirty="0"/>
              <a:t>, Одесской областей. В Армении кизил занимает до 50% плодовых насаждений.</a:t>
            </a:r>
          </a:p>
          <a:p>
            <a:pPr indent="269875"/>
            <a:endParaRPr lang="ru-RU" sz="2000" dirty="0"/>
          </a:p>
        </p:txBody>
      </p:sp>
      <p:pic>
        <p:nvPicPr>
          <p:cNvPr id="24578" name="Picture 2" descr="C:\Users\Леха Пират\Downloads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714356"/>
            <a:ext cx="3190904" cy="5306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48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Значение кизила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>
            <a:normAutofit fontScale="32500" lnSpcReduction="20000"/>
          </a:bodyPr>
          <a:lstStyle/>
          <a:p>
            <a:pPr marL="0" indent="273050">
              <a:buNone/>
            </a:pPr>
            <a:endParaRPr lang="ru-RU" dirty="0"/>
          </a:p>
          <a:p>
            <a:pPr marL="0" indent="273050">
              <a:buNone/>
            </a:pPr>
            <a:r>
              <a:rPr lang="ru-RU" sz="6200" dirty="0"/>
              <a:t>Плоды у кизила – сочные костянки, имеют кисло-сладкий вкус, небольшую терпкость и приятный аромат. Имеют красивую окраску, блестящую, не сморщивающуюся кожицу, плотную консистенцию, богаты биологически-активными веществами. Масса плода достигает 5-7 г., содержание сахаров – 8,5-10,3 %, органических кислот – около 3 %, пектина – 0, 7 %, вит. С – 60 – 105 мг/%, каротина – 1, 65 мг/%. Из плодов варят варенье, компоты, желе, отжимают сок, приготавливают так. наз. "маслины" (из зеленых плодов).</a:t>
            </a:r>
          </a:p>
          <a:p>
            <a:pPr marL="0" indent="273050">
              <a:buNone/>
            </a:pPr>
            <a:r>
              <a:rPr lang="ru-RU" sz="6200" dirty="0"/>
              <a:t>В народной медицине плоды кизила используются при лечении простудных, инфекционных, желудочно-кишечных заболеваний. Они обладают противоцинготным действием. Древесина кизила очень плотная, (название </a:t>
            </a:r>
            <a:r>
              <a:rPr lang="ru-RU" sz="6200" b="1" i="1" dirty="0" err="1"/>
              <a:t>Corn</a:t>
            </a:r>
            <a:r>
              <a:rPr lang="ru-RU" sz="6200" b="1" i="1" dirty="0"/>
              <a:t> </a:t>
            </a:r>
            <a:r>
              <a:rPr lang="ru-RU" sz="6200" dirty="0"/>
              <a:t>переводится с греческого как рог) хорошо полируется. Используется в мебельной промышленности и часовом производстве. Из нее делают трости, палки, плетут корзины. </a:t>
            </a:r>
          </a:p>
          <a:p>
            <a:pPr marL="0" indent="273050">
              <a:buNone/>
            </a:pPr>
            <a:r>
              <a:rPr lang="ru-RU" sz="6200" dirty="0"/>
              <a:t>Продолжительность жизни до 100 лет.</a:t>
            </a:r>
          </a:p>
          <a:p>
            <a:pPr marL="0" indent="273050">
              <a:buNone/>
            </a:pPr>
            <a:r>
              <a:rPr lang="ru-RU" altLang="ru-RU" sz="3600" dirty="0">
                <a:solidFill>
                  <a:schemeClr val="bg1"/>
                </a:solidFill>
              </a:rPr>
              <a:t>в, </a:t>
            </a:r>
            <a:r>
              <a:rPr lang="ru-RU" altLang="ru-RU" dirty="0">
                <a:solidFill>
                  <a:schemeClr val="bg1"/>
                </a:solidFill>
              </a:rPr>
              <a:t>безалкогольных напитков, ликёров, вин. На Кавказе очень популярны сушёные лаваш. </a:t>
            </a:r>
          </a:p>
          <a:p>
            <a:endParaRPr lang="ru-RU" altLang="ru-RU" dirty="0">
              <a:solidFill>
                <a:schemeClr val="bg1"/>
              </a:solidFill>
            </a:endParaRPr>
          </a:p>
          <a:p>
            <a:r>
              <a:rPr lang="ru-RU" altLang="ru-RU" dirty="0">
                <a:solidFill>
                  <a:schemeClr val="bg1"/>
                </a:solidFill>
              </a:rPr>
              <a:t>В пищу используется не только мякоть плода, но и косточки, которые служат сырьём для приготовления суррогата кофе. Листья кизила заваривают вместо чая. Иногда плоды добавляют к мясным и рыбным блюдам и супам как приправу.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1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52149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/>
              <a:t>Морфологические и биологические </a:t>
            </a:r>
            <a:r>
              <a:rPr lang="ru-RU" sz="2800" b="1" i="1" u="sng" dirty="0" err="1"/>
              <a:t>особеннности</a:t>
            </a:r>
            <a:r>
              <a:rPr lang="ru-RU" sz="2800" b="1" i="1" u="sng" dirty="0"/>
              <a:t>.</a:t>
            </a:r>
            <a:r>
              <a:rPr lang="ru-RU" sz="2800" dirty="0"/>
              <a:t> </a:t>
            </a:r>
          </a:p>
          <a:p>
            <a:pPr indent="269875"/>
            <a:r>
              <a:rPr lang="ru-RU" sz="2000" dirty="0"/>
              <a:t>В условиях Беларуси кизил произрастает в виде </a:t>
            </a:r>
            <a:r>
              <a:rPr lang="ru-RU" sz="2000" i="1" dirty="0"/>
              <a:t>высокорослого</a:t>
            </a:r>
            <a:r>
              <a:rPr lang="ru-RU" sz="2000" dirty="0"/>
              <a:t> </a:t>
            </a:r>
            <a:r>
              <a:rPr lang="ru-RU" sz="2000" i="1" dirty="0"/>
              <a:t>кустарника</a:t>
            </a:r>
            <a:r>
              <a:rPr lang="ru-RU" sz="2000" dirty="0"/>
              <a:t> с многолетними деревянистыми ползучими подземными стеблями. Молодые побеги темно-зеленые, вначале опушенные, позднее голые,  кора старых ветвей коричнево-серая, отслаивающаяся пластинками.</a:t>
            </a:r>
          </a:p>
          <a:p>
            <a:pPr indent="269875"/>
            <a:r>
              <a:rPr lang="ru-RU" sz="2000" i="1" dirty="0"/>
              <a:t>Цветки</a:t>
            </a:r>
            <a:r>
              <a:rPr lang="ru-RU" sz="2000" dirty="0"/>
              <a:t> обоеполые, </a:t>
            </a:r>
            <a:r>
              <a:rPr lang="ru-RU" sz="2000" i="1" dirty="0"/>
              <a:t>самостерильные</a:t>
            </a:r>
            <a:r>
              <a:rPr lang="ru-RU" sz="2000" dirty="0"/>
              <a:t>, собраны в цимозные пазушные соцветия по 15-20 цветков в виде зонтика. </a:t>
            </a:r>
          </a:p>
          <a:p>
            <a:pPr indent="269875"/>
            <a:r>
              <a:rPr lang="ru-RU" sz="2000" dirty="0"/>
              <a:t>Зацветает очень рано, в теплые зимы цветение может начаться уже в декабре – январе, при этом цветки не повреждаются и развитие их может продолжиться с наступлением теплых дней. Обычные сроки цветения февраль – апрель, до распускания листьев.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46" y="764704"/>
            <a:ext cx="383639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Цветки и листья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3"/>
            <a:ext cx="4183385" cy="495798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altLang="ru-RU" sz="1600" dirty="0"/>
          </a:p>
          <a:p>
            <a:pPr>
              <a:lnSpc>
                <a:spcPct val="80000"/>
              </a:lnSpc>
            </a:pPr>
            <a:r>
              <a:rPr lang="ru-RU" altLang="ru-RU" sz="2000" dirty="0"/>
              <a:t>Цветки мелкие, золотисто-жёлтые, обоеполые, собраны в зонтичные соцветия; в зонтике 15—25 цветков. Цветок правильный, обоеполый, чашечка едва заметная о четырёх зубчиках, венчик жёлтый о четырёх лепестках, тычинок четыре, завязь нижняя двугнёздная, столбик простой, у основания его развит мясистый диск. Цветёт до распускания листьев в апреле при температуре 8—12 °C, цветение растянуто на 10—14 дней.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 Листья супротивные, простые, длиной 3,5—8 см, овальные, блестящие, ярко-зелёные, с тремя—пятью парами жилок.</a:t>
            </a:r>
          </a:p>
        </p:txBody>
      </p:sp>
      <p:pic>
        <p:nvPicPr>
          <p:cNvPr id="28687" name="Picture 15" descr="kizil (1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628775"/>
            <a:ext cx="3600450" cy="225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19" descr="kizil 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221163"/>
            <a:ext cx="3092450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879475" y="452913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543300" y="553878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8661319"/>
      </p:ext>
    </p:extLst>
  </p:cSld>
  <p:clrMapOvr>
    <a:masterClrMapping/>
  </p:clrMapOvr>
  <p:transition spd="med" advClick="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/>
              <a:t>Плоды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/>
          <a:lstStyle/>
          <a:p>
            <a:r>
              <a:rPr lang="ru-RU" sz="2000" dirty="0"/>
              <a:t>Плод – сочная костянка, эллипсоидальной или цилиндрической формы, реже шаровидной или грушевидной формы (длина 1-3,5 см). Окраска от темно-красной до </a:t>
            </a:r>
            <a:r>
              <a:rPr lang="ru-RU" sz="2000" dirty="0" err="1"/>
              <a:t>янтарно</a:t>
            </a:r>
            <a:r>
              <a:rPr lang="ru-RU" sz="2000" dirty="0"/>
              <a:t>-желтой. мякоть –сочная, сладкая, иногда с вяжущим привкусом. Косточка продолговатая, сплюснутая или округлая.</a:t>
            </a:r>
          </a:p>
          <a:p>
            <a:r>
              <a:rPr lang="ru-RU" altLang="ru-RU" sz="2000" dirty="0"/>
              <a:t>Плоды созревают в конце августа — в сентябре.</a:t>
            </a:r>
          </a:p>
          <a:p>
            <a:endParaRPr lang="ru-RU" dirty="0"/>
          </a:p>
        </p:txBody>
      </p:sp>
      <p:pic>
        <p:nvPicPr>
          <p:cNvPr id="8" name="Picture 8" descr="kizil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4817" y="765175"/>
            <a:ext cx="3797366" cy="5360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80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/>
              <a:t>Требования к условиям произрастания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59"/>
            <a:ext cx="8280920" cy="499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lnSpc>
                <a:spcPct val="80000"/>
              </a:lnSpc>
            </a:pPr>
            <a:r>
              <a:rPr lang="ru-RU" altLang="ru-RU" sz="2000" dirty="0"/>
              <a:t>Кизил – морозостойкое растение,   выдерживает морозы до −32… −35 °C. При вымерзании надземной системы способен восстанавливать крону из прикорневой поросли. </a:t>
            </a:r>
          </a:p>
          <a:p>
            <a:pPr indent="273050">
              <a:lnSpc>
                <a:spcPct val="80000"/>
              </a:lnSpc>
            </a:pPr>
            <a:r>
              <a:rPr lang="ru-RU" altLang="ru-RU" sz="2000" dirty="0"/>
              <a:t>Кизил в природе произрастает в светлых разреженных лесах, т.е. является относительно теневыносливым растением.  Тем не менее для него выбирают освещенный участок в южной или юго-западной части сада. Допускается легкая полутень от деревьев. Со временем кизил разрастается и становится раскидистым, поэтому деревце располагают на расстоянии 3–5 м от границ участка. </a:t>
            </a:r>
          </a:p>
          <a:p>
            <a:pPr indent="273050">
              <a:lnSpc>
                <a:spcPct val="80000"/>
              </a:lnSpc>
            </a:pPr>
            <a:r>
              <a:rPr lang="ru-RU" altLang="ru-RU" sz="2000" dirty="0"/>
              <a:t>Кизил – засухоустойчивое растение, но хороший урожай плодов дает при достаточном количестве влаги в почве. Сильный дефицит влаги может привести к усыханию плодов, а листья складываются лодочкой, чтобы уменьшить испарение. В регулярных поливах нуждаются молодые, неокрепшие деревца в первый после посадки вегетационный период.</a:t>
            </a:r>
          </a:p>
          <a:p>
            <a:pPr indent="273050">
              <a:lnSpc>
                <a:spcPct val="80000"/>
              </a:lnSpc>
            </a:pPr>
            <a:r>
              <a:rPr lang="ru-RU" altLang="ru-RU" sz="2000" dirty="0"/>
              <a:t>Кизил не требователен к  почвам и может произрастать на любых почвах. Но хорошие урожаи дает на плодородных почвах легкого и среднего гранулометрического состава  с р</a:t>
            </a:r>
            <a:r>
              <a:rPr lang="en-US" altLang="ru-RU" sz="2000" dirty="0"/>
              <a:t>h</a:t>
            </a:r>
            <a:r>
              <a:rPr lang="ru-RU" altLang="ru-RU" sz="2000" dirty="0"/>
              <a:t> 5,5—6.0 и содержанием гумуса не менее 2 %. Не пригодны для возделывания кизила тяжёлые глинистые почвы.</a:t>
            </a:r>
          </a:p>
          <a:p>
            <a:pPr indent="273050">
              <a:lnSpc>
                <a:spcPct val="8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375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Выращивание кизила</a:t>
            </a:r>
            <a:r>
              <a:rPr lang="ru-RU" sz="36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/>
              <a:t>Кизил размножается семенами (продолжительность стратификации – 29 месяцев), но поскольку является перекрестно-опыляемым растением, то при размножении семенами происходит расщепление признаков. Поэтому лучше размножать зелеными черенками, отводками, прививкой.</a:t>
            </a:r>
          </a:p>
          <a:p>
            <a:r>
              <a:rPr lang="ru-RU" sz="4500" dirty="0"/>
              <a:t>В саду размещают по схеме 6-4 х 5-4 м.</a:t>
            </a:r>
          </a:p>
          <a:p>
            <a:r>
              <a:rPr lang="ru-RU" sz="4500" dirty="0"/>
              <a:t>Привитые растения уже на третий год дают урожай 1,5-2 кг/дер.</a:t>
            </a:r>
          </a:p>
          <a:p>
            <a:r>
              <a:rPr lang="ru-RU" sz="4500" dirty="0"/>
              <a:t>Хорошо отзывается на обрезку. В основном при обрезке проводится прореживание, при котором удаляют самые старые ветви. Формируют  в виде куста или штамбовой формы.</a:t>
            </a:r>
          </a:p>
          <a:p>
            <a:r>
              <a:rPr lang="ru-RU" sz="4500" dirty="0"/>
              <a:t>Корневая система у кизила поверхностная, поэтому обрабатывают почву в насаждениях мелко, до 10 см. Периодически проводят удаление корневой поросли.</a:t>
            </a:r>
          </a:p>
          <a:p>
            <a:r>
              <a:rPr lang="ru-RU" sz="4500" dirty="0"/>
              <a:t>В условиях Беларуси растения, как правило, не повреждаются болезнями и вредителями.</a:t>
            </a:r>
          </a:p>
          <a:p>
            <a:r>
              <a:rPr lang="ru-RU" sz="4500" dirty="0"/>
              <a:t>Уборка плодов проводится в конце августа - сентябре. Плоды не транспортабельны, поэтому их уборку проводят в стадии технической спелости.</a:t>
            </a:r>
          </a:p>
          <a:p>
            <a:r>
              <a:rPr lang="ru-RU" sz="4500" dirty="0"/>
              <a:t>Кизил  плодоносит почти ежегодно, урожай в стадии полного плодоношения в отдельные годы может достигать 100 кг/дер.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0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9"/>
            <a:ext cx="49685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Сорта.</a:t>
            </a:r>
            <a:r>
              <a:rPr lang="ru-RU" sz="2000" dirty="0"/>
              <a:t> Селекцией кизила активно занимаются в Болгарии, Австрии, Украине.</a:t>
            </a:r>
          </a:p>
          <a:p>
            <a:r>
              <a:rPr lang="ru-RU" sz="2000" dirty="0"/>
              <a:t>В Болгарии выведены сорта </a:t>
            </a:r>
            <a:r>
              <a:rPr lang="ru-RU" sz="2000" b="1" dirty="0" err="1"/>
              <a:t>Казанлыкский</a:t>
            </a:r>
            <a:r>
              <a:rPr lang="ru-RU" sz="2000" b="1" dirty="0"/>
              <a:t> грушевидный и </a:t>
            </a:r>
            <a:r>
              <a:rPr lang="ru-RU" sz="2000" b="1" dirty="0" err="1"/>
              <a:t>Ланчарский</a:t>
            </a:r>
            <a:r>
              <a:rPr lang="ru-RU" sz="2000" b="1" dirty="0"/>
              <a:t> цилиндрический.</a:t>
            </a:r>
          </a:p>
          <a:p>
            <a:r>
              <a:rPr lang="ru-RU" sz="2000" dirty="0"/>
              <a:t>В Чехии получены сорта Двин и </a:t>
            </a:r>
            <a:r>
              <a:rPr lang="ru-RU" sz="2000" dirty="0" err="1"/>
              <a:t>Титус</a:t>
            </a:r>
            <a:r>
              <a:rPr lang="ru-RU" sz="2000" dirty="0"/>
              <a:t>.</a:t>
            </a:r>
          </a:p>
          <a:p>
            <a:r>
              <a:rPr lang="ru-RU" sz="2000" dirty="0"/>
              <a:t>В Австрии получен крупноплодный сорт </a:t>
            </a:r>
            <a:r>
              <a:rPr lang="en-US" sz="2000" b="1" dirty="0" err="1"/>
              <a:t>Jobico</a:t>
            </a:r>
            <a:r>
              <a:rPr lang="ru-RU" sz="2000" b="1" dirty="0"/>
              <a:t>.</a:t>
            </a:r>
          </a:p>
          <a:p>
            <a:r>
              <a:rPr lang="ru-RU" sz="2000" dirty="0"/>
              <a:t>На Украине выведены сорта </a:t>
            </a:r>
            <a:r>
              <a:rPr lang="ru-RU" sz="2000" b="1" dirty="0"/>
              <a:t>Евгения, Семен, Елена, </a:t>
            </a:r>
            <a:r>
              <a:rPr lang="ru-RU" sz="2000" b="1" dirty="0" err="1"/>
              <a:t>Лукьяновский</a:t>
            </a:r>
            <a:r>
              <a:rPr lang="ru-RU" sz="2000" b="1" dirty="0"/>
              <a:t>, </a:t>
            </a:r>
            <a:r>
              <a:rPr lang="ru-RU" sz="2000" b="1" dirty="0" err="1"/>
              <a:t>Выдубецкий</a:t>
            </a:r>
            <a:r>
              <a:rPr lang="ru-RU" sz="2000" dirty="0"/>
              <a:t>. У культурных сортов масса плода достигает 7-8 г., урожай с дерева -  50 кг.</a:t>
            </a:r>
          </a:p>
          <a:p>
            <a:r>
              <a:rPr lang="ru-RU" sz="2000" dirty="0"/>
              <a:t>В Беларуси селекцией кизила пока не занимаются, но его насаждения имеются в отделе ягодных культур </a:t>
            </a:r>
            <a:r>
              <a:rPr lang="ru-RU" sz="2000" dirty="0" err="1"/>
              <a:t>БелНИИ</a:t>
            </a:r>
            <a:r>
              <a:rPr lang="ru-RU" sz="2000" dirty="0"/>
              <a:t> плодоводства.</a:t>
            </a:r>
          </a:p>
          <a:p>
            <a:r>
              <a:rPr lang="ru-RU" sz="2000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27650" name="Picture 2" descr="C:\Users\Леха Пират\Downloads\Кизил-полезные-свойства-и-уход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928670"/>
            <a:ext cx="3500430" cy="4743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1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50040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sz="2000" dirty="0"/>
              <a:t>Вишня войлочная - </a:t>
            </a:r>
            <a:r>
              <a:rPr lang="ru-RU" sz="2000" i="1" dirty="0"/>
              <a:t>типичное кустовое растение</a:t>
            </a:r>
            <a:r>
              <a:rPr lang="ru-RU" sz="2000" dirty="0"/>
              <a:t>, достигает высоты 2-5 м. Плоды, листья и побеги покрыты мягким «войлочным» </a:t>
            </a:r>
            <a:r>
              <a:rPr lang="ru-RU" sz="2000" dirty="0" err="1"/>
              <a:t>опушением</a:t>
            </a:r>
            <a:r>
              <a:rPr lang="ru-RU" sz="2000" dirty="0"/>
              <a:t>, что и определило название культуры.</a:t>
            </a:r>
          </a:p>
          <a:p>
            <a:pPr indent="273050"/>
            <a:r>
              <a:rPr lang="ru-RU" sz="2000" dirty="0"/>
              <a:t>Цветет рано, раньше сливы, алычи. Плоды созревают в июле - августе. Урожай с одного куста в среднем достигает 5-6 кг и более.</a:t>
            </a:r>
          </a:p>
          <a:p>
            <a:pPr indent="273050"/>
            <a:r>
              <a:rPr lang="ru-RU" sz="2000" dirty="0"/>
              <a:t>Плоды имеют приятный кисловато-сладкий десертный вкус,  обладают диетическими свойствами.</a:t>
            </a:r>
          </a:p>
          <a:p>
            <a:pPr indent="273050"/>
            <a:r>
              <a:rPr lang="ru-RU" sz="2000" dirty="0"/>
              <a:t>Плоды пригодны для употребления в свежем виде, из них готовят варенье, компоты, вино. Плодоносит в основном на букетных веточках и на смешанных плодоносных побегах.</a:t>
            </a:r>
          </a:p>
        </p:txBody>
      </p:sp>
      <p:pic>
        <p:nvPicPr>
          <p:cNvPr id="20482" name="Picture 2" descr="C:\Users\Леха Пират\Downloads\2424-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268760"/>
            <a:ext cx="3998248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7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5"/>
            <a:ext cx="81369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2000" dirty="0"/>
              <a:t>Вишня войлочная резко отличается от других видов вишни, особенно от вишни обыкновенной и степной. При прививке она хорошо совместима с гибридами войлочной вишни и песчаной, с уссурийской и дальневосточной сливой, с абрикосом, но не совместима с обыкновенной вишней, степной и черешней. Имеет тех же вредителей и болезни, что  слива обыкновенная и абрикос.</a:t>
            </a:r>
          </a:p>
          <a:p>
            <a:pPr indent="357188"/>
            <a:r>
              <a:rPr lang="ru-RU" sz="2000" dirty="0"/>
              <a:t>Вишня войлочная родом из Юго-Восточной Азии (Корея, Китай) Как вид формировалась в условиях суровых, малоснежных зим с перепадами температур. По зимостойкости она значительно превосходит сливу и вишню.</a:t>
            </a:r>
          </a:p>
          <a:p>
            <a:pPr indent="357188"/>
            <a:r>
              <a:rPr lang="ru-RU" sz="2000" dirty="0"/>
              <a:t>К местным условиям вишня войлочная быстро приспосабливается, так как хорошо размножается семенами и при этом не сильно меняет свои морфологические особенности.</a:t>
            </a:r>
          </a:p>
          <a:p>
            <a:pPr indent="357188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Размножение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5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2000" dirty="0"/>
              <a:t>Вишню войлочную можно размножить </a:t>
            </a:r>
            <a:r>
              <a:rPr lang="ru-RU" sz="2000" b="1" dirty="0"/>
              <a:t>семенами, одревесневшими и зелеными черенками, прививкой.</a:t>
            </a:r>
          </a:p>
          <a:p>
            <a:pPr indent="357188"/>
            <a:r>
              <a:rPr lang="ru-RU" sz="2000" dirty="0"/>
              <a:t>Для размножения семенами заготавливают косточки с наиболее крупноплодных и устойчивых к </a:t>
            </a:r>
            <a:r>
              <a:rPr lang="ru-RU" sz="2000" dirty="0" err="1"/>
              <a:t>монилиозу</a:t>
            </a:r>
            <a:r>
              <a:rPr lang="ru-RU" sz="2000" dirty="0"/>
              <a:t> растений.  Для весеннего посева семена стратифицируют в течение 60-90 дней. Перед стратификацией семена замачивают в воде на 2-3-е суток, меняя воду не реже двух раз в сутки. </a:t>
            </a:r>
          </a:p>
          <a:p>
            <a:pPr indent="357188"/>
            <a:r>
              <a:rPr lang="ru-RU" sz="2000" dirty="0"/>
              <a:t>Для подзимнего посева семена следует хранить после выделения из плодов в сыром песке. Высевают в заранее подготовленные гряды перед наступлением устойчивых холодов. Рядки после посева необходимо обязательно замульчировать торфом или перегноем.</a:t>
            </a:r>
          </a:p>
          <a:p>
            <a:pPr indent="357188"/>
            <a:r>
              <a:rPr lang="ru-RU" sz="2000" dirty="0"/>
              <a:t>Взошедшие сенцы подкармливают:</a:t>
            </a:r>
          </a:p>
          <a:p>
            <a:r>
              <a:rPr lang="ru-RU" sz="2000" dirty="0"/>
              <a:t>1-я подкормка в фазе 5-7-ми листьев (10 г/м</a:t>
            </a:r>
            <a:r>
              <a:rPr lang="ru-RU" sz="2000" baseline="30000" dirty="0"/>
              <a:t>2</a:t>
            </a:r>
            <a:r>
              <a:rPr lang="ru-RU" sz="2000" dirty="0"/>
              <a:t>  мочевины, и 10 г/м</a:t>
            </a:r>
            <a:r>
              <a:rPr lang="ru-RU" sz="2000" baseline="30000" dirty="0"/>
              <a:t>2</a:t>
            </a:r>
            <a:r>
              <a:rPr lang="ru-RU" sz="2000" dirty="0"/>
              <a:t> суперфосфата);</a:t>
            </a:r>
          </a:p>
          <a:p>
            <a:r>
              <a:rPr lang="ru-RU" sz="2000" dirty="0"/>
              <a:t>2-я подкормка в фазе 10-12 листьев (30 г/м</a:t>
            </a:r>
            <a:r>
              <a:rPr lang="ru-RU" sz="2000" baseline="30000" dirty="0"/>
              <a:t>2</a:t>
            </a:r>
            <a:r>
              <a:rPr lang="ru-RU" sz="2000" dirty="0"/>
              <a:t> мочевины, 15 г/м</a:t>
            </a:r>
            <a:r>
              <a:rPr lang="ru-RU" sz="2000" baseline="30000" dirty="0"/>
              <a:t>2</a:t>
            </a:r>
            <a:r>
              <a:rPr lang="ru-RU" sz="2000" dirty="0"/>
              <a:t> суперфосфата, 15-20 г/м</a:t>
            </a:r>
            <a:r>
              <a:rPr lang="ru-RU" sz="2000" baseline="30000" dirty="0"/>
              <a:t>2</a:t>
            </a:r>
            <a:r>
              <a:rPr lang="ru-RU" sz="2000" dirty="0"/>
              <a:t> сульфата калия).</a:t>
            </a:r>
          </a:p>
          <a:p>
            <a:pPr indent="357188"/>
            <a:r>
              <a:rPr lang="ru-RU" sz="2000" dirty="0"/>
              <a:t>При хорошем уходе в первый год сеянцы вырастают высотой 60-80 см.</a:t>
            </a:r>
          </a:p>
        </p:txBody>
      </p:sp>
    </p:spTree>
    <p:extLst>
      <p:ext uri="{BB962C8B-B14F-4D97-AF65-F5344CB8AC3E}">
        <p14:creationId xmlns:p14="http://schemas.microsoft.com/office/powerpoint/2010/main" val="31096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sz="2000" dirty="0"/>
              <a:t>Одревесневшие черенки длиной 20-22 см заготавливают </a:t>
            </a:r>
            <a:r>
              <a:rPr lang="ru-RU" sz="2000" i="1" dirty="0"/>
              <a:t>осенью, во 2-й половине сентября,</a:t>
            </a:r>
            <a:r>
              <a:rPr lang="ru-RU" sz="2000" dirty="0"/>
              <a:t> из однолетних побегов, толщиной не менее 5 мм. Нижний срез следует делать ниже почки, верхний на 5-10 мм выше почки. Хранят черенки в подвале, прикопав в сырой песок на 1/3, или в снегу. Перед посадкой черенки обрабатывают стимуляторами роста в течение 12-24 часов в индолилуксусной кислоте (150 мг/л) или индолилмасляной (25-30 мг/л воды). </a:t>
            </a:r>
            <a:r>
              <a:rPr lang="ru-RU" sz="2000" i="1" dirty="0"/>
              <a:t>Черенки высаживают весной</a:t>
            </a:r>
            <a:r>
              <a:rPr lang="ru-RU" sz="2000" dirty="0"/>
              <a:t> в гряды, в защищенный грунт. При посадке черенки наклоняют под углом 45</a:t>
            </a:r>
            <a:r>
              <a:rPr lang="ru-RU" sz="2000" baseline="30000" dirty="0"/>
              <a:t>0 </a:t>
            </a:r>
            <a:r>
              <a:rPr lang="ru-RU" sz="2000" dirty="0"/>
              <a:t> и оставляют на поверхно</a:t>
            </a:r>
            <a:r>
              <a:rPr lang="ru-RU" sz="2000" i="1" dirty="0"/>
              <a:t>сти 2 почки.</a:t>
            </a:r>
            <a:endParaRPr lang="ru-RU" sz="2000" dirty="0"/>
          </a:p>
          <a:p>
            <a:r>
              <a:rPr lang="ru-RU" sz="2000" dirty="0"/>
              <a:t>В период массового отрастания корней проводят подкормку мочевиной (5 </a:t>
            </a:r>
            <a:r>
              <a:rPr lang="ru-RU" sz="2000" dirty="0" err="1"/>
              <a:t>гр</a:t>
            </a:r>
            <a:r>
              <a:rPr lang="ru-RU" sz="2000" dirty="0"/>
              <a:t>/м</a:t>
            </a:r>
            <a:r>
              <a:rPr lang="ru-RU" sz="2000" baseline="30000" dirty="0"/>
              <a:t>2</a:t>
            </a:r>
            <a:r>
              <a:rPr lang="ru-RU" sz="2000" dirty="0"/>
              <a:t>.), суперфосфатом (4 г/м</a:t>
            </a:r>
            <a:r>
              <a:rPr lang="ru-RU" sz="2000" baseline="30000" dirty="0"/>
              <a:t>2</a:t>
            </a:r>
            <a:r>
              <a:rPr lang="ru-RU" sz="2000" dirty="0"/>
              <a:t> двойного), сернокислым калием (6 г/м</a:t>
            </a:r>
            <a:r>
              <a:rPr lang="ru-RU" sz="2000" baseline="30000" dirty="0"/>
              <a:t>2</a:t>
            </a:r>
            <a:r>
              <a:rPr lang="ru-RU" sz="2000" dirty="0"/>
              <a:t>).</a:t>
            </a:r>
          </a:p>
          <a:p>
            <a:pPr indent="273050"/>
            <a:r>
              <a:rPr lang="ru-RU" sz="2000" b="1" i="1" u="sng" dirty="0"/>
              <a:t>Прививкой. </a:t>
            </a:r>
            <a:r>
              <a:rPr lang="ru-RU" sz="2000" dirty="0"/>
              <a:t> Окулировку проводят в те же сроки и так же, как  сливу. Подвои – сеянцы вишни войлочной. При прививке на сливу и алычу растения получаются не долговечные.</a:t>
            </a:r>
          </a:p>
        </p:txBody>
      </p:sp>
    </p:spTree>
    <p:extLst>
      <p:ext uri="{BB962C8B-B14F-4D97-AF65-F5344CB8AC3E}">
        <p14:creationId xmlns:p14="http://schemas.microsoft.com/office/powerpoint/2010/main" val="8834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Выращивание войлочной вишни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/>
            <a:r>
              <a:rPr lang="ru-RU" dirty="0"/>
              <a:t>Размещая вишню войлочную на участке, следует учитывать ее биологические особенности: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скороплодность</a:t>
            </a:r>
            <a:r>
              <a:rPr lang="ru-RU" dirty="0"/>
              <a:t>, но не долговечность;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небольшие размеры кроны;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мелкое расположение корней;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светолюбивость;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повышенную зимостойкость;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склонность к подопреванию корневой шейки при заглубленной посадке и в местах, где зимой скапливается снег;</a:t>
            </a:r>
          </a:p>
          <a:p>
            <a:pPr indent="452438"/>
            <a:r>
              <a:rPr lang="ru-RU" dirty="0"/>
              <a:t>Вишня войлочная предпочитает легкие и средние по механическому составу почвы, уровень залегания грунтовых вод не должен превышать 1 м.</a:t>
            </a:r>
          </a:p>
          <a:p>
            <a:pPr indent="452438"/>
            <a:r>
              <a:rPr lang="ru-RU" dirty="0"/>
              <a:t>Схема размещения 2-3 х 1-2 м., или 2 х 1 с 4-5-ти летним циклом омолаживающей обрезки. Срок посадки – осенью, в октябре или весной, до распускания почек. </a:t>
            </a:r>
          </a:p>
          <a:p>
            <a:pPr indent="452438"/>
            <a:r>
              <a:rPr lang="ru-RU" dirty="0"/>
              <a:t>При посадке двулетними саженцами вишня войлочная вступает в плодоношение на 2-й год. </a:t>
            </a:r>
          </a:p>
        </p:txBody>
      </p:sp>
    </p:spTree>
    <p:extLst>
      <p:ext uri="{BB962C8B-B14F-4D97-AF65-F5344CB8AC3E}">
        <p14:creationId xmlns:p14="http://schemas.microsoft.com/office/powerpoint/2010/main" val="39259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и обрезка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2400" dirty="0"/>
              <a:t>Однолетки после посадки укорачивают на высоте 40 см. На второй год у двухлеток  укорачивают  сильные боковые разветвления на ¼ и вырезают на кольцо слабые ветви, оставляя 5-6 наиболее сильных, расположенных поближе к земле. Ежегодно проводят санитарную обрезку.</a:t>
            </a:r>
          </a:p>
          <a:p>
            <a:pPr indent="357188"/>
            <a:r>
              <a:rPr lang="ru-RU" sz="2400" dirty="0"/>
              <a:t>С 4-х-5-ти лет проводят омолаживание кустов. Для этого  старые ветви вырезают над хорошо развитыми молодыми побегами, растущими у основания этих ветвей.  </a:t>
            </a:r>
          </a:p>
          <a:p>
            <a:pPr indent="357188"/>
            <a:r>
              <a:rPr lang="ru-RU" sz="2400" dirty="0"/>
              <a:t>Вырезают  также поврежденные, больные и слабые ветви. После цветения обязательно осматривают кусты и вырезают поврежденные </a:t>
            </a:r>
            <a:r>
              <a:rPr lang="ru-RU" sz="2400" dirty="0" err="1"/>
              <a:t>монилиозом</a:t>
            </a:r>
            <a:r>
              <a:rPr lang="ru-RU" sz="2400" dirty="0"/>
              <a:t> ветви, на 10-15 см ниже усыхающих цветков и молодых листьев.</a:t>
            </a:r>
          </a:p>
        </p:txBody>
      </p:sp>
    </p:spTree>
    <p:extLst>
      <p:ext uri="{BB962C8B-B14F-4D97-AF65-F5344CB8AC3E}">
        <p14:creationId xmlns:p14="http://schemas.microsoft.com/office/powerpoint/2010/main" val="21837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85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dirty="0"/>
              <a:t>Схема размещения 2-3 х 1-2 м., или 2 х 1 с 4-5-ти летним циклом омолаживающей обрезки. Срок посадки осенью или весной. Осенью, во второй половине сентября, весной – до распускания почек.</a:t>
            </a:r>
          </a:p>
          <a:p>
            <a:pPr indent="269875"/>
            <a:r>
              <a:rPr lang="ru-RU" dirty="0"/>
              <a:t>Однолетки в питомнике на второй год укорачивают на высоте 40 см. После посадки двухлетнего саженца вишня войлочная вступает в плодоношение на 2-й год. Поэтому с первого года формируют куст с сильными главными ветвями, отходящими от основания куста. Для этого у 2-х леток укорачивают боковые разветвления на ¼ и вырезают на кольцо слабые ветви, оставляя 5-6 наиболее сильных, расположенных поближе к земле. Ежегодно проводят санитарную обрезку.</a:t>
            </a:r>
          </a:p>
          <a:p>
            <a:pPr indent="269875"/>
            <a:r>
              <a:rPr lang="ru-RU" dirty="0"/>
              <a:t>При плотной посадке (2 х 1м), с 4-х-5-ти лет проводят омолаживание через одно растение, переводя старые ветви на молодые побеги, растущие у основания этих ветвей. Одновременно вырезают полностью поврежденные, больные и слабые ветви. После цветения обязательно осматривают кусты и вырезают поврежденные </a:t>
            </a:r>
            <a:r>
              <a:rPr lang="ru-RU" dirty="0" err="1"/>
              <a:t>монилиозом</a:t>
            </a:r>
            <a:r>
              <a:rPr lang="ru-RU" dirty="0"/>
              <a:t> ветви, на 10-15 см усыхающих цветков и молодых листьев.</a:t>
            </a:r>
          </a:p>
        </p:txBody>
      </p:sp>
    </p:spTree>
    <p:extLst>
      <p:ext uri="{BB962C8B-B14F-4D97-AF65-F5344CB8AC3E}">
        <p14:creationId xmlns:p14="http://schemas.microsoft.com/office/powerpoint/2010/main" val="40594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324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i="1" u="sng" dirty="0"/>
              <a:t>Сорта</a:t>
            </a:r>
            <a:r>
              <a:rPr lang="ru-RU" dirty="0"/>
              <a:t>. В настоящее время селекцией вишни войлочной занимаются в Дальневосточном НИИ сельского хозяйства и на Приморской плодово-ягодной станции.</a:t>
            </a:r>
          </a:p>
          <a:p>
            <a:r>
              <a:rPr lang="ru-RU" dirty="0"/>
              <a:t>В Европейской части вишню войлочную выращивают как популяцию путем семенного размножения. </a:t>
            </a:r>
          </a:p>
          <a:p>
            <a:pPr indent="269875"/>
            <a:r>
              <a:rPr lang="ru-RU" dirty="0"/>
              <a:t>Основная проблема при выращивании – сильное поражение </a:t>
            </a:r>
            <a:r>
              <a:rPr lang="ru-RU" dirty="0" err="1"/>
              <a:t>монилиозом</a:t>
            </a:r>
            <a:r>
              <a:rPr lang="ru-RU" dirty="0"/>
              <a:t> (</a:t>
            </a:r>
            <a:r>
              <a:rPr lang="ru-RU" dirty="0" err="1"/>
              <a:t>монилиальный</a:t>
            </a:r>
            <a:r>
              <a:rPr lang="ru-RU" dirty="0"/>
              <a:t> ожог). Сразу после цветения начинают усыхать пораженные побеги. Основной способ борьбы с </a:t>
            </a:r>
            <a:r>
              <a:rPr lang="ru-RU" dirty="0" err="1"/>
              <a:t>монилиозом</a:t>
            </a:r>
            <a:r>
              <a:rPr lang="ru-RU" dirty="0"/>
              <a:t> – своевременная вырезка и сжигание пораженных побегов. При вырезке обязательно захватывают часть не пораженного побега. </a:t>
            </a:r>
            <a:r>
              <a:rPr lang="ru-RU" b="1" dirty="0"/>
              <a:t>И хотя пораженные растения в последующем быстро восстанавливаются, эта проблема делает выращивание войлочной вишни в Беларуси бесперспективным.</a:t>
            </a:r>
          </a:p>
          <a:p>
            <a:r>
              <a:rPr lang="ru-RU" dirty="0"/>
              <a:t>На Дальнем Востоке выведен ряд сортов вишни войлочной (автор Кузьмин). Это сорта:</a:t>
            </a:r>
          </a:p>
          <a:p>
            <a:r>
              <a:rPr lang="ru-RU" b="1" i="1" u="sng" dirty="0"/>
              <a:t>Огонек</a:t>
            </a:r>
            <a:r>
              <a:rPr lang="ru-RU" dirty="0"/>
              <a:t> – сохраняется на растении до высыхания мякоти. Плоды довольно крупные, массой до 2,5-4 гр., хорошего вкуса. Сок розовый. Содержание сухих веществ 14%, в </a:t>
            </a:r>
            <a:r>
              <a:rPr lang="ru-RU" dirty="0" err="1"/>
              <a:t>т.ч</a:t>
            </a:r>
            <a:r>
              <a:rPr lang="ru-RU" dirty="0"/>
              <a:t>. сахаров 11,8%, кислот 1%. Урожайность 8 кг в возрасте 10 лет.</a:t>
            </a:r>
          </a:p>
          <a:p>
            <a:r>
              <a:rPr lang="ru-RU" b="1" i="1" u="sng" dirty="0" err="1"/>
              <a:t>Хабаровчанка</a:t>
            </a:r>
            <a:r>
              <a:rPr lang="ru-RU" b="1" i="1" u="sng" dirty="0"/>
              <a:t> </a:t>
            </a:r>
            <a:r>
              <a:rPr lang="ru-RU" dirty="0"/>
              <a:t>Сорт сильнорослый, относительно зимостойкий. Средняя масса плода 2,5 гр. Поражается </a:t>
            </a:r>
            <a:r>
              <a:rPr lang="ru-RU" dirty="0" err="1"/>
              <a:t>монилиозом</a:t>
            </a:r>
            <a:r>
              <a:rPr lang="ru-RU" dirty="0"/>
              <a:t> при неблагоприятных условиях цветения (повышенной влажности).</a:t>
            </a:r>
          </a:p>
          <a:p>
            <a:r>
              <a:rPr lang="ru-RU" b="1" i="1" u="sng" dirty="0"/>
              <a:t>Лето </a:t>
            </a:r>
            <a:r>
              <a:rPr lang="ru-RU" dirty="0"/>
              <a:t>получен из семян гибрида песчаной и войлочной вишни от свободного опыления. Масса плода 3,3 гр. Зимостойкость высокая. Может храниться до 4-5 суток.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15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2266</Words>
  <Application>Microsoft Office PowerPoint</Application>
  <PresentationFormat>Экран (4:3)</PresentationFormat>
  <Paragraphs>94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Вишня войлочная </vt:lpstr>
      <vt:lpstr>Презентация PowerPoint</vt:lpstr>
      <vt:lpstr>Презентация PowerPoint</vt:lpstr>
      <vt:lpstr>Размножение</vt:lpstr>
      <vt:lpstr>Презентация PowerPoint</vt:lpstr>
      <vt:lpstr>Выращивание войлочной вишни</vt:lpstr>
      <vt:lpstr>Формирование и обрезка</vt:lpstr>
      <vt:lpstr>Презентация PowerPoint</vt:lpstr>
      <vt:lpstr>Презентация PowerPoint</vt:lpstr>
      <vt:lpstr> Кизил </vt:lpstr>
      <vt:lpstr>Значение кизила</vt:lpstr>
      <vt:lpstr>Презентация PowerPoint</vt:lpstr>
      <vt:lpstr>Цветки и листья</vt:lpstr>
      <vt:lpstr>Плоды</vt:lpstr>
      <vt:lpstr>Требования к условиям произрастания</vt:lpstr>
      <vt:lpstr>Выращивание кизила.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JeryEastwood</dc:creator>
  <cp:lastModifiedBy>Пользователь</cp:lastModifiedBy>
  <cp:revision>31</cp:revision>
  <dcterms:created xsi:type="dcterms:W3CDTF">2016-12-28T19:21:17Z</dcterms:created>
  <dcterms:modified xsi:type="dcterms:W3CDTF">2022-11-24T04:57:39Z</dcterms:modified>
</cp:coreProperties>
</file>