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2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1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7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0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3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2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1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0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0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1D3D-8109-413B-BD68-C635B3229E5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A1C9-A595-428E-840D-08092FC86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4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06437"/>
          </a:xfrm>
        </p:spPr>
        <p:txBody>
          <a:bodyPr>
            <a:normAutofit fontScale="90000"/>
          </a:bodyPr>
          <a:lstStyle/>
          <a:p>
            <a:r>
              <a:rPr lang="ru-RU" dirty="0"/>
              <a:t>Лекция. Абрикос и персик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9144000" cy="34290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3200" dirty="0"/>
              <a:t>Хозяйственное значение</a:t>
            </a:r>
          </a:p>
          <a:p>
            <a:pPr marL="457200" indent="-457200" algn="l">
              <a:buAutoNum type="arabicPeriod"/>
            </a:pPr>
            <a:r>
              <a:rPr lang="ru-RU" sz="3200" dirty="0"/>
              <a:t>Перспективы выращивания в Беларуси</a:t>
            </a:r>
          </a:p>
          <a:p>
            <a:pPr marL="457200" indent="-457200" algn="l">
              <a:buAutoNum type="arabicPeriod"/>
            </a:pPr>
            <a:r>
              <a:rPr lang="ru-RU" sz="3200" dirty="0"/>
              <a:t>Биологические и морфологические особенности</a:t>
            </a:r>
          </a:p>
          <a:p>
            <a:pPr marL="457200" indent="-457200" algn="l">
              <a:buAutoNum type="arabicPeriod"/>
            </a:pPr>
            <a:r>
              <a:rPr lang="ru-RU" sz="3200" dirty="0"/>
              <a:t>Требования к природным условиям</a:t>
            </a:r>
          </a:p>
          <a:p>
            <a:pPr marL="457200" indent="-457200" algn="l">
              <a:buAutoNum type="arabicPeriod"/>
            </a:pPr>
            <a:r>
              <a:rPr lang="ru-RU" sz="3200" dirty="0"/>
              <a:t>Агротехника</a:t>
            </a:r>
          </a:p>
        </p:txBody>
      </p:sp>
    </p:spTree>
    <p:extLst>
      <p:ext uri="{BB962C8B-B14F-4D97-AF65-F5344CB8AC3E}">
        <p14:creationId xmlns:p14="http://schemas.microsoft.com/office/powerpoint/2010/main" val="315622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Происхождение и распространение персика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100"/>
            <a:ext cx="10515600" cy="5249863"/>
          </a:xfrm>
        </p:spPr>
        <p:txBody>
          <a:bodyPr>
            <a:normAutofit fontScale="92500"/>
          </a:bodyPr>
          <a:lstStyle/>
          <a:p>
            <a:r>
              <a:rPr lang="ru-RU" dirty="0"/>
              <a:t>Родиной персика являются Северный и Центральный Китай, где его культура известна уже 2000 лет. Из Китая он попал в Японию, а затем  в Среднюю Азию, откуда был завезен в Иран и там нашел очень благоприятные условия для произрастания.  В Европе персик стал распространяться именно из Ирана (Персии) после походов Александра Македонского.  В связи с этим он и получил свое название. </a:t>
            </a:r>
          </a:p>
          <a:p>
            <a:r>
              <a:rPr lang="ru-RU" dirty="0"/>
              <a:t>Основными производителями плодов персика являются:  Италия, Франция, Болгария, Испания, Мексика, США, Канада, Аргентина, Бразилия. В странах СНГ основные производители – Узбекистан, Таджикистан, Армения, Грузия, Дагестан, Краснодарский край, Крым и Молдова.</a:t>
            </a:r>
          </a:p>
          <a:p>
            <a:r>
              <a:rPr lang="ru-RU" dirty="0"/>
              <a:t>В Беларуси персик выращивают садоводы-любители. Есть насаждения персика в агрофирме им. Ленина </a:t>
            </a:r>
            <a:r>
              <a:rPr lang="ru-RU" dirty="0" err="1"/>
              <a:t>Столинского</a:t>
            </a:r>
            <a:r>
              <a:rPr lang="ru-RU" dirty="0"/>
              <a:t> района (Бережное).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35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/>
              <a:t>Ботаническая характеристика персика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Персик относится к роду </a:t>
            </a:r>
            <a:r>
              <a:rPr lang="en-US" b="1" i="1" dirty="0" err="1"/>
              <a:t>Prunus</a:t>
            </a:r>
            <a:r>
              <a:rPr lang="ru-RU" b="1" i="1" dirty="0"/>
              <a:t>,</a:t>
            </a:r>
            <a:r>
              <a:rPr lang="ru-RU" dirty="0"/>
              <a:t> семейству </a:t>
            </a:r>
            <a:r>
              <a:rPr lang="en-US" b="1" i="1" dirty="0" err="1"/>
              <a:t>Rosaceae</a:t>
            </a:r>
            <a:r>
              <a:rPr lang="ru-RU" dirty="0"/>
              <a:t>. </a:t>
            </a:r>
          </a:p>
          <a:p>
            <a:r>
              <a:rPr lang="ru-RU" dirty="0"/>
              <a:t>Род насчитывает 6 видов:</a:t>
            </a:r>
          </a:p>
          <a:p>
            <a:r>
              <a:rPr lang="en-US" b="1" i="1" dirty="0"/>
              <a:t>P</a:t>
            </a:r>
            <a:r>
              <a:rPr lang="ru-RU" b="1" i="1" dirty="0"/>
              <a:t>.</a:t>
            </a:r>
            <a:r>
              <a:rPr lang="en-US" b="1" i="1" dirty="0"/>
              <a:t> </a:t>
            </a:r>
            <a:r>
              <a:rPr lang="en-US" b="1" i="1" dirty="0" err="1"/>
              <a:t>davidiana</a:t>
            </a:r>
            <a:r>
              <a:rPr lang="en-US" b="1" i="1" dirty="0"/>
              <a:t> </a:t>
            </a:r>
            <a:r>
              <a:rPr lang="en-US" dirty="0"/>
              <a:t>– </a:t>
            </a:r>
            <a:r>
              <a:rPr lang="ru-RU" dirty="0"/>
              <a:t>Давида</a:t>
            </a:r>
          </a:p>
          <a:p>
            <a:r>
              <a:rPr lang="en-US" b="1" i="1" dirty="0"/>
              <a:t>P</a:t>
            </a:r>
            <a:r>
              <a:rPr lang="ru-RU" b="1" i="1" dirty="0"/>
              <a:t>.</a:t>
            </a:r>
            <a:r>
              <a:rPr lang="en-US" b="1" i="1" dirty="0"/>
              <a:t> </a:t>
            </a:r>
            <a:r>
              <a:rPr lang="en-US" b="1" i="1" dirty="0" err="1"/>
              <a:t>kansuensis</a:t>
            </a:r>
            <a:r>
              <a:rPr lang="en-US" b="1" i="1" dirty="0"/>
              <a:t> </a:t>
            </a:r>
            <a:r>
              <a:rPr lang="en-US" b="1" dirty="0"/>
              <a:t>- </a:t>
            </a:r>
            <a:r>
              <a:rPr lang="en-US" dirty="0" err="1"/>
              <a:t>ганьсунский</a:t>
            </a:r>
            <a:endParaRPr lang="ru-RU" dirty="0"/>
          </a:p>
          <a:p>
            <a:r>
              <a:rPr lang="en-US" b="1" i="1" dirty="0"/>
              <a:t>P</a:t>
            </a:r>
            <a:r>
              <a:rPr lang="ru-RU" b="1" i="1" dirty="0"/>
              <a:t>.</a:t>
            </a:r>
            <a:r>
              <a:rPr lang="en-US" b="1" i="1" dirty="0"/>
              <a:t> </a:t>
            </a:r>
            <a:r>
              <a:rPr lang="en-US" b="1" i="1" dirty="0" err="1"/>
              <a:t>mira</a:t>
            </a:r>
            <a:r>
              <a:rPr lang="ru-RU" b="1" i="1" dirty="0"/>
              <a:t> </a:t>
            </a:r>
            <a:r>
              <a:rPr lang="ru-RU" b="1" dirty="0"/>
              <a:t>- </a:t>
            </a:r>
            <a:r>
              <a:rPr lang="ru-RU" dirty="0"/>
              <a:t>Мира</a:t>
            </a:r>
          </a:p>
          <a:p>
            <a:r>
              <a:rPr lang="en-US" b="1" i="1" dirty="0"/>
              <a:t>P</a:t>
            </a:r>
            <a:r>
              <a:rPr lang="ru-RU" b="1" i="1" dirty="0"/>
              <a:t>. р</a:t>
            </a:r>
            <a:r>
              <a:rPr lang="en-US" b="1" i="1" dirty="0" err="1"/>
              <a:t>ersica</a:t>
            </a:r>
            <a:r>
              <a:rPr lang="ru-RU" b="1" dirty="0"/>
              <a:t>– </a:t>
            </a:r>
            <a:r>
              <a:rPr lang="ru-RU" dirty="0"/>
              <a:t>обыкновенный, является основным видом. Представлен деревом до 3-4 м с </a:t>
            </a:r>
            <a:r>
              <a:rPr lang="ru-RU" dirty="0" err="1"/>
              <a:t>обратнопирамидальной</a:t>
            </a:r>
            <a:r>
              <a:rPr lang="ru-RU" dirty="0"/>
              <a:t> кроной или кустарником. В диком виде не выявлен. Является прародителем всех  сортов персика, а их насчитывается более 5000.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02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/>
              <a:t>Биологическая и морфологическая характеристика персика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Персик - это небольшое деревце с невыраженным лидером. Отличается от других пород высокой энергией роста,  </a:t>
            </a:r>
            <a:r>
              <a:rPr lang="ru-RU" dirty="0" err="1"/>
              <a:t>скороплодностью</a:t>
            </a:r>
            <a:r>
              <a:rPr lang="ru-RU" dirty="0"/>
              <a:t>  и наименьшей долговечностью.  Для него характерна высокая </a:t>
            </a:r>
            <a:r>
              <a:rPr lang="ru-RU" dirty="0" err="1"/>
              <a:t>пробудимость</a:t>
            </a:r>
            <a:r>
              <a:rPr lang="ru-RU" dirty="0"/>
              <a:t> почек и способность создавать очень большое количество побегов и цветковых почек. Это приводит к сильному </a:t>
            </a:r>
            <a:r>
              <a:rPr lang="ru-RU" dirty="0" err="1"/>
              <a:t>загущению</a:t>
            </a:r>
            <a:r>
              <a:rPr lang="ru-RU" dirty="0"/>
              <a:t> в молодом возрасте и подавлению лидера.</a:t>
            </a:r>
          </a:p>
          <a:p>
            <a:r>
              <a:rPr lang="ru-RU" i="1" u="sng" dirty="0"/>
              <a:t>Почки</a:t>
            </a:r>
            <a:r>
              <a:rPr lang="ru-RU" u="sng" dirty="0"/>
              <a:t> </a:t>
            </a:r>
            <a:r>
              <a:rPr lang="ru-RU" dirty="0"/>
              <a:t>у персика  групповые – по 2-3 вместе ( в середине находится листовая, по бокам цветковые или одна цветковая, другая ростовая). Цветковая почка формирует один, иногда два цветка. Персик  плодоносит на приростах прошлого года и букетных веточках, которые не долговечны ( до 3-х лет).</a:t>
            </a:r>
            <a:r>
              <a:rPr lang="ru-RU" i="1" dirty="0"/>
              <a:t> </a:t>
            </a:r>
            <a:endParaRPr lang="ru-RU" dirty="0"/>
          </a:p>
          <a:p>
            <a:r>
              <a:rPr lang="ru-RU" i="1" u="sng" dirty="0"/>
              <a:t> </a:t>
            </a:r>
            <a:r>
              <a:rPr lang="ru-RU" dirty="0"/>
              <a:t>Цветет персик позже абрикоса,  поэтому на него меньше влияют весенние заморозки. Период цветения растянут от 5 -10 дней до 20.</a:t>
            </a:r>
          </a:p>
          <a:p>
            <a:r>
              <a:rPr lang="ru-RU" i="1" u="sng" dirty="0"/>
              <a:t>Плоды</a:t>
            </a:r>
            <a:r>
              <a:rPr lang="ru-RU" dirty="0"/>
              <a:t> - крупные </a:t>
            </a:r>
            <a:r>
              <a:rPr lang="ru-RU" i="1" dirty="0"/>
              <a:t>сочные костянки</a:t>
            </a:r>
            <a:r>
              <a:rPr lang="ru-RU" dirty="0"/>
              <a:t> с бархатисто-опушенной (собственно персики) или гладкой (у нектаринов – гибридов персика с абрикосом) кожицей. Персик отличается от других пород высокой завязываемостью плодов (10-35%). Большинство сортов </a:t>
            </a:r>
            <a:r>
              <a:rPr lang="ru-RU" b="1" i="1" dirty="0" err="1"/>
              <a:t>самоплодны</a:t>
            </a:r>
            <a:r>
              <a:rPr lang="ru-RU" b="1" i="1" dirty="0"/>
              <a:t>. </a:t>
            </a:r>
            <a:r>
              <a:rPr lang="ru-RU" dirty="0"/>
              <a:t>Срок созревания в зависимости от сорта с июня по октябрь-ноябрь. В условиях Киевской области плоды созревают во второй половине июля и до середины сентября.</a:t>
            </a:r>
          </a:p>
          <a:p>
            <a:r>
              <a:rPr lang="ru-RU" i="1" u="sng" dirty="0"/>
              <a:t>Корневая система</a:t>
            </a:r>
            <a:r>
              <a:rPr lang="ru-RU" dirty="0"/>
              <a:t> поверхностная, располагается в слое почвы 10-45 см, расходится в стороны до 3-3,5 м. Обрастающие корни имеют особенность – как бы задираются вверх и стремятся расположиться в слое от 0 до 20 см.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33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i="1" dirty="0"/>
            </a:br>
            <a:r>
              <a:rPr lang="ru-RU" sz="4000" b="1" i="1" dirty="0"/>
              <a:t>Отношение к условиям внешней среды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9000"/>
            <a:ext cx="10515600" cy="5287963"/>
          </a:xfrm>
        </p:spPr>
        <p:txBody>
          <a:bodyPr>
            <a:noAutofit/>
          </a:bodyPr>
          <a:lstStyle/>
          <a:p>
            <a:r>
              <a:rPr lang="ru-RU" sz="2000" i="1" dirty="0"/>
              <a:t>Тепло. </a:t>
            </a:r>
            <a:r>
              <a:rPr lang="ru-RU" sz="2000" dirty="0"/>
              <a:t>Персик является породой теплого климата и нуждается в наличии значительного количества тепла.  Для нормального роста и плодоношения персику достаточно 2500</a:t>
            </a:r>
            <a:r>
              <a:rPr lang="ru-RU" sz="2000" baseline="30000" dirty="0"/>
              <a:t>О </a:t>
            </a:r>
            <a:r>
              <a:rPr lang="ru-RU" sz="2000" dirty="0"/>
              <a:t>суммы положительных температур (примерно условия Киева). В условиях севера Беларуси в обычные годы накапливается около 2200-2300</a:t>
            </a:r>
            <a:r>
              <a:rPr lang="ru-RU" sz="2000" baseline="30000" dirty="0"/>
              <a:t>О</a:t>
            </a:r>
            <a:r>
              <a:rPr lang="ru-RU" sz="2000" dirty="0"/>
              <a:t>. Увеличить сумму температур можно путем выбора местоположения для персика. </a:t>
            </a:r>
          </a:p>
          <a:p>
            <a:r>
              <a:rPr lang="ru-RU" sz="2000" dirty="0"/>
              <a:t>В условиях нашей республики лимитирующим фактором для культуры персика являются зимние температуры. При снижении температуры до –29</a:t>
            </a:r>
            <a:r>
              <a:rPr lang="ru-RU" sz="2000" baseline="30000" dirty="0"/>
              <a:t>О</a:t>
            </a:r>
            <a:r>
              <a:rPr lang="ru-RU" sz="2000" dirty="0"/>
              <a:t>-32</a:t>
            </a:r>
            <a:r>
              <a:rPr lang="ru-RU" sz="2000" baseline="30000" dirty="0"/>
              <a:t>О</a:t>
            </a:r>
            <a:r>
              <a:rPr lang="ru-RU" sz="2000" dirty="0"/>
              <a:t> С происходит вымерзание надземной системы.</a:t>
            </a:r>
          </a:p>
          <a:p>
            <a:r>
              <a:rPr lang="ru-RU" sz="2000" i="1" dirty="0"/>
              <a:t>Свет. </a:t>
            </a:r>
            <a:r>
              <a:rPr lang="ru-RU" sz="2000" dirty="0"/>
              <a:t>Персик – светолюбивая порода. При недостатке света крона персика оголяется, а плодоношение перемещается к периферии. Хорошо освещенные плоды хорошо окрашиваются. </a:t>
            </a:r>
          </a:p>
          <a:p>
            <a:r>
              <a:rPr lang="ru-RU" sz="2000" i="1" dirty="0"/>
              <a:t>Влага и воздух. </a:t>
            </a:r>
            <a:r>
              <a:rPr lang="ru-RU" sz="2000" dirty="0"/>
              <a:t>В связи с историческим формированием персика в условиях засушливого климата, он удовлетворительно переносит недостаток влаги в почве и воздухе, но повышает урожай при поливе. Умеренный ветер благоприятно сказывается на персике, так как освобождает от капель воды листья и тем самым защищает их от грибных заболеваний. Кроме того, у персика в сухую погоду ветром может переноситься пыльца.</a:t>
            </a:r>
          </a:p>
          <a:p>
            <a:r>
              <a:rPr lang="ru-RU" sz="2000" i="1" dirty="0"/>
              <a:t>Почва.</a:t>
            </a:r>
            <a:r>
              <a:rPr lang="ru-RU" sz="2000" dirty="0"/>
              <a:t> Персик может произрастать на различных почвах – карбонатных, шиферных, по берегам рек, на каменистых почвах. Однако он лучше растет на суглинистых и супесчаных плодородных почвах с наличием извести и достаточной влажностью.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42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Особенности агротехники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Персик размножают </a:t>
            </a:r>
            <a:r>
              <a:rPr lang="ru-RU" i="1" dirty="0"/>
              <a:t>прививкой</a:t>
            </a:r>
            <a:r>
              <a:rPr lang="ru-RU" dirty="0"/>
              <a:t> и </a:t>
            </a:r>
            <a:r>
              <a:rPr lang="ru-RU" i="1" dirty="0"/>
              <a:t>зелеными черенками</a:t>
            </a:r>
            <a:r>
              <a:rPr lang="ru-RU" dirty="0"/>
              <a:t>. </a:t>
            </a:r>
          </a:p>
          <a:p>
            <a:r>
              <a:rPr lang="ru-RU" i="1" dirty="0"/>
              <a:t>Подвои</a:t>
            </a:r>
            <a:r>
              <a:rPr lang="ru-RU" dirty="0"/>
              <a:t>. Основным подвоем персика являются сеянцы персика обыкновенного. Дополнительными – алыча, абрикос, миндаль, терн. </a:t>
            </a:r>
          </a:p>
          <a:p>
            <a:r>
              <a:rPr lang="ru-RU" dirty="0"/>
              <a:t>Схема посадки 5-6 х 3-4 м.</a:t>
            </a:r>
          </a:p>
          <a:p>
            <a:r>
              <a:rPr lang="ru-RU" i="1" dirty="0"/>
              <a:t>Формирование</a:t>
            </a:r>
            <a:r>
              <a:rPr lang="ru-RU" dirty="0"/>
              <a:t> – улучшенная вазообразная крона или разреженно-ярусная (реже). </a:t>
            </a:r>
          </a:p>
          <a:p>
            <a:r>
              <a:rPr lang="ru-RU" dirty="0"/>
              <a:t>При </a:t>
            </a:r>
            <a:r>
              <a:rPr lang="ru-RU" i="1" dirty="0"/>
              <a:t>обрезке</a:t>
            </a:r>
            <a:r>
              <a:rPr lang="ru-RU" dirty="0"/>
              <a:t> следует учитывать, что персик - растение светолюбивое и в то же время склонное к сильному </a:t>
            </a:r>
            <a:r>
              <a:rPr lang="ru-RU" dirty="0" err="1"/>
              <a:t>загущению</a:t>
            </a:r>
            <a:r>
              <a:rPr lang="ru-RU" dirty="0"/>
              <a:t>. Поэтому персик обрезать надо ежегодно. Поскольку персик плодоносит в основном на приросте прошлого года, если не проводить обрезку, то плодоношение смещается на периферию кроны, длина прироста при этом резко уменьшается и урожаи в последующие годы резко падают. </a:t>
            </a:r>
          </a:p>
          <a:p>
            <a:r>
              <a:rPr lang="ru-RU" dirty="0"/>
              <a:t>При обрезке в первую очередь удаляют больные и поврежденные побеги и ветви, а также побеги, растущие внутрь кроны. Вырезают также букетные веточки, которые дают плоды низкого качества. Персик обрезают по типу винограда – формируют плодовые звенья, состоящие из сучка замещения и плодовой стрелки. Слабые приросты укорачивают до двух почек, расположенные выше их побеги укорачивают до 12-15 междоузлий, превращая их плодовые стрелки.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6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r>
              <a:rPr lang="ru-RU" sz="3600" b="1" i="1" dirty="0"/>
              <a:t>Перспективы выращивания в Беларуси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южной и западной частях Беларуси суммы активных температур в основном достаточно для созревания плодов ранних сортов персика. В северной части страны для увеличения суммы активных температур растения персика следует размещать на южных и юго-западных склонах, с южной стороны зданий, мульчировать почву темной мульчей (торф, </a:t>
            </a:r>
            <a:r>
              <a:rPr lang="ru-RU" sz="2400" dirty="0" err="1"/>
              <a:t>спанбонд</a:t>
            </a:r>
            <a:r>
              <a:rPr lang="ru-RU" sz="2400" dirty="0"/>
              <a:t>).</a:t>
            </a:r>
          </a:p>
          <a:p>
            <a:r>
              <a:rPr lang="ru-RU" sz="2400" dirty="0"/>
              <a:t>Сортов персика, включенных в </a:t>
            </a:r>
            <a:r>
              <a:rPr lang="ru-RU" sz="2400" dirty="0" err="1"/>
              <a:t>Госреестр</a:t>
            </a:r>
            <a:r>
              <a:rPr lang="ru-RU" sz="2400" dirty="0"/>
              <a:t>, нет, поэтому для выращивания в Беларуси можно порекомендовать раннеспелые сорта из пограничных с Беларусью регионов. Например, сорт Киевский ранний, Донецкий желтый, </a:t>
            </a:r>
            <a:r>
              <a:rPr lang="ru-RU" sz="2400" dirty="0" err="1"/>
              <a:t>Елгавский</a:t>
            </a:r>
            <a:r>
              <a:rPr lang="ru-RU" sz="2400" dirty="0"/>
              <a:t>.</a:t>
            </a:r>
          </a:p>
          <a:p>
            <a:r>
              <a:rPr lang="ru-RU" sz="2400" dirty="0"/>
              <a:t>Зимы с температурой -30 </a:t>
            </a:r>
            <a:r>
              <a:rPr lang="ru-RU" sz="2400" baseline="30000" dirty="0"/>
              <a:t>0</a:t>
            </a:r>
            <a:r>
              <a:rPr lang="ru-RU" sz="2400" dirty="0"/>
              <a:t>С случаются в Беларуси с периодичностью один раз в 10 лет и приводят к вымерзанию деревьев персика. Но даже в более мягкие зимы возможно сильное </a:t>
            </a:r>
            <a:r>
              <a:rPr lang="ru-RU" sz="2400" dirty="0" err="1"/>
              <a:t>подмерзание</a:t>
            </a:r>
            <a:r>
              <a:rPr lang="ru-RU" sz="2400" dirty="0"/>
              <a:t> деревьев из-за плохой закалки в дождливое или очень засушливое лето, повреждения надземной системы болезнями и вредителями, перегрузки урожаем. Морозы в -20 </a:t>
            </a:r>
            <a:r>
              <a:rPr lang="ru-RU" sz="2400" baseline="30000" dirty="0"/>
              <a:t>0</a:t>
            </a:r>
            <a:r>
              <a:rPr lang="ru-RU" sz="2400" dirty="0"/>
              <a:t>С могут повредить цветковые почки и оставить дерево без урожая.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436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Выращивание персика в укрывной культуре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Чтобы гарантированно получать урожаи персика в Беларуси, его следует выращивать в укрывной культуре. Возможны несколько вариантов.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Первый: растения персика формируют в виде куста с несколькими основными ветвями, отходящими от основания на высоте прививки (5-10 см). Поздней осенью часть ветвей куста пригибают к земле, чтобы в случае морозов укрыть. Если зима выдастся мягкой, то урожай будет на всех ветвях кроны, если же суровой – то только на укрытых ветвях.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Второй: Саженец персика садят наклонно под углом 30 – 40 </a:t>
            </a:r>
            <a:r>
              <a:rPr lang="ru-RU" baseline="30000" dirty="0"/>
              <a:t>0 </a:t>
            </a:r>
            <a:r>
              <a:rPr lang="ru-RU" dirty="0"/>
              <a:t>к земле и формируют так, чтобы боковые ветви, отходящие от наклонного ствола, располагались в горизонтальной плоскости. Такая формировка даст возможность укрыть дерево при наступлении сильных морозов.</a:t>
            </a:r>
          </a:p>
          <a:p>
            <a:r>
              <a:rPr lang="ru-RU" dirty="0"/>
              <a:t>В качестве укрывного материала можно использовать солому. Чтобы укрытые растения не поражались плесневыми грибами, после листопада их опрыскивают 3 % </a:t>
            </a:r>
            <a:r>
              <a:rPr lang="ru-RU" dirty="0" err="1"/>
              <a:t>азофосом</a:t>
            </a:r>
            <a:r>
              <a:rPr lang="ru-RU" dirty="0"/>
              <a:t> или другим медьсодержащим фунгицидом. При прогнозе сильных морозов (ниже – 15 </a:t>
            </a:r>
            <a:r>
              <a:rPr lang="ru-RU" baseline="30000" dirty="0"/>
              <a:t>0</a:t>
            </a:r>
            <a:r>
              <a:rPr lang="ru-RU" dirty="0"/>
              <a:t>С) растения сначала обвязывают нетканым материалом (</a:t>
            </a:r>
            <a:r>
              <a:rPr lang="ru-RU" dirty="0" err="1"/>
              <a:t>спанбонд</a:t>
            </a:r>
            <a:r>
              <a:rPr lang="ru-RU" dirty="0"/>
              <a:t>) или полипропиленовыми мешками, чтобы предотвратить возможное </a:t>
            </a:r>
            <a:r>
              <a:rPr lang="ru-RU" dirty="0" err="1"/>
              <a:t>травмирование</a:t>
            </a:r>
            <a:r>
              <a:rPr lang="ru-RU" dirty="0"/>
              <a:t> при укрытии и открытии. Затем укрывают соломой слоем не менее 30 см , а по верху – чтобы солома не намокала – пленкой или рубероидом. Не следует спешить с открытием растений весной. Они хорошо сохранятся под сухой соломой. Укрытие же оттянет срок цветения на 1 – 2 недели и поможет защитить цветки от заморозков. Но и слишком затягивать с открытием растений нельзя. Если на побегах набухли почки, то растения открывают, но солому на случай заморозков далеко не убирают</a:t>
            </a:r>
          </a:p>
        </p:txBody>
      </p:sp>
    </p:spTree>
    <p:extLst>
      <p:ext uri="{BB962C8B-B14F-4D97-AF65-F5344CB8AC3E}">
        <p14:creationId xmlns:p14="http://schemas.microsoft.com/office/powerpoint/2010/main" val="410249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Пригибание к земле </a:t>
            </a:r>
            <a:r>
              <a:rPr lang="ru-RU" sz="3600" b="1" i="1" dirty="0" err="1"/>
              <a:t>кустовидного</a:t>
            </a:r>
            <a:r>
              <a:rPr lang="ru-RU" sz="3600" b="1" i="1" dirty="0"/>
              <a:t> персика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285874"/>
            <a:ext cx="9436100" cy="571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25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Пригибание к земле </a:t>
            </a:r>
            <a:r>
              <a:rPr lang="ru-RU" sz="3600" b="1" i="1" dirty="0" err="1"/>
              <a:t>кустовидного</a:t>
            </a:r>
            <a:r>
              <a:rPr lang="ru-RU" sz="3600" b="1" i="1" dirty="0"/>
              <a:t> персика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933449"/>
            <a:ext cx="73533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0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86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Пищевая ценность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Плоды абрикоса отличаются высокой сахаристостью (16-20%), содержат органические кислоты (0,32-2,6%), пектиновые вещества (0,5-1,1%, до 2,3%), витамины А и С. Кроме того, они богаты калием, железом, медью, каротином, ароматическими веществами.</a:t>
            </a:r>
          </a:p>
          <a:p>
            <a:r>
              <a:rPr lang="ru-RU" dirty="0"/>
              <a:t>Высокое содержание пектиновых веществ позволяет использовать плоды абрикоса в изготовлении мармеладов, джемов, желе, конфитюров. По содержанию каротина абрикос приравнивается к шпинату, яичному желтку, маслу. В плодах абрикоса содержится много калия и магния Калий усиливает выведение жидкости и натрия из организма. Магний обладает антиспастическим и сосудорасширяющим действием. </a:t>
            </a:r>
          </a:p>
          <a:p>
            <a:r>
              <a:rPr lang="ru-RU" dirty="0"/>
              <a:t>Сушеный абрикос - очень ценный пищевой продукт. Различают:</a:t>
            </a:r>
          </a:p>
          <a:p>
            <a:pPr lvl="0"/>
            <a:r>
              <a:rPr lang="ru-RU" i="1" dirty="0"/>
              <a:t>урюк –</a:t>
            </a:r>
            <a:r>
              <a:rPr lang="ru-RU" dirty="0"/>
              <a:t> высушенные плоды европейских сортов с косточкой;</a:t>
            </a:r>
          </a:p>
          <a:p>
            <a:pPr lvl="0"/>
            <a:r>
              <a:rPr lang="ru-RU" i="1" dirty="0" err="1"/>
              <a:t>кайса</a:t>
            </a:r>
            <a:r>
              <a:rPr lang="ru-RU" i="1" dirty="0"/>
              <a:t> – </a:t>
            </a:r>
            <a:r>
              <a:rPr lang="ru-RU" dirty="0"/>
              <a:t>высушенные</a:t>
            </a:r>
            <a:r>
              <a:rPr lang="ru-RU" i="1" dirty="0"/>
              <a:t> </a:t>
            </a:r>
            <a:r>
              <a:rPr lang="ru-RU" dirty="0"/>
              <a:t>плоды европейских сортов без косточки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/>
              <a:t>курага –</a:t>
            </a:r>
            <a:r>
              <a:rPr lang="ru-RU" dirty="0"/>
              <a:t> высушенные плоды таджикских сортов (содержат до 84% сахаров).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809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Красноярский стланец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86735"/>
            <a:ext cx="8458200" cy="563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80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/>
              <a:t>Плодоношение </a:t>
            </a:r>
            <a:r>
              <a:rPr lang="ru-RU" sz="3600" b="1" i="1" dirty="0"/>
              <a:t>стланцевого персика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114425"/>
            <a:ext cx="73025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2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3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Происхождение и распространение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991"/>
            <a:ext cx="10515600" cy="520797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/>
              <a:t>Благодаря ценным биологическим и хозяйственным свойствам абрикос культивируется во многих странах. В странах Средней Азии  абрикос занимает до 95% площади в структуре многолетних насаждений. Он широко возделывается также на Кавказе, в Крыму, Южной Украине и Молдове.</a:t>
            </a:r>
          </a:p>
          <a:p>
            <a:r>
              <a:rPr lang="ru-RU" sz="9600" dirty="0"/>
              <a:t>Абрикос относится к  роду </a:t>
            </a:r>
            <a:r>
              <a:rPr lang="en-US" sz="9600" b="1" i="1" dirty="0" err="1"/>
              <a:t>Prunus</a:t>
            </a:r>
            <a:r>
              <a:rPr lang="ru-RU" sz="9600" b="1" dirty="0"/>
              <a:t>. </a:t>
            </a:r>
            <a:r>
              <a:rPr lang="ru-RU" sz="9600" dirty="0"/>
              <a:t>Описано 8 видов абрикоса, распространенных в Средней Азии, на Кавказе и в Малой Азии.</a:t>
            </a:r>
          </a:p>
          <a:p>
            <a:r>
              <a:rPr lang="ru-RU" sz="9600" dirty="0"/>
              <a:t>Основные виды:</a:t>
            </a:r>
          </a:p>
          <a:p>
            <a:pPr lvl="0"/>
            <a:r>
              <a:rPr lang="ru-RU" sz="9600" b="1" i="1" dirty="0"/>
              <a:t>Абрикос сибирский (</a:t>
            </a:r>
            <a:r>
              <a:rPr lang="en-US" sz="9600" b="1" i="1" dirty="0" err="1"/>
              <a:t>Prunus</a:t>
            </a:r>
            <a:r>
              <a:rPr lang="ru-RU" sz="9600" b="1" i="1" dirty="0"/>
              <a:t> </a:t>
            </a:r>
            <a:r>
              <a:rPr lang="ru-RU" sz="9600" b="1" i="1" dirty="0" err="1"/>
              <a:t>sibirica</a:t>
            </a:r>
            <a:r>
              <a:rPr lang="ru-RU" sz="9600" b="1" i="1" dirty="0"/>
              <a:t>) </a:t>
            </a:r>
            <a:r>
              <a:rPr lang="ru-RU" sz="9600" dirty="0"/>
              <a:t>–  небольшое деревце, до 2,5 м с растопыренными ветвями. Распространен в Восточной Сибири, на Дальнем Востоке, в Монголии и Китае. От других видов отличается наиболее высокой зимостойкостью и засухоустойчивостью.  </a:t>
            </a:r>
          </a:p>
          <a:p>
            <a:pPr lvl="0"/>
            <a:r>
              <a:rPr lang="ru-RU" sz="9600" b="1" i="1" dirty="0"/>
              <a:t>Абрикос маньчжурский (</a:t>
            </a:r>
            <a:r>
              <a:rPr lang="en-US" sz="9600" b="1" i="1" dirty="0" err="1"/>
              <a:t>Prunus</a:t>
            </a:r>
            <a:r>
              <a:rPr lang="en-US" sz="9600" b="1" i="1" dirty="0"/>
              <a:t> </a:t>
            </a:r>
            <a:r>
              <a:rPr lang="en-US" sz="9600" b="1" i="1" dirty="0" err="1"/>
              <a:t>manshurica</a:t>
            </a:r>
            <a:r>
              <a:rPr lang="ru-RU" sz="9600" b="1" i="1" dirty="0"/>
              <a:t>) </a:t>
            </a:r>
            <a:r>
              <a:rPr lang="ru-RU" sz="9600" dirty="0"/>
              <a:t> - дерево до15 м. Распространен на Дальнем Востоке, в Северо-восточном Китае, на севере Корейского полуострова. Отличается высокой зимостойкостью.</a:t>
            </a:r>
          </a:p>
          <a:p>
            <a:pPr lvl="0"/>
            <a:r>
              <a:rPr lang="ru-RU" sz="9600" b="1" i="1" dirty="0"/>
              <a:t>Абрикос обыкновенный  (</a:t>
            </a:r>
            <a:r>
              <a:rPr lang="en-US" sz="9600" b="1" i="1" dirty="0" err="1"/>
              <a:t>Prunus</a:t>
            </a:r>
            <a:r>
              <a:rPr lang="ru-RU" sz="9600" b="1" i="1" dirty="0"/>
              <a:t> </a:t>
            </a:r>
            <a:r>
              <a:rPr lang="ru-RU" sz="9600" b="1" i="1" dirty="0" err="1"/>
              <a:t>vulgaris</a:t>
            </a:r>
            <a:r>
              <a:rPr lang="ru-RU" sz="9600" b="1" i="1" dirty="0"/>
              <a:t>) </a:t>
            </a:r>
            <a:r>
              <a:rPr lang="ru-RU" sz="9600" dirty="0"/>
              <a:t>– дерево высотой до 15-17 м. Вид теплолюбивый. В диком виде произрастает в Средней Азии и Северо-восточном Китае. Плоды крупные, белые, желтые, оранжевые, опушенные. Большинство культурных сортов относятся к этому виду.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14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7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Морфологические и биологические особенности.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0752"/>
            <a:ext cx="10515600" cy="5276211"/>
          </a:xfrm>
        </p:spPr>
        <p:txBody>
          <a:bodyPr>
            <a:normAutofit fontScale="92500" lnSpcReduction="10000"/>
          </a:bodyPr>
          <a:lstStyle/>
          <a:p>
            <a:r>
              <a:rPr lang="ru-RU" sz="2000" i="1" u="sng" dirty="0"/>
              <a:t>Корневая</a:t>
            </a:r>
            <a:r>
              <a:rPr lang="ru-RU" sz="2000" i="1" dirty="0"/>
              <a:t> </a:t>
            </a:r>
            <a:r>
              <a:rPr lang="ru-RU" sz="2000" i="1" u="sng" dirty="0"/>
              <a:t>систем</a:t>
            </a:r>
            <a:r>
              <a:rPr lang="ru-RU" sz="2000" i="1" dirty="0"/>
              <a:t>а, </a:t>
            </a:r>
            <a:r>
              <a:rPr lang="ru-RU" sz="2000" dirty="0"/>
              <a:t> в зависимости от подвоя и почвенных условий, залегает на глубине 20-60 см, отдельные корни проникают до 4-4,5 м.</a:t>
            </a:r>
          </a:p>
          <a:p>
            <a:r>
              <a:rPr lang="ru-RU" sz="2000" i="1" u="sng" dirty="0"/>
              <a:t>Надземная</a:t>
            </a:r>
            <a:r>
              <a:rPr lang="ru-RU" sz="2000" i="1" dirty="0"/>
              <a:t> часть </a:t>
            </a:r>
            <a:r>
              <a:rPr lang="ru-RU" sz="2000" dirty="0"/>
              <a:t>обычно формируется в виде дерева с центральным проводником. </a:t>
            </a:r>
          </a:p>
          <a:p>
            <a:r>
              <a:rPr lang="ru-RU" sz="2000" i="1" dirty="0"/>
              <a:t>Почки </a:t>
            </a:r>
            <a:r>
              <a:rPr lang="ru-RU" sz="2000" dirty="0"/>
              <a:t>простые. Расположение почек коллатеральное, по 2-3 в пазухе листа. Цветковые почки более крупные, округлые, формируют один цветок.  </a:t>
            </a:r>
          </a:p>
          <a:p>
            <a:r>
              <a:rPr lang="ru-RU" sz="2000" i="1" dirty="0"/>
              <a:t>Цветки</a:t>
            </a:r>
            <a:r>
              <a:rPr lang="ru-RU" sz="2000" dirty="0"/>
              <a:t> </a:t>
            </a:r>
            <a:r>
              <a:rPr lang="ru-RU" sz="2000" i="1" dirty="0"/>
              <a:t>обоеполые</a:t>
            </a:r>
            <a:r>
              <a:rPr lang="ru-RU" sz="2000" dirty="0"/>
              <a:t>, у некоторых сортов </a:t>
            </a:r>
            <a:r>
              <a:rPr lang="ru-RU" sz="2000" i="1" dirty="0"/>
              <a:t>самофертильные</a:t>
            </a:r>
            <a:r>
              <a:rPr lang="ru-RU" sz="2000" dirty="0"/>
              <a:t> (способны к самоопылению), у некоторых самостерильные.</a:t>
            </a:r>
          </a:p>
          <a:p>
            <a:r>
              <a:rPr lang="ru-RU" sz="2000" i="1" dirty="0"/>
              <a:t> </a:t>
            </a:r>
            <a:r>
              <a:rPr lang="ru-RU" sz="2000" dirty="0"/>
              <a:t>Плодоносит на </a:t>
            </a:r>
            <a:r>
              <a:rPr lang="ru-RU" sz="2000" i="1" dirty="0"/>
              <a:t>букетных веточках</a:t>
            </a:r>
            <a:r>
              <a:rPr lang="ru-RU" sz="2000" dirty="0"/>
              <a:t>,  </a:t>
            </a:r>
            <a:r>
              <a:rPr lang="ru-RU" sz="2000" i="1" dirty="0"/>
              <a:t>смешанных</a:t>
            </a:r>
            <a:r>
              <a:rPr lang="ru-RU" sz="2000" dirty="0"/>
              <a:t> (длиной 30-70 см) и </a:t>
            </a:r>
            <a:r>
              <a:rPr lang="ru-RU" sz="2000" i="1" dirty="0"/>
              <a:t>плодовых</a:t>
            </a:r>
            <a:r>
              <a:rPr lang="ru-RU" sz="2000" dirty="0"/>
              <a:t> (длиной 15-30 см) </a:t>
            </a:r>
            <a:r>
              <a:rPr lang="ru-RU" sz="2000" i="1" dirty="0"/>
              <a:t>веточках</a:t>
            </a:r>
            <a:r>
              <a:rPr lang="ru-RU" sz="2000" dirty="0"/>
              <a:t>.  </a:t>
            </a:r>
          </a:p>
          <a:p>
            <a:r>
              <a:rPr lang="ru-RU" sz="2000" dirty="0"/>
              <a:t> Вступает в плодоношение на 3-7-й год в зависимости от принадлежности к сортовой группе. </a:t>
            </a:r>
          </a:p>
          <a:p>
            <a:r>
              <a:rPr lang="ru-RU" sz="2000" dirty="0"/>
              <a:t>Отличается </a:t>
            </a:r>
            <a:r>
              <a:rPr lang="ru-RU" sz="2000" i="1" dirty="0"/>
              <a:t>коротким</a:t>
            </a:r>
            <a:r>
              <a:rPr lang="ru-RU" sz="2000" dirty="0"/>
              <a:t> периодом глубокого зимнего покоя, вследствие чего цветковые почки часто подмерзают зимой.</a:t>
            </a:r>
          </a:p>
          <a:p>
            <a:r>
              <a:rPr lang="ru-RU" sz="2000" dirty="0"/>
              <a:t>Рано цветет, поэтому цветки часто повреждаются весенними заморозками. </a:t>
            </a:r>
          </a:p>
          <a:p>
            <a:r>
              <a:rPr lang="ru-RU" sz="2000" dirty="0"/>
              <a:t>В благоприятных условиях плодоносит свыше 80 лет и дает в среднем 60-100 кг плодов с дерева, а максимальный урожай может достигать 700-800 кг, с 1 га 10-15 тонн. Продолжительность жизни в благоприятных условиях до 100 лет.</a:t>
            </a:r>
          </a:p>
        </p:txBody>
      </p:sp>
    </p:spTree>
    <p:extLst>
      <p:ext uri="{BB962C8B-B14F-4D97-AF65-F5344CB8AC3E}">
        <p14:creationId xmlns:p14="http://schemas.microsoft.com/office/powerpoint/2010/main" val="153026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i="1" dirty="0"/>
            </a:br>
            <a:r>
              <a:rPr lang="ru-RU" sz="4000" b="1" i="1" dirty="0"/>
              <a:t>Требования к условиям внешней среды.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4525"/>
            <a:ext cx="10515600" cy="51124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Абрикос относится к </a:t>
            </a:r>
            <a:r>
              <a:rPr lang="ru-RU" i="1" dirty="0"/>
              <a:t>засухоустойчивым</a:t>
            </a:r>
            <a:r>
              <a:rPr lang="ru-RU" dirty="0"/>
              <a:t> породам. Произрастает на различных типах почв, но не любит тяжелых глинистых, с избыточной влажностью.</a:t>
            </a:r>
          </a:p>
          <a:p>
            <a:r>
              <a:rPr lang="ru-RU" dirty="0"/>
              <a:t>При уходе за абрикосом следует учитывать, что он из всех косточковых пород наиболее требователен к аэрации почвы.</a:t>
            </a:r>
          </a:p>
          <a:p>
            <a:r>
              <a:rPr lang="ru-RU" dirty="0"/>
              <a:t>Абрикос - порода свето- и теплолюбивая Опыление и оплодотворение происходит только при температуре выше 10</a:t>
            </a:r>
            <a:r>
              <a:rPr lang="ru-RU" baseline="30000" dirty="0"/>
              <a:t>О </a:t>
            </a:r>
            <a:r>
              <a:rPr lang="ru-RU" dirty="0"/>
              <a:t>С. </a:t>
            </a:r>
          </a:p>
          <a:p>
            <a:r>
              <a:rPr lang="ru-RU" dirty="0"/>
              <a:t>Абрикос более зимостоек, чем персик. Снижение зимой температуры до –25</a:t>
            </a:r>
            <a:r>
              <a:rPr lang="ru-RU" baseline="30000" dirty="0"/>
              <a:t>О</a:t>
            </a:r>
            <a:r>
              <a:rPr lang="ru-RU" dirty="0"/>
              <a:t>С приводит к повреждению цветковых почек у большинства сортов. После продолжительных зимних оттепелей цветковые почки могут повреждаться и меньшими морозами.</a:t>
            </a:r>
          </a:p>
          <a:p>
            <a:r>
              <a:rPr lang="ru-RU" dirty="0"/>
              <a:t>Особый вред приносят весенние заморозки. Снижение температуры до –1</a:t>
            </a:r>
            <a:r>
              <a:rPr lang="ru-RU" baseline="30000" dirty="0"/>
              <a:t>О</a:t>
            </a:r>
            <a:r>
              <a:rPr lang="ru-RU" dirty="0"/>
              <a:t>С приводит к гибели цветков.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1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Выращивание абрикоса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4525"/>
            <a:ext cx="10515600" cy="51124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Основной способ размножения – прививка. Подвои – абрикос дикий, алыча, миндаль, персик, слива, терн и песчаная вишня. </a:t>
            </a:r>
          </a:p>
          <a:p>
            <a:r>
              <a:rPr lang="ru-RU" dirty="0"/>
              <a:t>В условиях нашей республики лучшими подвоями являются сеянцы местных сортов и дикого абрикоса, а также алыча.</a:t>
            </a:r>
          </a:p>
          <a:p>
            <a:r>
              <a:rPr lang="ru-RU" dirty="0"/>
              <a:t>В садовом массиве стараются разместить в средней части склона, с южной стороны, на хорошо защищенных участках.</a:t>
            </a:r>
          </a:p>
          <a:p>
            <a:r>
              <a:rPr lang="ru-RU" dirty="0"/>
              <a:t>Схема размещения 5-4 х 4-3 м</a:t>
            </a:r>
          </a:p>
          <a:p>
            <a:r>
              <a:rPr lang="ru-RU" dirty="0"/>
              <a:t>Срок посадки – весна.</a:t>
            </a:r>
          </a:p>
          <a:p>
            <a:r>
              <a:rPr lang="ru-RU" dirty="0"/>
              <a:t>Формируется по разреженно-ярусной или лопастной системе.</a:t>
            </a:r>
          </a:p>
          <a:p>
            <a:r>
              <a:rPr lang="ru-RU" dirty="0"/>
              <a:t>Обрезка плодоносящих деревьев должна обеспечивать ежегодное высокое плодоношение, а для этого обрезкой стимулируют ежегодное образование новых плодовых веточек взамен устаревших, слабых, сломанных. Поэтому обрезка абрикоса обычно заключается в слабом ежегодном прореживании и легком укорачивании в зависимости от силы однолетнего прироста. Так, при длине прироста более 60 см укорачивание не применяется, при 50-60 см укорачивают слабо (около 10%),при 30-50 см (20-25%), при менее 30 см укорачивают на 1/3.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71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00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/>
              <a:t>Перспективы выращивания в Беларуси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3457"/>
            <a:ext cx="10515600" cy="530350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Абрикос относится к плодовым породам теплого климата. При благоприятных условиях выращивания деревья абрикоса не повреждаются в зимы с температурой – 30 </a:t>
            </a:r>
            <a:r>
              <a:rPr lang="ru-RU" baseline="30000" dirty="0"/>
              <a:t>0</a:t>
            </a:r>
            <a:r>
              <a:rPr lang="ru-RU" dirty="0"/>
              <a:t>С.</a:t>
            </a:r>
          </a:p>
          <a:p>
            <a:r>
              <a:rPr lang="ru-RU" dirty="0"/>
              <a:t>Большой вред деревьям абрикоса наносит </a:t>
            </a:r>
            <a:r>
              <a:rPr lang="ru-RU" b="1" dirty="0" err="1"/>
              <a:t>монилиоз</a:t>
            </a:r>
            <a:r>
              <a:rPr lang="ru-RU" dirty="0"/>
              <a:t>. Заражение происходит во время цветения. Распространению болезни способствует холодная влажная погода. Пораженные плоды загнивают, а зараженные  деревья резко снижают зимостойкость.</a:t>
            </a:r>
          </a:p>
          <a:p>
            <a:r>
              <a:rPr lang="ru-RU" dirty="0"/>
              <a:t>Уменьшить вредоносность болезни можно, применяя комплекс мероприятий, важнейшие из которых: размещение деревьев на хорошо прогреваемых и проветриваемых участках с плодородной почвой (на приусадебных участках хорошо размещать вблизи южной стены здания); выращивание устойчивых сортов; опрыскивание фунгицидами в начале, середине и конце цветения).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57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Сорта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/>
          </a:bodyPr>
          <a:lstStyle/>
          <a:p>
            <a:r>
              <a:rPr lang="ru-RU" b="1" dirty="0" err="1"/>
              <a:t>Знаходка</a:t>
            </a:r>
            <a:r>
              <a:rPr lang="ru-RU" b="1" dirty="0"/>
              <a:t> </a:t>
            </a:r>
            <a:r>
              <a:rPr lang="ru-RU" dirty="0"/>
              <a:t>– среднего срока созревания, зимостойкий, средняя масса  плода 30 </a:t>
            </a:r>
            <a:r>
              <a:rPr lang="ru-RU" dirty="0" err="1"/>
              <a:t>гр</a:t>
            </a:r>
            <a:r>
              <a:rPr lang="ru-RU" dirty="0"/>
              <a:t>, самоплодный сорт.</a:t>
            </a:r>
          </a:p>
          <a:p>
            <a:r>
              <a:rPr lang="ru-RU" dirty="0"/>
              <a:t>Включен в </a:t>
            </a:r>
            <a:r>
              <a:rPr lang="ru-RU" dirty="0" err="1"/>
              <a:t>Госреестр</a:t>
            </a:r>
            <a:r>
              <a:rPr lang="ru-RU" dirty="0"/>
              <a:t> по Брестской, Гомельской, Минской областям.</a:t>
            </a:r>
          </a:p>
          <a:p>
            <a:r>
              <a:rPr lang="ru-RU" b="1" dirty="0"/>
              <a:t>Память Шевчука – </a:t>
            </a:r>
            <a:r>
              <a:rPr lang="ru-RU" dirty="0"/>
              <a:t>среднего срока созревания, средняя масса плода 44,0 г,  самоплодный сорт.</a:t>
            </a:r>
          </a:p>
          <a:p>
            <a:r>
              <a:rPr lang="ru-RU" b="1" dirty="0" err="1"/>
              <a:t>Пинский</a:t>
            </a:r>
            <a:r>
              <a:rPr lang="ru-RU" b="1" dirty="0"/>
              <a:t> – </a:t>
            </a:r>
            <a:r>
              <a:rPr lang="ru-RU" dirty="0"/>
              <a:t>раннего срока созревания, зимостойкость средняя. </a:t>
            </a:r>
            <a:r>
              <a:rPr lang="ru-RU" i="1" dirty="0"/>
              <a:t>Плоды</a:t>
            </a:r>
            <a:r>
              <a:rPr lang="ru-RU" dirty="0"/>
              <a:t> – средняя масса 31,5 г,  самоплодный сорт.</a:t>
            </a:r>
          </a:p>
          <a:p>
            <a:r>
              <a:rPr lang="ru-RU" b="1" dirty="0" err="1"/>
              <a:t>Спадчына</a:t>
            </a:r>
            <a:r>
              <a:rPr lang="ru-RU" b="1" dirty="0"/>
              <a:t> – </a:t>
            </a:r>
            <a:r>
              <a:rPr lang="ru-RU" dirty="0" err="1"/>
              <a:t>среднепознего</a:t>
            </a:r>
            <a:r>
              <a:rPr lang="ru-RU" dirty="0"/>
              <a:t> срока созревания, зимостойкий. </a:t>
            </a:r>
            <a:r>
              <a:rPr lang="ru-RU" i="1" dirty="0"/>
              <a:t>Плоды</a:t>
            </a:r>
            <a:r>
              <a:rPr lang="ru-RU" dirty="0"/>
              <a:t> – средняя масса 33,5 г,   самоплодный сорт.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96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Персик. Значение.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1228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Персик – ценная плодовая культура. На мировом  рынке плодами высших вкусовых качеств считаются </a:t>
            </a:r>
            <a:r>
              <a:rPr lang="ru-RU" i="1" dirty="0"/>
              <a:t>манго</a:t>
            </a:r>
            <a:r>
              <a:rPr lang="ru-RU" dirty="0"/>
              <a:t>, </a:t>
            </a:r>
            <a:r>
              <a:rPr lang="ru-RU" i="1" dirty="0"/>
              <a:t>апельсин</a:t>
            </a:r>
            <a:r>
              <a:rPr lang="ru-RU" dirty="0"/>
              <a:t> и </a:t>
            </a:r>
            <a:r>
              <a:rPr lang="ru-RU" i="1" dirty="0"/>
              <a:t>персик. </a:t>
            </a:r>
            <a:endParaRPr lang="ru-RU" dirty="0"/>
          </a:p>
          <a:p>
            <a:r>
              <a:rPr lang="ru-RU" dirty="0"/>
              <a:t>Персик – самая скороплодная из плодовых пород. В привитой культуре вступает в товарное плодоношение на 3-й год, а первые плоды можно получить с двухлетних деревьев. Сеянцы вступают в плодоношение на 3-5-й год. С одного дерева можно получить 30–100 кг плодов, или 200-400 ц/га. </a:t>
            </a:r>
          </a:p>
          <a:p>
            <a:r>
              <a:rPr lang="ru-RU" dirty="0"/>
              <a:t>Продолжительность жизни небольшая: у привитых деревьев -15-20 лет, у сеянцев 25-30 лет.</a:t>
            </a:r>
          </a:p>
          <a:p>
            <a:r>
              <a:rPr lang="ru-RU" dirty="0"/>
              <a:t>Биохимический состав: сумма сахаров – 7-15%, пектины – 0,5-0,9%, кислот – 0,2-0,7 % (яблочная, лимонная, винная). Содержит также витамины А, В, В</a:t>
            </a:r>
            <a:r>
              <a:rPr lang="ru-RU" baseline="-25000" dirty="0"/>
              <a:t>2</a:t>
            </a:r>
            <a:r>
              <a:rPr lang="ru-RU" dirty="0"/>
              <a:t>,  В</a:t>
            </a:r>
            <a:r>
              <a:rPr lang="ru-RU" baseline="-25000" dirty="0"/>
              <a:t>9,</a:t>
            </a:r>
            <a:r>
              <a:rPr lang="ru-RU" dirty="0"/>
              <a:t> Е, С, Р, а также К, </a:t>
            </a:r>
            <a:r>
              <a:rPr lang="ru-RU" dirty="0" err="1"/>
              <a:t>Са</a:t>
            </a:r>
            <a:r>
              <a:rPr lang="ru-RU" dirty="0"/>
              <a:t>, Мо, </a:t>
            </a:r>
            <a:r>
              <a:rPr lang="en-US" dirty="0"/>
              <a:t>Fe</a:t>
            </a:r>
            <a:r>
              <a:rPr lang="ru-RU" dirty="0"/>
              <a:t>, </a:t>
            </a:r>
            <a:r>
              <a:rPr lang="en-US" dirty="0"/>
              <a:t>Zn</a:t>
            </a:r>
            <a:r>
              <a:rPr lang="ru-RU" dirty="0"/>
              <a:t>, </a:t>
            </a:r>
            <a:r>
              <a:rPr lang="en-US" dirty="0"/>
              <a:t>Ag</a:t>
            </a:r>
            <a:r>
              <a:rPr lang="ru-RU" dirty="0"/>
              <a:t>. Семена содержат до 57% жирного масла, используемого в медицине, а также эфирное масло и глюкозид - </a:t>
            </a:r>
            <a:r>
              <a:rPr lang="ru-RU" dirty="0" err="1"/>
              <a:t>амигдалин</a:t>
            </a:r>
            <a:r>
              <a:rPr lang="ru-RU" dirty="0"/>
              <a:t>.</a:t>
            </a:r>
          </a:p>
          <a:p>
            <a:r>
              <a:rPr lang="ru-RU" dirty="0"/>
              <a:t> Употребление плодов способствует образованию гемоглобина и поддержанию кислотно-щелочного баланса в организме. Препараты из семян персика обладают противоглистным действием, сок из листьев обладает </a:t>
            </a:r>
            <a:r>
              <a:rPr lang="ru-RU" dirty="0" err="1"/>
              <a:t>противолихородочным</a:t>
            </a:r>
            <a:r>
              <a:rPr lang="ru-RU" dirty="0"/>
              <a:t> действием, помогает при ревматизме, гастрите, головной боли. Отвар из листьев помогает при экземе.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778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2490</Words>
  <Application>Microsoft Office PowerPoint</Application>
  <PresentationFormat>Широкоэкранный</PresentationFormat>
  <Paragraphs>104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Тема Office</vt:lpstr>
      <vt:lpstr>Лекция. Абрикос и персик</vt:lpstr>
      <vt:lpstr>Пищевая ценность</vt:lpstr>
      <vt:lpstr>Происхождение и распространение</vt:lpstr>
      <vt:lpstr>Морфологические и биологические особенности.</vt:lpstr>
      <vt:lpstr> Требования к условиям внешней среды.  </vt:lpstr>
      <vt:lpstr>Выращивание абрикоса</vt:lpstr>
      <vt:lpstr>Перспективы выращивания в Беларуси</vt:lpstr>
      <vt:lpstr>Сорта</vt:lpstr>
      <vt:lpstr>Персик. Значение.</vt:lpstr>
      <vt:lpstr>Происхождение и распространение персика</vt:lpstr>
      <vt:lpstr>Ботаническая характеристика персика</vt:lpstr>
      <vt:lpstr>Биологическая и морфологическая характеристика персика</vt:lpstr>
      <vt:lpstr> Отношение к условиям внешней среды </vt:lpstr>
      <vt:lpstr>Особенности агротехники</vt:lpstr>
      <vt:lpstr>Перспективы выращивания в Беларуси</vt:lpstr>
      <vt:lpstr>Выращивание персика в укрывной культуре</vt:lpstr>
      <vt:lpstr>Пригибание к земле кустовидного персика</vt:lpstr>
      <vt:lpstr>Пригибание к земле кустовидного персика</vt:lpstr>
      <vt:lpstr>Презентация PowerPoint</vt:lpstr>
      <vt:lpstr>Красноярский стланец</vt:lpstr>
      <vt:lpstr>Плодоношение стланцевого персика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Лекция. Абрикос и персик</dc:title>
  <dc:creator>Карпицкий А. М.</dc:creator>
  <cp:lastModifiedBy>Пользователь</cp:lastModifiedBy>
  <cp:revision>29</cp:revision>
  <dcterms:created xsi:type="dcterms:W3CDTF">2017-12-08T06:36:54Z</dcterms:created>
  <dcterms:modified xsi:type="dcterms:W3CDTF">2021-12-08T06:52:06Z</dcterms:modified>
</cp:coreProperties>
</file>