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9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3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9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3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2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4B4B-6ACF-451D-A5A8-49E4E8D4C37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E9C8-3DCF-4EA6-8A1C-0E47425D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5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Лекция ВИШНЯ И ЧЕРЕШНЯ</a:t>
            </a:r>
            <a:r>
              <a:rPr lang="ru-RU" b="1" i="1" u="sng" dirty="0"/>
              <a:t/>
            </a:r>
            <a:br>
              <a:rPr lang="ru-RU" b="1" i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Значение культуры вишни и черешни;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Происхождение и видовое многообразие;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Морфологические и биологические особенности;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Агротехника;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7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Морфологические и биологические особенности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173"/>
            <a:ext cx="10515600" cy="5098790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Черешня</a:t>
            </a:r>
            <a:r>
              <a:rPr lang="ru-RU" dirty="0"/>
              <a:t> представлена в культуре в основном в форме дерева, достигающего в благоприятных условиях выращивания высоты 25-30 м. В благоприятных условиях продолжительность жизни черешни до 80-100 лет.  Черешня плодоносит в основном на </a:t>
            </a:r>
            <a:r>
              <a:rPr lang="ru-RU" i="1" dirty="0"/>
              <a:t>букетных веточках</a:t>
            </a:r>
            <a:r>
              <a:rPr lang="ru-RU" dirty="0"/>
              <a:t>.</a:t>
            </a:r>
          </a:p>
          <a:p>
            <a:r>
              <a:rPr lang="ru-RU" dirty="0"/>
              <a:t>Растения вишни  делятся на </a:t>
            </a:r>
            <a:r>
              <a:rPr lang="ru-RU" b="1" i="1" dirty="0"/>
              <a:t>древовидные и </a:t>
            </a:r>
            <a:r>
              <a:rPr lang="ru-RU" b="1" i="1" dirty="0" err="1"/>
              <a:t>кустовидные</a:t>
            </a:r>
            <a:r>
              <a:rPr lang="ru-RU" dirty="0"/>
              <a:t>. Такое деление носит условный характер. </a:t>
            </a:r>
            <a:r>
              <a:rPr lang="ru-RU" b="1" dirty="0"/>
              <a:t>Древовидная</a:t>
            </a:r>
            <a:r>
              <a:rPr lang="ru-RU" dirty="0"/>
              <a:t> вишня может быть сформирована в виде многоствольного растения, а </a:t>
            </a:r>
            <a:r>
              <a:rPr lang="ru-RU" b="1" dirty="0" err="1"/>
              <a:t>кустовидная</a:t>
            </a:r>
            <a:r>
              <a:rPr lang="ru-RU" dirty="0"/>
              <a:t> – в виде одноствольного дерева со штамбом. В основе деления сортов вишни на древовидные и </a:t>
            </a:r>
            <a:r>
              <a:rPr lang="ru-RU" dirty="0" err="1"/>
              <a:t>кустовидные</a:t>
            </a:r>
            <a:r>
              <a:rPr lang="ru-RU" dirty="0"/>
              <a:t> – характер плодоношения.</a:t>
            </a:r>
          </a:p>
          <a:p>
            <a:r>
              <a:rPr lang="ru-RU" dirty="0"/>
              <a:t>Основное отличие древовидных вишен от </a:t>
            </a:r>
            <a:r>
              <a:rPr lang="ru-RU" dirty="0" err="1"/>
              <a:t>кустовидных</a:t>
            </a:r>
            <a:r>
              <a:rPr lang="ru-RU" dirty="0"/>
              <a:t> заключается в том, </a:t>
            </a:r>
            <a:r>
              <a:rPr lang="ru-RU" dirty="0" smtClean="0"/>
              <a:t>что урожай </a:t>
            </a:r>
            <a:r>
              <a:rPr lang="ru-RU" dirty="0"/>
              <a:t>у них формируется преимущественно на букетных веточках, расположенных в кроне на ветвях различного возраста</a:t>
            </a:r>
            <a:r>
              <a:rPr lang="ru-RU" dirty="0" smtClean="0"/>
              <a:t>. В этом древовидные вишни схожи с черешней.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71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3" y="450376"/>
            <a:ext cx="1125940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i="1" dirty="0">
                <a:latin typeface="Times New Roman"/>
                <a:ea typeface="Times New Roman"/>
              </a:rPr>
              <a:t>Древовидная вишня</a:t>
            </a:r>
            <a:r>
              <a:rPr lang="ru-RU" sz="2400" dirty="0">
                <a:latin typeface="Times New Roman"/>
                <a:ea typeface="Times New Roman"/>
              </a:rPr>
              <a:t>  достигает высоты от 3 – 4 м до 5-7 м. В южных районах древовидная вишня хорошо растет и плодоносит до 18 - 20 лет, в средней полосе до 14-15 лет. К этой группе относится большинство сортов западноевропейского происхождения, полученных в результате скрещивания </a:t>
            </a:r>
            <a:r>
              <a:rPr lang="ru-RU" sz="2400" i="1" dirty="0">
                <a:latin typeface="Times New Roman"/>
                <a:ea typeface="Times New Roman"/>
              </a:rPr>
              <a:t>черешни и вишни</a:t>
            </a:r>
            <a:r>
              <a:rPr lang="ru-RU" sz="2400" dirty="0">
                <a:latin typeface="Times New Roman"/>
                <a:ea typeface="Times New Roman"/>
              </a:rPr>
              <a:t>, так называемые </a:t>
            </a:r>
            <a:r>
              <a:rPr lang="ru-RU" sz="2400" i="1" dirty="0" err="1">
                <a:latin typeface="Times New Roman"/>
                <a:ea typeface="Times New Roman"/>
              </a:rPr>
              <a:t>дюки</a:t>
            </a:r>
            <a:r>
              <a:rPr lang="ru-RU" sz="2400" i="1" dirty="0">
                <a:latin typeface="Times New Roman"/>
                <a:ea typeface="Times New Roman"/>
              </a:rPr>
              <a:t>. </a:t>
            </a:r>
            <a:r>
              <a:rPr lang="ru-RU" sz="2400" dirty="0">
                <a:latin typeface="Times New Roman"/>
                <a:ea typeface="Times New Roman"/>
              </a:rPr>
              <a:t>Древовидные формы характеризуются более крупными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листьями, плодами и цветками, чем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кустовидные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Кустовидные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вишни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бывают многоствольными, высотой около 3 м. Крона раскидистая, пониклая. Примерно 90% урожая формируется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приростах прошлого года.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условиях республики Беларусь хорошо растут и плодоносят до 15-18 лет, в северных районах до 12-14 лет.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Кустовидные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вишни в целом более зимостойкие, чем древовидные и по этой причине северная граница расположена выше, чем древовидных вишен. К группе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кустовидных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вишен относится большинство сортов, полученных в результате гибридизации вишни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обыкновенной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степной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2-х перечисленных групп есть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сорта 3-й промежуточной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которые формируют урожай примерно 50/50 на букетных веточках и приросте прошлого года.</a:t>
            </a:r>
          </a:p>
          <a:p>
            <a:pPr indent="270510" algn="just"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81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612845"/>
            <a:ext cx="115050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/>
              <a:t>Генеративные почки</a:t>
            </a:r>
            <a:r>
              <a:rPr lang="ru-RU" sz="2400" u="sng" dirty="0"/>
              <a:t>  </a:t>
            </a:r>
            <a:r>
              <a:rPr lang="ru-RU" sz="2400" dirty="0"/>
              <a:t>у вишни и черешни, как и у других косточковых пород, простые. Они расположены в пазухах листьев побегов. Верхушечные почки на побегах всегда вегетативные.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/>
              <a:t>Кустовидные</a:t>
            </a:r>
            <a:r>
              <a:rPr lang="ru-RU" sz="2400" dirty="0" smtClean="0"/>
              <a:t> </a:t>
            </a:r>
            <a:r>
              <a:rPr lang="ru-RU" sz="2400" dirty="0"/>
              <a:t>и древовидные вишни существенно различаются по типу плодоношения.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/>
              <a:t>У </a:t>
            </a:r>
            <a:r>
              <a:rPr lang="ru-RU" sz="2400" i="1" dirty="0"/>
              <a:t>древовидных форм</a:t>
            </a:r>
            <a:r>
              <a:rPr lang="ru-RU" sz="2400" dirty="0"/>
              <a:t> вишни, а также у черешни на однолетних побегах длиной более 30-40см </a:t>
            </a:r>
            <a:r>
              <a:rPr lang="ru-RU" sz="2400" i="1" dirty="0"/>
              <a:t>все почки вегетативные</a:t>
            </a:r>
            <a:r>
              <a:rPr lang="ru-RU" sz="2400" dirty="0"/>
              <a:t>. На следующий год из пазушных почек на таких побегах формируются букетные веточки.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/>
              <a:t>На </a:t>
            </a:r>
            <a:r>
              <a:rPr lang="ru-RU" sz="2400" i="1" dirty="0"/>
              <a:t>побегах меньшей длины</a:t>
            </a:r>
            <a:r>
              <a:rPr lang="ru-RU" sz="2400" dirty="0"/>
              <a:t> пазушные почки частично цветковые, частично </a:t>
            </a:r>
            <a:r>
              <a:rPr lang="ru-RU" sz="2400" i="1" dirty="0"/>
              <a:t>генеративные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На </a:t>
            </a:r>
            <a:r>
              <a:rPr lang="ru-RU" sz="2400" dirty="0"/>
              <a:t>приростах менее 10 см у древовидной вишни и черешни </a:t>
            </a:r>
            <a:r>
              <a:rPr lang="ru-RU" sz="2400" i="1" dirty="0"/>
              <a:t>все пазушные почки цветковые</a:t>
            </a:r>
            <a:r>
              <a:rPr lang="ru-RU" sz="2400" dirty="0"/>
              <a:t>. Поэтому, если в результате старения дерева или плохой агротехники длина приростов в кроне дерева снижается, то новые букетные веточки не образуются. Это в последующем ведет к оголению ветвей и в будущем к резкому снижению урожаев. Поэтому следует стимулировать прирост внесением удобрений, особенно азотных, и обрезкой (укорачиванием в первую очередь).</a:t>
            </a:r>
          </a:p>
        </p:txBody>
      </p:sp>
    </p:spTree>
    <p:extLst>
      <p:ext uri="{BB962C8B-B14F-4D97-AF65-F5344CB8AC3E}">
        <p14:creationId xmlns:p14="http://schemas.microsoft.com/office/powerpoint/2010/main" val="130711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Характер плодоношения древовидной и </a:t>
            </a:r>
            <a:r>
              <a:rPr lang="ru-RU" sz="2800" b="1" dirty="0" err="1" smtClean="0"/>
              <a:t>кустовидной</a:t>
            </a:r>
            <a:r>
              <a:rPr lang="ru-RU" sz="2800" b="1" dirty="0" smtClean="0"/>
              <a:t> вишни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88" y="1992573"/>
            <a:ext cx="5909480" cy="352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883390"/>
            <a:ext cx="5991367" cy="327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7" y="1859340"/>
            <a:ext cx="114914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i="1" dirty="0"/>
              <a:t>У </a:t>
            </a:r>
            <a:r>
              <a:rPr lang="ru-RU" sz="2800" i="1" dirty="0" err="1"/>
              <a:t>кустовидной</a:t>
            </a:r>
            <a:r>
              <a:rPr lang="ru-RU" sz="2800" i="1" dirty="0"/>
              <a:t> вишни</a:t>
            </a:r>
            <a:r>
              <a:rPr lang="ru-RU" sz="2800" dirty="0"/>
              <a:t> на побегах длиной более 30-35см вегетативные и цветковые почки расположены </a:t>
            </a:r>
            <a:r>
              <a:rPr lang="ru-RU" sz="2800" i="1" dirty="0"/>
              <a:t>вперемежку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 </a:t>
            </a:r>
            <a:r>
              <a:rPr lang="ru-RU" sz="2800" dirty="0"/>
              <a:t>побегах меньшей длины, как правило, все почки цветковые.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 </a:t>
            </a:r>
            <a:r>
              <a:rPr lang="ru-RU" sz="2800" dirty="0"/>
              <a:t>этой причине у </a:t>
            </a:r>
            <a:r>
              <a:rPr lang="ru-RU" sz="2800" dirty="0" err="1"/>
              <a:t>кустовидных</a:t>
            </a:r>
            <a:r>
              <a:rPr lang="ru-RU" sz="2800" dirty="0"/>
              <a:t> форм вишни плодоношение быстро смещается к периферии кроны и урожаи снижаются.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Чтобы </a:t>
            </a:r>
            <a:r>
              <a:rPr lang="ru-RU" sz="2800" dirty="0"/>
              <a:t>продлить период высоких урожаев, омолаживающую обрезку у </a:t>
            </a:r>
            <a:r>
              <a:rPr lang="ru-RU" sz="2800" dirty="0" err="1"/>
              <a:t>кустовидных</a:t>
            </a:r>
            <a:r>
              <a:rPr lang="ru-RU" sz="2800" dirty="0"/>
              <a:t> вишен начинают при снижении длины приростов меньше 30 см, при этом нельзя укорачивать однолетние приросты. Применяют обрезку ветвей «на перевод» на боковые ответвления.</a:t>
            </a:r>
          </a:p>
        </p:txBody>
      </p:sp>
    </p:spTree>
    <p:extLst>
      <p:ext uri="{BB962C8B-B14F-4D97-AF65-F5344CB8AC3E}">
        <p14:creationId xmlns:p14="http://schemas.microsoft.com/office/powerpoint/2010/main" val="317974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8" y="1647926"/>
            <a:ext cx="11245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i="1" dirty="0"/>
              <a:t>Дифференциация цветковых почек</a:t>
            </a:r>
            <a:r>
              <a:rPr lang="ru-RU" sz="2400" dirty="0"/>
              <a:t> у вишни и черешни начинается в конце июня – июле и заканчивается во второй половине октября.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Цветение </a:t>
            </a:r>
            <a:r>
              <a:rPr lang="ru-RU" sz="2400" dirty="0"/>
              <a:t>у вишни и черешни обычно происходит до распускания почек или одновременно с ними.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Черешня </a:t>
            </a:r>
            <a:r>
              <a:rPr lang="ru-RU" sz="2400" dirty="0"/>
              <a:t>зацветает на 2-3 дня раньше, чем вишня, при среднесуточной температуре 11-12</a:t>
            </a:r>
            <a:r>
              <a:rPr lang="ru-RU" sz="2400" baseline="30000" dirty="0"/>
              <a:t>0 </a:t>
            </a:r>
            <a:r>
              <a:rPr lang="ru-RU" sz="2400" dirty="0"/>
              <a:t>С. Обычные сроки цветения – первая декада </a:t>
            </a:r>
            <a:r>
              <a:rPr lang="ru-RU" sz="2400" dirty="0" smtClean="0"/>
              <a:t>мая.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Продолжительность </a:t>
            </a:r>
            <a:r>
              <a:rPr lang="ru-RU" sz="2400" dirty="0"/>
              <a:t>цветения в благоприятных условиях 4-5 дней и 8-10 дней при снижении температуры. Способность к опылению распустившегося цветка сохраняется в течении от 1 до 5 дней.</a:t>
            </a:r>
          </a:p>
        </p:txBody>
      </p:sp>
    </p:spTree>
    <p:extLst>
      <p:ext uri="{BB962C8B-B14F-4D97-AF65-F5344CB8AC3E}">
        <p14:creationId xmlns:p14="http://schemas.microsoft.com/office/powerpoint/2010/main" val="172074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474345"/>
            <a:ext cx="113276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Обильное цветение не всегда является гарантией хорошего урожая.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Холодная </a:t>
            </a:r>
            <a:r>
              <a:rPr lang="ru-RU" sz="2400" dirty="0"/>
              <a:t>дождливая погода во время цветения приводит к снижению жизнеспособности пыльцы и семяпочки.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Засушливая </a:t>
            </a:r>
            <a:r>
              <a:rPr lang="ru-RU" sz="2400" dirty="0"/>
              <a:t>погода во время цветения приводит к снижению качества нектара и к плохой посещаемости цветков пчелами, что также отрицательно сказывается на урожайности.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Некоторые </a:t>
            </a:r>
            <a:r>
              <a:rPr lang="ru-RU" sz="2400" dirty="0"/>
              <a:t>сорта вишни имеют низкую жизнеспособность пыльцы, что объясняется их гибридной природой.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 способности завязывать плоды от опыления собственной пыльцой все сорта вишни и черешни делятся на: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i="1" dirty="0"/>
              <a:t>Самоплодные (самофертильные) –</a:t>
            </a:r>
            <a:r>
              <a:rPr lang="ru-RU" sz="2400" dirty="0"/>
              <a:t> завязывают от 21 до 41% плодов при опылении собственной </a:t>
            </a:r>
            <a:r>
              <a:rPr lang="ru-RU" sz="2400" dirty="0" smtClean="0"/>
              <a:t>пыльцой;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i="1" dirty="0" smtClean="0"/>
              <a:t>Частично </a:t>
            </a:r>
            <a:r>
              <a:rPr lang="ru-RU" sz="2400" i="1" dirty="0"/>
              <a:t>самоплодные </a:t>
            </a:r>
            <a:r>
              <a:rPr lang="ru-RU" sz="2400" dirty="0"/>
              <a:t>– завязывают от 5 до 20 % плодов при </a:t>
            </a:r>
            <a:r>
              <a:rPr lang="ru-RU" sz="2400" dirty="0" smtClean="0"/>
              <a:t>самоопылении;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i="1" dirty="0" smtClean="0"/>
              <a:t>Самобесплодные </a:t>
            </a:r>
            <a:r>
              <a:rPr lang="ru-RU" sz="2400" i="1" dirty="0"/>
              <a:t>(самостерильные) </a:t>
            </a:r>
            <a:r>
              <a:rPr lang="ru-RU" sz="2400" dirty="0"/>
              <a:t>–</a:t>
            </a:r>
            <a:r>
              <a:rPr lang="ru-RU" sz="2400" i="1" dirty="0"/>
              <a:t> </a:t>
            </a:r>
            <a:r>
              <a:rPr lang="ru-RU" sz="2400" dirty="0"/>
              <a:t>завязываемость от 0 до 4%.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Почти </a:t>
            </a:r>
            <a:r>
              <a:rPr lang="ru-RU" sz="2400" dirty="0"/>
              <a:t>все сорта черешни и многие сорта вишни - </a:t>
            </a:r>
            <a:r>
              <a:rPr lang="ru-RU" sz="2400" dirty="0" err="1"/>
              <a:t>самобесплодны</a:t>
            </a:r>
            <a:r>
              <a:rPr lang="ru-RU" sz="2400" dirty="0"/>
              <a:t> и требуют перекрестного опыления. Самоплодные сорта, как правило, более урожайны.</a:t>
            </a:r>
          </a:p>
        </p:txBody>
      </p:sp>
    </p:spTree>
    <p:extLst>
      <p:ext uri="{BB962C8B-B14F-4D97-AF65-F5344CB8AC3E}">
        <p14:creationId xmlns:p14="http://schemas.microsoft.com/office/powerpoint/2010/main" val="268478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01" y="1443841"/>
            <a:ext cx="11081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/>
              <a:t>Корневая система</a:t>
            </a:r>
            <a:r>
              <a:rPr lang="ru-RU" sz="2400" b="1" i="1" u="sng" dirty="0"/>
              <a:t> </a:t>
            </a:r>
            <a:r>
              <a:rPr lang="ru-RU" sz="2400" dirty="0"/>
              <a:t>вишни залегает сравнительно не глубоко, а в горизонтальном направлении значительно выходит за пределы кроны.  Основная масса корней располагается в слое 20-40 см, диаметр корневой системы превышает диаметр проекции кроны в 1,5 – 2,6 раза. На глубину вертикальные корни проникают до 1,5 м. Вишня менее требовательна к условиям увлажнения, по сравнению со сливой и </a:t>
            </a:r>
            <a:r>
              <a:rPr lang="ru-RU" sz="2400" dirty="0" smtClean="0"/>
              <a:t>черешней.</a:t>
            </a:r>
            <a:endParaRPr lang="ru-RU" sz="2400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Черешня</a:t>
            </a:r>
            <a:r>
              <a:rPr lang="ru-RU" sz="2400" dirty="0"/>
              <a:t>, в отличие от вишни, формирует глубоко идущую корневую систему, которая достигает глубины 3-4 м. Горизонтальные корни располагаются в слое почвы 20-100 см. Тем не менее, черешня более требовательна к влаге, так как исторически формировалась в районах с нормальным водным режимом.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25484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Отношение к свету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4149" y="2274838"/>
            <a:ext cx="11013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Черешня и вишня являются </a:t>
            </a:r>
            <a:r>
              <a:rPr lang="ru-RU" sz="2400" i="1" dirty="0"/>
              <a:t>светолюбивыми</a:t>
            </a:r>
            <a:r>
              <a:rPr lang="ru-RU" sz="2400" dirty="0"/>
              <a:t> растениями, причем вишня более требовательна к свету, чем черешня. В тени плодовые образования  (</a:t>
            </a:r>
            <a:r>
              <a:rPr lang="ru-RU" sz="2400" dirty="0" smtClean="0"/>
              <a:t>букетные веточки) </a:t>
            </a:r>
            <a:r>
              <a:rPr lang="ru-RU" sz="2400" dirty="0"/>
              <a:t>быстро отмирают, ветви внутри кроны оголяются и плодоношение переходит на периферию кроны.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Оптимальный </a:t>
            </a:r>
            <a:r>
              <a:rPr lang="ru-RU" sz="2400" dirty="0"/>
              <a:t>световой режим в саду обеспечивают правильным размещением растений и регулярным прореживанием загущающих ветвей для лучшей освещенности внутри кроны.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82719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75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Отношение к температуре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887105"/>
            <a:ext cx="5157787" cy="723332"/>
          </a:xfrm>
        </p:spPr>
        <p:txBody>
          <a:bodyPr/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665027"/>
            <a:ext cx="5157787" cy="452463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аиболее морозоустойчива </a:t>
            </a:r>
            <a:r>
              <a:rPr lang="ru-RU" sz="2400" dirty="0"/>
              <a:t>из косточковых пород и уступает по этому признаку лишь яблоне. При хорошей подготовке к зиме цветковые почки переносят морозы до -35 </a:t>
            </a:r>
            <a:r>
              <a:rPr lang="ru-RU" sz="2400" baseline="30000" dirty="0"/>
              <a:t>0</a:t>
            </a:r>
            <a:r>
              <a:rPr lang="ru-RU" sz="2400" dirty="0"/>
              <a:t>С, древесина ветвей и вегетативные почки – до – 40 </a:t>
            </a:r>
            <a:r>
              <a:rPr lang="ru-RU" sz="2400" baseline="30000" dirty="0"/>
              <a:t>0</a:t>
            </a:r>
            <a:r>
              <a:rPr lang="ru-RU" sz="2400" dirty="0"/>
              <a:t>С и ниже, корни – до – 10-12 </a:t>
            </a:r>
            <a:r>
              <a:rPr lang="ru-RU" sz="2400" baseline="30000" dirty="0"/>
              <a:t>0</a:t>
            </a:r>
            <a:r>
              <a:rPr lang="ru-RU" sz="2400" dirty="0"/>
              <a:t>С.</a:t>
            </a:r>
            <a:r>
              <a:rPr lang="ru-RU" sz="2400" baseline="30000" dirty="0"/>
              <a:t> </a:t>
            </a:r>
            <a:endParaRPr lang="ru-RU" sz="2400" baseline="30000" dirty="0" smtClean="0"/>
          </a:p>
          <a:p>
            <a:r>
              <a:rPr lang="ru-RU" sz="2400" dirty="0" smtClean="0"/>
              <a:t>Зимние </a:t>
            </a:r>
            <a:r>
              <a:rPr lang="ru-RU" sz="2400" dirty="0"/>
              <a:t>повреждения вишни, особенно в районах с влажным климатом, </a:t>
            </a:r>
            <a:r>
              <a:rPr lang="ru-RU" sz="2400" dirty="0" smtClean="0"/>
              <a:t>связаны </a:t>
            </a:r>
            <a:r>
              <a:rPr lang="ru-RU" sz="2400" dirty="0"/>
              <a:t>с плохой подготовкой к зиме из-за сильного поражения листьев </a:t>
            </a:r>
            <a:r>
              <a:rPr lang="ru-RU" sz="2400" dirty="0" err="1"/>
              <a:t>коккомикозом</a:t>
            </a:r>
            <a:r>
              <a:rPr lang="ru-RU" sz="2400" dirty="0"/>
              <a:t> и </a:t>
            </a:r>
            <a:r>
              <a:rPr lang="ru-RU" sz="2400" dirty="0" err="1"/>
              <a:t>монилиозом</a:t>
            </a:r>
            <a:r>
              <a:rPr lang="ru-RU" sz="2400" dirty="0"/>
              <a:t>. </a:t>
            </a:r>
          </a:p>
          <a:p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50878"/>
            <a:ext cx="5183188" cy="518614"/>
          </a:xfrm>
        </p:spPr>
        <p:txBody>
          <a:bodyPr>
            <a:normAutofit/>
          </a:bodyPr>
          <a:lstStyle/>
          <a:p>
            <a:r>
              <a:rPr lang="ru-RU" dirty="0" smtClean="0"/>
              <a:t>Черешня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610436"/>
            <a:ext cx="5183188" cy="45792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хорошей подготовке к зиме </a:t>
            </a:r>
            <a:r>
              <a:rPr lang="ru-RU" dirty="0" smtClean="0"/>
              <a:t>удовлетворительно </a:t>
            </a:r>
            <a:r>
              <a:rPr lang="ru-RU" dirty="0"/>
              <a:t>переносит морозы до -30 </a:t>
            </a:r>
            <a:r>
              <a:rPr lang="ru-RU" baseline="30000" dirty="0"/>
              <a:t>0</a:t>
            </a:r>
            <a:r>
              <a:rPr lang="ru-RU" dirty="0"/>
              <a:t>С. </a:t>
            </a:r>
            <a:endParaRPr lang="ru-RU" dirty="0" smtClean="0"/>
          </a:p>
          <a:p>
            <a:r>
              <a:rPr lang="ru-RU" dirty="0"/>
              <a:t>Зимостойкость генеративных почек </a:t>
            </a:r>
            <a:r>
              <a:rPr lang="ru-RU" dirty="0" smtClean="0"/>
              <a:t>снижают </a:t>
            </a:r>
            <a:r>
              <a:rPr lang="ru-RU" dirty="0"/>
              <a:t>резкие колебания температуры воздуха во второй половине зимы, когда после оттепелей наступают сильные морозы. В результате деревья на год остаются без урожая.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еустойчива </a:t>
            </a:r>
            <a:r>
              <a:rPr lang="ru-RU" dirty="0"/>
              <a:t>к солнечным ожогам коры, что связано с неглубоким покоем тканей коры штамба. </a:t>
            </a:r>
            <a:endParaRPr lang="ru-RU" dirty="0" smtClean="0"/>
          </a:p>
          <a:p>
            <a:r>
              <a:rPr lang="ru-RU" dirty="0" smtClean="0"/>
              <a:t>Относительно </a:t>
            </a:r>
            <a:r>
              <a:rPr lang="ru-RU" dirty="0"/>
              <a:t>ранние сроки цветения могут приводить к повреждению цветков и завязей весенними заморозками.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0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Значение культуры вишни и черешни;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952500"/>
            <a:ext cx="10693400" cy="52244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Широкое распространение вишни и черешни в промышленном и любительском садоводстве связано с высокими вкусовыми и десертными качествами плодов, а также биологическими особенностями.</a:t>
            </a:r>
          </a:p>
          <a:p>
            <a:r>
              <a:rPr lang="ru-RU" dirty="0"/>
              <a:t>Из плодов вишни готовят: варенье, начинки для конфет, настойки, соки, вина. Их употребляют в свежем виде. </a:t>
            </a:r>
          </a:p>
          <a:p>
            <a:r>
              <a:rPr lang="ru-RU" dirty="0"/>
              <a:t>Плоды черешни в основном употребляют в свежем виде, а также готовят высококачественные компоты. Плоды черешни и вишни пригодны также для замораживания.</a:t>
            </a:r>
          </a:p>
          <a:p>
            <a:r>
              <a:rPr lang="ru-RU" dirty="0"/>
              <a:t>Урожай вишни с 1 дерева может достигать 20-30 кг, черешни -30-50 кг, хотя рекордные урожаи достигают 50-70 кг. С 1 га вишни получают 30-50 ц, черешни 100-150 ц.</a:t>
            </a:r>
          </a:p>
          <a:p>
            <a:r>
              <a:rPr lang="ru-RU" dirty="0"/>
              <a:t>Вишня наиболее зимостойкая порода среди косточковых и по этому показателю не намного уступает яблоне. Раньше вишня была широко распространена в Беларуси и занимала 2-е место по площади после яблони. В связи с распространением </a:t>
            </a:r>
            <a:r>
              <a:rPr lang="ru-RU" dirty="0" err="1"/>
              <a:t>кокомикоза</a:t>
            </a:r>
            <a:r>
              <a:rPr lang="ru-RU" dirty="0"/>
              <a:t> в 70-х годах прошлого века большинство вишневых садов были раскорчеваны.</a:t>
            </a:r>
          </a:p>
          <a:p>
            <a:r>
              <a:rPr lang="ru-RU" dirty="0"/>
              <a:t>Черешня относится к породам теплого климата, поэтому северной границей промышленной культуры является Брестская область, а в любительском садоводстве ее выращивают вплоть до Ленинградской области.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71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Почва и влагообеспеченность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Вишня и черешня плохо растут на плотных, глинистых почвах, с близким залеганием непроницаемых слоев подпочвы. Не пригодны также песчаные почвы.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благоприятны легкосуглинистые и супесчаные почвы, проницаемые для воздуха и влаги, хорошо прогреваемые и умеренно увлажненные</a:t>
            </a:r>
            <a:r>
              <a:rPr lang="ru-RU" dirty="0" smtClean="0"/>
              <a:t>.</a:t>
            </a:r>
            <a:endParaRPr lang="ru-RU" b="1" i="1" dirty="0"/>
          </a:p>
          <a:p>
            <a:r>
              <a:rPr lang="ru-RU" dirty="0" smtClean="0"/>
              <a:t> </a:t>
            </a:r>
            <a:r>
              <a:rPr lang="ru-RU" dirty="0"/>
              <a:t>Вишня и черешня совершенно не переносят избыточного увлажнения почвы, особенно в летний период. При избытке влаги корни плохо обеспечены кислородом, что приводит к их отмиранию и может привести к гибели растений.  </a:t>
            </a:r>
            <a:endParaRPr lang="ru-RU" b="1" i="1" dirty="0"/>
          </a:p>
          <a:p>
            <a:r>
              <a:rPr lang="ru-RU" dirty="0"/>
              <a:t>При недостатке влаги в почве, что случается чаще на недостаточно влагоемких почвах при длительном отсутствии дождей, осыпаются завязи, сокращается прирост, плохо развиваются листья.</a:t>
            </a:r>
            <a:endParaRPr lang="ru-RU" b="1" i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01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Размножение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853130"/>
          </a:xfrm>
        </p:spPr>
        <p:txBody>
          <a:bodyPr/>
          <a:lstStyle/>
          <a:p>
            <a:r>
              <a:rPr lang="ru-RU" dirty="0"/>
              <a:t>Самый </a:t>
            </a:r>
            <a:r>
              <a:rPr lang="ru-RU" i="1" dirty="0"/>
              <a:t>древний способ</a:t>
            </a:r>
            <a:r>
              <a:rPr lang="ru-RU" dirty="0"/>
              <a:t> размножения вишни и черешни </a:t>
            </a:r>
            <a:r>
              <a:rPr lang="ru-RU" i="1" dirty="0"/>
              <a:t>– размножение корневой порослью и корневыми черенками</a:t>
            </a:r>
            <a:r>
              <a:rPr lang="ru-RU" dirty="0"/>
              <a:t>. В последние годы корнесобственные саженцы получают также способом зеленого черенкования. Однако </a:t>
            </a:r>
            <a:r>
              <a:rPr lang="ru-RU" i="1" dirty="0"/>
              <a:t>промышленное производство саженцев</a:t>
            </a:r>
            <a:r>
              <a:rPr lang="ru-RU" dirty="0"/>
              <a:t> вишни и черешни проводят в основном методом </a:t>
            </a:r>
            <a:r>
              <a:rPr lang="ru-RU" i="1" dirty="0"/>
              <a:t>окулировки. </a:t>
            </a:r>
            <a:endParaRPr lang="ru-RU" dirty="0"/>
          </a:p>
          <a:p>
            <a:r>
              <a:rPr lang="ru-RU" dirty="0"/>
              <a:t>В качестве подвоев для вишни и черешни в Беларуси используются сеянцы дикой черешни, местных сортов вишни обыкновенной и вишни </a:t>
            </a:r>
            <a:r>
              <a:rPr lang="ru-RU" dirty="0" err="1"/>
              <a:t>могалебской</a:t>
            </a:r>
            <a:r>
              <a:rPr lang="ru-RU" dirty="0"/>
              <a:t> (</a:t>
            </a:r>
            <a:r>
              <a:rPr lang="ru-RU" dirty="0" err="1"/>
              <a:t>антипки</a:t>
            </a:r>
            <a:r>
              <a:rPr lang="ru-RU" dirty="0"/>
              <a:t>). В Государственный реестр </a:t>
            </a:r>
            <a:r>
              <a:rPr lang="ru-RU" dirty="0" smtClean="0"/>
              <a:t>включены следующие семенные подвои: для </a:t>
            </a:r>
            <a:r>
              <a:rPr lang="ru-RU" dirty="0"/>
              <a:t>вишни </a:t>
            </a:r>
            <a:r>
              <a:rPr lang="ru-RU" dirty="0" smtClean="0"/>
              <a:t>– вишня </a:t>
            </a:r>
            <a:r>
              <a:rPr lang="ru-RU" dirty="0" err="1" smtClean="0"/>
              <a:t>магалебская</a:t>
            </a:r>
            <a:r>
              <a:rPr lang="ru-RU" dirty="0" smtClean="0"/>
              <a:t> (</a:t>
            </a:r>
            <a:r>
              <a:rPr lang="ru-RU" dirty="0" err="1" smtClean="0"/>
              <a:t>антипка</a:t>
            </a:r>
            <a:r>
              <a:rPr lang="ru-RU" dirty="0" smtClean="0"/>
              <a:t>), для </a:t>
            </a:r>
            <a:r>
              <a:rPr lang="ru-RU" dirty="0"/>
              <a:t>черешни – черешня дикая.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22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подвоев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Дикая черешня</a:t>
            </a:r>
            <a:r>
              <a:rPr lang="ru-RU" dirty="0"/>
              <a:t> – сильнорослый подвой и это один из его недостатков. Вторым недостатком является пониженная морозоустойчивость. Достоинства – сильный рост сеянцев в школке, хорошая совместимость с большинством сортов вишни и черешни, устойчивость к </a:t>
            </a:r>
            <a:r>
              <a:rPr lang="ru-RU" dirty="0" err="1" smtClean="0"/>
              <a:t>коккомикозу</a:t>
            </a:r>
            <a:r>
              <a:rPr lang="ru-RU" dirty="0" smtClean="0"/>
              <a:t> </a:t>
            </a:r>
            <a:r>
              <a:rPr lang="ru-RU" dirty="0"/>
              <a:t>и высокая урожайность привитых деревьев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Антипка</a:t>
            </a:r>
            <a:r>
              <a:rPr lang="ru-RU" dirty="0" smtClean="0"/>
              <a:t> – семенной подвой для вишни. Достоинства этого подвоя: высокая семенная продуктивность, </a:t>
            </a:r>
            <a:r>
              <a:rPr lang="ru-RU" dirty="0"/>
              <a:t>хорошая совместимость с большинством сортов вишни и черешни, устойчивость к </a:t>
            </a:r>
            <a:r>
              <a:rPr lang="ru-RU" dirty="0" err="1"/>
              <a:t>коккомикозу</a:t>
            </a:r>
            <a:r>
              <a:rPr lang="ru-RU" dirty="0"/>
              <a:t> и высокая урожайность привитых </a:t>
            </a:r>
            <a:r>
              <a:rPr lang="ru-RU" dirty="0" smtClean="0"/>
              <a:t>деревьев. Недостаток – плохой рост на почвах тяжелого и среднего гранулометрического состава.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09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Проблемы при выращивании вишни и черешни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7355"/>
            <a:ext cx="10515600" cy="4989608"/>
          </a:xfrm>
        </p:spPr>
        <p:txBody>
          <a:bodyPr/>
          <a:lstStyle/>
          <a:p>
            <a:r>
              <a:rPr lang="ru-RU" dirty="0" smtClean="0"/>
              <a:t>Трудности при заготовке </a:t>
            </a:r>
            <a:r>
              <a:rPr lang="ru-RU" dirty="0"/>
              <a:t>достаточного количества косточек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изкая всхожесть косточек;</a:t>
            </a:r>
            <a:endParaRPr lang="ru-RU" dirty="0"/>
          </a:p>
          <a:p>
            <a:r>
              <a:rPr lang="ru-RU" dirty="0" smtClean="0"/>
              <a:t>Поражение </a:t>
            </a:r>
            <a:r>
              <a:rPr lang="ru-RU" dirty="0"/>
              <a:t>сеянцев </a:t>
            </a:r>
            <a:r>
              <a:rPr lang="ru-RU" dirty="0" err="1"/>
              <a:t>коккомикозом</a:t>
            </a:r>
            <a:r>
              <a:rPr lang="ru-RU" dirty="0"/>
              <a:t>, что приводит к низкому выходу стандартных подвоев и их гибели зимой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Отсутствие достаточного количества клоновых подвоев;</a:t>
            </a:r>
            <a:endParaRPr lang="ru-RU" dirty="0"/>
          </a:p>
          <a:p>
            <a:r>
              <a:rPr lang="ru-RU" dirty="0"/>
              <a:t>-Гибель привитых почек в зимний период;</a:t>
            </a:r>
          </a:p>
          <a:p>
            <a:r>
              <a:rPr lang="ru-RU" dirty="0"/>
              <a:t>-«Цветуха» почек.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62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8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подготовки к посеву семян вишни и черешни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696"/>
            <a:ext cx="10515600" cy="5235267"/>
          </a:xfrm>
        </p:spPr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осле </a:t>
            </a:r>
            <a:r>
              <a:rPr lang="ru-RU" sz="2400" dirty="0"/>
              <a:t>отделения семян от мякоти нежелательно их подсушивать, а лучше хранить в увлажненном состоянии в субстрате при температуре 10-15</a:t>
            </a:r>
            <a:r>
              <a:rPr lang="ru-RU" sz="2400" baseline="30000" dirty="0"/>
              <a:t>0</a:t>
            </a:r>
            <a:r>
              <a:rPr lang="ru-RU" sz="2400" dirty="0"/>
              <a:t> С;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еред </a:t>
            </a:r>
            <a:r>
              <a:rPr lang="ru-RU" sz="2400" dirty="0"/>
              <a:t>стратификацией семена необходимо замочить в течении 5-7 дней, ежедневно меняя воду. Это способствует набуханию покровов семени и вымыванию ингибиторов – веществ, сдерживающих прорастание семян;</a:t>
            </a:r>
          </a:p>
          <a:p>
            <a:r>
              <a:rPr lang="ru-RU" sz="2400" i="1" dirty="0"/>
              <a:t>Стратификация проводится в 3 этапа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1. 60-90 дней при температуре 10-18</a:t>
            </a:r>
            <a:r>
              <a:rPr lang="ru-RU" sz="2400" baseline="30000" dirty="0"/>
              <a:t>О</a:t>
            </a:r>
            <a:r>
              <a:rPr lang="ru-RU" sz="2400" dirty="0"/>
              <a:t> С в сильно увлажненном субстрате, до </a:t>
            </a:r>
            <a:r>
              <a:rPr lang="ru-RU" sz="2400" dirty="0" smtClean="0"/>
              <a:t>              100</a:t>
            </a:r>
            <a:r>
              <a:rPr lang="ru-RU" sz="2400" dirty="0"/>
              <a:t>%;</a:t>
            </a:r>
          </a:p>
          <a:p>
            <a:pPr marL="0" indent="0">
              <a:buNone/>
            </a:pPr>
            <a:r>
              <a:rPr lang="ru-RU" sz="2400" dirty="0"/>
              <a:t>2. 70-80 дней при температуре 4-6</a:t>
            </a:r>
            <a:r>
              <a:rPr lang="ru-RU" sz="2400" baseline="30000" dirty="0"/>
              <a:t>О </a:t>
            </a:r>
            <a:r>
              <a:rPr lang="ru-RU" sz="2400" dirty="0"/>
              <a:t>С и влажности субстрата 60-70%;</a:t>
            </a:r>
          </a:p>
          <a:p>
            <a:pPr marL="0" indent="0">
              <a:buNone/>
            </a:pPr>
            <a:r>
              <a:rPr lang="ru-RU" sz="2400" dirty="0"/>
              <a:t>3. 60-70 дней после </a:t>
            </a:r>
            <a:r>
              <a:rPr lang="ru-RU" sz="2400" dirty="0" err="1"/>
              <a:t>наклевывания</a:t>
            </a:r>
            <a:r>
              <a:rPr lang="ru-RU" sz="2400" dirty="0"/>
              <a:t> 30-40% при температуре 0</a:t>
            </a:r>
            <a:r>
              <a:rPr lang="ru-RU" sz="2400" baseline="30000" dirty="0"/>
              <a:t>+</a:t>
            </a:r>
            <a:r>
              <a:rPr lang="ru-RU" sz="2400" baseline="-25000" dirty="0"/>
              <a:t>-</a:t>
            </a:r>
            <a:r>
              <a:rPr lang="ru-RU" sz="2400" dirty="0"/>
              <a:t>1</a:t>
            </a:r>
            <a:r>
              <a:rPr lang="ru-RU" sz="2400" baseline="30000" dirty="0"/>
              <a:t>О</a:t>
            </a:r>
            <a:r>
              <a:rPr lang="ru-RU" sz="2400" dirty="0"/>
              <a:t>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34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Выбор </a:t>
            </a:r>
            <a:r>
              <a:rPr lang="ru-RU" b="1" i="1" dirty="0"/>
              <a:t>участка и посадка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9116"/>
            <a:ext cx="10515600" cy="50578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вишни и черешни наиболее пригодны верхние и средние части пологих склонов южной, юго-западной и западной  экспозиции. Участок должен иметь хороший воздушный дренаж и быть выровненным (без </a:t>
            </a:r>
            <a:r>
              <a:rPr lang="ru-RU" dirty="0" err="1"/>
              <a:t>микрозападин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закладку сада наиболее пригодны </a:t>
            </a:r>
            <a:r>
              <a:rPr lang="ru-RU" dirty="0" smtClean="0"/>
              <a:t>лессовидные, </a:t>
            </a:r>
            <a:r>
              <a:rPr lang="ru-RU" dirty="0"/>
              <a:t>песчанистые и пылевато-песчанистые супеси и </a:t>
            </a:r>
            <a:r>
              <a:rPr lang="ru-RU" dirty="0" smtClean="0"/>
              <a:t>суглинки с мощностью </a:t>
            </a:r>
            <a:r>
              <a:rPr lang="ru-RU" dirty="0"/>
              <a:t>перегнойного горизонта – не менее 18 </a:t>
            </a:r>
            <a:r>
              <a:rPr lang="ru-RU" dirty="0" smtClean="0"/>
              <a:t>см и </a:t>
            </a:r>
            <a:r>
              <a:rPr lang="ru-RU" dirty="0"/>
              <a:t>рН – 5,5 – </a:t>
            </a:r>
            <a:r>
              <a:rPr lang="ru-RU" dirty="0" smtClean="0"/>
              <a:t>7, </a:t>
            </a:r>
            <a:r>
              <a:rPr lang="ru-RU" dirty="0"/>
              <a:t>подстилаемые водно-ледниковыми супесчаными или моренными суглинистыми и супесчаными отложениями.</a:t>
            </a:r>
          </a:p>
          <a:p>
            <a:r>
              <a:rPr lang="ru-RU" dirty="0" smtClean="0"/>
              <a:t>Лучшие </a:t>
            </a:r>
            <a:r>
              <a:rPr lang="ru-RU" i="1" dirty="0"/>
              <a:t>сроки</a:t>
            </a:r>
            <a:r>
              <a:rPr lang="ru-RU" dirty="0"/>
              <a:t>  посадки – весной. Возраст саженцев – однолетние привитые, 2-х летние корнесобственные. Схема посадки для вишни </a:t>
            </a:r>
            <a:r>
              <a:rPr lang="ru-RU" dirty="0" smtClean="0"/>
              <a:t>4 - 4,5 </a:t>
            </a:r>
            <a:r>
              <a:rPr lang="ru-RU" dirty="0"/>
              <a:t>х 3 </a:t>
            </a:r>
            <a:r>
              <a:rPr lang="ru-RU" dirty="0" smtClean="0"/>
              <a:t>м, </a:t>
            </a:r>
            <a:r>
              <a:rPr lang="ru-RU" dirty="0">
                <a:solidFill>
                  <a:prstClr val="black"/>
                </a:solidFill>
              </a:rPr>
              <a:t>для черешни </a:t>
            </a:r>
            <a:r>
              <a:rPr lang="ru-RU" dirty="0" smtClean="0"/>
              <a:t>4,5 </a:t>
            </a:r>
            <a:r>
              <a:rPr lang="ru-RU" dirty="0"/>
              <a:t>- 5 х 3 </a:t>
            </a:r>
            <a:r>
              <a:rPr lang="ru-RU" dirty="0" smtClean="0"/>
              <a:t>м.</a:t>
            </a:r>
            <a:endParaRPr lang="ru-RU" dirty="0"/>
          </a:p>
          <a:p>
            <a:r>
              <a:rPr lang="ru-RU" dirty="0"/>
              <a:t>Посадку выполняют </a:t>
            </a:r>
            <a:r>
              <a:rPr lang="ru-RU" dirty="0" err="1"/>
              <a:t>садопосадочной</a:t>
            </a:r>
            <a:r>
              <a:rPr lang="ru-RU" dirty="0"/>
              <a:t> машиной или вручную в подготовленные тракторным ямокопателем ямы. Глубина посадки – по корневую шейку.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42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Содержание </a:t>
            </a:r>
            <a:r>
              <a:rPr lang="ru-RU" i="1" dirty="0"/>
              <a:t>почвы</a:t>
            </a:r>
            <a:r>
              <a:rPr lang="ru-RU" dirty="0"/>
              <a:t> – любая система из известных, но наиболее приемлемой является содержание почвы в ряду под черным паром с мульчированием, а в междурядьях - </a:t>
            </a:r>
            <a:r>
              <a:rPr lang="ru-RU" dirty="0" err="1"/>
              <a:t>паросидеральная</a:t>
            </a:r>
            <a:r>
              <a:rPr lang="ru-RU" dirty="0"/>
              <a:t> или газонная.</a:t>
            </a:r>
          </a:p>
          <a:p>
            <a:r>
              <a:rPr lang="ru-RU" i="1" dirty="0"/>
              <a:t>Удобрение.</a:t>
            </a:r>
            <a:r>
              <a:rPr lang="ru-RU" dirty="0"/>
              <a:t>  При недостатке</a:t>
            </a:r>
            <a:r>
              <a:rPr lang="ru-RU" i="1" dirty="0"/>
              <a:t> азота</a:t>
            </a:r>
            <a:r>
              <a:rPr lang="ru-RU" dirty="0"/>
              <a:t> слабо растут побеги и преждевременно стареют листья (приобретают желтоватую окраску); при недостатке</a:t>
            </a:r>
            <a:r>
              <a:rPr lang="ru-RU" i="1" dirty="0"/>
              <a:t> </a:t>
            </a:r>
            <a:r>
              <a:rPr lang="ru-RU" dirty="0"/>
              <a:t>фосфора на листьях заметен фиолетовый оттенок и это сказывается на завязываемости и формировании плодов; при недостатке </a:t>
            </a:r>
            <a:r>
              <a:rPr lang="ru-RU" i="1" dirty="0"/>
              <a:t>калия</a:t>
            </a:r>
            <a:r>
              <a:rPr lang="ru-RU" dirty="0"/>
              <a:t> края листьев становятся </a:t>
            </a:r>
            <a:r>
              <a:rPr lang="ru-RU" dirty="0" err="1"/>
              <a:t>буровато</a:t>
            </a:r>
            <a:r>
              <a:rPr lang="ru-RU" dirty="0"/>
              <a:t>-красными, а деревья сильнее страдают от болезней, вредителей, засухи и мор</a:t>
            </a:r>
            <a:r>
              <a:rPr lang="ru-RU" i="1" dirty="0"/>
              <a:t>озов.</a:t>
            </a:r>
            <a:endParaRPr lang="ru-RU" dirty="0"/>
          </a:p>
          <a:p>
            <a:r>
              <a:rPr lang="ru-RU" dirty="0"/>
              <a:t>В молодом саду рекомендуется вносить только азотные удобрения, дробным способом, с общей дозой 60 кг </a:t>
            </a:r>
            <a:r>
              <a:rPr lang="ru-RU" dirty="0" err="1"/>
              <a:t>д.в</a:t>
            </a:r>
            <a:r>
              <a:rPr lang="ru-RU" dirty="0"/>
              <a:t>. с 3-4-х лет начинают вносить по 40-60 тонн на 1 га через год и </a:t>
            </a:r>
            <a:r>
              <a:rPr lang="en-US" dirty="0"/>
              <a:t>N</a:t>
            </a:r>
            <a:r>
              <a:rPr lang="ru-RU" baseline="-25000" dirty="0"/>
              <a:t>90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baseline="-25000" dirty="0"/>
              <a:t>60</a:t>
            </a:r>
            <a:r>
              <a:rPr lang="ru-RU" dirty="0"/>
              <a:t> </a:t>
            </a:r>
            <a:r>
              <a:rPr lang="en-US" dirty="0"/>
              <a:t>K</a:t>
            </a:r>
            <a:r>
              <a:rPr lang="ru-RU" baseline="-25000" dirty="0"/>
              <a:t>90.</a:t>
            </a:r>
            <a:r>
              <a:rPr lang="ru-RU" dirty="0"/>
              <a:t> В период полного плодоношения вносят через год 60-80 тонн/га</a:t>
            </a:r>
            <a:r>
              <a:rPr lang="ru-RU" i="1" dirty="0"/>
              <a:t> </a:t>
            </a:r>
            <a:r>
              <a:rPr lang="ru-RU" dirty="0"/>
              <a:t>органики и N</a:t>
            </a:r>
            <a:r>
              <a:rPr lang="ru-RU" baseline="-25000" dirty="0"/>
              <a:t>120</a:t>
            </a:r>
            <a:r>
              <a:rPr lang="ru-RU" dirty="0"/>
              <a:t> P</a:t>
            </a:r>
            <a:r>
              <a:rPr lang="ru-RU" baseline="-25000" dirty="0"/>
              <a:t>90</a:t>
            </a:r>
            <a:r>
              <a:rPr lang="ru-RU" dirty="0"/>
              <a:t> K</a:t>
            </a:r>
            <a:r>
              <a:rPr lang="ru-RU" baseline="-25000" dirty="0"/>
              <a:t>120.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1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Формирование и обрезка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Штамб </a:t>
            </a:r>
            <a:r>
              <a:rPr lang="ru-RU" dirty="0"/>
              <a:t>у вишни и черешни является уязвимым местом, поэтому он должен быть низким – у вишни 30-40 см, у черешни 40-60 см.</a:t>
            </a:r>
          </a:p>
          <a:p>
            <a:pPr lvl="0"/>
            <a:r>
              <a:rPr lang="ru-RU" dirty="0"/>
              <a:t>Лучшие типы </a:t>
            </a:r>
            <a:r>
              <a:rPr lang="ru-RU" dirty="0" smtClean="0"/>
              <a:t>кроны - </a:t>
            </a:r>
            <a:r>
              <a:rPr lang="ru-RU" dirty="0"/>
              <a:t>разреженно-ярусная для древовидной вишни и черешни и </a:t>
            </a:r>
            <a:r>
              <a:rPr lang="ru-RU" dirty="0" smtClean="0"/>
              <a:t>улучшенная </a:t>
            </a:r>
            <a:r>
              <a:rPr lang="ru-RU" dirty="0" err="1" smtClean="0"/>
              <a:t>кустовидная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кустовидной</a:t>
            </a:r>
            <a:r>
              <a:rPr lang="ru-RU" dirty="0"/>
              <a:t> вишни. В кроне оставляют 7-8 скелетных ветвей у </a:t>
            </a:r>
            <a:r>
              <a:rPr lang="ru-RU" dirty="0" err="1"/>
              <a:t>кустовидных</a:t>
            </a:r>
            <a:r>
              <a:rPr lang="ru-RU" dirty="0"/>
              <a:t> сортов и 5-6 у древовидных.</a:t>
            </a:r>
          </a:p>
          <a:p>
            <a:r>
              <a:rPr lang="ru-RU" i="1" dirty="0"/>
              <a:t>Обрезку</a:t>
            </a:r>
            <a:r>
              <a:rPr lang="ru-RU" dirty="0"/>
              <a:t> проводят рано весной, за 3-4 недели до начала вегетации. У плодоносящих деревьев при приросте 30-40 см ограничиваются только прореживанием у </a:t>
            </a:r>
            <a:r>
              <a:rPr lang="ru-RU" dirty="0" err="1"/>
              <a:t>кустовидной</a:t>
            </a:r>
            <a:r>
              <a:rPr lang="ru-RU" dirty="0"/>
              <a:t> вишни, а у черешни и древовидной </a:t>
            </a:r>
            <a:r>
              <a:rPr lang="ru-RU" dirty="0" smtClean="0"/>
              <a:t>вишни, </a:t>
            </a:r>
            <a:r>
              <a:rPr lang="ru-RU" dirty="0"/>
              <a:t>кроме </a:t>
            </a:r>
            <a:r>
              <a:rPr lang="ru-RU" dirty="0" smtClean="0"/>
              <a:t>того, </a:t>
            </a:r>
            <a:r>
              <a:rPr lang="ru-RU" dirty="0"/>
              <a:t>проводят укорачивание однолетних ветвей для усиления ветвления и стимулирования развития сильных букетных веточек.</a:t>
            </a:r>
          </a:p>
          <a:p>
            <a:r>
              <a:rPr lang="ru-RU" dirty="0"/>
              <a:t>При снижении прироста до 15-20 см укорачивают скелетные ветви над первым боковым разветвлением на приросте прошлого года. Деревья, которые не обрезали в течение нескольких лет обрезают постепенно, в течении 2-3-х лет, что бы не вызвать камедетечения.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80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Сорта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/>
              <a:t>сорта </a:t>
            </a:r>
            <a:r>
              <a:rPr lang="ru-RU" i="1" dirty="0"/>
              <a:t>вишни</a:t>
            </a:r>
            <a:r>
              <a:rPr lang="ru-RU" dirty="0"/>
              <a:t> делятся на 2 группы:</a:t>
            </a:r>
          </a:p>
          <a:p>
            <a:pPr lvl="0"/>
            <a:r>
              <a:rPr lang="ru-RU" b="1" i="1" dirty="0" err="1"/>
              <a:t>Морели</a:t>
            </a:r>
            <a:r>
              <a:rPr lang="ru-RU" dirty="0"/>
              <a:t> (</a:t>
            </a:r>
            <a:r>
              <a:rPr lang="ru-RU" dirty="0" err="1"/>
              <a:t>гриоты</a:t>
            </a:r>
            <a:r>
              <a:rPr lang="ru-RU" dirty="0"/>
              <a:t>)– с окрашенным соком;</a:t>
            </a:r>
          </a:p>
          <a:p>
            <a:pPr lvl="0"/>
            <a:r>
              <a:rPr lang="ru-RU" b="1" i="1" dirty="0" err="1"/>
              <a:t>Аморели</a:t>
            </a:r>
            <a:r>
              <a:rPr lang="ru-RU" dirty="0"/>
              <a:t> – с неокрашенным  соком.</a:t>
            </a:r>
          </a:p>
          <a:p>
            <a:r>
              <a:rPr lang="ru-RU" dirty="0"/>
              <a:t>Все сорта </a:t>
            </a:r>
            <a:r>
              <a:rPr lang="ru-RU" i="1" dirty="0"/>
              <a:t>черешни</a:t>
            </a:r>
            <a:r>
              <a:rPr lang="ru-RU" dirty="0"/>
              <a:t> делятся </a:t>
            </a:r>
            <a:r>
              <a:rPr lang="ru-RU" dirty="0" smtClean="0"/>
              <a:t>также </a:t>
            </a:r>
            <a:r>
              <a:rPr lang="ru-RU" dirty="0"/>
              <a:t>на 2 группы:</a:t>
            </a:r>
          </a:p>
          <a:p>
            <a:pPr lvl="0"/>
            <a:r>
              <a:rPr lang="ru-RU" b="1" i="1" dirty="0" err="1"/>
              <a:t>Бигарро</a:t>
            </a:r>
            <a:r>
              <a:rPr lang="ru-RU" dirty="0"/>
              <a:t> – с хрящеватой мякотью;</a:t>
            </a:r>
          </a:p>
          <a:p>
            <a:pPr lvl="0"/>
            <a:r>
              <a:rPr lang="ru-RU" b="1" i="1" dirty="0"/>
              <a:t>Гини</a:t>
            </a:r>
            <a:r>
              <a:rPr lang="ru-RU" dirty="0"/>
              <a:t> – с нежной сочной мякотью.</a:t>
            </a:r>
          </a:p>
          <a:p>
            <a:r>
              <a:rPr lang="ru-RU" dirty="0"/>
              <a:t>Кроме того</a:t>
            </a:r>
            <a:r>
              <a:rPr lang="ru-RU"/>
              <a:t>, </a:t>
            </a:r>
            <a:r>
              <a:rPr lang="ru-RU" smtClean="0"/>
              <a:t>есть </a:t>
            </a:r>
            <a:r>
              <a:rPr lang="ru-RU" dirty="0"/>
              <a:t>группа гибридных сортов между вишней и черешней, так называемые </a:t>
            </a:r>
            <a:r>
              <a:rPr lang="ru-RU" b="1" i="1" dirty="0" err="1"/>
              <a:t>дюки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61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Химический </a:t>
            </a:r>
            <a:r>
              <a:rPr lang="ru-RU" sz="3600" b="1" dirty="0"/>
              <a:t>состав плодов вишни и черешни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18297"/>
              </p:ext>
            </p:extLst>
          </p:nvPr>
        </p:nvGraphicFramePr>
        <p:xfrm>
          <a:off x="838200" y="1104900"/>
          <a:ext cx="10642599" cy="3438588"/>
        </p:xfrm>
        <a:graphic>
          <a:graphicData uri="http://schemas.openxmlformats.org/drawingml/2006/table">
            <a:tbl>
              <a:tblPr/>
              <a:tblGrid>
                <a:gridCol w="3547533">
                  <a:extLst>
                    <a:ext uri="{9D8B030D-6E8A-4147-A177-3AD203B41FA5}">
                      <a16:colId xmlns:a16="http://schemas.microsoft.com/office/drawing/2014/main" xmlns="" val="2084798479"/>
                    </a:ext>
                  </a:extLst>
                </a:gridCol>
                <a:gridCol w="3547533">
                  <a:extLst>
                    <a:ext uri="{9D8B030D-6E8A-4147-A177-3AD203B41FA5}">
                      <a16:colId xmlns:a16="http://schemas.microsoft.com/office/drawing/2014/main" xmlns="" val="2330598129"/>
                    </a:ext>
                  </a:extLst>
                </a:gridCol>
                <a:gridCol w="3547533">
                  <a:extLst>
                    <a:ext uri="{9D8B030D-6E8A-4147-A177-3AD203B41FA5}">
                      <a16:colId xmlns:a16="http://schemas.microsoft.com/office/drawing/2014/main" xmlns="" val="381967117"/>
                    </a:ext>
                  </a:extLst>
                </a:gridCol>
              </a:tblGrid>
              <a:tr h="652736">
                <a:tc rowSpan="2"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Химический состав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Содержится,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7617776"/>
                  </a:ext>
                </a:extLst>
              </a:tr>
              <a:tr h="656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Вишня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Черешня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43539"/>
                  </a:ext>
                </a:extLst>
              </a:tr>
              <a:tr h="425863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80-86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82-85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176334"/>
                  </a:ext>
                </a:extLst>
              </a:tr>
              <a:tr h="425863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Сахара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7-17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9 - 21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747938"/>
                  </a:ext>
                </a:extLst>
              </a:tr>
              <a:tr h="425863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Кислоты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0,8-2,7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0,9-1,2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7257497"/>
                  </a:ext>
                </a:extLst>
              </a:tr>
              <a:tr h="851725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Дубильные вещества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0,05-0,2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0,03-0,21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4779392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8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вишни и черешни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Основным ботанико-географическим центром формирования видов вишни является Восточная Азия, вторым по значению – Средняя Азия, четвертым - Европа </a:t>
            </a:r>
            <a:r>
              <a:rPr lang="ru-RU" dirty="0" smtClean="0"/>
              <a:t>со Средиземноморьем </a:t>
            </a:r>
            <a:r>
              <a:rPr lang="ru-RU" dirty="0"/>
              <a:t>и Западная Сибирь, пятым -Северная Америка. Наибольшее видовое разнообразие диких видов вишни в Китае – 91 вид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Вишня </a:t>
            </a:r>
            <a:r>
              <a:rPr lang="ru-RU" dirty="0"/>
              <a:t>и черешня близки друг к другу в ботаническом </a:t>
            </a:r>
            <a:r>
              <a:rPr lang="ru-RU" dirty="0" smtClean="0"/>
              <a:t>отношении. Они, как и другие косточковые породы, </a:t>
            </a:r>
            <a:r>
              <a:rPr lang="ru-RU" dirty="0"/>
              <a:t>относятся к роду</a:t>
            </a:r>
            <a:r>
              <a:rPr lang="ru-RU" b="1" dirty="0"/>
              <a:t> </a:t>
            </a:r>
            <a:r>
              <a:rPr lang="en-US" b="1" i="1" dirty="0" err="1"/>
              <a:t>Prunus</a:t>
            </a:r>
            <a:r>
              <a:rPr lang="ru-RU" b="1" i="1" dirty="0"/>
              <a:t>, </a:t>
            </a:r>
            <a:r>
              <a:rPr lang="ru-RU" dirty="0" smtClean="0"/>
              <a:t>семейству </a:t>
            </a:r>
            <a:r>
              <a:rPr lang="ru-RU" dirty="0"/>
              <a:t>розоцветных –</a:t>
            </a:r>
            <a:r>
              <a:rPr lang="ru-RU" i="1" dirty="0"/>
              <a:t> </a:t>
            </a:r>
            <a:r>
              <a:rPr lang="en-US" b="1" i="1" dirty="0" err="1"/>
              <a:t>Rosaceae</a:t>
            </a:r>
            <a:r>
              <a:rPr lang="ru-RU" dirty="0"/>
              <a:t>.</a:t>
            </a:r>
          </a:p>
          <a:p>
            <a:r>
              <a:rPr lang="ru-RU" dirty="0"/>
              <a:t>В диком виде черешня произрастает на Кавказе, Украине и Молдове. Представлена одним видом –</a:t>
            </a:r>
            <a:r>
              <a:rPr lang="en-US" b="1" i="1" dirty="0"/>
              <a:t>P</a:t>
            </a:r>
            <a:r>
              <a:rPr lang="ru-RU" b="1" i="1" dirty="0" smtClean="0"/>
              <a:t>.</a:t>
            </a:r>
            <a:r>
              <a:rPr lang="en-US" b="1" i="1" dirty="0" smtClean="0"/>
              <a:t> </a:t>
            </a:r>
            <a:r>
              <a:rPr lang="ru-RU" b="1" i="1" dirty="0" err="1"/>
              <a:t>а</a:t>
            </a:r>
            <a:r>
              <a:rPr lang="en-US" b="1" i="1" dirty="0" err="1" smtClean="0"/>
              <a:t>vium</a:t>
            </a:r>
            <a:r>
              <a:rPr lang="ru-RU" i="1" dirty="0" smtClean="0"/>
              <a:t> </a:t>
            </a:r>
            <a:r>
              <a:rPr lang="ru-RU" dirty="0" smtClean="0"/>
              <a:t>(вишня птичья).</a:t>
            </a:r>
            <a:endParaRPr lang="ru-RU" dirty="0"/>
          </a:p>
          <a:p>
            <a:r>
              <a:rPr lang="ru-RU" dirty="0" smtClean="0"/>
              <a:t>Несмотря </a:t>
            </a:r>
            <a:r>
              <a:rPr lang="ru-RU" dirty="0"/>
              <a:t>на существование большого количества видов </a:t>
            </a:r>
            <a:r>
              <a:rPr lang="ru-RU" dirty="0" smtClean="0"/>
              <a:t>вишни, </a:t>
            </a:r>
            <a:r>
              <a:rPr lang="ru-RU" dirty="0" err="1"/>
              <a:t>родоначальными</a:t>
            </a:r>
            <a:r>
              <a:rPr lang="ru-RU" dirty="0"/>
              <a:t> формами культурных </a:t>
            </a:r>
            <a:r>
              <a:rPr lang="ru-RU" dirty="0" smtClean="0"/>
              <a:t>сортов вишни, </a:t>
            </a:r>
            <a:r>
              <a:rPr lang="ru-RU" dirty="0"/>
              <a:t>видимо были: </a:t>
            </a:r>
          </a:p>
          <a:p>
            <a:pPr lvl="0"/>
            <a:r>
              <a:rPr lang="ru-RU" dirty="0"/>
              <a:t>Вишня обыкновенная </a:t>
            </a:r>
            <a:r>
              <a:rPr lang="ru-RU" b="1" i="1" dirty="0" smtClean="0"/>
              <a:t>Р.</a:t>
            </a:r>
            <a:r>
              <a:rPr lang="en-US" b="1" i="1" dirty="0" smtClean="0"/>
              <a:t> vulgaris</a:t>
            </a:r>
            <a:r>
              <a:rPr lang="ru-RU" dirty="0" smtClean="0"/>
              <a:t> </a:t>
            </a:r>
            <a:r>
              <a:rPr lang="ru-RU" dirty="0"/>
              <a:t>(2</a:t>
            </a:r>
            <a:r>
              <a:rPr lang="en-US" dirty="0"/>
              <a:t>n</a:t>
            </a:r>
            <a:r>
              <a:rPr lang="ru-RU" dirty="0"/>
              <a:t> = 32)</a:t>
            </a:r>
          </a:p>
          <a:p>
            <a:pPr lvl="0"/>
            <a:r>
              <a:rPr lang="ru-RU" dirty="0"/>
              <a:t>Вишня степная </a:t>
            </a:r>
            <a:r>
              <a:rPr lang="en-US" b="1" i="1" dirty="0" smtClean="0"/>
              <a:t>P</a:t>
            </a:r>
            <a:r>
              <a:rPr lang="ru-RU" b="1" i="1" dirty="0" smtClean="0"/>
              <a:t>.</a:t>
            </a:r>
            <a:r>
              <a:rPr lang="en-US" b="1" i="1" dirty="0" smtClean="0"/>
              <a:t> </a:t>
            </a:r>
            <a:r>
              <a:rPr lang="en-US" b="1" i="1" dirty="0" err="1" smtClean="0"/>
              <a:t>fruticosa</a:t>
            </a:r>
            <a:r>
              <a:rPr lang="ru-RU" dirty="0" smtClean="0"/>
              <a:t> </a:t>
            </a:r>
            <a:r>
              <a:rPr lang="ru-RU" dirty="0"/>
              <a:t>(2</a:t>
            </a:r>
            <a:r>
              <a:rPr lang="en-US" dirty="0"/>
              <a:t>n</a:t>
            </a:r>
            <a:r>
              <a:rPr lang="ru-RU" dirty="0"/>
              <a:t> = 32) </a:t>
            </a:r>
          </a:p>
          <a:p>
            <a:pPr lvl="0"/>
            <a:r>
              <a:rPr lang="ru-RU" dirty="0"/>
              <a:t>Черешня </a:t>
            </a:r>
            <a:r>
              <a:rPr lang="en-US" b="1" i="1" dirty="0"/>
              <a:t>P</a:t>
            </a:r>
            <a:r>
              <a:rPr lang="en-US" b="1" i="1" dirty="0" smtClean="0"/>
              <a:t>. </a:t>
            </a:r>
            <a:r>
              <a:rPr lang="en-US" b="1" i="1" dirty="0" err="1"/>
              <a:t>avium</a:t>
            </a:r>
            <a:r>
              <a:rPr lang="en-US" b="1" i="1" dirty="0"/>
              <a:t> </a:t>
            </a:r>
            <a:r>
              <a:rPr lang="en-US" dirty="0"/>
              <a:t>(2n = 16)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3" y="58847"/>
            <a:ext cx="105360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Наиболее распространенными видами вишни являются: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/>
              <a:t>Черешня (</a:t>
            </a:r>
            <a:r>
              <a:rPr lang="en-US" sz="2000" b="1" i="1" dirty="0"/>
              <a:t>P. </a:t>
            </a:r>
            <a:r>
              <a:rPr lang="en-US" sz="2000" b="1" i="1" dirty="0" err="1" smtClean="0"/>
              <a:t>avium</a:t>
            </a:r>
            <a:r>
              <a:rPr lang="ru-RU" sz="2000" b="1" i="1" dirty="0" smtClean="0"/>
              <a:t>) – самый древний вид вишен, известный около 10000 лет. </a:t>
            </a:r>
            <a:r>
              <a:rPr lang="ru-RU" sz="2000" b="1" i="1" dirty="0"/>
              <a:t>Б</a:t>
            </a:r>
            <a:r>
              <a:rPr lang="ru-RU" sz="2000" b="1" i="1" dirty="0" smtClean="0"/>
              <a:t>ыстрорастущее дерево высотой до </a:t>
            </a:r>
            <a:r>
              <a:rPr lang="ru-RU" sz="2000" dirty="0" smtClean="0"/>
              <a:t>25-30 м и продолжительностью </a:t>
            </a:r>
            <a:r>
              <a:rPr lang="ru-RU" sz="2000" dirty="0"/>
              <a:t>жизни </a:t>
            </a:r>
            <a:r>
              <a:rPr lang="ru-RU" sz="2000" dirty="0" smtClean="0"/>
              <a:t> </a:t>
            </a:r>
            <a:r>
              <a:rPr lang="ru-RU" sz="2000" dirty="0"/>
              <a:t>до 80-100 лет. </a:t>
            </a:r>
            <a:r>
              <a:rPr lang="ru-RU" sz="2000" dirty="0" smtClean="0"/>
              <a:t>Плоды дикой черешни мелкие, по вкусу чаще горькие, но встречаются формы со сладкими и кисло-сладкими плодами.</a:t>
            </a:r>
            <a:endParaRPr lang="ru-RU" sz="20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/>
              <a:t>Вишня </a:t>
            </a:r>
            <a:r>
              <a:rPr lang="ru-RU" sz="2000" b="1" dirty="0"/>
              <a:t>обыкновенная</a:t>
            </a:r>
            <a:r>
              <a:rPr lang="ru-RU" sz="2000" dirty="0"/>
              <a:t> </a:t>
            </a:r>
            <a:r>
              <a:rPr lang="ru-RU" sz="2000" i="1" dirty="0"/>
              <a:t>(</a:t>
            </a:r>
            <a:r>
              <a:rPr lang="ru-RU" sz="2000" b="1" i="1" dirty="0"/>
              <a:t>Р</a:t>
            </a:r>
            <a:r>
              <a:rPr lang="ru-RU" sz="2000" i="1" dirty="0" smtClean="0"/>
              <a:t>.</a:t>
            </a:r>
            <a:r>
              <a:rPr lang="en-US" sz="2000" b="1" i="1" dirty="0" smtClean="0"/>
              <a:t> </a:t>
            </a:r>
            <a:r>
              <a:rPr lang="en-US" sz="2000" b="1" i="1" dirty="0"/>
              <a:t>vulgaris</a:t>
            </a:r>
            <a:r>
              <a:rPr lang="ru-RU" sz="2000" b="1" i="1" dirty="0"/>
              <a:t>) </a:t>
            </a:r>
            <a:r>
              <a:rPr lang="ru-RU" sz="2000" b="1" dirty="0"/>
              <a:t>- </a:t>
            </a:r>
            <a:r>
              <a:rPr lang="ru-RU" sz="2000" dirty="0"/>
              <a:t>дерево или кустарник с сильной прикорневой порослью. Плоды </a:t>
            </a:r>
            <a:r>
              <a:rPr lang="ru-RU" sz="2000" dirty="0" smtClean="0"/>
              <a:t>хорошего кисло -сладкого вкуса,  </a:t>
            </a:r>
            <a:r>
              <a:rPr lang="ru-RU" sz="2000" dirty="0"/>
              <a:t>Предполагают, что этот вид сформировался в результате естественной гибридизации вишни степной и черешни. В диком виде не встречается, но в одичалом широко распространена в </a:t>
            </a:r>
            <a:r>
              <a:rPr lang="ru-RU" sz="2000" dirty="0" smtClean="0"/>
              <a:t>Европе.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/>
              <a:t>Вишня </a:t>
            </a:r>
            <a:r>
              <a:rPr lang="ru-RU" sz="2000" b="1" dirty="0"/>
              <a:t>степная </a:t>
            </a:r>
            <a:r>
              <a:rPr lang="ru-RU" sz="2000" b="1" i="1" dirty="0"/>
              <a:t>(</a:t>
            </a:r>
            <a:r>
              <a:rPr lang="en-US" sz="2000" b="1" i="1" dirty="0"/>
              <a:t>P</a:t>
            </a:r>
            <a:r>
              <a:rPr lang="ru-RU" sz="2000" b="1" i="1" dirty="0" smtClean="0"/>
              <a:t>. </a:t>
            </a:r>
            <a:r>
              <a:rPr lang="ru-RU" sz="2000" b="1" i="1" dirty="0" err="1"/>
              <a:t>fruticosa</a:t>
            </a:r>
            <a:r>
              <a:rPr lang="ru-RU" sz="2000" b="1" dirty="0"/>
              <a:t>) – </a:t>
            </a:r>
            <a:r>
              <a:rPr lang="ru-RU" sz="2000" dirty="0"/>
              <a:t>низкорослый кустарник до 1,5 м высотой. По вкусу плоды кислые, иногда терпкие. Косточка отличается от других видов наличием острых ребер с обеих сторон косточки. Обладает высокой зимостойкостью, засухоустойчивостью, </a:t>
            </a:r>
            <a:r>
              <a:rPr lang="ru-RU" sz="2000" dirty="0" err="1"/>
              <a:t>скороплодностью</a:t>
            </a:r>
            <a:r>
              <a:rPr lang="ru-RU" sz="2000" dirty="0"/>
              <a:t> и урожайностью. Произрастает в Поволжье, на Урале, Северном Кавказе, Западной </a:t>
            </a:r>
            <a:r>
              <a:rPr lang="ru-RU" sz="2000" dirty="0" smtClean="0"/>
              <a:t>Сибири.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/>
              <a:t>Песчаная </a:t>
            </a:r>
            <a:r>
              <a:rPr lang="ru-RU" sz="2000" b="1" dirty="0"/>
              <a:t>вишня </a:t>
            </a:r>
            <a:r>
              <a:rPr lang="ru-RU" sz="2000" b="1" i="1" dirty="0"/>
              <a:t>(</a:t>
            </a:r>
            <a:r>
              <a:rPr lang="en-US" sz="2000" b="1" i="1" dirty="0"/>
              <a:t>P</a:t>
            </a:r>
            <a:r>
              <a:rPr lang="ru-RU" sz="2000" b="1" i="1" dirty="0" smtClean="0"/>
              <a:t>.</a:t>
            </a:r>
            <a:r>
              <a:rPr lang="ru-RU" sz="2000" b="1" i="1" dirty="0" err="1" smtClean="0"/>
              <a:t>bessey</a:t>
            </a:r>
            <a:r>
              <a:rPr lang="ru-RU" sz="2000" b="1" i="1" dirty="0"/>
              <a:t>) </a:t>
            </a:r>
            <a:r>
              <a:rPr lang="ru-RU" sz="2000" b="1" dirty="0"/>
              <a:t>– </a:t>
            </a:r>
            <a:r>
              <a:rPr lang="ru-RU" sz="2000" dirty="0"/>
              <a:t>небольшой кустарник высотой 0,5-1,2 м. Плоды безвкусные, сочные. Вид морозостойкий и урожайный. В диком виде произрастает на засоленных песках в Северной </a:t>
            </a:r>
            <a:r>
              <a:rPr lang="ru-RU" sz="2000" dirty="0" smtClean="0"/>
              <a:t>Америке.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err="1" smtClean="0"/>
              <a:t>Антипка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 smtClean="0"/>
              <a:t>магалебка</a:t>
            </a:r>
            <a:r>
              <a:rPr lang="ru-RU" sz="2000" b="1" dirty="0"/>
              <a:t>) </a:t>
            </a:r>
            <a:r>
              <a:rPr lang="ru-RU" sz="2000" b="1" i="1" dirty="0"/>
              <a:t>(</a:t>
            </a:r>
            <a:r>
              <a:rPr lang="en-US" sz="2000" b="1" i="1" dirty="0"/>
              <a:t>P</a:t>
            </a:r>
            <a:r>
              <a:rPr lang="ru-RU" sz="2000" b="1" i="1" dirty="0" smtClean="0"/>
              <a:t>. </a:t>
            </a:r>
            <a:r>
              <a:rPr lang="ru-RU" sz="2000" b="1" i="1" dirty="0" err="1"/>
              <a:t>mahaleb</a:t>
            </a:r>
            <a:r>
              <a:rPr lang="ru-RU" sz="2000" b="1" i="1" dirty="0"/>
              <a:t>) </a:t>
            </a:r>
            <a:r>
              <a:rPr lang="ru-RU" sz="2000" b="1" dirty="0"/>
              <a:t>– </a:t>
            </a:r>
            <a:r>
              <a:rPr lang="ru-RU" sz="2000" dirty="0"/>
              <a:t>Дерево высотой от 5 до 15м или </a:t>
            </a:r>
            <a:r>
              <a:rPr lang="ru-RU" sz="2000" dirty="0" err="1"/>
              <a:t>кустовидно</a:t>
            </a:r>
            <a:r>
              <a:rPr lang="ru-RU" sz="2000" dirty="0"/>
              <a:t>-древесное растение. Корневую поросль не образует. Плоды мелкие, несъедобные (очень терпкие) Достаточно зимостойкий вид. В диком виде растет в Крыму, на Кавказе, Закавказье, </a:t>
            </a:r>
            <a:r>
              <a:rPr lang="ru-RU" sz="2000" dirty="0" smtClean="0"/>
              <a:t>Иране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/>
              <a:t>Вишня </a:t>
            </a:r>
            <a:r>
              <a:rPr lang="ru-RU" sz="2000" b="1" dirty="0"/>
              <a:t>войлочная (</a:t>
            </a:r>
            <a:r>
              <a:rPr lang="en-US" sz="2000" b="1" i="1" dirty="0"/>
              <a:t>P</a:t>
            </a:r>
            <a:r>
              <a:rPr lang="ru-RU" sz="2000" b="1" i="1" dirty="0" smtClean="0"/>
              <a:t>.</a:t>
            </a:r>
            <a:r>
              <a:rPr lang="ru-RU" sz="2000" b="1" i="1" dirty="0" err="1" smtClean="0"/>
              <a:t>tomentosa</a:t>
            </a:r>
            <a:r>
              <a:rPr lang="ru-RU" sz="2000" b="1" dirty="0"/>
              <a:t>) – </a:t>
            </a:r>
            <a:r>
              <a:rPr lang="ru-RU" sz="2000" dirty="0"/>
              <a:t>вишне войлочной будет посвящена отдельная лекция.</a:t>
            </a:r>
          </a:p>
        </p:txBody>
      </p:sp>
    </p:spTree>
    <p:extLst>
      <p:ext uri="{BB962C8B-B14F-4D97-AF65-F5344CB8AC3E}">
        <p14:creationId xmlns:p14="http://schemas.microsoft.com/office/powerpoint/2010/main" val="27708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00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Деревья черешни и вишни обыкновенной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1673587"/>
            <a:ext cx="5759355" cy="497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87" y="1673587"/>
            <a:ext cx="5268035" cy="51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ru-RU" dirty="0" smtClean="0"/>
              <a:t>Вишня степная, куст и ветка с плодами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" y="1201004"/>
            <a:ext cx="5431808" cy="50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1" y="1201004"/>
            <a:ext cx="5281683" cy="50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1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/>
          <a:lstStyle/>
          <a:p>
            <a:r>
              <a:rPr lang="ru-RU" dirty="0" smtClean="0"/>
              <a:t>Вишня песчаная и вишня </a:t>
            </a:r>
            <a:r>
              <a:rPr lang="ru-RU" dirty="0" err="1" smtClean="0"/>
              <a:t>магалебская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1514901"/>
            <a:ext cx="5336273" cy="473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9" y="1310185"/>
            <a:ext cx="5476163" cy="509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1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Вишня войлочная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7" y="1528549"/>
            <a:ext cx="5718412" cy="494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528548"/>
            <a:ext cx="5500048" cy="494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4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2677</Words>
  <Application>Microsoft Office PowerPoint</Application>
  <PresentationFormat>Широкоэкранный</PresentationFormat>
  <Paragraphs>142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Лекция ВИШНЯ И ЧЕРЕШНЯ </vt:lpstr>
      <vt:lpstr> Значение культуры вишни и черешни; </vt:lpstr>
      <vt:lpstr> Химический состав плодов вишни и черешни </vt:lpstr>
      <vt:lpstr>Происхождение вишни и черешни</vt:lpstr>
      <vt:lpstr>Презентация PowerPoint</vt:lpstr>
      <vt:lpstr>Деревья черешни и вишни обыкновенной</vt:lpstr>
      <vt:lpstr>Вишня степная, куст и ветка с плодами</vt:lpstr>
      <vt:lpstr>Вишня песчаная и вишня магалебская</vt:lpstr>
      <vt:lpstr>Вишня войлочная</vt:lpstr>
      <vt:lpstr>Морфологические и биологические особенности</vt:lpstr>
      <vt:lpstr>Презентация PowerPoint</vt:lpstr>
      <vt:lpstr>Презентация PowerPoint</vt:lpstr>
      <vt:lpstr>Характер плодоношения древовидной и кустовидной вишни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Отношение к свету</vt:lpstr>
      <vt:lpstr>Отношение к температуре</vt:lpstr>
      <vt:lpstr>Почва и влагообеспеченность</vt:lpstr>
      <vt:lpstr>Размножение</vt:lpstr>
      <vt:lpstr>Характеристика подвоев</vt:lpstr>
      <vt:lpstr>Проблемы при выращивании вишни и черешни</vt:lpstr>
      <vt:lpstr>Особенности подготовки к посеву семян вишни и черешни</vt:lpstr>
      <vt:lpstr> Выбор участка и посадка </vt:lpstr>
      <vt:lpstr>Уход</vt:lpstr>
      <vt:lpstr>Формирование и обрезка</vt:lpstr>
      <vt:lpstr>Сорта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Карпицкий А. М.</dc:creator>
  <cp:lastModifiedBy>Пользователь</cp:lastModifiedBy>
  <cp:revision>24</cp:revision>
  <dcterms:created xsi:type="dcterms:W3CDTF">2017-11-15T08:19:14Z</dcterms:created>
  <dcterms:modified xsi:type="dcterms:W3CDTF">2019-12-06T06:37:00Z</dcterms:modified>
</cp:coreProperties>
</file>