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58" r:id="rId7"/>
    <p:sldId id="259" r:id="rId8"/>
    <p:sldId id="263" r:id="rId9"/>
    <p:sldId id="264" r:id="rId10"/>
    <p:sldId id="265" r:id="rId11"/>
    <p:sldId id="266" r:id="rId12"/>
    <p:sldId id="270" r:id="rId13"/>
    <p:sldId id="295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82" r:id="rId22"/>
    <p:sldId id="283" r:id="rId23"/>
    <p:sldId id="279" r:id="rId24"/>
    <p:sldId id="280" r:id="rId25"/>
    <p:sldId id="281" r:id="rId26"/>
    <p:sldId id="285" r:id="rId27"/>
    <p:sldId id="284" r:id="rId28"/>
    <p:sldId id="286" r:id="rId29"/>
    <p:sldId id="287" r:id="rId30"/>
    <p:sldId id="288" r:id="rId31"/>
    <p:sldId id="291" r:id="rId32"/>
    <p:sldId id="289" r:id="rId33"/>
    <p:sldId id="292" r:id="rId34"/>
    <p:sldId id="290" r:id="rId35"/>
    <p:sldId id="293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294" r:id="rId50"/>
    <p:sldId id="310" r:id="rId51"/>
    <p:sldId id="311" r:id="rId52"/>
    <p:sldId id="312" r:id="rId53"/>
    <p:sldId id="313" r:id="rId54"/>
    <p:sldId id="314" r:id="rId55"/>
    <p:sldId id="315" r:id="rId56"/>
    <p:sldId id="269" r:id="rId57"/>
    <p:sldId id="316" r:id="rId58"/>
    <p:sldId id="317" r:id="rId59"/>
    <p:sldId id="267" r:id="rId60"/>
    <p:sldId id="268" r:id="rId61"/>
    <p:sldId id="318" r:id="rId62"/>
    <p:sldId id="319" r:id="rId63"/>
    <p:sldId id="320" r:id="rId64"/>
    <p:sldId id="321" r:id="rId6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32" y="7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ACE82-2772-44A0-9B89-DE5A52493433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396A-B322-491F-9F6B-4675C2C64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408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ACE82-2772-44A0-9B89-DE5A52493433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396A-B322-491F-9F6B-4675C2C64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134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ACE82-2772-44A0-9B89-DE5A52493433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396A-B322-491F-9F6B-4675C2C64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681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9F1592-AD3B-4CF1-88E0-9EE823940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>
            <a:extLst>
              <a:ext uri="{FF2B5EF4-FFF2-40B4-BE49-F238E27FC236}">
                <a16:creationId xmlns:a16="http://schemas.microsoft.com/office/drawing/2014/main" id="{2B8D47EC-AC93-4A3D-8A40-AFAF9D8D742B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44B467-BC84-4505-8A51-E21B4999CB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6FA4D1-0226-44F3-96FC-12867695A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BFB172-BFB3-4809-B2AC-CF6FBE618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D2AC3409-8AC7-4B29-BDAF-1C8F49735AD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302720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566F77-769E-435D-ABD4-3448FE936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A8BC758-EABD-4804-B6B7-417870F7137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Место для изображения из Интернета 3">
            <a:extLst>
              <a:ext uri="{FF2B5EF4-FFF2-40B4-BE49-F238E27FC236}">
                <a16:creationId xmlns:a16="http://schemas.microsoft.com/office/drawing/2014/main" id="{BC0C42BC-35C7-41D4-9547-B83020D2BD54}"/>
              </a:ext>
            </a:extLst>
          </p:cNvPr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2BF577-0321-41A0-B651-48E040709B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8241BB-994E-40BC-8403-6E16E8605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D45A4E1-76FA-4CCB-BCDE-012ADC69B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A041F417-3599-49D5-B62A-07C71B97AD7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1019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B362EC-FFCF-480A-9D63-EFEEB06AB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DD980B-308F-4E62-B49F-724A05D307D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B33D47F-1347-4DA8-9230-91F5AABE3F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D8D5207-21BC-4D5B-BC70-E403A806B5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6E74F6-E4C5-4481-B0AC-8D1B0F4DA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429A00-9BBD-474F-AB17-EB5E70165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55887AEF-BF1E-4265-A83F-F6A0A3B2AEB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56512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ACE82-2772-44A0-9B89-DE5A52493433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396A-B322-491F-9F6B-4675C2C64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97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ACE82-2772-44A0-9B89-DE5A52493433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396A-B322-491F-9F6B-4675C2C64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652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ACE82-2772-44A0-9B89-DE5A52493433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396A-B322-491F-9F6B-4675C2C64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141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ACE82-2772-44A0-9B89-DE5A52493433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396A-B322-491F-9F6B-4675C2C64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807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ACE82-2772-44A0-9B89-DE5A52493433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396A-B322-491F-9F6B-4675C2C64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307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ACE82-2772-44A0-9B89-DE5A52493433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396A-B322-491F-9F6B-4675C2C64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567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ACE82-2772-44A0-9B89-DE5A52493433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396A-B322-491F-9F6B-4675C2C64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168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ACE82-2772-44A0-9B89-DE5A52493433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396A-B322-491F-9F6B-4675C2C64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772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ACE82-2772-44A0-9B89-DE5A52493433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B396A-B322-491F-9F6B-4675C2C64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275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571501"/>
            <a:ext cx="9144000" cy="977899"/>
          </a:xfrm>
        </p:spPr>
        <p:txBody>
          <a:bodyPr>
            <a:normAutofit/>
          </a:bodyPr>
          <a:lstStyle/>
          <a:p>
            <a:r>
              <a:rPr lang="ru-RU" sz="4400" b="1"/>
              <a:t>Лекция 9. </a:t>
            </a:r>
            <a:r>
              <a:rPr lang="ru-RU" sz="4400" b="1" dirty="0"/>
              <a:t>Смородина и крыжовник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549400"/>
            <a:ext cx="9144000" cy="3708400"/>
          </a:xfrm>
        </p:spPr>
        <p:txBody>
          <a:bodyPr>
            <a:norm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ru-RU" sz="3600" dirty="0"/>
              <a:t>Происхождение и ботаническая характеристика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sz="3600" dirty="0"/>
              <a:t> Морфологические особенности;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sz="3600" dirty="0"/>
              <a:t>Биологические особенности;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sz="3600" dirty="0"/>
              <a:t> Агротехнические приемы возделывания;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sz="3600" dirty="0"/>
              <a:t> Крыжовник</a:t>
            </a:r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8181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6695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/>
              <a:t>Пищевая и лекарственная ценность смородины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91821"/>
            <a:ext cx="10515600" cy="5085142"/>
          </a:xfrm>
        </p:spPr>
        <p:txBody>
          <a:bodyPr>
            <a:normAutofit fontScale="77500" lnSpcReduction="20000"/>
          </a:bodyPr>
          <a:lstStyle/>
          <a:p>
            <a:r>
              <a:rPr lang="ru-RU" sz="3100" dirty="0"/>
              <a:t>Черная смородина - одна из наиболее ценных поливитаминных культур.  В ее ягодах содержится до 200-400мг/% витамина С (по этому показателю уступает только шиповнику и актинидии и в 3 – 5 раз превосходит цитрусовые). По содержанию витамина Е она превосходит почти все плодово-ягодные культуры, уступая лишь облепихе, шиповнику и рябине черноплодной. Много витаминов также в почках , листьях , бутонах , цветках, побегах.</a:t>
            </a:r>
          </a:p>
          <a:p>
            <a:r>
              <a:rPr lang="ru-RU" sz="2600" dirty="0"/>
              <a:t>В ягодах содержатся также каротин, витамины В, В</a:t>
            </a:r>
            <a:r>
              <a:rPr lang="ru-RU" sz="2600" baseline="-25000" dirty="0"/>
              <a:t>1</a:t>
            </a:r>
            <a:r>
              <a:rPr lang="ru-RU" sz="2600" dirty="0"/>
              <a:t>, В</a:t>
            </a:r>
            <a:r>
              <a:rPr lang="ru-RU" sz="2600" baseline="-25000" dirty="0"/>
              <a:t>2</a:t>
            </a:r>
            <a:r>
              <a:rPr lang="ru-RU" sz="2600" dirty="0"/>
              <a:t>, В</a:t>
            </a:r>
            <a:r>
              <a:rPr lang="ru-RU" sz="2600" baseline="-25000" dirty="0"/>
              <a:t>6</a:t>
            </a:r>
            <a:r>
              <a:rPr lang="ru-RU" sz="2600" dirty="0"/>
              <a:t>, В</a:t>
            </a:r>
            <a:r>
              <a:rPr lang="ru-RU" sz="2600" baseline="-25000" dirty="0"/>
              <a:t>9</a:t>
            </a:r>
            <a:r>
              <a:rPr lang="ru-RU" sz="2600" dirty="0"/>
              <a:t>, Е (</a:t>
            </a:r>
            <a:r>
              <a:rPr lang="ru-RU" sz="2600" dirty="0" err="1"/>
              <a:t>токофенол</a:t>
            </a:r>
            <a:r>
              <a:rPr lang="ru-RU" sz="2600" dirty="0"/>
              <a:t>), К (</a:t>
            </a:r>
            <a:r>
              <a:rPr lang="ru-RU" sz="2600" dirty="0" err="1"/>
              <a:t>филлохинол</a:t>
            </a:r>
            <a:r>
              <a:rPr lang="ru-RU" sz="2600" dirty="0"/>
              <a:t>), РР (никотиновая кислота), Р (цитрин). Ягоды смородины богаты также железом, фосфором, калием, марганцем и др. микроэлементами.</a:t>
            </a:r>
          </a:p>
          <a:p>
            <a:r>
              <a:rPr lang="ru-RU" sz="3100" dirty="0"/>
              <a:t>Содержание сахаров от 5 до 14%, органических кислот 2-6%.</a:t>
            </a:r>
          </a:p>
          <a:p>
            <a:r>
              <a:rPr lang="ru-RU" sz="3100" dirty="0"/>
              <a:t> Установлено, что урожайность и  химический состав ягод зависят от возраста кустов и погодных условий.</a:t>
            </a:r>
          </a:p>
          <a:p>
            <a:r>
              <a:rPr lang="ru-RU" sz="3100" dirty="0"/>
              <a:t> В ягодах красной смородины содержится сахаров 5,6-10,1%, кислотность составляет 1,94-3,31%.В плодах </a:t>
            </a:r>
            <a:r>
              <a:rPr lang="ru-RU" sz="3100" i="1" dirty="0"/>
              <a:t>красной смородины</a:t>
            </a:r>
            <a:r>
              <a:rPr lang="ru-RU" sz="3100" dirty="0"/>
              <a:t>  витамина С меньше, чем в черной (12 – 20 мг/%), но они значительно богаче минеральными солями и особенно пектиновыми веществами.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5262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2229"/>
          </a:xfrm>
        </p:spPr>
        <p:txBody>
          <a:bodyPr>
            <a:normAutofit/>
          </a:bodyPr>
          <a:lstStyle/>
          <a:p>
            <a:pPr algn="ctr"/>
            <a:r>
              <a:rPr lang="ru-RU" sz="3600" b="1" i="1"/>
              <a:t>Пищевая и лекарственная ценность крыжовника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19116"/>
            <a:ext cx="10515600" cy="5057847"/>
          </a:xfrm>
        </p:spPr>
        <p:txBody>
          <a:bodyPr>
            <a:normAutofit fontScale="92500" lnSpcReduction="20000"/>
          </a:bodyPr>
          <a:lstStyle/>
          <a:p>
            <a:r>
              <a:rPr lang="ru-RU" i="1"/>
              <a:t>Крыжовник</a:t>
            </a:r>
            <a:r>
              <a:rPr lang="ru-RU"/>
              <a:t> называют  северным  виноградом.  Его ягоды содержат 10--12% сахаров,  1-2%  органических кислот,   до 55 мг/100 г витамина С, а также много витаминов Е и В</a:t>
            </a:r>
            <a:r>
              <a:rPr lang="ru-RU" baseline="-25000"/>
              <a:t>1</a:t>
            </a:r>
            <a:r>
              <a:rPr lang="ru-RU"/>
              <a:t> и В</a:t>
            </a:r>
            <a:r>
              <a:rPr lang="ru-RU" baseline="-25000"/>
              <a:t>6</a:t>
            </a:r>
            <a:r>
              <a:rPr lang="ru-RU"/>
              <a:t>.  По содержанию витаминов  крыжовник  уступает лишь черной смородине и стоит в одном ряду с земляникой. Крыжовник богат калием,  железом.  Содержание сахара по мере созревания ягод увеличивается, а содержание витамина С уменьшается.  Также велико содержание </a:t>
            </a:r>
            <a:r>
              <a:rPr lang="ru-RU" i="1"/>
              <a:t>пектина,</a:t>
            </a:r>
            <a:r>
              <a:rPr lang="ru-RU"/>
              <a:t> особенно у сортов с темно-окрашенными плодами</a:t>
            </a:r>
          </a:p>
          <a:p>
            <a:r>
              <a:rPr lang="ru-RU"/>
              <a:t>Из всех ягодных культур ягоды крыжовника наиболее </a:t>
            </a:r>
            <a:r>
              <a:rPr lang="ru-RU" i="1"/>
              <a:t>калорийны</a:t>
            </a:r>
            <a:r>
              <a:rPr lang="ru-RU"/>
              <a:t>.</a:t>
            </a:r>
          </a:p>
          <a:p>
            <a:r>
              <a:rPr lang="ru-RU"/>
              <a:t>Урожайность крыжовника может достигать 20-30 т/га.  </a:t>
            </a:r>
          </a:p>
          <a:p>
            <a:r>
              <a:rPr lang="ru-RU"/>
              <a:t>     Преимуществом крыжовника является то, что его плоды могут использоваться в  разных стадиях зрелости.  Из них готовят высококачественные варенье, компоты, соки. А для виноделия крыжовник считается самым лучшим сырьем из всех ягодных культур умеренного климата.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6440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3048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/>
              <a:t>Морфологические особенности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91821"/>
            <a:ext cx="10515600" cy="5085142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По </a:t>
            </a:r>
            <a:r>
              <a:rPr lang="ru-RU" b="1" i="1" dirty="0"/>
              <a:t>характеру роста</a:t>
            </a:r>
            <a:r>
              <a:rPr lang="ru-RU" dirty="0"/>
              <a:t> смородина и крыжовник относятся к </a:t>
            </a:r>
            <a:r>
              <a:rPr lang="ru-RU" i="1" dirty="0"/>
              <a:t>кустарникам</a:t>
            </a:r>
            <a:r>
              <a:rPr lang="ru-RU" dirty="0"/>
              <a:t>. Кусты формируется из прикорневых побегов, </a:t>
            </a:r>
            <a:r>
              <a:rPr lang="ru-RU" dirty="0" err="1"/>
              <a:t>развившихся</a:t>
            </a:r>
            <a:r>
              <a:rPr lang="ru-RU" dirty="0"/>
              <a:t> из подземных почек. В период полного плодоношения куст состоит из 12-20 разновозрастных ветвей, растущих из общего корня. Продолжительность жизни куста в несколько раз больше, чем продолжительность жизни отдельно взятых ветвей. Таким образом, на протяжение жизни куста прикорневые побеги дают несколько генераций. </a:t>
            </a:r>
          </a:p>
          <a:p>
            <a:r>
              <a:rPr lang="ru-RU" dirty="0"/>
              <a:t> Биологическая продолжительность жизни и продуктивность красной смородины и крыжовника больше, чем у черной смородины.</a:t>
            </a:r>
          </a:p>
          <a:p>
            <a:r>
              <a:rPr lang="ru-RU" dirty="0"/>
              <a:t>У черной смородины наиболее урожайны 3-4-х летние ветви. У красной смородины и крыжовника продуктивность сохраняется дольше. Самые продуктивные ветви у красной смородины и крыжовника 5-6-ти летние и даже 7-8-ми летние у некоторых сортов.</a:t>
            </a:r>
          </a:p>
          <a:p>
            <a:r>
              <a:rPr lang="ru-RU" dirty="0"/>
              <a:t>В зависимости от сортовых особенностей кусты могут быть раскидистыми или компактными. Высота - от 1 до 2-х и более метров.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5135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FEF9A2-C3C8-49BE-B4BC-5DD651462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BB881EBB-E1CC-4989-A0D5-9046AA1525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957810"/>
            <a:ext cx="5181600" cy="408696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B985611-94F3-4295-A1D8-4E6C10AF222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058194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491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4967" y="1050878"/>
            <a:ext cx="1140952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Прикорневые побеги на 2-й год ветвятся, а на 3-ий - 4-ый превращаются в многолетнюю ветвь и  обильно плодоносят.</a:t>
            </a:r>
          </a:p>
          <a:p>
            <a:r>
              <a:rPr lang="ru-RU" dirty="0"/>
              <a:t> Побеги имеют характерную зональность. В их нижней части образуются сильные боковые разветвления (зона роста). В средней части образуются цветковые кисти и ростовые побеги (зона роста и плодоношения). В верхней части образуются короткие образования (</a:t>
            </a:r>
            <a:r>
              <a:rPr lang="ru-RU" dirty="0" err="1"/>
              <a:t>кольчатки</a:t>
            </a:r>
            <a:r>
              <a:rPr lang="ru-RU" dirty="0"/>
              <a:t>), несущие основную массу урожая.</a:t>
            </a:r>
          </a:p>
          <a:p>
            <a:r>
              <a:rPr lang="ru-RU" dirty="0"/>
              <a:t>     Почки у крыжовника и смородины двух типов:  вегетативные и смешанные, т.е. такие же, как у семечковых.</a:t>
            </a:r>
          </a:p>
          <a:p>
            <a:r>
              <a:rPr lang="ru-RU" dirty="0"/>
              <a:t> Для </a:t>
            </a:r>
            <a:r>
              <a:rPr lang="ru-RU" i="1" dirty="0"/>
              <a:t>черной смородины</a:t>
            </a:r>
            <a:r>
              <a:rPr lang="ru-RU" dirty="0"/>
              <a:t> характерно плодоношение на: </a:t>
            </a:r>
            <a:r>
              <a:rPr lang="ru-RU" i="1" dirty="0"/>
              <a:t>смешанных</a:t>
            </a:r>
            <a:r>
              <a:rPr lang="ru-RU" dirty="0"/>
              <a:t> </a:t>
            </a:r>
            <a:r>
              <a:rPr lang="ru-RU" i="1" dirty="0"/>
              <a:t>побегах, плодоносных побегах, </a:t>
            </a:r>
            <a:r>
              <a:rPr lang="ru-RU" i="1" dirty="0" err="1"/>
              <a:t>кольчатках</a:t>
            </a:r>
            <a:r>
              <a:rPr lang="ru-RU" dirty="0"/>
              <a:t>.</a:t>
            </a:r>
          </a:p>
          <a:p>
            <a:r>
              <a:rPr lang="ru-RU" dirty="0"/>
              <a:t> Для </a:t>
            </a:r>
            <a:r>
              <a:rPr lang="ru-RU" i="1" dirty="0"/>
              <a:t>красной </a:t>
            </a:r>
            <a:r>
              <a:rPr lang="ru-RU" dirty="0"/>
              <a:t>смородины и крыжовника характерно плодоношение на: </a:t>
            </a:r>
            <a:r>
              <a:rPr lang="ru-RU" i="1" dirty="0"/>
              <a:t>смешанных</a:t>
            </a:r>
            <a:r>
              <a:rPr lang="ru-RU" dirty="0"/>
              <a:t> </a:t>
            </a:r>
            <a:r>
              <a:rPr lang="ru-RU" i="1" dirty="0"/>
              <a:t>побегах, на плодоносных побегах, букетных веточках и </a:t>
            </a:r>
            <a:r>
              <a:rPr lang="ru-RU" i="1" dirty="0" err="1"/>
              <a:t>кольчатк</a:t>
            </a:r>
            <a:r>
              <a:rPr lang="ru-RU" dirty="0" err="1"/>
              <a:t>ах</a:t>
            </a:r>
            <a:r>
              <a:rPr lang="ru-RU" dirty="0"/>
              <a:t>.</a:t>
            </a:r>
          </a:p>
          <a:p>
            <a:r>
              <a:rPr lang="ru-RU" dirty="0"/>
              <a:t>Смешанные побеги обладают наибольшей продуктивностью по сравнению с другими плодовыми образованьями.</a:t>
            </a:r>
          </a:p>
          <a:p>
            <a:r>
              <a:rPr lang="ru-RU" dirty="0"/>
              <a:t>Продолжительность жизни </a:t>
            </a:r>
            <a:r>
              <a:rPr lang="ru-RU" dirty="0" err="1"/>
              <a:t>кольчаток</a:t>
            </a:r>
            <a:r>
              <a:rPr lang="ru-RU" dirty="0"/>
              <a:t> черной смородины  2-3 года, после чего они или отмирают или из верхушечной почки у них вырастает ростовой побег. У красной смородины </a:t>
            </a:r>
            <a:r>
              <a:rPr lang="ru-RU" dirty="0" err="1"/>
              <a:t>кольчатки</a:t>
            </a:r>
            <a:r>
              <a:rPr lang="ru-RU" dirty="0"/>
              <a:t> более долговечны - плодоносят до 4-6  лет.</a:t>
            </a:r>
          </a:p>
          <a:p>
            <a:r>
              <a:rPr lang="ru-RU" dirty="0"/>
              <a:t>Долговечность  </a:t>
            </a:r>
            <a:r>
              <a:rPr lang="ru-RU" dirty="0" err="1"/>
              <a:t>кольчаток</a:t>
            </a:r>
            <a:r>
              <a:rPr lang="ru-RU" dirty="0"/>
              <a:t> крыжовника связана с генетическим происхождением сорта.  </a:t>
            </a:r>
            <a:r>
              <a:rPr lang="ru-RU" i="1" dirty="0"/>
              <a:t>У сортов </a:t>
            </a:r>
            <a:r>
              <a:rPr lang="ru-RU" b="1" i="1" dirty="0"/>
              <a:t>европейского</a:t>
            </a:r>
            <a:r>
              <a:rPr lang="ru-RU" i="1" dirty="0"/>
              <a:t>  происхождения они </a:t>
            </a:r>
            <a:r>
              <a:rPr lang="ru-RU" b="1" i="1" dirty="0"/>
              <a:t>долговечны</a:t>
            </a:r>
            <a:r>
              <a:rPr lang="ru-RU" i="1" dirty="0"/>
              <a:t> (плодоносят до 4-6 лет); сорта, генетически связанные с </a:t>
            </a:r>
            <a:r>
              <a:rPr lang="ru-RU" b="1" i="1" dirty="0"/>
              <a:t>американскими</a:t>
            </a:r>
            <a:r>
              <a:rPr lang="ru-RU" i="1" dirty="0"/>
              <a:t> дикими видами или производными от них  сортами имеют </a:t>
            </a:r>
            <a:r>
              <a:rPr lang="ru-RU" b="1" i="1" dirty="0"/>
              <a:t>недолговечные</a:t>
            </a:r>
            <a:r>
              <a:rPr lang="ru-RU" i="1" dirty="0"/>
              <a:t> </a:t>
            </a:r>
            <a:r>
              <a:rPr lang="ru-RU" i="1" dirty="0" err="1"/>
              <a:t>кольчатки</a:t>
            </a:r>
            <a:r>
              <a:rPr lang="ru-RU" i="1" dirty="0"/>
              <a:t>,  которые отмирают через 2-3 года или формируют побег ростового типа.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12713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3048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/>
              <a:t>Особенности плодоношения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09934"/>
            <a:ext cx="10515600" cy="5167029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 </a:t>
            </a:r>
            <a:r>
              <a:rPr lang="ru-RU" b="1" i="1" dirty="0"/>
              <a:t>Цветки</a:t>
            </a:r>
            <a:r>
              <a:rPr lang="ru-RU" i="1" dirty="0"/>
              <a:t> </a:t>
            </a:r>
            <a:r>
              <a:rPr lang="ru-RU" dirty="0"/>
              <a:t>у смородины и крыжовника обоеполые. </a:t>
            </a:r>
            <a:r>
              <a:rPr lang="ru-RU" i="1" dirty="0"/>
              <a:t>У</a:t>
            </a:r>
            <a:r>
              <a:rPr lang="ru-RU" dirty="0"/>
              <a:t> красной смородины они собраны в длинные кисти, у черной смородины кисти более короткие, а у крыжовника соцветие – малоцветковая кисть с 1-3 цветками.</a:t>
            </a:r>
          </a:p>
          <a:p>
            <a:r>
              <a:rPr lang="ru-RU" dirty="0"/>
              <a:t>Тип плода у смородины и крыжовника - </a:t>
            </a:r>
            <a:r>
              <a:rPr lang="ru-RU" i="1" dirty="0"/>
              <a:t>ложная ягода</a:t>
            </a:r>
            <a:r>
              <a:rPr lang="ru-RU" dirty="0"/>
              <a:t>.</a:t>
            </a:r>
          </a:p>
          <a:p>
            <a:r>
              <a:rPr lang="ru-RU" dirty="0"/>
              <a:t> Почти все сорта являются </a:t>
            </a:r>
            <a:r>
              <a:rPr lang="ru-RU" i="1" dirty="0"/>
              <a:t>в большей или меньшей степени </a:t>
            </a:r>
            <a:r>
              <a:rPr lang="ru-RU" b="1" i="1" dirty="0"/>
              <a:t>самоплодными</a:t>
            </a:r>
            <a:r>
              <a:rPr lang="ru-RU" dirty="0"/>
              <a:t>, но  нуждаются  в  насекомых-опылителях.  При перекрестном опылении ягоды заметно крупнее.</a:t>
            </a:r>
          </a:p>
          <a:p>
            <a:r>
              <a:rPr lang="ru-RU" dirty="0"/>
              <a:t>У красной смородины крупными считаются ягоды массой 0,5-0,6 г, у черной смородины – 1-1,2 г, у крыжовника – 3 г.</a:t>
            </a:r>
          </a:p>
          <a:p>
            <a:r>
              <a:rPr lang="ru-RU" dirty="0"/>
              <a:t>Смородина и крыжовник – высокоурожайные культуры. При соблюдении технологических требований черная смородина дает урожайность 10 т/га, а красная смородина и крыжовник – </a:t>
            </a:r>
            <a:r>
              <a:rPr lang="ru-RU"/>
              <a:t>еще больше.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9044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1375"/>
          </a:xfrm>
        </p:spPr>
        <p:txBody>
          <a:bodyPr/>
          <a:lstStyle/>
          <a:p>
            <a:pPr algn="ctr"/>
            <a:r>
              <a:rPr lang="ru-RU" b="1" i="1" dirty="0"/>
              <a:t>Корневая система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i="1" dirty="0"/>
              <a:t> Корневая система</a:t>
            </a:r>
            <a:r>
              <a:rPr lang="ru-RU" dirty="0"/>
              <a:t> у смородины и крыжовника хорошо развита. Основная масса корней расположена в слое почвы от 10 до 40 см. У черной смородины корневая система преимущественно поверхностная, лишь отдельные вертикальные корни проникают на глубину 1 м и глубже. Красная смородина, по сравнению с черной, имеет более развитую корневую систему.</a:t>
            </a:r>
          </a:p>
          <a:p>
            <a:r>
              <a:rPr lang="ru-RU" dirty="0"/>
              <a:t> Корневая система крыжовника более мощная,  сжатая и глубже залегающая, чем у смородины. Часто корневая система у крыжовника формируется в виде 2-х ярусов - верхнего и нижнего.</a:t>
            </a:r>
          </a:p>
        </p:txBody>
      </p:sp>
    </p:spTree>
    <p:extLst>
      <p:ext uri="{BB962C8B-B14F-4D97-AF65-F5344CB8AC3E}">
        <p14:creationId xmlns:p14="http://schemas.microsoft.com/office/powerpoint/2010/main" val="3473062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i="1" dirty="0"/>
              <a:t>Вегетацию </a:t>
            </a:r>
            <a:r>
              <a:rPr lang="ru-RU" dirty="0"/>
              <a:t>смородина и крыжовник начинают очень рано. Нижние почки трогаются в рост, как только сойдет снег, через 2-3 дня после установления положительных среднесуточных температур.</a:t>
            </a:r>
          </a:p>
          <a:p>
            <a:r>
              <a:rPr lang="ru-RU" dirty="0"/>
              <a:t> Цветение у смородины и крыжовника начинается обычно во второй декаде мая в одни сроки с косточковыми породами и продолжается 10-15 суток, иногда до 23-х. При очень раннем наступлении теплой погоды, что характерно для последних лет, сроки цветения могут наступить значительно раньше, что повышает риск повреждения заморозками. </a:t>
            </a:r>
          </a:p>
        </p:txBody>
      </p:sp>
    </p:spTree>
    <p:extLst>
      <p:ext uri="{BB962C8B-B14F-4D97-AF65-F5344CB8AC3E}">
        <p14:creationId xmlns:p14="http://schemas.microsoft.com/office/powerpoint/2010/main" val="23053056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49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/>
              <a:t>Зимостойкость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00100"/>
            <a:ext cx="10515600" cy="5727700"/>
          </a:xfrm>
        </p:spPr>
        <p:txBody>
          <a:bodyPr>
            <a:normAutofit fontScale="62500" lnSpcReduction="20000"/>
          </a:bodyPr>
          <a:lstStyle/>
          <a:p>
            <a:r>
              <a:rPr lang="ru-RU" sz="3800" dirty="0"/>
              <a:t>Красная смородина считается одной из наиболее зимостойких ягодных культур, даже в суровые зимы она обычно не подмерзает</a:t>
            </a:r>
            <a:endParaRPr lang="ru-RU" sz="3800" b="1" i="1" dirty="0"/>
          </a:p>
          <a:p>
            <a:r>
              <a:rPr lang="ru-RU" sz="3800" dirty="0"/>
              <a:t>Черная смородина также редко повреждается морозами. Однако в зимы с сильным отклонением условий от обычных, иногда наблюдаются следующие повреждения: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200" dirty="0"/>
              <a:t> </a:t>
            </a:r>
            <a:r>
              <a:rPr lang="ru-RU" sz="3200" i="1" dirty="0" err="1"/>
              <a:t>Подзябание</a:t>
            </a:r>
            <a:r>
              <a:rPr lang="ru-RU" sz="3200" i="1" dirty="0"/>
              <a:t> </a:t>
            </a:r>
            <a:r>
              <a:rPr lang="ru-RU" sz="3200" dirty="0"/>
              <a:t>- частичное повреждение ветвей выше уровня снежного покрова. Вегетацию такие растения начинают немного позже в отличии от неповрежденных. Имеют мелкую листовую пластинку, суховатые, сморщенные, мелкие ягоды. Отдельные ветви могут погибать. Это связано с кольцевым повреждением тканей на границе снежного покрова.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200" dirty="0"/>
              <a:t> </a:t>
            </a:r>
            <a:r>
              <a:rPr lang="ru-RU" sz="3200" i="1" dirty="0"/>
              <a:t>Вымерзание</a:t>
            </a:r>
            <a:r>
              <a:rPr lang="ru-RU" sz="3200" dirty="0"/>
              <a:t> ветвей - полная гибель ветвей до уровня снежного покрова или полностью надземной части. Обычно куст восстанавливается за счет прикорневых побегов.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200" dirty="0"/>
              <a:t> </a:t>
            </a:r>
            <a:r>
              <a:rPr lang="ru-RU" sz="3200" i="1" dirty="0" err="1"/>
              <a:t>Подмерзание</a:t>
            </a:r>
            <a:r>
              <a:rPr lang="ru-RU" sz="3200" dirty="0"/>
              <a:t> или вымерзание генеративных органов выражается в полной или частичной гибели соцветий. Обычно при этом побеги не повреждаются, оголяется их средняя часть, где расположены основные генеративные почки, в то время как верхняя часть нормально развивается. </a:t>
            </a:r>
          </a:p>
          <a:p>
            <a:r>
              <a:rPr lang="ru-RU" sz="3800" i="1" dirty="0"/>
              <a:t>Зимостойкость </a:t>
            </a:r>
            <a:r>
              <a:rPr lang="ru-RU" sz="3800" dirty="0"/>
              <a:t>крыжовника зависит от сорта и в целом по  этому биологическому признаку он уступает смородине.  Однолетние побеги крыжовника повреждаются при            - 33</a:t>
            </a:r>
            <a:r>
              <a:rPr lang="ru-RU" sz="3800" baseline="30000" dirty="0"/>
              <a:t>0</a:t>
            </a:r>
            <a:r>
              <a:rPr lang="ru-RU" sz="3800" dirty="0"/>
              <a:t>С. Однако даже недостаточно зимостойкие сорта крыжовника,  как правило, хорошо восстанавливаются после зимних повреждений.  </a:t>
            </a:r>
          </a:p>
        </p:txBody>
      </p:sp>
    </p:spTree>
    <p:extLst>
      <p:ext uri="{BB962C8B-B14F-4D97-AF65-F5344CB8AC3E}">
        <p14:creationId xmlns:p14="http://schemas.microsoft.com/office/powerpoint/2010/main" val="8861196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3048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/>
              <a:t>Отношение к природным факторам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91821"/>
            <a:ext cx="10515600" cy="5085142"/>
          </a:xfrm>
        </p:spPr>
        <p:txBody>
          <a:bodyPr>
            <a:normAutofit fontScale="85000" lnSpcReduction="20000"/>
          </a:bodyPr>
          <a:lstStyle/>
          <a:p>
            <a:r>
              <a:rPr lang="ru-RU" b="1" i="1" dirty="0"/>
              <a:t>Отношение к влаге</a:t>
            </a:r>
            <a:r>
              <a:rPr lang="ru-RU" dirty="0"/>
              <a:t>  Черная смородина относится к наиболее влаголюбивым культурам, но при переувлажнении почвы она растет плохо, так как погибают активные корни. </a:t>
            </a:r>
          </a:p>
          <a:p>
            <a:r>
              <a:rPr lang="ru-RU" dirty="0"/>
              <a:t>Красная смородина и крыжовник хоть и являются влаголюбивыми породами, менее требовательны к условиям увлажнения, так как имеют более развитую корневую систему.</a:t>
            </a:r>
          </a:p>
          <a:p>
            <a:r>
              <a:rPr lang="ru-RU" i="1" dirty="0"/>
              <a:t> </a:t>
            </a:r>
            <a:r>
              <a:rPr lang="ru-RU" b="1" i="1" dirty="0"/>
              <a:t>Свет</a:t>
            </a:r>
            <a:r>
              <a:rPr lang="ru-RU" dirty="0"/>
              <a:t> Черная смородина и крыжовник -  относительно теневыносливые породы, красная смородина более требовательна к свету.</a:t>
            </a:r>
          </a:p>
          <a:p>
            <a:r>
              <a:rPr lang="ru-RU" dirty="0"/>
              <a:t> </a:t>
            </a:r>
            <a:r>
              <a:rPr lang="ru-RU" b="1" i="1" dirty="0"/>
              <a:t>Почва</a:t>
            </a:r>
            <a:r>
              <a:rPr lang="ru-RU" b="1" dirty="0"/>
              <a:t> </a:t>
            </a:r>
            <a:r>
              <a:rPr lang="ru-RU" dirty="0"/>
              <a:t> Смородина и крыжовник произрастают на всех типах почв, но считаются требовательными к питательному режиму и хорошие урожаи дают только на плодородных почвах. Для них наиболее подходящими являются легко и среднесуглинистые почвы с глубиной плодородного горизонта более20 см, подстилаемые лессовидными или </a:t>
            </a:r>
            <a:r>
              <a:rPr lang="ru-RU" dirty="0" err="1"/>
              <a:t>делювильными</a:t>
            </a:r>
            <a:r>
              <a:rPr lang="ru-RU" dirty="0"/>
              <a:t> суглинками или супесями. Смородина лучше растет на почвах с рН 6 – 6,5, для крыжовника подходят почвы с рН 5-6. Глубина залегания грунтовых вод – не ближе 1-1,5 м от поверхности почвы.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0639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2791" y="365125"/>
            <a:ext cx="10515600" cy="562923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/>
              <a:t>Происхождение и ботаническая характеристика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23582"/>
            <a:ext cx="10515600" cy="5153381"/>
          </a:xfrm>
        </p:spPr>
        <p:txBody>
          <a:bodyPr>
            <a:normAutofit fontScale="92500" lnSpcReduction="10000"/>
          </a:bodyPr>
          <a:lstStyle/>
          <a:p>
            <a:r>
              <a:rPr lang="ru-RU" sz="3000" dirty="0"/>
              <a:t>Смородина черная и красная и крыжовник относятся к </a:t>
            </a:r>
            <a:r>
              <a:rPr lang="ru-RU" sz="3000" b="1" dirty="0"/>
              <a:t>семейству крыжовниковые</a:t>
            </a:r>
            <a:r>
              <a:rPr lang="ru-RU" sz="3000" dirty="0"/>
              <a:t> (</a:t>
            </a:r>
            <a:r>
              <a:rPr lang="ru-RU" sz="3000" b="1" i="1" dirty="0" err="1"/>
              <a:t>Grossulariaсеае</a:t>
            </a:r>
            <a:r>
              <a:rPr lang="ru-RU" sz="3000" dirty="0"/>
              <a:t>). </a:t>
            </a:r>
          </a:p>
          <a:p>
            <a:r>
              <a:rPr lang="ru-RU" sz="3000" dirty="0"/>
              <a:t>Смородина - род </a:t>
            </a:r>
            <a:r>
              <a:rPr lang="ru-RU" sz="3000" b="1" i="1" dirty="0" err="1"/>
              <a:t>Ribes</a:t>
            </a:r>
            <a:r>
              <a:rPr lang="ru-RU" sz="3000" dirty="0"/>
              <a:t>. </a:t>
            </a:r>
          </a:p>
          <a:p>
            <a:r>
              <a:rPr lang="ru-RU" sz="3000" dirty="0"/>
              <a:t>Крыжовник – род </a:t>
            </a:r>
            <a:r>
              <a:rPr lang="ru-RU" sz="3000" b="1" i="1" dirty="0" err="1"/>
              <a:t>Grossularia</a:t>
            </a:r>
            <a:r>
              <a:rPr lang="ru-RU" sz="3000" dirty="0"/>
              <a:t>. </a:t>
            </a:r>
          </a:p>
          <a:p>
            <a:r>
              <a:rPr lang="ru-RU" sz="3000" dirty="0"/>
              <a:t>Всего описано 112 видов смородины и  52 вида крыжовника.</a:t>
            </a:r>
          </a:p>
          <a:p>
            <a:r>
              <a:rPr lang="ru-RU" dirty="0"/>
              <a:t> </a:t>
            </a:r>
            <a:r>
              <a:rPr lang="ru-RU" sz="2200" dirty="0"/>
              <a:t>В историческом плане смородина  и крыжовник являются молодыми культурами. Они не были известны ни древним грекам, ни римлянам. Первые упоминания о смородине, как о садовом растении, относятся к </a:t>
            </a:r>
            <a:r>
              <a:rPr lang="ru-RU" sz="2200" i="1" dirty="0"/>
              <a:t>XV веку</a:t>
            </a:r>
            <a:r>
              <a:rPr lang="ru-RU" sz="2200" dirty="0"/>
              <a:t>, а о крыжовнике – к Х</a:t>
            </a:r>
            <a:r>
              <a:rPr lang="en-US" sz="2200" dirty="0"/>
              <a:t>III </a:t>
            </a:r>
            <a:r>
              <a:rPr lang="ru-RU" sz="2200" dirty="0"/>
              <a:t>веку. </a:t>
            </a:r>
          </a:p>
          <a:p>
            <a:r>
              <a:rPr lang="ru-RU" sz="2200" dirty="0"/>
              <a:t>Однако дикорастущие смородину и крыжовник стали использовать в России, еще в XI веке. В молодой Москве монахи сажали смородину вдоль реки, где она хорошо росла, и называли реку Смородиновкой, потому что смородина образовывала сплошные заросли по берегам. Впоследствии реку стали называть Москвой-рекой.</a:t>
            </a:r>
          </a:p>
          <a:p>
            <a:r>
              <a:rPr lang="ru-RU" sz="2200" dirty="0"/>
              <a:t> Название "смородина" произошло от древнерусского слова "</a:t>
            </a:r>
            <a:r>
              <a:rPr lang="ru-RU" sz="2200" dirty="0" err="1"/>
              <a:t>смуродить</a:t>
            </a:r>
            <a:r>
              <a:rPr lang="ru-RU" sz="2200" dirty="0"/>
              <a:t>" - т.е. издавать смрад, сильный запах. "</a:t>
            </a:r>
            <a:r>
              <a:rPr lang="ru-RU" sz="2200" dirty="0" err="1"/>
              <a:t>Поречкой</a:t>
            </a:r>
            <a:r>
              <a:rPr lang="ru-RU" sz="2200" dirty="0"/>
              <a:t>" обычно называют красную смородину. На белорусском и польском языках черную смородину также называют </a:t>
            </a:r>
            <a:r>
              <a:rPr lang="ru-RU" sz="2200" dirty="0" err="1"/>
              <a:t>поречкой</a:t>
            </a:r>
            <a:r>
              <a:rPr lang="ru-RU" sz="2200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62931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3048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/>
              <a:t>Размножение смородины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05469"/>
            <a:ext cx="10515600" cy="5071494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Смородина относится к </a:t>
            </a:r>
            <a:r>
              <a:rPr lang="ru-RU" dirty="0" err="1"/>
              <a:t>легкоукореняемым</a:t>
            </a:r>
            <a:r>
              <a:rPr lang="ru-RU" dirty="0"/>
              <a:t> породам, ее можно размножить  </a:t>
            </a:r>
            <a:r>
              <a:rPr lang="ru-RU" i="1" dirty="0"/>
              <a:t>зелеными черенками</a:t>
            </a:r>
            <a:r>
              <a:rPr lang="ru-RU" dirty="0"/>
              <a:t>, </a:t>
            </a:r>
            <a:r>
              <a:rPr lang="ru-RU" i="1" dirty="0"/>
              <a:t>одревесневшими черенками, отводками любыми, делением куста</a:t>
            </a:r>
            <a:r>
              <a:rPr lang="ru-RU" dirty="0"/>
              <a:t>. Наиболее простой и распространенный способ размножения – одревесневшими черенками.</a:t>
            </a:r>
          </a:p>
          <a:p>
            <a:r>
              <a:rPr lang="ru-RU" dirty="0"/>
              <a:t> Для размножения одревесневшими черенками закладывают специальный маточник.  </a:t>
            </a:r>
          </a:p>
          <a:p>
            <a:r>
              <a:rPr lang="ru-RU" sz="2300" dirty="0"/>
              <a:t> </a:t>
            </a:r>
            <a:r>
              <a:rPr lang="ru-RU" sz="2300" i="1" dirty="0"/>
              <a:t>Маточные насаждения</a:t>
            </a:r>
            <a:r>
              <a:rPr lang="ru-RU" sz="2300" dirty="0"/>
              <a:t> закладывают здоровыми саженцами или черенками. Обычная схема 2-2,5 Х 0,5-1 м. Срок эксплуатации не более 5-ти лет. Интенсивный маточник может закладываться по схеме 0,7-0,9 х 0,3-0,4 м. Срок эксплуатации - до 4-х лет. Пространственная изоляция от других насаждений смородины не менее 2,5 км. Ежегодно маточник коротко обрезается (на 2-3 почки) даже если черенки в таком количестве не нужны.</a:t>
            </a:r>
          </a:p>
          <a:p>
            <a:r>
              <a:rPr lang="ru-RU" dirty="0"/>
              <a:t> Черенки нарезаются длиной 20-22 см. </a:t>
            </a:r>
            <a:r>
              <a:rPr lang="ru-RU" b="1" dirty="0"/>
              <a:t>Оптимальные сроки посадки одревесневших черенков красной смородины - 3-я декада августа - 1-я декада сентября. Черенки черной смородины высаживают во второй половине сентября. </a:t>
            </a:r>
            <a:r>
              <a:rPr lang="ru-RU" dirty="0"/>
              <a:t>Приживаемость обычно 80-95%.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22784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956" y="365125"/>
            <a:ext cx="11586948" cy="890469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/>
              <a:t>Размножение смородины одревесневшими черенками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39" y="1433015"/>
            <a:ext cx="9471546" cy="4872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07534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9400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/>
              <a:t>Зеленые черенки смородины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354" y="1064524"/>
            <a:ext cx="9771797" cy="5594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18170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3866"/>
          </a:xfrm>
        </p:spPr>
        <p:txBody>
          <a:bodyPr>
            <a:normAutofit fontScale="90000"/>
          </a:bodyPr>
          <a:lstStyle/>
          <a:p>
            <a:pPr algn="ctr"/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r>
              <a:rPr lang="ru-RU" sz="4000" b="1" i="1" dirty="0" err="1"/>
              <a:t>Размножение</a:t>
            </a:r>
            <a:r>
              <a:rPr lang="ru-RU" sz="4000" b="1" i="1" dirty="0"/>
              <a:t> крыжовника</a:t>
            </a: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05469"/>
            <a:ext cx="10515600" cy="5071494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Крыжовник в целом считается </a:t>
            </a:r>
            <a:r>
              <a:rPr lang="ru-RU" dirty="0" err="1"/>
              <a:t>трудноукореняемой</a:t>
            </a:r>
            <a:r>
              <a:rPr lang="ru-RU" dirty="0"/>
              <a:t> породой.</a:t>
            </a:r>
          </a:p>
          <a:p>
            <a:r>
              <a:rPr lang="ru-RU" dirty="0"/>
              <a:t>Все  сорта  крыжовника в питомниках размножаются </a:t>
            </a:r>
            <a:r>
              <a:rPr lang="ru-RU" i="1" dirty="0"/>
              <a:t>отводками,  комбинированными и зелеными черенками</a:t>
            </a:r>
            <a:r>
              <a:rPr lang="ru-RU" dirty="0"/>
              <a:t>.  </a:t>
            </a:r>
          </a:p>
          <a:p>
            <a:r>
              <a:rPr lang="ru-RU" dirty="0"/>
              <a:t>Сорта, генетически связанные с </a:t>
            </a:r>
            <a:r>
              <a:rPr lang="ru-RU" i="1" dirty="0"/>
              <a:t>американскими видами,</a:t>
            </a:r>
            <a:r>
              <a:rPr lang="ru-RU" dirty="0"/>
              <a:t> могут размножаться </a:t>
            </a:r>
            <a:r>
              <a:rPr lang="ru-RU" i="1" dirty="0"/>
              <a:t>одревесневшими черенками</a:t>
            </a:r>
            <a:r>
              <a:rPr lang="ru-RU" dirty="0"/>
              <a:t>. </a:t>
            </a:r>
          </a:p>
          <a:p>
            <a:r>
              <a:rPr lang="ru-RU" dirty="0"/>
              <a:t>Основные способы размножения крыжовника – горизонтальными и вертикальными отводками. </a:t>
            </a:r>
          </a:p>
          <a:p>
            <a:r>
              <a:rPr lang="ru-RU" dirty="0"/>
              <a:t>Размножения вертикальными отводками обеспечивает относительно небольшой коэффициент размножения,  но достоинство этого способа в том,  что все процессы по получению отводков можно механизировать и,  кроме того, в первый год возможно получение стандартных саженцев. </a:t>
            </a:r>
          </a:p>
          <a:p>
            <a:r>
              <a:rPr lang="ru-RU" dirty="0"/>
              <a:t>Для получения стандартных отводков маточные кусты  срезают  на уровне почвы. Когда побеги вырастут до высоты 15 см, их окучивают. В течение сезона следят за тем, чтобы холмики были чистыми от  сорняков и не пересыхали. Проводят 2-3 дополнительных окучивания.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52422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223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69" y="163773"/>
            <a:ext cx="10672549" cy="6694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95647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3991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/>
              <a:t>Размножение вертикальными отводками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255" y="1269242"/>
            <a:ext cx="8993874" cy="5293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12028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3990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/>
              <a:t>ВЫБОР МЕСТА ПОД ПОСАДКУ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91821"/>
            <a:ext cx="10515600" cy="5085142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 Смородина и крыжовник плохо переносят замкнутые понижения, где кусты повреждается зимой. Поэтому лучше ровное место или пологий склон (для черной смородины лучше западной или северо-западной экспозиции, для красной смородины и крыжовника – юго-западной). Недопустимы участки с плохим воздушным и водным дренажом и с резко пересеченным рельефом. Глубина залегания грунтовых вод – не ближе 1-1.5 м от поверхности почвы.</a:t>
            </a:r>
          </a:p>
          <a:p>
            <a:r>
              <a:rPr lang="ru-RU" dirty="0"/>
              <a:t>Под  черную смородину лучше отводить пониженные, хорошо увлажненные и достаточно освещенные участки, хорошо защищенные от ветра. Смородину красную и крыжовник лучше сажать на более открытом месте.</a:t>
            </a:r>
          </a:p>
          <a:p>
            <a:r>
              <a:rPr lang="ru-RU" dirty="0"/>
              <a:t>На прежнее место эти культуры можно возвращать не ранее, чем через 3 – 4 года.</a:t>
            </a:r>
          </a:p>
          <a:p>
            <a:r>
              <a:rPr lang="ru-RU" dirty="0"/>
              <a:t> Смородина и крыжовник могут расти на любых почвах, но для получения высоких стабильных урожаев под них следует выбирать  плодородные суглинистые и супесчаные почвы с пахотным горизонтом не менее 22-25 см, содержанием гумуса не менее 2.2-2.5, Черная смородина и крыжовник лучше удаются на средних суглинках, а красная смородина - на легких суглинках и супесях. </a:t>
            </a:r>
          </a:p>
          <a:p>
            <a:r>
              <a:rPr lang="ru-RU" dirty="0"/>
              <a:t>Для смородины оптимальное значение рН – 6-6.5. Крыжовник хорошо переносит кислые почвы, но при высокой кислотности (рН ниже 5,5) за год перед закладкой плантации необходимо внести известковые материалы.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10381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5753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/>
              <a:t>ПОДГОТОВКА УЧАСТКА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 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09685" y="996287"/>
            <a:ext cx="10699844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Лучшими предшественниками для смородины и крыжовника является черный и </a:t>
            </a:r>
            <a:r>
              <a:rPr lang="ru-RU" dirty="0" err="1"/>
              <a:t>сидеральный</a:t>
            </a:r>
            <a:r>
              <a:rPr lang="ru-RU" dirty="0"/>
              <a:t> пар, </a:t>
            </a:r>
            <a:r>
              <a:rPr lang="ru-RU" sz="2000" dirty="0"/>
              <a:t>однолетние травы, зерновые и пропашные культуры. Можно размещать смородину и после плодовых культур.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/>
              <a:t>Не следует размещать смородину после крыжовника, а крыжовник после смородины ввиду общих болезней и вредителей. Недопустима посадка после малины, т.к. оставшиеся корни засоряют насаждения смородины.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/>
              <a:t>Участок перед посадкой следует тщательно спланировать, чтобы не было </a:t>
            </a:r>
            <a:r>
              <a:rPr lang="ru-RU" sz="2000" dirty="0" err="1"/>
              <a:t>микрозападин</a:t>
            </a:r>
            <a:r>
              <a:rPr lang="ru-RU" sz="2000" dirty="0"/>
              <a:t>. Массив разбивается на кварталы от 2 до 6-ти га. Готовить почву под посадку следует за год до посадки. После уборки предшественника проводят лущение, вносят удобрения и проводят вспашку на глубину пахотного горизонта с дополнительным рыхлением подпахотного на 10-15 см (плуг ППН-40).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/>
              <a:t> Перед вспашкой вносят на участках со средним уровнем плодородия 100-120 т/га органических удобрений, 200 (до 600) кг/га в </a:t>
            </a:r>
            <a:r>
              <a:rPr lang="ru-RU" sz="2000" dirty="0" err="1"/>
              <a:t>д.в</a:t>
            </a:r>
            <a:r>
              <a:rPr lang="ru-RU" sz="2000" dirty="0"/>
              <a:t>. фосфора и 140-160 (до 300) кг/га </a:t>
            </a:r>
            <a:r>
              <a:rPr lang="ru-RU" sz="2000" dirty="0" err="1"/>
              <a:t>д.в</a:t>
            </a:r>
            <a:r>
              <a:rPr lang="ru-RU" sz="2000" dirty="0"/>
              <a:t>. калия.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/>
              <a:t>Весной участок выравнивают и содержат под черным паром или засевают </a:t>
            </a:r>
            <a:r>
              <a:rPr lang="ru-RU" sz="2000" dirty="0" err="1"/>
              <a:t>сидератами</a:t>
            </a:r>
            <a:r>
              <a:rPr lang="ru-RU" sz="2000" dirty="0"/>
              <a:t> (люпин, горчица, редька масличная, рапс и т.п.)</a:t>
            </a:r>
          </a:p>
        </p:txBody>
      </p:sp>
    </p:spTree>
    <p:extLst>
      <p:ext uri="{BB962C8B-B14F-4D97-AF65-F5344CB8AC3E}">
        <p14:creationId xmlns:p14="http://schemas.microsoft.com/office/powerpoint/2010/main" val="41622321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1751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/>
              <a:t>ПОСАДКА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28299"/>
            <a:ext cx="10515600" cy="4948664"/>
          </a:xfrm>
        </p:spPr>
        <p:txBody>
          <a:bodyPr>
            <a:noAutofit/>
          </a:bodyPr>
          <a:lstStyle/>
          <a:p>
            <a:r>
              <a:rPr lang="ru-RU" sz="2000" dirty="0"/>
              <a:t>Стандартные саженцы смородины и крыжовника не должны быть заражены болезнями и вредителями. Они должны иметь не менее 3-5-ти скелетных корней длиной 15-20 см в одревесневшем состоянии, с пожелтевшей корой и хорошо развитой мочкой, надземная часть - не менее 1-2-х ветвей длиной 30-40 см, идущих от основания саженца.</a:t>
            </a:r>
          </a:p>
          <a:p>
            <a:r>
              <a:rPr lang="ru-RU" sz="2000" dirty="0"/>
              <a:t> Перед посадкой корни укорачивают до 15-20 см, удаляют поврежденные, и обмакивают в глиняную болтушку.</a:t>
            </a:r>
          </a:p>
          <a:p>
            <a:r>
              <a:rPr lang="ru-RU" sz="2000" b="1" dirty="0"/>
              <a:t> Схема посадки 3 х 0,5 - 1 м для ручной уборки, 3.5 х 0,5 м для механизированной уборки. </a:t>
            </a:r>
          </a:p>
          <a:p>
            <a:r>
              <a:rPr lang="ru-RU" sz="2000" dirty="0"/>
              <a:t>Посадку можно произвести под однокорпусный плуг со снятым отвалом, окучник, двухрядной сажалкой СШН-3 или лесопосадочной машиной.</a:t>
            </a:r>
          </a:p>
          <a:p>
            <a:r>
              <a:rPr lang="ru-RU" sz="2000" dirty="0"/>
              <a:t> </a:t>
            </a:r>
            <a:r>
              <a:rPr lang="ru-RU" sz="2000" b="1" i="1" dirty="0"/>
              <a:t>Лучшие сроки посадки осенние</a:t>
            </a:r>
            <a:r>
              <a:rPr lang="ru-RU" sz="2000" b="1" dirty="0"/>
              <a:t> </a:t>
            </a:r>
            <a:r>
              <a:rPr lang="ru-RU" sz="2000" dirty="0"/>
              <a:t>(конец сентября - октябрь), но можно сажать и рано весной. Чтобы задержать распускание почек при весенней посадке, саженцы в </a:t>
            </a:r>
            <a:r>
              <a:rPr lang="ru-RU" sz="2000" dirty="0" err="1"/>
              <a:t>прикопе</a:t>
            </a:r>
            <a:r>
              <a:rPr lang="ru-RU" sz="2000" dirty="0"/>
              <a:t> притеняют или коротко обрезают.</a:t>
            </a:r>
          </a:p>
          <a:p>
            <a:r>
              <a:rPr lang="ru-RU" sz="2000" dirty="0"/>
              <a:t> При посадке корневую шейку саженцев следует </a:t>
            </a:r>
            <a:r>
              <a:rPr lang="ru-RU" sz="2000" i="1" dirty="0"/>
              <a:t>заглубить на 6-8 </a:t>
            </a:r>
            <a:r>
              <a:rPr lang="ru-RU" sz="2000" dirty="0"/>
              <a:t>см ниже уровня почвы. Надземную систему саженцев смородины </a:t>
            </a:r>
            <a:r>
              <a:rPr lang="ru-RU" sz="2000" i="1" dirty="0"/>
              <a:t>наклоняют</a:t>
            </a:r>
            <a:r>
              <a:rPr lang="ru-RU" sz="2000" dirty="0"/>
              <a:t> в сторону ряда примерно на 45</a:t>
            </a:r>
            <a:r>
              <a:rPr lang="ru-RU" sz="2000" baseline="30000" dirty="0"/>
              <a:t>0</a:t>
            </a:r>
            <a:r>
              <a:rPr lang="ru-RU" sz="2000" dirty="0"/>
              <a:t> чтобы стимулировать пробуждение придаточных почек на подземной части и в зоне корневой шейки. Для крыжовника возможна вертикальная посадка. </a:t>
            </a:r>
          </a:p>
        </p:txBody>
      </p:sp>
    </p:spTree>
    <p:extLst>
      <p:ext uri="{BB962C8B-B14F-4D97-AF65-F5344CB8AC3E}">
        <p14:creationId xmlns:p14="http://schemas.microsoft.com/office/powerpoint/2010/main" val="1967155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8457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/>
              <a:t>Уход за насаждениями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18865" y="928048"/>
            <a:ext cx="10549719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000" dirty="0"/>
              <a:t>После посадки почву следует обязательно полить и замульчировать торфом, перегноем или опилками. При весенней посадке требуется 2-3-кратный полив. Норма расхода воды – 3-5 л на куст.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/>
              <a:t>Рано весной первого года высаженные саженцы </a:t>
            </a:r>
            <a:r>
              <a:rPr lang="ru-RU" sz="2000" i="1" dirty="0"/>
              <a:t>обязательно укорачивают</a:t>
            </a:r>
            <a:r>
              <a:rPr lang="ru-RU" sz="2000" dirty="0"/>
              <a:t>, оставляя на каждом побеге выше уровня почвы у смородины только по 2-3 почки, а у крыжовника – по 3-4.  В результате формируется куст с широким основанием.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i="1" dirty="0"/>
              <a:t>При вертикальной посадке может вырасти прямостоячий штамбовый куст со слабым побегообразованием. Без укорачивания куст в первый год вступает в плодоношение, но в дальнейшем формирование куста растягивается на длительное время, что в целом приводит к снижению общего урожая.</a:t>
            </a:r>
            <a:endParaRPr lang="ru-RU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/>
              <a:t>В первые два года после посадки почву в междурядьях содержат под черным паром. В течение вегетации проводят 4-6 культиваций на глубину 10-12 см. В рядах проводят ручные прополки с одновременным рыхлением почвы.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/>
              <a:t>С третьего года после посадки система содержания почвы- естественный газон в междурядьях и гербицидный пар в </a:t>
            </a:r>
            <a:r>
              <a:rPr lang="ru-RU" sz="2000" dirty="0" err="1"/>
              <a:t>прикустовых</a:t>
            </a:r>
            <a:r>
              <a:rPr lang="ru-RU" sz="2000" dirty="0"/>
              <a:t> полосах. 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/>
              <a:t>В засушливые периоды проводят поливы, обеспечивая влажность корнеобитаемого слоя  не менее 70 % НВ. Расход воды 250-450 м</a:t>
            </a:r>
            <a:r>
              <a:rPr lang="ru-RU" sz="2000" baseline="30000" dirty="0"/>
              <a:t>3</a:t>
            </a:r>
            <a:r>
              <a:rPr lang="ru-RU" sz="2000" dirty="0"/>
              <a:t>/га.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1238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607325"/>
          </a:xfrm>
        </p:spPr>
        <p:txBody>
          <a:bodyPr>
            <a:normAutofit/>
          </a:bodyPr>
          <a:lstStyle/>
          <a:p>
            <a:r>
              <a:rPr lang="ru-RU" b="1" i="1" dirty="0"/>
              <a:t>Смородина черная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1037230"/>
            <a:ext cx="3932237" cy="4831758"/>
          </a:xfrm>
        </p:spPr>
        <p:txBody>
          <a:bodyPr>
            <a:normAutofit fontScale="92500"/>
          </a:bodyPr>
          <a:lstStyle/>
          <a:p>
            <a:r>
              <a:rPr lang="ru-RU" dirty="0"/>
              <a:t> </a:t>
            </a:r>
            <a:r>
              <a:rPr lang="ru-RU" sz="2400" dirty="0"/>
              <a:t>В формировании сортимента черной смородины участвовал  1 вид, имеющий 2 разновидности:</a:t>
            </a:r>
          </a:p>
          <a:p>
            <a:r>
              <a:rPr lang="ru-RU" sz="2400" dirty="0"/>
              <a:t> 1. </a:t>
            </a:r>
            <a:r>
              <a:rPr lang="ru-RU" sz="2400" b="1" i="1" dirty="0" err="1"/>
              <a:t>Ribes</a:t>
            </a:r>
            <a:r>
              <a:rPr lang="ru-RU" sz="2400" b="1" i="1" dirty="0"/>
              <a:t> </a:t>
            </a:r>
            <a:r>
              <a:rPr lang="ru-RU" sz="2400" b="1" i="1" dirty="0" err="1"/>
              <a:t>nigrum</a:t>
            </a:r>
            <a:r>
              <a:rPr lang="ru-RU" sz="2400" b="1" i="1" dirty="0"/>
              <a:t> </a:t>
            </a:r>
            <a:r>
              <a:rPr lang="ru-RU" sz="2400" b="1" i="1" dirty="0" err="1"/>
              <a:t>eropacum</a:t>
            </a:r>
            <a:r>
              <a:rPr lang="ru-RU" sz="2400" i="1" dirty="0"/>
              <a:t> </a:t>
            </a:r>
            <a:r>
              <a:rPr lang="ru-RU" sz="2400" dirty="0"/>
              <a:t>- смородина черная европейская;</a:t>
            </a:r>
          </a:p>
          <a:p>
            <a:r>
              <a:rPr lang="ru-RU" sz="2400" dirty="0"/>
              <a:t> </a:t>
            </a:r>
            <a:r>
              <a:rPr lang="en-US" sz="2400" dirty="0"/>
              <a:t>2. </a:t>
            </a:r>
            <a:r>
              <a:rPr lang="en-US" sz="2400" b="1" i="1" dirty="0" err="1"/>
              <a:t>Ribes</a:t>
            </a:r>
            <a:r>
              <a:rPr lang="en-US" sz="2400" b="1" i="1" dirty="0"/>
              <a:t> </a:t>
            </a:r>
            <a:r>
              <a:rPr lang="en-US" sz="2400" b="1" i="1" dirty="0" err="1"/>
              <a:t>nigrum</a:t>
            </a:r>
            <a:r>
              <a:rPr lang="en-US" sz="2400" b="1" i="1" dirty="0"/>
              <a:t> </a:t>
            </a:r>
            <a:r>
              <a:rPr lang="en-US" sz="2400" b="1" i="1" dirty="0" err="1"/>
              <a:t>sibirica</a:t>
            </a:r>
            <a:r>
              <a:rPr lang="en-US" sz="2400" i="1" dirty="0"/>
              <a:t> </a:t>
            </a:r>
            <a:r>
              <a:rPr lang="en-US" sz="2400" dirty="0"/>
              <a:t>- </a:t>
            </a:r>
            <a:r>
              <a:rPr lang="ru-RU" sz="2400" dirty="0"/>
              <a:t>сибирская</a:t>
            </a:r>
          </a:p>
          <a:p>
            <a:r>
              <a:rPr lang="en-US" dirty="0"/>
              <a:t> </a:t>
            </a:r>
            <a:r>
              <a:rPr lang="ru-RU" sz="1800" dirty="0"/>
              <a:t>Европейская разновидность имеет различные формы, отличающиеся биологическими характеристиками. Например, Печерская разновидность отличается зимостойкостью, Нижневолжская - урожайностью и засухоустойчивостью.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185" y="586853"/>
            <a:ext cx="6893398" cy="5527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07274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1751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 </a:t>
            </a:r>
            <a:br>
              <a:rPr lang="ru-RU" dirty="0"/>
            </a:br>
            <a:r>
              <a:rPr lang="ru-RU" sz="4000" b="1" i="1" dirty="0"/>
              <a:t>Азотное удобрение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64525"/>
            <a:ext cx="10515600" cy="5112438"/>
          </a:xfrm>
        </p:spPr>
        <p:txBody>
          <a:bodyPr>
            <a:normAutofit/>
          </a:bodyPr>
          <a:lstStyle/>
          <a:p>
            <a:r>
              <a:rPr lang="ru-RU" dirty="0"/>
              <a:t>Ежегодно весной в </a:t>
            </a:r>
            <a:r>
              <a:rPr lang="ru-RU" dirty="0" err="1"/>
              <a:t>прикустовую</a:t>
            </a:r>
            <a:r>
              <a:rPr lang="ru-RU" dirty="0"/>
              <a:t> полосу вносят азотные удобрения в два приема: </a:t>
            </a:r>
          </a:p>
          <a:p>
            <a:r>
              <a:rPr lang="ru-RU" dirty="0"/>
              <a:t> 50 % дозы - ранней весной до распускания </a:t>
            </a:r>
            <a:r>
              <a:rPr lang="ru-RU" i="1" dirty="0"/>
              <a:t>почек,</a:t>
            </a:r>
            <a:endParaRPr lang="ru-RU" dirty="0"/>
          </a:p>
          <a:p>
            <a:r>
              <a:rPr lang="ru-RU" dirty="0"/>
              <a:t> остальное количество - после цветения в фазу активного роста побегов и завязей;</a:t>
            </a:r>
          </a:p>
          <a:p>
            <a:r>
              <a:rPr lang="ru-RU" i="1" dirty="0"/>
              <a:t>Доза азотного удобрения составляет:  в первый год после посадки </a:t>
            </a:r>
            <a:r>
              <a:rPr lang="ru-RU" dirty="0"/>
              <a:t>- 50-70 кг </a:t>
            </a:r>
            <a:r>
              <a:rPr lang="ru-RU" dirty="0" err="1"/>
              <a:t>д.в</a:t>
            </a:r>
            <a:r>
              <a:rPr lang="ru-RU" dirty="0"/>
              <a:t>/га.  </a:t>
            </a:r>
          </a:p>
          <a:p>
            <a:r>
              <a:rPr lang="ru-RU" i="1" dirty="0"/>
              <a:t>- на второй год после посадки </a:t>
            </a:r>
            <a:r>
              <a:rPr lang="ru-RU" dirty="0"/>
              <a:t>- 60-90 кг </a:t>
            </a:r>
            <a:r>
              <a:rPr lang="ru-RU" dirty="0" err="1"/>
              <a:t>д.в</a:t>
            </a:r>
            <a:r>
              <a:rPr lang="ru-RU" dirty="0"/>
              <a:t>/га.  </a:t>
            </a:r>
          </a:p>
          <a:p>
            <a:r>
              <a:rPr lang="ru-RU" dirty="0"/>
              <a:t>- с </a:t>
            </a:r>
            <a:r>
              <a:rPr lang="ru-RU" i="1" dirty="0"/>
              <a:t>третьего года после посадки </a:t>
            </a:r>
            <a:r>
              <a:rPr lang="ru-RU" dirty="0"/>
              <a:t>- 80-120 кг </a:t>
            </a:r>
            <a:r>
              <a:rPr lang="ru-RU" dirty="0" err="1"/>
              <a:t>д.в</a:t>
            </a:r>
            <a:r>
              <a:rPr lang="ru-RU" dirty="0"/>
              <a:t>/га 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32764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Фосфорно-калийное удобрение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Фосфорные и калийные удобрения вносят в начале сентября. При хорошей </a:t>
            </a:r>
            <a:r>
              <a:rPr lang="ru-RU" dirty="0" err="1"/>
              <a:t>предпосадочной</a:t>
            </a:r>
            <a:r>
              <a:rPr lang="ru-RU" dirty="0"/>
              <a:t> заправке почвы фосфорно-калийное удобрение начинают вносить в следующие сроки поле посадки:</a:t>
            </a:r>
          </a:p>
          <a:p>
            <a:r>
              <a:rPr lang="ru-RU" dirty="0"/>
              <a:t>- на легких почвах - через 1-2 года;</a:t>
            </a:r>
          </a:p>
          <a:p>
            <a:r>
              <a:rPr lang="ru-RU" dirty="0"/>
              <a:t>- на тяжелых почвах - через 3-4 года.</a:t>
            </a:r>
          </a:p>
          <a:p>
            <a:r>
              <a:rPr lang="ru-RU" dirty="0"/>
              <a:t>Дозы внесения удобрений:</a:t>
            </a:r>
          </a:p>
          <a:p>
            <a:r>
              <a:rPr lang="ru-RU" dirty="0"/>
              <a:t>- в молодых насаждениях: фосфорные - 60 кг д.в/га, калийные - 80 кг д.в/га;</a:t>
            </a:r>
          </a:p>
          <a:p>
            <a:r>
              <a:rPr lang="ru-RU" dirty="0"/>
              <a:t>- в плодоносящих: фосфорные - 90 кг д.в/га, калийные - 120 кг д.в/га.</a:t>
            </a:r>
          </a:p>
          <a:p>
            <a:r>
              <a:rPr lang="ru-RU" dirty="0"/>
              <a:t>При низкой обеспеченности почвы фосфором и калием дозы удобрений увеличивают на 25 %, при повышенной – снижают на 50 %.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6696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/>
              <a:t>Формирующая обрезка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23582"/>
            <a:ext cx="10515600" cy="5153381"/>
          </a:xfrm>
        </p:spPr>
        <p:txBody>
          <a:bodyPr>
            <a:normAutofit fontScale="92500"/>
          </a:bodyPr>
          <a:lstStyle/>
          <a:p>
            <a:r>
              <a:rPr lang="ru-RU" dirty="0"/>
              <a:t>Обрезку начинают сразу же после посадки (укорачивают надземную систему, оставляя на каждом побеге у смородины до 2-3-х почек, у крыжовника – 4-5 почек). Срок - весной, до распускания почек. На плодоносящих плантациях, учитывая раннее распускание почек, обрезку проводят осенью, после листопада.</a:t>
            </a:r>
          </a:p>
          <a:p>
            <a:r>
              <a:rPr lang="ru-RU" dirty="0"/>
              <a:t> В первые 2-3 года вырезают лишние прикорневые побеги, оставляя 3-4 самых лучших для формирования скелетных сучьев. Следует удалить также больные ветви с темно-бурой корой, слабым приростом (до 20-25 см), оставив вместо них дополнительные прикорневые побеги. Формирующую обрезку заканчивают к 4-5-ти годам. В правильно сформированном кусте должно быть 10-15 скелетных ветвей всех возрастов (примерно 2-4 ветви каждого возраста, причем однолетних оставляют на 1-2 больше, а 4-5-ти летних на 1-2 меньше)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65301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Обрезка сформированных кустов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 В последующем проводится санитарная и поддерживающая обрезка, при которой в первую очередь удаляют больные ветви. Ежегодно следует вырезать 2-3 ветви и вместо них оставлять 2-3 замещающих прикорневых побега. Если ветви старые, но дают хороший урожай, их омолаживают, укорачивая до сильного побега расположенного ближе к основанию ветви. Это приводит к усилению роста, повышает качество ягод.</a:t>
            </a:r>
          </a:p>
          <a:p>
            <a:r>
              <a:rPr lang="ru-RU" dirty="0"/>
              <a:t>У черной смородины при отсутствии хорошего прироста и заметном снижении по этой причине продуктивности, в целях продления сроков эксплуатации плантации можно провести полное омолаживание. Для этого вся наземная система полностью срезается с помощью роторной косилки или кустореза и куст вновь формируется. Такой прием продлевает срок эксплуатации плантации на 4-6 лет.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2230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/>
              <a:t>Уборка и хранение урожая</a:t>
            </a:r>
            <a:endParaRPr lang="ru-RU" sz="3600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46412"/>
            <a:ext cx="10515600" cy="5030551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Уборку проводят в сухую погоду вручную или </a:t>
            </a:r>
            <a:r>
              <a:rPr lang="ru-RU" dirty="0" err="1"/>
              <a:t>механизированно</a:t>
            </a:r>
            <a:r>
              <a:rPr lang="ru-RU" dirty="0"/>
              <a:t>. Для промышленной переработки ягоды смородины собирают в тару объемом 10-12 кг, для потребления в свежем виде – не более 3-5 кг. Ягоды смородины можно хранить не более 3 суток в холодильной камере при температуре 0…+3</a:t>
            </a:r>
            <a:r>
              <a:rPr lang="ru-RU" baseline="30000" dirty="0"/>
              <a:t>0</a:t>
            </a:r>
            <a:r>
              <a:rPr lang="ru-RU" dirty="0"/>
              <a:t>С и относительной влажности 85-90 %.</a:t>
            </a:r>
          </a:p>
          <a:p>
            <a:r>
              <a:rPr lang="ru-RU" dirty="0"/>
              <a:t>Крыжовник  в отличие от других ягодных культур можно убирать в полной и технической спелости.  Техническая наступает на  10-15 раньше полной.  Ягоды в этой спелости используются для технической переработки. В стадии потребительской зрелости ягоды имеют наилучший вкус и поэтому используются для употребления в свежем виде или для приготовления вина.</a:t>
            </a:r>
          </a:p>
          <a:p>
            <a:r>
              <a:rPr lang="ru-RU" dirty="0"/>
              <a:t>     Ягоды смородины и крыжовника убираются в один прием.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17670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Уборка </a:t>
            </a:r>
            <a:r>
              <a:rPr lang="ru-RU"/>
              <a:t>ягодоуборочным комбайном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5F39BA0-CAAB-4E77-9D76-F64C634723C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8194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9B0126C2-9F07-4D6B-A875-173894AD459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058194"/>
            <a:ext cx="5181600" cy="388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A7DDE0DD-CB0C-4A0B-9160-8B81303C4474}"/>
              </a:ext>
            </a:extLst>
          </p:cNvPr>
          <p:cNvGraphicFramePr>
            <a:graphicFrameLocks noGrp="1"/>
          </p:cNvGraphicFramePr>
          <p:nvPr/>
        </p:nvGraphicFramePr>
        <p:xfrm>
          <a:off x="1524000" y="500063"/>
          <a:ext cx="9144000" cy="6381750"/>
        </p:xfrm>
        <a:graphic>
          <a:graphicData uri="http://schemas.openxmlformats.org/drawingml/2006/table">
            <a:tbl>
              <a:tblPr/>
              <a:tblGrid>
                <a:gridCol w="1822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91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18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176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28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созревания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05025" algn="l"/>
                        </a:tabLst>
                      </a:pPr>
                      <a:r>
                        <a:rPr kumimoji="0" lang="be-BY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Размер ягоды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Окраска ягоды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Устойчи-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вость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болезням</a:t>
                      </a: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Зимостой-кость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Область допуска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225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Смородина черная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Наследница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ранний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05025" algn="l"/>
                        </a:tabLst>
                      </a:pPr>
                      <a:r>
                        <a:rPr kumimoji="0" lang="be-BY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средний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05025" algn="l"/>
                        </a:tabLst>
                      </a:pPr>
                      <a:r>
                        <a:rPr kumimoji="0" lang="be-BY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матово- черная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05025" algn="l"/>
                        </a:tabLst>
                      </a:pPr>
                      <a:r>
                        <a:rPr kumimoji="0" lang="be-BY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средняя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05025" algn="l"/>
                        </a:tabLst>
                      </a:pPr>
                      <a:r>
                        <a:rPr kumimoji="0" lang="be-BY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высокая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Бр, Вт, Гм, Гр, Мн, Мг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Клуссоновская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средний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05025" algn="l"/>
                        </a:tabLst>
                      </a:pPr>
                      <a:r>
                        <a:rPr kumimoji="0" lang="be-BY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крупный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05025" algn="l"/>
                        </a:tabLst>
                      </a:pPr>
                      <a:r>
                        <a:rPr kumimoji="0" lang="be-BY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черная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05025" algn="l"/>
                        </a:tabLst>
                      </a:pPr>
                      <a:r>
                        <a:rPr kumimoji="0" lang="be-BY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средняя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05025" algn="l"/>
                        </a:tabLst>
                      </a:pPr>
                      <a:r>
                        <a:rPr kumimoji="0" lang="be-BY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высокая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Бр, Вт, Гм, Гр Мн, Мг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Память Вавилова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05025" algn="l"/>
                        </a:tabLst>
                      </a:pPr>
                      <a:r>
                        <a:rPr kumimoji="0" lang="be-BY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крупный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05025" algn="l"/>
                        </a:tabLst>
                      </a:pPr>
                      <a:r>
                        <a:rPr kumimoji="0" lang="be-BY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черная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05025" algn="l"/>
                        </a:tabLst>
                      </a:pPr>
                      <a:r>
                        <a:rPr kumimoji="0" lang="be-BY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средняя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05025" algn="l"/>
                        </a:tabLst>
                      </a:pPr>
                      <a:r>
                        <a:rPr kumimoji="0" lang="be-BY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высокая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Бр, Вт, Гм, Гр, Мн, Мг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Церера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средний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05025" algn="l"/>
                        </a:tabLst>
                      </a:pPr>
                      <a:r>
                        <a:rPr kumimoji="0" lang="be-BY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крупный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05025" algn="l"/>
                        </a:tabLst>
                      </a:pPr>
                      <a:r>
                        <a:rPr kumimoji="0" lang="be-BY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черная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05025" algn="l"/>
                        </a:tabLst>
                      </a:pPr>
                      <a:r>
                        <a:rPr kumimoji="0" lang="be-BY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высокая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05025" algn="l"/>
                        </a:tabLst>
                      </a:pPr>
                      <a:r>
                        <a:rPr kumimoji="0" lang="be-BY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высокая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Мг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Катюша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поздний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05025" algn="l"/>
                        </a:tabLst>
                      </a:pPr>
                      <a:r>
                        <a:rPr kumimoji="0" lang="be-BY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крупный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05025" algn="l"/>
                        </a:tabLst>
                      </a:pPr>
                      <a:r>
                        <a:rPr kumimoji="0" lang="be-BY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черная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05025" algn="l"/>
                        </a:tabLst>
                      </a:pPr>
                      <a:r>
                        <a:rPr kumimoji="0" lang="be-BY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средняя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05025" algn="l"/>
                        </a:tabLst>
                      </a:pPr>
                      <a:r>
                        <a:rPr kumimoji="0" lang="be-BY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высокая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Бр, Вт, Гм, Гр, Мн, Мг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Титания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поздний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05025" algn="l"/>
                        </a:tabLst>
                      </a:pPr>
                      <a:r>
                        <a:rPr kumimoji="0" lang="be-BY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крупный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05025" algn="l"/>
                        </a:tabLst>
                      </a:pPr>
                      <a:r>
                        <a:rPr kumimoji="0" lang="be-BY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черная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05025" algn="l"/>
                        </a:tabLst>
                      </a:pPr>
                      <a:r>
                        <a:rPr kumimoji="0" lang="be-BY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высокая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05025" algn="l"/>
                        </a:tabLst>
                      </a:pPr>
                      <a:r>
                        <a:rPr kumimoji="0" lang="be-BY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высокая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Бр, Вт, Гм, Гр, Мн, Мг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6225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05025" algn="l"/>
                        </a:tabLst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Смородина красная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Йонкер ван Тетс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ранний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05025" algn="l"/>
                        </a:tabLst>
                      </a:pPr>
                      <a:r>
                        <a:rPr kumimoji="0" lang="be-BY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крупный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05025" algn="l"/>
                        </a:tabLst>
                      </a:pPr>
                      <a:r>
                        <a:rPr kumimoji="0" lang="be-BY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красная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05025" algn="l"/>
                        </a:tabLst>
                      </a:pPr>
                      <a:r>
                        <a:rPr kumimoji="0" lang="be-BY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высокая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05025" algn="l"/>
                        </a:tabLst>
                      </a:pPr>
                      <a:r>
                        <a:rPr kumimoji="0" lang="be-BY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высокая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Бр, Гм, Гр, Мн, Мг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Ненаглядная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средний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05025" algn="l"/>
                        </a:tabLst>
                      </a:pPr>
                      <a:r>
                        <a:rPr kumimoji="0" lang="be-BY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крупный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05025" algn="l"/>
                        </a:tabLst>
                      </a:pPr>
                      <a:r>
                        <a:rPr kumimoji="0" lang="be-BY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ярко-красная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05025" algn="l"/>
                        </a:tabLst>
                      </a:pPr>
                      <a:r>
                        <a:rPr kumimoji="0" lang="be-BY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высокая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05025" algn="l"/>
                        </a:tabLst>
                      </a:pPr>
                      <a:r>
                        <a:rPr kumimoji="0" lang="be-BY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высокая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Вт, 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Красная Андрейченко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05025" algn="l"/>
                        </a:tabLst>
                      </a:pPr>
                      <a:r>
                        <a:rPr kumimoji="0" lang="be-BY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крупный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05025" algn="l"/>
                        </a:tabLst>
                      </a:pPr>
                      <a:r>
                        <a:rPr kumimoji="0" lang="be-BY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ярко-красная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05025" algn="l"/>
                        </a:tabLst>
                      </a:pPr>
                      <a:r>
                        <a:rPr kumimoji="0" lang="be-BY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высокая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05025" algn="l"/>
                        </a:tabLst>
                      </a:pPr>
                      <a:r>
                        <a:rPr kumimoji="0" lang="be-BY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высокая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Бр, Вт, Гм, Гр, Мн, Мг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Фертоди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поздний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05025" algn="l"/>
                        </a:tabLst>
                      </a:pPr>
                      <a:r>
                        <a:rPr kumimoji="0" lang="be-BY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средний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05025" algn="l"/>
                        </a:tabLst>
                      </a:pPr>
                      <a:r>
                        <a:rPr kumimoji="0" lang="be-BY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красная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05025" algn="l"/>
                        </a:tabLst>
                      </a:pPr>
                      <a:r>
                        <a:rPr kumimoji="0" lang="be-BY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высокая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05025" algn="l"/>
                        </a:tabLst>
                      </a:pPr>
                      <a:r>
                        <a:rPr kumimoji="0" lang="be-BY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высокая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Бр, Гм, Гр 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Рондом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поздний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05025" algn="l"/>
                        </a:tabLst>
                      </a:pPr>
                      <a:r>
                        <a:rPr kumimoji="0" lang="be-BY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крупный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05025" algn="l"/>
                        </a:tabLst>
                      </a:pPr>
                      <a:r>
                        <a:rPr kumimoji="0" lang="be-BY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красная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05025" algn="l"/>
                        </a:tabLst>
                      </a:pPr>
                      <a:r>
                        <a:rPr kumimoji="0" lang="be-BY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высокая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05025" algn="l"/>
                        </a:tabLst>
                      </a:pPr>
                      <a:r>
                        <a:rPr kumimoji="0" lang="be-BY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высокая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Бр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Гм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6268" name="Rectangle 1">
            <a:extLst>
              <a:ext uri="{FF2B5EF4-FFF2-40B4-BE49-F238E27FC236}">
                <a16:creationId xmlns:a16="http://schemas.microsoft.com/office/drawing/2014/main" id="{2AA93BF7-6CD1-4442-8D82-6654B1EE2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2344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tabLst>
                <a:tab pos="2105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105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105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105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105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105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105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105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105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>
                <a:cs typeface="Times New Roman" panose="02020603050405020304" pitchFamily="18" charset="0"/>
              </a:rPr>
              <a:t>Характеристика сортов смородины черной и красной для закладки промышленных плантаций</a:t>
            </a:r>
            <a:endParaRPr lang="ru-RU" altLang="ru-RU" sz="1600"/>
          </a:p>
          <a:p>
            <a:r>
              <a:rPr lang="be-BY" altLang="ru-RU" sz="1400">
                <a:cs typeface="Times New Roman" panose="02020603050405020304" pitchFamily="18" charset="0"/>
              </a:rPr>
              <a:t>	</a:t>
            </a:r>
            <a:endParaRPr lang="be-BY" altLang="ru-RU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4E16F5-0237-4512-A7AB-936CF515E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273051"/>
            <a:ext cx="8258175" cy="512763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4000" i="1" dirty="0">
                <a:solidFill>
                  <a:schemeClr val="accent5">
                    <a:lumMod val="75000"/>
                  </a:schemeClr>
                </a:solidFill>
              </a:rPr>
              <a:t>Клуссоновская </a:t>
            </a:r>
            <a:endParaRPr lang="ru-RU" sz="4000" i="1" dirty="0"/>
          </a:p>
        </p:txBody>
      </p:sp>
      <p:sp>
        <p:nvSpPr>
          <p:cNvPr id="7171" name="Текст 3">
            <a:extLst>
              <a:ext uri="{FF2B5EF4-FFF2-40B4-BE49-F238E27FC236}">
                <a16:creationId xmlns:a16="http://schemas.microsoft.com/office/drawing/2014/main" id="{C148DD87-83BC-4717-8776-9C8C805A964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just" eaLnBrk="1" hangingPunct="1"/>
            <a:r>
              <a:rPr lang="ru-RU" altLang="ru-RU" sz="1800"/>
              <a:t>Сорт выведен в Белорусском НИИ плодоводства. Среднего срока созревания. Высокосамоплодный. Урожай ягод 3 кг с куста. Средняя масса ягоды 1,2 г. Вкус ягод кисло-сладкий. Витамина С до 195 мг/100г. Кусты сильнорослые, слабораскдистые. Относительно устойчив к вредителям и болезням. Зимостойкий.</a:t>
            </a:r>
          </a:p>
          <a:p>
            <a:pPr algn="just" eaLnBrk="1" hangingPunct="1"/>
            <a:endParaRPr lang="ru-RU" altLang="ru-RU" sz="1800"/>
          </a:p>
        </p:txBody>
      </p:sp>
      <p:pic>
        <p:nvPicPr>
          <p:cNvPr id="7172" name="Picture 4" descr="F:\Сорта института- фото\Клуссоновская.jpg">
            <a:extLst>
              <a:ext uri="{FF2B5EF4-FFF2-40B4-BE49-F238E27FC236}">
                <a16:creationId xmlns:a16="http://schemas.microsoft.com/office/drawing/2014/main" id="{EA9F4978-7BBD-4BE1-A954-B203A675F3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29264" y="1428750"/>
            <a:ext cx="4924425" cy="4019550"/>
          </a:xfr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1F6D40-F2AC-4621-9409-69735ED84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273051"/>
            <a:ext cx="8329613" cy="4413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4000" i="1" dirty="0">
                <a:solidFill>
                  <a:schemeClr val="accent6">
                    <a:lumMod val="50000"/>
                  </a:schemeClr>
                </a:solidFill>
              </a:rPr>
              <a:t>Катюша</a:t>
            </a:r>
            <a:endParaRPr lang="ru-RU" sz="4000" i="1" dirty="0"/>
          </a:p>
        </p:txBody>
      </p:sp>
      <p:sp>
        <p:nvSpPr>
          <p:cNvPr id="8195" name="Текст 3">
            <a:extLst>
              <a:ext uri="{FF2B5EF4-FFF2-40B4-BE49-F238E27FC236}">
                <a16:creationId xmlns:a16="http://schemas.microsoft.com/office/drawing/2014/main" id="{FE0D73A7-E019-4E05-AA00-BC256867C7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81200" y="1435101"/>
            <a:ext cx="3328988" cy="4691063"/>
          </a:xfrm>
        </p:spPr>
        <p:txBody>
          <a:bodyPr/>
          <a:lstStyle/>
          <a:p>
            <a:pPr algn="just" eaLnBrk="1" hangingPunct="1"/>
            <a:r>
              <a:rPr lang="ru-RU" altLang="ru-RU"/>
              <a:t> Сорт выведен в Белорусском НИИ плодоводства, районирован по всей Беларуси. Ягоды крупные, черные, блестящие, удлиненной формы, с толстой кожицей, средняя масса 1,3 г. Вкус ягод кисло-сладкий, с ароматом, освежающий, дегустационная оценка – 4 балла. Содержание в ягодах сахара – 7,8 %, кислоты – 2,1 %, витамина С - до 190 мг/100г. Урожай с куста 2,5-3,5 кг.</a:t>
            </a:r>
          </a:p>
          <a:p>
            <a:pPr algn="just" eaLnBrk="1" hangingPunct="1"/>
            <a:r>
              <a:rPr lang="ru-RU" altLang="ru-RU"/>
              <a:t>Сорт высокосамоплодный, зимостойкий, средне-позднего срока созревания, транспортабельный, универсального назначения. Относительно устойчив к болезням и вредителям.</a:t>
            </a:r>
          </a:p>
          <a:p>
            <a:pPr algn="just" eaLnBrk="1" hangingPunct="1"/>
            <a:endParaRPr lang="ru-RU" altLang="ru-RU"/>
          </a:p>
          <a:p>
            <a:pPr eaLnBrk="1" hangingPunct="1"/>
            <a:endParaRPr lang="ru-RU" altLang="ru-RU"/>
          </a:p>
        </p:txBody>
      </p:sp>
      <p:pic>
        <p:nvPicPr>
          <p:cNvPr id="8196" name="Picture 4" descr="F:\Сорта института- фото\Катюша.jpg">
            <a:extLst>
              <a:ext uri="{FF2B5EF4-FFF2-40B4-BE49-F238E27FC236}">
                <a16:creationId xmlns:a16="http://schemas.microsoft.com/office/drawing/2014/main" id="{BFDCEE1C-70FC-47F7-BC6F-B45193264D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24500" y="1857375"/>
            <a:ext cx="4643438" cy="3714750"/>
          </a:xfr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>
            <a:extLst>
              <a:ext uri="{FF2B5EF4-FFF2-40B4-BE49-F238E27FC236}">
                <a16:creationId xmlns:a16="http://schemas.microsoft.com/office/drawing/2014/main" id="{1A8DFD5F-8449-47BB-9BC8-F88FC6DBD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1" y="500064"/>
            <a:ext cx="8143875" cy="947737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4000" i="1"/>
              <a:t>Память Вавилова</a:t>
            </a:r>
            <a:br>
              <a:rPr lang="ru-RU" altLang="ru-RU" sz="4000" i="1"/>
            </a:br>
            <a:endParaRPr lang="ru-RU" altLang="ru-RU" sz="4000" i="1"/>
          </a:p>
        </p:txBody>
      </p:sp>
      <p:sp>
        <p:nvSpPr>
          <p:cNvPr id="9219" name="Текст 3">
            <a:extLst>
              <a:ext uri="{FF2B5EF4-FFF2-40B4-BE49-F238E27FC236}">
                <a16:creationId xmlns:a16="http://schemas.microsoft.com/office/drawing/2014/main" id="{637997FD-2505-43D5-8C39-8CDB8F4E31D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algn="just" eaLnBrk="1" hangingPunct="1"/>
            <a:r>
              <a:rPr lang="ru-RU" altLang="ru-RU"/>
              <a:t>Сорт выведен в Бел НИИ плодоводства  районирован во всех областях Беларуси.        </a:t>
            </a:r>
          </a:p>
          <a:p>
            <a:pPr algn="just" eaLnBrk="1" hangingPunct="1"/>
            <a:r>
              <a:rPr lang="ru-RU" altLang="ru-RU"/>
              <a:t>Кусты сильнорослые ,полураскидистые ,густые. </a:t>
            </a:r>
          </a:p>
          <a:p>
            <a:pPr algn="just" eaLnBrk="1" hangingPunct="1"/>
            <a:r>
              <a:rPr lang="ru-RU" altLang="ru-RU"/>
              <a:t>Ягоды крупные и средние, округлые, черные, сладкие. Дегустационная оценка – 4,5      балла. Кожица средней толщины. Средняя масса ягоды 1,3 г. Содержание в ягодах: сахара – 8,5%, кислоты – 1,8%, витамина С – до 190 мг/100г. Средний урожай с куста 3,0 – 4,0 кг.   </a:t>
            </a:r>
          </a:p>
          <a:p>
            <a:pPr algn="just" eaLnBrk="1" hangingPunct="1"/>
            <a:r>
              <a:rPr lang="ru-RU" altLang="ru-RU"/>
              <a:t>Сорт высокосамоплодный, зимостойкий, среднее и одновременное созревание ягод, транспортабельность средняя, универсального назначения. Относительно устойчив к вредителям и болезням.</a:t>
            </a:r>
          </a:p>
          <a:p>
            <a:pPr eaLnBrk="1" hangingPunct="1"/>
            <a:endParaRPr lang="ru-RU" altLang="ru-RU"/>
          </a:p>
        </p:txBody>
      </p:sp>
      <p:pic>
        <p:nvPicPr>
          <p:cNvPr id="9220" name="Picture 2" descr="F:\Smorodina\П.В..JPG">
            <a:extLst>
              <a:ext uri="{FF2B5EF4-FFF2-40B4-BE49-F238E27FC236}">
                <a16:creationId xmlns:a16="http://schemas.microsoft.com/office/drawing/2014/main" id="{4282D0F5-34D4-4198-94EE-21746CF8F37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99050" y="1500189"/>
            <a:ext cx="5111750" cy="4230687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204717"/>
            <a:ext cx="3932237" cy="832514"/>
          </a:xfrm>
        </p:spPr>
        <p:txBody>
          <a:bodyPr>
            <a:noAutofit/>
          </a:bodyPr>
          <a:lstStyle/>
          <a:p>
            <a:pPr algn="ctr"/>
            <a:r>
              <a:rPr lang="ru-RU" b="1" i="1" dirty="0"/>
              <a:t>Смородина </a:t>
            </a:r>
            <a:br>
              <a:rPr lang="ru-RU" b="1" i="1" dirty="0"/>
            </a:br>
            <a:r>
              <a:rPr lang="ru-RU" b="1" i="1" dirty="0"/>
              <a:t>красная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36728" y="1009934"/>
            <a:ext cx="4503762" cy="4859054"/>
          </a:xfrm>
        </p:spPr>
        <p:txBody>
          <a:bodyPr>
            <a:noAutofit/>
          </a:bodyPr>
          <a:lstStyle/>
          <a:p>
            <a:r>
              <a:rPr lang="ru-RU" sz="2800" dirty="0"/>
              <a:t>Культурные сорта смородины красной произошли в основном от трех видов, встречающихся в диком виде в европейской части СНГ и в Сибири.</a:t>
            </a:r>
          </a:p>
          <a:p>
            <a:r>
              <a:rPr lang="ru-RU" sz="2800" dirty="0"/>
              <a:t> 1. Смородины обыкновенной (</a:t>
            </a:r>
            <a:r>
              <a:rPr lang="ru-RU" sz="2800" b="1" i="1" dirty="0" err="1"/>
              <a:t>Ribes</a:t>
            </a:r>
            <a:r>
              <a:rPr lang="ru-RU" sz="2800" b="1" i="1" dirty="0"/>
              <a:t> </a:t>
            </a:r>
            <a:r>
              <a:rPr lang="ru-RU" sz="2800" b="1" i="1" dirty="0" err="1"/>
              <a:t>vulgare</a:t>
            </a:r>
            <a:r>
              <a:rPr lang="ru-RU" sz="2800" dirty="0"/>
              <a:t>);</a:t>
            </a:r>
          </a:p>
          <a:p>
            <a:r>
              <a:rPr lang="ru-RU" sz="2800" dirty="0"/>
              <a:t> 2. Смородины красной (</a:t>
            </a:r>
            <a:r>
              <a:rPr lang="ru-RU" sz="2800" b="1" i="1" dirty="0" err="1"/>
              <a:t>Ribes</a:t>
            </a:r>
            <a:r>
              <a:rPr lang="ru-RU" sz="2800" b="1" i="1" dirty="0"/>
              <a:t> </a:t>
            </a:r>
            <a:r>
              <a:rPr lang="ru-RU" sz="2800" b="1" i="1" dirty="0" err="1"/>
              <a:t>rubrum</a:t>
            </a:r>
            <a:r>
              <a:rPr lang="ru-RU" sz="2800" dirty="0"/>
              <a:t>);</a:t>
            </a:r>
          </a:p>
          <a:p>
            <a:r>
              <a:rPr lang="ru-RU" sz="2800" dirty="0"/>
              <a:t> 3. Смородины скалистой (</a:t>
            </a:r>
            <a:r>
              <a:rPr lang="ru-RU" sz="2800" b="1" i="1" dirty="0" err="1"/>
              <a:t>Ribes</a:t>
            </a:r>
            <a:r>
              <a:rPr lang="ru-RU" sz="2800" b="1" i="1" dirty="0"/>
              <a:t> </a:t>
            </a:r>
            <a:r>
              <a:rPr lang="ru-RU" sz="2800" b="1" i="1" dirty="0" err="1"/>
              <a:t>petreum</a:t>
            </a:r>
            <a:r>
              <a:rPr lang="ru-RU" sz="2800" dirty="0"/>
              <a:t>);</a:t>
            </a:r>
          </a:p>
          <a:p>
            <a:endParaRPr lang="ru-RU" sz="2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220" y="204716"/>
            <a:ext cx="7269078" cy="608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43608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FB9692-8293-4A9B-AE53-A142A8E4E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3050"/>
            <a:ext cx="8186738" cy="116205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4000" i="1" dirty="0" err="1">
                <a:solidFill>
                  <a:schemeClr val="accent2">
                    <a:lumMod val="75000"/>
                  </a:schemeClr>
                </a:solidFill>
              </a:rPr>
              <a:t>Купалинка</a:t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endParaRPr lang="ru-RU" dirty="0"/>
          </a:p>
        </p:txBody>
      </p:sp>
      <p:sp>
        <p:nvSpPr>
          <p:cNvPr id="10243" name="Текст 3">
            <a:extLst>
              <a:ext uri="{FF2B5EF4-FFF2-40B4-BE49-F238E27FC236}">
                <a16:creationId xmlns:a16="http://schemas.microsoft.com/office/drawing/2014/main" id="{7C901AA5-A17B-498D-B36E-74E37B919A1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just" eaLnBrk="1" hangingPunct="1"/>
            <a:r>
              <a:rPr lang="ru-RU" altLang="ru-RU" sz="1800"/>
              <a:t>Сорт выведен в Белорусском НИИ плодоводства. Среднераннего срока созревания. Высокосамоплодный. Урожай ягод 3,5 кг с куста. Вкус ягод кисло-сладкий. Витамина С до 190 мг/100г. Куст среднерослый, слабораскидистый, средней густоты. Относительно устойчив к вредителям и болезням. Зимостойкий. Недостаток сорта – растрескивание ягод на кусту.</a:t>
            </a:r>
          </a:p>
          <a:p>
            <a:pPr eaLnBrk="1" hangingPunct="1"/>
            <a:endParaRPr lang="ru-RU" altLang="ru-RU"/>
          </a:p>
        </p:txBody>
      </p:sp>
      <p:pic>
        <p:nvPicPr>
          <p:cNvPr id="10244" name="Picture 2" descr="F:\Smorodina\купалинка 01.jpg">
            <a:extLst>
              <a:ext uri="{FF2B5EF4-FFF2-40B4-BE49-F238E27FC236}">
                <a16:creationId xmlns:a16="http://schemas.microsoft.com/office/drawing/2014/main" id="{82220071-BA56-4CA1-AEEB-BE14553382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81689" y="1643063"/>
            <a:ext cx="4357687" cy="4286250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>
            <a:extLst>
              <a:ext uri="{FF2B5EF4-FFF2-40B4-BE49-F238E27FC236}">
                <a16:creationId xmlns:a16="http://schemas.microsoft.com/office/drawing/2014/main" id="{ABDA610E-3212-403B-953F-94EE05B2A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273050"/>
            <a:ext cx="8258175" cy="1162050"/>
          </a:xfrm>
        </p:spPr>
        <p:txBody>
          <a:bodyPr/>
          <a:lstStyle/>
          <a:p>
            <a:pPr algn="ctr" eaLnBrk="1" hangingPunct="1"/>
            <a:r>
              <a:rPr lang="ru-RU" altLang="ru-RU" sz="4000" i="1"/>
              <a:t>Белорусская сладкая</a:t>
            </a:r>
            <a:br>
              <a:rPr lang="ru-RU" altLang="ru-RU"/>
            </a:br>
            <a:endParaRPr lang="ru-RU" altLang="ru-RU"/>
          </a:p>
        </p:txBody>
      </p:sp>
      <p:sp>
        <p:nvSpPr>
          <p:cNvPr id="11267" name="Текст 3">
            <a:extLst>
              <a:ext uri="{FF2B5EF4-FFF2-40B4-BE49-F238E27FC236}">
                <a16:creationId xmlns:a16="http://schemas.microsoft.com/office/drawing/2014/main" id="{B558001A-3AD1-4F73-A19C-008FF91BB6C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algn="just" eaLnBrk="1" hangingPunct="1"/>
            <a:r>
              <a:rPr lang="ru-RU" altLang="ru-RU"/>
              <a:t>Сорт выведен в БелНИИ плодоводства, районирован во всех областях Беларуси, кроме Могилевской.</a:t>
            </a:r>
          </a:p>
          <a:p>
            <a:pPr algn="just" eaLnBrk="1" hangingPunct="1"/>
            <a:r>
              <a:rPr lang="ru-RU" altLang="ru-RU"/>
              <a:t>Куст сильнорослый, слабораскидистый. Листья средней величины, светло-зеленые. Одревесневшие побеги средней толщины и тонкие, серые, густоопушенные.</a:t>
            </a:r>
          </a:p>
          <a:p>
            <a:pPr algn="just" eaLnBrk="1" hangingPunct="1"/>
            <a:r>
              <a:rPr lang="ru-RU" altLang="ru-RU"/>
              <a:t>Ягоды округлые черные, средняя масса 1,1г. Кожица средней толщины. Транспортабельность хорошая. Вкус сладкий, десертный, дегустационная оценка 5 баллов. Химический состав ягод: сахара – 7,8 мг/100г, кислоты – 1,8 мг/100г, витамина С – до 250 мг/100г. Урожай с куста в среднем 2-3,5кг.</a:t>
            </a:r>
          </a:p>
          <a:p>
            <a:pPr algn="just" eaLnBrk="1" hangingPunct="1"/>
            <a:endParaRPr lang="ru-RU" altLang="ru-RU"/>
          </a:p>
        </p:txBody>
      </p:sp>
      <p:pic>
        <p:nvPicPr>
          <p:cNvPr id="11268" name="Picture 2" descr="F:\Сорта института- фото\Белорусская сладкая.jpg">
            <a:extLst>
              <a:ext uri="{FF2B5EF4-FFF2-40B4-BE49-F238E27FC236}">
                <a16:creationId xmlns:a16="http://schemas.microsoft.com/office/drawing/2014/main" id="{25FEE433-05FE-4B99-A643-88B9D409F5F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99050" y="1500189"/>
            <a:ext cx="5354638" cy="4929187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>
            <a:extLst>
              <a:ext uri="{FF2B5EF4-FFF2-40B4-BE49-F238E27FC236}">
                <a16:creationId xmlns:a16="http://schemas.microsoft.com/office/drawing/2014/main" id="{4BFA1BE8-5AE9-4007-87EE-1C1B58CCB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3050"/>
            <a:ext cx="8186738" cy="1162050"/>
          </a:xfrm>
        </p:spPr>
        <p:txBody>
          <a:bodyPr/>
          <a:lstStyle/>
          <a:p>
            <a:pPr algn="ctr" eaLnBrk="1" hangingPunct="1"/>
            <a:r>
              <a:rPr lang="ru-RU" altLang="ru-RU" sz="4000" i="1"/>
              <a:t>Минай Шмырёв</a:t>
            </a:r>
          </a:p>
        </p:txBody>
      </p:sp>
      <p:sp>
        <p:nvSpPr>
          <p:cNvPr id="12291" name="Текст 3">
            <a:extLst>
              <a:ext uri="{FF2B5EF4-FFF2-40B4-BE49-F238E27FC236}">
                <a16:creationId xmlns:a16="http://schemas.microsoft.com/office/drawing/2014/main" id="{56743662-4DCA-43BB-99F6-E91C76C874E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just" eaLnBrk="1" hangingPunct="1"/>
            <a:r>
              <a:rPr lang="ru-RU" altLang="ru-RU" sz="1800"/>
              <a:t>Сорт среднего срока созревания, зимостойкий, урожайный -10 т/га. Куст среднерослый, крупный, умеренно раскидистый, ветвление сильное. Высоко самоплодный. Период вегетации 200 дней. Осыпаемость ягод отсутствует. В средней степени поражается американской мучнистой росой и относительно устойчив к почковому клещу.</a:t>
            </a:r>
          </a:p>
        </p:txBody>
      </p:sp>
      <p:pic>
        <p:nvPicPr>
          <p:cNvPr id="12292" name="Picture 2" descr="F:\Сорта института- фото\Минай Шмырев.jpg">
            <a:extLst>
              <a:ext uri="{FF2B5EF4-FFF2-40B4-BE49-F238E27FC236}">
                <a16:creationId xmlns:a16="http://schemas.microsoft.com/office/drawing/2014/main" id="{264472AC-9A56-45E3-96E1-4C86A8EF83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99050" y="1571626"/>
            <a:ext cx="5111750" cy="4257675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>
            <a:extLst>
              <a:ext uri="{FF2B5EF4-FFF2-40B4-BE49-F238E27FC236}">
                <a16:creationId xmlns:a16="http://schemas.microsoft.com/office/drawing/2014/main" id="{E909AF33-E0B0-4AB5-A411-C0FF7B79D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b="1" i="1"/>
              <a:t>Партизанка</a:t>
            </a:r>
          </a:p>
        </p:txBody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id="{569F316E-DABC-44DB-914D-79FF8F070ED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981200" y="1600201"/>
            <a:ext cx="3683000" cy="4525963"/>
          </a:xfrm>
        </p:spPr>
        <p:txBody>
          <a:bodyPr/>
          <a:lstStyle/>
          <a:p>
            <a:r>
              <a:rPr lang="ru-RU" altLang="ru-RU" sz="1600">
                <a:latin typeface="Arial" panose="020B0604020202020204" pitchFamily="34" charset="0"/>
              </a:rPr>
              <a:t>Сорт среднего срока созревания, зимостойкий, высокоурожайный 11-12 т/га. Куст сильнорослый, раскидистый, ветвление среднее. Высоко самоплодный. Период вегетации 205 дней. Осыпаемость ягод отсутствует. В средней степени поражается американской мучнистой росой, относительно устойчив к почковому клещу. Ягоды крупные, выровненные по длине кисти, круглые, чёрные, кожица тонкая, располагаются густо. Средняя масса ягоды – 1,2 г.</a:t>
            </a:r>
          </a:p>
        </p:txBody>
      </p:sp>
      <p:pic>
        <p:nvPicPr>
          <p:cNvPr id="35847" name="Picture 2" descr="F:\Сорта института- фото\Партизанка.jpg">
            <a:extLst>
              <a:ext uri="{FF2B5EF4-FFF2-40B4-BE49-F238E27FC236}">
                <a16:creationId xmlns:a16="http://schemas.microsoft.com/office/drawing/2014/main" id="{AA8E2B06-53F3-49E7-A38F-EEE17BD7E74C}"/>
              </a:ext>
            </a:extLst>
          </p:cNvPr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08664" y="1700214"/>
            <a:ext cx="4537075" cy="3887787"/>
          </a:xfrm>
          <a:noFill/>
          <a:ln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>
            <a:extLst>
              <a:ext uri="{FF2B5EF4-FFF2-40B4-BE49-F238E27FC236}">
                <a16:creationId xmlns:a16="http://schemas.microsoft.com/office/drawing/2014/main" id="{5034264F-BB72-48A6-9EDE-B5BEC5004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b="1" i="1"/>
              <a:t>Кантата-50</a:t>
            </a:r>
          </a:p>
        </p:txBody>
      </p:sp>
      <p:sp>
        <p:nvSpPr>
          <p:cNvPr id="37893" name="Rectangle 5">
            <a:extLst>
              <a:ext uri="{FF2B5EF4-FFF2-40B4-BE49-F238E27FC236}">
                <a16:creationId xmlns:a16="http://schemas.microsoft.com/office/drawing/2014/main" id="{D5E8E933-F630-4ED8-BA96-5751A03194AE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1600">
                <a:latin typeface="Arial" panose="020B0604020202020204" pitchFamily="34" charset="0"/>
              </a:rPr>
              <a:t>Сорт выведен в Белорусском НИИ плодоводства, районирован по всем областям Беларуси.</a:t>
            </a:r>
          </a:p>
          <a:p>
            <a:pPr>
              <a:lnSpc>
                <a:spcPct val="80000"/>
              </a:lnSpc>
            </a:pPr>
            <a:r>
              <a:rPr lang="ru-RU" altLang="ru-RU" sz="1600">
                <a:latin typeface="Arial" panose="020B0604020202020204" pitchFamily="34" charset="0"/>
              </a:rPr>
              <a:t>Куст очень высокий, прямостоячий, сильный. Однолетние одревесневшие побеги толстые, длинные, серо-коричневые. Листья крупные, светло-зеленые.</a:t>
            </a:r>
          </a:p>
          <a:p>
            <a:pPr>
              <a:lnSpc>
                <a:spcPct val="80000"/>
              </a:lnSpc>
            </a:pPr>
            <a:r>
              <a:rPr lang="ru-RU" altLang="ru-RU" sz="1600">
                <a:latin typeface="Arial" panose="020B0604020202020204" pitchFamily="34" charset="0"/>
              </a:rPr>
              <a:t>Ягоды крупные, округлые, черные, средняя масса 1,3 г. Вкус ягод сладкий, приятный, десертный. В ягодах содержится сахара – 10,9 %, кислоты – 2,3 %, витамина С – до 215 мг/100г. Урожай с куста до 2 кг.</a:t>
            </a:r>
          </a:p>
          <a:p>
            <a:pPr>
              <a:lnSpc>
                <a:spcPct val="80000"/>
              </a:lnSpc>
            </a:pPr>
            <a:r>
              <a:rPr lang="ru-RU" altLang="ru-RU" sz="1600">
                <a:latin typeface="Arial" panose="020B0604020202020204" pitchFamily="34" charset="0"/>
              </a:rPr>
              <a:t>Сорт самоплодный, зимостойкий, среднего срока созревания, десертного назначения. Относительно</a:t>
            </a:r>
            <a:r>
              <a:rPr lang="ru-RU" altLang="ru-RU" sz="1600" b="1">
                <a:latin typeface="Arial" panose="020B0604020202020204" pitchFamily="34" charset="0"/>
              </a:rPr>
              <a:t> </a:t>
            </a:r>
            <a:r>
              <a:rPr lang="ru-RU" altLang="ru-RU" sz="1600">
                <a:latin typeface="Arial" panose="020B0604020202020204" pitchFamily="34" charset="0"/>
              </a:rPr>
              <a:t>устойчив к вредителям и болезням.</a:t>
            </a:r>
          </a:p>
        </p:txBody>
      </p:sp>
      <p:pic>
        <p:nvPicPr>
          <p:cNvPr id="37895" name="Picture 2" descr="F:\Сорта института- фото\Кантата-50.jpg">
            <a:extLst>
              <a:ext uri="{FF2B5EF4-FFF2-40B4-BE49-F238E27FC236}">
                <a16:creationId xmlns:a16="http://schemas.microsoft.com/office/drawing/2014/main" id="{12C3517A-9A8E-40EA-92F6-F11A6647C737}"/>
              </a:ext>
            </a:extLst>
          </p:cNvPr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189163"/>
            <a:ext cx="4038600" cy="3346450"/>
          </a:xfrm>
          <a:noFill/>
          <a:ln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>
            <a:extLst>
              <a:ext uri="{FF2B5EF4-FFF2-40B4-BE49-F238E27FC236}">
                <a16:creationId xmlns:a16="http://schemas.microsoft.com/office/drawing/2014/main" id="{3EB7D1DC-3C4E-40E3-9CBC-E27867F66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65176"/>
            <a:ext cx="8147050" cy="142875"/>
          </a:xfrm>
        </p:spPr>
        <p:txBody>
          <a:bodyPr>
            <a:normAutofit fontScale="90000"/>
          </a:bodyPr>
          <a:lstStyle/>
          <a:p>
            <a:r>
              <a:rPr lang="ru-RU" altLang="ru-RU" sz="3600" b="1" i="1"/>
              <a:t>Красная Андрейченко</a:t>
            </a:r>
            <a:br>
              <a:rPr lang="ru-RU" altLang="ru-RU" sz="4000" b="1" i="1"/>
            </a:br>
            <a:br>
              <a:rPr lang="ru-RU" altLang="ru-RU" sz="4000" b="1" i="1"/>
            </a:br>
            <a:endParaRPr lang="ru-RU" altLang="ru-RU" sz="4000" b="1" i="1"/>
          </a:p>
        </p:txBody>
      </p:sp>
      <p:sp>
        <p:nvSpPr>
          <p:cNvPr id="39941" name="Rectangle 5">
            <a:extLst>
              <a:ext uri="{FF2B5EF4-FFF2-40B4-BE49-F238E27FC236}">
                <a16:creationId xmlns:a16="http://schemas.microsoft.com/office/drawing/2014/main" id="{CDD436E4-8E4D-405A-B7D1-283BD58C419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981201" y="1600201"/>
            <a:ext cx="4043363" cy="4525963"/>
          </a:xfrm>
        </p:spPr>
        <p:txBody>
          <a:bodyPr/>
          <a:lstStyle/>
          <a:p>
            <a:r>
              <a:rPr lang="ru-RU" altLang="ru-RU" sz="2000">
                <a:latin typeface="Arial" panose="020B0604020202020204" pitchFamily="34" charset="0"/>
              </a:rPr>
              <a:t>Сорт среднего срока созревания. Куст среднерослый, слабораскидистый, округлой формы. Кисть довольно длинная (8 см; 5-7 ягод) Ягоды среднего размера (0,57-0,8 ягод), округлые, ярко- красные, созревают дружно</a:t>
            </a:r>
            <a:r>
              <a:rPr lang="ru-RU" altLang="ru-RU"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39943" name="Picture 2" descr="F:\Smorodina\Красная Андрейченко.JPG">
            <a:extLst>
              <a:ext uri="{FF2B5EF4-FFF2-40B4-BE49-F238E27FC236}">
                <a16:creationId xmlns:a16="http://schemas.microsoft.com/office/drawing/2014/main" id="{65E2E5B3-BE93-4C8A-8C56-EDD135FB5805}"/>
              </a:ext>
            </a:extLst>
          </p:cNvPr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1539" y="1628775"/>
            <a:ext cx="4537075" cy="4464050"/>
          </a:xfrm>
          <a:noFill/>
          <a:ln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>
            <a:extLst>
              <a:ext uri="{FF2B5EF4-FFF2-40B4-BE49-F238E27FC236}">
                <a16:creationId xmlns:a16="http://schemas.microsoft.com/office/drawing/2014/main" id="{B3413A13-787B-4D2A-8A2D-E8C616620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Варшевича</a:t>
            </a:r>
          </a:p>
        </p:txBody>
      </p:sp>
      <p:pic>
        <p:nvPicPr>
          <p:cNvPr id="16387" name="Picture 2" descr="F:\Smorodina\варшевича 01.jpg">
            <a:extLst>
              <a:ext uri="{FF2B5EF4-FFF2-40B4-BE49-F238E27FC236}">
                <a16:creationId xmlns:a16="http://schemas.microsoft.com/office/drawing/2014/main" id="{6898949A-FB96-4E86-B089-BAD8725FA5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8164" y="1600201"/>
            <a:ext cx="6035675" cy="4525963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>
            <a:extLst>
              <a:ext uri="{FF2B5EF4-FFF2-40B4-BE49-F238E27FC236}">
                <a16:creationId xmlns:a16="http://schemas.microsoft.com/office/drawing/2014/main" id="{79D79E4C-7C69-4863-8918-AC558974D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Виксне белая</a:t>
            </a:r>
          </a:p>
        </p:txBody>
      </p:sp>
      <p:pic>
        <p:nvPicPr>
          <p:cNvPr id="17411" name="Picture 2" descr="F:\Smorodina\виксне белая 02.jpg">
            <a:extLst>
              <a:ext uri="{FF2B5EF4-FFF2-40B4-BE49-F238E27FC236}">
                <a16:creationId xmlns:a16="http://schemas.microsoft.com/office/drawing/2014/main" id="{9E93DA6C-302E-4A82-B1A1-154655D703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8164" y="1600201"/>
            <a:ext cx="6035675" cy="4525963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>
            <a:extLst>
              <a:ext uri="{FF2B5EF4-FFF2-40B4-BE49-F238E27FC236}">
                <a16:creationId xmlns:a16="http://schemas.microsoft.com/office/drawing/2014/main" id="{E3D5257D-B7A9-40E6-B9D7-C8E4A58C6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Натали</a:t>
            </a:r>
          </a:p>
        </p:txBody>
      </p:sp>
      <p:pic>
        <p:nvPicPr>
          <p:cNvPr id="18435" name="Picture 2" descr="F:\Smorodina\натали 04.jpg">
            <a:extLst>
              <a:ext uri="{FF2B5EF4-FFF2-40B4-BE49-F238E27FC236}">
                <a16:creationId xmlns:a16="http://schemas.microsoft.com/office/drawing/2014/main" id="{2D926275-AC53-4066-82DD-D1468360E2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8164" y="1600201"/>
            <a:ext cx="6035675" cy="4525963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>
            <a:extLst>
              <a:ext uri="{FF2B5EF4-FFF2-40B4-BE49-F238E27FC236}">
                <a16:creationId xmlns:a16="http://schemas.microsoft.com/office/drawing/2014/main" id="{CA9F2756-ED6F-4266-99E5-DF2C204F5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b="1" i="1"/>
              <a:t>Прыгажуня</a:t>
            </a:r>
            <a:br>
              <a:rPr lang="ru-RU" altLang="ru-RU" sz="4000" b="1" i="1"/>
            </a:br>
            <a:endParaRPr lang="ru-RU" altLang="ru-RU" sz="4000" b="1" i="1"/>
          </a:p>
        </p:txBody>
      </p:sp>
      <p:sp>
        <p:nvSpPr>
          <p:cNvPr id="41989" name="Rectangle 5">
            <a:extLst>
              <a:ext uri="{FF2B5EF4-FFF2-40B4-BE49-F238E27FC236}">
                <a16:creationId xmlns:a16="http://schemas.microsoft.com/office/drawing/2014/main" id="{51563EA9-A6E1-4470-AD50-DAC2616F6F2C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981200" y="1600201"/>
            <a:ext cx="3754438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1800" dirty="0">
                <a:latin typeface="Arial" panose="020B0604020202020204" pitchFamily="34" charset="0"/>
              </a:rPr>
              <a:t>Сорт выведен в Бел НИИ плодоводства. Среднего срока созревания, зимостойкий, относительно устойчив к грибным заболеваниям. Самоплодный.  Урожайность 3 – 4 кг с куста.</a:t>
            </a:r>
          </a:p>
          <a:p>
            <a:pPr>
              <a:lnSpc>
                <a:spcPct val="80000"/>
              </a:lnSpc>
            </a:pPr>
            <a:r>
              <a:rPr lang="ru-RU" altLang="ru-RU" sz="1800" dirty="0">
                <a:latin typeface="Arial" panose="020B0604020202020204" pitchFamily="34" charset="0"/>
              </a:rPr>
              <a:t>Куст средне рослый, слабо раскидистый, густой. Кисти средние. Ягоды средней величины 0,5 - 0,6 г, округлой формы, светло-розовые, тонкой кожицей, кисло-сладкого вкуса. Содержание витамина С - 35мг%.</a:t>
            </a:r>
          </a:p>
        </p:txBody>
      </p:sp>
      <p:pic>
        <p:nvPicPr>
          <p:cNvPr id="41991" name="Picture 2" descr="F:\Smorodina\Прыгажуня.JPG">
            <a:extLst>
              <a:ext uri="{FF2B5EF4-FFF2-40B4-BE49-F238E27FC236}">
                <a16:creationId xmlns:a16="http://schemas.microsoft.com/office/drawing/2014/main" id="{221D8E3A-EA39-451F-942F-FB3804C65047}"/>
              </a:ext>
            </a:extLst>
          </p:cNvPr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80101" y="1628776"/>
            <a:ext cx="4537075" cy="4392613"/>
          </a:xfrm>
          <a:noFill/>
          <a:ln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64480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/>
              <a:t>Сорта красной смородины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996287"/>
            <a:ext cx="5157787" cy="559558"/>
          </a:xfrm>
        </p:spPr>
        <p:txBody>
          <a:bodyPr>
            <a:normAutofit/>
          </a:bodyPr>
          <a:lstStyle/>
          <a:p>
            <a:r>
              <a:rPr lang="ru-RU" sz="3200" i="1" dirty="0"/>
              <a:t>Голландская красная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996287"/>
            <a:ext cx="5183188" cy="491319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/>
              <a:t>Белая </a:t>
            </a:r>
            <a:r>
              <a:rPr lang="ru-RU" sz="3200" i="1" dirty="0" err="1"/>
              <a:t>Смольяниновой</a:t>
            </a:r>
            <a:endParaRPr lang="ru-RU" sz="3200" i="1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27" y="1719618"/>
            <a:ext cx="5254388" cy="5043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719618"/>
            <a:ext cx="5616053" cy="5043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12463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>
            <a:extLst>
              <a:ext uri="{FF2B5EF4-FFF2-40B4-BE49-F238E27FC236}">
                <a16:creationId xmlns:a16="http://schemas.microsoft.com/office/drawing/2014/main" id="{A79BAAA9-11E2-4B59-8536-552B634F8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Смольяниновская</a:t>
            </a:r>
          </a:p>
        </p:txBody>
      </p:sp>
      <p:pic>
        <p:nvPicPr>
          <p:cNvPr id="20483" name="Picture 2" descr="F:\Smorodina\смольяниновская 03.jpg">
            <a:extLst>
              <a:ext uri="{FF2B5EF4-FFF2-40B4-BE49-F238E27FC236}">
                <a16:creationId xmlns:a16="http://schemas.microsoft.com/office/drawing/2014/main" id="{650FBBC2-C165-48C9-8CE5-5A142CBE99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66938" y="1214439"/>
            <a:ext cx="7929562" cy="5043487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>
            <a:extLst>
              <a:ext uri="{FF2B5EF4-FFF2-40B4-BE49-F238E27FC236}">
                <a16:creationId xmlns:a16="http://schemas.microsoft.com/office/drawing/2014/main" id="{7A79CF0B-91C8-4C17-8BAE-A1257940A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Ютеборгская</a:t>
            </a:r>
          </a:p>
        </p:txBody>
      </p:sp>
      <p:pic>
        <p:nvPicPr>
          <p:cNvPr id="21507" name="Picture 2" descr="F:\Smorodina\ютербогская 01.jpg">
            <a:extLst>
              <a:ext uri="{FF2B5EF4-FFF2-40B4-BE49-F238E27FC236}">
                <a16:creationId xmlns:a16="http://schemas.microsoft.com/office/drawing/2014/main" id="{A9D1ADDF-264E-42E9-904C-E6A62EBF5A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5500" y="1214438"/>
            <a:ext cx="8001000" cy="5268912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4E364E-2790-44AE-92B6-886523E07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17500"/>
            <a:ext cx="8186738" cy="9525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br>
              <a:rPr lang="ru-RU" i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i="1" dirty="0">
                <a:solidFill>
                  <a:schemeClr val="accent4">
                    <a:lumMod val="75000"/>
                  </a:schemeClr>
                </a:solidFill>
              </a:rPr>
              <a:t> Пурпурная</a:t>
            </a:r>
            <a:br>
              <a:rPr lang="ru-RU" i="1" dirty="0">
                <a:solidFill>
                  <a:schemeClr val="accent4">
                    <a:lumMod val="75000"/>
                  </a:schemeClr>
                </a:solidFill>
              </a:rPr>
            </a:br>
            <a:endParaRPr lang="ru-RU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2531" name="Текст 3">
            <a:extLst>
              <a:ext uri="{FF2B5EF4-FFF2-40B4-BE49-F238E27FC236}">
                <a16:creationId xmlns:a16="http://schemas.microsoft.com/office/drawing/2014/main" id="{E40F75AD-0025-434F-A244-38CC75A381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81201" y="1571626"/>
            <a:ext cx="3008313" cy="4786313"/>
          </a:xfrm>
        </p:spPr>
        <p:txBody>
          <a:bodyPr/>
          <a:lstStyle/>
          <a:p>
            <a:pPr algn="just" eaLnBrk="1" hangingPunct="1"/>
            <a:r>
              <a:rPr lang="ru-RU" altLang="ru-RU" sz="1800"/>
              <a:t>Сорт выведен в Бел НИИ плодоводства. Среднего срока созревания, зимостойкий, устойчив к мучнистой росе и антракнозу. Самоплодный. Урожайность до 5 кг с куста.</a:t>
            </a:r>
          </a:p>
          <a:p>
            <a:pPr algn="just" eaLnBrk="1" hangingPunct="1"/>
            <a:r>
              <a:rPr lang="ru-RU" altLang="ru-RU" sz="1800"/>
              <a:t>Куст средней высоты, средне раскидистый. Кисти длинные. Ягоды крупные, массой 1,0 – 1.1 г, округлой формы, ярко-красные, приятного сладкого вкуса. Содержание витамина </a:t>
            </a:r>
            <a:r>
              <a:rPr lang="ru-RU" altLang="ru-RU" sz="2000"/>
              <a:t>С – 15 –20 мг%. </a:t>
            </a:r>
          </a:p>
          <a:p>
            <a:pPr algn="just" eaLnBrk="1" hangingPunct="1"/>
            <a:r>
              <a:rPr lang="ru-RU" altLang="ru-RU" sz="2000"/>
              <a:t> </a:t>
            </a:r>
          </a:p>
          <a:p>
            <a:pPr eaLnBrk="1" hangingPunct="1"/>
            <a:endParaRPr lang="ru-RU" altLang="ru-RU"/>
          </a:p>
        </p:txBody>
      </p:sp>
      <p:pic>
        <p:nvPicPr>
          <p:cNvPr id="22532" name="Picture 2" descr="F:\Сорта института- фото\Пурпурная.jpg">
            <a:extLst>
              <a:ext uri="{FF2B5EF4-FFF2-40B4-BE49-F238E27FC236}">
                <a16:creationId xmlns:a16="http://schemas.microsoft.com/office/drawing/2014/main" id="{0D591367-E3BC-4B52-A520-394A654AAF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4438" y="1714500"/>
            <a:ext cx="5643562" cy="4572000"/>
          </a:xfr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AA39B9C9-A3A5-45BD-9844-B278D34385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8229600" cy="685800"/>
          </a:xfrm>
        </p:spPr>
        <p:txBody>
          <a:bodyPr/>
          <a:lstStyle/>
          <a:p>
            <a:r>
              <a:rPr lang="ru-RU" altLang="ru-RU" sz="2000"/>
              <a:t>Хозяйственно-биологические особенности перспективных сортов крыжовника</a:t>
            </a:r>
          </a:p>
        </p:txBody>
      </p:sp>
      <p:graphicFrame>
        <p:nvGraphicFramePr>
          <p:cNvPr id="77948" name="Group 124">
            <a:extLst>
              <a:ext uri="{FF2B5EF4-FFF2-40B4-BE49-F238E27FC236}">
                <a16:creationId xmlns:a16="http://schemas.microsoft.com/office/drawing/2014/main" id="{D2DAC783-2B2F-4B7A-BBCA-C6F68505C735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1524000" y="914401"/>
          <a:ext cx="9144000" cy="5932361"/>
        </p:xfrm>
        <a:graphic>
          <a:graphicData uri="http://schemas.openxmlformats.org/drawingml/2006/table">
            <a:tbl>
              <a:tblPr/>
              <a:tblGrid>
                <a:gridCol w="1857375">
                  <a:extLst>
                    <a:ext uri="{9D8B030D-6E8A-4147-A177-3AD203B41FA5}">
                      <a16:colId xmlns:a16="http://schemas.microsoft.com/office/drawing/2014/main" val="1880199371"/>
                    </a:ext>
                  </a:extLst>
                </a:gridCol>
                <a:gridCol w="1317625">
                  <a:extLst>
                    <a:ext uri="{9D8B030D-6E8A-4147-A177-3AD203B41FA5}">
                      <a16:colId xmlns:a16="http://schemas.microsoft.com/office/drawing/2014/main" val="900074309"/>
                    </a:ext>
                  </a:extLst>
                </a:gridCol>
                <a:gridCol w="1395413">
                  <a:extLst>
                    <a:ext uri="{9D8B030D-6E8A-4147-A177-3AD203B41FA5}">
                      <a16:colId xmlns:a16="http://schemas.microsoft.com/office/drawing/2014/main" val="1869762571"/>
                    </a:ext>
                  </a:extLst>
                </a:gridCol>
                <a:gridCol w="1782762">
                  <a:extLst>
                    <a:ext uri="{9D8B030D-6E8A-4147-A177-3AD203B41FA5}">
                      <a16:colId xmlns:a16="http://schemas.microsoft.com/office/drawing/2014/main" val="3165652589"/>
                    </a:ext>
                  </a:extLst>
                </a:gridCol>
                <a:gridCol w="1395413">
                  <a:extLst>
                    <a:ext uri="{9D8B030D-6E8A-4147-A177-3AD203B41FA5}">
                      <a16:colId xmlns:a16="http://schemas.microsoft.com/office/drawing/2014/main" val="4120511289"/>
                    </a:ext>
                  </a:extLst>
                </a:gridCol>
                <a:gridCol w="1395412">
                  <a:extLst>
                    <a:ext uri="{9D8B030D-6E8A-4147-A177-3AD203B41FA5}">
                      <a16:colId xmlns:a16="http://schemas.microsoft.com/office/drawing/2014/main" val="419863350"/>
                    </a:ext>
                  </a:extLst>
                </a:gridCol>
              </a:tblGrid>
              <a:tr h="736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Признаки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Олави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Берендей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Беловежский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Раволт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Северный капитан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9604574"/>
                  </a:ext>
                </a:extLst>
              </a:tr>
              <a:tr h="482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Год передачи в ГСИ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1991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1995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1998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2004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2004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9224963"/>
                  </a:ext>
                </a:extLst>
              </a:tr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Зимостойкость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высокая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высокая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высокая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высокая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высокая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4176608"/>
                  </a:ext>
                </a:extLst>
              </a:tr>
              <a:tr h="6111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Степень шиповатости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средняя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средняя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средняя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слабая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Очень слабая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8533084"/>
                  </a:ext>
                </a:extLst>
              </a:tr>
              <a:tr h="444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Устойчивость к сферотеке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слабо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поражаем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слабо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поражаем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слабо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поражаем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слабо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поражаем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высоко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устойчив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3507838"/>
                  </a:ext>
                </a:extLst>
              </a:tr>
              <a:tr h="444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Срок созревания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поздний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ранний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поздний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средний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средний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5699699"/>
                  </a:ext>
                </a:extLst>
              </a:tr>
              <a:tr h="609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Урожайность, ц/га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120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105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107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6190757"/>
                  </a:ext>
                </a:extLst>
              </a:tr>
              <a:tr h="3667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Масса ягоды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2,7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3,5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3,8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3,6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3682290"/>
                  </a:ext>
                </a:extLst>
              </a:tr>
              <a:tr h="736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Вкус ягоды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Кисло-сладкий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сладкий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Кисло-сладкий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Кисло-сладкий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кислый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378892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81009714-579D-4EF3-84CC-DD26324149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286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ru-RU" altLang="ru-RU" sz="2000"/>
              <a:t>Хозяйственно-биологические особенности районированных сортов крыжовника</a:t>
            </a:r>
          </a:p>
        </p:txBody>
      </p:sp>
      <p:graphicFrame>
        <p:nvGraphicFramePr>
          <p:cNvPr id="78942" name="Group 94">
            <a:extLst>
              <a:ext uri="{FF2B5EF4-FFF2-40B4-BE49-F238E27FC236}">
                <a16:creationId xmlns:a16="http://schemas.microsoft.com/office/drawing/2014/main" id="{CE0E96D4-A505-47F9-B6D7-9D3AF9318131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1524000" y="1066801"/>
          <a:ext cx="9144000" cy="5705285"/>
        </p:xfrm>
        <a:graphic>
          <a:graphicData uri="http://schemas.openxmlformats.org/drawingml/2006/table">
            <a:tbl>
              <a:tblPr/>
              <a:tblGrid>
                <a:gridCol w="2514600">
                  <a:extLst>
                    <a:ext uri="{9D8B030D-6E8A-4147-A177-3AD203B41FA5}">
                      <a16:colId xmlns:a16="http://schemas.microsoft.com/office/drawing/2014/main" val="3821610527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781883157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806489976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3300098948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62426814"/>
                    </a:ext>
                  </a:extLst>
                </a:gridCol>
              </a:tblGrid>
              <a:tr h="3619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Признаки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Щедрый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Смена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Пионер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Малахит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3814083"/>
                  </a:ext>
                </a:extLst>
              </a:tr>
              <a:tr h="4683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Год включения в Реестр РБ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1954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1970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1970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1974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6495779"/>
                  </a:ext>
                </a:extLst>
              </a:tr>
              <a:tr h="4873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Зимостойкость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высокая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высокая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высокая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высокая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5959332"/>
                  </a:ext>
                </a:extLst>
              </a:tr>
              <a:tr h="6016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Степень шиповатости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очень сильная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слабая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средняя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слабая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1807036"/>
                  </a:ext>
                </a:extLst>
              </a:tr>
              <a:tr h="5524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Устойчивость к сферотеке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средне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поражаем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средне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поражаем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средне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поражаем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слабо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поражаем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738179"/>
                  </a:ext>
                </a:extLst>
              </a:tr>
              <a:tr h="6016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Срок созревания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поздний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средний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средний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поздний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3282635"/>
                  </a:ext>
                </a:extLst>
              </a:tr>
              <a:tr h="603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Урожайность, ц/га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66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48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6776178"/>
                  </a:ext>
                </a:extLst>
              </a:tr>
              <a:tr h="4953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Масса ягод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2,5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2,0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2,5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4,1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644466"/>
                  </a:ext>
                </a:extLst>
              </a:tr>
              <a:tr h="6016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Вкус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кислый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кислй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Кисло-сладкий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кислый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49997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7DB2363F-2462-4F81-98E5-E2546DCCB9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914400"/>
          </a:xfrm>
        </p:spPr>
        <p:txBody>
          <a:bodyPr/>
          <a:lstStyle/>
          <a:p>
            <a:r>
              <a:rPr lang="ru-RU" altLang="ru-RU" sz="2000"/>
              <a:t>Хозяйственно-биологические особенности районированных сортов крыжовника</a:t>
            </a:r>
          </a:p>
        </p:txBody>
      </p:sp>
      <p:graphicFrame>
        <p:nvGraphicFramePr>
          <p:cNvPr id="81135" name="Group 239">
            <a:extLst>
              <a:ext uri="{FF2B5EF4-FFF2-40B4-BE49-F238E27FC236}">
                <a16:creationId xmlns:a16="http://schemas.microsoft.com/office/drawing/2014/main" id="{C8B79BF0-2810-4B3A-B3F2-247778C58B42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1676400" y="914400"/>
          <a:ext cx="8991600" cy="5754434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957625854"/>
                    </a:ext>
                  </a:extLst>
                </a:gridCol>
                <a:gridCol w="1806575">
                  <a:extLst>
                    <a:ext uri="{9D8B030D-6E8A-4147-A177-3AD203B41FA5}">
                      <a16:colId xmlns:a16="http://schemas.microsoft.com/office/drawing/2014/main" val="143104530"/>
                    </a:ext>
                  </a:extLst>
                </a:gridCol>
                <a:gridCol w="1784350">
                  <a:extLst>
                    <a:ext uri="{9D8B030D-6E8A-4147-A177-3AD203B41FA5}">
                      <a16:colId xmlns:a16="http://schemas.microsoft.com/office/drawing/2014/main" val="4029084294"/>
                    </a:ext>
                  </a:extLst>
                </a:gridCol>
                <a:gridCol w="1633538">
                  <a:extLst>
                    <a:ext uri="{9D8B030D-6E8A-4147-A177-3AD203B41FA5}">
                      <a16:colId xmlns:a16="http://schemas.microsoft.com/office/drawing/2014/main" val="665561127"/>
                    </a:ext>
                  </a:extLst>
                </a:gridCol>
                <a:gridCol w="1709737">
                  <a:extLst>
                    <a:ext uri="{9D8B030D-6E8A-4147-A177-3AD203B41FA5}">
                      <a16:colId xmlns:a16="http://schemas.microsoft.com/office/drawing/2014/main" val="501362179"/>
                    </a:ext>
                  </a:extLst>
                </a:gridCol>
              </a:tblGrid>
              <a:tr h="631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Признаки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Белорусский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Машека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Куршу дзинтарс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Коралл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9656878"/>
                  </a:ext>
                </a:extLst>
              </a:tr>
              <a:tr h="6334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Год включения в Реестр РБ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1996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1997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1997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2007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3722625"/>
                  </a:ext>
                </a:extLst>
              </a:tr>
              <a:tr h="687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Зимостойкость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высокая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высокая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высокая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высокая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2065004"/>
                  </a:ext>
                </a:extLst>
              </a:tr>
              <a:tr h="631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Степень шиповатости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средняя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средняя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средняя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средняя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6440431"/>
                  </a:ext>
                </a:extLst>
              </a:tr>
              <a:tr h="10144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Устойчивость к сферотеке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средне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поражаем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средне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поражаем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средне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поражаем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слабо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поражаем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296377"/>
                  </a:ext>
                </a:extLst>
              </a:tr>
              <a:tr h="631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Срок созревания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средне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ранний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средний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ранний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очень ранний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6147802"/>
                  </a:ext>
                </a:extLst>
              </a:tr>
              <a:tr h="6334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Урожайность, ц/га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66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52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9611281"/>
                  </a:ext>
                </a:extLst>
              </a:tr>
              <a:tr h="3603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Масса ягод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3,3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2,9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2,1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3,5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4899035"/>
                  </a:ext>
                </a:extLst>
              </a:tr>
              <a:tr h="4143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Вкус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сладкий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кисло-сладкий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сладкий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сладкий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612927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E8A91328-9E87-4AEE-97D8-3B40F805FE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29600" cy="331787"/>
          </a:xfrm>
        </p:spPr>
        <p:txBody>
          <a:bodyPr>
            <a:normAutofit fontScale="90000"/>
          </a:bodyPr>
          <a:lstStyle/>
          <a:p>
            <a:r>
              <a:rPr lang="ru-RU" altLang="ru-RU" sz="3200">
                <a:latin typeface="Arial" panose="020B0604020202020204" pitchFamily="34" charset="0"/>
              </a:rPr>
              <a:t>Олави</a:t>
            </a:r>
          </a:p>
        </p:txBody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3693C56E-7E6C-44A2-A2B6-9D980B59310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762000"/>
            <a:ext cx="4648200" cy="57150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Clr>
                <a:schemeClr val="tx2"/>
              </a:buClr>
              <a:buSzTx/>
              <a:buFontTx/>
              <a:buChar char="•"/>
            </a:pPr>
            <a:r>
              <a:rPr lang="ru-RU" altLang="ru-RU" sz="2000"/>
              <a:t>Куст высокий, компактный.</a:t>
            </a:r>
          </a:p>
          <a:p>
            <a:pPr>
              <a:lnSpc>
                <a:spcPct val="90000"/>
              </a:lnSpc>
              <a:buClr>
                <a:schemeClr val="tx2"/>
              </a:buClr>
              <a:buSzTx/>
              <a:buFontTx/>
              <a:buChar char="•"/>
            </a:pPr>
            <a:r>
              <a:rPr lang="ru-RU" altLang="ru-RU" sz="2000"/>
              <a:t>Шипы одинарные, реже двойные и тройные, расположены по всей длине побега.</a:t>
            </a:r>
          </a:p>
          <a:p>
            <a:pPr>
              <a:lnSpc>
                <a:spcPct val="90000"/>
              </a:lnSpc>
              <a:buClr>
                <a:schemeClr val="tx2"/>
              </a:buClr>
              <a:buSzTx/>
              <a:buFontTx/>
              <a:buChar char="•"/>
            </a:pPr>
            <a:r>
              <a:rPr lang="ru-RU" altLang="ru-RU" sz="2000"/>
              <a:t>Ягоды округло-овальные, среднего размера, 2,8-3,5 г, сиренево-красные, без опушения, покрыты восковым налетом.</a:t>
            </a:r>
          </a:p>
          <a:p>
            <a:pPr>
              <a:lnSpc>
                <a:spcPct val="90000"/>
              </a:lnSpc>
              <a:buClr>
                <a:schemeClr val="tx2"/>
              </a:buClr>
              <a:buSzTx/>
              <a:buFontTx/>
              <a:buChar char="•"/>
            </a:pPr>
            <a:r>
              <a:rPr lang="ru-RU" altLang="ru-RU" sz="2000"/>
              <a:t>Вкус приятный, кисло-сладкий.</a:t>
            </a:r>
          </a:p>
          <a:p>
            <a:pPr>
              <a:lnSpc>
                <a:spcPct val="90000"/>
              </a:lnSpc>
              <a:buClr>
                <a:schemeClr val="tx2"/>
              </a:buClr>
              <a:buSzTx/>
              <a:buFontTx/>
              <a:buChar char="•"/>
            </a:pPr>
            <a:r>
              <a:rPr lang="ru-RU" altLang="ru-RU" sz="2000"/>
              <a:t>Использование: универсальный.</a:t>
            </a:r>
          </a:p>
          <a:p>
            <a:pPr>
              <a:lnSpc>
                <a:spcPct val="90000"/>
              </a:lnSpc>
              <a:buClr>
                <a:schemeClr val="tx2"/>
              </a:buClr>
              <a:buSzTx/>
              <a:buFontTx/>
              <a:buChar char="•"/>
            </a:pPr>
            <a:endParaRPr lang="ru-RU" altLang="ru-RU" sz="2000"/>
          </a:p>
          <a:p>
            <a:pPr>
              <a:lnSpc>
                <a:spcPct val="90000"/>
              </a:lnSpc>
              <a:buClr>
                <a:schemeClr val="tx2"/>
              </a:buClr>
              <a:buSzTx/>
              <a:buFontTx/>
              <a:buChar char="•"/>
            </a:pPr>
            <a:r>
              <a:rPr lang="ru-RU" altLang="ru-RU" sz="2000"/>
              <a:t>Достоинства: высокая зимостойкость, слабая поражаемость сферотекой, урожайность, поздний срок созревания, хороший вкус ягод</a:t>
            </a:r>
          </a:p>
          <a:p>
            <a:pPr>
              <a:lnSpc>
                <a:spcPct val="90000"/>
              </a:lnSpc>
              <a:buClr>
                <a:schemeClr val="tx2"/>
              </a:buClr>
              <a:buSzTx/>
              <a:buFontTx/>
              <a:buChar char="•"/>
            </a:pPr>
            <a:endParaRPr lang="ru-RU" altLang="ru-RU" sz="2000"/>
          </a:p>
          <a:p>
            <a:pPr>
              <a:lnSpc>
                <a:spcPct val="90000"/>
              </a:lnSpc>
              <a:buClr>
                <a:schemeClr val="tx2"/>
              </a:buClr>
              <a:buSzTx/>
              <a:buFontTx/>
              <a:buChar char="•"/>
            </a:pPr>
            <a:r>
              <a:rPr lang="ru-RU" altLang="ru-RU" sz="2000"/>
              <a:t>Недостатки: шиповатость ветвей и относительная мелкоплодность.</a:t>
            </a:r>
          </a:p>
          <a:p>
            <a:pPr>
              <a:lnSpc>
                <a:spcPct val="90000"/>
              </a:lnSpc>
            </a:pPr>
            <a:endParaRPr lang="ru-RU" altLang="ru-RU" sz="2000"/>
          </a:p>
          <a:p>
            <a:pPr>
              <a:lnSpc>
                <a:spcPct val="90000"/>
              </a:lnSpc>
            </a:pPr>
            <a:endParaRPr lang="ru-RU" altLang="ru-RU" sz="2400"/>
          </a:p>
        </p:txBody>
      </p:sp>
      <p:pic>
        <p:nvPicPr>
          <p:cNvPr id="84997" name="Picture 5">
            <a:extLst>
              <a:ext uri="{FF2B5EF4-FFF2-40B4-BE49-F238E27FC236}">
                <a16:creationId xmlns:a16="http://schemas.microsoft.com/office/drawing/2014/main" id="{681E6D8E-A197-493B-9918-C1668782A45C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209800"/>
            <a:ext cx="4495800" cy="3657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31CE704A-EA71-4341-A72B-DA3DE30E8A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-152400"/>
            <a:ext cx="8229600" cy="1143000"/>
          </a:xfrm>
        </p:spPr>
        <p:txBody>
          <a:bodyPr/>
          <a:lstStyle/>
          <a:p>
            <a:r>
              <a:rPr lang="ru-RU" altLang="ru-RU" sz="3200">
                <a:latin typeface="Arial" panose="020B0604020202020204" pitchFamily="34" charset="0"/>
              </a:rPr>
              <a:t>Раволт</a:t>
            </a:r>
          </a:p>
        </p:txBody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DFAA07DE-E621-437C-AA47-F167C6678DB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1066800"/>
            <a:ext cx="4648200" cy="5562600"/>
          </a:xfrm>
        </p:spPr>
        <p:txBody>
          <a:bodyPr/>
          <a:lstStyle/>
          <a:p>
            <a:pPr>
              <a:buClr>
                <a:schemeClr val="tx2"/>
              </a:buClr>
              <a:buSzTx/>
              <a:buFontTx/>
              <a:buChar char="•"/>
            </a:pPr>
            <a:r>
              <a:rPr lang="ru-RU" altLang="ru-RU" sz="2000"/>
              <a:t>Куст среднерослый, слабораскидистый.</a:t>
            </a:r>
          </a:p>
          <a:p>
            <a:pPr>
              <a:buClr>
                <a:schemeClr val="tx2"/>
              </a:buClr>
              <a:buSzTx/>
              <a:buFontTx/>
              <a:buChar char="•"/>
            </a:pPr>
            <a:r>
              <a:rPr lang="ru-RU" altLang="ru-RU" sz="2000"/>
              <a:t>Шипы одинарные, реже двойные, расположены по всей длине побега.</a:t>
            </a:r>
          </a:p>
          <a:p>
            <a:pPr>
              <a:buClr>
                <a:schemeClr val="tx2"/>
              </a:buClr>
              <a:buSzTx/>
              <a:buFontTx/>
              <a:buChar char="•"/>
            </a:pPr>
            <a:r>
              <a:rPr lang="ru-RU" altLang="ru-RU" sz="2000"/>
              <a:t>Ягоды довольно крупные, массой 3,8-4,5 г, округлые, темно-красные, почти черные, без опушения, покрыты восковым налетом.</a:t>
            </a:r>
          </a:p>
          <a:p>
            <a:pPr>
              <a:buClr>
                <a:schemeClr val="tx2"/>
              </a:buClr>
              <a:buSzTx/>
              <a:buFontTx/>
              <a:buChar char="•"/>
            </a:pPr>
            <a:r>
              <a:rPr lang="ru-RU" altLang="ru-RU" sz="2000"/>
              <a:t>Вкус приятный, кисло-сладкий.</a:t>
            </a:r>
          </a:p>
          <a:p>
            <a:pPr>
              <a:buClr>
                <a:schemeClr val="tx2"/>
              </a:buClr>
              <a:buSzTx/>
              <a:buFontTx/>
              <a:buChar char="•"/>
            </a:pPr>
            <a:r>
              <a:rPr lang="ru-RU" altLang="ru-RU" sz="2000"/>
              <a:t>Использование: универсальный.</a:t>
            </a:r>
          </a:p>
          <a:p>
            <a:pPr>
              <a:buClr>
                <a:schemeClr val="tx2"/>
              </a:buClr>
              <a:buSzTx/>
              <a:buFontTx/>
              <a:buChar char="•"/>
            </a:pPr>
            <a:endParaRPr lang="ru-RU" altLang="ru-RU" sz="2000"/>
          </a:p>
          <a:p>
            <a:pPr>
              <a:buClr>
                <a:schemeClr val="tx2"/>
              </a:buClr>
              <a:buSzTx/>
              <a:buFontTx/>
              <a:buChar char="•"/>
            </a:pPr>
            <a:r>
              <a:rPr lang="ru-RU" altLang="ru-RU" sz="2000"/>
              <a:t>Достоинства: высокая зимостойкость, слабая поражаемость сферотекой, урожайность, крупноплодность, хороший вкус ягод </a:t>
            </a:r>
          </a:p>
          <a:p>
            <a:pPr>
              <a:buClr>
                <a:schemeClr val="tx2"/>
              </a:buClr>
              <a:buSzTx/>
              <a:buFontTx/>
              <a:buNone/>
            </a:pPr>
            <a:endParaRPr lang="ru-RU" altLang="ru-RU" sz="2000"/>
          </a:p>
          <a:p>
            <a:endParaRPr lang="ru-RU" altLang="ru-RU" sz="2400"/>
          </a:p>
        </p:txBody>
      </p:sp>
      <p:pic>
        <p:nvPicPr>
          <p:cNvPr id="86021" name="Picture 5">
            <a:extLst>
              <a:ext uri="{FF2B5EF4-FFF2-40B4-BE49-F238E27FC236}">
                <a16:creationId xmlns:a16="http://schemas.microsoft.com/office/drawing/2014/main" id="{0F1187E6-E377-4CB2-9E76-DC430F5D53DF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227264"/>
            <a:ext cx="4495800" cy="35639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9A3A41D4-0D3D-43EF-A8E3-7E704FBC1F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29600" cy="560387"/>
          </a:xfrm>
        </p:spPr>
        <p:txBody>
          <a:bodyPr/>
          <a:lstStyle/>
          <a:p>
            <a:r>
              <a:rPr lang="ru-RU" altLang="ru-RU" sz="3200">
                <a:latin typeface="Arial" panose="020B0604020202020204" pitchFamily="34" charset="0"/>
              </a:rPr>
              <a:t>Куршу дзинтарс</a:t>
            </a:r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500A4E69-24F2-4528-857D-655EEF27ECF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52600" y="914400"/>
            <a:ext cx="4267200" cy="57150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Clr>
                <a:schemeClr val="tx2"/>
              </a:buClr>
              <a:buSzTx/>
              <a:buFontTx/>
              <a:buChar char="•"/>
            </a:pPr>
            <a:r>
              <a:rPr lang="ru-RU" altLang="ru-RU" sz="2000"/>
              <a:t>Куст среднерослый, компактный.</a:t>
            </a:r>
          </a:p>
          <a:p>
            <a:pPr>
              <a:lnSpc>
                <a:spcPct val="90000"/>
              </a:lnSpc>
              <a:buClr>
                <a:schemeClr val="tx2"/>
              </a:buClr>
              <a:buSzTx/>
              <a:buFontTx/>
              <a:buChar char="•"/>
            </a:pPr>
            <a:r>
              <a:rPr lang="ru-RU" altLang="ru-RU" sz="2000"/>
              <a:t>Шипы одинарные, реже двойные и тройные, мелкие, тонкие, расположены по всей длине побега.</a:t>
            </a:r>
          </a:p>
          <a:p>
            <a:pPr>
              <a:lnSpc>
                <a:spcPct val="90000"/>
              </a:lnSpc>
              <a:buClr>
                <a:schemeClr val="tx2"/>
              </a:buClr>
              <a:buSzTx/>
              <a:buFontTx/>
              <a:buChar char="•"/>
            </a:pPr>
            <a:r>
              <a:rPr lang="ru-RU" altLang="ru-RU" sz="2000"/>
              <a:t>Ягоды среднего размера, 2,1-2,5 г, янтарно-желтые без опушения, блестящие.</a:t>
            </a:r>
          </a:p>
          <a:p>
            <a:pPr>
              <a:lnSpc>
                <a:spcPct val="90000"/>
              </a:lnSpc>
              <a:buClr>
                <a:schemeClr val="tx2"/>
              </a:buClr>
              <a:buSzTx/>
              <a:buFontTx/>
              <a:buChar char="•"/>
            </a:pPr>
            <a:r>
              <a:rPr lang="ru-RU" altLang="ru-RU" sz="2000"/>
              <a:t>Вкус отличный, сладкий, с ароматом.</a:t>
            </a:r>
          </a:p>
          <a:p>
            <a:pPr>
              <a:lnSpc>
                <a:spcPct val="90000"/>
              </a:lnSpc>
              <a:buClr>
                <a:schemeClr val="tx2"/>
              </a:buClr>
              <a:buSzTx/>
              <a:buFontTx/>
              <a:buChar char="•"/>
            </a:pPr>
            <a:r>
              <a:rPr lang="ru-RU" altLang="ru-RU" sz="2000"/>
              <a:t>Использование: универсальный</a:t>
            </a:r>
          </a:p>
          <a:p>
            <a:pPr>
              <a:lnSpc>
                <a:spcPct val="90000"/>
              </a:lnSpc>
              <a:buClr>
                <a:schemeClr val="tx2"/>
              </a:buClr>
              <a:buSzTx/>
              <a:buFontTx/>
              <a:buChar char="•"/>
            </a:pPr>
            <a:r>
              <a:rPr lang="ru-RU" altLang="ru-RU" sz="2000"/>
              <a:t>Достоинства: высокая зимостойкость, урожайность, ранний срок созревания и десертный вкус ягод.</a:t>
            </a:r>
          </a:p>
          <a:p>
            <a:pPr>
              <a:lnSpc>
                <a:spcPct val="90000"/>
              </a:lnSpc>
              <a:buClr>
                <a:schemeClr val="tx2"/>
              </a:buClr>
              <a:buSzTx/>
              <a:buFontTx/>
              <a:buChar char="•"/>
            </a:pPr>
            <a:r>
              <a:rPr lang="ru-RU" altLang="ru-RU" sz="2000"/>
              <a:t>Недостатки: средняя устойчивость к мучнистой росе; шиповатость ветвей и относительная мелкоплодность.</a:t>
            </a:r>
          </a:p>
          <a:p>
            <a:pPr>
              <a:lnSpc>
                <a:spcPct val="90000"/>
              </a:lnSpc>
            </a:pPr>
            <a:endParaRPr lang="ru-RU" altLang="ru-RU" sz="2000"/>
          </a:p>
        </p:txBody>
      </p:sp>
      <p:pic>
        <p:nvPicPr>
          <p:cNvPr id="81925" name="Picture 5">
            <a:extLst>
              <a:ext uri="{FF2B5EF4-FFF2-40B4-BE49-F238E27FC236}">
                <a16:creationId xmlns:a16="http://schemas.microsoft.com/office/drawing/2014/main" id="{40A21FA4-0C0D-4AE4-BDE1-95827388A17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03950" y="1600201"/>
            <a:ext cx="3975100" cy="4530725"/>
          </a:xfrm>
          <a:noFill/>
          <a:ln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78C80632-EFEF-42E3-9307-B7CB60F39D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29600" cy="407987"/>
          </a:xfrm>
        </p:spPr>
        <p:txBody>
          <a:bodyPr>
            <a:normAutofit fontScale="90000"/>
          </a:bodyPr>
          <a:lstStyle/>
          <a:p>
            <a:r>
              <a:rPr lang="ru-RU" altLang="ru-RU" sz="3200">
                <a:latin typeface="Arial" panose="020B0604020202020204" pitchFamily="34" charset="0"/>
              </a:rPr>
              <a:t>Малахит</a:t>
            </a:r>
          </a:p>
        </p:txBody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D91ECA4D-00E6-4A58-A2BF-BEBBA51BA97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76400" y="914400"/>
            <a:ext cx="4572000" cy="57150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Clr>
                <a:schemeClr val="tx2"/>
              </a:buClr>
              <a:buSzTx/>
              <a:buFontTx/>
              <a:buChar char="•"/>
            </a:pPr>
            <a:r>
              <a:rPr lang="ru-RU" altLang="ru-RU" sz="2000"/>
              <a:t>Куст среднерослый, раскидистый.</a:t>
            </a:r>
          </a:p>
          <a:p>
            <a:pPr>
              <a:lnSpc>
                <a:spcPct val="90000"/>
              </a:lnSpc>
              <a:buClr>
                <a:schemeClr val="tx2"/>
              </a:buClr>
              <a:buSzTx/>
              <a:buFontTx/>
              <a:buChar char="•"/>
            </a:pPr>
            <a:r>
              <a:rPr lang="ru-RU" altLang="ru-RU" sz="2000"/>
              <a:t>Шипы редкие, в основном одинарные, расположены по всей длине побега.</a:t>
            </a:r>
          </a:p>
          <a:p>
            <a:pPr>
              <a:lnSpc>
                <a:spcPct val="90000"/>
              </a:lnSpc>
              <a:buClr>
                <a:schemeClr val="tx2"/>
              </a:buClr>
              <a:buSzTx/>
              <a:buFontTx/>
              <a:buChar char="•"/>
            </a:pPr>
            <a:r>
              <a:rPr lang="ru-RU" altLang="ru-RU" sz="2000"/>
              <a:t>Ягоды крупные, 4-4,5 г, округлые, зеленые, с малахитовым оттенком, иногда с загаром на солнечной стороне, без опушения. </a:t>
            </a:r>
          </a:p>
          <a:p>
            <a:pPr>
              <a:lnSpc>
                <a:spcPct val="90000"/>
              </a:lnSpc>
              <a:buClr>
                <a:schemeClr val="tx2"/>
              </a:buClr>
              <a:buSzTx/>
              <a:buFontTx/>
              <a:buChar char="•"/>
            </a:pPr>
            <a:r>
              <a:rPr lang="ru-RU" altLang="ru-RU" sz="2000"/>
              <a:t>Вкус кислый. </a:t>
            </a:r>
          </a:p>
          <a:p>
            <a:pPr>
              <a:lnSpc>
                <a:spcPct val="90000"/>
              </a:lnSpc>
              <a:buClr>
                <a:schemeClr val="tx2"/>
              </a:buClr>
              <a:buSzTx/>
              <a:buFontTx/>
              <a:buChar char="•"/>
            </a:pPr>
            <a:r>
              <a:rPr lang="ru-RU" altLang="ru-RU" sz="2000"/>
              <a:t>Использование: технический</a:t>
            </a:r>
          </a:p>
          <a:p>
            <a:pPr>
              <a:lnSpc>
                <a:spcPct val="90000"/>
              </a:lnSpc>
              <a:buClr>
                <a:schemeClr val="tx2"/>
              </a:buClr>
              <a:buSzTx/>
              <a:buFontTx/>
              <a:buChar char="•"/>
            </a:pPr>
            <a:endParaRPr lang="ru-RU" altLang="ru-RU" sz="2000"/>
          </a:p>
          <a:p>
            <a:pPr>
              <a:lnSpc>
                <a:spcPct val="90000"/>
              </a:lnSpc>
              <a:buClr>
                <a:schemeClr val="tx2"/>
              </a:buClr>
              <a:buSzTx/>
              <a:buFontTx/>
              <a:buChar char="•"/>
            </a:pPr>
            <a:r>
              <a:rPr lang="ru-RU" altLang="ru-RU" sz="2000"/>
              <a:t>Достоинства: высокая зимостойкость, слабая шиповатость побегов, слабая поражаемость сферотекой, урожайность, крупноплодность, поздний срок созревания.</a:t>
            </a:r>
          </a:p>
          <a:p>
            <a:pPr>
              <a:lnSpc>
                <a:spcPct val="90000"/>
              </a:lnSpc>
              <a:buClr>
                <a:schemeClr val="tx2"/>
              </a:buClr>
              <a:buSzTx/>
              <a:buFontTx/>
              <a:buChar char="•"/>
            </a:pPr>
            <a:endParaRPr lang="ru-RU" altLang="ru-RU" sz="2000"/>
          </a:p>
          <a:p>
            <a:pPr>
              <a:lnSpc>
                <a:spcPct val="90000"/>
              </a:lnSpc>
              <a:buClr>
                <a:schemeClr val="tx2"/>
              </a:buClr>
              <a:buSzTx/>
              <a:buFontTx/>
              <a:buChar char="•"/>
            </a:pPr>
            <a:r>
              <a:rPr lang="ru-RU" altLang="ru-RU" sz="2000"/>
              <a:t>Недостатки: раскидистость куста; средние вкусовые качества  ягод</a:t>
            </a:r>
          </a:p>
          <a:p>
            <a:pPr>
              <a:lnSpc>
                <a:spcPct val="90000"/>
              </a:lnSpc>
            </a:pPr>
            <a:endParaRPr lang="ru-RU" altLang="ru-RU" sz="2000"/>
          </a:p>
        </p:txBody>
      </p:sp>
      <p:pic>
        <p:nvPicPr>
          <p:cNvPr id="82950" name="Picture 6">
            <a:extLst>
              <a:ext uri="{FF2B5EF4-FFF2-40B4-BE49-F238E27FC236}">
                <a16:creationId xmlns:a16="http://schemas.microsoft.com/office/drawing/2014/main" id="{D7CC8543-33F4-4D82-9C6E-D9593C0C746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0800" y="2286001"/>
            <a:ext cx="4038600" cy="3292475"/>
          </a:xfrm>
          <a:noFill/>
          <a:ln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52985"/>
          </a:xfrm>
        </p:spPr>
        <p:txBody>
          <a:bodyPr>
            <a:noAutofit/>
          </a:bodyPr>
          <a:lstStyle/>
          <a:p>
            <a:r>
              <a:rPr lang="ru-RU" b="1" i="1" dirty="0"/>
              <a:t>Смородина золотистая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1337481"/>
            <a:ext cx="3932237" cy="4531507"/>
          </a:xfrm>
        </p:spPr>
        <p:txBody>
          <a:bodyPr>
            <a:normAutofit/>
          </a:bodyPr>
          <a:lstStyle/>
          <a:p>
            <a:r>
              <a:rPr lang="ru-RU" sz="2600" dirty="0"/>
              <a:t>Кроме двух широко известных видов - черной и красной смородин, известен еще один - </a:t>
            </a:r>
            <a:r>
              <a:rPr lang="ru-RU" sz="2600" b="1" i="1" dirty="0"/>
              <a:t>золотистая </a:t>
            </a:r>
            <a:r>
              <a:rPr lang="ru-RU" sz="2600" dirty="0"/>
              <a:t>(</a:t>
            </a:r>
            <a:r>
              <a:rPr lang="ru-RU" sz="2600" b="1" i="1" dirty="0" err="1"/>
              <a:t>Ribes</a:t>
            </a:r>
            <a:r>
              <a:rPr lang="ru-RU" sz="2600" b="1" i="1" dirty="0"/>
              <a:t> </a:t>
            </a:r>
            <a:r>
              <a:rPr lang="ru-RU" sz="2600" b="1" i="1" dirty="0" err="1"/>
              <a:t>aureum</a:t>
            </a:r>
            <a:r>
              <a:rPr lang="ru-RU" sz="2600" dirty="0"/>
              <a:t>). </a:t>
            </a:r>
          </a:p>
          <a:p>
            <a:r>
              <a:rPr lang="ru-RU" sz="2600" dirty="0"/>
              <a:t>Родина смородины золотистой - Северная Америка.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603" y="504967"/>
            <a:ext cx="6619164" cy="5750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0064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7678A705-3901-4209-BEF6-3E54939C86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29600" cy="484187"/>
          </a:xfrm>
        </p:spPr>
        <p:txBody>
          <a:bodyPr>
            <a:normAutofit fontScale="90000"/>
          </a:bodyPr>
          <a:lstStyle/>
          <a:p>
            <a:r>
              <a:rPr lang="ru-RU" altLang="ru-RU" sz="3200">
                <a:latin typeface="Arial" panose="020B0604020202020204" pitchFamily="34" charset="0"/>
              </a:rPr>
              <a:t>Машека</a:t>
            </a:r>
          </a:p>
        </p:txBody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20A7BCE9-B884-48A9-BB55-53178CE1BA9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990600"/>
            <a:ext cx="4648200" cy="5638800"/>
          </a:xfrm>
        </p:spPr>
        <p:txBody>
          <a:bodyPr/>
          <a:lstStyle/>
          <a:p>
            <a:pPr>
              <a:lnSpc>
                <a:spcPct val="90000"/>
              </a:lnSpc>
              <a:buClr>
                <a:schemeClr val="tx2"/>
              </a:buClr>
              <a:buSzTx/>
              <a:buFontTx/>
              <a:buChar char="•"/>
            </a:pPr>
            <a:r>
              <a:rPr lang="ru-RU" altLang="ru-RU" sz="1800" b="1"/>
              <a:t>Куст высокий, среднераскидистый, с большим количеством прикорневых побегов.</a:t>
            </a:r>
          </a:p>
          <a:p>
            <a:pPr>
              <a:lnSpc>
                <a:spcPct val="90000"/>
              </a:lnSpc>
              <a:buClr>
                <a:schemeClr val="tx2"/>
              </a:buClr>
              <a:buSzTx/>
              <a:buFontTx/>
              <a:buChar char="•"/>
            </a:pPr>
            <a:r>
              <a:rPr lang="ru-RU" altLang="ru-RU" sz="1800" b="1"/>
              <a:t>Шипы многочисленные, длинные, в основном одинарные, реже тройные.</a:t>
            </a:r>
          </a:p>
          <a:p>
            <a:pPr>
              <a:lnSpc>
                <a:spcPct val="90000"/>
              </a:lnSpc>
              <a:buClr>
                <a:schemeClr val="tx2"/>
              </a:buClr>
              <a:buSzTx/>
              <a:buFontTx/>
              <a:buChar char="•"/>
            </a:pPr>
            <a:r>
              <a:rPr lang="ru-RU" altLang="ru-RU" sz="1800" b="1"/>
              <a:t>Ягоды округло-овальные, среднего размера, 2,8-3,5 г, кирпично-красные, без опушения, со слабым  восковым налетом.</a:t>
            </a:r>
          </a:p>
          <a:p>
            <a:pPr>
              <a:lnSpc>
                <a:spcPct val="90000"/>
              </a:lnSpc>
              <a:buClr>
                <a:schemeClr val="tx2"/>
              </a:buClr>
              <a:buSzTx/>
              <a:buFontTx/>
              <a:buChar char="•"/>
            </a:pPr>
            <a:r>
              <a:rPr lang="ru-RU" altLang="ru-RU" sz="1800" b="1"/>
              <a:t>Вкус хороший, кисло-сладкий.</a:t>
            </a:r>
          </a:p>
          <a:p>
            <a:pPr>
              <a:lnSpc>
                <a:spcPct val="90000"/>
              </a:lnSpc>
              <a:buClr>
                <a:schemeClr val="tx2"/>
              </a:buClr>
              <a:buSzTx/>
              <a:buFontTx/>
              <a:buChar char="•"/>
            </a:pPr>
            <a:r>
              <a:rPr lang="ru-RU" altLang="ru-RU" sz="1800" b="1"/>
              <a:t>Использование: универсальный.</a:t>
            </a:r>
          </a:p>
          <a:p>
            <a:pPr>
              <a:lnSpc>
                <a:spcPct val="90000"/>
              </a:lnSpc>
              <a:buClr>
                <a:schemeClr val="tx2"/>
              </a:buClr>
              <a:buSzTx/>
              <a:buFontTx/>
              <a:buChar char="•"/>
            </a:pPr>
            <a:endParaRPr lang="ru-RU" altLang="ru-RU" sz="1800" b="1"/>
          </a:p>
          <a:p>
            <a:pPr>
              <a:lnSpc>
                <a:spcPct val="90000"/>
              </a:lnSpc>
              <a:buClr>
                <a:schemeClr val="tx2"/>
              </a:buClr>
              <a:buSzTx/>
              <a:buFontTx/>
              <a:buChar char="•"/>
            </a:pPr>
            <a:r>
              <a:rPr lang="ru-RU" altLang="ru-RU" sz="1800" b="1"/>
              <a:t>Достоинства: высокая зимостойкость, урожайность, хороший вкус ягод</a:t>
            </a:r>
          </a:p>
          <a:p>
            <a:pPr>
              <a:lnSpc>
                <a:spcPct val="90000"/>
              </a:lnSpc>
              <a:buClr>
                <a:schemeClr val="tx2"/>
              </a:buClr>
              <a:buSzTx/>
              <a:buFontTx/>
              <a:buChar char="•"/>
            </a:pPr>
            <a:endParaRPr lang="ru-RU" altLang="ru-RU" sz="1800" b="1"/>
          </a:p>
          <a:p>
            <a:pPr>
              <a:lnSpc>
                <a:spcPct val="90000"/>
              </a:lnSpc>
              <a:buClr>
                <a:schemeClr val="tx2"/>
              </a:buClr>
              <a:buSzTx/>
              <a:buFontTx/>
              <a:buChar char="•"/>
            </a:pPr>
            <a:r>
              <a:rPr lang="ru-RU" altLang="ru-RU" sz="1800" b="1"/>
              <a:t>Недостатки: шиповатость ветвей, средняя устойчивость к сферотеке, избыточное количество прикорневых побегов, загущающих куст.</a:t>
            </a:r>
          </a:p>
        </p:txBody>
      </p:sp>
      <p:pic>
        <p:nvPicPr>
          <p:cNvPr id="83975" name="Picture 7">
            <a:extLst>
              <a:ext uri="{FF2B5EF4-FFF2-40B4-BE49-F238E27FC236}">
                <a16:creationId xmlns:a16="http://schemas.microsoft.com/office/drawing/2014/main" id="{7A10A255-D6F0-4AC6-8349-878DB6827E7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1828800"/>
            <a:ext cx="4648200" cy="3695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6E82F1-26E2-4A5A-B6CB-910E186F5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Коралл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37CAE8-13EA-444D-9547-7013A9F44C59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155701"/>
            <a:ext cx="5384800" cy="4975226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Раннего срока созревания, зимостойкий, высокоурожайный ( 5-6 кг/куста).</a:t>
            </a:r>
          </a:p>
          <a:p>
            <a:r>
              <a:rPr lang="ru-RU" dirty="0"/>
              <a:t>Куст высокорослый, компактный или слабораскидистый, прикорневые побеги прямые, средней толщины, </a:t>
            </a:r>
            <a:r>
              <a:rPr lang="ru-RU" dirty="0" err="1"/>
              <a:t>сильношиповатые</a:t>
            </a:r>
            <a:r>
              <a:rPr lang="ru-RU" dirty="0"/>
              <a:t>. </a:t>
            </a:r>
          </a:p>
          <a:p>
            <a:r>
              <a:rPr lang="ru-RU" dirty="0"/>
              <a:t>Сорт самоплодный, </a:t>
            </a:r>
            <a:r>
              <a:rPr lang="ru-RU" dirty="0" err="1"/>
              <a:t>слабопоражаемый</a:t>
            </a:r>
            <a:r>
              <a:rPr lang="ru-RU" dirty="0"/>
              <a:t> мучнистой росой.</a:t>
            </a:r>
          </a:p>
          <a:p>
            <a:r>
              <a:rPr lang="ru-RU" dirty="0"/>
              <a:t>Ягоды ЖЕЛТЫЕ  по 1-2 в кисти, средней величины (средняя масса  3 г), одномерные, округло-овальные, неопушенные, со слабым восковым налетом. Дегустационная оценка ягод  4,2 балла.</a:t>
            </a:r>
          </a:p>
          <a:p>
            <a:r>
              <a:rPr lang="ru-RU" dirty="0"/>
              <a:t>Транспортабельность свежих ягод хорошая.</a:t>
            </a:r>
          </a:p>
          <a:p>
            <a:r>
              <a:rPr lang="ru-RU" dirty="0"/>
              <a:t>Пригоден в качестве десерта и для технической переработки.</a:t>
            </a:r>
          </a:p>
          <a:p>
            <a:endParaRPr lang="ru-RU" dirty="0"/>
          </a:p>
        </p:txBody>
      </p:sp>
      <p:pic>
        <p:nvPicPr>
          <p:cNvPr id="1026" name="Picture 2" descr="Саженцы крыжовника сорта Коралл">
            <a:extLst>
              <a:ext uri="{FF2B5EF4-FFF2-40B4-BE49-F238E27FC236}">
                <a16:creationId xmlns:a16="http://schemas.microsoft.com/office/drawing/2014/main" id="{BC3D18F0-372F-414F-880E-BF8451B322D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566" y="1420812"/>
            <a:ext cx="5825266" cy="421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6405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BC1A6D-163A-4B94-8EC5-E32EA9BB1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Белорусский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FFDBBE-1561-47D5-AF1B-33FE6116ED39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b="1" dirty="0"/>
              <a:t>Куст </a:t>
            </a:r>
            <a:r>
              <a:rPr lang="ru-RU" dirty="0"/>
              <a:t>сильнорослый, </a:t>
            </a:r>
            <a:r>
              <a:rPr lang="ru-RU" i="1" dirty="0"/>
              <a:t>компактный</a:t>
            </a:r>
            <a:r>
              <a:rPr lang="ru-RU" dirty="0"/>
              <a:t>. </a:t>
            </a:r>
            <a:br>
              <a:rPr lang="ru-RU" dirty="0"/>
            </a:br>
            <a:r>
              <a:rPr lang="ru-RU" b="1" dirty="0"/>
              <a:t>Биологические особенности:</a:t>
            </a:r>
            <a:r>
              <a:rPr lang="ru-RU" dirty="0"/>
              <a:t> самоплодный. В годы эпифитотий относится к группе сортов, </a:t>
            </a:r>
            <a:r>
              <a:rPr lang="ru-RU" dirty="0" err="1"/>
              <a:t>сильнопоражаемых</a:t>
            </a:r>
            <a:r>
              <a:rPr lang="ru-RU" dirty="0"/>
              <a:t> мучнистой росой.</a:t>
            </a:r>
            <a:br>
              <a:rPr lang="ru-RU" dirty="0"/>
            </a:br>
            <a:br>
              <a:rPr lang="ru-RU" dirty="0"/>
            </a:br>
            <a:r>
              <a:rPr lang="ru-RU" b="1" dirty="0"/>
              <a:t>Ягоды</a:t>
            </a:r>
            <a:r>
              <a:rPr lang="ru-RU" dirty="0"/>
              <a:t> средней величины (средняя масса – 3,2-3,5 г), одномерные, округлые и округло-овальные, с железистым </a:t>
            </a:r>
            <a:r>
              <a:rPr lang="ru-RU" dirty="0" err="1"/>
              <a:t>опушением</a:t>
            </a:r>
            <a:r>
              <a:rPr lang="ru-RU" dirty="0"/>
              <a:t> по всему плоду, зеленые. Кожица тонкая, </a:t>
            </a:r>
            <a:r>
              <a:rPr lang="ru-RU" i="1" dirty="0"/>
              <a:t>вкус отличный, сладкий, с ароматом (дегустационная оценка ягод – 4,3 балла)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/>
              <a:t>Транспортабельность свежих ягод хорошая. Пригоден в качестве десерта и для технической переработки.</a:t>
            </a:r>
          </a:p>
          <a:p>
            <a:br>
              <a:rPr lang="ru-RU" dirty="0"/>
            </a:br>
            <a:r>
              <a:rPr lang="ru-RU" dirty="0"/>
              <a:t>В Государственный реестр сортов и древесно-кустарниковых пород Республики Беларусь включен в 1996 г.</a:t>
            </a:r>
          </a:p>
          <a:p>
            <a:endParaRPr lang="ru-RU" dirty="0"/>
          </a:p>
        </p:txBody>
      </p:sp>
      <p:pic>
        <p:nvPicPr>
          <p:cNvPr id="10242" name="Picture 2" descr="БЕЛОРУССКИЙ">
            <a:extLst>
              <a:ext uri="{FF2B5EF4-FFF2-40B4-BE49-F238E27FC236}">
                <a16:creationId xmlns:a16="http://schemas.microsoft.com/office/drawing/2014/main" id="{610FC54E-A275-45FC-8345-33AEE164C9E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1600201"/>
            <a:ext cx="5384800" cy="428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4030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E5FAC5-312C-4B40-91D7-50C223C5A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Вирилад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1D8BBB1-DA29-4113-91B6-ECDE556CB86C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b="1" dirty="0"/>
              <a:t>Сорт</a:t>
            </a:r>
            <a:r>
              <a:rPr lang="ru-RU" dirty="0"/>
              <a:t> зимостойкий, урожайный 2,5 кг/куст (или 10,4 т/га), среднего срока созревания, по параметрам куста пригодный для механизированной уборки урожая.</a:t>
            </a:r>
          </a:p>
          <a:p>
            <a:r>
              <a:rPr lang="ru-RU" b="1" dirty="0"/>
              <a:t>Куст </a:t>
            </a:r>
            <a:r>
              <a:rPr lang="ru-RU" dirty="0"/>
              <a:t>высокорослый, слабораскидистый. </a:t>
            </a:r>
          </a:p>
          <a:p>
            <a:r>
              <a:rPr lang="ru-RU" b="1" dirty="0"/>
              <a:t>Биологические особенности:</a:t>
            </a:r>
            <a:r>
              <a:rPr lang="ru-RU" dirty="0"/>
              <a:t> устойчивый к американской мучнистой росе и относительно устойчивый к листовым пятнистостям,</a:t>
            </a:r>
          </a:p>
          <a:p>
            <a:r>
              <a:rPr lang="ru-RU" b="1" dirty="0"/>
              <a:t>Ягоды</a:t>
            </a:r>
            <a:r>
              <a:rPr lang="ru-RU" dirty="0"/>
              <a:t> зеленого цвета, округлой формы, неопушенные, средней массой 3,2 г (максимальной 4,5 г), хорошего вкуса (дегустационная оценка свежих ягод 4,3). Транспортабельность свежих ягод хорошая.</a:t>
            </a:r>
          </a:p>
          <a:p>
            <a:r>
              <a:rPr lang="ru-RU" dirty="0"/>
              <a:t>Сорт пригоден для производства продукции на десерт и для технической переработки.</a:t>
            </a:r>
          </a:p>
          <a:p>
            <a:r>
              <a:rPr lang="ru-RU" dirty="0"/>
              <a:t>В Государственный реестр сортов и древесно-кустарниковых пород Республики Беларусь включен в 2017 г.</a:t>
            </a:r>
          </a:p>
          <a:p>
            <a:endParaRPr lang="ru-RU" dirty="0"/>
          </a:p>
        </p:txBody>
      </p:sp>
      <p:pic>
        <p:nvPicPr>
          <p:cNvPr id="11266" name="Picture 2" descr="ВИРИЛАД">
            <a:extLst>
              <a:ext uri="{FF2B5EF4-FFF2-40B4-BE49-F238E27FC236}">
                <a16:creationId xmlns:a16="http://schemas.microsoft.com/office/drawing/2014/main" id="{6AB60ED4-17B4-4A25-ABA7-2EDB1C31BEB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906" y="1600202"/>
            <a:ext cx="5670494" cy="40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645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88560F-742B-431A-AA04-F74210419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7B3A8D-7D8C-4A2F-87CA-D44EC17EE6A3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b="1" dirty="0"/>
              <a:t>Сорт</a:t>
            </a:r>
            <a:r>
              <a:rPr lang="ru-RU" dirty="0"/>
              <a:t> зимостойкий, урожайный 2,1 кг/куст (или 10 т/га), раннего срока созревания, по параметрам куста пригодный для механизированной уборки урожая.</a:t>
            </a:r>
          </a:p>
          <a:p>
            <a:r>
              <a:rPr lang="ru-RU" b="1" dirty="0"/>
              <a:t>Куст</a:t>
            </a:r>
            <a:r>
              <a:rPr lang="ru-RU" dirty="0"/>
              <a:t> высокорослый, слабораскидистый. Побеги средней толщины, прямые, среднешиповатые. </a:t>
            </a:r>
          </a:p>
          <a:p>
            <a:r>
              <a:rPr lang="ru-RU" b="1" dirty="0"/>
              <a:t>Биологические особенности:</a:t>
            </a:r>
            <a:r>
              <a:rPr lang="ru-RU" dirty="0"/>
              <a:t> относительно устойчивый к американской мучнистой росе, среднешиповатый.</a:t>
            </a:r>
          </a:p>
          <a:p>
            <a:r>
              <a:rPr lang="ru-RU" b="1" dirty="0"/>
              <a:t>Ягоды </a:t>
            </a:r>
            <a:r>
              <a:rPr lang="ru-RU" dirty="0"/>
              <a:t>темно-красного цвета, округлой формы, неопушенные, одновременно созревающие., средней массой 3,9 г (максимальной  5,5 г), хорошего вкуса (дегустационная оценка свежих ягод 4,4). Кожица тонкая, прочная, транспортабельность хорошая.</a:t>
            </a:r>
          </a:p>
          <a:p>
            <a:r>
              <a:rPr lang="ru-RU" dirty="0"/>
              <a:t>Сорт пригоден для производства продукции на десерт и для технической переработки.</a:t>
            </a:r>
          </a:p>
          <a:p>
            <a:endParaRPr lang="ru-RU" dirty="0"/>
          </a:p>
        </p:txBody>
      </p:sp>
      <p:pic>
        <p:nvPicPr>
          <p:cNvPr id="12290" name="Picture 2" descr="КРЫЖАЧОК">
            <a:extLst>
              <a:ext uri="{FF2B5EF4-FFF2-40B4-BE49-F238E27FC236}">
                <a16:creationId xmlns:a16="http://schemas.microsoft.com/office/drawing/2014/main" id="{D2E75C11-3A37-4E5D-ACEE-74437EBD331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600201"/>
            <a:ext cx="5029200" cy="423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409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67134"/>
          </a:xfrm>
        </p:spPr>
        <p:txBody>
          <a:bodyPr>
            <a:normAutofit/>
          </a:bodyPr>
          <a:lstStyle/>
          <a:p>
            <a:r>
              <a:rPr lang="ru-RU" b="1" i="1" dirty="0"/>
              <a:t>Смородина золотистая во время цветения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1910687"/>
            <a:ext cx="3932237" cy="4366288"/>
          </a:xfrm>
        </p:spPr>
        <p:txBody>
          <a:bodyPr>
            <a:normAutofit lnSpcReduction="10000"/>
          </a:bodyPr>
          <a:lstStyle/>
          <a:p>
            <a:r>
              <a:rPr lang="ru-RU" sz="2000" dirty="0"/>
              <a:t>Смородина золотистая возделывается в южных областях Казахстана и в Узбекистане. Отличается засухоустойчивостью. Плоды ее более крупные, около 8 мм в диаметре, шарообразные или овальные, желтые, красные или темно-фиолетовые, сладковатые, около 8 мм в диаметре, с несколькими плоскими мелкоморщинистыми коричневыми семенами длиной около 2,5 мм. Представляет собой кустарник до 3 м высотой. Название смородина золотистая получила за золотисто-желтую окраску цветков.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416" y="709685"/>
            <a:ext cx="7069023" cy="5567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0517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286604"/>
            <a:ext cx="3932237" cy="668740"/>
          </a:xfrm>
        </p:spPr>
        <p:txBody>
          <a:bodyPr>
            <a:normAutofit/>
          </a:bodyPr>
          <a:lstStyle/>
          <a:p>
            <a:pPr algn="ctr"/>
            <a:r>
              <a:rPr lang="ru-RU" b="1" i="1" dirty="0"/>
              <a:t>Крыжовник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1132764"/>
            <a:ext cx="3932237" cy="4736224"/>
          </a:xfrm>
        </p:spPr>
        <p:txBody>
          <a:bodyPr>
            <a:normAutofit/>
          </a:bodyPr>
          <a:lstStyle/>
          <a:p>
            <a:r>
              <a:rPr lang="ru-RU" sz="2000" dirty="0"/>
              <a:t>В происхождении  культурных сортов крыжовника приняли участие 1 европейский и 5 американских видов: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i="1" dirty="0"/>
              <a:t>     европейский</a:t>
            </a:r>
            <a:r>
              <a:rPr lang="ru-RU" sz="2000" dirty="0"/>
              <a:t> - </a:t>
            </a:r>
            <a:r>
              <a:rPr lang="ru-RU" sz="2000" b="1" i="1" dirty="0" err="1"/>
              <a:t>G.reclinata</a:t>
            </a:r>
            <a:endParaRPr lang="ru-RU" sz="2000" dirty="0"/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dirty="0"/>
              <a:t> </a:t>
            </a:r>
            <a:r>
              <a:rPr lang="ru-RU" sz="2000" i="1" dirty="0"/>
              <a:t>американские</a:t>
            </a:r>
            <a:r>
              <a:rPr lang="ru-RU" sz="2000" dirty="0"/>
              <a:t> виды: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 </a:t>
            </a:r>
            <a:r>
              <a:rPr lang="ru-RU" sz="2000" b="1" i="1" dirty="0" err="1"/>
              <a:t>G.hitrella</a:t>
            </a:r>
            <a:r>
              <a:rPr lang="ru-RU" sz="2000" dirty="0"/>
              <a:t> (слабошиповатый),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i="1" dirty="0" err="1"/>
              <a:t>G.cynosbati</a:t>
            </a:r>
            <a:r>
              <a:rPr lang="ru-RU" sz="2000" b="1" i="1" dirty="0"/>
              <a:t> </a:t>
            </a:r>
            <a:r>
              <a:rPr lang="ru-RU" sz="2000" dirty="0"/>
              <a:t>(</a:t>
            </a:r>
            <a:r>
              <a:rPr lang="ru-RU" sz="2000" dirty="0" err="1"/>
              <a:t>шиповниковидный</a:t>
            </a:r>
            <a:r>
              <a:rPr lang="ru-RU" sz="2000" dirty="0"/>
              <a:t>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i="1" dirty="0" err="1"/>
              <a:t>G.missouriensis</a:t>
            </a:r>
            <a:r>
              <a:rPr lang="ru-RU" sz="2000" dirty="0"/>
              <a:t>   (</a:t>
            </a:r>
            <a:r>
              <a:rPr lang="ru-RU" sz="2000" dirty="0" err="1"/>
              <a:t>миссурийский</a:t>
            </a:r>
            <a:r>
              <a:rPr lang="ru-RU" sz="2000" dirty="0"/>
              <a:t>),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i="1" dirty="0" err="1"/>
              <a:t>G.divaricata</a:t>
            </a:r>
            <a:r>
              <a:rPr lang="ru-RU" sz="2000" dirty="0"/>
              <a:t> (</a:t>
            </a:r>
            <a:r>
              <a:rPr lang="ru-RU" sz="2000" dirty="0" err="1"/>
              <a:t>острошипый</a:t>
            </a:r>
            <a:r>
              <a:rPr lang="ru-RU" sz="2000" dirty="0"/>
              <a:t>). 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93" y="464023"/>
            <a:ext cx="6264321" cy="5554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9471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3933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/>
              <a:t>Ложная мучнистая роса крыжовника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9308" y="1255593"/>
            <a:ext cx="4776716" cy="5322627"/>
          </a:xfrm>
        </p:spPr>
        <p:txBody>
          <a:bodyPr>
            <a:normAutofit lnSpcReduction="10000"/>
          </a:bodyPr>
          <a:lstStyle/>
          <a:p>
            <a:r>
              <a:rPr lang="ru-RU" sz="2000" dirty="0"/>
              <a:t>Большой урон  культуре  крыжовника  нанесло распространение в Европе в 19 веке американской мучнистой росы (сферотеки). </a:t>
            </a:r>
          </a:p>
          <a:p>
            <a:r>
              <a:rPr lang="ru-RU" sz="2000" dirty="0"/>
              <a:t>Лучшие европейские сорта оказались беззащитными перед сферотекой.</a:t>
            </a:r>
          </a:p>
          <a:p>
            <a:r>
              <a:rPr lang="ru-RU" sz="2000" dirty="0"/>
              <a:t>Селекционеры вывели устойчивые к болезни сорта, фактически возродив культуру крыжовника</a:t>
            </a:r>
          </a:p>
          <a:p>
            <a:r>
              <a:rPr lang="ru-RU" sz="2000" dirty="0"/>
              <a:t>Все </a:t>
            </a:r>
            <a:r>
              <a:rPr lang="ru-RU" sz="2000" dirty="0" err="1"/>
              <a:t>сферотекоустойчивые</a:t>
            </a:r>
            <a:r>
              <a:rPr lang="ru-RU" sz="2000" dirty="0"/>
              <a:t> сорта произошли в результате гибридизации американских диких видов, устойчивых к возбудителю, с сортами европейского происхождения.</a:t>
            </a:r>
          </a:p>
          <a:p>
            <a:r>
              <a:rPr lang="ru-RU" sz="2000" dirty="0"/>
              <a:t>Американский  вид </a:t>
            </a:r>
            <a:r>
              <a:rPr lang="ru-RU" sz="2000" b="1" i="1" dirty="0" err="1"/>
              <a:t>G.hitrella</a:t>
            </a:r>
            <a:r>
              <a:rPr lang="ru-RU" sz="2000" dirty="0"/>
              <a:t> используется также в селекции при выведении слабошиповатых и </a:t>
            </a:r>
            <a:r>
              <a:rPr lang="ru-RU" sz="2000" dirty="0" err="1"/>
              <a:t>бесшипых</a:t>
            </a:r>
            <a:r>
              <a:rPr lang="ru-RU" sz="2000" dirty="0"/>
              <a:t> сортов.</a:t>
            </a: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024" y="682388"/>
            <a:ext cx="6974006" cy="512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0078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5564</Words>
  <Application>Microsoft Office PowerPoint</Application>
  <PresentationFormat>Широкоэкранный</PresentationFormat>
  <Paragraphs>521</Paragraphs>
  <Slides>64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70" baseType="lpstr">
      <vt:lpstr>Arial</vt:lpstr>
      <vt:lpstr>Calibri</vt:lpstr>
      <vt:lpstr>Calibri Light</vt:lpstr>
      <vt:lpstr>Times New Roman</vt:lpstr>
      <vt:lpstr>Wingdings</vt:lpstr>
      <vt:lpstr>Тема Office</vt:lpstr>
      <vt:lpstr>Лекция 9. Смородина и крыжовник</vt:lpstr>
      <vt:lpstr>Происхождение и ботаническая характеристика</vt:lpstr>
      <vt:lpstr>Смородина черная</vt:lpstr>
      <vt:lpstr>Смородина  красная</vt:lpstr>
      <vt:lpstr>Сорта красной смородины</vt:lpstr>
      <vt:lpstr>Смородина золотистая</vt:lpstr>
      <vt:lpstr>Смородина золотистая во время цветения</vt:lpstr>
      <vt:lpstr>Крыжовник</vt:lpstr>
      <vt:lpstr>Ложная мучнистая роса крыжовника</vt:lpstr>
      <vt:lpstr>Пищевая и лекарственная ценность смородины</vt:lpstr>
      <vt:lpstr>Пищевая и лекарственная ценность крыжовника</vt:lpstr>
      <vt:lpstr>Морфологические особенности</vt:lpstr>
      <vt:lpstr>Презентация PowerPoint</vt:lpstr>
      <vt:lpstr>Презентация PowerPoint</vt:lpstr>
      <vt:lpstr>Особенности плодоношения</vt:lpstr>
      <vt:lpstr>Корневая система</vt:lpstr>
      <vt:lpstr>Презентация PowerPoint</vt:lpstr>
      <vt:lpstr>Зимостойкость</vt:lpstr>
      <vt:lpstr>Отношение к природным факторам</vt:lpstr>
      <vt:lpstr>Размножение смородины</vt:lpstr>
      <vt:lpstr>Размножение смородины одревесневшими черенками</vt:lpstr>
      <vt:lpstr>Зеленые черенки смородины</vt:lpstr>
      <vt:lpstr>     Размножение крыжовника     </vt:lpstr>
      <vt:lpstr>Презентация PowerPoint</vt:lpstr>
      <vt:lpstr>Размножение вертикальными отводками</vt:lpstr>
      <vt:lpstr>ВЫБОР МЕСТА ПОД ПОСАДКУ</vt:lpstr>
      <vt:lpstr>ПОДГОТОВКА УЧАСТКА</vt:lpstr>
      <vt:lpstr>ПОСАДКА</vt:lpstr>
      <vt:lpstr>Уход за насаждениями</vt:lpstr>
      <vt:lpstr>  Азотное удобрение </vt:lpstr>
      <vt:lpstr>Фосфорно-калийное удобрение</vt:lpstr>
      <vt:lpstr>Формирующая обрезка</vt:lpstr>
      <vt:lpstr>Обрезка сформированных кустов</vt:lpstr>
      <vt:lpstr>Уборка и хранение урожая</vt:lpstr>
      <vt:lpstr>Уборка ягодоуборочным комбайном</vt:lpstr>
      <vt:lpstr>Презентация PowerPoint</vt:lpstr>
      <vt:lpstr>Клуссоновская </vt:lpstr>
      <vt:lpstr>Катюша</vt:lpstr>
      <vt:lpstr>Память Вавилова </vt:lpstr>
      <vt:lpstr>Купалинка </vt:lpstr>
      <vt:lpstr>Белорусская сладкая </vt:lpstr>
      <vt:lpstr>Минай Шмырёв</vt:lpstr>
      <vt:lpstr>Партизанка</vt:lpstr>
      <vt:lpstr>Кантата-50</vt:lpstr>
      <vt:lpstr>Красная Андрейченко  </vt:lpstr>
      <vt:lpstr>Варшевича</vt:lpstr>
      <vt:lpstr>Виксне белая</vt:lpstr>
      <vt:lpstr>Натали</vt:lpstr>
      <vt:lpstr>Прыгажуня </vt:lpstr>
      <vt:lpstr>Смольяниновская</vt:lpstr>
      <vt:lpstr>Ютеборгская</vt:lpstr>
      <vt:lpstr>  Пурпурная </vt:lpstr>
      <vt:lpstr>Хозяйственно-биологические особенности перспективных сортов крыжовника</vt:lpstr>
      <vt:lpstr>Хозяйственно-биологические особенности районированных сортов крыжовника</vt:lpstr>
      <vt:lpstr>Хозяйственно-биологические особенности районированных сортов крыжовника</vt:lpstr>
      <vt:lpstr>Олави</vt:lpstr>
      <vt:lpstr>Раволт</vt:lpstr>
      <vt:lpstr>Куршу дзинтарс</vt:lpstr>
      <vt:lpstr>Малахит</vt:lpstr>
      <vt:lpstr>Машека</vt:lpstr>
      <vt:lpstr>Коралл </vt:lpstr>
      <vt:lpstr>Белорусский</vt:lpstr>
      <vt:lpstr>Вирилад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Лекция 7. Смородина и крыжовник</dc:title>
  <dc:creator>Карпицкий А. М.</dc:creator>
  <cp:lastModifiedBy>Пользователь</cp:lastModifiedBy>
  <cp:revision>54</cp:revision>
  <dcterms:created xsi:type="dcterms:W3CDTF">2017-12-15T10:22:19Z</dcterms:created>
  <dcterms:modified xsi:type="dcterms:W3CDTF">2023-11-30T08:15:14Z</dcterms:modified>
</cp:coreProperties>
</file>