
<file path=[Content_Types].xml><?xml version="1.0" encoding="utf-8"?>
<Types xmlns="http://schemas.openxmlformats.org/package/2006/content-types">
  <Default Extension="bmp" ContentType="image/bmp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90" r:id="rId4"/>
    <p:sldId id="258" r:id="rId5"/>
    <p:sldId id="259" r:id="rId6"/>
    <p:sldId id="260" r:id="rId7"/>
    <p:sldId id="291" r:id="rId8"/>
    <p:sldId id="261" r:id="rId9"/>
    <p:sldId id="263" r:id="rId10"/>
    <p:sldId id="264" r:id="rId11"/>
    <p:sldId id="292" r:id="rId12"/>
    <p:sldId id="265" r:id="rId13"/>
    <p:sldId id="262" r:id="rId14"/>
    <p:sldId id="268" r:id="rId15"/>
    <p:sldId id="266" r:id="rId16"/>
    <p:sldId id="267" r:id="rId17"/>
    <p:sldId id="269" r:id="rId18"/>
    <p:sldId id="293" r:id="rId19"/>
    <p:sldId id="270" r:id="rId20"/>
    <p:sldId id="271" r:id="rId21"/>
    <p:sldId id="272" r:id="rId22"/>
    <p:sldId id="273" r:id="rId23"/>
    <p:sldId id="294" r:id="rId24"/>
    <p:sldId id="274" r:id="rId25"/>
    <p:sldId id="275" r:id="rId26"/>
    <p:sldId id="295" r:id="rId27"/>
    <p:sldId id="276" r:id="rId28"/>
    <p:sldId id="279" r:id="rId29"/>
    <p:sldId id="296" r:id="rId30"/>
    <p:sldId id="277" r:id="rId31"/>
    <p:sldId id="278" r:id="rId32"/>
    <p:sldId id="297" r:id="rId33"/>
    <p:sldId id="280" r:id="rId34"/>
    <p:sldId id="281" r:id="rId35"/>
    <p:sldId id="282" r:id="rId36"/>
    <p:sldId id="284" r:id="rId37"/>
    <p:sldId id="286" r:id="rId38"/>
    <p:sldId id="285" r:id="rId39"/>
    <p:sldId id="298" r:id="rId40"/>
    <p:sldId id="288" r:id="rId41"/>
    <p:sldId id="289" r:id="rId42"/>
    <p:sldId id="299" r:id="rId43"/>
    <p:sldId id="300" r:id="rId44"/>
    <p:sldId id="301" r:id="rId4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03FCE02C-6EC6-4E09-BC2C-9FDED4DE236E}" type="datetimeFigureOut">
              <a:rPr lang="en-US" dirty="0"/>
              <a:t>4/16/2024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075A7A-4A9A-410F-B848-AB998ACC9419}" type="datetimeFigureOut">
              <a:rPr lang="en-US" dirty="0"/>
              <a:pPr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3E88-2D66-4D17-B0FA-EA13CB20B2FF}" type="datetimeFigureOut">
              <a:rPr lang="en-US" dirty="0"/>
              <a:pPr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8F36E1-9596-4E98-8786-4A17C5D29C65}" type="datetimeFigureOut">
              <a:rPr lang="en-US" dirty="0"/>
              <a:pPr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E4D1A55-63BC-4BA2-9538-7DDEADA10621}" type="datetimeFigureOut">
              <a:rPr lang="en-US" dirty="0"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D01ABB-8821-4BF5-97A9-E1A66ACAEAA9}" type="datetimeFigureOut">
              <a:rPr lang="en-US" dirty="0"/>
              <a:pPr/>
              <a:t>4/16/2024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0C37B1C-D4A1-4A4F-A470-80868146AFC5}" type="datetimeFigureOut">
              <a:rPr lang="en-US" dirty="0"/>
              <a:pPr/>
              <a:t>4/16/2024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31D1B9-F39E-471E-80A9-595CAA5664AD}" type="datetimeFigureOut">
              <a:rPr lang="en-US" dirty="0"/>
              <a:pPr/>
              <a:t>4/16/2024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FCEABC-E2B9-4606-A74F-CB06AF596887}" type="datetimeFigureOut">
              <a:rPr lang="en-US" dirty="0"/>
              <a:pPr/>
              <a:t>4/16/2024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Rectangle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704850"/>
            <a:ext cx="7562850" cy="51435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8850A0-01A3-4F4E-AA52-F716A9BFD4EB}" type="datetimeFigureOut">
              <a:rPr lang="en-US" dirty="0"/>
              <a:pPr/>
              <a:t>4/16/2024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5811CCA-BB49-46C7-A0E2-F42339750F9A}" type="datetimeFigureOut">
              <a:rPr lang="en-US" dirty="0"/>
              <a:t>4/16/2024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17205CAA-4E5A-4223-BD55-C5D2841AC9EF}" type="datetimeFigureOut">
              <a:rPr lang="en-US" dirty="0"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A15476-A013-4A6C-9F39-874CD4C56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1607" y="1597980"/>
            <a:ext cx="9068586" cy="4270160"/>
          </a:xfrm>
        </p:spPr>
        <p:txBody>
          <a:bodyPr/>
          <a:lstStyle/>
          <a:p>
            <a:r>
              <a:rPr lang="ru-RU" sz="5400" dirty="0"/>
              <a:t>Благоустройство сельских населенных пунктов в генеральных планах</a:t>
            </a:r>
            <a:endParaRPr lang="ru-BY" sz="5400" dirty="0"/>
          </a:p>
        </p:txBody>
      </p:sp>
    </p:spTree>
    <p:extLst>
      <p:ext uri="{BB962C8B-B14F-4D97-AF65-F5344CB8AC3E}">
        <p14:creationId xmlns:p14="http://schemas.microsoft.com/office/powerpoint/2010/main" val="5130134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55DC4D44-87A2-4669-AE3F-69CB27A2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884" y="177373"/>
            <a:ext cx="11518232" cy="945574"/>
          </a:xfrm>
        </p:spPr>
        <p:txBody>
          <a:bodyPr>
            <a:normAutofit/>
          </a:bodyPr>
          <a:lstStyle/>
          <a:p>
            <a:r>
              <a:rPr lang="ru-RU" sz="2000" dirty="0"/>
              <a:t>2. Основные задачи вертикальной планировки сельских населенных пунктов</a:t>
            </a:r>
            <a:endParaRPr lang="ru-BY" sz="20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5801311-AC51-4648-A807-41DEB22F973A}"/>
              </a:ext>
            </a:extLst>
          </p:cNvPr>
          <p:cNvSpPr/>
          <p:nvPr/>
        </p:nvSpPr>
        <p:spPr>
          <a:xfrm>
            <a:off x="401053" y="1122947"/>
            <a:ext cx="1138989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Решения по вертикальной планировке  территорий во многом зависят от характера рельефа. По сложности для градостроительного использования рельеф подразделяют на:</a:t>
            </a:r>
          </a:p>
          <a:p>
            <a:endParaRPr lang="ru-RU" sz="2000" dirty="0"/>
          </a:p>
          <a:p>
            <a:r>
              <a:rPr lang="ru-RU" sz="2000" dirty="0"/>
              <a:t>простой – равнинные территории с равномерным уклоном не менее 0,005;</a:t>
            </a:r>
          </a:p>
          <a:p>
            <a:endParaRPr lang="ru-RU" sz="2000" dirty="0"/>
          </a:p>
          <a:p>
            <a:r>
              <a:rPr lang="ru-RU" sz="2000" dirty="0"/>
              <a:t>относительно простой – равнинные территории с небольшой волнистостью, с равномерным уклоном не менее 0,005;</a:t>
            </a:r>
          </a:p>
          <a:p>
            <a:endParaRPr lang="ru-RU" sz="2000" dirty="0"/>
          </a:p>
          <a:p>
            <a:r>
              <a:rPr lang="ru-RU" sz="2000" dirty="0"/>
              <a:t>относительно сложный – территории с отдельными тальвегами, буграми, понижениями при их глубине или высоте до 2 м, когда они занимают не более половины территории, со средним уклоном не менее 0,005;</a:t>
            </a:r>
          </a:p>
          <a:p>
            <a:endParaRPr lang="ru-RU" sz="2000" dirty="0"/>
          </a:p>
          <a:p>
            <a:r>
              <a:rPr lang="ru-RU" sz="2000" dirty="0"/>
              <a:t>сложный – плоские территории (уклоны не менее 0,005) с наличием бессточных участков и территории с холмами, оврагами и пр., когда они занимают более половины всей площади.</a:t>
            </a:r>
            <a:endParaRPr lang="ru-BY" sz="2000" dirty="0"/>
          </a:p>
        </p:txBody>
      </p:sp>
    </p:spTree>
    <p:extLst>
      <p:ext uri="{BB962C8B-B14F-4D97-AF65-F5344CB8AC3E}">
        <p14:creationId xmlns:p14="http://schemas.microsoft.com/office/powerpoint/2010/main" val="3748986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5FE4C12-F464-450A-8A21-C43D22B29A6B}"/>
              </a:ext>
            </a:extLst>
          </p:cNvPr>
          <p:cNvSpPr/>
          <p:nvPr/>
        </p:nvSpPr>
        <p:spPr>
          <a:xfrm>
            <a:off x="3048000" y="2688740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dirty="0"/>
              <a:t>3. Методы разработки проекта вертикальной планировки сельских населенных пунктов</a:t>
            </a:r>
            <a:endParaRPr lang="ru-BY" sz="2400" b="1" dirty="0"/>
          </a:p>
        </p:txBody>
      </p:sp>
    </p:spTree>
    <p:extLst>
      <p:ext uri="{BB962C8B-B14F-4D97-AF65-F5344CB8AC3E}">
        <p14:creationId xmlns:p14="http://schemas.microsoft.com/office/powerpoint/2010/main" val="2876271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55DC4D44-87A2-4669-AE3F-69CB27A2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884" y="177373"/>
            <a:ext cx="11518232" cy="945574"/>
          </a:xfrm>
        </p:spPr>
        <p:txBody>
          <a:bodyPr>
            <a:normAutofit/>
          </a:bodyPr>
          <a:lstStyle/>
          <a:p>
            <a:r>
              <a:rPr lang="ru-RU" sz="2000" dirty="0"/>
              <a:t>3. Методы разработки проекта вертикальной планировки сельских населенных пунктов</a:t>
            </a:r>
            <a:endParaRPr lang="ru-BY" sz="20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4C92D5C-8463-4EB1-9C61-92A1DEC59DDE}"/>
              </a:ext>
            </a:extLst>
          </p:cNvPr>
          <p:cNvSpPr/>
          <p:nvPr/>
        </p:nvSpPr>
        <p:spPr>
          <a:xfrm>
            <a:off x="336884" y="2151727"/>
            <a:ext cx="1151823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В зависимости от стадийности проектирования разработка вертикальной планировки производится тремя методами:</a:t>
            </a:r>
          </a:p>
          <a:p>
            <a:endParaRPr lang="ru-RU" sz="2000" dirty="0"/>
          </a:p>
          <a:p>
            <a:r>
              <a:rPr lang="ru-RU" sz="2000" dirty="0"/>
              <a:t>1) методом проектных (красных) отметок;</a:t>
            </a:r>
          </a:p>
          <a:p>
            <a:endParaRPr lang="ru-RU" sz="2000" dirty="0"/>
          </a:p>
          <a:p>
            <a:r>
              <a:rPr lang="ru-RU" sz="2000" dirty="0"/>
              <a:t>2) методом продольных и поперечных профилей;</a:t>
            </a:r>
          </a:p>
          <a:p>
            <a:endParaRPr lang="ru-RU" sz="2000" dirty="0"/>
          </a:p>
          <a:p>
            <a:r>
              <a:rPr lang="ru-RU" sz="2000" dirty="0"/>
              <a:t>3) методом проектных (красных) горизонталей.</a:t>
            </a:r>
            <a:endParaRPr lang="ru-BY" sz="2000" dirty="0"/>
          </a:p>
        </p:txBody>
      </p:sp>
    </p:spTree>
    <p:extLst>
      <p:ext uri="{BB962C8B-B14F-4D97-AF65-F5344CB8AC3E}">
        <p14:creationId xmlns:p14="http://schemas.microsoft.com/office/powerpoint/2010/main" val="3726414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55DC4D44-87A2-4669-AE3F-69CB27A2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884" y="177373"/>
            <a:ext cx="11518232" cy="945574"/>
          </a:xfrm>
        </p:spPr>
        <p:txBody>
          <a:bodyPr>
            <a:normAutofit/>
          </a:bodyPr>
          <a:lstStyle/>
          <a:p>
            <a:r>
              <a:rPr lang="ru-RU" sz="2000" dirty="0"/>
              <a:t>3. Методы разработки проекта вертикальной планировки сельских населенных пунктов</a:t>
            </a:r>
            <a:endParaRPr lang="ru-BY" sz="20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5CC03F5-7370-4615-8B95-84798E4B3629}"/>
              </a:ext>
            </a:extLst>
          </p:cNvPr>
          <p:cNvSpPr/>
          <p:nvPr/>
        </p:nvSpPr>
        <p:spPr>
          <a:xfrm>
            <a:off x="336884" y="845494"/>
            <a:ext cx="1151823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Метод проектных (красных) отметок </a:t>
            </a:r>
            <a:r>
              <a:rPr lang="ru-RU" sz="2000" dirty="0"/>
              <a:t>применяют при разработке схемы вертикальной планировки, являющейся первым этапом высотного решения территории населенного пункта или отдельного его района.</a:t>
            </a:r>
            <a:endParaRPr lang="ru-BY" sz="2000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80596D7-71FB-4B89-9A29-15F44F337D0C}"/>
              </a:ext>
            </a:extLst>
          </p:cNvPr>
          <p:cNvSpPr/>
          <p:nvPr/>
        </p:nvSpPr>
        <p:spPr>
          <a:xfrm>
            <a:off x="336883" y="1861157"/>
            <a:ext cx="1151823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При составлении схемы вертикальной планировки:</a:t>
            </a:r>
          </a:p>
          <a:p>
            <a:r>
              <a:rPr lang="ru-RU" sz="2000" dirty="0"/>
              <a:t>определяют проектные (красные) отметки в точках пересечения осей улиц на перекрестках и в местах резкого изменения рельефа по направлению трассы улицы и проектные продольные уклоны;</a:t>
            </a:r>
          </a:p>
          <a:p>
            <a:r>
              <a:rPr lang="ru-RU" sz="2000" dirty="0"/>
              <a:t>с топографического плана определяют отметки существующего рельефа (черные отметки) на перекрестках;</a:t>
            </a:r>
            <a:endParaRPr lang="ru-BY" sz="20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D829D96-35AA-4891-ADA0-CB76E0F83E8F}"/>
              </a:ext>
            </a:extLst>
          </p:cNvPr>
          <p:cNvSpPr/>
          <p:nvPr/>
        </p:nvSpPr>
        <p:spPr>
          <a:xfrm>
            <a:off x="336882" y="3679067"/>
            <a:ext cx="115182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проверяют соответствие продольного уклона между перекрестками допустимому максимальному и минимальному уклону и определяют проектный продольный уклон.</a:t>
            </a:r>
            <a:endParaRPr lang="ru-BY" sz="200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77EFB59-8C31-48C2-AF79-E27EFD3E8CB5}"/>
              </a:ext>
            </a:extLst>
          </p:cNvPr>
          <p:cNvSpPr/>
          <p:nvPr/>
        </p:nvSpPr>
        <p:spPr>
          <a:xfrm>
            <a:off x="336882" y="4417277"/>
            <a:ext cx="1151823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На схеме вертикальной планировки улиц на перекрестках, в местах пересечения осей проезжих частей и точках изменения уклона наносят проектные (красные) и существующие (черные) отметки; стрелкой показывают направление продольного уклона от более высоких отметок к пониженным.</a:t>
            </a:r>
            <a:endParaRPr lang="ru-BY" sz="2000" dirty="0"/>
          </a:p>
        </p:txBody>
      </p:sp>
    </p:spTree>
    <p:extLst>
      <p:ext uri="{BB962C8B-B14F-4D97-AF65-F5344CB8AC3E}">
        <p14:creationId xmlns:p14="http://schemas.microsoft.com/office/powerpoint/2010/main" val="2842815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4E36D7A-00AE-4493-8BB3-F9549067BD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1808" y="1071487"/>
            <a:ext cx="7608384" cy="4984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2602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55DC4D44-87A2-4669-AE3F-69CB27A2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884" y="177373"/>
            <a:ext cx="11518232" cy="945574"/>
          </a:xfrm>
        </p:spPr>
        <p:txBody>
          <a:bodyPr>
            <a:normAutofit/>
          </a:bodyPr>
          <a:lstStyle/>
          <a:p>
            <a:r>
              <a:rPr lang="ru-RU" sz="2000" dirty="0"/>
              <a:t>3. Методы разработки проекта вертикальной планировки сельских населенных пунктов</a:t>
            </a:r>
            <a:endParaRPr lang="ru-BY" sz="20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383BEC4-04D1-4AC8-826E-9BB786F8E7A4}"/>
              </a:ext>
            </a:extLst>
          </p:cNvPr>
          <p:cNvSpPr/>
          <p:nvPr/>
        </p:nvSpPr>
        <p:spPr>
          <a:xfrm>
            <a:off x="336885" y="832677"/>
            <a:ext cx="1151823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Метод продольных и поперечных профилей </a:t>
            </a:r>
            <a:r>
              <a:rPr lang="ru-RU" sz="2000" dirty="0"/>
              <a:t>применяют главным образом при проектировании линейных сооружений: автомобильных и железных дорог, трамвайных путей, подземных сетей и т.д. Как правило, его используют в сочетании с другими методами для более подробной иллюстрации проектных решений вертикальной планировки улиц и дорог.</a:t>
            </a:r>
            <a:endParaRPr lang="ru-BY" sz="2000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ABAACAE-A9E0-4424-A20F-CD64C163E0B7}"/>
              </a:ext>
            </a:extLst>
          </p:cNvPr>
          <p:cNvSpPr/>
          <p:nvPr/>
        </p:nvSpPr>
        <p:spPr>
          <a:xfrm>
            <a:off x="336884" y="2614915"/>
            <a:ext cx="1151823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Метод заключается в отображении проектной и существующей территории на продольном и поперечном профилях, выполненных в характерных сечениях. Для улиц и дорог таким характерным сечением является их ось. Для рельсовых дорог плоскости продольных сечений проводят не по оси, а по головке рельса. Поперечные профили улиц и дорог строят в характерных сечениях и на каждом из пикетов, которые размещают с шагом 20 - 50 м. При вертикальной планировке незастроенных территорий их разбивают на сетку квадратов со стороной квадрата 20 - 200 м и по этой сетке прокладывают профили</a:t>
            </a:r>
            <a:endParaRPr lang="ru-BY" sz="2000" dirty="0"/>
          </a:p>
        </p:txBody>
      </p:sp>
    </p:spTree>
    <p:extLst>
      <p:ext uri="{BB962C8B-B14F-4D97-AF65-F5344CB8AC3E}">
        <p14:creationId xmlns:p14="http://schemas.microsoft.com/office/powerpoint/2010/main" val="1174795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AC16A35-4156-4546-A441-1D5983743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099" y="609599"/>
            <a:ext cx="7925800" cy="470513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D87AA90-AA64-48B7-87A1-C3E078CE0E7B}"/>
              </a:ext>
            </a:extLst>
          </p:cNvPr>
          <p:cNvSpPr/>
          <p:nvPr/>
        </p:nvSpPr>
        <p:spPr>
          <a:xfrm>
            <a:off x="385010" y="5449578"/>
            <a:ext cx="1142197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1 – характерные точки; 2 – участки срезки грунта; 3 – участки </a:t>
            </a:r>
            <a:r>
              <a:rPr lang="ru-RU" sz="2000" dirty="0" err="1"/>
              <a:t>подсыпи</a:t>
            </a:r>
            <a:r>
              <a:rPr lang="ru-RU" sz="2000" dirty="0"/>
              <a:t> грунта; 4 - линии существующего рельефа; 5 – линии проектного рельефа; х – рабочая отметка; y – проектная отметка; z – отметка существующего рельефа.</a:t>
            </a:r>
            <a:endParaRPr lang="ru-BY" sz="2000" dirty="0"/>
          </a:p>
        </p:txBody>
      </p:sp>
    </p:spTree>
    <p:extLst>
      <p:ext uri="{BB962C8B-B14F-4D97-AF65-F5344CB8AC3E}">
        <p14:creationId xmlns:p14="http://schemas.microsoft.com/office/powerpoint/2010/main" val="3587642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55DC4D44-87A2-4669-AE3F-69CB27A2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884" y="177373"/>
            <a:ext cx="11518232" cy="945574"/>
          </a:xfrm>
        </p:spPr>
        <p:txBody>
          <a:bodyPr>
            <a:normAutofit/>
          </a:bodyPr>
          <a:lstStyle/>
          <a:p>
            <a:r>
              <a:rPr lang="ru-RU" sz="2000" dirty="0"/>
              <a:t>3. Методы разработки проекта вертикальной планировки сельских населенных пунктов</a:t>
            </a:r>
            <a:endParaRPr lang="ru-BY" sz="2000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A16D9E9-4ECF-4537-94B6-4877ACD7EF3C}"/>
              </a:ext>
            </a:extLst>
          </p:cNvPr>
          <p:cNvSpPr/>
          <p:nvPr/>
        </p:nvSpPr>
        <p:spPr>
          <a:xfrm>
            <a:off x="336884" y="847091"/>
            <a:ext cx="1151823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Метод проектных (красных) горизонталей </a:t>
            </a:r>
            <a:r>
              <a:rPr lang="ru-RU" sz="2000" dirty="0"/>
              <a:t>широко используют при разработке проектов вертикальной планировки территории микрорайонов, парков, транспортных путей. Этот метод дает возможность отразить на плане будущий рельеф в виде проектных или красных горизонталей и перенести его на чертеж с геодезической подосновой.</a:t>
            </a:r>
            <a:endParaRPr lang="ru-BY" sz="200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4312CF3-D25D-4509-B206-D508F865A94D}"/>
              </a:ext>
            </a:extLst>
          </p:cNvPr>
          <p:cNvSpPr/>
          <p:nvPr/>
        </p:nvSpPr>
        <p:spPr>
          <a:xfrm>
            <a:off x="336884" y="5130333"/>
            <a:ext cx="115182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а – двухскатная поверхность с гребнем; б – то же с лотком; в, г, - соответственно бордюр, подпорная стенка; д – холм в виде усеченной пирамиды; е – котловина; ж – сопряжение трех плоскостей; з – приподнятая разделительная полоса на двухскатной поверхности; и - показ криволинейной поверхности; к – переменное заложение.</a:t>
            </a:r>
            <a:endParaRPr lang="ru-BY" sz="20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CF2B28D-0CDD-42E8-AB1F-EFE1F6514E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116" y="2224094"/>
            <a:ext cx="8422105" cy="2775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8121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EAD3E30-8805-4E56-906C-5E9A7C041379}"/>
              </a:ext>
            </a:extLst>
          </p:cNvPr>
          <p:cNvSpPr/>
          <p:nvPr/>
        </p:nvSpPr>
        <p:spPr>
          <a:xfrm>
            <a:off x="3176337" y="2598003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dirty="0"/>
              <a:t>4. Схема вертикальной планировки сельских населенных пунктов</a:t>
            </a:r>
            <a:endParaRPr lang="ru-BY" sz="2400" b="1" dirty="0"/>
          </a:p>
        </p:txBody>
      </p:sp>
    </p:spTree>
    <p:extLst>
      <p:ext uri="{BB962C8B-B14F-4D97-AF65-F5344CB8AC3E}">
        <p14:creationId xmlns:p14="http://schemas.microsoft.com/office/powerpoint/2010/main" val="29363976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55DC4D44-87A2-4669-AE3F-69CB27A2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884" y="177373"/>
            <a:ext cx="11518232" cy="945574"/>
          </a:xfrm>
        </p:spPr>
        <p:txBody>
          <a:bodyPr>
            <a:normAutofit/>
          </a:bodyPr>
          <a:lstStyle/>
          <a:p>
            <a:r>
              <a:rPr lang="ru-RU" sz="2000" dirty="0"/>
              <a:t>4. Схема вертикальной планировки сельских населенных пунктов</a:t>
            </a:r>
            <a:endParaRPr lang="ru-BY" sz="20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F8B7EAE-8E71-4A91-A72E-7CEBA12A639E}"/>
              </a:ext>
            </a:extLst>
          </p:cNvPr>
          <p:cNvSpPr/>
          <p:nvPr/>
        </p:nvSpPr>
        <p:spPr>
          <a:xfrm>
            <a:off x="336884" y="1382286"/>
            <a:ext cx="1138989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Проектируют населенные места и отдельные участки их территории, а также размещают здания и сооружения с учетом рельефа местности, что имеет важное, а иногда и решающее значение. Неправильное использование особенностей рельефа приводит к усложнению проектных решений, удорожанию строительных работ и созданию в ряде случаев неблагоприятных условий для размещения зданий, элементов благоустройства и организации движения транспорта и пешеходов. Естественный рельеф не всегда отвечает соответствующим требованиям и его приходится исправлять в целях приспособления для той или иной эксплуатации, что называют вертикальной планировкой.</a:t>
            </a:r>
          </a:p>
          <a:p>
            <a:endParaRPr lang="ru-RU" sz="2000" b="1" dirty="0"/>
          </a:p>
          <a:p>
            <a:r>
              <a:rPr lang="ru-RU" sz="2000" b="1" dirty="0"/>
              <a:t>Схему вертикальной планировки разрабатывают в два этапа: </a:t>
            </a:r>
            <a:r>
              <a:rPr lang="ru-RU" sz="2000" dirty="0"/>
              <a:t>первый — изучают рельеф территории населенного пункта, второй — изготовляют схему вертикальной планировки.</a:t>
            </a:r>
            <a:endParaRPr lang="ru-BY" sz="2000" dirty="0"/>
          </a:p>
        </p:txBody>
      </p:sp>
    </p:spTree>
    <p:extLst>
      <p:ext uri="{BB962C8B-B14F-4D97-AF65-F5344CB8AC3E}">
        <p14:creationId xmlns:p14="http://schemas.microsoft.com/office/powerpoint/2010/main" val="960688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9B39E9A-141E-4213-A9BA-15A181D769A9}"/>
              </a:ext>
            </a:extLst>
          </p:cNvPr>
          <p:cNvSpPr txBox="1"/>
          <p:nvPr/>
        </p:nvSpPr>
        <p:spPr>
          <a:xfrm>
            <a:off x="367878" y="804408"/>
            <a:ext cx="1140702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1. Мероприятия по инженерной подготовке территории для строительства и благоустройства сельских населенных пунктов</a:t>
            </a:r>
          </a:p>
          <a:p>
            <a:endParaRPr lang="ru-BY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C8796B0-AB9E-4A83-B0CF-C11AC5F56640}"/>
              </a:ext>
            </a:extLst>
          </p:cNvPr>
          <p:cNvSpPr/>
          <p:nvPr/>
        </p:nvSpPr>
        <p:spPr>
          <a:xfrm>
            <a:off x="367878" y="404298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/>
              <a:t>Вопросы:</a:t>
            </a:r>
            <a:endParaRPr lang="ru-BY" sz="2000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FE67917-E496-4250-8A5F-F62C2F04CBF4}"/>
              </a:ext>
            </a:extLst>
          </p:cNvPr>
          <p:cNvSpPr/>
          <p:nvPr/>
        </p:nvSpPr>
        <p:spPr>
          <a:xfrm>
            <a:off x="367878" y="1527683"/>
            <a:ext cx="1140702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2. Основные задачи вертикальной планировки сельских населенных пунктов</a:t>
            </a:r>
            <a:endParaRPr lang="ru-BY" sz="2000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9C344A7-6CE9-48C3-9447-3B1F9ACC2B38}"/>
              </a:ext>
            </a:extLst>
          </p:cNvPr>
          <p:cNvSpPr/>
          <p:nvPr/>
        </p:nvSpPr>
        <p:spPr>
          <a:xfrm>
            <a:off x="367878" y="1972779"/>
            <a:ext cx="114070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3. Методы разработки проекта вертикальной планировки сельских населенных пунктов</a:t>
            </a:r>
            <a:endParaRPr lang="ru-BY" sz="200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C35CC43-0CAF-48C3-87A6-31D2443400D0}"/>
              </a:ext>
            </a:extLst>
          </p:cNvPr>
          <p:cNvSpPr/>
          <p:nvPr/>
        </p:nvSpPr>
        <p:spPr>
          <a:xfrm>
            <a:off x="367878" y="2680665"/>
            <a:ext cx="114562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4. Схема вертикальной планировки сельских населенных пунктов</a:t>
            </a:r>
            <a:endParaRPr lang="ru-BY" sz="20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1E7E74F-2EFB-43A7-B558-28218378BAC3}"/>
              </a:ext>
            </a:extLst>
          </p:cNvPr>
          <p:cNvSpPr/>
          <p:nvPr/>
        </p:nvSpPr>
        <p:spPr>
          <a:xfrm>
            <a:off x="367878" y="3103858"/>
            <a:ext cx="58464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/>
              <a:t>5. Технический поперечный профиль улицы</a:t>
            </a:r>
            <a:endParaRPr lang="ru-BY" sz="20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3DCFA8B-06F0-44A6-A835-0B72ECE7B4F6}"/>
              </a:ext>
            </a:extLst>
          </p:cNvPr>
          <p:cNvSpPr/>
          <p:nvPr/>
        </p:nvSpPr>
        <p:spPr>
          <a:xfrm>
            <a:off x="367878" y="3588606"/>
            <a:ext cx="1140702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6. Инженерно-техническая инфраструктура сельских населенных пунктов</a:t>
            </a:r>
            <a:endParaRPr lang="ru-BY" sz="2000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51EC78A-542D-4217-9B69-1DF221BFE79B}"/>
              </a:ext>
            </a:extLst>
          </p:cNvPr>
          <p:cNvSpPr/>
          <p:nvPr/>
        </p:nvSpPr>
        <p:spPr>
          <a:xfrm>
            <a:off x="380182" y="4036062"/>
            <a:ext cx="844297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7. Системы канализации, методы очистки сточных вод.</a:t>
            </a:r>
            <a:endParaRPr lang="ru-BY" sz="2000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C3F8020-817C-4603-A722-2F2691920543}"/>
              </a:ext>
            </a:extLst>
          </p:cNvPr>
          <p:cNvSpPr/>
          <p:nvPr/>
        </p:nvSpPr>
        <p:spPr>
          <a:xfrm>
            <a:off x="380182" y="4482339"/>
            <a:ext cx="90204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8. Тепло-,газо- и электроснабжение сельских населенных пунктов 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275D6DF3-A2CE-420C-88CB-60225717028A}"/>
              </a:ext>
            </a:extLst>
          </p:cNvPr>
          <p:cNvSpPr/>
          <p:nvPr/>
        </p:nvSpPr>
        <p:spPr>
          <a:xfrm>
            <a:off x="367878" y="4928616"/>
            <a:ext cx="59955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/>
              <a:t>9. Озеленение сельских населенных пунктов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72DE894E-EB94-4980-ABF4-A95711509959}"/>
              </a:ext>
            </a:extLst>
          </p:cNvPr>
          <p:cNvSpPr/>
          <p:nvPr/>
        </p:nvSpPr>
        <p:spPr>
          <a:xfrm>
            <a:off x="318661" y="5385372"/>
            <a:ext cx="114562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10. Система показателей для оценки планировочных решений жилых территорий</a:t>
            </a:r>
          </a:p>
        </p:txBody>
      </p:sp>
    </p:spTree>
    <p:extLst>
      <p:ext uri="{BB962C8B-B14F-4D97-AF65-F5344CB8AC3E}">
        <p14:creationId xmlns:p14="http://schemas.microsoft.com/office/powerpoint/2010/main" val="32859695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55DC4D44-87A2-4669-AE3F-69CB27A2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884" y="177373"/>
            <a:ext cx="11518232" cy="945574"/>
          </a:xfrm>
        </p:spPr>
        <p:txBody>
          <a:bodyPr>
            <a:normAutofit/>
          </a:bodyPr>
          <a:lstStyle/>
          <a:p>
            <a:r>
              <a:rPr lang="ru-RU" sz="2000" dirty="0"/>
              <a:t>4. Схема вертикальной планировки сельских населенных пунктов</a:t>
            </a:r>
            <a:endParaRPr lang="ru-BY" sz="20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C9087A0-3CBB-4271-B904-419847C4BD22}"/>
              </a:ext>
            </a:extLst>
          </p:cNvPr>
          <p:cNvSpPr/>
          <p:nvPr/>
        </p:nvSpPr>
        <p:spPr>
          <a:xfrm>
            <a:off x="336884" y="895140"/>
            <a:ext cx="11518232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Последовательность выполнения схемы вертикальной планировки:</a:t>
            </a:r>
          </a:p>
          <a:p>
            <a:endParaRPr lang="ru-RU" sz="2000" dirty="0"/>
          </a:p>
          <a:p>
            <a:r>
              <a:rPr lang="ru-RU" sz="2000" dirty="0"/>
              <a:t>1. С проекта планировки на кальку копируется рельеф территории, занятой населенным пунктом.</a:t>
            </a:r>
          </a:p>
          <a:p>
            <a:r>
              <a:rPr lang="ru-RU" sz="2000" dirty="0"/>
              <a:t>2. На рельеф переносится план красных линий, границы населенного пункта и санитарно-защитных зон.</a:t>
            </a:r>
          </a:p>
          <a:p>
            <a:r>
              <a:rPr lang="ru-RU" sz="2000" dirty="0"/>
              <a:t>3. На плане красных линий отмечаются опорные точки (места пересечения и поворота осей улиц, пересечения осей улиц с границами площадей, с границами населенного пункта со скелетными линиями рельефа).</a:t>
            </a:r>
          </a:p>
          <a:p>
            <a:r>
              <a:rPr lang="ru-RU" sz="2000" dirty="0"/>
              <a:t>4. Определяются черные отметки опорных точек (отметки естественного рельефа) и записываются рядом с ними, под горизонтальными прямыми линиями.</a:t>
            </a:r>
          </a:p>
          <a:p>
            <a:r>
              <a:rPr lang="ru-RU" sz="2000" dirty="0"/>
              <a:t>5. Между каждыми двумя смежными опорными точками вдоль оси улицы наносится стрелка. Она должна показывать направление стока — от большей отметки к меньшей.</a:t>
            </a:r>
          </a:p>
          <a:p>
            <a:r>
              <a:rPr lang="ru-RU" sz="2000" dirty="0"/>
              <a:t>6. Определяется превышение между ними и записывается рядом со стрелкой.</a:t>
            </a:r>
          </a:p>
          <a:p>
            <a:r>
              <a:rPr lang="ru-RU" sz="2000" dirty="0"/>
              <a:t>7. Измеряется расстояние между точками (горизонтальное </a:t>
            </a:r>
            <a:r>
              <a:rPr lang="ru-RU" sz="2000" dirty="0" err="1"/>
              <a:t>проложение</a:t>
            </a:r>
            <a:r>
              <a:rPr lang="ru-RU" sz="2000" dirty="0"/>
              <a:t>) и записывается под стрелкой.</a:t>
            </a:r>
          </a:p>
          <a:p>
            <a:r>
              <a:rPr lang="ru-RU" sz="2000" dirty="0"/>
              <a:t>8. Рассчитывается продольный уклон между точками и записывается над стрелкой в тысячных долях.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59407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55DC4D44-87A2-4669-AE3F-69CB27A2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884" y="177373"/>
            <a:ext cx="11518232" cy="945574"/>
          </a:xfrm>
        </p:spPr>
        <p:txBody>
          <a:bodyPr>
            <a:normAutofit/>
          </a:bodyPr>
          <a:lstStyle/>
          <a:p>
            <a:r>
              <a:rPr lang="ru-RU" sz="2000" dirty="0"/>
              <a:t>4. Схема вертикальной планировки сельских населенных пунктов</a:t>
            </a:r>
            <a:endParaRPr lang="ru-BY" sz="20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1A186B2-955D-420B-B90D-13939682B53A}"/>
              </a:ext>
            </a:extLst>
          </p:cNvPr>
          <p:cNvSpPr/>
          <p:nvPr/>
        </p:nvSpPr>
        <p:spPr>
          <a:xfrm>
            <a:off x="336885" y="1122947"/>
            <a:ext cx="1151823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9. Внимательно анализируются уклоны естественного рельефа вдоль улиц и выявляются положения, препятствующие отводу поверхностных вод вдоль улиц и нормальному движению людей и транспорта:</a:t>
            </a:r>
          </a:p>
          <a:p>
            <a:r>
              <a:rPr lang="ru-RU" sz="2000" dirty="0"/>
              <a:t>а) уклоны менее допустимых минимальных и более допустимых максимальных;</a:t>
            </a:r>
          </a:p>
          <a:p>
            <a:r>
              <a:rPr lang="ru-RU" sz="2000" dirty="0"/>
              <a:t>б) встречные уклоны в местах вогнутого перелома оси улицы, образующие скопление поверхностных вод;</a:t>
            </a:r>
          </a:p>
          <a:p>
            <a:r>
              <a:rPr lang="ru-RU" sz="2000" dirty="0"/>
              <a:t>в) блюдцеобразные выемки на перекрестках улиц, также собирающие поверхностные стоки.</a:t>
            </a:r>
          </a:p>
          <a:p>
            <a:r>
              <a:rPr lang="ru-RU" sz="2000" dirty="0"/>
              <a:t>10. Обеспечиваются минимальные земляные работы в этих местах (учитывая допуски выемок и насыпей), влекущие за собой изменения уклонов на примыкающих участках сопряженных улиц.</a:t>
            </a:r>
          </a:p>
          <a:p>
            <a:r>
              <a:rPr lang="ru-RU" sz="2000" dirty="0"/>
              <a:t>11. Определяются проектные отметки опорных точек, в местах расположения которых предусматриваются земляные работы, и засыпаются над черными отметками.</a:t>
            </a:r>
          </a:p>
          <a:p>
            <a:r>
              <a:rPr lang="ru-RU" sz="2000" dirty="0"/>
              <a:t>12. Естественные уклоны тех частей улиц, которые начинаются от опорной точки с изменившейся отметкой, зачеркиваются; вычисляются новые и записываются рядом с зачеркнутыми.</a:t>
            </a:r>
            <a:endParaRPr lang="ru-BY" sz="2000" dirty="0"/>
          </a:p>
        </p:txBody>
      </p:sp>
    </p:spTree>
    <p:extLst>
      <p:ext uri="{BB962C8B-B14F-4D97-AF65-F5344CB8AC3E}">
        <p14:creationId xmlns:p14="http://schemas.microsoft.com/office/powerpoint/2010/main" val="923436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55DC4D44-87A2-4669-AE3F-69CB27A2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884" y="177373"/>
            <a:ext cx="11518232" cy="945574"/>
          </a:xfrm>
        </p:spPr>
        <p:txBody>
          <a:bodyPr>
            <a:normAutofit/>
          </a:bodyPr>
          <a:lstStyle/>
          <a:p>
            <a:r>
              <a:rPr lang="ru-RU" sz="2000" dirty="0"/>
              <a:t>4. Схема вертикальной планировки сельских населенных пунктов</a:t>
            </a:r>
            <a:endParaRPr lang="ru-BY" sz="20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D3E6C4C-5256-4BEA-805B-2253D488B810}"/>
              </a:ext>
            </a:extLst>
          </p:cNvPr>
          <p:cNvSpPr/>
          <p:nvPr/>
        </p:nvSpPr>
        <p:spPr>
          <a:xfrm>
            <a:off x="336884" y="1122947"/>
            <a:ext cx="1134176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13. При изменении направления уклонов прежнее направление зачеркивается и показывается новое.</a:t>
            </a:r>
          </a:p>
          <a:p>
            <a:r>
              <a:rPr lang="ru-RU" sz="2000" dirty="0"/>
              <a:t>Величину новых (проектных) уклонов, стрелки измененных направлений стоков поверхностных вод, проектные отметки опорных точек записываются красным цветом. При неизменяющихся отметках опорных точек проектные отметки не записываются, так как они остаются в существующих значениях.</a:t>
            </a:r>
          </a:p>
          <a:p>
            <a:r>
              <a:rPr lang="ru-RU" sz="2000" dirty="0"/>
              <a:t>14. Пунктирными линиями наносятся границы сплошных выемок или насыпей. Линии эти обычно проводятся по отметкам нулевых земляных работ на внутриквартальных территориях. На плане, внутри участка с выемками, по всей его территории ставят минусы; внутри участка сплошной насыпки ставят плюсы.</a:t>
            </a:r>
          </a:p>
          <a:p>
            <a:r>
              <a:rPr lang="ru-RU" sz="2000" dirty="0"/>
              <a:t>15. В связи с учетом всех произведенных изменений естественного рельефа, то есть в связи с наметившейся проектной поверхностью территории населенного пункта, внутри кварталов крупными стрелками показываются стоки поверхностных вод на улицы.</a:t>
            </a:r>
            <a:endParaRPr lang="ru-BY" sz="2000" dirty="0"/>
          </a:p>
        </p:txBody>
      </p:sp>
    </p:spTree>
    <p:extLst>
      <p:ext uri="{BB962C8B-B14F-4D97-AF65-F5344CB8AC3E}">
        <p14:creationId xmlns:p14="http://schemas.microsoft.com/office/powerpoint/2010/main" val="8842127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17112A7-4711-48DF-9E68-9C2E1E119B5A}"/>
              </a:ext>
            </a:extLst>
          </p:cNvPr>
          <p:cNvSpPr/>
          <p:nvPr/>
        </p:nvSpPr>
        <p:spPr>
          <a:xfrm>
            <a:off x="2893418" y="3198167"/>
            <a:ext cx="70775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/>
              <a:t>5. Технический поперечный профиль улицы</a:t>
            </a:r>
            <a:endParaRPr lang="ru-BY" sz="2400" b="1" dirty="0"/>
          </a:p>
        </p:txBody>
      </p:sp>
    </p:spTree>
    <p:extLst>
      <p:ext uri="{BB962C8B-B14F-4D97-AF65-F5344CB8AC3E}">
        <p14:creationId xmlns:p14="http://schemas.microsoft.com/office/powerpoint/2010/main" val="39275327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55DC4D44-87A2-4669-AE3F-69CB27A2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884" y="177373"/>
            <a:ext cx="11518232" cy="945574"/>
          </a:xfrm>
        </p:spPr>
        <p:txBody>
          <a:bodyPr>
            <a:normAutofit/>
          </a:bodyPr>
          <a:lstStyle/>
          <a:p>
            <a:r>
              <a:rPr lang="ru-RU" sz="2000" dirty="0"/>
              <a:t>5. Технический поперечный профиль улицы</a:t>
            </a:r>
            <a:endParaRPr lang="ru-BY" sz="20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EF8709E-F560-45AA-B37C-4850DE23041D}"/>
              </a:ext>
            </a:extLst>
          </p:cNvPr>
          <p:cNvSpPr/>
          <p:nvPr/>
        </p:nvSpPr>
        <p:spPr>
          <a:xfrm>
            <a:off x="336884" y="882368"/>
            <a:ext cx="1151823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>
                <a:latin typeface="+mj-lt"/>
              </a:rPr>
              <a:t> Поперечный профиль улиц населенных пунктов </a:t>
            </a:r>
            <a:r>
              <a:rPr lang="ru-RU" sz="2000" dirty="0">
                <a:latin typeface="+mj-lt"/>
              </a:rPr>
              <a:t>включает основную проезжую часть, обочины (при открытых водоотводящих устройствах), боковые проезды, технические и пешеходные тротуары, велосипедные дорожки, центральные и боковые разделительные полосы, разделительные зоны,</a:t>
            </a:r>
          </a:p>
          <a:p>
            <a:r>
              <a:rPr lang="ru-RU" sz="2000" dirty="0">
                <a:latin typeface="+mj-lt"/>
              </a:rPr>
              <a:t>трамвайные пути и технические полосы для прокладки инженерных сетей.</a:t>
            </a:r>
          </a:p>
          <a:p>
            <a:endParaRPr lang="ru-RU" sz="2000" dirty="0">
              <a:latin typeface="+mj-lt"/>
            </a:endParaRPr>
          </a:p>
          <a:p>
            <a:r>
              <a:rPr lang="ru-RU" sz="2000" dirty="0">
                <a:latin typeface="+mj-lt"/>
              </a:rPr>
              <a:t>На многополосных улицах может предусматриваться две проезжие части (разделенные центральной разделительной полосой или зоной), каждая из которых предназначена для движения только в одном направлении. </a:t>
            </a:r>
            <a:endParaRPr lang="ru-BY" sz="2000" dirty="0">
              <a:latin typeface="+mj-lt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320924B-C922-4BB2-8223-E61FE975BD6D}"/>
              </a:ext>
            </a:extLst>
          </p:cNvPr>
          <p:cNvSpPr/>
          <p:nvPr/>
        </p:nvSpPr>
        <p:spPr>
          <a:xfrm>
            <a:off x="336883" y="3953380"/>
            <a:ext cx="1151823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+mj-lt"/>
              </a:rPr>
              <a:t>Допускается предусматривать поэтапное строительство магистральных улиц населенных пунктов с учетом требований 5.1.6 при обязательном резервировании территорий и подземного пространства с учетом перспективного проектного поперечного профиля. </a:t>
            </a:r>
            <a:endParaRPr lang="ru-BY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702133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55DC4D44-87A2-4669-AE3F-69CB27A2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884" y="177373"/>
            <a:ext cx="11518232" cy="945574"/>
          </a:xfrm>
        </p:spPr>
        <p:txBody>
          <a:bodyPr>
            <a:normAutofit/>
          </a:bodyPr>
          <a:lstStyle/>
          <a:p>
            <a:r>
              <a:rPr lang="ru-RU" sz="2000" dirty="0"/>
              <a:t>5. Технический поперечный профиль улицы</a:t>
            </a:r>
            <a:endParaRPr lang="ru-BY" sz="200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E9DC245-0940-40C7-BDED-3CB7FB6F3549}"/>
              </a:ext>
            </a:extLst>
          </p:cNvPr>
          <p:cNvSpPr/>
          <p:nvPr/>
        </p:nvSpPr>
        <p:spPr>
          <a:xfrm>
            <a:off x="336885" y="895217"/>
            <a:ext cx="1151823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+mj-lt"/>
              </a:rPr>
              <a:t>На двухполосных улицах на подъемах в пределах участков, имеющих продольный уклон более 40 ‰ и протяженностью более 300 м, необходимо предусматривать дополнительную полосу движения. Длину перехода от двухполосной проезжей части к трехполосной и обратно следует принимать не менее 30 м</a:t>
            </a:r>
            <a:endParaRPr lang="ru-BY" sz="2000" dirty="0">
              <a:latin typeface="+mj-lt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B271DD1-8F19-4FC6-AF65-1DA6EB2BF960}"/>
              </a:ext>
            </a:extLst>
          </p:cNvPr>
          <p:cNvSpPr/>
          <p:nvPr/>
        </p:nvSpPr>
        <p:spPr>
          <a:xfrm>
            <a:off x="336884" y="2218656"/>
            <a:ext cx="1151823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+mj-lt"/>
              </a:rPr>
              <a:t>Боковые разделительные полосы служат для разделения между собой отдельных </a:t>
            </a:r>
            <a:r>
              <a:rPr lang="ru-RU" sz="2000" dirty="0" err="1">
                <a:latin typeface="+mj-lt"/>
              </a:rPr>
              <a:t>элементовтпоперечного</a:t>
            </a:r>
            <a:r>
              <a:rPr lang="ru-RU" sz="2000" dirty="0">
                <a:latin typeface="+mj-lt"/>
              </a:rPr>
              <a:t> профиля улиц и площадей. На боковых разделительных полосах размещают опоры наружного освещения, контактной сети, инженерные сети, остановочные площадки маршрутных транспортных</a:t>
            </a:r>
          </a:p>
          <a:p>
            <a:r>
              <a:rPr lang="ru-RU" sz="2000" dirty="0">
                <a:latin typeface="+mj-lt"/>
              </a:rPr>
              <a:t>средств, насаждения, а также допускается размещать автостоянки и парковки в одном уровне.</a:t>
            </a:r>
          </a:p>
          <a:p>
            <a:endParaRPr lang="ru-RU" sz="2000" dirty="0">
              <a:latin typeface="+mj-lt"/>
            </a:endParaRPr>
          </a:p>
          <a:p>
            <a:r>
              <a:rPr lang="ru-RU" sz="2000" dirty="0">
                <a:latin typeface="+mj-lt"/>
              </a:rPr>
              <a:t>Ширину боковых разделительных полос принимают по расчету в зависимости от количества элементов инженерного обустройства и озеленения, размещаемых в пределах этих полос</a:t>
            </a:r>
            <a:endParaRPr lang="ru-BY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548014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6D56550-8C0D-4B55-B028-C8B5ED14E0D1}"/>
              </a:ext>
            </a:extLst>
          </p:cNvPr>
          <p:cNvSpPr/>
          <p:nvPr/>
        </p:nvSpPr>
        <p:spPr>
          <a:xfrm>
            <a:off x="3048000" y="2828835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dirty="0"/>
              <a:t>6. Инженерно-техническая инфраструктура сельских населенных пунктов</a:t>
            </a:r>
            <a:endParaRPr lang="ru-BY" sz="2400" b="1" dirty="0"/>
          </a:p>
        </p:txBody>
      </p:sp>
    </p:spTree>
    <p:extLst>
      <p:ext uri="{BB962C8B-B14F-4D97-AF65-F5344CB8AC3E}">
        <p14:creationId xmlns:p14="http://schemas.microsoft.com/office/powerpoint/2010/main" val="3531649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55DC4D44-87A2-4669-AE3F-69CB27A2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884" y="177373"/>
            <a:ext cx="11518232" cy="945574"/>
          </a:xfrm>
        </p:spPr>
        <p:txBody>
          <a:bodyPr>
            <a:normAutofit/>
          </a:bodyPr>
          <a:lstStyle/>
          <a:p>
            <a:r>
              <a:rPr lang="ru-RU" sz="2000" dirty="0"/>
              <a:t>6. Инженерно-техническая инфраструктура сельских населенных пунктов</a:t>
            </a:r>
            <a:endParaRPr lang="ru-BY" sz="20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C6F06EF-C2F9-45C4-896F-11C797C9AD03}"/>
              </a:ext>
            </a:extLst>
          </p:cNvPr>
          <p:cNvSpPr/>
          <p:nvPr/>
        </p:nvSpPr>
        <p:spPr>
          <a:xfrm>
            <a:off x="497305" y="2260393"/>
            <a:ext cx="1151823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u="sng" dirty="0"/>
              <a:t>Инженерно-технические системы по­селений - р</a:t>
            </a:r>
            <a:r>
              <a:rPr lang="ru-RU" sz="2000" dirty="0"/>
              <a:t>азвитость инженерно-техни­ческих систем поселения определяет уро­вень инженерного обеспечения (благоус­тройства) территории и, соответственно, санитарно-технического комфорта заст­ройки (жилища) и служит одним из пока­зателей уровня жизни населения. Наря­ду с термином «инженерное обеспечение территории» используется термин «уро­вень коммунального благоустройства тер­ритории» (поселения, района, застройки).</a:t>
            </a:r>
            <a:endParaRPr lang="ru-BY" sz="2000" dirty="0"/>
          </a:p>
        </p:txBody>
      </p:sp>
    </p:spTree>
    <p:extLst>
      <p:ext uri="{BB962C8B-B14F-4D97-AF65-F5344CB8AC3E}">
        <p14:creationId xmlns:p14="http://schemas.microsoft.com/office/powerpoint/2010/main" val="222362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55DC4D44-87A2-4669-AE3F-69CB27A2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884" y="177373"/>
            <a:ext cx="11518232" cy="945574"/>
          </a:xfrm>
        </p:spPr>
        <p:txBody>
          <a:bodyPr>
            <a:normAutofit/>
          </a:bodyPr>
          <a:lstStyle/>
          <a:p>
            <a:r>
              <a:rPr lang="ru-RU" sz="2000" dirty="0"/>
              <a:t>6. Инженерно-техническая инфраструктура сельских населенных пунктов</a:t>
            </a:r>
            <a:endParaRPr lang="ru-BY" sz="20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7C0BDFA-5C63-43BD-A032-499DEF28D5D5}"/>
              </a:ext>
            </a:extLst>
          </p:cNvPr>
          <p:cNvSpPr/>
          <p:nvPr/>
        </p:nvSpPr>
        <p:spPr>
          <a:xfrm>
            <a:off x="336885" y="1228397"/>
            <a:ext cx="1151823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- Ресурсоснабжающие</a:t>
            </a:r>
            <a:r>
              <a:rPr lang="ru-RU" sz="2000" dirty="0"/>
              <a:t> инженерно-технические системы включают технические сооруже­ния и коммуникации, обеспечивающие производство (добычу) и подачу потреби­телю какого-либо ресурса (информации, энергии, воды). К ним относятся системы телекоммуникаций (связи), энергоснабже­ния, водоснабжения. </a:t>
            </a:r>
          </a:p>
          <a:p>
            <a:r>
              <a:rPr lang="ru-RU" sz="2000" b="1" dirty="0"/>
              <a:t>- Отводящие</a:t>
            </a:r>
            <a:r>
              <a:rPr lang="ru-RU" sz="2000" dirty="0"/>
              <a:t> инже­нерно-технические системы обеспечивают отведение и утилизацию стоков, отходов и других продуктов жизнедеятельности насе­ления. </a:t>
            </a:r>
          </a:p>
          <a:p>
            <a:r>
              <a:rPr lang="ru-RU" sz="2000" b="1" dirty="0"/>
              <a:t>- Защитные</a:t>
            </a:r>
            <a:r>
              <a:rPr lang="ru-RU" sz="2000" dirty="0"/>
              <a:t> инженерно-технические системы обеспечивают защиту среды оби­тания от неблагоприятных природных про­цессов (подтопления, затопления и др.). </a:t>
            </a:r>
          </a:p>
          <a:p>
            <a:endParaRPr lang="ru-RU" sz="2000" dirty="0"/>
          </a:p>
          <a:p>
            <a:r>
              <a:rPr lang="ru-RU" sz="2000" b="1" dirty="0"/>
              <a:t>Выделяются следующие схемы инже­нерного обеспечения: </a:t>
            </a:r>
          </a:p>
          <a:p>
            <a:r>
              <a:rPr lang="ru-RU" sz="2000" b="1" dirty="0"/>
              <a:t>- централизован­ные</a:t>
            </a:r>
            <a:r>
              <a:rPr lang="ru-RU" sz="2000" dirty="0"/>
              <a:t>, т. е. имеющие единые источники (го­ловные сооружения) для всего градост­роительного образования (город, район); </a:t>
            </a:r>
          </a:p>
          <a:p>
            <a:r>
              <a:rPr lang="ru-RU" sz="2000" b="1" dirty="0"/>
              <a:t>- децентрализованные: локальные</a:t>
            </a:r>
            <a:r>
              <a:rPr lang="ru-RU" sz="2000" dirty="0"/>
              <a:t> — с источником, обеспечивающим группу по­требителей (зданий) и </a:t>
            </a:r>
          </a:p>
          <a:p>
            <a:r>
              <a:rPr lang="ru-RU" sz="2000" b="1" dirty="0"/>
              <a:t>- индивидуальные,</a:t>
            </a:r>
            <a:r>
              <a:rPr lang="ru-RU" sz="2000" dirty="0"/>
              <a:t> обслуживающие одного потребителя (зда­ние, сооружение).</a:t>
            </a:r>
            <a:endParaRPr lang="ru-BY" sz="2000" dirty="0"/>
          </a:p>
        </p:txBody>
      </p:sp>
    </p:spTree>
    <p:extLst>
      <p:ext uri="{BB962C8B-B14F-4D97-AF65-F5344CB8AC3E}">
        <p14:creationId xmlns:p14="http://schemas.microsoft.com/office/powerpoint/2010/main" val="32386311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70C385E-908F-4BFF-AAB7-3139CCEA4EF5}"/>
              </a:ext>
            </a:extLst>
          </p:cNvPr>
          <p:cNvSpPr/>
          <p:nvPr/>
        </p:nvSpPr>
        <p:spPr>
          <a:xfrm>
            <a:off x="3048000" y="3105835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dirty="0"/>
              <a:t>7. Системы канализации, методы очистки сточных вод.</a:t>
            </a:r>
            <a:endParaRPr lang="ru-BY" sz="2400" b="1" dirty="0"/>
          </a:p>
        </p:txBody>
      </p:sp>
    </p:spTree>
    <p:extLst>
      <p:ext uri="{BB962C8B-B14F-4D97-AF65-F5344CB8AC3E}">
        <p14:creationId xmlns:p14="http://schemas.microsoft.com/office/powerpoint/2010/main" val="1924597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850A49D-025B-4E43-BF09-0A298C2D8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>
                <a:effectLst/>
              </a:rPr>
              <a:t>1. Мероприятия по инженерной подготовке территории для строительства и благоустройства сельских населенных пунктов</a:t>
            </a:r>
          </a:p>
        </p:txBody>
      </p:sp>
    </p:spTree>
    <p:extLst>
      <p:ext uri="{BB962C8B-B14F-4D97-AF65-F5344CB8AC3E}">
        <p14:creationId xmlns:p14="http://schemas.microsoft.com/office/powerpoint/2010/main" val="1274149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55DC4D44-87A2-4669-AE3F-69CB27A2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884" y="177373"/>
            <a:ext cx="11518232" cy="945574"/>
          </a:xfrm>
        </p:spPr>
        <p:txBody>
          <a:bodyPr>
            <a:normAutofit/>
          </a:bodyPr>
          <a:lstStyle/>
          <a:p>
            <a:r>
              <a:rPr lang="ru-RU" sz="2000" dirty="0"/>
              <a:t>7. Системы канализации, методы очистки сточных вод.</a:t>
            </a:r>
            <a:endParaRPr lang="ru-BY" sz="20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D8BB72B-C663-4530-A9D4-CF522B809366}"/>
              </a:ext>
            </a:extLst>
          </p:cNvPr>
          <p:cNvSpPr/>
          <p:nvPr/>
        </p:nvSpPr>
        <p:spPr>
          <a:xfrm>
            <a:off x="336884" y="1122947"/>
            <a:ext cx="115182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u="sng" dirty="0"/>
              <a:t>Система канализации (водоотведения) </a:t>
            </a:r>
            <a:r>
              <a:rPr lang="ru-RU" sz="2000" b="1" dirty="0"/>
              <a:t>- </a:t>
            </a:r>
            <a:r>
              <a:rPr lang="ru-RU" sz="2000" dirty="0"/>
              <a:t>ком­плекс инженерных сооружений и устройств, предназначенных для приема и удаления сточных вод с территорий населенных мест и промышленных предприятий, а также их очистки и обезвреживания до выпуска в водоем. Основными элементами систем канализации являются: внутренняя канализационная сеть зданий; внутриквартальные или дворовые канализацион­ные сети; наружные канализационные сети; насосные стан­ции; очистные сооружения; выпуски.</a:t>
            </a:r>
            <a:endParaRPr lang="ru-BY" sz="2000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C27B629-4A38-4762-99C7-CF7FD760C706}"/>
              </a:ext>
            </a:extLst>
          </p:cNvPr>
          <p:cNvSpPr/>
          <p:nvPr/>
        </p:nvSpPr>
        <p:spPr>
          <a:xfrm>
            <a:off x="336884" y="3488285"/>
            <a:ext cx="1166261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Различные по характеру и концентрации загрязнения от­дельные виды сточных вод требуют разных методов их очистки. В связи с этим возникает необходимость транспортирования отдельных видов сточных вод по самостоятельным трубопро­водам. В зависимости от того, как отводятся отдельные виды сточных вод - совместно или раздельно, </a:t>
            </a:r>
            <a:r>
              <a:rPr lang="ru-RU" sz="2000" b="1" dirty="0"/>
              <a:t>системы канализации подразделяют на: </a:t>
            </a:r>
          </a:p>
          <a:p>
            <a:r>
              <a:rPr lang="ru-RU" sz="2000" dirty="0"/>
              <a:t>- общесплавные, </a:t>
            </a:r>
          </a:p>
          <a:p>
            <a:r>
              <a:rPr lang="ru-RU" sz="2000" dirty="0"/>
              <a:t>- раздельные (полные, непол­ные и </a:t>
            </a:r>
            <a:r>
              <a:rPr lang="ru-RU" sz="2000" dirty="0" err="1"/>
              <a:t>полураздельные</a:t>
            </a:r>
            <a:r>
              <a:rPr lang="ru-RU" sz="2000" dirty="0"/>
              <a:t>) </a:t>
            </a:r>
          </a:p>
          <a:p>
            <a:r>
              <a:rPr lang="ru-RU" sz="2000" dirty="0"/>
              <a:t>- комбинированные.</a:t>
            </a:r>
            <a:endParaRPr lang="ru-BY" sz="2000" dirty="0"/>
          </a:p>
        </p:txBody>
      </p:sp>
    </p:spTree>
    <p:extLst>
      <p:ext uri="{BB962C8B-B14F-4D97-AF65-F5344CB8AC3E}">
        <p14:creationId xmlns:p14="http://schemas.microsoft.com/office/powerpoint/2010/main" val="10384413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4">
            <a:extLst>
              <a:ext uri="{FF2B5EF4-FFF2-40B4-BE49-F238E27FC236}">
                <a16:creationId xmlns:a16="http://schemas.microsoft.com/office/drawing/2014/main" id="{E583AA00-4778-4950-B85B-1CFE80B8058F}"/>
              </a:ext>
            </a:extLst>
          </p:cNvPr>
          <p:cNvSpPr txBox="1">
            <a:spLocks/>
          </p:cNvSpPr>
          <p:nvPr/>
        </p:nvSpPr>
        <p:spPr>
          <a:xfrm>
            <a:off x="336884" y="217478"/>
            <a:ext cx="11518232" cy="9455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z="2000" dirty="0"/>
              <a:t>7. Системы канализации, методы очистки сточных вод.</a:t>
            </a:r>
            <a:endParaRPr lang="ru-BY" sz="200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7480BB0-923C-49B7-A78B-D0941D73B928}"/>
              </a:ext>
            </a:extLst>
          </p:cNvPr>
          <p:cNvSpPr/>
          <p:nvPr/>
        </p:nvSpPr>
        <p:spPr>
          <a:xfrm>
            <a:off x="336884" y="1163052"/>
            <a:ext cx="1151823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Методы очистки стоков</a:t>
            </a:r>
          </a:p>
          <a:p>
            <a:r>
              <a:rPr lang="ru-RU" sz="2000" dirty="0"/>
              <a:t>Еще на стадии проектирования продумывается система очистки канализации. В учет берется тип загрязнений, который преобладает в составе стоков. Для очистки такой жидкости используются следующие методы:</a:t>
            </a:r>
          </a:p>
          <a:p>
            <a:endParaRPr lang="ru-RU" sz="2000" dirty="0"/>
          </a:p>
          <a:p>
            <a:pPr marL="342900" indent="-342900">
              <a:buFontTx/>
              <a:buChar char="-"/>
            </a:pPr>
            <a:r>
              <a:rPr lang="ru-RU" sz="2000" dirty="0"/>
              <a:t>Механический, который предполагает отстаивание и фильтрование;</a:t>
            </a:r>
          </a:p>
          <a:p>
            <a:pPr marL="342900" indent="-342900">
              <a:buFontTx/>
              <a:buChar char="-"/>
            </a:pPr>
            <a:endParaRPr lang="ru-RU" sz="2000" dirty="0"/>
          </a:p>
          <a:p>
            <a:pPr marL="342900" indent="-342900">
              <a:buFontTx/>
              <a:buChar char="-"/>
            </a:pPr>
            <a:r>
              <a:rPr lang="ru-RU" sz="2000" dirty="0"/>
              <a:t>Биологический, при котором происходит разложение органики под влиянием микроорганизмов;</a:t>
            </a:r>
          </a:p>
          <a:p>
            <a:pPr marL="342900" indent="-342900">
              <a:buFontTx/>
              <a:buChar char="-"/>
            </a:pPr>
            <a:endParaRPr lang="ru-RU" sz="2000" dirty="0"/>
          </a:p>
          <a:p>
            <a:r>
              <a:rPr lang="ru-RU" sz="2000" dirty="0"/>
              <a:t>- Физико-химический, представленный флотацией, абсорбцией и другими подобными способами очистки.</a:t>
            </a:r>
          </a:p>
          <a:p>
            <a:r>
              <a:rPr lang="ru-RU" sz="2000" dirty="0"/>
              <a:t>В некоторых случаях может требоваться дополнительная дезинфекция стоков с помощью веществ, содержащих хлор, а также методом озонирования, облучения ультрафиолетом и так далее.</a:t>
            </a:r>
            <a:endParaRPr lang="ru-BY" sz="2000" dirty="0"/>
          </a:p>
        </p:txBody>
      </p:sp>
    </p:spTree>
    <p:extLst>
      <p:ext uri="{BB962C8B-B14F-4D97-AF65-F5344CB8AC3E}">
        <p14:creationId xmlns:p14="http://schemas.microsoft.com/office/powerpoint/2010/main" val="5231445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B37805A-7598-4A5C-8BF6-1C7B8E3C907E}"/>
              </a:ext>
            </a:extLst>
          </p:cNvPr>
          <p:cNvSpPr/>
          <p:nvPr/>
        </p:nvSpPr>
        <p:spPr>
          <a:xfrm>
            <a:off x="3048000" y="3105835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dirty="0"/>
              <a:t>8. Тепло-,газо- и электроснабжение сельских населенных пунктов </a:t>
            </a:r>
          </a:p>
        </p:txBody>
      </p:sp>
    </p:spTree>
    <p:extLst>
      <p:ext uri="{BB962C8B-B14F-4D97-AF65-F5344CB8AC3E}">
        <p14:creationId xmlns:p14="http://schemas.microsoft.com/office/powerpoint/2010/main" val="34898544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4">
            <a:extLst>
              <a:ext uri="{FF2B5EF4-FFF2-40B4-BE49-F238E27FC236}">
                <a16:creationId xmlns:a16="http://schemas.microsoft.com/office/drawing/2014/main" id="{E583AA00-4778-4950-B85B-1CFE80B8058F}"/>
              </a:ext>
            </a:extLst>
          </p:cNvPr>
          <p:cNvSpPr txBox="1">
            <a:spLocks/>
          </p:cNvSpPr>
          <p:nvPr/>
        </p:nvSpPr>
        <p:spPr>
          <a:xfrm>
            <a:off x="336884" y="265605"/>
            <a:ext cx="11518232" cy="9455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z="2000" dirty="0"/>
              <a:t>8. Тепло-,газо- и электроснабжение сельских населенных пунктов </a:t>
            </a:r>
            <a:endParaRPr lang="ru-BY" sz="20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FDEDD25-4D1A-43FE-A27A-510BA87F3C90}"/>
              </a:ext>
            </a:extLst>
          </p:cNvPr>
          <p:cNvSpPr/>
          <p:nvPr/>
        </p:nvSpPr>
        <p:spPr>
          <a:xfrm>
            <a:off x="336884" y="1066307"/>
            <a:ext cx="11518231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При газоснабжении </a:t>
            </a:r>
            <a:r>
              <a:rPr lang="ru-RU" sz="2000" dirty="0"/>
              <a:t>населенных пунктов используют горючие </a:t>
            </a:r>
            <a:r>
              <a:rPr lang="ru-RU" sz="2000" dirty="0" err="1"/>
              <a:t>газы</a:t>
            </a:r>
            <a:r>
              <a:rPr lang="ru-RU" sz="2000" dirty="0"/>
              <a:t>, которые разделяют на природные (естественные) и искусственные (полученные при термической переработке твердого или жидкого топлива). Они различаются по химическому составу, физическим свойствам и теплоте сгорания. Все горючие </a:t>
            </a:r>
            <a:r>
              <a:rPr lang="ru-RU" sz="2000" dirty="0" err="1"/>
              <a:t>газы</a:t>
            </a:r>
            <a:r>
              <a:rPr lang="ru-RU" sz="2000" dirty="0"/>
              <a:t> представляют собой механические смеси различных газов, как горючих, так и негорючих. В горючую часть входят: водород - Н2 (низшая теплота сгорания QH = 10,8 МДж/м3), метан - СН4 (QH = 38,2 МДж/м3), окись углерода - СО (QH = 12,8 МДж/м3) и тяжелые углеводороды, такие как этан (С2Н6 ), пропан (С3Н8), бутан (С4Н10 ).</a:t>
            </a:r>
          </a:p>
          <a:p>
            <a:endParaRPr lang="ru-RU" sz="2000" dirty="0"/>
          </a:p>
          <a:p>
            <a:r>
              <a:rPr lang="ru-RU" sz="2000" dirty="0"/>
              <a:t>Низшая теплота сгорания газов - 63,10 - 146,2 МДж/м3. Негорючую часть газов составляют азот, кислород, углекислый газ и сероводород.</a:t>
            </a:r>
            <a:endParaRPr lang="ru-BY" sz="20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17449A1-B1A0-4A4D-8014-D2F8DFC81A3A}"/>
              </a:ext>
            </a:extLst>
          </p:cNvPr>
          <p:cNvSpPr/>
          <p:nvPr/>
        </p:nvSpPr>
        <p:spPr>
          <a:xfrm>
            <a:off x="336884" y="4837052"/>
            <a:ext cx="115182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Природные </a:t>
            </a:r>
            <a:r>
              <a:rPr lang="ru-RU" sz="2000" b="1" dirty="0" err="1"/>
              <a:t>газы</a:t>
            </a:r>
            <a:r>
              <a:rPr lang="ru-RU" sz="2000" b="1" dirty="0"/>
              <a:t> </a:t>
            </a:r>
            <a:r>
              <a:rPr lang="ru-RU" sz="2000" dirty="0"/>
              <a:t>добывают из недр земли при бурении скважин. Различают собственно природные </a:t>
            </a:r>
            <a:r>
              <a:rPr lang="ru-RU" sz="2000" dirty="0" err="1"/>
              <a:t>газы</a:t>
            </a:r>
            <a:r>
              <a:rPr lang="ru-RU" sz="2000" dirty="0"/>
              <a:t> из газовых месторождений и попутные нефтяные </a:t>
            </a:r>
            <a:r>
              <a:rPr lang="ru-RU" sz="2000" dirty="0" err="1"/>
              <a:t>газы</a:t>
            </a:r>
            <a:r>
              <a:rPr lang="ru-RU" sz="2000" dirty="0"/>
              <a:t>, добываемые одновременно с нефтью из нефтяных месторождений.</a:t>
            </a:r>
            <a:endParaRPr lang="ru-BY" sz="2000" dirty="0"/>
          </a:p>
        </p:txBody>
      </p:sp>
    </p:spTree>
    <p:extLst>
      <p:ext uri="{BB962C8B-B14F-4D97-AF65-F5344CB8AC3E}">
        <p14:creationId xmlns:p14="http://schemas.microsoft.com/office/powerpoint/2010/main" val="9493325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4">
            <a:extLst>
              <a:ext uri="{FF2B5EF4-FFF2-40B4-BE49-F238E27FC236}">
                <a16:creationId xmlns:a16="http://schemas.microsoft.com/office/drawing/2014/main" id="{E583AA00-4778-4950-B85B-1CFE80B8058F}"/>
              </a:ext>
            </a:extLst>
          </p:cNvPr>
          <p:cNvSpPr txBox="1">
            <a:spLocks/>
          </p:cNvSpPr>
          <p:nvPr/>
        </p:nvSpPr>
        <p:spPr>
          <a:xfrm>
            <a:off x="336884" y="265605"/>
            <a:ext cx="11518232" cy="9455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z="2000" dirty="0"/>
              <a:t>8. Тепло-,газо- и электроснабжение сельских населенных пунктов </a:t>
            </a:r>
            <a:endParaRPr lang="ru-BY" sz="20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1A7FF8B-9859-4B5B-B8A4-314EFA04C6BF}"/>
              </a:ext>
            </a:extLst>
          </p:cNvPr>
          <p:cNvSpPr/>
          <p:nvPr/>
        </p:nvSpPr>
        <p:spPr>
          <a:xfrm>
            <a:off x="336884" y="1211179"/>
            <a:ext cx="1151823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Характерной особенностью природных газов является то, что входящие в него компоненты химически не действуют друг на друга. Особенностью природных газов является высокая теплота сгорания, низкое содержание балластных газов и, в большинстве случаев, отсутствие сероводорода. Газы нефтяных месторождений, наряду с метаном, содержат значительное количество тяжелых углеводородов. Состав этих газов колеблется в значительных пределах.</a:t>
            </a:r>
          </a:p>
          <a:p>
            <a:endParaRPr lang="ru-RU" sz="2000" dirty="0"/>
          </a:p>
          <a:p>
            <a:r>
              <a:rPr lang="ru-RU" sz="2000" b="1" dirty="0"/>
              <a:t>Искусственные горючие </a:t>
            </a:r>
            <a:r>
              <a:rPr lang="ru-RU" sz="2000" b="1" dirty="0" err="1"/>
              <a:t>газы</a:t>
            </a:r>
            <a:r>
              <a:rPr lang="ru-RU" sz="2000" b="1" dirty="0"/>
              <a:t> </a:t>
            </a:r>
            <a:r>
              <a:rPr lang="ru-RU" sz="2000" dirty="0"/>
              <a:t>получают при термической переработке натурального топлива – каменного угля, нефти, горючих сланцев.</a:t>
            </a:r>
          </a:p>
          <a:p>
            <a:endParaRPr lang="ru-RU" sz="2000" dirty="0"/>
          </a:p>
          <a:p>
            <a:r>
              <a:rPr lang="ru-RU" sz="2000" dirty="0"/>
              <a:t>Состав и свойства искусственных газов, а также теплота сгорания весьма разнообразны и зависят в основном от исходного материала, из которого вырабатывается газ, а также от способа переработки.</a:t>
            </a:r>
            <a:endParaRPr lang="ru-BY" sz="2000" dirty="0"/>
          </a:p>
        </p:txBody>
      </p:sp>
    </p:spTree>
    <p:extLst>
      <p:ext uri="{BB962C8B-B14F-4D97-AF65-F5344CB8AC3E}">
        <p14:creationId xmlns:p14="http://schemas.microsoft.com/office/powerpoint/2010/main" val="12176192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4">
            <a:extLst>
              <a:ext uri="{FF2B5EF4-FFF2-40B4-BE49-F238E27FC236}">
                <a16:creationId xmlns:a16="http://schemas.microsoft.com/office/drawing/2014/main" id="{E583AA00-4778-4950-B85B-1CFE80B8058F}"/>
              </a:ext>
            </a:extLst>
          </p:cNvPr>
          <p:cNvSpPr txBox="1">
            <a:spLocks/>
          </p:cNvSpPr>
          <p:nvPr/>
        </p:nvSpPr>
        <p:spPr>
          <a:xfrm>
            <a:off x="336884" y="265605"/>
            <a:ext cx="11518232" cy="9455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z="2000" dirty="0"/>
              <a:t>8. Тепло-,газо- и электроснабжение сельских населенных пунктов </a:t>
            </a:r>
            <a:endParaRPr lang="ru-BY" sz="20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497BF4F-B936-4197-85E8-5E6F884EA6D9}"/>
              </a:ext>
            </a:extLst>
          </p:cNvPr>
          <p:cNvSpPr/>
          <p:nvPr/>
        </p:nvSpPr>
        <p:spPr>
          <a:xfrm>
            <a:off x="336885" y="1211179"/>
            <a:ext cx="1151823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Тепло в системах теплоснабжения расходуется на отопление для возмещения теплопотерь зданий и сооружений, на подогрев воздуха в системах вентиляции, нагрев воды в системах горячего водоснабжения жилых, общественных и коммунальных зданий, а также на сельскохозяйственные и коммунальные нужды.</a:t>
            </a:r>
          </a:p>
          <a:p>
            <a:r>
              <a:rPr lang="ru-RU" sz="2000" dirty="0"/>
              <a:t>Выбор системы теплоснабжения зависит главным образом от масштаба и характера теплоснабжения. Эти параметры определяют теплопроизводительность источников тепла, расход первичных энергоресурсов, пропускную способность теплосетей.</a:t>
            </a:r>
          </a:p>
          <a:p>
            <a:endParaRPr lang="ru-RU" sz="2000" dirty="0"/>
          </a:p>
          <a:p>
            <a:r>
              <a:rPr lang="ru-RU" sz="2000" b="1" dirty="0"/>
              <a:t>Потребление тепла в сельской местности</a:t>
            </a:r>
            <a:r>
              <a:rPr lang="ru-RU" sz="2000" dirty="0"/>
              <a:t> имеет свою специфику:</a:t>
            </a:r>
          </a:p>
          <a:p>
            <a:r>
              <a:rPr lang="ru-RU" sz="2000" dirty="0"/>
              <a:t>- небольшие расходы тепла;</a:t>
            </a:r>
          </a:p>
          <a:p>
            <a:r>
              <a:rPr lang="ru-RU" sz="2000" dirty="0"/>
              <a:t>- преобладание тепла на бытовые нужды;</a:t>
            </a:r>
          </a:p>
          <a:p>
            <a:r>
              <a:rPr lang="ru-RU" sz="2000" dirty="0"/>
              <a:t>- рассредоточенное потребление тепла в связи с низкой плотностью застройки;</a:t>
            </a:r>
          </a:p>
          <a:p>
            <a:r>
              <a:rPr lang="ru-RU" sz="2000" dirty="0"/>
              <a:t>- низкая единичная концентрация теплопотребления, обусловленная малыми объемами зданий.</a:t>
            </a:r>
            <a:endParaRPr lang="ru-BY" sz="2000" dirty="0"/>
          </a:p>
        </p:txBody>
      </p:sp>
    </p:spTree>
    <p:extLst>
      <p:ext uri="{BB962C8B-B14F-4D97-AF65-F5344CB8AC3E}">
        <p14:creationId xmlns:p14="http://schemas.microsoft.com/office/powerpoint/2010/main" val="25487226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4">
            <a:extLst>
              <a:ext uri="{FF2B5EF4-FFF2-40B4-BE49-F238E27FC236}">
                <a16:creationId xmlns:a16="http://schemas.microsoft.com/office/drawing/2014/main" id="{E583AA00-4778-4950-B85B-1CFE80B8058F}"/>
              </a:ext>
            </a:extLst>
          </p:cNvPr>
          <p:cNvSpPr txBox="1">
            <a:spLocks/>
          </p:cNvSpPr>
          <p:nvPr/>
        </p:nvSpPr>
        <p:spPr>
          <a:xfrm>
            <a:off x="336884" y="265605"/>
            <a:ext cx="11518232" cy="9455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z="2000" dirty="0"/>
              <a:t>8. Тепло-,газо- и электроснабжение сельских населенных пунктов </a:t>
            </a:r>
            <a:endParaRPr lang="ru-BY" sz="20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7650D48-75E6-42AF-B248-C7FE9BF016F5}"/>
              </a:ext>
            </a:extLst>
          </p:cNvPr>
          <p:cNvSpPr/>
          <p:nvPr/>
        </p:nvSpPr>
        <p:spPr>
          <a:xfrm>
            <a:off x="336884" y="874455"/>
            <a:ext cx="1151823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К элементам систем теплоснабжения относятся:</a:t>
            </a:r>
          </a:p>
          <a:p>
            <a:r>
              <a:rPr lang="ru-RU" sz="2000" dirty="0"/>
              <a:t>- источники тепла – котельные;</a:t>
            </a:r>
          </a:p>
          <a:p>
            <a:r>
              <a:rPr lang="ru-RU" sz="2000" dirty="0"/>
              <a:t>- средства транспортирования тепла – тепловые сети;</a:t>
            </a:r>
          </a:p>
          <a:p>
            <a:r>
              <a:rPr lang="ru-RU" sz="2000" dirty="0"/>
              <a:t>- потребители тепла – системы отопления, вентиляция, горячего водоснабжения и аппараты технических нужд сельскохозяйственного производства.</a:t>
            </a:r>
            <a:endParaRPr lang="ru-BY" sz="20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9AD41C4-81A9-4A05-AB5A-83E81B886265}"/>
              </a:ext>
            </a:extLst>
          </p:cNvPr>
          <p:cNvSpPr/>
          <p:nvPr/>
        </p:nvSpPr>
        <p:spPr>
          <a:xfrm>
            <a:off x="336884" y="2832591"/>
            <a:ext cx="1151823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Теплоснабжение сельских населенных пунктов может осуществляться:</a:t>
            </a:r>
          </a:p>
          <a:p>
            <a:r>
              <a:rPr lang="ru-RU" sz="2000" dirty="0"/>
              <a:t>- централизованно – от отопительных котельных. В централизованных котельных тепло вырабатывается одним источником, а используется для группы зданий;</a:t>
            </a:r>
          </a:p>
          <a:p>
            <a:r>
              <a:rPr lang="ru-RU" sz="2000" dirty="0"/>
              <a:t>- </a:t>
            </a:r>
            <a:r>
              <a:rPr lang="ru-RU" sz="2000" dirty="0" err="1"/>
              <a:t>децентрализованно</a:t>
            </a:r>
            <a:r>
              <a:rPr lang="ru-RU" sz="2000" dirty="0"/>
              <a:t> – от местных (домовых) котельных, поквартирных и </a:t>
            </a:r>
            <a:r>
              <a:rPr lang="ru-RU" sz="2000" dirty="0" err="1"/>
              <a:t>покомнатных</a:t>
            </a:r>
            <a:r>
              <a:rPr lang="ru-RU" sz="2000" dirty="0"/>
              <a:t> генераторов тепла. В местных системах теплоснабжения тепло получается и используется в одном помещении или в смежных с источником тепла;</a:t>
            </a:r>
          </a:p>
          <a:p>
            <a:r>
              <a:rPr lang="ru-RU" sz="2000" dirty="0"/>
              <a:t>- комбинированное - центральная часть села, состоящая из общественных зданий, блокированной и секционной застройки, обеспечивается теплом централизованно, а остальная часть – </a:t>
            </a:r>
            <a:r>
              <a:rPr lang="ru-RU" sz="2000" dirty="0" err="1"/>
              <a:t>децентрализованно</a:t>
            </a:r>
            <a:r>
              <a:rPr lang="ru-RU" sz="2000" dirty="0"/>
              <a:t>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43782957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4">
            <a:extLst>
              <a:ext uri="{FF2B5EF4-FFF2-40B4-BE49-F238E27FC236}">
                <a16:creationId xmlns:a16="http://schemas.microsoft.com/office/drawing/2014/main" id="{E583AA00-4778-4950-B85B-1CFE80B8058F}"/>
              </a:ext>
            </a:extLst>
          </p:cNvPr>
          <p:cNvSpPr txBox="1">
            <a:spLocks/>
          </p:cNvSpPr>
          <p:nvPr/>
        </p:nvSpPr>
        <p:spPr>
          <a:xfrm>
            <a:off x="336884" y="265605"/>
            <a:ext cx="11518232" cy="9455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z="2000" dirty="0"/>
              <a:t>8. Тепло-,газо- и электроснабжение сельских населенных пунктов </a:t>
            </a:r>
            <a:endParaRPr lang="ru-BY" sz="20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EBA38BC-731E-4A0A-8AA8-EF18FDF5D219}"/>
              </a:ext>
            </a:extLst>
          </p:cNvPr>
          <p:cNvSpPr/>
          <p:nvPr/>
        </p:nvSpPr>
        <p:spPr>
          <a:xfrm>
            <a:off x="336884" y="952416"/>
            <a:ext cx="115182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По производственному признаку все сельскохозяйственные потребители электроэнергии подразделяются на 4 группы:</a:t>
            </a:r>
          </a:p>
          <a:p>
            <a:endParaRPr lang="ru-RU" sz="2000" dirty="0"/>
          </a:p>
          <a:p>
            <a:r>
              <a:rPr lang="ru-RU" sz="2000" dirty="0"/>
              <a:t>1. Освещение и бытовые нужды.</a:t>
            </a:r>
          </a:p>
          <a:p>
            <a:r>
              <a:rPr lang="ru-RU" sz="2000" dirty="0"/>
              <a:t>2. Электропривод предприятий по переработке сельскохозяйственной продукции.</a:t>
            </a:r>
          </a:p>
          <a:p>
            <a:r>
              <a:rPr lang="ru-RU" sz="2000" dirty="0"/>
              <a:t>3. Электрификация процессов животноводства.</a:t>
            </a:r>
          </a:p>
          <a:p>
            <a:r>
              <a:rPr lang="ru-RU" sz="2000" dirty="0"/>
              <a:t>4. Электрификация процессов растениеводства.</a:t>
            </a:r>
          </a:p>
          <a:p>
            <a:endParaRPr lang="ru-RU" sz="2000" dirty="0"/>
          </a:p>
          <a:p>
            <a:r>
              <a:rPr lang="ru-RU" sz="2000" dirty="0"/>
              <a:t>Первая группа относится к осветительным нагрузкам, последние три – к силовым.</a:t>
            </a:r>
            <a:endParaRPr lang="ru-BY" sz="20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0AD482C-69B8-47A8-8637-AB2DACB6DA12}"/>
              </a:ext>
            </a:extLst>
          </p:cNvPr>
          <p:cNvSpPr/>
          <p:nvPr/>
        </p:nvSpPr>
        <p:spPr>
          <a:xfrm>
            <a:off x="336884" y="3991201"/>
            <a:ext cx="1151823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При проектирование электроснабжения сельских районов необходимо определить электрические нагрузки для выбора параметров и мощности сельских электрических установок - электростанций, трансформаторной подстанции, силовых и электроосветительных приемников.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132190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4">
            <a:extLst>
              <a:ext uri="{FF2B5EF4-FFF2-40B4-BE49-F238E27FC236}">
                <a16:creationId xmlns:a16="http://schemas.microsoft.com/office/drawing/2014/main" id="{E583AA00-4778-4950-B85B-1CFE80B8058F}"/>
              </a:ext>
            </a:extLst>
          </p:cNvPr>
          <p:cNvSpPr txBox="1">
            <a:spLocks/>
          </p:cNvSpPr>
          <p:nvPr/>
        </p:nvSpPr>
        <p:spPr>
          <a:xfrm>
            <a:off x="336884" y="265605"/>
            <a:ext cx="11518232" cy="9455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z="2000" dirty="0"/>
              <a:t>8. Тепло-,газо- и электроснабжение сельских населенных пунктов </a:t>
            </a:r>
            <a:endParaRPr lang="ru-BY" sz="20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A566011-761E-4F66-A1FC-E7F147746E15}"/>
              </a:ext>
            </a:extLst>
          </p:cNvPr>
          <p:cNvSpPr/>
          <p:nvPr/>
        </p:nvSpPr>
        <p:spPr>
          <a:xfrm>
            <a:off x="336884" y="960084"/>
            <a:ext cx="1151823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Электрическая сеть состоит из трансформаторных подстанций и линий различного напряжения:</a:t>
            </a:r>
          </a:p>
          <a:p>
            <a:r>
              <a:rPr lang="ru-RU" sz="2000" dirty="0"/>
              <a:t>а) высокого 110, 154, 220, 330, 500 и 800 </a:t>
            </a:r>
            <a:r>
              <a:rPr lang="ru-RU" sz="2000" dirty="0" err="1"/>
              <a:t>кВ</a:t>
            </a:r>
            <a:r>
              <a:rPr lang="ru-RU" sz="2000" dirty="0"/>
              <a:t>;</a:t>
            </a:r>
          </a:p>
          <a:p>
            <a:r>
              <a:rPr lang="ru-RU" sz="2000" dirty="0"/>
              <a:t>б) среднего 1, 3, 6, 10, 15, 20 и 35 </a:t>
            </a:r>
            <a:r>
              <a:rPr lang="ru-RU" sz="2000" dirty="0" err="1"/>
              <a:t>кВ</a:t>
            </a:r>
            <a:r>
              <a:rPr lang="ru-RU" sz="2000" dirty="0"/>
              <a:t>;</a:t>
            </a:r>
          </a:p>
          <a:p>
            <a:r>
              <a:rPr lang="ru-RU" sz="2000" dirty="0"/>
              <a:t>в) низкого 220/127, 380/ 220 и 500 В.</a:t>
            </a:r>
          </a:p>
          <a:p>
            <a:endParaRPr lang="ru-RU" sz="2000" dirty="0"/>
          </a:p>
          <a:p>
            <a:r>
              <a:rPr lang="ru-RU" sz="2000" dirty="0"/>
              <a:t>Электролинии высокого напряжения сооружаются только надземным способом на опорах, а среднего и низкого – как надземным, так и подземным (кабельные прокладки), в зависимости от величины населенного пункта, плотности застройки и этажности.</a:t>
            </a:r>
          </a:p>
          <a:p>
            <a:endParaRPr lang="ru-RU" sz="2000" b="1" dirty="0"/>
          </a:p>
          <a:p>
            <a:r>
              <a:rPr lang="ru-RU" sz="2000" b="1" dirty="0"/>
              <a:t>Кабели могут прокладываться:</a:t>
            </a:r>
          </a:p>
          <a:p>
            <a:endParaRPr lang="ru-RU" sz="2000" dirty="0"/>
          </a:p>
          <a:p>
            <a:r>
              <a:rPr lang="ru-RU" sz="2000" dirty="0"/>
              <a:t>непосредственно в земле (</a:t>
            </a:r>
            <a:r>
              <a:rPr lang="ru-RU" sz="2000" dirty="0" err="1"/>
              <a:t>бесканальная</a:t>
            </a:r>
            <a:r>
              <a:rPr lang="ru-RU" sz="2000" dirty="0"/>
              <a:t> прокладка);</a:t>
            </a:r>
          </a:p>
          <a:p>
            <a:r>
              <a:rPr lang="ru-RU" sz="2000" dirty="0"/>
              <a:t>- в кабельной канализации;</a:t>
            </a:r>
          </a:p>
          <a:p>
            <a:r>
              <a:rPr lang="ru-RU" sz="2000" dirty="0"/>
              <a:t>- в кабельных тоннелях;</a:t>
            </a:r>
          </a:p>
          <a:p>
            <a:r>
              <a:rPr lang="ru-RU" sz="2000" dirty="0"/>
              <a:t>- в общих коллекторах.</a:t>
            </a:r>
            <a:endParaRPr lang="ru-BY" sz="2000" dirty="0"/>
          </a:p>
        </p:txBody>
      </p:sp>
    </p:spTree>
    <p:extLst>
      <p:ext uri="{BB962C8B-B14F-4D97-AF65-F5344CB8AC3E}">
        <p14:creationId xmlns:p14="http://schemas.microsoft.com/office/powerpoint/2010/main" val="39120847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A39EB47-8B9B-4C9C-BDA3-2103FFDB43D6}"/>
              </a:ext>
            </a:extLst>
          </p:cNvPr>
          <p:cNvSpPr/>
          <p:nvPr/>
        </p:nvSpPr>
        <p:spPr>
          <a:xfrm>
            <a:off x="2732243" y="3198167"/>
            <a:ext cx="73003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/>
              <a:t>9. Озеленение сельских населенных пунктов</a:t>
            </a:r>
          </a:p>
        </p:txBody>
      </p:sp>
    </p:spTree>
    <p:extLst>
      <p:ext uri="{BB962C8B-B14F-4D97-AF65-F5344CB8AC3E}">
        <p14:creationId xmlns:p14="http://schemas.microsoft.com/office/powerpoint/2010/main" val="396374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9CF904-9E28-4BDC-9998-0220E8477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341" y="604617"/>
            <a:ext cx="11443317" cy="823132"/>
          </a:xfrm>
        </p:spPr>
        <p:txBody>
          <a:bodyPr>
            <a:normAutofit fontScale="90000"/>
          </a:bodyPr>
          <a:lstStyle/>
          <a:p>
            <a:r>
              <a:rPr lang="ru-RU" sz="2400" dirty="0"/>
              <a:t>1. Мероприятия по инженерной подготовке территории для строительства и </a:t>
            </a:r>
            <a:r>
              <a:rPr lang="ru-RU" sz="2200" dirty="0"/>
              <a:t>благоустройства</a:t>
            </a:r>
            <a:r>
              <a:rPr lang="ru-RU" sz="2400" dirty="0"/>
              <a:t> сельских населенных пунктов</a:t>
            </a:r>
            <a:br>
              <a:rPr lang="ru-RU" dirty="0"/>
            </a:br>
            <a:endParaRPr lang="ru-BY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6974C5A-EFF6-4AF9-97C7-5A0C7841D078}"/>
              </a:ext>
            </a:extLst>
          </p:cNvPr>
          <p:cNvSpPr/>
          <p:nvPr/>
        </p:nvSpPr>
        <p:spPr>
          <a:xfrm>
            <a:off x="374341" y="1975917"/>
            <a:ext cx="11443317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Мероприятия по благоустройству сельских населённых мест можно разбить на три основные группы:</a:t>
            </a:r>
          </a:p>
          <a:p>
            <a:endParaRPr lang="ru-RU" sz="2000" dirty="0"/>
          </a:p>
          <a:p>
            <a:r>
              <a:rPr lang="ru-RU" sz="2000" dirty="0"/>
              <a:t>• инженерная подготовка территории для строительства и благоустройства населённого места;</a:t>
            </a:r>
          </a:p>
          <a:p>
            <a:endParaRPr lang="ru-RU" sz="2000" dirty="0"/>
          </a:p>
          <a:p>
            <a:r>
              <a:rPr lang="ru-RU" sz="2000" dirty="0"/>
              <a:t>• инженерное благоустройство территории;</a:t>
            </a:r>
          </a:p>
          <a:p>
            <a:endParaRPr lang="ru-RU" sz="2000" dirty="0"/>
          </a:p>
          <a:p>
            <a:r>
              <a:rPr lang="ru-RU" sz="2000" dirty="0"/>
              <a:t>• улучшение природных условий, микроклимата, удобства и художественно-эстетических условий жизни, быта и труда населения.</a:t>
            </a:r>
            <a:endParaRPr lang="ru-BY" sz="2000" dirty="0"/>
          </a:p>
        </p:txBody>
      </p:sp>
    </p:spTree>
    <p:extLst>
      <p:ext uri="{BB962C8B-B14F-4D97-AF65-F5344CB8AC3E}">
        <p14:creationId xmlns:p14="http://schemas.microsoft.com/office/powerpoint/2010/main" val="401450433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4">
            <a:extLst>
              <a:ext uri="{FF2B5EF4-FFF2-40B4-BE49-F238E27FC236}">
                <a16:creationId xmlns:a16="http://schemas.microsoft.com/office/drawing/2014/main" id="{E583AA00-4778-4950-B85B-1CFE80B8058F}"/>
              </a:ext>
            </a:extLst>
          </p:cNvPr>
          <p:cNvSpPr txBox="1">
            <a:spLocks/>
          </p:cNvSpPr>
          <p:nvPr/>
        </p:nvSpPr>
        <p:spPr>
          <a:xfrm>
            <a:off x="336884" y="265605"/>
            <a:ext cx="11518232" cy="9455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z="2000" dirty="0"/>
              <a:t>9. Озеленение сельских населенных пунктов</a:t>
            </a:r>
            <a:endParaRPr lang="ru-BY" sz="20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F3A1710-2CF7-4EB7-A7FD-0126DA48FC96}"/>
              </a:ext>
            </a:extLst>
          </p:cNvPr>
          <p:cNvSpPr/>
          <p:nvPr/>
        </p:nvSpPr>
        <p:spPr>
          <a:xfrm>
            <a:off x="336885" y="1065217"/>
            <a:ext cx="1151823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Вместе с архитектурой зданий и сооружений зеленые насаждения создают единое художественное целое и служат не только фоном для зданий, но и украшением населенных мест. В разные времена года зеленый наряд непрерывно видоизменяется, благодаря чему вносит неповторимое разнообразие в архитектуру сельского населенного пункта. Вместе с тем в зависимости от сочетаний с архитектурой сельских зданий зеленые насаждения служат средством, объединяющим застройку в законченное целое.</a:t>
            </a:r>
          </a:p>
          <a:p>
            <a:endParaRPr lang="ru-RU" sz="2000" dirty="0"/>
          </a:p>
          <a:p>
            <a:r>
              <a:rPr lang="ru-RU" sz="2000" dirty="0"/>
              <a:t>Исключительно важна санитарно-гигиеническая и оздоровительная роль зеленых насаждений. Они, как и другие виды насаждений, оказывают положительное влияние на микроклимат населенного пункта и прежде всего на ветровой режим, температуру и влажность воздуха. Поэтому в районах с высокими летними температурами, сильными ветрами и низкой относительной влажностью воздуха озеленение приобретает весьма важное значение. Поглощая углекислый газ и выделяя кислород, зеленые насаждения поддерживают нормальный состав воздуха и способствуют его ионизации.</a:t>
            </a:r>
            <a:endParaRPr lang="ru-BY" sz="2000" dirty="0"/>
          </a:p>
        </p:txBody>
      </p:sp>
    </p:spTree>
    <p:extLst>
      <p:ext uri="{BB962C8B-B14F-4D97-AF65-F5344CB8AC3E}">
        <p14:creationId xmlns:p14="http://schemas.microsoft.com/office/powerpoint/2010/main" val="211653158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4">
            <a:extLst>
              <a:ext uri="{FF2B5EF4-FFF2-40B4-BE49-F238E27FC236}">
                <a16:creationId xmlns:a16="http://schemas.microsoft.com/office/drawing/2014/main" id="{E583AA00-4778-4950-B85B-1CFE80B8058F}"/>
              </a:ext>
            </a:extLst>
          </p:cNvPr>
          <p:cNvSpPr txBox="1">
            <a:spLocks/>
          </p:cNvSpPr>
          <p:nvPr/>
        </p:nvSpPr>
        <p:spPr>
          <a:xfrm>
            <a:off x="336884" y="265605"/>
            <a:ext cx="11518232" cy="9455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z="2000" dirty="0"/>
              <a:t>9. Озеленение сельских населенных пунктов</a:t>
            </a:r>
            <a:endParaRPr lang="ru-BY" sz="20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3AFBD8B-530D-43B4-AE85-F5519EB6476B}"/>
              </a:ext>
            </a:extLst>
          </p:cNvPr>
          <p:cNvSpPr/>
          <p:nvPr/>
        </p:nvSpPr>
        <p:spPr>
          <a:xfrm>
            <a:off x="336885" y="1010704"/>
            <a:ext cx="1151823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Следует также отметить значительную роль зеленых насаждений в уменьшении уличных шумов. Зеленые насаждения ослабляют силу звуков на 20% и более. Зеле­ные насаждения служат местом отдыха.</a:t>
            </a:r>
          </a:p>
          <a:p>
            <a:endParaRPr lang="ru-RU" sz="2000" dirty="0"/>
          </a:p>
          <a:p>
            <a:r>
              <a:rPr lang="ru-RU" sz="2000" dirty="0"/>
              <a:t>Для сельских населенных пунктов очень важна защитная роль зеленых насаждений — зеленых колец возле населенных пунктов, защищающих их от сильных ветров, заносов снегом, песком и наносами пыльных бурь. Препятствуя, как зеленый барьер, распространению огня и снижая при пожаре скорость ветра, лиственные деревья имеют большое противопожарное значение.</a:t>
            </a:r>
            <a:endParaRPr lang="ru-BY" sz="20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914D109-159C-44AA-8200-7660F63CF65D}"/>
              </a:ext>
            </a:extLst>
          </p:cNvPr>
          <p:cNvSpPr/>
          <p:nvPr/>
        </p:nvSpPr>
        <p:spPr>
          <a:xfrm>
            <a:off x="336884" y="4110293"/>
            <a:ext cx="1151823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Хозяйственное значение зеленых насаждений заключается в том, что они являются источником получения плодов, ягод, служат медоносами, дают древесину, техническое и лекарственное сырье.</a:t>
            </a:r>
            <a:endParaRPr lang="ru-BY" sz="2000" dirty="0"/>
          </a:p>
        </p:txBody>
      </p:sp>
    </p:spTree>
    <p:extLst>
      <p:ext uri="{BB962C8B-B14F-4D97-AF65-F5344CB8AC3E}">
        <p14:creationId xmlns:p14="http://schemas.microsoft.com/office/powerpoint/2010/main" val="389837955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4F4B727-A7D6-4BC8-A161-9E9802D5EFDD}"/>
              </a:ext>
            </a:extLst>
          </p:cNvPr>
          <p:cNvSpPr/>
          <p:nvPr/>
        </p:nvSpPr>
        <p:spPr>
          <a:xfrm>
            <a:off x="3048000" y="3105835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dirty="0"/>
              <a:t>10. Система показателей для оценки планировочных решений жилых территорий</a:t>
            </a:r>
          </a:p>
        </p:txBody>
      </p:sp>
    </p:spTree>
    <p:extLst>
      <p:ext uri="{BB962C8B-B14F-4D97-AF65-F5344CB8AC3E}">
        <p14:creationId xmlns:p14="http://schemas.microsoft.com/office/powerpoint/2010/main" val="413637358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A11F120-D905-4FA9-AC89-3AE3498C2694}"/>
              </a:ext>
            </a:extLst>
          </p:cNvPr>
          <p:cNvSpPr/>
          <p:nvPr/>
        </p:nvSpPr>
        <p:spPr>
          <a:xfrm>
            <a:off x="433137" y="442846"/>
            <a:ext cx="1127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10. Система показателей для оценки планировочных решений жилых территорий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0AE9CBF-7E50-4E38-A841-07ACB273D07B}"/>
              </a:ext>
            </a:extLst>
          </p:cNvPr>
          <p:cNvSpPr/>
          <p:nvPr/>
        </p:nvSpPr>
        <p:spPr>
          <a:xfrm>
            <a:off x="433137" y="1329434"/>
            <a:ext cx="1145406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Плотность жилого фонда брутто зависит от типов жилых домов, размеров приусадебных участков и кварталов, площади улиц и проездов, площади под зелеными насаждениями общего пользования, площадей участков, непригодных под застройку, но расположенных в границах населенного пункта.</a:t>
            </a:r>
          </a:p>
          <a:p>
            <a:r>
              <a:rPr lang="ru-RU" sz="2000" dirty="0"/>
              <a:t>На плотность жилого фонда нетто влияют только типы жилых домов и площадь жилых территорий. В связи с тем, что застройка сельских населенных мест осуществляется различными типами жилых домов, плотность жилого фонда нетто необходимо определять для каждой строительной зоны.</a:t>
            </a:r>
          </a:p>
          <a:p>
            <a:r>
              <a:rPr lang="ru-RU" sz="2000" dirty="0"/>
              <a:t>Плотность населения выражается количеством жителей, приходящихся на 1 га территории жилой зоны.</a:t>
            </a:r>
          </a:p>
          <a:p>
            <a:endParaRPr lang="ru-RU" sz="2000" dirty="0"/>
          </a:p>
          <a:p>
            <a:r>
              <a:rPr lang="ru-RU" sz="2000" dirty="0"/>
              <a:t>Плотность застройки определяется как процентное отношение площадей, непосредственно занятых зданиями, к площади территории, на которой они размещены.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79230706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A11F120-D905-4FA9-AC89-3AE3498C2694}"/>
              </a:ext>
            </a:extLst>
          </p:cNvPr>
          <p:cNvSpPr/>
          <p:nvPr/>
        </p:nvSpPr>
        <p:spPr>
          <a:xfrm>
            <a:off x="433137" y="442846"/>
            <a:ext cx="1127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10. Система показателей для оценки планировочных решений жилых территорий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408AF7B-ACC8-4F3E-A985-63E05DAE9BEC}"/>
              </a:ext>
            </a:extLst>
          </p:cNvPr>
          <p:cNvSpPr/>
          <p:nvPr/>
        </p:nvSpPr>
        <p:spPr>
          <a:xfrm>
            <a:off x="433137" y="842956"/>
            <a:ext cx="116144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Важным технико-экономическим показателем, характеризующим проект планировки, является баланс территории. В балансе территории показывают площади по всем видам ее использования на первую очередь строительства и на расчетный срок. Для жилой зоны при составлении плана общие площади жилых территорий вычисляют отдельно: по строительным зонам (одноэтажной, блокированной застройки), площади территорий общественного назначения, под улицами, дорогами и площадями, а также участков, непригодных под застройку (овраги, водоемы и др.), но расположенных в границах</a:t>
            </a:r>
          </a:p>
          <a:p>
            <a:endParaRPr lang="ru-RU" sz="2000" dirty="0"/>
          </a:p>
          <a:p>
            <a:r>
              <a:rPr lang="ru-RU" sz="2000" dirty="0"/>
              <a:t>Все эти показатели, выраженные в гектарах и процентном отношении, заносят в таблицу «Баланс территории». Помимо этих технико-экономических показателей приводятся данные о численности населения и обеспеченности его жилым фондом.</a:t>
            </a:r>
          </a:p>
          <a:p>
            <a:r>
              <a:rPr lang="ru-RU" sz="2000" dirty="0"/>
              <a:t>Приведенные выше основные технико-экономические показатели могут быть дополнены и другими:</a:t>
            </a:r>
          </a:p>
          <a:p>
            <a:r>
              <a:rPr lang="ru-RU" sz="2000" dirty="0"/>
              <a:t>— протяженность уличной сети;</a:t>
            </a:r>
          </a:p>
          <a:p>
            <a:r>
              <a:rPr lang="ru-RU" sz="2000" dirty="0"/>
              <a:t>— линейная плотность застройки;</a:t>
            </a:r>
          </a:p>
          <a:p>
            <a:r>
              <a:rPr lang="ru-RU" sz="2000" dirty="0"/>
              <a:t>— средние и максимальные радиусы обслуживания учреждениями культурно-бытового назначения и др.</a:t>
            </a:r>
          </a:p>
        </p:txBody>
      </p:sp>
    </p:spTree>
    <p:extLst>
      <p:ext uri="{BB962C8B-B14F-4D97-AF65-F5344CB8AC3E}">
        <p14:creationId xmlns:p14="http://schemas.microsoft.com/office/powerpoint/2010/main" val="1211310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9CF904-9E28-4BDC-9998-0220E8477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341" y="604617"/>
            <a:ext cx="11443317" cy="823132"/>
          </a:xfrm>
        </p:spPr>
        <p:txBody>
          <a:bodyPr>
            <a:normAutofit fontScale="90000"/>
          </a:bodyPr>
          <a:lstStyle/>
          <a:p>
            <a:r>
              <a:rPr lang="ru-RU" sz="2200" dirty="0"/>
              <a:t>1. Мероприятия по инженерной подготовке территории для строительства и благоустройства сельских населенных пунктов</a:t>
            </a:r>
            <a:br>
              <a:rPr lang="ru-RU" dirty="0"/>
            </a:br>
            <a:endParaRPr lang="ru-BY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9A78510-BB7C-497D-B0DC-6D451230F5D5}"/>
              </a:ext>
            </a:extLst>
          </p:cNvPr>
          <p:cNvSpPr/>
          <p:nvPr/>
        </p:nvSpPr>
        <p:spPr>
          <a:xfrm>
            <a:off x="443843" y="1417237"/>
            <a:ext cx="1130431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u="sng" dirty="0"/>
              <a:t>Инженерная подготовка территории населённых мест </a:t>
            </a:r>
            <a:r>
              <a:rPr lang="ru-RU" sz="2000" dirty="0"/>
              <a:t>— проведение комплекса инженерных мероприятий и сооружений по обеспечению пригодности территории для различных видов использования и создания, благоприятных санитарно-гигиенических и микроклиматических условий. Основные задачи инженерной подготовки территории следующие:</a:t>
            </a:r>
          </a:p>
          <a:p>
            <a:endParaRPr lang="ru-RU" sz="2000" dirty="0"/>
          </a:p>
          <a:p>
            <a:r>
              <a:rPr lang="ru-RU" sz="2000" dirty="0"/>
              <a:t>• проведение мероприятий, необходимых для освоения территорий, осушение, защита от затопления, подтопления, селевых потоков, размыва, борьба с образованием оврагов и эрозией почвы, противооползневые работы;</a:t>
            </a:r>
          </a:p>
          <a:p>
            <a:endParaRPr lang="ru-RU" sz="2000" dirty="0"/>
          </a:p>
          <a:p>
            <a:r>
              <a:rPr lang="ru-RU" sz="2000" dirty="0"/>
              <a:t>• подготовка территории под застройку, организация поверхностного стока, орошение;</a:t>
            </a:r>
          </a:p>
          <a:p>
            <a:endParaRPr lang="ru-RU" sz="2000" dirty="0"/>
          </a:p>
          <a:p>
            <a:r>
              <a:rPr lang="ru-RU" sz="2000" dirty="0"/>
              <a:t>• благоустройство берегов рек, озер, оврагов, малых внутренних водоёмов.</a:t>
            </a:r>
            <a:endParaRPr lang="ru-BY" sz="2000" dirty="0"/>
          </a:p>
        </p:txBody>
      </p:sp>
    </p:spTree>
    <p:extLst>
      <p:ext uri="{BB962C8B-B14F-4D97-AF65-F5344CB8AC3E}">
        <p14:creationId xmlns:p14="http://schemas.microsoft.com/office/powerpoint/2010/main" val="780885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9CF904-9E28-4BDC-9998-0220E8477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341" y="604617"/>
            <a:ext cx="11443317" cy="823132"/>
          </a:xfrm>
        </p:spPr>
        <p:txBody>
          <a:bodyPr>
            <a:normAutofit fontScale="90000"/>
          </a:bodyPr>
          <a:lstStyle/>
          <a:p>
            <a:r>
              <a:rPr lang="ru-RU" sz="2400" dirty="0"/>
              <a:t>1. Мероприятия по инженерной подготовке территории для строительства и </a:t>
            </a:r>
            <a:r>
              <a:rPr lang="ru-RU" sz="2200" dirty="0"/>
              <a:t>благоустройства</a:t>
            </a:r>
            <a:r>
              <a:rPr lang="ru-RU" sz="2400" dirty="0"/>
              <a:t> сельских населенных пунктов</a:t>
            </a:r>
            <a:br>
              <a:rPr lang="ru-RU" dirty="0"/>
            </a:br>
            <a:endParaRPr lang="ru-BY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F58A5A6-3DCD-4486-9819-B04B05F1D379}"/>
              </a:ext>
            </a:extLst>
          </p:cNvPr>
          <p:cNvSpPr/>
          <p:nvPr/>
        </p:nvSpPr>
        <p:spPr>
          <a:xfrm>
            <a:off x="374341" y="1582340"/>
            <a:ext cx="1144331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Мероприятия по инженерному благоустройству представляют самостоятельную область инженерною проектирования.</a:t>
            </a:r>
          </a:p>
          <a:p>
            <a:endParaRPr lang="ru-RU" dirty="0"/>
          </a:p>
          <a:p>
            <a:r>
              <a:rPr lang="ru-RU" dirty="0"/>
              <a:t>В проекте планировки и застройки населенного пункта они ограничиваются:</a:t>
            </a:r>
          </a:p>
          <a:p>
            <a:endParaRPr lang="ru-RU" dirty="0"/>
          </a:p>
          <a:p>
            <a:r>
              <a:rPr lang="ru-RU" dirty="0"/>
              <a:t>1. по водоснабжению - определением местоположения водозаборных сооружений, водонапорной башни и границ охранной зоны;</a:t>
            </a:r>
          </a:p>
          <a:p>
            <a:endParaRPr lang="ru-RU" dirty="0"/>
          </a:p>
          <a:p>
            <a:r>
              <a:rPr lang="ru-RU" dirty="0"/>
              <a:t>2. по канализации - </a:t>
            </a:r>
            <a:r>
              <a:rPr lang="ru-RU" sz="2000" dirty="0"/>
              <a:t>размещением</a:t>
            </a:r>
            <a:r>
              <a:rPr lang="ru-RU" dirty="0"/>
              <a:t> очистных сооружений и трасс основных коллекторов канализационной сети;</a:t>
            </a:r>
          </a:p>
          <a:p>
            <a:endParaRPr lang="ru-RU" dirty="0"/>
          </a:p>
          <a:p>
            <a:r>
              <a:rPr lang="ru-RU" dirty="0"/>
              <a:t>3. по инженерной подготовке территории — схемой вертикальной планировки (регулированием водостоков вдоль улиц).</a:t>
            </a:r>
            <a:endParaRPr lang="ru-BY" dirty="0"/>
          </a:p>
        </p:txBody>
      </p:sp>
    </p:spTree>
    <p:extLst>
      <p:ext uri="{BB962C8B-B14F-4D97-AF65-F5344CB8AC3E}">
        <p14:creationId xmlns:p14="http://schemas.microsoft.com/office/powerpoint/2010/main" val="3990613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2129B0E-B406-4461-9B72-A1A017831B04}"/>
              </a:ext>
            </a:extLst>
          </p:cNvPr>
          <p:cNvSpPr/>
          <p:nvPr/>
        </p:nvSpPr>
        <p:spPr>
          <a:xfrm>
            <a:off x="3048000" y="265665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dirty="0"/>
              <a:t>2. Основные задачи вертикальной планировки сельских населенных пунктов</a:t>
            </a:r>
            <a:endParaRPr lang="ru-BY" sz="2400" b="1" dirty="0"/>
          </a:p>
        </p:txBody>
      </p:sp>
    </p:spTree>
    <p:extLst>
      <p:ext uri="{BB962C8B-B14F-4D97-AF65-F5344CB8AC3E}">
        <p14:creationId xmlns:p14="http://schemas.microsoft.com/office/powerpoint/2010/main" val="2341832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55DC4D44-87A2-4669-AE3F-69CB27A2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884" y="177373"/>
            <a:ext cx="11518232" cy="945574"/>
          </a:xfrm>
        </p:spPr>
        <p:txBody>
          <a:bodyPr>
            <a:normAutofit/>
          </a:bodyPr>
          <a:lstStyle/>
          <a:p>
            <a:r>
              <a:rPr lang="ru-RU" sz="2000" dirty="0"/>
              <a:t>2. Основные задачи вертикальной планировки сельских населенных пунктов</a:t>
            </a:r>
            <a:endParaRPr lang="ru-BY" sz="200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E97CDB3-709C-462F-B6FC-79D62AE26898}"/>
              </a:ext>
            </a:extLst>
          </p:cNvPr>
          <p:cNvSpPr/>
          <p:nvPr/>
        </p:nvSpPr>
        <p:spPr>
          <a:xfrm>
            <a:off x="336884" y="2459504"/>
            <a:ext cx="1151823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u="sng" dirty="0"/>
              <a:t>Вертикальная планировка </a:t>
            </a:r>
            <a:r>
              <a:rPr lang="ru-RU" sz="2000" dirty="0"/>
              <a:t>– это инженерное мероприятие по искусственному изменению и преобразованию существующего рельефа местности. Она является обязательным и одним из важнейших мероприятий по инженерной подготовке и благоустройству территорий. Таким образом, основная цель вертикальной планировки заключается в создании поверхностей, удовлетворяющих требованиям застройки и инженерного благоустройства городских территорий.</a:t>
            </a:r>
            <a:endParaRPr lang="ru-BY" sz="2000" dirty="0"/>
          </a:p>
        </p:txBody>
      </p:sp>
    </p:spTree>
    <p:extLst>
      <p:ext uri="{BB962C8B-B14F-4D97-AF65-F5344CB8AC3E}">
        <p14:creationId xmlns:p14="http://schemas.microsoft.com/office/powerpoint/2010/main" val="419915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55DC4D44-87A2-4669-AE3F-69CB27A2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884" y="177373"/>
            <a:ext cx="11518232" cy="945574"/>
          </a:xfrm>
        </p:spPr>
        <p:txBody>
          <a:bodyPr>
            <a:normAutofit/>
          </a:bodyPr>
          <a:lstStyle/>
          <a:p>
            <a:r>
              <a:rPr lang="ru-RU" sz="2000" dirty="0"/>
              <a:t>2. Основные задачи вертикальной планировки сельских населенных пунктов</a:t>
            </a:r>
            <a:endParaRPr lang="ru-BY" sz="20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974249F-00E5-4796-934E-FAD4071FD3C3}"/>
              </a:ext>
            </a:extLst>
          </p:cNvPr>
          <p:cNvSpPr/>
          <p:nvPr/>
        </p:nvSpPr>
        <p:spPr>
          <a:xfrm>
            <a:off x="336884" y="1228397"/>
            <a:ext cx="1151823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Основными задачами вертикальной планировки являются:</a:t>
            </a:r>
          </a:p>
          <a:p>
            <a:endParaRPr lang="ru-RU" sz="2000" dirty="0"/>
          </a:p>
          <a:p>
            <a:r>
              <a:rPr lang="ru-RU" sz="2000" dirty="0"/>
              <a:t>организация стока поверхностных вод (ливневых и талых) с городских территорий;</a:t>
            </a:r>
          </a:p>
          <a:p>
            <a:endParaRPr lang="ru-RU" sz="2000" dirty="0"/>
          </a:p>
          <a:p>
            <a:r>
              <a:rPr lang="ru-RU" sz="2000" dirty="0"/>
              <a:t>обеспечение допустимых уклонов городских улиц, площадей и перекрестков для безопасного и удобного движения всех видов транспорта и пешеходов;</a:t>
            </a:r>
          </a:p>
          <a:p>
            <a:endParaRPr lang="ru-RU" sz="2000" dirty="0"/>
          </a:p>
          <a:p>
            <a:r>
              <a:rPr lang="ru-RU" sz="2000" dirty="0"/>
              <a:t>создание благоприятных условий для размещения зданий и прокладки подземных инженерных сетей;</a:t>
            </a:r>
          </a:p>
          <a:p>
            <a:endParaRPr lang="ru-RU" sz="2000" dirty="0"/>
          </a:p>
          <a:p>
            <a:r>
              <a:rPr lang="ru-RU" sz="2000" dirty="0"/>
              <a:t>организация рельефа при наличии неблагоприятных физико-геологических процессов (затопление территории, </a:t>
            </a:r>
            <a:r>
              <a:rPr lang="ru-RU" sz="2000" dirty="0" err="1"/>
              <a:t>оврагообразование</a:t>
            </a:r>
            <a:r>
              <a:rPr lang="ru-RU" sz="2000" dirty="0"/>
              <a:t> и </a:t>
            </a:r>
            <a:r>
              <a:rPr lang="ru-RU" sz="2000" dirty="0" err="1"/>
              <a:t>т.д</a:t>
            </a:r>
            <a:r>
              <a:rPr lang="ru-RU" sz="2000" dirty="0"/>
              <a:t>);</a:t>
            </a:r>
          </a:p>
          <a:p>
            <a:endParaRPr lang="ru-RU" sz="2000" dirty="0"/>
          </a:p>
          <a:p>
            <a:r>
              <a:rPr lang="ru-RU" sz="2000" dirty="0"/>
              <a:t>придание рельефу наибольшей архитектурной выразительности.</a:t>
            </a:r>
            <a:endParaRPr lang="ru-BY" sz="2000" dirty="0"/>
          </a:p>
        </p:txBody>
      </p:sp>
    </p:spTree>
    <p:extLst>
      <p:ext uri="{BB962C8B-B14F-4D97-AF65-F5344CB8AC3E}">
        <p14:creationId xmlns:p14="http://schemas.microsoft.com/office/powerpoint/2010/main" val="32598307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TM03457510[[fn=Савон]]</Template>
  <TotalTime>190</TotalTime>
  <Words>3860</Words>
  <Application>Microsoft Office PowerPoint</Application>
  <PresentationFormat>Широкоэкранный</PresentationFormat>
  <Paragraphs>237</Paragraphs>
  <Slides>44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7" baseType="lpstr">
      <vt:lpstr>Arial</vt:lpstr>
      <vt:lpstr>Century Gothic</vt:lpstr>
      <vt:lpstr>Савон</vt:lpstr>
      <vt:lpstr>Благоустройство сельских населенных пунктов в генеральных планах</vt:lpstr>
      <vt:lpstr>Презентация PowerPoint</vt:lpstr>
      <vt:lpstr>1. Мероприятия по инженерной подготовке территории для строительства и благоустройства сельских населенных пунктов</vt:lpstr>
      <vt:lpstr>1. Мероприятия по инженерной подготовке территории для строительства и благоустройства сельских населенных пунктов </vt:lpstr>
      <vt:lpstr>1. Мероприятия по инженерной подготовке территории для строительства и благоустройства сельских населенных пунктов </vt:lpstr>
      <vt:lpstr>1. Мероприятия по инженерной подготовке территории для строительства и благоустройства сельских населенных пунктов </vt:lpstr>
      <vt:lpstr>Презентация PowerPoint</vt:lpstr>
      <vt:lpstr>2. Основные задачи вертикальной планировки сельских населенных пунктов</vt:lpstr>
      <vt:lpstr>2. Основные задачи вертикальной планировки сельских населенных пунктов</vt:lpstr>
      <vt:lpstr>2. Основные задачи вертикальной планировки сельских населенных пунктов</vt:lpstr>
      <vt:lpstr>Презентация PowerPoint</vt:lpstr>
      <vt:lpstr>3. Методы разработки проекта вертикальной планировки сельских населенных пунктов</vt:lpstr>
      <vt:lpstr>3. Методы разработки проекта вертикальной планировки сельских населенных пунктов</vt:lpstr>
      <vt:lpstr>Презентация PowerPoint</vt:lpstr>
      <vt:lpstr>3. Методы разработки проекта вертикальной планировки сельских населенных пунктов</vt:lpstr>
      <vt:lpstr>Презентация PowerPoint</vt:lpstr>
      <vt:lpstr>3. Методы разработки проекта вертикальной планировки сельских населенных пунктов</vt:lpstr>
      <vt:lpstr>Презентация PowerPoint</vt:lpstr>
      <vt:lpstr>4. Схема вертикальной планировки сельских населенных пунктов</vt:lpstr>
      <vt:lpstr>4. Схема вертикальной планировки сельских населенных пунктов</vt:lpstr>
      <vt:lpstr>4. Схема вертикальной планировки сельских населенных пунктов</vt:lpstr>
      <vt:lpstr>4. Схема вертикальной планировки сельских населенных пунктов</vt:lpstr>
      <vt:lpstr>Презентация PowerPoint</vt:lpstr>
      <vt:lpstr>5. Технический поперечный профиль улицы</vt:lpstr>
      <vt:lpstr>5. Технический поперечный профиль улицы</vt:lpstr>
      <vt:lpstr>Презентация PowerPoint</vt:lpstr>
      <vt:lpstr>6. Инженерно-техническая инфраструктура сельских населенных пунктов</vt:lpstr>
      <vt:lpstr>6. Инженерно-техническая инфраструктура сельских населенных пунктов</vt:lpstr>
      <vt:lpstr>Презентация PowerPoint</vt:lpstr>
      <vt:lpstr>7. Системы канализации, методы очистки сточных вод.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ANNA</dc:creator>
  <cp:lastModifiedBy>lex_avdeev_by@outlook.com</cp:lastModifiedBy>
  <cp:revision>21</cp:revision>
  <dcterms:created xsi:type="dcterms:W3CDTF">2023-03-21T13:12:28Z</dcterms:created>
  <dcterms:modified xsi:type="dcterms:W3CDTF">2024-04-16T07:19:59Z</dcterms:modified>
</cp:coreProperties>
</file>