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DA8F26D-95BE-4CD9-B8E6-C24FE04B492A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E46365-F4C1-4A2E-B178-341E556365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8F26D-95BE-4CD9-B8E6-C24FE04B492A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365-F4C1-4A2E-B178-341E556365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8F26D-95BE-4CD9-B8E6-C24FE04B492A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365-F4C1-4A2E-B178-341E556365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8F26D-95BE-4CD9-B8E6-C24FE04B492A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365-F4C1-4A2E-B178-341E556365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8F26D-95BE-4CD9-B8E6-C24FE04B492A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365-F4C1-4A2E-B178-341E556365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8F26D-95BE-4CD9-B8E6-C24FE04B492A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365-F4C1-4A2E-B178-341E556365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DA8F26D-95BE-4CD9-B8E6-C24FE04B492A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E46365-F4C1-4A2E-B178-341E55636507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DA8F26D-95BE-4CD9-B8E6-C24FE04B492A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E46365-F4C1-4A2E-B178-341E556365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8F26D-95BE-4CD9-B8E6-C24FE04B492A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365-F4C1-4A2E-B178-341E556365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8F26D-95BE-4CD9-B8E6-C24FE04B492A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365-F4C1-4A2E-B178-341E556365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8F26D-95BE-4CD9-B8E6-C24FE04B492A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46365-F4C1-4A2E-B178-341E556365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DA8F26D-95BE-4CD9-B8E6-C24FE04B492A}" type="datetimeFigureOut">
              <a:rPr lang="ru-RU" smtClean="0"/>
              <a:t>16.04.2024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E46365-F4C1-4A2E-B178-341E5563650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571612"/>
            <a:ext cx="84582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Размещение объектов общественного назначения и планировка </a:t>
            </a:r>
            <a:r>
              <a:rPr lang="ru-RU"/>
              <a:t>их участков</a:t>
            </a:r>
            <a:br>
              <a:rPr lang="ru-RU"/>
            </a:br>
            <a:r>
              <a:rPr lang="ru-RU" sz="6000"/>
              <a:t>Проектирование </a:t>
            </a:r>
            <a:r>
              <a:rPr lang="ru-RU" sz="6000" dirty="0"/>
              <a:t>улиц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7304"/>
          </a:xfrm>
        </p:spPr>
        <p:txBody>
          <a:bodyPr/>
          <a:lstStyle/>
          <a:p>
            <a:r>
              <a:rPr lang="ru-RU" dirty="0"/>
              <a:t>Сельское населенное место входит в систему расселения в дан­ном районе и поэтому связано со многими внешними пунктами.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Поэтому улицы должны выходить к внешним дорогам, ведущим к другим населенным пунктам, железнодорожной станции, водной пристани и т. д. Таким образом, он окажется связанным с орга­низацией территории землепользования и местной системой рас­селения.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928934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/>
              <a:t>Размещение транзитных путей</a:t>
            </a:r>
            <a:endParaRPr lang="ru-RU" sz="6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442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По транзитным путям через данный населенный пункт как через промежуточный проходит движение транспорта (грузового, пассажирского), не имеющего к нему прямого отношения.</a:t>
            </a:r>
          </a:p>
          <a:p>
            <a:r>
              <a:rPr lang="ru-RU" dirty="0"/>
              <a:t>Это движение, нередко скоростное, вносит беспокойство в жизнь населенного пункта, ухудшает его санитарное состояние, усложняет решение пересечений транзитного пути с улицами местного движения. Если есть возможность, транзитные пути следует выносить за пределы населенных мест. Исключение может быть сделано для районных дорог с незначительным движением, которые иногда целесообразно совместить с главными улицами сельских населенных мест.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730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Если вынести транзитные пути по каким-либо причинам не­возможно, то изоляция транзита выполняется с помощью сле­дующих приемов:</a:t>
            </a:r>
          </a:p>
          <a:p>
            <a:r>
              <a:rPr lang="ru-RU" dirty="0"/>
              <a:t>а) размещение населенного места по одну сторону от тран­зитной дороги, с тем чтобы исключить частые переходы и переезды через нее; </a:t>
            </a:r>
          </a:p>
          <a:p>
            <a:r>
              <a:rPr lang="ru-RU" dirty="0"/>
              <a:t>б) проектирование плотных и густых посадок деревьев и кустарников в виде разграничительных полос между транзитной дорогой и улицей, защищающих застройку и палисадники, а также улицы местного движения от пыли и шума со стороны транзитных путей;</a:t>
            </a:r>
          </a:p>
          <a:p>
            <a:r>
              <a:rPr lang="ru-RU" dirty="0"/>
              <a:t>в) размещение жилой застройки на значительном расстоянии от транзитной дороги.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5800"/>
          </a:xfrm>
        </p:spPr>
        <p:txBody>
          <a:bodyPr/>
          <a:lstStyle/>
          <a:p>
            <a:r>
              <a:rPr lang="ru-RU" dirty="0"/>
              <a:t>Если транзитные дороги проходят вблизи сельских населенных мест, необходимо позаботиться и о привлекательном виде со стороны этих дорог на населенные пункты. Особое внимание следует уделить оформлению въезда в населенный пункт.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928934"/>
            <a:ext cx="8229600" cy="1066800"/>
          </a:xfrm>
        </p:spPr>
        <p:txBody>
          <a:bodyPr>
            <a:normAutofit/>
          </a:bodyPr>
          <a:lstStyle/>
          <a:p>
            <a:r>
              <a:rPr lang="ru-RU" sz="6000" b="1" dirty="0"/>
              <a:t>Трассирование улиц</a:t>
            </a:r>
            <a:endParaRPr lang="ru-RU" sz="6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586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При нанесении на план направлений проектируемых улиц — трассировании улиц — необходимо соблюдать определенные условия. Рассмотрим основные из них.</a:t>
            </a:r>
          </a:p>
          <a:p>
            <a:r>
              <a:rPr lang="ru-RU" dirty="0"/>
              <a:t>Учет системы уличной сети. Каждая улица представляет собой элемент общей системы уличной сети и имеет в ней свое определенное значение в соответствии с классификацией улиц. При трассировании каждой улицы уточняется ее положение на </a:t>
            </a:r>
            <a:r>
              <a:rPr lang="ru-RU" dirty="0" err="1"/>
              <a:t>цлане</a:t>
            </a:r>
            <a:r>
              <a:rPr lang="ru-RU" dirty="0"/>
              <a:t> с сохранением стройности и единства всей системы улиц и с учетом ее назначения. Уточнение трасс улиц на плане связано с учетом рельефа, ветров и ориентации по сторонам света.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7304"/>
          </a:xfrm>
        </p:spPr>
        <p:txBody>
          <a:bodyPr>
            <a:normAutofit fontScale="85000" lnSpcReduction="20000"/>
          </a:bodyPr>
          <a:lstStyle/>
          <a:p>
            <a:r>
              <a:rPr lang="ru-RU" b="1" i="1" u="sng" dirty="0"/>
              <a:t>У</a:t>
            </a:r>
            <a:r>
              <a:rPr lang="ru-RU" b="1" u="sng" dirty="0"/>
              <a:t>чет рельефа</a:t>
            </a:r>
            <a:r>
              <a:rPr lang="ru-RU" b="1" dirty="0"/>
              <a:t>. </a:t>
            </a:r>
            <a:r>
              <a:rPr lang="ru-RU" dirty="0"/>
              <a:t>Рельеф поверхности территории оказывает существенное влияние на трассирование улиц.</a:t>
            </a:r>
          </a:p>
          <a:p>
            <a:r>
              <a:rPr lang="ru-RU" dirty="0"/>
              <a:t>Большие продольные уклоны улиц затрудняют, а в некоторых случаях и вовсе исключают движение по ним транспорта. Трудно преодолимы они и для пешеходов. Поэтому для улиц разного наз­начения установлены предельно допустимые величины продольных уклонов. Так, для улиц и дорог со скоростным и грузовым дви­жением транспорта они не должны превышать 0,040 (4%). Ма­гистральные улицы и дороги могут иметь продольные уклоны до 0,050—0,060. Предел величины продольных уклонов поселковых улиц и дорог 0,070. Только для жилых улиц и для проездов, по ко­торым движение транспорта носит единичный случайный харак­тер, продольные уклоны допустимо доводить до 0,080. Продоль­ные уклоны на пешеходных улицах и дорогах составляют 0,040.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8742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В горных условиях выдержать такие уклоны трудно, и поэтому они могут быть несколько увеличены: для магистральных улиц и дорог районного значения, для улиц и дорог местного значения на 0,020, для остальных — на 0,010.</a:t>
            </a:r>
          </a:p>
          <a:p>
            <a:r>
              <a:rPr lang="ru-RU" dirty="0"/>
              <a:t>Увеличивать продольные уклоны можно также на пешеходных улицах на участках протяженностью не более 300 м. Здесь их можно доводить до 0,060, а в горных условиях — до 0,080.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большие продольные уклоны улиц неблагоприятны: </a:t>
            </a:r>
          </a:p>
          <a:p>
            <a:pPr lvl="0"/>
            <a:r>
              <a:rPr lang="ru-RU" dirty="0"/>
              <a:t>размыв во время дождей и таяния снега.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730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Для отвода вод улицы должны иметь продольные уклоны больше нуля. В качестве наименьшего допус­тимого принят уклон 0,005 и лишь в крайнем случае 0,004. Если нет уклонов, их необходимо создать. </a:t>
            </a:r>
          </a:p>
          <a:p>
            <a:r>
              <a:rPr lang="ru-RU" dirty="0"/>
              <a:t>(пример с застаиванием воды около ДК, и нового ФПК.</a:t>
            </a:r>
          </a:p>
          <a:p>
            <a:r>
              <a:rPr lang="ru-RU" dirty="0"/>
              <a:t>Уклоны зависят от покрытия улиц. При булыжном покрытии необходимо проектировать немного больше минимальных значений.  </a:t>
            </a:r>
          </a:p>
          <a:p>
            <a:r>
              <a:rPr lang="ru-RU" dirty="0"/>
              <a:t>Итак, технические допуски продольных уклонов улиц находят­ся в пределах от 0,005—0,004 до 0,080.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1.Построение системы улиц</a:t>
            </a:r>
          </a:p>
          <a:p>
            <a:r>
              <a:rPr lang="ru-RU" dirty="0"/>
              <a:t>2.Учет связи улиц с внешними дорогами</a:t>
            </a:r>
          </a:p>
          <a:p>
            <a:r>
              <a:rPr lang="ru-RU" dirty="0"/>
              <a:t>3.Размещение транзитных путей</a:t>
            </a:r>
          </a:p>
          <a:p>
            <a:r>
              <a:rPr lang="ru-RU" dirty="0"/>
              <a:t>4. Трассирование улиц</a:t>
            </a:r>
          </a:p>
          <a:p>
            <a:r>
              <a:rPr lang="ru-RU" dirty="0"/>
              <a:t>5. Пересечение улиц</a:t>
            </a:r>
          </a:p>
          <a:p>
            <a:r>
              <a:rPr lang="ru-RU" dirty="0"/>
              <a:t>6.Элементы,общая ширина и поперечный профиль улицы</a:t>
            </a:r>
          </a:p>
          <a:p>
            <a:r>
              <a:rPr lang="ru-RU" dirty="0"/>
              <a:t>7. Архитектурная организация улиц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4428"/>
          </a:xfrm>
        </p:spPr>
        <p:txBody>
          <a:bodyPr>
            <a:normAutofit fontScale="85000" lnSpcReduction="20000"/>
          </a:bodyPr>
          <a:lstStyle/>
          <a:p>
            <a:r>
              <a:rPr lang="ru-RU" u="sng" dirty="0"/>
              <a:t>Учет ветров</a:t>
            </a:r>
            <a:r>
              <a:rPr lang="ru-RU" dirty="0"/>
              <a:t>. При трас­сировании улиц учитывают господствую­щее направление ветров, их повторяемость и силу, так как они вентилируют улицы, служат причиной сквозняков на них, способствуют распростране­нию огня при пожарах, пыли и снега. </a:t>
            </a:r>
          </a:p>
          <a:p>
            <a:r>
              <a:rPr lang="ru-RU" dirty="0"/>
              <a:t>В местностях с большей силой ветров улицы проектируются под углом (30-40 градусов) к направлению часто повторяющихся ветров </a:t>
            </a:r>
            <a:r>
              <a:rPr lang="ru-RU" b="1" i="1" dirty="0"/>
              <a:t>(но не поперек</a:t>
            </a:r>
            <a:r>
              <a:rPr lang="ru-RU" dirty="0"/>
              <a:t>). В местах со слабыми или средними ветрами большинство трасс улиц совмещают с направлением наиболее часто повторяющихся ветров. </a:t>
            </a:r>
          </a:p>
          <a:p>
            <a:r>
              <a:rPr lang="ru-RU" dirty="0"/>
              <a:t>В районах с большими снегопадами (&gt; 200 … за зиму) главные улицы следует ориентировать па­раллельно господствующему направлению ветра или с отклонени­ем от него до 30°. Если 90" то задувание, наметы  и т.д.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7304"/>
          </a:xfrm>
        </p:spPr>
        <p:txBody>
          <a:bodyPr>
            <a:normAutofit fontScale="85000" lnSpcReduction="20000"/>
          </a:bodyPr>
          <a:lstStyle/>
          <a:p>
            <a:r>
              <a:rPr lang="ru-RU" b="1" u="sng" dirty="0"/>
              <a:t>Ориентация по сторонам света</a:t>
            </a:r>
            <a:r>
              <a:rPr lang="ru-RU" dirty="0"/>
              <a:t>. Ориентация улиц по странам света определяется следующими требованиями: </a:t>
            </a:r>
          </a:p>
          <a:p>
            <a:r>
              <a:rPr lang="ru-RU" dirty="0"/>
              <a:t>а) обес­печение наиболее комфортабельных условий для человека, идущего по улице; </a:t>
            </a:r>
          </a:p>
          <a:p>
            <a:r>
              <a:rPr lang="ru-RU" dirty="0"/>
              <a:t>б) сочетание наилучших условий инсоляции жи­лых домов и художественно-эстетических условий застройки улиц.</a:t>
            </a:r>
          </a:p>
          <a:p>
            <a:r>
              <a:rPr lang="ru-RU" dirty="0"/>
              <a:t>По первому требованию, улицы необходимо трассировать так, чтобы человек хорошо себя чувствовал. Днем в летний период большее пространство улицы должно быть затенено. В утренние и вечерние часы, необходимо, чтобы улицы хорошо освещались солнцем.</a:t>
            </a:r>
          </a:p>
          <a:p>
            <a:r>
              <a:rPr lang="ru-RU" dirty="0"/>
              <a:t>Для республики Беларусь наилучшие условия обеспечиваются при направлении улиц с севера на юг (</a:t>
            </a:r>
            <a:r>
              <a:rPr lang="ru-RU" dirty="0" err="1"/>
              <a:t>меридионально</a:t>
            </a:r>
            <a:r>
              <a:rPr lang="ru-RU" dirty="0"/>
              <a:t>) и посадке деревьев на них с широкими кро­нами.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600305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Сочетание, наилучших условий инсоляции жилых домов и эстетических условий застройки достигается в тех случаях, ког­да направление улиц совпадает с направлением продольных осей зданий, то есть при фронтальной застройке, когда главный фасад выходит на улицу и этим украшает ее. 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Выход из этого положения </a:t>
            </a:r>
          </a:p>
          <a:p>
            <a:r>
              <a:rPr lang="ru-RU" dirty="0"/>
              <a:t>а) блокированные дома, т.е. выход комнат одной квартиры на юг и север;  </a:t>
            </a:r>
          </a:p>
          <a:p>
            <a:r>
              <a:rPr lang="ru-RU" dirty="0"/>
              <a:t>б) торцом к дорогам если одноквартирные. </a:t>
            </a:r>
          </a:p>
          <a:p>
            <a:r>
              <a:rPr lang="ru-RU" dirty="0"/>
              <a:t>Примеры улиц в горки и на примере города если однокомнатная квартира.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928934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sz="6000" b="1" dirty="0"/>
              <a:t>Пересечение улиц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</a:t>
            </a:r>
            <a:r>
              <a:rPr lang="ru-RU" dirty="0"/>
              <a:t>ересечение улиц образует перекресток. Прямоугольный перекресток может быть </a:t>
            </a:r>
          </a:p>
          <a:p>
            <a:r>
              <a:rPr lang="ru-RU" dirty="0"/>
              <a:t>полным 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r>
              <a:rPr lang="ru-RU" dirty="0"/>
              <a:t>неполным (Т-образным)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031" name="Picture 7" descr="SKETCH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3429000"/>
            <a:ext cx="66357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SKETCH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4143380"/>
            <a:ext cx="639763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8229600" cy="471490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 Прямоугольное пересечение обеспечивает водителям транспорта и пешеходам хорошую пря­мую видимость при переезде или переходе через перекресток, позволяет целесообразно использовать, застраивать и оформлять выходящие в его стороны углы кварталов, упрощает строительно-техническое оборудование.</a:t>
            </a:r>
          </a:p>
          <a:p>
            <a:r>
              <a:rPr lang="ru-RU" dirty="0"/>
              <a:t>Если направления двух улиц образуют в пересечении острый угол (менее 60 градусов), то перекресток целесообразно решить следующим образом.</a:t>
            </a:r>
          </a:p>
          <a:p>
            <a:endParaRPr lang="ru-RU" dirty="0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7889" name="Picture 1" descr="SKETCH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4929198"/>
            <a:ext cx="5287963" cy="1303338"/>
          </a:xfrm>
          <a:prstGeom prst="rect">
            <a:avLst/>
          </a:prstGeom>
          <a:noFill/>
        </p:spPr>
      </p:pic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0" y="17605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357290" y="1071546"/>
          <a:ext cx="5882640" cy="2286016"/>
        </p:xfrm>
        <a:graphic>
          <a:graphicData uri="http://schemas.openxmlformats.org/drawingml/2006/table">
            <a:tbl>
              <a:tblPr/>
              <a:tblGrid>
                <a:gridCol w="14706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0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06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06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28601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Общее требование, чтобы при образовании перекрестка в пересечении нескольких улиц разных направлений желательно, чтобы оси их сходились в одной точке. 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i="1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i="1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i="1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i="1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i="1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i="1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ru-RU" sz="1200" b="1" i="1" dirty="0"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i="1" dirty="0">
                          <a:latin typeface="Times New Roman"/>
                          <a:ea typeface="Times New Roman"/>
                        </a:rPr>
                        <a:t>плохой пример: около 1 общ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190500" algn="just"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</a:rPr>
                        <a:t>Если на перекрестке не совпадают оси улиц, то следует эти оси раздвинуть на рассто­яние равное 2-й ширине улицы. </a:t>
                      </a: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8916" name="Picture 4" descr="SKETCH0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1357298"/>
            <a:ext cx="1273175" cy="1120775"/>
          </a:xfrm>
          <a:prstGeom prst="rect">
            <a:avLst/>
          </a:prstGeom>
          <a:noFill/>
        </p:spPr>
      </p:pic>
      <p:pic>
        <p:nvPicPr>
          <p:cNvPr id="38915" name="Picture 3" descr="SKETCH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1571612"/>
            <a:ext cx="898525" cy="1325563"/>
          </a:xfrm>
          <a:prstGeom prst="rect">
            <a:avLst/>
          </a:prstGeom>
          <a:noFill/>
        </p:spPr>
      </p:pic>
      <p:sp>
        <p:nvSpPr>
          <p:cNvPr id="12" name="Прямоугольник 11"/>
          <p:cNvSpPr/>
          <p:nvPr/>
        </p:nvSpPr>
        <p:spPr>
          <a:xfrm>
            <a:off x="1357290" y="357187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aseline="0" dirty="0">
                <a:latin typeface="Times New Roman"/>
              </a:rPr>
              <a:t>В конце проезжих частей тупиковых улиц (максимальная длина 150 м) необходимо устраивать площадки с островками </a:t>
            </a:r>
            <a:r>
              <a:rPr lang="en-US" baseline="0" dirty="0">
                <a:latin typeface="Times New Roman"/>
              </a:rPr>
              <a:t>d</a:t>
            </a:r>
            <a:r>
              <a:rPr lang="ru-RU" baseline="0" dirty="0" err="1">
                <a:latin typeface="Times New Roman"/>
              </a:rPr>
              <a:t>=не</a:t>
            </a:r>
            <a:r>
              <a:rPr lang="ru-RU" baseline="0" dirty="0">
                <a:latin typeface="Times New Roman"/>
              </a:rPr>
              <a:t> менее 16 м для разворота автомобилей. </a:t>
            </a:r>
          </a:p>
        </p:txBody>
      </p:sp>
      <p:pic>
        <p:nvPicPr>
          <p:cNvPr id="38919" name="Picture 7" descr="SKETCH0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71670" y="4929198"/>
            <a:ext cx="3055938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2990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Для безаварийной езды водитель автомашины должен видеть перед собой дорогу на расстоянии, позволяющем ему при появлении препятствия (встречная машина, пешеход) своевременно остано­вить машину. </a:t>
            </a:r>
          </a:p>
          <a:p>
            <a:r>
              <a:rPr lang="ru-RU" dirty="0"/>
              <a:t>Наименьшее расстояние видимости определяется по формуле:</a:t>
            </a:r>
          </a:p>
          <a:p>
            <a:r>
              <a:rPr lang="ru-RU" i="1" dirty="0"/>
              <a:t>L=S1+S2+S3</a:t>
            </a:r>
            <a:r>
              <a:rPr lang="ru-RU" dirty="0"/>
              <a:t>,</a:t>
            </a:r>
          </a:p>
          <a:p>
            <a:r>
              <a:rPr lang="ru-RU" dirty="0"/>
              <a:t>где </a:t>
            </a:r>
            <a:r>
              <a:rPr lang="ru-RU" i="1" dirty="0"/>
              <a:t>S1</a:t>
            </a:r>
            <a:r>
              <a:rPr lang="ru-RU" dirty="0"/>
              <a:t>—путь реакции (проходимый машиной с момента, когда увидел препятствие, до включения тормозов);</a:t>
            </a:r>
          </a:p>
          <a:p>
            <a:r>
              <a:rPr lang="ru-RU" i="1" dirty="0"/>
              <a:t>S2</a:t>
            </a:r>
            <a:r>
              <a:rPr lang="ru-RU" dirty="0"/>
              <a:t>— путь торможения (проходимый машиной с включенны­ми тормозами до остановки);</a:t>
            </a:r>
          </a:p>
          <a:p>
            <a:r>
              <a:rPr lang="ru-RU" i="1" dirty="0" err="1"/>
              <a:t>Sз</a:t>
            </a:r>
            <a:r>
              <a:rPr lang="ru-RU" dirty="0"/>
              <a:t>—запасный отрезок пути.</a:t>
            </a:r>
          </a:p>
          <a:p>
            <a:r>
              <a:rPr lang="ru-RU" dirty="0"/>
              <a:t>Вычисленные по этой формуле расстояния видимости для раз­ных скоростей по скользкой дороге приведены ниже</a:t>
            </a:r>
          </a:p>
          <a:p>
            <a:r>
              <a:rPr lang="ru-RU" dirty="0"/>
              <a:t>Скорость движения, км/час</a:t>
            </a:r>
          </a:p>
          <a:p>
            <a:r>
              <a:rPr lang="ru-RU" dirty="0"/>
              <a:t>15 ......15</a:t>
            </a:r>
          </a:p>
          <a:p>
            <a:r>
              <a:rPr lang="ru-RU" dirty="0"/>
              <a:t>30 ......40</a:t>
            </a:r>
            <a:endParaRPr lang="ru-RU" b="1" dirty="0"/>
          </a:p>
          <a:p>
            <a:r>
              <a:rPr lang="ru-RU" dirty="0"/>
              <a:t>40 ......50 </a:t>
            </a:r>
            <a:endParaRPr lang="ru-RU" b="1" dirty="0"/>
          </a:p>
          <a:p>
            <a:r>
              <a:rPr lang="ru-RU" dirty="0"/>
              <a:t>60 …80 метров </a:t>
            </a:r>
            <a:endParaRPr lang="ru-RU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8604"/>
            <a:ext cx="8229600" cy="4325112"/>
          </a:xfrm>
        </p:spPr>
        <p:txBody>
          <a:bodyPr/>
          <a:lstStyle/>
          <a:p>
            <a:r>
              <a:rPr lang="ru-RU" dirty="0"/>
              <a:t>Прямой видимости по дороге могут препятствовать выпуклые вертикальные переломы пути. Для устранения этого препятствия применяют вертикальные кривые вставки в продольном профиле улицы</a:t>
            </a:r>
          </a:p>
        </p:txBody>
      </p:sp>
      <p:pic>
        <p:nvPicPr>
          <p:cNvPr id="39938" name="Picture 2" descr="SKETCH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46937" y="928670"/>
            <a:ext cx="1897063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57158" y="3000372"/>
            <a:ext cx="500066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aseline="0" dirty="0">
                <a:latin typeface="Times New Roman"/>
              </a:rPr>
              <a:t>Для обеспечения боковой видимости на перекрестке строят </a:t>
            </a:r>
            <a:r>
              <a:rPr lang="ru-RU" b="1" i="1" u="sng" baseline="0" dirty="0">
                <a:latin typeface="Times New Roman"/>
              </a:rPr>
              <a:t>ромб безопасности, в пределах которого не допускается возводить какие-либо сооружения или сажать деревья, кустарники.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4500570"/>
            <a:ext cx="478631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aseline="0" dirty="0">
                <a:latin typeface="Times New Roman"/>
              </a:rPr>
              <a:t>Стороны ромба безопасности разграничивает открытое пространство перекрестка, свободное от каких-либо сооружений и зеленых насаждений, создавая условие боковой видимости в обе стороны от перекрестка. </a:t>
            </a:r>
          </a:p>
          <a:p>
            <a:pPr algn="just"/>
            <a:r>
              <a:rPr lang="ru-RU" sz="1600" baseline="0" dirty="0">
                <a:latin typeface="Times New Roman"/>
              </a:rPr>
              <a:t>Зависит от скорости при 15 км/ч – 15 метров; </a:t>
            </a:r>
          </a:p>
          <a:p>
            <a:pPr algn="just"/>
            <a:r>
              <a:rPr lang="ru-RU" sz="1600" baseline="0" dirty="0">
                <a:latin typeface="Times New Roman"/>
              </a:rPr>
              <a:t>30 км/ч – 25 м; 50 км/ч – 40 м (L)., т.е. зависит от </a:t>
            </a:r>
            <a:r>
              <a:rPr lang="ru-RU" sz="1600" baseline="0" dirty="0" err="1">
                <a:latin typeface="Times New Roman"/>
              </a:rPr>
              <a:t>классиифкации</a:t>
            </a:r>
            <a:r>
              <a:rPr lang="ru-RU" sz="1600" baseline="0" dirty="0">
                <a:latin typeface="Times New Roman"/>
              </a:rPr>
              <a:t> улиц. </a:t>
            </a:r>
          </a:p>
          <a:p>
            <a:r>
              <a:rPr lang="ru-RU" sz="1600" baseline="0" dirty="0">
                <a:latin typeface="Times New Roman"/>
              </a:rPr>
              <a:t>(В ГОРКАХ НЕ ВЫДЕРЖИВАЕТСЯ)</a:t>
            </a:r>
            <a:endParaRPr lang="ru-RU" sz="1600" dirty="0"/>
          </a:p>
        </p:txBody>
      </p:sp>
      <p:pic>
        <p:nvPicPr>
          <p:cNvPr id="39941" name="Picture 5" descr="SKETCH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3571876"/>
            <a:ext cx="2194800" cy="2128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500306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/>
              <a:t>Элементы, общая ширина и поперечный профиль улицы</a:t>
            </a:r>
            <a:endParaRPr lang="ru-RU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928934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7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Построение</a:t>
            </a:r>
            <a:r>
              <a:rPr lang="ru-RU" sz="6700" dirty="0">
                <a:latin typeface="Times New Roman" pitchFamily="18" charset="0"/>
                <a:cs typeface="Times New Roman" pitchFamily="18" charset="0"/>
              </a:rPr>
              <a:t> системы улиц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874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Основные элементы улицы: </a:t>
            </a:r>
          </a:p>
          <a:p>
            <a:pPr lvl="0">
              <a:buNone/>
            </a:pPr>
            <a:r>
              <a:rPr lang="ru-RU" dirty="0"/>
              <a:t>-проезжая часть; </a:t>
            </a:r>
          </a:p>
          <a:p>
            <a:pPr lvl="0">
              <a:buNone/>
            </a:pPr>
            <a:r>
              <a:rPr lang="ru-RU" dirty="0"/>
              <a:t>-тротуары для пешеходов; </a:t>
            </a:r>
          </a:p>
          <a:p>
            <a:pPr lvl="0">
              <a:buNone/>
            </a:pPr>
            <a:r>
              <a:rPr lang="ru-RU" dirty="0"/>
              <a:t>-зеленые насаждения </a:t>
            </a:r>
          </a:p>
          <a:p>
            <a:r>
              <a:rPr lang="ru-RU" dirty="0"/>
              <a:t>Кроме этих элементов, в составе улицы могут быть: кюветы или лотки по бокам проезжей части, резервные полосы—отступы от границ кварталов, велосипедные дорожки, полосы бульваров. Для каждого из этих элементов установлены расчетные нормы раз­меров (ширины), </a:t>
            </a:r>
          </a:p>
          <a:p>
            <a:r>
              <a:rPr lang="ru-RU" dirty="0"/>
              <a:t>Как правило, проезжую часть каждой улицы рассчитывают на </a:t>
            </a:r>
            <a:r>
              <a:rPr lang="ru-RU" dirty="0" err="1"/>
              <a:t>двухполосное</a:t>
            </a:r>
            <a:r>
              <a:rPr lang="ru-RU" dirty="0"/>
              <a:t> движение транспорта. Более широкая проезжая часть может быть лишь на главных улицах. Общую ширину улицы устанавливают в соответствии с ее назна­чением. Она определяется составом и размерами входящих в нее элементов. Ширина обычных жилых улиц составляет 10—18</a:t>
            </a:r>
            <a:r>
              <a:rPr lang="ru-RU" b="1" dirty="0"/>
              <a:t> м, </a:t>
            </a:r>
            <a:r>
              <a:rPr lang="ru-RU" dirty="0"/>
              <a:t>главных – 20–25 м.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714488"/>
            <a:ext cx="6990037" cy="37544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31552"/>
          </a:xfrm>
        </p:spPr>
        <p:txBody>
          <a:bodyPr>
            <a:normAutofit fontScale="77500" lnSpcReduction="20000"/>
          </a:bodyPr>
          <a:lstStyle/>
          <a:p>
            <a:r>
              <a:rPr lang="ru-RU" i="1" dirty="0"/>
              <a:t>Для каждой улицы разрабатывают профиль ее поперечной организации</a:t>
            </a:r>
            <a:r>
              <a:rPr lang="ru-RU" dirty="0"/>
              <a:t>. Поперечный профиль улицы представляет собой изоб­ражение улицы в вертикальном разрезе перпендикулярно ее оси. На профиле показывается размещение и размеры всех составляю­щих улицу элементов. Поперечный профиль должен давать пред­ставление о горизонтальном расположении и размерах элементов улицы, ее высотной организации. Поэтому гори­зонтальный и вертикальный масштабы для профиля принимают одинаковыми и достаточно крупными (1:100, 1:200). Для характе­ристики пространства между основными линиями застройки в кварталах на профиле, кроме элементов самой улицы, показывают и прилегающие к ней фасадные части кварталов, включая контуры домов. Такой профиль называется архитектурным. Он дополняет начертание улицы в плане показом ее пространственного вида в поперечнике, раскрывает архитектурный облик улицы.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5145800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Первый из них —профиль жилой улицы с одноэтажной застройкой. Все элементы улицы приняты в нем минимальных рас­четных размеров. Проезжая часть и каждый тротуар рассчитаны на две ленты движения. Сопряжение проезжей части с зеленой по­лосой решено с помощью подзора. Ширина улицы в красных линиях 16 м.</a:t>
            </a:r>
          </a:p>
          <a:p>
            <a:r>
              <a:rPr lang="ru-RU" dirty="0"/>
              <a:t>Далее рассмотрим пример архитектурного профиля главной улицы с двухэтажной застройкой (рис. 16 б). Здесь проезжая часть и каждый тротуар более широкие и рассчитаны на три ленты движения. Шире и зеленые полосы. Кроны кустов и деревьев слу­жат надежной защите пешеходов от пыли с проезжей части. Со­пряжение проезжей части с зеленой полосой принято городского типа—с бордюром (рис. 17 б). Ширина улицы составляет уже 22м.</a:t>
            </a:r>
          </a:p>
          <a:p>
            <a:r>
              <a:rPr lang="ru-RU" dirty="0"/>
              <a:t>Иное решение главной улицы при включении в нее бульвара (рис. 16 в). Бульвар чаще всего расположен посредине улицы и, таким образом, делит проезжую часть на левую и правую стороны. Каждая из них рассчитана в основном на однополосное движение транспорта, но она несколько шире,  позволяет производить обгон и разъезд двух транспортных единиц. Общая ширина этой улицы значительно больше, чем в первых двух случаях.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496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/>
              <a:t>Архитектурная организация улиц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60114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Художественное оформление улиц зависит от расположения всех материальных форм на территории между основными линиями застройки в кварталах и архитектурной орга­низации этого пространства. Такая организация включает разра­ботку архитектурных поперечных профилей улиц и застройки в примыкающих к ним фасадных частях кварталов. </a:t>
            </a:r>
          </a:p>
          <a:p>
            <a:r>
              <a:rPr lang="ru-RU" dirty="0"/>
              <a:t>Для создания художественного пространственного облика про­филя улицы необходимо найти соотношение объемов зданий, высоты деревьев, кустарников и других форм, – и расстояний между ними.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5866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Чем больше расстояние между зданиями через улицу, тем сла­бее ощущение их пространственной связи. Преобладание свобод­ного, не заполненного формами пространства нарушает единство ансамбля застройки, в наибольшей степени проявляется при ее </a:t>
            </a:r>
            <a:r>
              <a:rPr lang="ru-RU" dirty="0" err="1"/>
              <a:t>малоэтажности</a:t>
            </a:r>
            <a:r>
              <a:rPr lang="ru-RU" dirty="0"/>
              <a:t>. С другой </a:t>
            </a:r>
            <a:r>
              <a:rPr lang="ru-RU" dirty="0" err="1"/>
              <a:t>строны</a:t>
            </a:r>
            <a:r>
              <a:rPr lang="ru-RU" dirty="0"/>
              <a:t>, чрезмерное уплотнение простран­ства улиц создает тесноту, что  снижает ар­хитектурное качество профиля улицы. Поэтому необходимо соблюдать принципы масштабности и пропорциональности.</a:t>
            </a:r>
          </a:p>
          <a:p>
            <a:r>
              <a:rPr lang="ru-RU" dirty="0"/>
              <a:t>Все предметы, размещаемые в пространстве улицы, должны быть организованы на профиле в единую гармоничную плоскост­ную композицию. При этом принимаются во внимание не только их размеры, но также и другие качества: форма, рисунок, цвет и пр. Это имеет особое значение при подборе пород деревьев и ку­старников для озеленения улиц. </a:t>
            </a:r>
          </a:p>
          <a:p>
            <a:r>
              <a:rPr lang="ru-RU" dirty="0"/>
              <a:t>Архитектурно-пространственный облик улицы определяется также и архитектурной организацией застройки, размещаемое вдоль каждой стороны улицы.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6011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Рассмотрим пример простого метрического ряда в застройке— одинаковые дома поставлены с одинаковыми интервалами (рис. 18 а). Такой прием широко распространен. Однако использование в застройке только этого приема приводит к монотонности и одно­образию улиц, и особенно тогда, когда он повторяется на всех улицах населенного места и по всей их длине. Несколько оживля­ется такая застройка лишь за счет нюансных различий в архи­тектуре и окраске самих домов, в озеленении палисадников и в их ограждениях. От этого может выиграть фронтальный вид на квар­талы с улицы. Монотонность же застройки улицы сохраняется.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7304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Простой метрический ряд в застройке можно применять лишь на небольших протяжениях. Разнообразить застройку можно, ис­пользуя прием чередования коротких простых метрических рядов (рис. </a:t>
            </a:r>
            <a:r>
              <a:rPr lang="ru-RU" i="1" dirty="0"/>
              <a:t>18</a:t>
            </a:r>
            <a:r>
              <a:rPr lang="ru-RU" dirty="0"/>
              <a:t> б) или прием разрыва простого метрического ряда с поста­новкой в этом разрыве здания иных размеров (двухквартирный дом среди одноквартирных), иной архитектуры, иного назначения (на­пример, здание детских садов) (рис. 18 в). В этом случае изме­няются и план расстановки зданий и интервалы между ними, и фронтальный вид на квартал, и его силуэт. Исчезает монотонность в застройке. Появляется некоторая динамичность ряда. </a:t>
            </a:r>
            <a:r>
              <a:rPr lang="ru-RU" i="1" dirty="0"/>
              <a:t>С^^В</a:t>
            </a:r>
            <a:r>
              <a:rPr lang="ru-RU" dirty="0"/>
              <a:t> размещении застройки вдоль улиц могут быть применены и ритмические ряды. Один из примеров такого ряда показан на рис. 18г, где на одинаковых по ширине приусадебных участках постав­лены одноквартирные и двухквартирные дома с интервалами, на­растающими к середине ряда, а затем убывающими (в порядке арифметической прогрессии с разностью равной единице); сами дома по размерам фасадов образуют короткие чередующиеся мет­рические ряды.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874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Ритмические ряды находят применение в застройке главных улиц при подходе их к общественному центру. Пример такого ре­шения приведен на рисунке 18 </a:t>
            </a:r>
            <a:r>
              <a:rPr lang="ru-RU" dirty="0" err="1"/>
              <a:t>д</a:t>
            </a:r>
            <a:r>
              <a:rPr lang="ru-RU" dirty="0"/>
              <a:t>, где в направлении центра зако­номерно увеличиваются размеры зданий и по длине, и по высоте. Таким приёмом создается динамичность застройки, направленность ее к центральному зданию.</a:t>
            </a:r>
          </a:p>
          <a:p>
            <a:r>
              <a:rPr lang="ru-RU" dirty="0"/>
              <a:t>Приведенные в настоящей главе примеры не исчерпывают всех возможных приемов архитектурной организации улиц.</a:t>
            </a:r>
          </a:p>
          <a:p>
            <a:r>
              <a:rPr lang="ru-RU" dirty="0"/>
              <a:t>В заключение заметим, что архитектурный облик сельских улиц в значительной мере зависит и от умелого, продуманного подбора типовых проектов зданий, а также различных малых архитектур­ных форм и ассортимента зеленых насаждений. Основу же архи­тектурной организации улиц составляет размещение всех этих эле­ментов с учетом их конкретных художественных свойств и качеств.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71480"/>
            <a:ext cx="8229600" cy="6074494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После функционального зонирования, а частично и одновременно с ним, разрабатывается техни­ческая и композиционная основа плана населенного места. Такой основой, как указывалось ранее, являются улицы, образующие в населенном месте ту или иную систему путей сообщения.</a:t>
            </a:r>
          </a:p>
          <a:p>
            <a:r>
              <a:rPr lang="ru-RU" dirty="0"/>
              <a:t>Проектирование улиц, и прежде всего построение системы уличной сети, — ответственный этап в составлении проекта пла­нировки населенного места, так как улицы относятся к основным элементам его плана и в сочетании с общественными центрами определяют общую архитектурно-планировочную композицию. При проектировании системы уличной сети необходимо рассмотреть, какие части или районы населенного места улица должна соеди­нять, как она связана с внешними дорогами, какое по ней будет движение, какое значение она имеет в общей композиции плана, какая застройка вдоль нее разместится и т. 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931618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 процессе размещения улиц формируется система уличной сети в целом. Эта система может быть регулярной, свободной или смешанной. Однако заранее предопределять характер системы </a:t>
            </a:r>
            <a:r>
              <a:rPr lang="ru-RU" cap="small" dirty="0"/>
              <a:t>улиц </a:t>
            </a:r>
            <a:r>
              <a:rPr lang="ru-RU" dirty="0"/>
              <a:t>не следует—она должна складываться постепенно в про­цессе комплексного проектирования всех элементов населенного места с учетом конкретных природных и других условий.</a:t>
            </a:r>
          </a:p>
          <a:p>
            <a:r>
              <a:rPr lang="ru-RU" dirty="0"/>
              <a:t>При построении системы улиц прежде всего намечают глав­ные направления, связывающие населенное место с внешними подъездными путями, жилую зону с производственной, с места­ми отдыха. Эти направления обычно проходят через общественный центр. Главные улицы будут и основными композиционными ося­ми планировки. По своему местоположению, ширине, характеру застройки и благоустройству они должны выделяться во всей системе улиц. Все остальные улицы размещают применительно к главным.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543956" cy="628652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Размещение улиц связано с образованием между ними территорий, на которых будет располагаться разного рода застройка. В жилой зоне это жилые дома разных типов с участками при них, общественные здания с участками, а также парк, спортивный комплекс; в производственной зоне — комплексы производственно-хозяйственных зданий и сооружений. Необходимо, чтобы эти территории по форме и размерам были удобны для использования под соответствующую застройку. Это надо предусмотреть при построении системы улиц. Таким образом, построение системы улиц тесно связано со всем последующим проектированием планировки и застройки.</a:t>
            </a:r>
          </a:p>
          <a:p>
            <a:r>
              <a:rPr lang="ru-RU" dirty="0"/>
              <a:t>Построение системы улиц начинают с разработки общей схемы уличной сети путем составления набросков-эскизов планиро­вочного решения населенного места в целом. Вся уличная сеть по начертанию в плане должна быть простой, логичной и обеспечивать легкость ориентировки в населенном месте. Необходимо, </a:t>
            </a:r>
            <a:r>
              <a:rPr lang="ru-RU" dirty="0" err="1"/>
              <a:t>что-бы</a:t>
            </a:r>
            <a:r>
              <a:rPr lang="ru-RU" dirty="0"/>
              <a:t> каждая улица имела основное назначение в соответствии с классификацией сельских улиц, приведенной выше.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6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Учет связи улиц с внешними дорогами</a:t>
            </a:r>
            <a:endParaRPr lang="ru-RU" sz="6000" dirty="0">
              <a:solidFill>
                <a:schemeClr val="tx1">
                  <a:lumMod val="85000"/>
                  <a:lumOff val="1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60114"/>
          </a:xfrm>
        </p:spPr>
        <p:txBody>
          <a:bodyPr/>
          <a:lstStyle/>
          <a:p>
            <a:r>
              <a:rPr lang="ru-RU" dirty="0"/>
              <a:t>Населенный пункт колхоза, совхоза не только место жительства работников данного хозяйства и их семей, но и хозяйственный центр, обслуживающий сельскохозяйственное производство на территории его землепользования.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17304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В процессе сельскохозяйственного производства между населенным пунктом и разными участками землепользования постоян­но осуществляются производственные взаимосвязи. Из населен­ного пункта на поля, другие сельскохозяйственные угодья и об­ратно перемещаются рабочая сила, машины и другие орудия труда, перевозятся семена, удобрения, урожай, перегоняются на выпас животные и т. п. Объем всех этих передвижений большой. Поэтому дорожная связь между населенным пунктом и сельско­хозяйственными угодьями должна быть удобной, а хозяйственные дороги, проложенные по территории землепользования, должны подводить к населенному пункту и смыкаться с системой его улиц. Это необходимо предусмотреть при проектировании системы улич­ной сети в населенном пункте. Движение производственного транспорта нельзя пускать по улицам жилой зоны.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99</TotalTime>
  <Words>3130</Words>
  <Application>Microsoft Office PowerPoint</Application>
  <PresentationFormat>Экран (4:3)</PresentationFormat>
  <Paragraphs>116</Paragraphs>
  <Slides>39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5" baseType="lpstr">
      <vt:lpstr>Arial</vt:lpstr>
      <vt:lpstr>Georgia</vt:lpstr>
      <vt:lpstr>Times New Roman</vt:lpstr>
      <vt:lpstr>Trebuchet MS</vt:lpstr>
      <vt:lpstr>Wingdings 2</vt:lpstr>
      <vt:lpstr>Городская</vt:lpstr>
      <vt:lpstr>Размещение объектов общественного назначения и планировка их участков Проектирование улиц</vt:lpstr>
      <vt:lpstr>Презентация PowerPoint</vt:lpstr>
      <vt:lpstr>Построение системы улиц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Размещение транзитных путей</vt:lpstr>
      <vt:lpstr>Презентация PowerPoint</vt:lpstr>
      <vt:lpstr>Презентация PowerPoint</vt:lpstr>
      <vt:lpstr>Презентация PowerPoint</vt:lpstr>
      <vt:lpstr>Трассирование улиц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Пересечение улиц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Элементы, общая ширина и поперечный профиль улицы</vt:lpstr>
      <vt:lpstr>Презентация PowerPoint</vt:lpstr>
      <vt:lpstr>Презентация PowerPoint</vt:lpstr>
      <vt:lpstr>Презентация PowerPoint</vt:lpstr>
      <vt:lpstr>Презентация PowerPoint</vt:lpstr>
      <vt:lpstr>Архитектурная организация улиц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Проектирование улиц</dc:title>
  <dc:creator>Lenovo</dc:creator>
  <cp:lastModifiedBy>lex_avdeev_by@outlook.com</cp:lastModifiedBy>
  <cp:revision>11</cp:revision>
  <dcterms:created xsi:type="dcterms:W3CDTF">2023-03-28T09:07:08Z</dcterms:created>
  <dcterms:modified xsi:type="dcterms:W3CDTF">2024-04-16T07:29:17Z</dcterms:modified>
</cp:coreProperties>
</file>