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59" r:id="rId12"/>
    <p:sldId id="270" r:id="rId13"/>
    <p:sldId id="271" r:id="rId14"/>
    <p:sldId id="272" r:id="rId15"/>
    <p:sldId id="260" r:id="rId16"/>
    <p:sldId id="273" r:id="rId17"/>
    <p:sldId id="274" r:id="rId18"/>
    <p:sldId id="261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62" r:id="rId28"/>
    <p:sldId id="283" r:id="rId29"/>
    <p:sldId id="284" r:id="rId30"/>
    <p:sldId id="285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E1EB20B-C6FE-44F3-836A-D42BB56E1038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DE9A005-B9E2-48AC-B115-00B1A419E59F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EB20B-C6FE-44F3-836A-D42BB56E1038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9A005-B9E2-48AC-B115-00B1A419E5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EB20B-C6FE-44F3-836A-D42BB56E1038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9A005-B9E2-48AC-B115-00B1A419E5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E1EB20B-C6FE-44F3-836A-D42BB56E1038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DE9A005-B9E2-48AC-B115-00B1A419E59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E1EB20B-C6FE-44F3-836A-D42BB56E1038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DE9A005-B9E2-48AC-B115-00B1A419E59F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EB20B-C6FE-44F3-836A-D42BB56E1038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9A005-B9E2-48AC-B115-00B1A419E59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EB20B-C6FE-44F3-836A-D42BB56E1038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9A005-B9E2-48AC-B115-00B1A419E59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E1EB20B-C6FE-44F3-836A-D42BB56E1038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DE9A005-B9E2-48AC-B115-00B1A419E59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EB20B-C6FE-44F3-836A-D42BB56E1038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9A005-B9E2-48AC-B115-00B1A419E5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E1EB20B-C6FE-44F3-836A-D42BB56E1038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DE9A005-B9E2-48AC-B115-00B1A419E59F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E1EB20B-C6FE-44F3-836A-D42BB56E1038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DE9A005-B9E2-48AC-B115-00B1A419E59F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E1EB20B-C6FE-44F3-836A-D42BB56E1038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DE9A005-B9E2-48AC-B115-00B1A419E59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204864"/>
            <a:ext cx="8208912" cy="309634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/>
              <a:t>Размещение объектов общественного назначения и планировка их участков</a:t>
            </a:r>
            <a:br>
              <a:rPr lang="ru-RU" sz="4000" dirty="0"/>
            </a:br>
            <a:br>
              <a:rPr lang="ru-RU" sz="4000" dirty="0"/>
            </a:br>
            <a:r>
              <a:rPr lang="ru-RU" sz="4000" dirty="0"/>
              <a:t>УЛИЦЫ И ПЛОЩАДИ СЕЛЬСКИХ НАСЕЛЕННЫХ МЕСТ</a:t>
            </a:r>
          </a:p>
        </p:txBody>
      </p:sp>
    </p:spTree>
    <p:extLst>
      <p:ext uri="{BB962C8B-B14F-4D97-AF65-F5344CB8AC3E}">
        <p14:creationId xmlns:p14="http://schemas.microsoft.com/office/powerpoint/2010/main" val="33401570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7467600" cy="5349208"/>
          </a:xfrm>
        </p:spPr>
        <p:txBody>
          <a:bodyPr/>
          <a:lstStyle/>
          <a:p>
            <a:r>
              <a:rPr lang="ru-RU" dirty="0"/>
              <a:t>Свободные системы такие, при которых направление улиц не связано какими-либо геометрическими условиями, а под­чинено топографическим особенностям территории и главным об­разом ее рельефу.</a:t>
            </a:r>
          </a:p>
          <a:p>
            <a:r>
              <a:rPr lang="ru-RU" dirty="0"/>
              <a:t>Смешанные системы представляют собой композицию уличной сети, состоящую из элементов предыдущих систем.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91703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980728"/>
            <a:ext cx="7467600" cy="5391472"/>
          </a:xfrm>
        </p:spPr>
        <p:txBody>
          <a:bodyPr>
            <a:noAutofit/>
          </a:bodyPr>
          <a:lstStyle/>
          <a:p>
            <a:pPr algn="ctr"/>
            <a:r>
              <a:rPr lang="ru-RU" sz="6000" b="1" dirty="0">
                <a:latin typeface="Times New Roman" pitchFamily="18" charset="0"/>
                <a:cs typeface="Times New Roman" pitchFamily="18" charset="0"/>
              </a:rPr>
              <a:t>Влияние природных условий на выбор системы уличной сети</a:t>
            </a:r>
            <a:br>
              <a:rPr lang="ru-RU" sz="6000" b="1" dirty="0">
                <a:latin typeface="Times New Roman" pitchFamily="18" charset="0"/>
                <a:cs typeface="Times New Roman" pitchFamily="18" charset="0"/>
              </a:rPr>
            </a:br>
            <a:endParaRPr lang="ru-RU" sz="6000" b="1" dirty="0"/>
          </a:p>
        </p:txBody>
      </p:sp>
    </p:spTree>
    <p:extLst>
      <p:ext uri="{BB962C8B-B14F-4D97-AF65-F5344CB8AC3E}">
        <p14:creationId xmlns:p14="http://schemas.microsoft.com/office/powerpoint/2010/main" val="27186211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7787208" cy="5997280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Улицы занимают 12—20% площади территории сельского насе­ленного места. Затраты на их строительство при твердых покры­тиях могут составлять более 20% от всех затрат на благоустрой­ство. Размеры этих затрат в значительной степени зависят от согласованности плана уличной сети с природными условиями, и в первую очередь с рельефом территории.</a:t>
            </a:r>
          </a:p>
          <a:p>
            <a:r>
              <a:rPr lang="ru-RU" dirty="0"/>
              <a:t>Горизонтальная планировка может быть правильно и эконо­мично решена только при должном учете рельефа местности. Улицы должны иметь продольные уклоны в определенных пределах для обеспечения нормального сто­ка атмосферных вод, для удобно­го движения транспорта. Эти пределы, как будет рассмотрено ниже,    составляют    0,005— 0,080.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29671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620688"/>
            <a:ext cx="7931224" cy="5853264"/>
          </a:xfrm>
        </p:spPr>
        <p:txBody>
          <a:bodyPr>
            <a:normAutofit/>
          </a:bodyPr>
          <a:lstStyle/>
          <a:p>
            <a:r>
              <a:rPr lang="ru-RU" dirty="0"/>
              <a:t>Величины продольных уклонов улиц зависят от их расположения на плане конкретной территории, ее рельефа и других топографиче­ских особенностей. Они непосред­ственно связаны с системой улич­ной сети. Поэтому систему улич­ной сети проектируют с учетом рельефа конкретной территории, а также природных факторов:</a:t>
            </a:r>
          </a:p>
          <a:p>
            <a:r>
              <a:rPr lang="ru-RU" dirty="0"/>
              <a:t>наличие и расположение рек, ручьев и других водоемов, естест­венной растительности (древес­ной, кустарниковой), ветровой режим, условия солнечной инсо­ляции и др. Наиболее полно при­родные условия могут быть учтены при свободной и смешанной  системах  уличной  сети. Регулярные системы в силу своей геометрической жесткости исключают такой учет.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77195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764704"/>
            <a:ext cx="8003232" cy="5709248"/>
          </a:xfrm>
        </p:spPr>
        <p:txBody>
          <a:bodyPr>
            <a:normAutofit/>
          </a:bodyPr>
          <a:lstStyle/>
          <a:p>
            <a:r>
              <a:rPr lang="ru-RU" dirty="0"/>
              <a:t>Геометрическая строгость регулярных систем в сложных при­родных условиях вызывает дополнительные затраты на приспо­собление к этим условиям или на их изменение (вертикальная планировка, сооружение мостов, регулирование русла рек, ручь­ев, засыпка оврагов и пр.). Свободная или смешанная планиров­ка будет в таких условиях более экономичной.</a:t>
            </a:r>
          </a:p>
          <a:p>
            <a:r>
              <a:rPr lang="ru-RU" dirty="0"/>
              <a:t>Регулярные системы, и в частности прямоугольная, применя­ются в основном на равнинных территориях с простой топогра­фией. В условиях же сложной топографии более экономичны свободная и смешанная системы.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86722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3140968"/>
            <a:ext cx="7467600" cy="216024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700" b="1" dirty="0">
                <a:latin typeface="Times New Roman" pitchFamily="18" charset="0"/>
                <a:cs typeface="Times New Roman" pitchFamily="18" charset="0"/>
              </a:rPr>
              <a:t>Связь системы уличной сети с приемами застройки</a:t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85379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7931224" cy="5997280"/>
          </a:xfrm>
        </p:spPr>
        <p:txBody>
          <a:bodyPr>
            <a:normAutofit/>
          </a:bodyPr>
          <a:lstStyle/>
          <a:p>
            <a:r>
              <a:rPr lang="ru-RU" dirty="0"/>
              <a:t>Компози­ция застройки кварталов решается весьма разнообразно, что подробно рассмотрено в V главе. Все возможные приемы заст­ройки можно объединить в две основные группы: приемы регу­лярной застройки и приемы свободной застройки. При регуляр­ной застройке здания возводятся в строгом геометрическом порядке. Их расположение подчинено направлениям улиц. Они могут стоять параллельно улице или под определенным углом, чаще всего перпендикулярно улице. Свободный прием застройки исключает такую жесткую связь расположения зданий с направ­лением улицы, здания размещают независимо от направления улицы.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32415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620688"/>
            <a:ext cx="7931224" cy="5853264"/>
          </a:xfrm>
        </p:spPr>
        <p:txBody>
          <a:bodyPr>
            <a:normAutofit/>
          </a:bodyPr>
          <a:lstStyle/>
          <a:p>
            <a:r>
              <a:rPr lang="ru-RU" dirty="0"/>
              <a:t>Таким образом, регулярная система уличной сети в сочетании с регулярным приемом застройки предопределяет ориентацию зданий по странам света. Это имеет особое значение для распо­ложения жилых домов, так как их необходимо строить с учетом наилучшей освещенности солнцем (инсоляции), что зависит от ориентации домов по отношению к странам света. Поэтому ре­гулярная система уличной сети тесно связана с приемами за­стройки, особенно когда застройка осуществляется по периметрам кварталов, то есть вдоль улиц. Свободная система планировки не влияет на прием застройки.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3667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204864"/>
            <a:ext cx="7467600" cy="315436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700" b="1" dirty="0">
                <a:latin typeface="Times New Roman" pitchFamily="18" charset="0"/>
                <a:cs typeface="Times New Roman" pitchFamily="18" charset="0"/>
              </a:rPr>
              <a:t>Сравнительная оценка различных систем уличной сети</a:t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90524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88640"/>
            <a:ext cx="8075240" cy="6285312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Каж­дая из рассматриваемых систем уличной сети обладает положи­тельными и отрицательными качествами- Так, прямоугольная система наиболее проста и удобна для размещения в кварталах зданий с прямоугольной формой плана, для разбивки кварталов на прямоугольные участки, для прокладки сетей инженерного оборудования. Благодаря прямолинейности улиц она обеспечива­ет геометрическую правильность плана населенного места, созда­ются удобства для движения транспорта. По такому плану легко ориентироваться. Эти преимущества прямоугольной системы обусловливают возможность широкого применения ее на равнин­ных территориях с простой ситуацией. На территориях же со сложной топографией, и в частности с пересеченным рельефом, возможность применения прямоугольной системы улиц затруднена или вовсе исключается. Необходимость увязки направлений улиц с естественным рельефом местности и другими ее </a:t>
            </a:r>
            <a:r>
              <a:rPr lang="ru-RU" dirty="0" err="1"/>
              <a:t>топогра-фическими</a:t>
            </a:r>
            <a:r>
              <a:rPr lang="ru-RU" dirty="0"/>
              <a:t> особенностями приводит к нарушению прямолиней­ности улиц, прямоугольности кварталов и в целом лишает план уличной сети строгой геометрической правильности.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7883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1.Системы уличной сети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2.Влияние природных условий на выбор системы уличной сети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3.Связь системы уличной сети с приемами застройки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4.Сравнительная оценка различных систем уличной сети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5.Классификация улиц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30799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7931224" cy="5925272"/>
          </a:xfrm>
        </p:spPr>
        <p:txBody>
          <a:bodyPr>
            <a:normAutofit/>
          </a:bodyPr>
          <a:lstStyle/>
          <a:p>
            <a:r>
              <a:rPr lang="ru-RU" dirty="0"/>
              <a:t>В IV главе отмечалось, что для населенных мест, имеющих прямоугольную систему улиц, характерна монотонность застройки вдоль улиц и для ее смягче­ния приходится прибегать к особым приемам застройки или пере­ходить к свободному начертанию уличной сети, которая органи­чески увязана с рельефом территории и другими природными условиями. Напомним, что композиция уличной сети существен­но влияет на экономичность планировки, застройки и благоуст­ройства населенного места. Поэтому строгая </a:t>
            </a:r>
            <a:r>
              <a:rPr lang="ru-RU" dirty="0" err="1"/>
              <a:t>геометричность</a:t>
            </a:r>
            <a:r>
              <a:rPr lang="ru-RU" dirty="0"/>
              <a:t> пла­на уличной сети, несмотря на отмеченные ее достоинства, в сов­ременной практике проектирования сельских населенных мест не всегда находит применение.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07005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620688"/>
            <a:ext cx="7467600" cy="5853264"/>
          </a:xfrm>
        </p:spPr>
        <p:txBody>
          <a:bodyPr/>
          <a:lstStyle/>
          <a:p>
            <a:r>
              <a:rPr lang="ru-RU" dirty="0"/>
              <a:t>Прямоугольно-диагональная  система уличной сети обладает в основном теми же качествами, что и прямоугольная, но появление острых углов на перекрестках ухудшает условия для застройки кварталов прямоугольными зданиями, разбивки их на прямоугольные участки, усложняет развязку (в одном уров­не) движения транспорта. Эта система присуща некоторым крупным городам (преимущественно в США). В условиях же сельских населенных мест эта система применения не имеет.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04989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692696"/>
            <a:ext cx="7787208" cy="5781256"/>
          </a:xfrm>
        </p:spPr>
        <p:txBody>
          <a:bodyPr>
            <a:normAutofit/>
          </a:bodyPr>
          <a:lstStyle/>
          <a:p>
            <a:r>
              <a:rPr lang="ru-RU" dirty="0"/>
              <a:t>Радиально-кольцевая система уличной сети благодаря наличию </a:t>
            </a:r>
            <a:r>
              <a:rPr lang="ru-RU" dirty="0" err="1"/>
              <a:t>планировочно</a:t>
            </a:r>
            <a:r>
              <a:rPr lang="ru-RU" dirty="0"/>
              <a:t>-выраженного центра, к которому направ­лены радиальные улицы, обладает ценным композиционным ка­чеством — единством. Это качество в наибольшей степени прояв­ляется в тех случаях, когда центр расположен на вершине холма, радиальные улицы спускаются в разные стороны по его склонам, а кольцевые—как бы обвивают этот холм. В других условиях </a:t>
            </a:r>
            <a:r>
              <a:rPr lang="ru-RU" dirty="0" err="1"/>
              <a:t>геометризм</a:t>
            </a:r>
            <a:r>
              <a:rPr lang="ru-RU" dirty="0"/>
              <a:t> радиально-кольцевой системы может оказаться в противоречии с природным окружением и вся система будет ком­позиционно неоправданной.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46619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7931224" cy="5637240"/>
          </a:xfrm>
        </p:spPr>
        <p:txBody>
          <a:bodyPr/>
          <a:lstStyle/>
          <a:p>
            <a:r>
              <a:rPr lang="ru-RU" dirty="0"/>
              <a:t>Радиально-кольцевая система не оправдана и с точки зрения функциональной организации плана населенного места. Поэтому города, </a:t>
            </a:r>
            <a:r>
              <a:rPr lang="ru-RU" dirty="0" err="1"/>
              <a:t>развившиеся</a:t>
            </a:r>
            <a:r>
              <a:rPr lang="ru-RU" dirty="0"/>
              <a:t> по радиально-кольцевой схеме, часто вы­нуждены переустраивать уличную сеть, проводить реконструкцию планировки.</a:t>
            </a:r>
          </a:p>
          <a:p>
            <a:r>
              <a:rPr lang="ru-RU" dirty="0"/>
              <a:t>В условиях сельских населенных мест радиально-кольцевая система улиц не применялась, не используется она и в настоящее время. Частично она может быть применена в смешанной систе­ме уличной сети.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75543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620688"/>
            <a:ext cx="8147248" cy="5853264"/>
          </a:xfrm>
        </p:spPr>
        <p:txBody>
          <a:bodyPr>
            <a:normAutofit/>
          </a:bodyPr>
          <a:lstStyle/>
          <a:p>
            <a:r>
              <a:rPr lang="ru-RU" dirty="0"/>
              <a:t>Радиальная система уличной сети, как и радиально-кольцевая, обеспечивает связь с внешней территорией во все сто­роны. Направленность радиальных улиц к общему центру композиционно выделяет, подчеркивает его и тем самым создает един­ство композиции всей системы. Но чем длиннее становятся эти радиальные улицы, тем большее их расстояние до центра, и един­ство композиции системы ослабевает.</a:t>
            </a:r>
          </a:p>
          <a:p>
            <a:r>
              <a:rPr lang="ru-RU" dirty="0"/>
              <a:t>Как указывалось, первоначальная радиальная система улиц в городах при дальнейшем их развитии изменялась в радиально-кольцевую. Лишь немногие сельские поселения с радиальной сис­темой улиц из-за небольших размеров в таком изменении не нуждались.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31552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8003232" cy="6069288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Современные условия сельского расселения, организация землепользовании колхозов и совхозов, функциональная структу­ра их населенных мест, принципы, нормы и правила проектиро­вания вносят существенные коррективы в планировочную сеть сельских улиц.</a:t>
            </a:r>
          </a:p>
          <a:p>
            <a:r>
              <a:rPr lang="ru-RU" dirty="0"/>
              <a:t>Свободная система уличной сети по сравнению с регу­лярными системами отличается гибкостью, плавностью поворо­тов, гармонично согласующихся с естественной природной обста­новкой. Композиция плана уличной сети здесь не имеет заранее предрешенной жесткой </a:t>
            </a:r>
            <a:r>
              <a:rPr lang="ru-RU" dirty="0" err="1"/>
              <a:t>геометричности</a:t>
            </a:r>
            <a:r>
              <a:rPr lang="ru-RU" dirty="0"/>
              <a:t>, а развивается свободно как сочетание плавных криволинейных направлений, увязанных с топографией местности. Благодаря этому застройка вдоль улиц лишена монотонности. Трассы улиц выбираются по рельефу в ос­новном с нормальными продольными уклонами, что сводит к ми­нимуму их вертикальную планировку.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45675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764704"/>
            <a:ext cx="7931224" cy="5709248"/>
          </a:xfrm>
        </p:spPr>
        <p:txBody>
          <a:bodyPr>
            <a:normAutofit/>
          </a:bodyPr>
          <a:lstStyle/>
          <a:p>
            <a:r>
              <a:rPr lang="ru-RU" dirty="0"/>
              <a:t>Свободная система уличной сети способствует решению важ­ной композиционной задачи—«вписать» населенный пункт в природную обстановку, достигнуть единства планировки, заст­ройки и природы. Это особенно эффективно для сельских насе­ленных мест. Свободная система уличной сети находит примене­ние в горной, предгорной и вообще живописной по топографии местности.</a:t>
            </a:r>
          </a:p>
          <a:p>
            <a:r>
              <a:rPr lang="ru-RU" dirty="0"/>
              <a:t>Смешанная система уличной сети при умелом сочетании в ней элементов разных систем позволяет приспособить ее к мест­ным условиям н создать в целом удобную, экономичную и инте­ресную композицию плана населенного места.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20309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7715200" cy="2146250"/>
          </a:xfrm>
        </p:spPr>
        <p:txBody>
          <a:bodyPr>
            <a:noAutofit/>
          </a:bodyPr>
          <a:lstStyle/>
          <a:p>
            <a:pPr algn="ctr"/>
            <a:r>
              <a:rPr lang="ru-RU" sz="6000" b="1" dirty="0">
                <a:latin typeface="Times New Roman" pitchFamily="18" charset="0"/>
                <a:cs typeface="Times New Roman" pitchFamily="18" charset="0"/>
              </a:rPr>
              <a:t>Классификация улиц</a:t>
            </a:r>
            <a:br>
              <a:rPr lang="ru-RU" sz="6000" dirty="0">
                <a:latin typeface="Times New Roman" pitchFamily="18" charset="0"/>
                <a:cs typeface="Times New Roman" pitchFamily="18" charset="0"/>
              </a:rPr>
            </a:b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2075539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620688"/>
            <a:ext cx="7787208" cy="5853264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Согласно СНиП (2.07.01-89), улицы и дороги сельских населенных мест должны быть дифференцированы по транспортному назначению и расчетной скорости движения.</a:t>
            </a:r>
          </a:p>
          <a:p>
            <a:r>
              <a:rPr lang="ru-RU" dirty="0"/>
              <a:t>По этим признакам они подразделяются на категории:</a:t>
            </a:r>
          </a:p>
          <a:p>
            <a:r>
              <a:rPr lang="ru-RU" dirty="0"/>
              <a:t>1) поселковая дорога, обеспечивающая связь между селом и внешними дорогами общего пользования при расчетной скорости движения 60 км в час, ширина полосы движения 3,5 м, количество 2 шт.;</a:t>
            </a:r>
          </a:p>
          <a:p>
            <a:r>
              <a:rPr lang="ru-RU" dirty="0"/>
              <a:t>2) главная улица – для транспортных свя­зей жилых районов населенных мест с общественным центром и расчет­ной скорости движения 40 км/ч, ширина </a:t>
            </a:r>
            <a:r>
              <a:rPr lang="ru-RU" dirty="0" err="1"/>
              <a:t>п.д</a:t>
            </a:r>
            <a:r>
              <a:rPr lang="ru-RU" dirty="0"/>
              <a:t>. –3,5 м, полос 2–3 шт., тротуар 1,5–2,25 м.;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519689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764704"/>
            <a:ext cx="7931224" cy="5709248"/>
          </a:xfrm>
        </p:spPr>
        <p:txBody>
          <a:bodyPr>
            <a:normAutofit/>
          </a:bodyPr>
          <a:lstStyle/>
          <a:p>
            <a:r>
              <a:rPr lang="ru-RU" dirty="0"/>
              <a:t>3) улица в жилой застройке, они подразделяются на:</a:t>
            </a:r>
          </a:p>
          <a:p>
            <a:r>
              <a:rPr lang="ru-RU" dirty="0"/>
              <a:t>а) основная, обеспечивающая транспортную и пешеходную связь жилых территорий с главной улицей (расчетная скорость движения 40 км/ч), </a:t>
            </a:r>
            <a:r>
              <a:rPr lang="ru-RU" dirty="0" err="1"/>
              <a:t>шир</a:t>
            </a:r>
            <a:r>
              <a:rPr lang="ru-RU" dirty="0"/>
              <a:t> пол. </a:t>
            </a:r>
            <a:r>
              <a:rPr lang="ru-RU" dirty="0" err="1"/>
              <a:t>дв</a:t>
            </a:r>
            <a:r>
              <a:rPr lang="ru-RU" dirty="0"/>
              <a:t>. 3,0 м, 2 </a:t>
            </a:r>
            <a:r>
              <a:rPr lang="ru-RU" dirty="0" err="1"/>
              <a:t>шт</a:t>
            </a:r>
            <a:r>
              <a:rPr lang="ru-RU" dirty="0"/>
              <a:t>, тротуар –1,0-1,5 м.;</a:t>
            </a:r>
          </a:p>
          <a:p>
            <a:r>
              <a:rPr lang="ru-RU" dirty="0"/>
              <a:t>б) второстепенная (переулок) – для транспортной связи между основными жилыми улицами </a:t>
            </a:r>
            <a:r>
              <a:rPr lang="ru-RU" dirty="0" err="1"/>
              <a:t>бщественным</a:t>
            </a:r>
            <a:r>
              <a:rPr lang="ru-RU" dirty="0"/>
              <a:t> центром, учреждениями и предприятиями об­служивания населения (расчетная скорость движения 60 км в час);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3068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996952"/>
            <a:ext cx="7467600" cy="1800200"/>
          </a:xfrm>
        </p:spPr>
        <p:txBody>
          <a:bodyPr>
            <a:noAutofit/>
          </a:bodyPr>
          <a:lstStyle/>
          <a:p>
            <a:pPr algn="ctr"/>
            <a:r>
              <a:rPr lang="ru-RU" sz="6000" b="1" dirty="0">
                <a:latin typeface="Times New Roman" pitchFamily="18" charset="0"/>
                <a:cs typeface="Times New Roman" pitchFamily="18" charset="0"/>
              </a:rPr>
              <a:t>Системы уличной сети</a:t>
            </a:r>
            <a:br>
              <a:rPr lang="ru-RU" sz="6000" b="1" dirty="0">
                <a:latin typeface="Times New Roman" pitchFamily="18" charset="0"/>
                <a:cs typeface="Times New Roman" pitchFamily="18" charset="0"/>
              </a:rPr>
            </a:br>
            <a:endParaRPr lang="ru-RU" sz="6000" b="1" dirty="0"/>
          </a:p>
        </p:txBody>
      </p:sp>
    </p:spTree>
    <p:extLst>
      <p:ext uri="{BB962C8B-B14F-4D97-AF65-F5344CB8AC3E}">
        <p14:creationId xmlns:p14="http://schemas.microsoft.com/office/powerpoint/2010/main" val="128676440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620688"/>
            <a:ext cx="7859216" cy="5853264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поселковые дороги—для транспортной связи между селитеб­ной, производственной и другими зонами населенного места, а также внутри этих зон (расчетная скорость движения 60 км в час);</a:t>
            </a:r>
          </a:p>
          <a:p>
            <a:r>
              <a:rPr lang="ru-RU" dirty="0"/>
              <a:t>пешеходные улицы и дороги—для пешеходной связи с места­ми приложения труда, учреждениями и предприятиями обслужи­вания, отдыха и остановками общественного транспорта;</a:t>
            </a:r>
          </a:p>
          <a:p>
            <a:r>
              <a:rPr lang="ru-RU" dirty="0"/>
              <a:t>проезды—для транспортной связи внутри микрорайонов (рас­четная скорость движения 30 км в час);</a:t>
            </a:r>
          </a:p>
          <a:p>
            <a:r>
              <a:rPr lang="ru-RU" dirty="0"/>
              <a:t>Одна или две улицы населенного места выделяются в качест­ве главных, они более парадно застраиваются, озеленяются и часто служат композиционными осями во всей системе планировки.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2484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764704"/>
            <a:ext cx="7467600" cy="5709248"/>
          </a:xfrm>
        </p:spPr>
        <p:txBody>
          <a:bodyPr>
            <a:normAutofit/>
          </a:bodyPr>
          <a:lstStyle/>
          <a:p>
            <a:r>
              <a:rPr lang="ru-RU" sz="3200" dirty="0"/>
              <a:t>Улицы являются важными элементами в функциональной структуре населенного места, представляют собой части его тер­ритории, расположенные между красными линиями.</a:t>
            </a:r>
            <a:r>
              <a:rPr lang="ru-RU" sz="3200" b="1" dirty="0"/>
              <a:t> </a:t>
            </a:r>
            <a:r>
              <a:rPr lang="ru-RU" sz="3200" dirty="0"/>
              <a:t>Красные линии — линии, разграничивающие полосы улиц и территории кварталов</a:t>
            </a:r>
          </a:p>
        </p:txBody>
      </p:sp>
    </p:spTree>
    <p:extLst>
      <p:ext uri="{BB962C8B-B14F-4D97-AF65-F5344CB8AC3E}">
        <p14:creationId xmlns:p14="http://schemas.microsoft.com/office/powerpoint/2010/main" val="1305878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7931224" cy="5925272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/>
              <a:t>Они</a:t>
            </a:r>
            <a:r>
              <a:rPr lang="ru-RU" dirty="0"/>
              <a:t> пред­назначены для движения всех видов транспорта и пешеходов. В соответствии с этой задачей улицы надлежаще оборудуются:</a:t>
            </a:r>
          </a:p>
          <a:p>
            <a:r>
              <a:rPr lang="ru-RU" dirty="0"/>
              <a:t>проезжая часть, тротуары, полосы зеленых насаждений и др. Кро­ме этого, улицы выполняют и ряд функций, непосредственно не связанных с транспортным и пешеходным движением. Так, они принимают атмосферные воды, стекающие с территорий кварта­лов, и по ним эти воды выводятся за пределы населенного мес­та; под улицами размещают сооружения инженерных коммуни­каций (водопровод, канализация, теплофикация и др.); на улицах устанавливаются столбы электросети, телефона, радио и т.п. На­конец, построение проекта планировки в натуре начинают с рас­положения на территории осей улиц. Таким образом, улицы вместе с их оборудованием представляют собой техническую ос­нову плана населенного места.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8905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764704"/>
            <a:ext cx="7467600" cy="5709248"/>
          </a:xfrm>
        </p:spPr>
        <p:txBody>
          <a:bodyPr/>
          <a:lstStyle/>
          <a:p>
            <a:r>
              <a:rPr lang="ru-RU" dirty="0"/>
              <a:t>В относительно крупных населенных местах улицы образуют ту или иную систему путей сообщения. По форме начертания плана уличной сети различают системы регулярные, свободные и смешанные </a:t>
            </a:r>
          </a:p>
        </p:txBody>
      </p:sp>
    </p:spTree>
    <p:extLst>
      <p:ext uri="{BB962C8B-B14F-4D97-AF65-F5344CB8AC3E}">
        <p14:creationId xmlns:p14="http://schemas.microsoft.com/office/powerpoint/2010/main" val="2791149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7715200" cy="5997280"/>
          </a:xfrm>
        </p:spPr>
        <p:txBody>
          <a:bodyPr>
            <a:normAutofit/>
          </a:bodyPr>
          <a:lstStyle/>
          <a:p>
            <a:r>
              <a:rPr lang="ru-RU" dirty="0"/>
              <a:t>Регулярные системы характеризуются  геометрической правильностью построения планов уличной сети. К ним относятся:</a:t>
            </a:r>
          </a:p>
          <a:p>
            <a:r>
              <a:rPr lang="ru-RU" dirty="0"/>
              <a:t>а) прямоугольная, при которой улицы образуют сетку прямо­линейных направлений, пересекающихся под прямыми углами. Пройдя через века, прямоугольная система планировки улиц дошла до нашего времени. Прямые углы квар­талов, прямолинейность улиц присущи планам многих русских городов, а также и сельских по­селений. Однако строгая прямолинейность улиц не всегда выдер­живалась, так как на план уличной сети оказывала влияние топо­графия территории, и главным образом ее рельеф;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99045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67544" y="988115"/>
            <a:ext cx="7467600" cy="5853264"/>
          </a:xfrm>
        </p:spPr>
        <p:txBody>
          <a:bodyPr/>
          <a:lstStyle/>
          <a:p>
            <a:r>
              <a:rPr lang="ru-RU" dirty="0"/>
              <a:t>б) радиальная—с улицами, расходящимися по радиусам от общего центра. Эта система появилась в период средневековья. Центром являлось поместье феодала, от которого в разные сто­роны расходились дороги, которые были одновременно и торговы­ми путями. Постепенно вдоль этих дорог строили дома крепост­ные крестьяне и торговые люди. Таким образом, система ради­альной планировки развивается стихийно;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89081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539552" y="548680"/>
            <a:ext cx="7467600" cy="5637240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в) </a:t>
            </a:r>
            <a:r>
              <a:rPr lang="ru-RU" dirty="0" err="1"/>
              <a:t>раднально</a:t>
            </a:r>
            <a:r>
              <a:rPr lang="ru-RU" dirty="0"/>
              <a:t>-кольцевая, при которой радиальные направления связаны кольцевыми улицами. Чем длиннее становились застро­енные дороги-радиусы, тем больше затруднялась связь между ними, н поэтому возникла необходимость в кольцевых дорогах. Радиальные системы превратились в радиально-</a:t>
            </a:r>
            <a:r>
              <a:rPr lang="ru-RU" dirty="0" err="1"/>
              <a:t>кольпевые</a:t>
            </a:r>
            <a:r>
              <a:rPr lang="ru-RU" dirty="0"/>
              <a:t>. Многие города, возникшие в период феодализма на базе таких посе­лений, имеют в основе своего плана радиально-кольцевую систе­му улиц: Париж, Берлин и ряд других. Радиально-кольцевая сис­тема лежит и в основе плана нашей столицы—Москвы, хотя на развитие этой системы здесь влияли и многие другие ус­ловия.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73846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125</TotalTime>
  <Words>2183</Words>
  <Application>Microsoft Office PowerPoint</Application>
  <PresentationFormat>Экран (4:3)</PresentationFormat>
  <Paragraphs>52</Paragraphs>
  <Slides>30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5" baseType="lpstr">
      <vt:lpstr>Century Schoolbook</vt:lpstr>
      <vt:lpstr>Times New Roman</vt:lpstr>
      <vt:lpstr>Wingdings</vt:lpstr>
      <vt:lpstr>Wingdings 2</vt:lpstr>
      <vt:lpstr>Эркер</vt:lpstr>
      <vt:lpstr>Размещение объектов общественного назначения и планировка их участков  УЛИЦЫ И ПЛОЩАДИ СЕЛЬСКИХ НАСЕЛЕННЫХ МЕСТ</vt:lpstr>
      <vt:lpstr>Презентация PowerPoint</vt:lpstr>
      <vt:lpstr>Системы уличной сети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Влияние природных условий на выбор системы уличной сети </vt:lpstr>
      <vt:lpstr>Презентация PowerPoint</vt:lpstr>
      <vt:lpstr>Презентация PowerPoint</vt:lpstr>
      <vt:lpstr>Презентация PowerPoint</vt:lpstr>
      <vt:lpstr>Связь системы уличной сети с приемами застройки </vt:lpstr>
      <vt:lpstr>Презентация PowerPoint</vt:lpstr>
      <vt:lpstr>Презентация PowerPoint</vt:lpstr>
      <vt:lpstr>Сравнительная оценка различных систем уличной сети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Классификация улиц 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УЛИЦЫ И ПЛОЩАДИ СЕЛЬСКИХ НАСЕЛЕННЫХ МЕСТ</dc:title>
  <dc:creator>Пользователь</dc:creator>
  <cp:lastModifiedBy>lex_avdeev_by@outlook.com</cp:lastModifiedBy>
  <cp:revision>9</cp:revision>
  <dcterms:created xsi:type="dcterms:W3CDTF">2023-03-27T19:25:35Z</dcterms:created>
  <dcterms:modified xsi:type="dcterms:W3CDTF">2024-04-16T07:28:20Z</dcterms:modified>
</cp:coreProperties>
</file>