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6" r:id="rId2"/>
    <p:sldId id="269" r:id="rId3"/>
    <p:sldId id="266" r:id="rId4"/>
    <p:sldId id="257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3" r:id="rId18"/>
    <p:sldId id="284" r:id="rId19"/>
    <p:sldId id="285" r:id="rId20"/>
    <p:sldId id="286" r:id="rId21"/>
    <p:sldId id="287" r:id="rId22"/>
    <p:sldId id="288" r:id="rId23"/>
    <p:sldId id="282" r:id="rId24"/>
    <p:sldId id="289" r:id="rId25"/>
    <p:sldId id="290" r:id="rId26"/>
    <p:sldId id="291" r:id="rId27"/>
    <p:sldId id="293" r:id="rId28"/>
    <p:sldId id="294" r:id="rId29"/>
    <p:sldId id="29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32002-293E-4AF1-9273-9FA9BC3C1635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2F180-55B6-4A51-AB42-2D9DFC4B6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93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2F180-55B6-4A51-AB42-2D9DFC4B640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794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EDA675E-3BE2-43D2-82F9-7392A5193FF2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B1984D2-9BE3-422B-9579-F081B46C9DC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36912"/>
            <a:ext cx="7772400" cy="20395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Типы жилых домов и планировка участков при них</a:t>
            </a:r>
            <a:br>
              <a:rPr lang="ru-RU" b="1" dirty="0"/>
            </a:b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837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620688"/>
            <a:ext cx="8686800" cy="5386603"/>
          </a:xfrm>
        </p:spPr>
        <p:txBody>
          <a:bodyPr>
            <a:normAutofit/>
          </a:bodyPr>
          <a:lstStyle/>
          <a:p>
            <a:r>
              <a:rPr lang="ru-RU" dirty="0"/>
              <a:t>Дом ставят фронтально относительно улицы, на расстоянии 4—6 м от нее; перед фасадом разбивают палисадник. С обратной стороны располагают </a:t>
            </a:r>
            <a:r>
              <a:rPr lang="ru-RU" dirty="0" err="1"/>
              <a:t>приквартирные</a:t>
            </a:r>
            <a:r>
              <a:rPr lang="ru-RU" dirty="0"/>
              <a:t> участки с огородом, садом. Ориентация блокированных жилых домов относительно стран све­та свободная в связи с тем, что комнаты каждой квартиры выхо­дят окнами на две противоположные стороны. Эти дома свобод­но при условии, что каждая квартира принадлежит одной семье.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228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fontScale="70000" lnSpcReduction="20000"/>
          </a:bodyPr>
          <a:lstStyle/>
          <a:p>
            <a:r>
              <a:rPr lang="ru-RU" sz="3100" dirty="0"/>
              <a:t>Применение блокированных домов сохраняет изолированность семей и создает условия для ведения личного подсобного хозяйства на </a:t>
            </a:r>
            <a:r>
              <a:rPr lang="ru-RU" sz="3100" dirty="0" err="1"/>
              <a:t>приквартирном</a:t>
            </a:r>
            <a:r>
              <a:rPr lang="ru-RU" sz="3100" dirty="0"/>
              <a:t> участке. В то же время в зоне блокированной застройки линейная плотность за­стройки вдоль улиц возрастает в 2—3 раза, что снижает затраты на их инженерное благоустройство. Этажность блокированных до­мов и их общие размеры более крупные по сравнению с домами усадебного типа. Габариты таких домов придают известную мо­нументальность застройке, усиливают ее объемно-пространствен­ную выразительность и улучшают силуэт улиц. Повышение плот­ности застройки создает благоприятные условия для развития в зоне блокированной застройки коммунального хозяйства (водопро­вод, канализация, теплофикация и др.). Блокированные жилые дома получают в сельской местности все большее распростра­нение.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8161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6700" i="1" dirty="0">
                <a:effectLst/>
                <a:latin typeface="Times New Roman" pitchFamily="18" charset="0"/>
                <a:cs typeface="Times New Roman" pitchFamily="18" charset="0"/>
              </a:rPr>
              <a:t>Секционные жилые дома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5795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548680"/>
            <a:ext cx="8640960" cy="5112568"/>
          </a:xfrm>
        </p:spPr>
        <p:txBody>
          <a:bodyPr>
            <a:normAutofit/>
          </a:bodyPr>
          <a:lstStyle/>
          <a:p>
            <a:r>
              <a:rPr lang="ru-RU" dirty="0"/>
              <a:t>Секционные жилые дома—это многоквартирные дома в 2 и более этажей, состоящие из отдельных самостоятельных сек­ций. Все квартиры в каждой секции объединены общей лестнич­ной клеткой—это является особенностью секционного дома. В до­ме бывает 1, 2, 3 и более секций.</a:t>
            </a:r>
          </a:p>
          <a:p>
            <a:r>
              <a:rPr lang="ru-RU" dirty="0"/>
              <a:t>Секционные жилые дома могут быть трех типовых ориентации в зависимости от расположения квартир в отдельных секциях: ограниченной, частично ограниченной и свободной.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1819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574664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секциях домов ограниченной ориентации каждая квартира выходит окнами на одну сторону дома. Такие дома располагаются меридионально.</a:t>
            </a:r>
          </a:p>
          <a:p>
            <a:r>
              <a:rPr lang="ru-RU" dirty="0"/>
              <a:t>В секциях домов частично ограниченной ориентации одни квар­тира выходит окнами на одну сторону дома, другие—на обе.</a:t>
            </a:r>
          </a:p>
          <a:p>
            <a:r>
              <a:rPr lang="ru-RU" dirty="0"/>
              <a:t>В секциях домов свободной ориентации все квартиры выходят окнами на две стороны дома.</a:t>
            </a:r>
          </a:p>
          <a:p>
            <a:r>
              <a:rPr lang="ru-RU" dirty="0"/>
              <a:t>Размещение секционных домов производится с соблюдением норм плотности жилого фонда, противопожарных и санитарных разрывов.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397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ru-RU" i="1" dirty="0"/>
              <a:t>Плотность жилого фонда </a:t>
            </a:r>
            <a:r>
              <a:rPr lang="ru-RU" dirty="0"/>
              <a:t>нетто для зоны секционной застройки СНиП установлена следующая, м</a:t>
            </a:r>
            <a:r>
              <a:rPr lang="ru-RU" baseline="30000" dirty="0"/>
              <a:t>2</a:t>
            </a:r>
            <a:r>
              <a:rPr lang="ru-RU" dirty="0"/>
              <a:t> общей жилой площади на 1 га жилой территории:</a:t>
            </a:r>
          </a:p>
          <a:p>
            <a:r>
              <a:rPr lang="ru-RU" dirty="0"/>
              <a:t>двухэтажные дома .	......	4000</a:t>
            </a:r>
          </a:p>
          <a:p>
            <a:r>
              <a:rPr lang="ru-RU" dirty="0"/>
              <a:t>трехэтажные дома .	......	5ЗОО</a:t>
            </a:r>
          </a:p>
          <a:p>
            <a:r>
              <a:rPr lang="ru-RU" dirty="0"/>
              <a:t>четырехэтажные дома	. .....	5700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068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862064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6700" i="1" dirty="0">
                <a:effectLst/>
                <a:latin typeface="Times New Roman" pitchFamily="18" charset="0"/>
                <a:cs typeface="Times New Roman" pitchFamily="18" charset="0"/>
              </a:rPr>
              <a:t>Противопожарные разрывы 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584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242587"/>
          </a:xfrm>
        </p:spPr>
        <p:txBody>
          <a:bodyPr/>
          <a:lstStyle/>
          <a:p>
            <a:r>
              <a:rPr lang="ru-RU" dirty="0"/>
              <a:t>Величины противопожарных раз­рывов между любыми зданиями в жилой зоне сельского населенно­го места определяются по степени их огнестойкости, которая за­висит от возгораемости материалов и конструкций. Установлены три группы возгораемости: несгораемые, </a:t>
            </a:r>
            <a:r>
              <a:rPr lang="ru-RU" dirty="0" err="1"/>
              <a:t>трудносгораемые</a:t>
            </a:r>
            <a:r>
              <a:rPr lang="ru-RU" dirty="0"/>
              <a:t> и сгораемые.. </a:t>
            </a:r>
          </a:p>
        </p:txBody>
      </p:sp>
    </p:spTree>
    <p:extLst>
      <p:ext uri="{BB962C8B-B14F-4D97-AF65-F5344CB8AC3E}">
        <p14:creationId xmlns:p14="http://schemas.microsoft.com/office/powerpoint/2010/main" val="4235876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098571"/>
          </a:xfrm>
        </p:spPr>
        <p:txBody>
          <a:bodyPr/>
          <a:lstStyle/>
          <a:p>
            <a:r>
              <a:rPr lang="ru-RU" dirty="0"/>
              <a:t>Несгораемые материалы под воздействием огня или высокой температуры не воспламеняются, не тлеют и не обугливаются. К ним относятся все естественные и искусственные органические минеральные материалы, а также применяемые в строительстве ме­таллы. Несгораемыми считаются конструкции, выполненные из несгораемых материалов.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508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Трудносгораемые</a:t>
            </a:r>
            <a:r>
              <a:rPr lang="ru-RU" dirty="0"/>
              <a:t> материалы под воздействием огня или высо­кой температуры воспламеняются с трудом, тлеют или обуглива­ются и продолжают гореть или тлеть только при наличии источника огня. После удаления источника огня горение и тление прекраща­ется. Это материалы, состоящие из несгораемых и сгораемых ком­понентов, причем последние защищены от возгорания пропиткой огнезащитными составами — раствор креозота, жид­кая глина и др. Конструкции, выполненные из сгораемых материалов, защищенных слоем гипса или штукатуркой, относятся к </a:t>
            </a:r>
            <a:r>
              <a:rPr lang="ru-RU" dirty="0" err="1"/>
              <a:t>трудносгораемым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4483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36712"/>
            <a:ext cx="8208912" cy="5160640"/>
          </a:xfrm>
        </p:spPr>
        <p:txBody>
          <a:bodyPr/>
          <a:lstStyle/>
          <a:p>
            <a:pPr marL="82296" lv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1.Дома приусадебного типа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82296" lv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2.Дома блокированного типа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82296" lv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3.Секционные жилые дома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82296" lv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4.Противопожарные разрывы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82296" lv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5.Санитарные разрывы </a:t>
            </a:r>
          </a:p>
          <a:p>
            <a:pPr marL="82296" lv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6. Учет рельефа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393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256584"/>
          </a:xfrm>
        </p:spPr>
        <p:txBody>
          <a:bodyPr>
            <a:normAutofit/>
          </a:bodyPr>
          <a:lstStyle/>
          <a:p>
            <a:r>
              <a:rPr lang="ru-RU" dirty="0"/>
              <a:t>Сгораемые материалы под воздействием огня или высокой тем­пературы воспламеняются или тлеют и продолжают гореть или тлеть после удаления источника огня. К ним относятся все органи­ческие материалы, не защищенные от возгорания. Сгораемыми яв­ляются все конструкции, выполненные из таких материалов. Это обычно деревянные конструкции, стены, перекрытия, столбы, пере­городки, не защищенные несгораемыми материалами.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004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r>
              <a:rPr lang="ru-RU" dirty="0"/>
              <a:t>Определив по таблице степень огнестойкости жилых домов (а также общественных зданий), подлежащих возведению, уста­навливают величину противопожарных разрывов между ними.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23100"/>
            <a:ext cx="8031274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79056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r>
              <a:rPr lang="ru-RU" dirty="0"/>
              <a:t>Противопожарные разрывы между одно- и двухквартирными жилыми домами на приусадебных участках в пределах одной пары домов не нормируются, а между домами и хозяйственными по­стройками, расположенными на -одном участке, и любыми строениями соседних участков принимаются по нормативам. Разрывы от жилых домов до зданий детских учреждений, школ, больниц, ро­дильных домов и клубов принимаются по таблице с применением коэффициента 2,5.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435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8620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i="1" dirty="0">
                <a:effectLst/>
                <a:latin typeface="Times New Roman" pitchFamily="18" charset="0"/>
                <a:cs typeface="Times New Roman" pitchFamily="18" charset="0"/>
              </a:rPr>
              <a:t>Санитарные разрывы </a:t>
            </a:r>
            <a:br>
              <a:rPr lang="ru-RU" sz="6600" dirty="0">
                <a:effectLst/>
              </a:rPr>
            </a:b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0082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954555"/>
          </a:xfrm>
        </p:spPr>
        <p:txBody>
          <a:bodyPr/>
          <a:lstStyle/>
          <a:p>
            <a:r>
              <a:rPr lang="ru-RU" sz="2800" dirty="0"/>
              <a:t>При застройке населенных мест большое внимание уделяется вопросам инсоляции помещений, где находят­ся люди. Такие помещения и территории должны получать не ме­нее 3 </a:t>
            </a:r>
            <a:r>
              <a:rPr lang="ru-RU" sz="2800" i="1" dirty="0"/>
              <a:t>ч</a:t>
            </a:r>
            <a:r>
              <a:rPr lang="ru-RU" sz="2800" dirty="0"/>
              <a:t> в сутки. Это требование имеет важное значение, так как солнечные лучи не только дают свет и тепло, но и оказывают оздоровляющее воздействие на среду, «санируют» ее.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071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/>
          <a:lstStyle/>
          <a:p>
            <a:r>
              <a:rPr lang="ru-RU" sz="2800" dirty="0"/>
              <a:t>Доступ солнечных лучей в помещения и на территории возмо­жен тогда, когда они не затеняют­ся. Для этого между зданиями нуж­но соблюдать световые разрывы. Они зависят от высоты затеняющих зданий. Приняты следующие сани­тарные разрывы между жилыми до­мами, а также между ними и обще­ственными зданиями.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6870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610478"/>
              </p:ext>
            </p:extLst>
          </p:nvPr>
        </p:nvGraphicFramePr>
        <p:xfrm>
          <a:off x="827584" y="1484784"/>
          <a:ext cx="7704858" cy="3456382"/>
        </p:xfrm>
        <a:graphic>
          <a:graphicData uri="http://schemas.openxmlformats.org/drawingml/2006/table">
            <a:tbl>
              <a:tblPr/>
              <a:tblGrid>
                <a:gridCol w="3852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24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Нормируемые расстояния между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Величина разрыва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Длинными сторонами зданий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Две высоты затеняющего здания, но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не менее 20 м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Длинными сторонами и торцами зданий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Одна высота затеняющего здания, но не менее 12 м 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Торцами зданий, имеющими окна из жи­лых комнат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16000" indent="101600"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То же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Торцами зданий, не имеющими окон из жилых комнат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По нормам противопожарных разры­вов 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101600" indent="-10160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Одноэтажными домами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16000" indent="10160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То же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337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6700" i="1" dirty="0">
                <a:effectLst/>
                <a:latin typeface="Times New Roman" pitchFamily="18" charset="0"/>
                <a:cs typeface="Times New Roman" pitchFamily="18" charset="0"/>
              </a:rPr>
              <a:t>Учет рельефа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148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Жилые дома и общественные здания в сельских населенных местах строятся преи­мущественно по типовым проектам. Типовые проекты подлежат «привязке» к местным условиям, и в частности к рельефу террито­рии. При этом может потребоваться пересмотреть проекты фунда­ментов, нижних этажей, входных лестниц.</a:t>
            </a:r>
          </a:p>
          <a:p>
            <a:r>
              <a:rPr lang="ru-RU" dirty="0"/>
              <a:t>Для исключения или сокращения объемов такой переработки, а также в целях уменьшения земляных работ при строительстве и рациональной прокладке инженерных коммуникаций здания следует размещать с тщательным учетом естественного рельефа.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583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97666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На участках со значительными уклонами жилые дома рекомендуется располагать вдоль горизонталей или под небольшим углом к ним. Если же по условиям ориентации домов по странам света или другим причинам жилые дома приходится размещать поперек склонов (параллельно горизонталям), то возможно применение следующих мер:</a:t>
            </a:r>
          </a:p>
          <a:p>
            <a:pPr marL="109728" indent="0">
              <a:buNone/>
            </a:pPr>
            <a:r>
              <a:rPr lang="ru-RU" dirty="0"/>
              <a:t>- замена длинных домов более короткими путем сокращения чис­ла секций в секционных домах и количества квартир в блокирован­ных домах;</a:t>
            </a:r>
          </a:p>
          <a:p>
            <a:pPr marL="109728" indent="0">
              <a:buNone/>
            </a:pPr>
            <a:r>
              <a:rPr lang="ru-RU" dirty="0"/>
              <a:t>- размещение зданий так, чтобы разность отметок земли и углов зданий была не более 0,8—1,0 м;</a:t>
            </a:r>
          </a:p>
          <a:p>
            <a:pPr marL="109728" indent="0">
              <a:buNone/>
            </a:pPr>
            <a:r>
              <a:rPr lang="ru-RU" dirty="0"/>
              <a:t>- устройство местных подсыпок и срезок грунта у каждого дома;</a:t>
            </a:r>
          </a:p>
          <a:p>
            <a:pPr marL="109728" indent="0">
              <a:buNone/>
            </a:pPr>
            <a:r>
              <a:rPr lang="ru-RU" dirty="0"/>
              <a:t>- смещение блоков блокированных домов по вертикали и по го­ризонтали </a:t>
            </a:r>
          </a:p>
        </p:txBody>
      </p:sp>
    </p:spTree>
    <p:extLst>
      <p:ext uri="{BB962C8B-B14F-4D97-AF65-F5344CB8AC3E}">
        <p14:creationId xmlns:p14="http://schemas.microsoft.com/office/powerpoint/2010/main" val="3591570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924944"/>
            <a:ext cx="7498080" cy="1143000"/>
          </a:xfrm>
        </p:spPr>
        <p:txBody>
          <a:bodyPr>
            <a:noAutofit/>
          </a:bodyPr>
          <a:lstStyle/>
          <a:p>
            <a:pPr lvl="0" algn="ctr"/>
            <a:r>
              <a:rPr lang="ru-RU" sz="6000" i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Дома приусадебного типа</a:t>
            </a:r>
            <a:br>
              <a:rPr lang="ru-RU" sz="6000" b="1" i="1" dirty="0">
                <a:effectLst/>
              </a:rPr>
            </a:br>
            <a:endParaRPr lang="ru-RU" sz="6000" i="1" dirty="0"/>
          </a:p>
        </p:txBody>
      </p:sp>
    </p:spTree>
    <p:extLst>
      <p:ext uri="{BB962C8B-B14F-4D97-AF65-F5344CB8AC3E}">
        <p14:creationId xmlns:p14="http://schemas.microsoft.com/office/powerpoint/2010/main" val="801972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476672"/>
            <a:ext cx="7632848" cy="3450696"/>
          </a:xfrm>
        </p:spPr>
        <p:txBody>
          <a:bodyPr>
            <a:normAutofit/>
          </a:bodyPr>
          <a:lstStyle/>
          <a:p>
            <a:r>
              <a:rPr lang="ru-RU" dirty="0"/>
              <a:t>В сельском строительстве применяется три ос­новных типа жилых домов: усадебные, блокированные и секцион­ные.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444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Дома усадебного типа—это индивидуальные дома, пре­имущественно одноэтажные на одну или две квартиры. </a:t>
            </a:r>
          </a:p>
          <a:p>
            <a:r>
              <a:rPr lang="ru-RU" dirty="0"/>
              <a:t>Как правило квартира имеет два входа: парадный и хозяйственный, обра­щенный в сторону приусадебного участка.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848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Дом ставят в головной части приусадеб­ного участка с обращением фасада с парадным входом к улице. </a:t>
            </a:r>
          </a:p>
          <a:p>
            <a:r>
              <a:rPr lang="ru-RU" dirty="0"/>
              <a:t>Ориентация дома по странам света большого значения не имеет, так как жилые и спальные комнаты получают достаточно солнеч­ного света через окна, расположенные в трех стенах.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535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Кухню и хозяйственный вход обращают к северной сторо­не. Дома ставят на расстоянии 4—6 м от красной линии и в об­разовавшейся полосе вдоль улицы разбивают "палисадники с декоративными насаждениями, газонами и цветочными клумбами. За домами размещают хозяйственные по­стройки, а глубинную часть участков отво­дят под огороды и сады. Плодовые деревья и ягодники размещают и в фасадной части  участков.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706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270892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6700" i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Дома блокированного типа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832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50405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Дома блокированного типа – это двухэтажные дома с 2, 4, 6 и более отдельными квартирами. Каждая из них раз­мещена в двух уровнях. Сообщение между этажами внутри квартир осуществляется по внутренним лестницам. В первом этаже ка­ждой квартиры размещают общую жилую комнату, кухню-столовую, санузел и хозяйственные помещения, а во втором этаже – спальные комнаты. В каждой квартире также два входа: один с фасадной части дома, выходящей к улице, а другой — с обратной стороны для сообщения с </a:t>
            </a:r>
            <a:r>
              <a:rPr lang="ru-RU" dirty="0" err="1"/>
              <a:t>приквартирным</a:t>
            </a:r>
            <a:r>
              <a:rPr lang="ru-RU" dirty="0"/>
              <a:t> участком. Квартиры разграничены глухими стенами.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247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418</TotalTime>
  <Words>1418</Words>
  <Application>Microsoft Office PowerPoint</Application>
  <PresentationFormat>Экран (4:3)</PresentationFormat>
  <Paragraphs>63</Paragraphs>
  <Slides>29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Типы жилых домов и планировка участков при них  </vt:lpstr>
      <vt:lpstr>Презентация PowerPoint</vt:lpstr>
      <vt:lpstr>Дома приусадебного типа 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 блокированного типа </vt:lpstr>
      <vt:lpstr>Презентация PowerPoint</vt:lpstr>
      <vt:lpstr>Презентация PowerPoint</vt:lpstr>
      <vt:lpstr>Презентация PowerPoint</vt:lpstr>
      <vt:lpstr>Секционные жилые дома </vt:lpstr>
      <vt:lpstr>Презентация PowerPoint</vt:lpstr>
      <vt:lpstr>Презентация PowerPoint</vt:lpstr>
      <vt:lpstr>Презентация PowerPoint</vt:lpstr>
      <vt:lpstr>Противопожарные разрывы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Санитарные разрывы   </vt:lpstr>
      <vt:lpstr>Презентация PowerPoint</vt:lpstr>
      <vt:lpstr>Презентация PowerPoint</vt:lpstr>
      <vt:lpstr>Презентация PowerPoint</vt:lpstr>
      <vt:lpstr>Учет рельефа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ПЛАНИРОВКИ И МАТЕРИАЛЫ ДЛЯ ЕГО СОСТАВЛЕНИЯ</dc:title>
  <dc:creator>Пользователь</dc:creator>
  <cp:lastModifiedBy>lex_avdeev_by@outlook.com</cp:lastModifiedBy>
  <cp:revision>25</cp:revision>
  <dcterms:created xsi:type="dcterms:W3CDTF">2022-12-20T09:42:12Z</dcterms:created>
  <dcterms:modified xsi:type="dcterms:W3CDTF">2024-04-16T07:22:54Z</dcterms:modified>
</cp:coreProperties>
</file>