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59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6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61" r:id="rId32"/>
    <p:sldId id="291" r:id="rId33"/>
    <p:sldId id="292" r:id="rId34"/>
    <p:sldId id="293" r:id="rId35"/>
    <p:sldId id="294" r:id="rId36"/>
    <p:sldId id="262" r:id="rId37"/>
    <p:sldId id="295" r:id="rId38"/>
    <p:sldId id="296" r:id="rId39"/>
    <p:sldId id="263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264" r:id="rId48"/>
    <p:sldId id="304" r:id="rId49"/>
    <p:sldId id="305" r:id="rId50"/>
    <p:sldId id="306" r:id="rId51"/>
    <p:sldId id="265" r:id="rId52"/>
    <p:sldId id="307" r:id="rId53"/>
    <p:sldId id="308" r:id="rId54"/>
    <p:sldId id="309" r:id="rId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D84BFF8-18A0-4D1C-A736-C0D5E712E56C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1B4BF3-3E7D-41F4-BC14-BE5F899C2B7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Проектирование основных элементов сельских населенных пунктов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2641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8975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Равнинный рельеф предопределяет прямолинейную систему планировки, а сложный — свободную или смешанную. Высокое качество архитектурно-планировочной композиции населенного места достигается тогда, </a:t>
            </a:r>
            <a:r>
              <a:rPr lang="ru-RU" dirty="0" err="1"/>
              <a:t>кбгда</a:t>
            </a:r>
            <a:r>
              <a:rPr lang="ru-RU" dirty="0"/>
              <a:t> оно вписано в естественный ланд­шафт с учетом окружающей природы. Правильное использование природных условий позволяет создать индивидуальный, неповто­римый облик населенного места, решить его силуэт, наиболее эф­фективно разместить общественные центры и отдельные здания.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4659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/>
          <a:lstStyle/>
          <a:p>
            <a:r>
              <a:rPr lang="ru-RU" dirty="0"/>
              <a:t>Большое влияние на архитектурно-планировочную композицию населенного места в целом и его отдельных частей оказывают водоемы (размер, рисунок береговой полосы, условия примыка­ния, характер использования). Связь с природой осуществляется раскрытием перспектив на окружающий пейзаж, устройством пар­ков, скверов, прудов, фонтанов, бассейнов и т. д.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488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060848"/>
            <a:ext cx="8229600" cy="2862064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Важнейшие средства и принципы композиции</a:t>
            </a:r>
          </a:p>
        </p:txBody>
      </p:sp>
    </p:spTree>
    <p:extLst>
      <p:ext uri="{BB962C8B-B14F-4D97-AF65-F5344CB8AC3E}">
        <p14:creationId xmlns:p14="http://schemas.microsoft.com/office/powerpoint/2010/main" val="28112512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25112"/>
          </a:xfrm>
        </p:spPr>
        <p:txBody>
          <a:bodyPr/>
          <a:lstStyle/>
          <a:p>
            <a:r>
              <a:rPr lang="ru-RU" sz="3200" dirty="0"/>
              <a:t>Важнейшими средствами композиции являются: единство, соподчиненность, пропорциональность, масштабность, ритмичность и др.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39822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4801720"/>
          </a:xfrm>
        </p:spPr>
        <p:txBody>
          <a:bodyPr/>
          <a:lstStyle/>
          <a:p>
            <a:r>
              <a:rPr lang="ru-RU" b="1" dirty="0"/>
              <a:t>Под единством</a:t>
            </a:r>
            <a:r>
              <a:rPr lang="ru-RU" dirty="0"/>
              <a:t> архитектурной композиции понимается объединение всех ее компонентов в органическое целое для дости­жения определенной цели. Единство является основным законом и обязательным условием композиции. Единство архитектурной композиции — это единство формы и содержания.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5705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233768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Соподчиненность</a:t>
            </a:r>
            <a:r>
              <a:rPr lang="ru-RU" dirty="0"/>
              <a:t> — это сложное единство, в котором целостность композиции достигается согласованностью отдельных частей с выявлением главного и подчиненного. При равнозначнос­ти всех компонентов композиции возникает лишь элементарное единство. Так, например, если на ровной поверхности расплани­ровать населенный пункт в строгой прямоугольной системе и за­строить одинаковыми домами, то ему будет присуще только эле­ментарное пространственное единство. Если же в этом населен­ном пункте выделить контрастный элемент (группы зданий, парк, озеро и др.), то можно добиться соподчинения, то есть единства более высокого порядка.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0536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325112"/>
          </a:xfrm>
        </p:spPr>
        <p:txBody>
          <a:bodyPr>
            <a:normAutofit fontScale="92500" lnSpcReduction="20000"/>
          </a:bodyPr>
          <a:lstStyle/>
          <a:p>
            <a:r>
              <a:rPr lang="ru-RU" b="1" i="1" dirty="0"/>
              <a:t>Пропорциональность</a:t>
            </a:r>
            <a:r>
              <a:rPr lang="ru-RU" dirty="0"/>
              <a:t> в композиции — это определен­ное соотношение, соразмерность частей между собой и с целым. По­средством ее соотношения всех частей сооружения или ряда соору­жений приводятся в зрительную гармонию. Пропорции, охватывая все сооружение или ансамбль, образуют в своем единстве опре­деленное соотношение частей между собой. С помощью пропор­ций может быть выражена монументальность, торжественность или, наоборот, простота. (привести пример о золотом сечении).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23543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017744"/>
          </a:xfrm>
        </p:spPr>
        <p:txBody>
          <a:bodyPr/>
          <a:lstStyle/>
          <a:p>
            <a:r>
              <a:rPr lang="ru-RU" b="1" dirty="0"/>
              <a:t>Масштабность</a:t>
            </a:r>
            <a:r>
              <a:rPr lang="ru-RU" dirty="0"/>
              <a:t> — соразмерность или относительное соот­ветствие величины форм архитектурного сооружения размерам человека. Важное значение имеет соответствие назначения здания или ансамбля их действительной величине, их общественной зна­чимости, а также природному и планировочному окружению.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57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Ритмичность</a:t>
            </a:r>
            <a:r>
              <a:rPr lang="ru-RU" dirty="0"/>
              <a:t> в архитектуре выражается закономерным чередованием отдельных элементов и форм, создающих опреде­ленную их взаимосвязь. Как композиционное качество ритмич­ность достигается повторением архитектурных форм через опре­деленные интервалы, а повторяющиеся формы — ритмическими ак­центами. Закономерностями ритмичности являются повторение, нарастание, убывание в том или ином сочетании архитектурных элементов или объектов.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41443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 практике встречаются два вида </a:t>
            </a:r>
            <a:r>
              <a:rPr lang="ru-RU" dirty="0" err="1"/>
              <a:t>повторностей</a:t>
            </a:r>
            <a:r>
              <a:rPr lang="ru-RU" dirty="0"/>
              <a:t> — метричес­кая н ритмическая. Метрическая основана на чередовании одина­ковых элементов с равными интервалами между ними. Ритмичес­кая—это более сложный вид повторности, основанный на зако­номерном изменении форм и интервалов (нарастание или убыва­ние их числа, размеров, форм и т. д.).</a:t>
            </a:r>
          </a:p>
          <a:p>
            <a:r>
              <a:rPr lang="ru-RU" dirty="0"/>
              <a:t>Методическое повторение создает впечатление покоя, статич­ности композиции, а ритмическое — направленности, динамичнос­ти. Кроме рассмотренных основных средств композиции, для уси­ления или ослабления зрительного восприятия используются и другие: симметрия и асимметрия, контраст и нюанс, фактура, цвет и свет.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6064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32511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1. Понятие о композиции, ее утилитарные и художественные стороны.</a:t>
            </a:r>
          </a:p>
          <a:p>
            <a:r>
              <a:rPr lang="ru-RU" dirty="0"/>
              <a:t>2. важнейшие средства и принципы композиции. </a:t>
            </a:r>
          </a:p>
          <a:p>
            <a:r>
              <a:rPr lang="ru-RU" dirty="0"/>
              <a:t>3. Архитектурный ансамбль </a:t>
            </a:r>
          </a:p>
          <a:p>
            <a:r>
              <a:rPr lang="ru-RU" dirty="0"/>
              <a:t>4. приемы архитектурно-планировочной композиции.</a:t>
            </a:r>
          </a:p>
          <a:p>
            <a:r>
              <a:rPr lang="ru-RU" dirty="0"/>
              <a:t>5. Композиция жилой застройки. </a:t>
            </a:r>
          </a:p>
          <a:p>
            <a:r>
              <a:rPr lang="ru-RU" dirty="0"/>
              <a:t>6. Использование общественных зданий в композиции застройки, размещение открытых и озелененных пространств</a:t>
            </a:r>
            <a:endParaRPr lang="ru-RU" b="1" dirty="0"/>
          </a:p>
          <a:p>
            <a:r>
              <a:rPr lang="ru-RU" dirty="0"/>
              <a:t>7. Создание силуэта населенного пункта</a:t>
            </a:r>
            <a:endParaRPr lang="ru-RU" b="1" dirty="0"/>
          </a:p>
          <a:p>
            <a:r>
              <a:rPr lang="ru-RU" dirty="0"/>
              <a:t>8. Особенности архитектурно-планировочной композиции производственных комплексов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70842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512168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Архитектурный ансамбль </a:t>
            </a:r>
          </a:p>
        </p:txBody>
      </p:sp>
    </p:spTree>
    <p:extLst>
      <p:ext uri="{BB962C8B-B14F-4D97-AF65-F5344CB8AC3E}">
        <p14:creationId xmlns:p14="http://schemas.microsoft.com/office/powerpoint/2010/main" val="3538599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Архитектурный ансамбль является высшей формой архитектурной композиции. Под ансамблем в архитектуре понимается совокупность </a:t>
            </a:r>
            <a:r>
              <a:rPr lang="ru-RU" dirty="0" err="1"/>
              <a:t>пространственно</a:t>
            </a:r>
            <a:r>
              <a:rPr lang="ru-RU" dirty="0"/>
              <a:t> взаимо­действующих архитектурных сооружений, обладающая опреде­ленной художественной целостностью как единая композиция.</a:t>
            </a:r>
          </a:p>
          <a:p>
            <a:r>
              <a:rPr lang="ru-RU" i="1" dirty="0"/>
              <a:t>Объемно-пространственная структура ансамбля определяется назначением архитектурного комплекса, функциональными связя­ми его элементов, рельефом участка и влиянием окружающей среды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25796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945736"/>
          </a:xfrm>
        </p:spPr>
        <p:txBody>
          <a:bodyPr>
            <a:normAutofit/>
          </a:bodyPr>
          <a:lstStyle/>
          <a:p>
            <a:r>
              <a:rPr lang="ru-RU" dirty="0"/>
              <a:t>Ансамбль — это такое соединение элементов, при котором они составляют единое целое, подчинены ему так, что форма, раз­меры н взаимное расположение создают впечатление закономер­ности, определяющей их отношение к целому и друг к другу. </a:t>
            </a:r>
          </a:p>
          <a:p>
            <a:r>
              <a:rPr lang="ru-RU" i="1" dirty="0"/>
              <a:t>Из удачно созданного ансамбля нельзя убрать какие-либо состав­ляющие его элементы или ввести новые, не нарушив единства.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87409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17744"/>
          </a:xfrm>
        </p:spPr>
        <p:txBody>
          <a:bodyPr>
            <a:normAutofit/>
          </a:bodyPr>
          <a:lstStyle/>
          <a:p>
            <a:r>
              <a:rPr lang="ru-RU" dirty="0"/>
              <a:t>Каждый элемент, входящий в ансамбль, должен обла­дать высокими эстетическими качествами и участвовать в создании выразительности его художественного образа.</a:t>
            </a:r>
          </a:p>
          <a:p>
            <a:r>
              <a:rPr lang="ru-RU" i="1" dirty="0"/>
              <a:t>Запо­минаются отдельные здания с их окружением, совокупности зда­ний, объединенных в ансамбли как определенные акценты в ар­хитектурной композиции населенного места.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0019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801720"/>
          </a:xfrm>
        </p:spPr>
        <p:txBody>
          <a:bodyPr/>
          <a:lstStyle/>
          <a:p>
            <a:r>
              <a:rPr lang="ru-RU" dirty="0"/>
              <a:t>Для сельских населенных мест наибольшее значение имеют архитектурный ансамбль площади общественного центра и ан­самбли улиц с обращенными к ним фасадами застройки в квар­талах.</a:t>
            </a:r>
          </a:p>
          <a:p>
            <a:r>
              <a:rPr lang="ru-RU" i="1" dirty="0"/>
              <a:t>Архитектурный ансамбль воплощает в сво­их формах главные идеи эпохи.                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93734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ru-RU" b="1" dirty="0"/>
              <a:t>Архитектурный ансамбль</a:t>
            </a:r>
            <a:r>
              <a:rPr lang="ru-RU" i="1" dirty="0"/>
              <a:t> —</a:t>
            </a:r>
            <a:r>
              <a:rPr lang="ru-RU" dirty="0"/>
              <a:t> это сис­тема зданий, сооружений и открытых пространств, закономерно организован­ная в соответствии с потребностями  мировоззрением, эстетическими ценностями общества и воплощающая худо-ценный образ. </a:t>
            </a:r>
          </a:p>
          <a:p>
            <a:r>
              <a:rPr lang="ru-RU" i="1" dirty="0"/>
              <a:t>В создании архитектурных ансамблей архитектура и градостроительство соединяются воедино, причем строительство становится</a:t>
            </a:r>
            <a:r>
              <a:rPr lang="ru-RU" dirty="0"/>
              <a:t> </a:t>
            </a:r>
            <a:r>
              <a:rPr lang="ru-RU" i="1" dirty="0"/>
              <a:t>градостроительным искусством. 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645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Система ансамбля должна обладать единством ряда признаков: закономерной последовательностью организации пространств; единством ритма и единством масштаба по отношению к человеку всех частей ансамбля; общим характером построения силуэта застройки </a:t>
            </a:r>
          </a:p>
          <a:p>
            <a:r>
              <a:rPr lang="ru-RU" dirty="0"/>
              <a:t>Наиболее важное, универсальное свойство ансамбля — </a:t>
            </a:r>
            <a:r>
              <a:rPr lang="ru-RU" i="1" dirty="0"/>
              <a:t>единство художественно-образного выражения. </a:t>
            </a:r>
            <a:r>
              <a:rPr lang="ru-RU" dirty="0"/>
              <a:t>Форма же ансамбля должна обладать ^не только признаками единства, но и многообразием. Иначе трудно достичь богатства средств выражения, необходимого для воплощения сложного художественного содержания. Основной принцип архитектурного ансамбля — мног</a:t>
            </a:r>
            <a:r>
              <a:rPr lang="ru-RU" i="1" dirty="0"/>
              <a:t>ообразие в пределах единства.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69536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Разница между комплексом и ан­самблем не в типе организации — в качестве. </a:t>
            </a:r>
            <a:r>
              <a:rPr lang="ru-RU" i="1" dirty="0"/>
              <a:t>Бесчисленное множество жилых микрорайонов имеет хорошую функциональную организацию и даже определенный уровень эстетической ценности, но не обладает художествен­ной образностью</a:t>
            </a:r>
            <a:r>
              <a:rPr lang="ru-RU" dirty="0"/>
              <a:t>. </a:t>
            </a:r>
          </a:p>
          <a:p>
            <a:r>
              <a:rPr lang="ru-RU" i="1" dirty="0"/>
              <a:t>Ансамбль не только  объединяет группу сооружений и организованных пространств, но </a:t>
            </a:r>
            <a:r>
              <a:rPr lang="ru-RU" b="1" i="1" dirty="0"/>
              <a:t>и распространяет свое влияние вовне</a:t>
            </a:r>
            <a:r>
              <a:rPr lang="ru-RU" i="1" dirty="0"/>
              <a:t>, за пределы своих физи­ческих границ. Художественный образ, который несет его форма, воздействует на эмоциональную настроенность, с которой человек воспринимает образно нейтральную среду на примыкающей территории.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913924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Цепь ансамблей, размещенных вдоль линии движения — главной ули­цы, крупной магистрали, также слива­ется в восприятии как бы в один об­ширный ансамбль, развертывающийся перед человеком. </a:t>
            </a:r>
          </a:p>
          <a:p>
            <a:r>
              <a:rPr lang="ru-RU" dirty="0"/>
              <a:t>Таким образом, признаками ансам­бля может обладать группа зданий, охватываемая взглядом с одной точ­ки; более развитая и сложная группа, полное представление о которой скла­дывается из ряда последовательных впечатлений, и, наконец, обширная территория, воспринимаемая как «</a:t>
            </a:r>
            <a:r>
              <a:rPr lang="ru-RU" dirty="0" err="1"/>
              <a:t>сверхансамбль</a:t>
            </a:r>
            <a:r>
              <a:rPr lang="ru-RU" dirty="0"/>
              <a:t>», передвигаясь по ко­торой, человек все время находится под впечатлением архитектурных ансам­блей.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21438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/>
          </a:bodyPr>
          <a:lstStyle/>
          <a:p>
            <a:r>
              <a:rPr lang="ru-RU" dirty="0"/>
              <a:t>Пространственную структуру ан­самбля определяет функция. Как принципиальные можно выделить схе­мы. </a:t>
            </a:r>
            <a:r>
              <a:rPr lang="ru-RU" i="1" dirty="0"/>
              <a:t>линейную,</a:t>
            </a:r>
            <a:r>
              <a:rPr lang="ru-RU" dirty="0"/>
              <a:t> развернутую вдоль главного направления движения люд­ских масс, </a:t>
            </a:r>
            <a:r>
              <a:rPr lang="ru-RU" i="1" dirty="0"/>
              <a:t>замкнутую; </a:t>
            </a:r>
            <a:r>
              <a:rPr lang="ru-RU" dirty="0"/>
              <a:t> </a:t>
            </a:r>
            <a:r>
              <a:rPr lang="ru-RU" i="1" dirty="0"/>
              <a:t>открытую,</a:t>
            </a:r>
            <a:r>
              <a:rPr lang="ru-RU" dirty="0"/>
              <a:t> при которой пространство как бы «обтекает» сво­бодно стоящее посредине главное со­оружение или группу построек. Нако­нец, ансамбль может формироваться как </a:t>
            </a:r>
            <a:r>
              <a:rPr lang="ru-RU" i="1" dirty="0"/>
              <a:t>система взаимосвязанных пространстве,</a:t>
            </a:r>
            <a:r>
              <a:rPr lang="ru-RU" dirty="0"/>
              <a:t> как бы «переливающихся» од­но в другое.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714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676456" cy="3654152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Понятие о композиции, ее утилитарные и художественные стороны.</a:t>
            </a:r>
          </a:p>
        </p:txBody>
      </p:sp>
    </p:spTree>
    <p:extLst>
      <p:ext uri="{BB962C8B-B14F-4D97-AF65-F5344CB8AC3E}">
        <p14:creationId xmlns:p14="http://schemas.microsoft.com/office/powerpoint/2010/main" val="39168114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5089752"/>
          </a:xfrm>
        </p:spPr>
        <p:txBody>
          <a:bodyPr/>
          <a:lstStyle/>
          <a:p>
            <a:pPr marL="109728" indent="0">
              <a:buNone/>
            </a:pPr>
            <a:r>
              <a:rPr lang="ru-RU" dirty="0"/>
              <a:t>Создание архитектурных ансамблей достигается с помощью приемов:</a:t>
            </a:r>
          </a:p>
          <a:p>
            <a:r>
              <a:rPr lang="ru-RU" dirty="0"/>
              <a:t>1. использование доминирующих точек местности для расположения наиболее крупных зданий; </a:t>
            </a:r>
          </a:p>
          <a:p>
            <a:r>
              <a:rPr lang="ru-RU" dirty="0"/>
              <a:t>2. замыкание перспективы улицы общественным зданием;</a:t>
            </a:r>
          </a:p>
          <a:p>
            <a:r>
              <a:rPr lang="ru-RU" dirty="0"/>
              <a:t>3. Выделение перед группой зданий небольшой площади.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44349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44824"/>
            <a:ext cx="8229600" cy="3366120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Приемы архитектурно-планировочной композиции</a:t>
            </a:r>
          </a:p>
        </p:txBody>
      </p:sp>
    </p:spTree>
    <p:extLst>
      <p:ext uri="{BB962C8B-B14F-4D97-AF65-F5344CB8AC3E}">
        <p14:creationId xmlns:p14="http://schemas.microsoft.com/office/powerpoint/2010/main" val="31305132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089752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Композиция уличной сети.</a:t>
            </a:r>
            <a:r>
              <a:rPr lang="ru-RU" dirty="0"/>
              <a:t>  </a:t>
            </a:r>
            <a:r>
              <a:rPr lang="ru-RU" i="1" dirty="0"/>
              <a:t>Она имеет большое композиционное значение как каркас всей структуры населенного места</a:t>
            </a:r>
            <a:r>
              <a:rPr lang="ru-RU" dirty="0"/>
              <a:t>. </a:t>
            </a:r>
          </a:p>
          <a:p>
            <a:r>
              <a:rPr lang="ru-RU" dirty="0"/>
              <a:t>Уличная сеть должна обладать композиционным качеством—един­ством системы. Это достигается соблюдением принципа соподчиненности, то есть выделения главных улиц и им подчиненных остальных улиц с внутриквартальными проездами. Главные улицы должны выделяться по местоположе­нию, ширине, застройке, благоустройству.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2809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05776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Они будут служить ком­позиционными осями особенно эффективно тогда, когда застраи­ваются более выразительными по архитектуре и объему здания­ми, когда зеленые насаждения на них составляют единое целое с внутриквартальными посадками и с природными условиями.</a:t>
            </a:r>
            <a:endParaRPr lang="ru-RU" dirty="0"/>
          </a:p>
          <a:p>
            <a:r>
              <a:rPr lang="ru-RU" i="1" dirty="0"/>
              <a:t>При проектировании уличной сети используют планировоч­ные приемы, с помощью которых вносится </a:t>
            </a:r>
            <a:r>
              <a:rPr lang="ru-RU" b="1" i="1" dirty="0"/>
              <a:t>определенная ритмич­ность</a:t>
            </a:r>
            <a:r>
              <a:rPr lang="ru-RU" i="1" dirty="0"/>
              <a:t>. Так, монотонность застройки, можно сгладить че­редованием улиц различной ширины, применением различных типов жилых домов.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7164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692696"/>
            <a:ext cx="8579296" cy="6021288"/>
          </a:xfrm>
        </p:spPr>
        <p:txBody>
          <a:bodyPr>
            <a:normAutofit fontScale="77500" lnSpcReduction="20000"/>
          </a:bodyPr>
          <a:lstStyle/>
          <a:p>
            <a:r>
              <a:rPr lang="ru-RU" b="1" i="1" u="sng" dirty="0"/>
              <a:t>Оживлению </a:t>
            </a:r>
            <a:r>
              <a:rPr lang="ru-RU" dirty="0"/>
              <a:t>архитектурно-планировочной структуры плана спо­собствует использование приемов свободного начертания уличной сети, органически увязанной с рельефом территории. </a:t>
            </a:r>
          </a:p>
          <a:p>
            <a:r>
              <a:rPr lang="ru-RU" i="1" dirty="0"/>
              <a:t>Размещение общественных центров и архитектурных ансамблей. </a:t>
            </a:r>
            <a:r>
              <a:rPr lang="ru-RU" dirty="0"/>
              <a:t>Общественный центр может быть в виде площади, двух пло­щадей, соединенных бульваром, расширения главной улицы и при­мыкающего к ней пространства. Форму и размеры площади об­щественного центра определяет пространственная структура все­го населенного места и природные особенности. Общественный центр является и композиционным центром, поэтому его разме­щение осуществляется одновременно с проектированием уличной сети, жилых кварталов и массивов зеленых насаждений. При про­ектировании общественных центров основным архитектурно-композиционным приемом может служить создание крупных архитек­турных ансамблей, объединенных общим композиционным замыс­лом. Обычно общественный центр размещается среди селитебной территории, обеспечивая одинаковые радиусы обслуживания для всех ее районов.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00127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/>
          <a:lstStyle/>
          <a:p>
            <a:r>
              <a:rPr lang="ru-RU" dirty="0"/>
              <a:t>При наличии водоема центр лучше размещают при нем и раскрывают в сторону водного зеркала. </a:t>
            </a:r>
          </a:p>
          <a:p>
            <a:r>
              <a:rPr lang="ru-RU" i="1" dirty="0"/>
              <a:t>При этом главное здание своим объемом и внешним обликом должно выделяться из окружающей застройки, создавать внутреннее пространство площади и весь ее архитектурный ансамбль.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849053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95128"/>
            <a:ext cx="8229600" cy="1997968"/>
          </a:xfrm>
        </p:spPr>
        <p:txBody>
          <a:bodyPr>
            <a:norm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Композиция жилой застройки</a:t>
            </a:r>
          </a:p>
        </p:txBody>
      </p:sp>
    </p:spTree>
    <p:extLst>
      <p:ext uri="{BB962C8B-B14F-4D97-AF65-F5344CB8AC3E}">
        <p14:creationId xmlns:p14="http://schemas.microsoft.com/office/powerpoint/2010/main" val="219221197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16176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Жилой квартал является основным структурным элементом населенного места, дол­жен обладать качествами архитектурного ансамбля.</a:t>
            </a:r>
          </a:p>
          <a:p>
            <a:r>
              <a:rPr lang="ru-RU" dirty="0"/>
              <a:t>При размещении жилых домов необходимо учитывать не только утилитарные и нормативные требования, но и эстетические, широко используя ритмометрический прием композиции застрой­ки жилых улиц. Эстетические качества застройки зависят от архитектурно-планировочной организации комплексов зданий, объ­ема и архитектуры каждого жилого дома.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37251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33768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На композицию жилой застройки влияние оказывают природные условия (реки, озера, овраги) а также автомобильные и железные дороги. </a:t>
            </a:r>
          </a:p>
          <a:p>
            <a:r>
              <a:rPr lang="ru-RU" dirty="0"/>
              <a:t>Природные условия определяют индивидуальный облик насе­ленного места и оказывают решающее влияние на архитектурно-композиционное решение жилой застройки. Композиция жилой застройки зависит также от планировочной структуры и архитек­турной композиции всего населенного места и развивает ее при­менительно к конкретным условиям. Застройка жилых районов, расположенных в зоне главного общественного центра, должна включаться в общий архитектурный ансамбль центральной части населенного места.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5059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24744"/>
            <a:ext cx="8856984" cy="511256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000" b="1" i="1" dirty="0"/>
              <a:t>Использование общественных зданий в композиции застройки, размещение открытых и озелененных пространств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5027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608512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Композиция в переводе означает составление, соединение, связь. В градостроительстве под композицией понимаются гармони­ческое сочетание и согласованность всех частей населенного места, определяющие его целостность и художественное единство с одновременным удовлетворением утилитарных запросов человека (наилучшие условия для труда, быта и отдыха при наименьших затратах средств).</a:t>
            </a:r>
          </a:p>
        </p:txBody>
      </p:sp>
    </p:spTree>
    <p:extLst>
      <p:ext uri="{BB962C8B-B14F-4D97-AF65-F5344CB8AC3E}">
        <p14:creationId xmlns:p14="http://schemas.microsoft.com/office/powerpoint/2010/main" val="16228900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Общественные здания (административное, клуб, торговый центр) обыч­но размещают в центральной части населенного места, где созда­ют композицию главного его ансамбля—площади общественного центра. Такое размещение соответствует и функциональному на­значению этих зданий по обслуживанию всех жителей населен­ного места.</a:t>
            </a:r>
          </a:p>
          <a:p>
            <a:r>
              <a:rPr lang="ru-RU" i="1" dirty="0"/>
              <a:t>Объединение отдельных общественных зданий в крупные бло­ки увеличивает их объем и этим способствует архитектурной организации внутреннего пространства площади.</a:t>
            </a:r>
            <a:endParaRPr lang="ru-RU" dirty="0"/>
          </a:p>
          <a:p>
            <a:r>
              <a:rPr lang="ru-RU" dirty="0"/>
              <a:t>Школы, детские сады могут быть возведены в кварталах жилой застройки, в обособленных кварталах или в парке (например, школа), но всегда так, чтобы их было видно с разных точек населенного пункта. Своим положением эти здания должны выделяться из окружающей застройки, доминировать над ней.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96559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Размещение открытых и озелененных пространств</a:t>
            </a:r>
            <a:endParaRPr lang="ru-RU" b="1" dirty="0"/>
          </a:p>
          <a:p>
            <a:r>
              <a:rPr lang="ru-RU" i="1" dirty="0"/>
              <a:t>Архитектурный облик населенного места зависит не только от характера застройки, но и от зеленых насаждений, ландшафта. Пейзаж сельских населенных мест представляет собой широкую ландшафтную композицию из лесных и парковых массивов, клумб и газонов, огородов и водных поверхностей, перепадов рельефа местности. Удачное сочетание застройки с природными особен­ностями—эффективное средство улучшения архитектурной выра­зительности сельских населенных мест.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99185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r>
              <a:rPr lang="ru-RU" dirty="0"/>
              <a:t>С экономической точки зрения необходимо включать существующие лесные массивы, перелески, опушки и поляны. При отсутствии естествен­ных лесных массивов введение зеленых насаждений в архитектурно-планировочную структуру плана является обязательным, так как они будут иметь не только эстетическое значение, но и способствовать улучшению микроклимата.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89269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11256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При создании искусственного парка его следует размещать на периферии населенного пункта у водоемов, балки или оврага. Если же парк проектируется внутри селитебной территории, то размеры его должны быть минимальными, с тем чтобы не увели­чивать затраты на устройство парка, уход за ним, строительство н эксплуатацию уличной сети и на благоустройство населенного пункта в целом. Зеленые насаждения населенного места должны составлять единую систему, состоящую из лесных и парковых массивов в сочетании с открытыми пространствами. Планируя систему зеле­ных насаждений, необходимо прежде всего использовать участки, малопригодные под застройку (овраги, холмы, приречные и при­озерные полосы и др.).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11640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/>
          </a:bodyPr>
          <a:lstStyle/>
          <a:p>
            <a:r>
              <a:rPr lang="ru-RU" i="1" dirty="0"/>
              <a:t>Зеленые насаждения в сочетании с открытыми пространства­ми являются одним из эффективных и экономичных средств обо­гащения архитектуры сельских населенных мест. Сочетание пра­вильных геометрических форм зданий и сооружений с различной формой крон деревьев, фактурой и цветом листвы создает не­повторимые ансамбли площадей, улиц и парков. Ландшафтная архитектура.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19021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 fontScale="92500" lnSpcReduction="20000"/>
          </a:bodyPr>
          <a:lstStyle/>
          <a:p>
            <a:r>
              <a:rPr lang="ru-RU" i="1" dirty="0"/>
              <a:t>Учет связи с окружающей природой</a:t>
            </a:r>
            <a:endParaRPr lang="ru-RU" b="1" i="1" dirty="0"/>
          </a:p>
          <a:p>
            <a:pPr marL="109728" indent="0">
              <a:buNone/>
            </a:pPr>
            <a:r>
              <a:rPr lang="ru-RU" dirty="0"/>
              <a:t>Архитектурная выразительность населенного места, его ком­позиция во многом зависят от окружающего ландшафта. Исполь­зование окружающей природы обогащает панораму застройки со стороны подъездов к населенному месту, позволяет наиболее це­лесообразно расположить общественный центр и создать индиви­дуальный облик населенного места. </a:t>
            </a:r>
          </a:p>
          <a:p>
            <a:pPr marL="109728" indent="0">
              <a:buNone/>
            </a:pPr>
            <a:r>
              <a:rPr lang="ru-RU" dirty="0"/>
              <a:t>Небольшие размеры сельского населенного места дают воз­можность с любой части его территории обозреть окружающую природу и, наоборот, рассматривать сам населенный пункт как единый ансамбль на фоне природы.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640988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>
            <a:normAutofit/>
          </a:bodyPr>
          <a:lstStyle/>
          <a:p>
            <a:r>
              <a:rPr lang="ru-RU" i="1" dirty="0"/>
              <a:t>Когда приближаемся к населенному пункту, то его пано­рама раскрывается постепенно. На горизонте появляются едва заметные башни, очертания крупных зданий, отдельных деревьев и их групп. Одновременно с общим контуром населенного места мы видим и его строительную основу: стены и крыши зданий, материал, из которого они возведены, цвет, фактуру.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542189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421904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Создание силуэта населенного пункта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10842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Когда приближаемся к населенному пункту, то его пано­рама раскрывается постепенно. На горизонте появляются едва заметные башни, очертания крупных зданий, отдельных деревьев и их групп. Одновременно с общим контуром населенного места мы видим и его строительную основу: стены и крыши зданий, материал, из которого они возведены, цвет, фактуру. </a:t>
            </a:r>
          </a:p>
          <a:p>
            <a:r>
              <a:rPr lang="ru-RU" dirty="0"/>
              <a:t>Под силуэтом </a:t>
            </a:r>
            <a:r>
              <a:rPr lang="ru-RU" dirty="0" err="1"/>
              <a:t>населнного</a:t>
            </a:r>
            <a:r>
              <a:rPr lang="ru-RU" dirty="0"/>
              <a:t> пункта следует понимать контур его застройки, раскрывающийся на фоне неба, холмов и 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7083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Крупные города, силуэт и панорама их воспринимаются по частям, силуэт и панорама небольших насе­ленных мест воспринимаются как общая картина. Силуэт и пано­рама застройки, воспринимаемые при обозрении с удавленных то­чек, являются существенной частью пространственной компози­ции. Работа над созданием определенного силуэта населенного места должна проводиться одновременно с составлением проекта планировки. Определяя местоположение общественного центра, разрабатывая структуру уличной сети, характер застройки, не­обходимо выделить из рядовой застройки общественные здания и отдельные жилые дома с таким расчетом, чтобы создать конт­раст.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074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5384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Населенное место — город, поселок, сельский населенный пункт—представляет собой материальную среду, в которой проте­кают процессы труда, быта и отдыха большого коллектива лю­дей. Для нормального функционирования этих процессов необхо­димо, чтобы псе материальные элементы населенного места были надлежаще организованы на его территории. Это составляет глав­ную задачу планировки. Качество планировки прежде всего оп­ределяется тем, насколько удобно для людей устроено населен­ное место на территории, каковы его улицы, кварталы, как раз­мещены различные участки, здания, сооружения, какая связь их с природными факторами. Все это представляет утилитарную сто­рону планировки. Но есть и другая сторона — художественная. Населенное место должно быть не только удобно, но и красиво. Художественный облик населенного места в целом и отдельных его частей—улиц, площадей, кварталов, застройки и пр.—также прежде всего зависит от их размещения. </a:t>
            </a:r>
          </a:p>
        </p:txBody>
      </p:sp>
    </p:spTree>
    <p:extLst>
      <p:ext uri="{BB962C8B-B14F-4D97-AF65-F5344CB8AC3E}">
        <p14:creationId xmlns:p14="http://schemas.microsoft.com/office/powerpoint/2010/main" val="37388858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089752"/>
          </a:xfrm>
        </p:spPr>
        <p:txBody>
          <a:bodyPr/>
          <a:lstStyle/>
          <a:p>
            <a:r>
              <a:rPr lang="ru-RU" dirty="0"/>
              <a:t>Располагая любое общественное здание в населенном пункте, следует учитывать, что даже небольшое здание, поставленное на вершине или склоне холма, может создать определенный конт­раст, в то же время крупное здание, размещенное в долине, не будет иметь значения для силуэта населенного пункта.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741636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60606" y="980728"/>
            <a:ext cx="9299376" cy="5112568"/>
          </a:xfrm>
        </p:spPr>
        <p:txBody>
          <a:bodyPr>
            <a:noAutofit/>
          </a:bodyPr>
          <a:lstStyle/>
          <a:p>
            <a:pPr algn="ctr"/>
            <a:r>
              <a:rPr lang="ru-RU" sz="6000" b="1" i="1" dirty="0">
                <a:latin typeface="Times New Roman" pitchFamily="18" charset="0"/>
                <a:cs typeface="Times New Roman" pitchFamily="18" charset="0"/>
              </a:rPr>
              <a:t>Особенности архитектурно-планировочной композиции производственных комплексов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3929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21800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В первые годы после образования социалистических сельскохозяйственных предприятий их размеры были неболь­шими и не вызывали необходимости строительства крупных про­изводственных зданий и сооружений.</a:t>
            </a:r>
            <a:endParaRPr lang="ru-RU" dirty="0"/>
          </a:p>
          <a:p>
            <a:r>
              <a:rPr lang="ru-RU" i="1" dirty="0"/>
              <a:t>Новый этап развития сельскохозяйственного производства внес коренные изменения в содержание производственной зоны сельских населенных мест. Все эти сооружения участвуют и в формировании архитектурного облика сельского населенного места и занимают большие терри­тории.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463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6048672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Вопросы эстетики в планировке и застройке производственных комплексов и производственной зоны в целом приобретают все большее значение.</a:t>
            </a:r>
            <a:r>
              <a:rPr lang="ru-RU" dirty="0"/>
              <a:t> </a:t>
            </a:r>
            <a:r>
              <a:rPr lang="ru-RU" b="1" i="1" dirty="0"/>
              <a:t>Красиво и благоустроенно должно быть не только жилище, но и место труда.</a:t>
            </a:r>
            <a:r>
              <a:rPr lang="ru-RU" dirty="0"/>
              <a:t> </a:t>
            </a:r>
          </a:p>
          <a:p>
            <a:r>
              <a:rPr lang="ru-RU" dirty="0"/>
              <a:t>Новые производственные здания и сооружения различных объемов со своеобразными формами и силуэтами должны быть органически включены в общую архитектурно-планировочную структуру сельского населенного места. Архитектурное единство производственной зоны может быть достигнуто выделением главного архитектурного элемента и подчинением ему остальных. В связи с этим в качестве основы архитектурно-планировочной композиции следует использовать наиболее крупные, основные здания и сооружения. Значительный эффект может быть достиг­нут при введении ритма в ряду животноводческих зданий, раз­мещении между ними кормоцеха, водонапорной и сенажных ба­шен или комбикормового завода. Эти здания создадут и силуэт всего комплекса.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9992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Создание архитектурного ансамбля производственной зоны должно быть подчинено общему замыслу, так как каждый ансамбль является звеном заранее продуманной композиции. При этом следует обеспечить координацию в решении отдельных воп­росов, связанных с организацией, технологией, инженерным обо­рудованием, транспортом, планировкой, застройкой и благоуст­ройством каждого производственного комплекса.</a:t>
            </a:r>
          </a:p>
          <a:p>
            <a:r>
              <a:rPr lang="ru-RU" dirty="0"/>
              <a:t>При планировке и застройке производственной зоны и отдельных производственных комплексов учитываются функциональные, технико-экономические, санитарно-гигиенические, зооветеринарные и противопожарные требования.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6897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5218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Более того, населенное место существует как пространственное явление. Здания, соору­жения, сама поверхность земли с ее рельефом, водоемами, древес­ной и кустарниковой растительностью существуют и воспринима­ются человеком в трехмерном измерении, то есть </a:t>
            </a:r>
            <a:r>
              <a:rPr lang="ru-RU" dirty="0" err="1"/>
              <a:t>пространственно</a:t>
            </a:r>
            <a:r>
              <a:rPr lang="ru-RU" dirty="0"/>
              <a:t>. Поэтому планировка определяет пространственную организацию материальных элементов населенного места не только с точки зрения их практического использования, но и эстетического воз­действия на людей. Отсюда возникает понятие об архитектурно-планировочной композиции как единстве утилитарной и художест­венной сторон планировки и застройки населенных мест.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449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80520"/>
          </a:xfrm>
        </p:spPr>
        <p:txBody>
          <a:bodyPr>
            <a:normAutofit/>
          </a:bodyPr>
          <a:lstStyle/>
          <a:p>
            <a:r>
              <a:rPr lang="ru-RU" dirty="0"/>
              <a:t>Архитектурно-планировочная композиция населенного места — это такое гармоничное сочетание составляющих его участков, зда­ний, сооружений в определенной природной обстановке, которое создает условия для их целесообразного функционирования, и при этом достигается художественная выразительность и красота их размещения в пространстве как элементов единого комплекса. 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056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657704"/>
          </a:xfrm>
        </p:spPr>
        <p:txBody>
          <a:bodyPr>
            <a:normAutofit/>
          </a:bodyPr>
          <a:lstStyle/>
          <a:p>
            <a:r>
              <a:rPr lang="ru-RU" i="1" dirty="0"/>
              <a:t>Компоненты архитектурно-планировочной композиции. </a:t>
            </a:r>
            <a:r>
              <a:rPr lang="ru-RU" dirty="0"/>
              <a:t>Основными компонентами архитектурно-планировочной композиции сельского населенного места являются: улицы, площади, жилые и общественные здания, участки при них, открытые и озеленен­ные пространства, сооружения по благоустройству, производст­венные комплексы, рельеф, водоемы и окружающий ландшафт</a:t>
            </a:r>
            <a:r>
              <a:rPr lang="ru-RU" b="1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1791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rmAutofit fontScale="92500"/>
          </a:bodyPr>
          <a:lstStyle/>
          <a:p>
            <a:r>
              <a:rPr lang="ru-RU" i="1" dirty="0"/>
              <a:t>Значение природных условий в архитектурно-планировочной композиции.</a:t>
            </a:r>
            <a:r>
              <a:rPr lang="ru-RU" dirty="0"/>
              <a:t> Природные условия: рельеф, зеленые насаждения, реки, пруды, озера — играют большую роль в формировании ар­хитектурно-планировочной Структуры населенного места. Компо­зиционное построение планировки и застройки населенного мес­та не может быть рациональным без использования и всесторон­него учета природных условий территории. Особое влияние на архитектурно-планировочную композицию оказывает рельеф мест­ности.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36127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198</TotalTime>
  <Words>3340</Words>
  <Application>Microsoft Office PowerPoint</Application>
  <PresentationFormat>Экран (4:3)</PresentationFormat>
  <Paragraphs>88</Paragraphs>
  <Slides>54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54</vt:i4>
      </vt:variant>
    </vt:vector>
  </HeadingPairs>
  <TitlesOfParts>
    <vt:vector size="59" baseType="lpstr">
      <vt:lpstr>Georgia</vt:lpstr>
      <vt:lpstr>Times New Roman</vt:lpstr>
      <vt:lpstr>Trebuchet MS</vt:lpstr>
      <vt:lpstr>Wingdings 2</vt:lpstr>
      <vt:lpstr>Городская</vt:lpstr>
      <vt:lpstr>Проектирование основных элементов сельских населенных пунктов </vt:lpstr>
      <vt:lpstr>Презентация PowerPoint</vt:lpstr>
      <vt:lpstr>Понятие о композиции, ее утилитарные и художественные стороны.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Важнейшие средства и принципы композиции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Архитектурный ансамбль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Приемы архитектурно-планировочной композиции</vt:lpstr>
      <vt:lpstr>Презентация PowerPoint</vt:lpstr>
      <vt:lpstr>Презентация PowerPoint</vt:lpstr>
      <vt:lpstr>Презентация PowerPoint</vt:lpstr>
      <vt:lpstr>Презентация PowerPoint</vt:lpstr>
      <vt:lpstr>Композиция жилой застройки</vt:lpstr>
      <vt:lpstr>Презентация PowerPoint</vt:lpstr>
      <vt:lpstr>Презентация PowerPoint</vt:lpstr>
      <vt:lpstr>Использование общественных зданий в композиции застройки, размещение открытых и озелененных пространств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Создание силуэта населенного пункта</vt:lpstr>
      <vt:lpstr>Презентация PowerPoint</vt:lpstr>
      <vt:lpstr>Презентация PowerPoint</vt:lpstr>
      <vt:lpstr>Презентация PowerPoint</vt:lpstr>
      <vt:lpstr>Особенности архитектурно-планировочной композиции производственных комплексов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АРХИТЕКТУРНО-ПЛАНИРОВОЧНАЯ КОМПОЗИЦИЯ И ЕЕ КОМПОНЕНТЫ</dc:title>
  <dc:creator>Пользователь</dc:creator>
  <cp:lastModifiedBy>lex_avdeev_by@outlook.com</cp:lastModifiedBy>
  <cp:revision>8</cp:revision>
  <dcterms:created xsi:type="dcterms:W3CDTF">2023-03-27T16:06:51Z</dcterms:created>
  <dcterms:modified xsi:type="dcterms:W3CDTF">2024-04-16T07:24:16Z</dcterms:modified>
</cp:coreProperties>
</file>