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7" r:id="rId20"/>
    <p:sldId id="274" r:id="rId21"/>
    <p:sldId id="275" r:id="rId22"/>
    <p:sldId id="276" r:id="rId23"/>
    <p:sldId id="278" r:id="rId24"/>
    <p:sldId id="27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F4BBFE7B-BDCA-4CD2-9E83-CFD07DCD7B2E}" type="datetimeFigureOut">
              <a:rPr lang="ru-RU" smtClean="0"/>
              <a:t>16.04.2024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4189445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4BBFE7B-BDCA-4CD2-9E83-CFD07DCD7B2E}" type="datetimeFigureOut">
              <a:rPr lang="ru-RU" smtClean="0"/>
              <a:t>16.04.2024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162522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4BBFE7B-BDCA-4CD2-9E83-CFD07DCD7B2E}" type="datetimeFigureOut">
              <a:rPr lang="ru-RU" smtClean="0"/>
              <a:t>16.04.2024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BA11BC-5C32-4A70-A86F-80987EDE6D7E}"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942835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4BBFE7B-BDCA-4CD2-9E83-CFD07DCD7B2E}" type="datetimeFigureOut">
              <a:rPr lang="ru-RU" smtClean="0"/>
              <a:t>16.04.2024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33383872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4BBFE7B-BDCA-4CD2-9E83-CFD07DCD7B2E}" type="datetimeFigureOut">
              <a:rPr lang="ru-RU" smtClean="0"/>
              <a:t>16.04.2024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BA11BC-5C32-4A70-A86F-80987EDE6D7E}"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19576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4BBFE7B-BDCA-4CD2-9E83-CFD07DCD7B2E}" type="datetimeFigureOut">
              <a:rPr lang="ru-RU" smtClean="0"/>
              <a:t>16.04.2024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9358561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4BBFE7B-BDCA-4CD2-9E83-CFD07DCD7B2E}" type="datetimeFigureOut">
              <a:rPr lang="ru-RU" smtClean="0"/>
              <a:t>16.04.2024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34968722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4BBFE7B-BDCA-4CD2-9E83-CFD07DCD7B2E}" type="datetimeFigureOut">
              <a:rPr lang="ru-RU" smtClean="0"/>
              <a:t>16.04.2024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1780464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4BBFE7B-BDCA-4CD2-9E83-CFD07DCD7B2E}" type="datetimeFigureOut">
              <a:rPr lang="ru-RU" smtClean="0"/>
              <a:t>16.04.2024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4032719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4BBFE7B-BDCA-4CD2-9E83-CFD07DCD7B2E}" type="datetimeFigureOut">
              <a:rPr lang="ru-RU" smtClean="0"/>
              <a:t>16.04.2024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257400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F4BBFE7B-BDCA-4CD2-9E83-CFD07DCD7B2E}" type="datetimeFigureOut">
              <a:rPr lang="ru-RU" smtClean="0"/>
              <a:t>16.04.2024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2337027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F4BBFE7B-BDCA-4CD2-9E83-CFD07DCD7B2E}" type="datetimeFigureOut">
              <a:rPr lang="ru-RU" smtClean="0"/>
              <a:t>16.04.2024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287233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F4BBFE7B-BDCA-4CD2-9E83-CFD07DCD7B2E}" type="datetimeFigureOut">
              <a:rPr lang="ru-RU" smtClean="0"/>
              <a:t>16.04.2024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3531335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BBFE7B-BDCA-4CD2-9E83-CFD07DCD7B2E}" type="datetimeFigureOut">
              <a:rPr lang="ru-RU" smtClean="0"/>
              <a:t>16.04.2024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3371709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F4BBFE7B-BDCA-4CD2-9E83-CFD07DCD7B2E}" type="datetimeFigureOut">
              <a:rPr lang="ru-RU" smtClean="0"/>
              <a:t>16.04.2024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8BA11BC-5C32-4A70-A86F-80987EDE6D7E}" type="slidenum">
              <a:rPr lang="ru-RU" smtClean="0"/>
              <a:t>‹#›</a:t>
            </a:fld>
            <a:endParaRPr lang="ru-RU"/>
          </a:p>
        </p:txBody>
      </p:sp>
    </p:spTree>
    <p:extLst>
      <p:ext uri="{BB962C8B-B14F-4D97-AF65-F5344CB8AC3E}">
        <p14:creationId xmlns:p14="http://schemas.microsoft.com/office/powerpoint/2010/main" val="4073740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BA11BC-5C32-4A70-A86F-80987EDE6D7E}" type="slidenum">
              <a:rPr lang="ru-RU" smtClean="0"/>
              <a:t>‹#›</a:t>
            </a:fld>
            <a:endParaRPr lang="ru-RU"/>
          </a:p>
        </p:txBody>
      </p:sp>
      <p:sp>
        <p:nvSpPr>
          <p:cNvPr id="5" name="Date Placeholder 4"/>
          <p:cNvSpPr>
            <a:spLocks noGrp="1"/>
          </p:cNvSpPr>
          <p:nvPr>
            <p:ph type="dt" sz="half" idx="10"/>
          </p:nvPr>
        </p:nvSpPr>
        <p:spPr/>
        <p:txBody>
          <a:bodyPr/>
          <a:lstStyle/>
          <a:p>
            <a:fld id="{F4BBFE7B-BDCA-4CD2-9E83-CFD07DCD7B2E}" type="datetimeFigureOut">
              <a:rPr lang="ru-RU" smtClean="0"/>
              <a:t>16.04.2024</a:t>
            </a:fld>
            <a:endParaRPr lang="ru-RU"/>
          </a:p>
        </p:txBody>
      </p:sp>
    </p:spTree>
    <p:extLst>
      <p:ext uri="{BB962C8B-B14F-4D97-AF65-F5344CB8AC3E}">
        <p14:creationId xmlns:p14="http://schemas.microsoft.com/office/powerpoint/2010/main" val="2772297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4BBFE7B-BDCA-4CD2-9E83-CFD07DCD7B2E}" type="datetimeFigureOut">
              <a:rPr lang="ru-RU" smtClean="0"/>
              <a:t>16.04.2024</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8BA11BC-5C32-4A70-A86F-80987EDE6D7E}" type="slidenum">
              <a:rPr lang="ru-RU" smtClean="0"/>
              <a:t>‹#›</a:t>
            </a:fld>
            <a:endParaRPr lang="ru-RU"/>
          </a:p>
        </p:txBody>
      </p:sp>
    </p:spTree>
    <p:extLst>
      <p:ext uri="{BB962C8B-B14F-4D97-AF65-F5344CB8AC3E}">
        <p14:creationId xmlns:p14="http://schemas.microsoft.com/office/powerpoint/2010/main" val="490672324"/>
      </p:ext>
    </p:extLst>
  </p:cSld>
  <p:clrMap bg1="lt1" tx1="dk1" bg2="lt2" tx2="dk2" accent1="accent1" accent2="accent2" accent3="accent3" accent4="accent4" accent5="accent5" accent6="accent6" hlink="hlink" folHlink="folHlink"/>
  <p:sldLayoutIdLst>
    <p:sldLayoutId id="2147483894"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 id="2147483905" r:id="rId12"/>
    <p:sldLayoutId id="2147483906" r:id="rId13"/>
    <p:sldLayoutId id="2147483907" r:id="rId14"/>
    <p:sldLayoutId id="2147483908" r:id="rId15"/>
    <p:sldLayoutId id="214748390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3.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3.xml"/><Relationship Id="rId1" Type="http://schemas.openxmlformats.org/officeDocument/2006/relationships/vmlDrawing" Target="../drawings/vmlDrawing3.vml"/><Relationship Id="rId4" Type="http://schemas.openxmlformats.org/officeDocument/2006/relationships/image" Target="../media/image3.wmf"/></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F2B97DD-224E-A8BC-0D4D-8171D10489D3}"/>
              </a:ext>
            </a:extLst>
          </p:cNvPr>
          <p:cNvSpPr>
            <a:spLocks noGrp="1"/>
          </p:cNvSpPr>
          <p:nvPr>
            <p:ph type="ctrTitle"/>
          </p:nvPr>
        </p:nvSpPr>
        <p:spPr>
          <a:xfrm>
            <a:off x="728133" y="2218265"/>
            <a:ext cx="9651999" cy="1676402"/>
          </a:xfrm>
        </p:spPr>
        <p:txBody>
          <a:bodyPr/>
          <a:lstStyle/>
          <a:p>
            <a:pPr algn="ctr"/>
            <a:r>
              <a:rPr lang="ru-RU" sz="4400" dirty="0">
                <a:latin typeface="Times New Roman" panose="02020603050405020304" pitchFamily="18" charset="0"/>
                <a:cs typeface="Times New Roman" panose="02020603050405020304" pitchFamily="18" charset="0"/>
              </a:rPr>
              <a:t>Генеральный план сельского населенного пункта и его содержание</a:t>
            </a:r>
          </a:p>
        </p:txBody>
      </p:sp>
      <p:sp>
        <p:nvSpPr>
          <p:cNvPr id="3" name="Подзаголовок 2">
            <a:extLst>
              <a:ext uri="{FF2B5EF4-FFF2-40B4-BE49-F238E27FC236}">
                <a16:creationId xmlns:a16="http://schemas.microsoft.com/office/drawing/2014/main" id="{A1BAAF60-7ED8-1ABD-308E-C3683CA346F4}"/>
              </a:ext>
            </a:extLst>
          </p:cNvPr>
          <p:cNvSpPr>
            <a:spLocks noGrp="1"/>
          </p:cNvSpPr>
          <p:nvPr>
            <p:ph type="subTitle" idx="1"/>
          </p:nvPr>
        </p:nvSpPr>
        <p:spPr/>
        <p:txBody>
          <a:bodyPr/>
          <a:lstStyle/>
          <a:p>
            <a:endParaRPr lang="ru-RU" dirty="0"/>
          </a:p>
          <a:p>
            <a:endParaRPr lang="ru-RU" dirty="0"/>
          </a:p>
        </p:txBody>
      </p:sp>
    </p:spTree>
    <p:extLst>
      <p:ext uri="{BB962C8B-B14F-4D97-AF65-F5344CB8AC3E}">
        <p14:creationId xmlns:p14="http://schemas.microsoft.com/office/powerpoint/2010/main" val="2316197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a:extLst>
              <a:ext uri="{FF2B5EF4-FFF2-40B4-BE49-F238E27FC236}">
                <a16:creationId xmlns:a16="http://schemas.microsoft.com/office/drawing/2014/main" id="{294B5F3E-4C49-2C52-C8F2-75D15803624D}"/>
              </a:ext>
            </a:extLst>
          </p:cNvPr>
          <p:cNvSpPr>
            <a:spLocks noGrp="1"/>
          </p:cNvSpPr>
          <p:nvPr>
            <p:ph type="title"/>
          </p:nvPr>
        </p:nvSpPr>
        <p:spPr>
          <a:xfrm>
            <a:off x="677335" y="629582"/>
            <a:ext cx="10413998" cy="1280685"/>
          </a:xfrm>
        </p:spPr>
        <p:style>
          <a:lnRef idx="2">
            <a:schemeClr val="dk1"/>
          </a:lnRef>
          <a:fillRef idx="1">
            <a:schemeClr val="lt1"/>
          </a:fillRef>
          <a:effectRef idx="0">
            <a:schemeClr val="dk1"/>
          </a:effectRef>
          <a:fontRef idx="minor">
            <a:schemeClr val="dk1"/>
          </a:fontRef>
        </p:style>
        <p:txBody>
          <a:bodyPr>
            <a:normAutofit fontScale="90000"/>
          </a:bodyPr>
          <a:lstStyle/>
          <a:p>
            <a:pPr algn="ctr"/>
            <a:r>
              <a:rPr lang="ru-RU" sz="2800" cap="small" dirty="0">
                <a:solidFill>
                  <a:schemeClr val="tx1"/>
                </a:solidFill>
                <a:latin typeface="Times New Roman" panose="02020603050405020304" pitchFamily="18" charset="0"/>
                <a:cs typeface="Times New Roman" panose="02020603050405020304" pitchFamily="18" charset="0"/>
              </a:rPr>
              <a:t>3.Перспективный расчет численности населения (статистический метод)</a:t>
            </a:r>
            <a:br>
              <a:rPr lang="ru-RU" sz="2800" cap="small" dirty="0">
                <a:solidFill>
                  <a:schemeClr val="tx1"/>
                </a:solidFill>
                <a:latin typeface="Times New Roman" panose="02020603050405020304" pitchFamily="18" charset="0"/>
                <a:cs typeface="Times New Roman" panose="02020603050405020304" pitchFamily="18" charset="0"/>
              </a:rPr>
            </a:br>
            <a:endParaRPr lang="ru-RU" sz="2800" dirty="0"/>
          </a:p>
        </p:txBody>
      </p:sp>
      <p:sp>
        <p:nvSpPr>
          <p:cNvPr id="4" name="Текст 3">
            <a:extLst>
              <a:ext uri="{FF2B5EF4-FFF2-40B4-BE49-F238E27FC236}">
                <a16:creationId xmlns:a16="http://schemas.microsoft.com/office/drawing/2014/main" id="{0DCDAAE3-D592-784E-4ED5-EA0054159D89}"/>
              </a:ext>
            </a:extLst>
          </p:cNvPr>
          <p:cNvSpPr>
            <a:spLocks noGrp="1"/>
          </p:cNvSpPr>
          <p:nvPr>
            <p:ph type="body" idx="1"/>
          </p:nvPr>
        </p:nvSpPr>
        <p:spPr>
          <a:xfrm>
            <a:off x="2794001" y="7795582"/>
            <a:ext cx="5432617" cy="860400"/>
          </a:xfrm>
        </p:spPr>
        <p:txBody>
          <a:bodyPr/>
          <a:lstStyle/>
          <a:p>
            <a:endParaRPr lang="ru-RU" dirty="0"/>
          </a:p>
        </p:txBody>
      </p:sp>
      <p:sp>
        <p:nvSpPr>
          <p:cNvPr id="5" name="Rectangle 2">
            <a:extLst>
              <a:ext uri="{FF2B5EF4-FFF2-40B4-BE49-F238E27FC236}">
                <a16:creationId xmlns:a16="http://schemas.microsoft.com/office/drawing/2014/main" id="{54212A0E-1900-71F8-D2AD-731DC3CC28F6}"/>
              </a:ext>
            </a:extLst>
          </p:cNvPr>
          <p:cNvSpPr>
            <a:spLocks noChangeArrowheads="1"/>
          </p:cNvSpPr>
          <p:nvPr/>
        </p:nvSpPr>
        <p:spPr bwMode="auto">
          <a:xfrm>
            <a:off x="677335" y="1910267"/>
            <a:ext cx="10413998" cy="492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400"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Статистический метод </a:t>
            </a:r>
            <a:r>
              <a:rPr kumimoji="0" lang="ru-RU" altLang="ru-RU"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подразумевает расчет ожидаемую численность населения с учетом естественного прироста и миграции. Расчет ведут по формуле:</a:t>
            </a:r>
          </a:p>
          <a:p>
            <a:pPr marL="0" marR="0" lvl="0" indent="0" algn="l" defTabSz="914400" rtl="0" eaLnBrk="0" fontAlgn="base" latinLnBrk="0" hangingPunct="0">
              <a:lnSpc>
                <a:spcPct val="100000"/>
              </a:lnSpc>
              <a:spcBef>
                <a:spcPct val="0"/>
              </a:spcBef>
              <a:spcAft>
                <a:spcPct val="0"/>
              </a:spcAft>
              <a:buClrTx/>
              <a:buSzTx/>
              <a:buFontTx/>
              <a:buNone/>
              <a:tabLst/>
            </a:pPr>
            <a:endParaRPr lang="ru-RU" altLang="ru-RU" sz="2400"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ru-RU" altLang="ru-RU" sz="2400"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3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algn="just"/>
            <a:r>
              <a:rPr lang="ru-RU" sz="2400" dirty="0">
                <a:effectLst/>
                <a:latin typeface="Times New Roman" panose="02020603050405020304" pitchFamily="18" charset="0"/>
                <a:ea typeface="Times New Roman" panose="02020603050405020304" pitchFamily="18" charset="0"/>
              </a:rPr>
              <a:t>где </a:t>
            </a:r>
            <a:r>
              <a:rPr lang="en-US" sz="2400" dirty="0" err="1">
                <a:effectLst/>
                <a:latin typeface="Times New Roman" panose="02020603050405020304" pitchFamily="18" charset="0"/>
                <a:ea typeface="Times New Roman" panose="02020603050405020304" pitchFamily="18" charset="0"/>
              </a:rPr>
              <a:t>N</a:t>
            </a:r>
            <a:r>
              <a:rPr lang="en-US" sz="2400" baseline="-25000" dirty="0" err="1">
                <a:effectLst/>
                <a:latin typeface="Times New Roman" panose="02020603050405020304" pitchFamily="18" charset="0"/>
                <a:ea typeface="Times New Roman" panose="02020603050405020304" pitchFamily="18" charset="0"/>
              </a:rPr>
              <a:t>pvt</a:t>
            </a:r>
            <a:r>
              <a:rPr lang="ru-RU" sz="2400" baseline="-25000" dirty="0">
                <a:effectLst/>
                <a:latin typeface="Times New Roman" panose="02020603050405020304" pitchFamily="18" charset="0"/>
                <a:ea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rPr>
              <a:t>– ожидаемая численность населения через </a:t>
            </a:r>
            <a:r>
              <a:rPr lang="en-US" sz="2400" i="1" dirty="0">
                <a:effectLst/>
                <a:latin typeface="Times New Roman" panose="02020603050405020304" pitchFamily="18" charset="0"/>
                <a:ea typeface="Times New Roman" panose="02020603050405020304" pitchFamily="18" charset="0"/>
              </a:rPr>
              <a:t>t</a:t>
            </a:r>
            <a:r>
              <a:rPr lang="ru-RU" sz="2400" dirty="0">
                <a:effectLst/>
                <a:latin typeface="Times New Roman" panose="02020603050405020304" pitchFamily="18" charset="0"/>
                <a:ea typeface="Times New Roman" panose="02020603050405020304" pitchFamily="18" charset="0"/>
              </a:rPr>
              <a:t> лет;</a:t>
            </a:r>
          </a:p>
          <a:p>
            <a:pPr algn="just"/>
            <a:r>
              <a:rPr lang="en-US" sz="2400" dirty="0">
                <a:effectLst/>
                <a:latin typeface="Times New Roman" panose="02020603050405020304" pitchFamily="18" charset="0"/>
                <a:ea typeface="Times New Roman" panose="02020603050405020304" pitchFamily="18" charset="0"/>
              </a:rPr>
              <a:t>t </a:t>
            </a:r>
            <a:r>
              <a:rPr lang="ru-RU" sz="2400" dirty="0">
                <a:effectLst/>
                <a:latin typeface="Times New Roman" panose="02020603050405020304" pitchFamily="18" charset="0"/>
                <a:ea typeface="Times New Roman" panose="02020603050405020304" pitchFamily="18" charset="0"/>
              </a:rPr>
              <a:t>—расчетный срок, лет;</a:t>
            </a:r>
          </a:p>
          <a:p>
            <a:pPr algn="just"/>
            <a:r>
              <a:rPr lang="en-US" sz="2400" dirty="0">
                <a:effectLst/>
                <a:latin typeface="Times New Roman" panose="02020603050405020304" pitchFamily="18" charset="0"/>
                <a:ea typeface="Times New Roman" panose="02020603050405020304" pitchFamily="18" charset="0"/>
              </a:rPr>
              <a:t>N</a:t>
            </a:r>
            <a:r>
              <a:rPr lang="en-US" sz="2400" baseline="-25000" dirty="0">
                <a:effectLst/>
                <a:latin typeface="Times New Roman" panose="02020603050405020304" pitchFamily="18" charset="0"/>
                <a:ea typeface="Times New Roman" panose="02020603050405020304" pitchFamily="18" charset="0"/>
              </a:rPr>
              <a:t>c </a:t>
            </a:r>
            <a:r>
              <a:rPr lang="ru-RU" sz="2400" dirty="0">
                <a:effectLst/>
                <a:latin typeface="Times New Roman" panose="02020603050405020304" pitchFamily="18" charset="0"/>
                <a:ea typeface="Times New Roman" panose="02020603050405020304" pitchFamily="18" charset="0"/>
              </a:rPr>
              <a:t>— фактическая численность населения в исходном году;</a:t>
            </a:r>
          </a:p>
          <a:p>
            <a:pPr algn="just"/>
            <a:r>
              <a:rPr lang="en-US" sz="2400" dirty="0">
                <a:effectLst/>
                <a:latin typeface="Times New Roman" panose="02020603050405020304" pitchFamily="18" charset="0"/>
                <a:ea typeface="Times New Roman" panose="02020603050405020304" pitchFamily="18" charset="0"/>
              </a:rPr>
              <a:t>P</a:t>
            </a:r>
            <a:r>
              <a:rPr lang="ru-RU" sz="2400" dirty="0">
                <a:effectLst/>
                <a:latin typeface="Times New Roman" panose="02020603050405020304" pitchFamily="18" charset="0"/>
                <a:ea typeface="Times New Roman" panose="02020603050405020304" pitchFamily="18" charset="0"/>
              </a:rPr>
              <a:t> — среднегодовой прирост населения, %;</a:t>
            </a:r>
          </a:p>
          <a:p>
            <a:pPr algn="just"/>
            <a:r>
              <a:rPr lang="ru-RU" sz="2400" dirty="0">
                <a:effectLst/>
                <a:latin typeface="Times New Roman" panose="02020603050405020304" pitchFamily="18" charset="0"/>
                <a:ea typeface="Times New Roman" panose="02020603050405020304" pitchFamily="18" charset="0"/>
              </a:rPr>
              <a:t>М—среднегодовая миграция населения,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graphicFrame>
        <p:nvGraphicFramePr>
          <p:cNvPr id="6" name="Объект 5">
            <a:extLst>
              <a:ext uri="{FF2B5EF4-FFF2-40B4-BE49-F238E27FC236}">
                <a16:creationId xmlns:a16="http://schemas.microsoft.com/office/drawing/2014/main" id="{85377481-FDC6-4BFC-6251-8ABF715CE153}"/>
              </a:ext>
            </a:extLst>
          </p:cNvPr>
          <p:cNvGraphicFramePr>
            <a:graphicFrameLocks noChangeAspect="1"/>
          </p:cNvGraphicFramePr>
          <p:nvPr>
            <p:extLst>
              <p:ext uri="{D42A27DB-BD31-4B8C-83A1-F6EECF244321}">
                <p14:modId xmlns:p14="http://schemas.microsoft.com/office/powerpoint/2010/main" val="2409875916"/>
              </p:ext>
            </p:extLst>
          </p:nvPr>
        </p:nvGraphicFramePr>
        <p:xfrm>
          <a:off x="3175000" y="3193117"/>
          <a:ext cx="2709334" cy="1064432"/>
        </p:xfrm>
        <a:graphic>
          <a:graphicData uri="http://schemas.openxmlformats.org/presentationml/2006/ole">
            <mc:AlternateContent xmlns:mc="http://schemas.openxmlformats.org/markup-compatibility/2006">
              <mc:Choice xmlns:v="urn:schemas-microsoft-com:vml" Requires="v">
                <p:oleObj spid="_x0000_s2050" r:id="rId3" imgW="1586811" imgH="393529" progId="Equation.3">
                  <p:embed/>
                </p:oleObj>
              </mc:Choice>
              <mc:Fallback>
                <p:oleObj r:id="rId3" imgW="1586811" imgH="393529"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75000" y="3193117"/>
                        <a:ext cx="2709334" cy="1064432"/>
                      </a:xfrm>
                      <a:prstGeom prst="rect">
                        <a:avLst/>
                      </a:prstGeom>
                      <a:noFill/>
                    </p:spPr>
                  </p:pic>
                </p:oleObj>
              </mc:Fallback>
            </mc:AlternateContent>
          </a:graphicData>
        </a:graphic>
      </p:graphicFrame>
    </p:spTree>
    <p:extLst>
      <p:ext uri="{BB962C8B-B14F-4D97-AF65-F5344CB8AC3E}">
        <p14:creationId xmlns:p14="http://schemas.microsoft.com/office/powerpoint/2010/main" val="17844168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1007DCA6-9467-7B7A-28C0-5F3D1611E80D}"/>
              </a:ext>
            </a:extLst>
          </p:cNvPr>
          <p:cNvSpPr>
            <a:spLocks noGrp="1"/>
          </p:cNvSpPr>
          <p:nvPr>
            <p:ph type="title"/>
          </p:nvPr>
        </p:nvSpPr>
        <p:spPr>
          <a:xfrm>
            <a:off x="677333" y="609599"/>
            <a:ext cx="11091333" cy="5808133"/>
          </a:xfrm>
        </p:spPr>
        <p:txBody>
          <a:bodyPr>
            <a:normAutofit fontScale="90000"/>
          </a:bodyPr>
          <a:lstStyle/>
          <a:p>
            <a:r>
              <a:rPr lang="ru-RU" sz="2700" dirty="0">
                <a:solidFill>
                  <a:schemeClr val="tx1"/>
                </a:solidFill>
                <a:effectLst/>
                <a:latin typeface="Times New Roman" panose="02020603050405020304" pitchFamily="18" charset="0"/>
                <a:ea typeface="Times New Roman" panose="02020603050405020304" pitchFamily="18" charset="0"/>
              </a:rPr>
              <a:t>	Для расчета населения по конкретному объекту естественный прирост следует принимать по данным местных статистических органов. Среднегодовой процент миграции на перспективу устанавливается по фактическим данным за ряд прошлых лет.</a:t>
            </a:r>
            <a:br>
              <a:rPr lang="ru-RU" sz="2700" dirty="0">
                <a:solidFill>
                  <a:schemeClr val="tx1"/>
                </a:solidFill>
                <a:effectLst/>
                <a:latin typeface="Times New Roman" panose="02020603050405020304" pitchFamily="18" charset="0"/>
                <a:ea typeface="Times New Roman" panose="02020603050405020304" pitchFamily="18" charset="0"/>
              </a:rPr>
            </a:br>
            <a:r>
              <a:rPr lang="ru-RU" sz="2700" dirty="0">
                <a:solidFill>
                  <a:schemeClr val="tx1"/>
                </a:solidFill>
                <a:effectLst/>
                <a:latin typeface="Times New Roman" panose="02020603050405020304" pitchFamily="18" charset="0"/>
                <a:ea typeface="Times New Roman" panose="02020603050405020304" pitchFamily="18" charset="0"/>
              </a:rPr>
              <a:t>	Результаты расчетов по методу трудового баланса и статистическому методу сравнивают. При Н&gt;</a:t>
            </a:r>
            <a:r>
              <a:rPr lang="en-US" sz="2700" dirty="0">
                <a:solidFill>
                  <a:schemeClr val="tx1"/>
                </a:solidFill>
                <a:effectLst/>
                <a:latin typeface="Times New Roman" panose="02020603050405020304" pitchFamily="18" charset="0"/>
                <a:ea typeface="Times New Roman" panose="02020603050405020304" pitchFamily="18" charset="0"/>
              </a:rPr>
              <a:t>N</a:t>
            </a:r>
            <a:r>
              <a:rPr lang="ru-RU" sz="2700" dirty="0">
                <a:solidFill>
                  <a:schemeClr val="tx1"/>
                </a:solidFill>
                <a:effectLst/>
                <a:latin typeface="Times New Roman" panose="02020603050405020304" pitchFamily="18" charset="0"/>
                <a:ea typeface="Times New Roman" panose="02020603050405020304" pitchFamily="18" charset="0"/>
              </a:rPr>
              <a:t> намечают пути для обеспечения работой избыточного трудоспособного населения (расширение производства, организация предприятий по переработке сельскохозяйственной продукции, подсобных промыслов и т. п.), а при отсутствии такой возможности эта часть населения составит резерв для передачи в промышленность, на транспорт, другим сельскохозяйственным предприятиям, где недостаток ра­бочей силы. При Н&lt;</a:t>
            </a:r>
            <a:r>
              <a:rPr lang="en-US" sz="2700" dirty="0">
                <a:solidFill>
                  <a:schemeClr val="tx1"/>
                </a:solidFill>
                <a:effectLst/>
                <a:latin typeface="Times New Roman" panose="02020603050405020304" pitchFamily="18" charset="0"/>
                <a:ea typeface="Times New Roman" panose="02020603050405020304" pitchFamily="18" charset="0"/>
              </a:rPr>
              <a:t>N</a:t>
            </a:r>
            <a:r>
              <a:rPr lang="ru-RU" sz="2700" dirty="0">
                <a:solidFill>
                  <a:schemeClr val="tx1"/>
                </a:solidFill>
                <a:effectLst/>
                <a:latin typeface="Times New Roman" panose="02020603050405020304" pitchFamily="18" charset="0"/>
                <a:ea typeface="Times New Roman" panose="02020603050405020304" pitchFamily="18" charset="0"/>
              </a:rPr>
              <a:t> возникает необходимость изыскания ре­зервов для увеличения численности населения.</a:t>
            </a:r>
            <a:br>
              <a:rPr lang="ru-RU" sz="1800" dirty="0">
                <a:effectLst/>
                <a:latin typeface="Times New Roman" panose="02020603050405020304" pitchFamily="18" charset="0"/>
                <a:ea typeface="Times New Roman" panose="02020603050405020304" pitchFamily="18" charset="0"/>
              </a:rPr>
            </a:br>
            <a:r>
              <a:rPr lang="ru-RU" sz="1800" dirty="0">
                <a:effectLst/>
                <a:latin typeface="Times New Roman" panose="02020603050405020304" pitchFamily="18" charset="0"/>
                <a:ea typeface="Times New Roman" panose="02020603050405020304" pitchFamily="18" charset="0"/>
              </a:rPr>
              <a:t>	</a:t>
            </a:r>
            <a:r>
              <a:rPr lang="ru-RU" sz="2700" dirty="0">
                <a:solidFill>
                  <a:schemeClr val="tx1"/>
                </a:solidFill>
                <a:effectLst/>
                <a:latin typeface="Times New Roman" panose="02020603050405020304" pitchFamily="18" charset="0"/>
                <a:ea typeface="Times New Roman" panose="02020603050405020304" pitchFamily="18" charset="0"/>
              </a:rPr>
              <a:t>В дальнейших предпроектных расчетах принимают результат, полученный по методу трудового баланса.</a:t>
            </a:r>
            <a:br>
              <a:rPr lang="ru-RU" sz="1800" dirty="0">
                <a:effectLst/>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799160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4EE4DCB-F9D6-64E9-7C14-D50D2F4185AB}"/>
              </a:ext>
            </a:extLst>
          </p:cNvPr>
          <p:cNvSpPr>
            <a:spLocks noGrp="1"/>
          </p:cNvSpPr>
          <p:nvPr>
            <p:ph type="title"/>
          </p:nvPr>
        </p:nvSpPr>
        <p:spPr>
          <a:xfrm>
            <a:off x="677333" y="1134533"/>
            <a:ext cx="10871199" cy="5046133"/>
          </a:xfrm>
        </p:spPr>
        <p:txBody>
          <a:bodyPr>
            <a:noAutofit/>
          </a:bodyPr>
          <a:lstStyle/>
          <a:p>
            <a:r>
              <a:rPr lang="ru-RU" sz="2400" dirty="0">
                <a:solidFill>
                  <a:schemeClr val="tx1"/>
                </a:solidFill>
                <a:effectLst/>
                <a:latin typeface="Times New Roman" panose="02020603050405020304" pitchFamily="18" charset="0"/>
                <a:ea typeface="Times New Roman" panose="02020603050405020304" pitchFamily="18" charset="0"/>
              </a:rPr>
              <a:t>	Возрастная структура населения используется также при планировании строительства некоторых общественных учреждений (детские сады, ясли, школы). Семейная структура позволяет определить ожидаемое число семей, а затем и жилой фонд для них (количество квартир, их величина, число комнат).</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a:t>
            </a:r>
            <a:r>
              <a:rPr lang="ru-RU" sz="2400" b="1" dirty="0">
                <a:solidFill>
                  <a:schemeClr val="tx1"/>
                </a:solidFill>
                <a:effectLst/>
                <a:latin typeface="Times New Roman" panose="02020603050405020304" pitchFamily="18" charset="0"/>
                <a:ea typeface="Times New Roman" panose="02020603050405020304" pitchFamily="18" charset="0"/>
              </a:rPr>
              <a:t>Расчет количества семей</a:t>
            </a:r>
            <a:r>
              <a:rPr lang="ru-RU" sz="2400" dirty="0">
                <a:solidFill>
                  <a:schemeClr val="tx1"/>
                </a:solidFill>
                <a:effectLst/>
                <a:latin typeface="Times New Roman" panose="02020603050405020304" pitchFamily="18" charset="0"/>
                <a:ea typeface="Times New Roman" panose="02020603050405020304" pitchFamily="18" charset="0"/>
              </a:rPr>
              <a:t>. Проектирование и строительство жилого фонда на перспективу должно осуществляться с учетом предоставления каждой семье отдельной квартиры. Для этого необходимо знать, сколько и каких по численному составу семей будет проживать в проектируемом населенном месте. Соответствующий расчет выполняют на основе демографических данных статистики о семейной структуре сельского населения данного района.  </a:t>
            </a:r>
            <a:br>
              <a:rPr lang="ru-RU" sz="2400" dirty="0">
                <a:solidFill>
                  <a:schemeClr val="tx1"/>
                </a:solidFill>
                <a:effectLst/>
                <a:latin typeface="Times New Roman" panose="02020603050405020304" pitchFamily="18" charset="0"/>
                <a:ea typeface="Times New Roman" panose="02020603050405020304" pitchFamily="18" charset="0"/>
              </a:rPr>
            </a:br>
            <a:endParaRPr lang="ru-RU" sz="2400" dirty="0">
              <a:solidFill>
                <a:schemeClr val="tx1"/>
              </a:solidFill>
            </a:endParaRPr>
          </a:p>
        </p:txBody>
      </p:sp>
    </p:spTree>
    <p:extLst>
      <p:ext uri="{BB962C8B-B14F-4D97-AF65-F5344CB8AC3E}">
        <p14:creationId xmlns:p14="http://schemas.microsoft.com/office/powerpoint/2010/main" val="3366007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a:extLst>
              <a:ext uri="{FF2B5EF4-FFF2-40B4-BE49-F238E27FC236}">
                <a16:creationId xmlns:a16="http://schemas.microsoft.com/office/drawing/2014/main" id="{307B3E82-6386-7AD3-DB2B-C76233F61BA2}"/>
              </a:ext>
            </a:extLst>
          </p:cNvPr>
          <p:cNvSpPr>
            <a:spLocks noGrp="1"/>
          </p:cNvSpPr>
          <p:nvPr>
            <p:ph type="title"/>
          </p:nvPr>
        </p:nvSpPr>
        <p:spPr>
          <a:xfrm>
            <a:off x="863601" y="556861"/>
            <a:ext cx="10837330" cy="713139"/>
          </a:xfrm>
        </p:spPr>
        <p:style>
          <a:lnRef idx="2">
            <a:schemeClr val="dk1"/>
          </a:lnRef>
          <a:fillRef idx="1">
            <a:schemeClr val="lt1"/>
          </a:fillRef>
          <a:effectRef idx="0">
            <a:schemeClr val="dk1"/>
          </a:effectRef>
          <a:fontRef idx="minor">
            <a:schemeClr val="dk1"/>
          </a:fontRef>
        </p:style>
        <p:txBody>
          <a:bodyPr>
            <a:normAutofit/>
          </a:bodyPr>
          <a:lstStyle/>
          <a:p>
            <a:pPr algn="ctr"/>
            <a:r>
              <a:rPr lang="ru-RU" sz="2800" cap="small" dirty="0">
                <a:solidFill>
                  <a:schemeClr val="tx1"/>
                </a:solidFill>
                <a:latin typeface="Times New Roman" panose="02020603050405020304" pitchFamily="18" charset="0"/>
                <a:cs typeface="Times New Roman" panose="02020603050405020304" pitchFamily="18" charset="0"/>
              </a:rPr>
              <a:t>4. Перспективный расчет жилых зданий</a:t>
            </a:r>
            <a:endParaRPr lang="ru-RU" sz="2800" dirty="0"/>
          </a:p>
        </p:txBody>
      </p:sp>
      <p:sp>
        <p:nvSpPr>
          <p:cNvPr id="4" name="Текст 3">
            <a:extLst>
              <a:ext uri="{FF2B5EF4-FFF2-40B4-BE49-F238E27FC236}">
                <a16:creationId xmlns:a16="http://schemas.microsoft.com/office/drawing/2014/main" id="{23AE666F-4B6E-EC58-7210-2BB8670325E1}"/>
              </a:ext>
            </a:extLst>
          </p:cNvPr>
          <p:cNvSpPr>
            <a:spLocks noGrp="1"/>
          </p:cNvSpPr>
          <p:nvPr>
            <p:ph type="body" idx="1"/>
          </p:nvPr>
        </p:nvSpPr>
        <p:spPr>
          <a:xfrm>
            <a:off x="677334" y="1540933"/>
            <a:ext cx="11023597" cy="4760206"/>
          </a:xfrm>
        </p:spPr>
        <p:txBody>
          <a:bodyPr>
            <a:normAutofit lnSpcReduction="10000"/>
          </a:bodyPr>
          <a:lstStyle/>
          <a:p>
            <a:pPr marL="25400" indent="190500" algn="just">
              <a:spcBef>
                <a:spcPts val="500"/>
              </a:spcBef>
              <a:spcAft>
                <a:spcPts val="0"/>
              </a:spcAft>
            </a:pPr>
            <a:r>
              <a:rPr lang="ru-RU" dirty="0">
                <a:solidFill>
                  <a:schemeClr val="tx1"/>
                </a:solidFill>
                <a:effectLst/>
                <a:latin typeface="Times New Roman" panose="02020603050405020304" pitchFamily="18" charset="0"/>
                <a:ea typeface="Times New Roman" panose="02020603050405020304" pitchFamily="18" charset="0"/>
              </a:rPr>
              <a:t>Строительство в сельских населенных местах осуществляется преимущественно по типовым проектам. </a:t>
            </a:r>
          </a:p>
          <a:p>
            <a:pPr marL="25400" indent="190500" algn="just"/>
            <a:r>
              <a:rPr lang="ru-RU" dirty="0">
                <a:solidFill>
                  <a:schemeClr val="tx1"/>
                </a:solidFill>
                <a:effectLst/>
                <a:latin typeface="Times New Roman" panose="02020603050405020304" pitchFamily="18" charset="0"/>
                <a:ea typeface="Times New Roman" panose="02020603050405020304" pitchFamily="18" charset="0"/>
              </a:rPr>
              <a:t>Для составления проекта планировки и застройки сельского на­селенного места (или производственного центра) проводят специ­альный расчет зданий и сооружений, подбирают типовые проекты и определяют количество зданий и сооружений. В этой работе уча­ствуют представители хозяйства, для которого составляется проект планировки и застройки. Результаты всей работы по определению состава и объема строительства объединяются в сводном списке, которым пользуются в процессе планировочного проектирования.</a:t>
            </a:r>
          </a:p>
          <a:p>
            <a:pPr marL="25400" indent="190500" algn="just"/>
            <a:r>
              <a:rPr lang="ru-RU" dirty="0">
                <a:solidFill>
                  <a:schemeClr val="tx1"/>
                </a:solidFill>
                <a:effectLst/>
                <a:latin typeface="Times New Roman" panose="02020603050405020304" pitchFamily="18" charset="0"/>
                <a:ea typeface="Times New Roman" panose="02020603050405020304" pitchFamily="18" charset="0"/>
              </a:rPr>
              <a:t>Жилые дома. Расчет объема жилищного строительства про­изводится исходя из нормы общей полезной площади на человека: для первой очереди – 13,5 м</a:t>
            </a:r>
            <a:r>
              <a:rPr lang="ru-RU" baseline="30000" dirty="0">
                <a:solidFill>
                  <a:schemeClr val="tx1"/>
                </a:solidFill>
                <a:effectLst/>
                <a:latin typeface="Times New Roman" panose="02020603050405020304" pitchFamily="18" charset="0"/>
                <a:ea typeface="Times New Roman" panose="02020603050405020304" pitchFamily="18" charset="0"/>
              </a:rPr>
              <a:t>2</a:t>
            </a:r>
            <a:r>
              <a:rPr lang="ru-RU" dirty="0">
                <a:solidFill>
                  <a:schemeClr val="tx1"/>
                </a:solidFill>
                <a:effectLst/>
                <a:latin typeface="Times New Roman" panose="02020603050405020304" pitchFamily="18" charset="0"/>
                <a:ea typeface="Times New Roman" panose="02020603050405020304" pitchFamily="18" charset="0"/>
              </a:rPr>
              <a:t> и для конечного расчетного срока – 18 м</a:t>
            </a:r>
            <a:r>
              <a:rPr lang="ru-RU" baseline="30000" dirty="0">
                <a:solidFill>
                  <a:schemeClr val="tx1"/>
                </a:solidFill>
                <a:effectLst/>
                <a:latin typeface="Times New Roman" panose="02020603050405020304" pitchFamily="18" charset="0"/>
                <a:ea typeface="Times New Roman" panose="02020603050405020304" pitchFamily="18" charset="0"/>
              </a:rPr>
              <a:t>2</a:t>
            </a:r>
            <a:r>
              <a:rPr lang="ru-RU" dirty="0">
                <a:solidFill>
                  <a:schemeClr val="tx1"/>
                </a:solidFill>
                <a:effectLst/>
                <a:latin typeface="Times New Roman" panose="02020603050405020304" pitchFamily="18" charset="0"/>
                <a:ea typeface="Times New Roman" panose="02020603050405020304" pitchFamily="18" charset="0"/>
              </a:rPr>
              <a:t>. Эти нормы умножают на общее расчетное количество населения, определенное для каждой очереди строительства. Из общей площади исключают площадь, которая имеется в существующих, пригодных для дальнейшей эксплуатации и сохраняемых на соот­ветствующие сроки жилых домах. Типы и этажность жилых домов, их процентное соотношение по размерам общей площади (или количеству расселяемых людей) определяют на основании задания на проектирование. </a:t>
            </a:r>
          </a:p>
          <a:p>
            <a:pPr marL="25400" indent="190500" algn="just"/>
            <a:endParaRPr lang="ru-RU" dirty="0">
              <a:effectLst/>
              <a:latin typeface="Times New Roman" panose="02020603050405020304" pitchFamily="18" charset="0"/>
              <a:ea typeface="Times New Roman" panose="02020603050405020304" pitchFamily="18" charset="0"/>
            </a:endParaRPr>
          </a:p>
          <a:p>
            <a:endParaRPr lang="ru-RU" sz="2400" dirty="0"/>
          </a:p>
        </p:txBody>
      </p:sp>
    </p:spTree>
    <p:extLst>
      <p:ext uri="{BB962C8B-B14F-4D97-AF65-F5344CB8AC3E}">
        <p14:creationId xmlns:p14="http://schemas.microsoft.com/office/powerpoint/2010/main" val="16545944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93548138-9EA3-AFE9-03C6-17C8F7CB19AF}"/>
              </a:ext>
            </a:extLst>
          </p:cNvPr>
          <p:cNvSpPr>
            <a:spLocks noGrp="1"/>
          </p:cNvSpPr>
          <p:nvPr>
            <p:ph type="title"/>
          </p:nvPr>
        </p:nvSpPr>
        <p:spPr>
          <a:xfrm>
            <a:off x="677333" y="609599"/>
            <a:ext cx="11091333" cy="5503333"/>
          </a:xfrm>
        </p:spPr>
        <p:txBody>
          <a:bodyPr>
            <a:noAutofit/>
          </a:bodyPr>
          <a:lstStyle/>
          <a:p>
            <a:pPr marL="25400" indent="190500"/>
            <a:r>
              <a:rPr lang="ru-RU" sz="2400" dirty="0">
                <a:solidFill>
                  <a:schemeClr val="tx1"/>
                </a:solidFill>
                <a:effectLst/>
                <a:latin typeface="Times New Roman" panose="02020603050405020304" pitchFamily="18" charset="0"/>
                <a:ea typeface="Times New Roman" panose="02020603050405020304" pitchFamily="18" charset="0"/>
              </a:rPr>
              <a:t>Типовые проекты жилых домов выбирают с учетом широкого использования местных строительных материалов, индустриальной базы строительства, создания наибольших удобств для населения, единства архитектурно-пространственного облика населенного ме­ста в целом, отдельных его частей, улиц и площадей.</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Используемые типовые проекты домов должны обеспечивать возможность предоставления каждой семье отдельной квартиры с жилой площадью и количеством комнат соответственно ее числен­ности. Для одиночек могут быть запроектированы общежития, для семей в 2, 3, 4 и т. д. человек </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Количество домов определяется исходя из расчетов: 60-70 % – ЭТО дома усадебного типа, 30-40 – многоквартирные</a:t>
            </a:r>
            <a:endParaRPr lang="ru-RU" sz="4400" dirty="0">
              <a:solidFill>
                <a:schemeClr val="tx1"/>
              </a:solidFill>
            </a:endParaRPr>
          </a:p>
        </p:txBody>
      </p:sp>
    </p:spTree>
    <p:extLst>
      <p:ext uri="{BB962C8B-B14F-4D97-AF65-F5344CB8AC3E}">
        <p14:creationId xmlns:p14="http://schemas.microsoft.com/office/powerpoint/2010/main" val="21774957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a:extLst>
              <a:ext uri="{FF2B5EF4-FFF2-40B4-BE49-F238E27FC236}">
                <a16:creationId xmlns:a16="http://schemas.microsoft.com/office/drawing/2014/main" id="{6500F2C1-8107-C1C8-8B99-2F8BD8707731}"/>
              </a:ext>
            </a:extLst>
          </p:cNvPr>
          <p:cNvSpPr>
            <a:spLocks noGrp="1"/>
          </p:cNvSpPr>
          <p:nvPr>
            <p:ph type="title"/>
          </p:nvPr>
        </p:nvSpPr>
        <p:spPr>
          <a:xfrm>
            <a:off x="677335" y="541868"/>
            <a:ext cx="10837330" cy="860400"/>
          </a:xfrm>
        </p:spPr>
        <p:style>
          <a:lnRef idx="2">
            <a:schemeClr val="dk1"/>
          </a:lnRef>
          <a:fillRef idx="1">
            <a:schemeClr val="lt1"/>
          </a:fillRef>
          <a:effectRef idx="0">
            <a:schemeClr val="dk1"/>
          </a:effectRef>
          <a:fontRef idx="minor">
            <a:schemeClr val="dk1"/>
          </a:fontRef>
        </p:style>
        <p:txBody>
          <a:bodyPr>
            <a:normAutofit/>
          </a:bodyPr>
          <a:lstStyle/>
          <a:p>
            <a:pPr algn="ctr"/>
            <a:r>
              <a:rPr lang="ru-RU" sz="2800" cap="small" dirty="0">
                <a:solidFill>
                  <a:schemeClr val="tx1"/>
                </a:solidFill>
                <a:latin typeface="Times New Roman" panose="02020603050405020304" pitchFamily="18" charset="0"/>
                <a:cs typeface="Times New Roman" panose="02020603050405020304" pitchFamily="18" charset="0"/>
              </a:rPr>
              <a:t>5. Расчет культурно-бытовых объектов</a:t>
            </a:r>
            <a:endParaRPr lang="ru-RU" sz="2800" dirty="0"/>
          </a:p>
        </p:txBody>
      </p:sp>
      <p:sp>
        <p:nvSpPr>
          <p:cNvPr id="4" name="Текст 3">
            <a:extLst>
              <a:ext uri="{FF2B5EF4-FFF2-40B4-BE49-F238E27FC236}">
                <a16:creationId xmlns:a16="http://schemas.microsoft.com/office/drawing/2014/main" id="{289873BD-01E5-592F-BBB6-DAB574A05802}"/>
              </a:ext>
            </a:extLst>
          </p:cNvPr>
          <p:cNvSpPr>
            <a:spLocks noGrp="1"/>
          </p:cNvSpPr>
          <p:nvPr>
            <p:ph type="body" idx="1"/>
          </p:nvPr>
        </p:nvSpPr>
        <p:spPr>
          <a:xfrm>
            <a:off x="677335" y="1761067"/>
            <a:ext cx="10109198" cy="4165600"/>
          </a:xfrm>
        </p:spPr>
        <p:txBody>
          <a:bodyPr>
            <a:normAutofit fontScale="70000" lnSpcReduction="20000"/>
          </a:bodyPr>
          <a:lstStyle/>
          <a:p>
            <a:pPr marL="25400" indent="190500" algn="just"/>
            <a:r>
              <a:rPr lang="ru-RU" sz="2900" dirty="0">
                <a:solidFill>
                  <a:schemeClr val="tx1"/>
                </a:solidFill>
                <a:effectLst/>
                <a:latin typeface="Times New Roman" panose="02020603050405020304" pitchFamily="18" charset="0"/>
                <a:ea typeface="Times New Roman" panose="02020603050405020304" pitchFamily="18" charset="0"/>
              </a:rPr>
              <a:t>	В общественных зданиях размещаются учреждения и предприятия обслуживания населения.</a:t>
            </a:r>
          </a:p>
          <a:p>
            <a:pPr algn="just"/>
            <a:r>
              <a:rPr lang="ru-RU" sz="2900" dirty="0">
                <a:solidFill>
                  <a:schemeClr val="tx1"/>
                </a:solidFill>
                <a:effectLst/>
                <a:latin typeface="Times New Roman" panose="02020603050405020304" pitchFamily="18" charset="0"/>
                <a:ea typeface="Times New Roman" panose="02020603050405020304" pitchFamily="18" charset="0"/>
              </a:rPr>
              <a:t>	По специализации и видам обслуживания общественные учреждения и предприятия подразделяются на: </a:t>
            </a:r>
          </a:p>
          <a:p>
            <a:pPr marL="457200" indent="-457200" algn="just">
              <a:buFont typeface="Arial" panose="020B0604020202020204" pitchFamily="34" charset="0"/>
              <a:buChar char="•"/>
            </a:pPr>
            <a:r>
              <a:rPr lang="ru-RU" sz="2900" dirty="0">
                <a:solidFill>
                  <a:schemeClr val="tx1"/>
                </a:solidFill>
                <a:effectLst/>
                <a:latin typeface="Times New Roman" panose="02020603050405020304" pitchFamily="18" charset="0"/>
                <a:ea typeface="Times New Roman" panose="02020603050405020304" pitchFamily="18" charset="0"/>
              </a:rPr>
              <a:t>детские дошкольные (детские ясли и детские сады), </a:t>
            </a:r>
          </a:p>
          <a:p>
            <a:pPr marL="457200" indent="-457200" algn="just">
              <a:buFont typeface="Arial" panose="020B0604020202020204" pitchFamily="34" charset="0"/>
              <a:buChar char="•"/>
            </a:pPr>
            <a:r>
              <a:rPr lang="ru-RU" sz="2900" dirty="0">
                <a:solidFill>
                  <a:schemeClr val="tx1"/>
                </a:solidFill>
                <a:effectLst/>
                <a:latin typeface="Times New Roman" panose="02020603050405020304" pitchFamily="18" charset="0"/>
                <a:ea typeface="Times New Roman" panose="02020603050405020304" pitchFamily="18" charset="0"/>
              </a:rPr>
              <a:t>школьные, </a:t>
            </a:r>
          </a:p>
          <a:p>
            <a:pPr marL="457200" indent="-457200" algn="just">
              <a:buFont typeface="Arial" panose="020B0604020202020204" pitchFamily="34" charset="0"/>
              <a:buChar char="•"/>
            </a:pPr>
            <a:r>
              <a:rPr lang="ru-RU" sz="2900" dirty="0">
                <a:solidFill>
                  <a:schemeClr val="tx1"/>
                </a:solidFill>
                <a:effectLst/>
                <a:latin typeface="Times New Roman" panose="02020603050405020304" pitchFamily="18" charset="0"/>
                <a:ea typeface="Times New Roman" panose="02020603050405020304" pitchFamily="18" charset="0"/>
              </a:rPr>
              <a:t>здравоохранения, </a:t>
            </a:r>
          </a:p>
          <a:p>
            <a:pPr marL="457200" indent="-457200" algn="just">
              <a:buFont typeface="Arial" panose="020B0604020202020204" pitchFamily="34" charset="0"/>
              <a:buChar char="•"/>
            </a:pPr>
            <a:r>
              <a:rPr lang="ru-RU" sz="2900" dirty="0">
                <a:solidFill>
                  <a:schemeClr val="tx1"/>
                </a:solidFill>
                <a:effectLst/>
                <a:latin typeface="Times New Roman" panose="02020603050405020304" pitchFamily="18" charset="0"/>
                <a:ea typeface="Times New Roman" panose="02020603050405020304" pitchFamily="18" charset="0"/>
              </a:rPr>
              <a:t>культурно-просветительные, </a:t>
            </a:r>
          </a:p>
          <a:p>
            <a:pPr marL="457200" indent="-457200" algn="just">
              <a:buFont typeface="Arial" panose="020B0604020202020204" pitchFamily="34" charset="0"/>
              <a:buChar char="•"/>
            </a:pPr>
            <a:r>
              <a:rPr lang="ru-RU" sz="2900" dirty="0">
                <a:solidFill>
                  <a:schemeClr val="tx1"/>
                </a:solidFill>
                <a:effectLst/>
                <a:latin typeface="Times New Roman" panose="02020603050405020304" pitchFamily="18" charset="0"/>
                <a:ea typeface="Times New Roman" panose="02020603050405020304" pitchFamily="18" charset="0"/>
              </a:rPr>
              <a:t>коммунально-бытовые, </a:t>
            </a:r>
          </a:p>
          <a:p>
            <a:pPr marL="457200" indent="-457200" algn="just">
              <a:buFont typeface="Arial" panose="020B0604020202020204" pitchFamily="34" charset="0"/>
              <a:buChar char="•"/>
            </a:pPr>
            <a:r>
              <a:rPr lang="ru-RU" sz="2900" dirty="0">
                <a:solidFill>
                  <a:schemeClr val="tx1"/>
                </a:solidFill>
                <a:effectLst/>
                <a:latin typeface="Times New Roman" panose="02020603050405020304" pitchFamily="18" charset="0"/>
                <a:ea typeface="Times New Roman" panose="02020603050405020304" pitchFamily="18" charset="0"/>
              </a:rPr>
              <a:t>торгово-распределительные, </a:t>
            </a:r>
          </a:p>
          <a:p>
            <a:pPr marL="457200" indent="-457200" algn="just">
              <a:buFont typeface="Arial" panose="020B0604020202020204" pitchFamily="34" charset="0"/>
              <a:buChar char="•"/>
            </a:pPr>
            <a:r>
              <a:rPr lang="ru-RU" sz="2900" dirty="0">
                <a:solidFill>
                  <a:schemeClr val="tx1"/>
                </a:solidFill>
                <a:effectLst/>
                <a:latin typeface="Times New Roman" panose="02020603050405020304" pitchFamily="18" charset="0"/>
                <a:ea typeface="Times New Roman" panose="02020603050405020304" pitchFamily="18" charset="0"/>
              </a:rPr>
              <a:t>общественного питания, </a:t>
            </a:r>
          </a:p>
          <a:p>
            <a:pPr marL="457200" indent="-457200" algn="just">
              <a:buFont typeface="Arial" panose="020B0604020202020204" pitchFamily="34" charset="0"/>
              <a:buChar char="•"/>
            </a:pPr>
            <a:r>
              <a:rPr lang="ru-RU" sz="2900" dirty="0">
                <a:solidFill>
                  <a:schemeClr val="tx1"/>
                </a:solidFill>
                <a:effectLst/>
                <a:latin typeface="Times New Roman" panose="02020603050405020304" pitchFamily="18" charset="0"/>
                <a:ea typeface="Times New Roman" panose="02020603050405020304" pitchFamily="18" charset="0"/>
              </a:rPr>
              <a:t>административно-хозяйственные и др.</a:t>
            </a:r>
          </a:p>
          <a:p>
            <a:endParaRPr lang="ru-RU" dirty="0"/>
          </a:p>
        </p:txBody>
      </p:sp>
    </p:spTree>
    <p:extLst>
      <p:ext uri="{BB962C8B-B14F-4D97-AF65-F5344CB8AC3E}">
        <p14:creationId xmlns:p14="http://schemas.microsoft.com/office/powerpoint/2010/main" val="3947248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63FDC9C7-40DC-390A-44CB-14D804ED7755}"/>
              </a:ext>
            </a:extLst>
          </p:cNvPr>
          <p:cNvSpPr>
            <a:spLocks noGrp="1"/>
          </p:cNvSpPr>
          <p:nvPr>
            <p:ph type="title"/>
          </p:nvPr>
        </p:nvSpPr>
        <p:spPr>
          <a:xfrm>
            <a:off x="677333" y="609600"/>
            <a:ext cx="10735733" cy="5638800"/>
          </a:xfrm>
        </p:spPr>
        <p:txBody>
          <a:bodyPr>
            <a:normAutofit fontScale="90000"/>
          </a:bodyPr>
          <a:lstStyle/>
          <a:p>
            <a:r>
              <a:rPr lang="ru-RU" sz="2400" dirty="0">
                <a:solidFill>
                  <a:schemeClr val="tx1"/>
                </a:solidFill>
                <a:effectLst/>
                <a:latin typeface="Times New Roman" panose="02020603050405020304" pitchFamily="18" charset="0"/>
                <a:ea typeface="Times New Roman" panose="02020603050405020304" pitchFamily="18" charset="0"/>
              </a:rPr>
              <a:t>	По территориальному охвату обслуживанием их можно разбить на следующие группы: </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1. обслуживания жителей нескольких населенных мест; </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2. обслуживания жителей одного населенного места; </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3. обслуживания жителей отдельных частей населенного места. </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К первой группе относят учреждения, размещаемые в районных центрах и обслуживающие все население района (районный Совет народных депутатов, Дом культуры, отделение связи, универмаг и др.), а также учреждения, обслуживающие группу населенных мест и размещаемые в наиболее крупных из них, например в централь­ных усадьбах хозяйств (сельский Совет народных депутатов, контора совхоза, правление колхоза, средняя школа, больница и т. п.). Вторую группу составляют учреждения, обслуживающие всех жителей одного населенного места. В третью группу входят учреждения, обслуживающие жителей отдельных частей крупного населенного места и представленные в нем несколькими зданиями, размещенными в разных точках (детские сады и ясли, школы, продо­вольственные магазины и т.п.).</a:t>
            </a:r>
            <a:br>
              <a:rPr lang="ru-RU" sz="2400" dirty="0">
                <a:solidFill>
                  <a:schemeClr val="tx1"/>
                </a:solidFill>
                <a:effectLst/>
                <a:latin typeface="Times New Roman" panose="02020603050405020304" pitchFamily="18" charset="0"/>
                <a:ea typeface="Times New Roman" panose="02020603050405020304" pitchFamily="18" charset="0"/>
              </a:rPr>
            </a:br>
            <a:endParaRPr lang="ru-RU" sz="4400" dirty="0">
              <a:solidFill>
                <a:schemeClr val="tx1"/>
              </a:solidFill>
            </a:endParaRPr>
          </a:p>
        </p:txBody>
      </p:sp>
    </p:spTree>
    <p:extLst>
      <p:ext uri="{BB962C8B-B14F-4D97-AF65-F5344CB8AC3E}">
        <p14:creationId xmlns:p14="http://schemas.microsoft.com/office/powerpoint/2010/main" val="3523069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029BB2-0388-81DC-5647-F17E716F64A9}"/>
              </a:ext>
            </a:extLst>
          </p:cNvPr>
          <p:cNvSpPr>
            <a:spLocks noGrp="1"/>
          </p:cNvSpPr>
          <p:nvPr>
            <p:ph type="title"/>
          </p:nvPr>
        </p:nvSpPr>
        <p:spPr>
          <a:xfrm>
            <a:off x="838200" y="626534"/>
            <a:ext cx="10515599" cy="4826000"/>
          </a:xfrm>
        </p:spPr>
        <p:txBody>
          <a:bodyPr>
            <a:normAutofit fontScale="90000"/>
          </a:bodyPr>
          <a:lstStyle/>
          <a:p>
            <a:r>
              <a:rPr lang="ru-RU" sz="2800" dirty="0">
                <a:solidFill>
                  <a:schemeClr val="tx1"/>
                </a:solidFill>
                <a:effectLst/>
                <a:latin typeface="Times New Roman" panose="02020603050405020304" pitchFamily="18" charset="0"/>
                <a:ea typeface="Times New Roman" panose="02020603050405020304" pitchFamily="18" charset="0"/>
              </a:rPr>
              <a:t>	Такая система учреждений обслуживания получила название «ступенчатой системы». Она обеспечивает приближение учреждений обслуживания к жителям. Так, первая группа включает учреждения эпизодического пользования, вторая – периодического пользования и третья – предусматривает повседневное обслуживание.</a:t>
            </a:r>
            <a:br>
              <a:rPr lang="ru-RU" sz="2800" dirty="0">
                <a:solidFill>
                  <a:schemeClr val="tx1"/>
                </a:solidFill>
                <a:effectLst/>
                <a:latin typeface="Times New Roman" panose="02020603050405020304" pitchFamily="18" charset="0"/>
                <a:ea typeface="Times New Roman" panose="02020603050405020304" pitchFamily="18" charset="0"/>
              </a:rPr>
            </a:br>
            <a:r>
              <a:rPr lang="ru-RU" sz="2800" dirty="0">
                <a:solidFill>
                  <a:schemeClr val="tx1"/>
                </a:solidFill>
                <a:effectLst/>
                <a:latin typeface="Times New Roman" panose="02020603050405020304" pitchFamily="18" charset="0"/>
                <a:ea typeface="Times New Roman" panose="02020603050405020304" pitchFamily="18" charset="0"/>
              </a:rPr>
              <a:t>	Все расчеты производятся в расчете на 1000 населения. </a:t>
            </a:r>
            <a:br>
              <a:rPr lang="ru-RU" sz="2800" dirty="0">
                <a:solidFill>
                  <a:schemeClr val="tx1"/>
                </a:solidFill>
                <a:effectLst/>
                <a:latin typeface="Times New Roman" panose="02020603050405020304" pitchFamily="18" charset="0"/>
                <a:ea typeface="Times New Roman" panose="02020603050405020304" pitchFamily="18" charset="0"/>
              </a:rPr>
            </a:br>
            <a:r>
              <a:rPr lang="ru-RU" sz="2800" dirty="0">
                <a:solidFill>
                  <a:schemeClr val="tx1"/>
                </a:solidFill>
                <a:effectLst/>
                <a:latin typeface="Times New Roman" panose="02020603050405020304" pitchFamily="18" charset="0"/>
                <a:ea typeface="Times New Roman" panose="02020603050405020304" pitchFamily="18" charset="0"/>
              </a:rPr>
              <a:t>	В соответствии с расчетными данными общественных учрежде­ний подбирают типовые проекты общественных зданий для конкрет­ного населенного места. </a:t>
            </a:r>
            <a:br>
              <a:rPr lang="ru-RU" sz="2800" dirty="0">
                <a:solidFill>
                  <a:schemeClr val="tx1"/>
                </a:solidFill>
                <a:effectLst/>
                <a:latin typeface="Times New Roman" panose="02020603050405020304" pitchFamily="18" charset="0"/>
                <a:ea typeface="Times New Roman" panose="02020603050405020304" pitchFamily="18" charset="0"/>
              </a:rPr>
            </a:br>
            <a:r>
              <a:rPr lang="ru-RU" sz="2800" dirty="0">
                <a:solidFill>
                  <a:schemeClr val="tx1"/>
                </a:solidFill>
                <a:effectLst/>
                <a:latin typeface="Times New Roman" panose="02020603050405020304" pitchFamily="18" charset="0"/>
                <a:ea typeface="Times New Roman" panose="02020603050405020304" pitchFamily="18" charset="0"/>
              </a:rPr>
              <a:t>	Технико-экономические показатели выбранных типовых проек­тов общественных зданий записывают в таблицу.</a:t>
            </a:r>
            <a:br>
              <a:rPr lang="ru-RU" sz="2800" dirty="0">
                <a:solidFill>
                  <a:schemeClr val="tx1"/>
                </a:solidFill>
                <a:effectLst/>
                <a:latin typeface="Times New Roman" panose="02020603050405020304" pitchFamily="18" charset="0"/>
                <a:ea typeface="Times New Roman" panose="02020603050405020304" pitchFamily="18" charset="0"/>
              </a:rPr>
            </a:br>
            <a:r>
              <a:rPr lang="ru-RU" sz="2800" dirty="0">
                <a:solidFill>
                  <a:schemeClr val="tx1"/>
                </a:solidFill>
                <a:effectLst/>
                <a:latin typeface="Times New Roman" panose="02020603050405020304" pitchFamily="18" charset="0"/>
                <a:ea typeface="Times New Roman" panose="02020603050405020304" pitchFamily="18" charset="0"/>
              </a:rPr>
              <a:t> </a:t>
            </a:r>
            <a:br>
              <a:rPr lang="ru-RU" sz="2800" dirty="0">
                <a:solidFill>
                  <a:schemeClr val="tx1"/>
                </a:solidFill>
                <a:effectLst/>
                <a:latin typeface="Times New Roman" panose="02020603050405020304" pitchFamily="18" charset="0"/>
                <a:ea typeface="Times New Roman" panose="02020603050405020304" pitchFamily="18" charset="0"/>
              </a:rPr>
            </a:br>
            <a:endParaRPr lang="ru-RU" sz="4800" dirty="0">
              <a:solidFill>
                <a:schemeClr val="tx1"/>
              </a:solidFill>
            </a:endParaRPr>
          </a:p>
        </p:txBody>
      </p:sp>
    </p:spTree>
    <p:extLst>
      <p:ext uri="{BB962C8B-B14F-4D97-AF65-F5344CB8AC3E}">
        <p14:creationId xmlns:p14="http://schemas.microsoft.com/office/powerpoint/2010/main" val="23496121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4E7193-D27D-2530-780C-D26FA84A8509}"/>
              </a:ext>
            </a:extLst>
          </p:cNvPr>
          <p:cNvSpPr>
            <a:spLocks noGrp="1"/>
          </p:cNvSpPr>
          <p:nvPr>
            <p:ph type="title"/>
          </p:nvPr>
        </p:nvSpPr>
        <p:spPr>
          <a:xfrm>
            <a:off x="677335" y="558801"/>
            <a:ext cx="10989732" cy="911351"/>
          </a:xfrm>
        </p:spPr>
        <p:style>
          <a:lnRef idx="2">
            <a:schemeClr val="dk1"/>
          </a:lnRef>
          <a:fillRef idx="1">
            <a:schemeClr val="lt1"/>
          </a:fillRef>
          <a:effectRef idx="0">
            <a:schemeClr val="dk1"/>
          </a:effectRef>
          <a:fontRef idx="minor">
            <a:schemeClr val="dk1"/>
          </a:fontRef>
        </p:style>
        <p:txBody>
          <a:bodyPr/>
          <a:lstStyle/>
          <a:p>
            <a:r>
              <a:rPr lang="ru-RU" sz="4000" cap="small" dirty="0">
                <a:solidFill>
                  <a:schemeClr val="tx1"/>
                </a:solidFill>
                <a:latin typeface="Times New Roman" panose="02020603050405020304" pitchFamily="18" charset="0"/>
                <a:cs typeface="Times New Roman" panose="02020603050405020304" pitchFamily="18" charset="0"/>
              </a:rPr>
              <a:t>6. Расчет производственного строительства</a:t>
            </a:r>
            <a:endParaRPr lang="ru-RU" dirty="0"/>
          </a:p>
        </p:txBody>
      </p:sp>
      <p:sp>
        <p:nvSpPr>
          <p:cNvPr id="3" name="Текст 2">
            <a:extLst>
              <a:ext uri="{FF2B5EF4-FFF2-40B4-BE49-F238E27FC236}">
                <a16:creationId xmlns:a16="http://schemas.microsoft.com/office/drawing/2014/main" id="{9CE94623-1E80-6D34-B555-2AD1B589CC94}"/>
              </a:ext>
            </a:extLst>
          </p:cNvPr>
          <p:cNvSpPr>
            <a:spLocks noGrp="1"/>
          </p:cNvSpPr>
          <p:nvPr>
            <p:ph type="body" idx="1"/>
          </p:nvPr>
        </p:nvSpPr>
        <p:spPr>
          <a:xfrm>
            <a:off x="513347" y="1796716"/>
            <a:ext cx="11306120" cy="4265417"/>
          </a:xfrm>
        </p:spPr>
        <p:txBody>
          <a:bodyPr>
            <a:normAutofit fontScale="92500"/>
          </a:bodyPr>
          <a:lstStyle/>
          <a:p>
            <a:pPr algn="just"/>
            <a:r>
              <a:rPr lang="ru-RU" sz="2400" dirty="0">
                <a:solidFill>
                  <a:schemeClr val="tx1"/>
                </a:solidFill>
                <a:effectLst/>
                <a:latin typeface="Times New Roman" panose="02020603050405020304" pitchFamily="18" charset="0"/>
                <a:ea typeface="Times New Roman" panose="02020603050405020304" pitchFamily="18" charset="0"/>
              </a:rPr>
              <a:t>	Состав, типы и количество производственных зданий и сооружений зависят от специализации хозяйства, уровня концентрации отрас­лей производства, размещения производственных центров.</a:t>
            </a:r>
          </a:p>
          <a:p>
            <a:pPr algn="just"/>
            <a:r>
              <a:rPr lang="ru-RU" sz="2400" dirty="0">
                <a:solidFill>
                  <a:schemeClr val="tx1"/>
                </a:solidFill>
                <a:effectLst/>
                <a:latin typeface="Times New Roman" panose="02020603050405020304" pitchFamily="18" charset="0"/>
                <a:ea typeface="Times New Roman" panose="02020603050405020304" pitchFamily="18" charset="0"/>
              </a:rPr>
              <a:t>	Расчет производственных зданий и сооружений проводят с учетом:</a:t>
            </a:r>
          </a:p>
          <a:p>
            <a:pPr marL="285750" indent="-285750" algn="just">
              <a:buFont typeface="Arial" panose="020B0604020202020204" pitchFamily="34" charset="0"/>
              <a:buChar char="•"/>
            </a:pPr>
            <a:r>
              <a:rPr lang="ru-RU" sz="2400" dirty="0">
                <a:solidFill>
                  <a:schemeClr val="tx1"/>
                </a:solidFill>
                <a:effectLst/>
                <a:latin typeface="Times New Roman" panose="02020603050405020304" pitchFamily="18" charset="0"/>
                <a:ea typeface="Times New Roman" panose="02020603050405020304" pitchFamily="18" charset="0"/>
              </a:rPr>
              <a:t>полного удовлетворения всех потребностей хозяйства в производственном строительстве;</a:t>
            </a:r>
          </a:p>
          <a:p>
            <a:pPr marL="285750" indent="-285750" algn="just">
              <a:buFont typeface="Arial" panose="020B0604020202020204" pitchFamily="34" charset="0"/>
              <a:buChar char="•"/>
            </a:pPr>
            <a:r>
              <a:rPr lang="ru-RU" sz="2400" dirty="0">
                <a:solidFill>
                  <a:schemeClr val="tx1"/>
                </a:solidFill>
                <a:effectLst/>
                <a:latin typeface="Times New Roman" panose="02020603050405020304" pitchFamily="18" charset="0"/>
                <a:ea typeface="Times New Roman" panose="02020603050405020304" pitchFamily="18" charset="0"/>
              </a:rPr>
              <a:t>обеспечения наиболее прогрессивной технологии производства при комплексной механизации основных работ;</a:t>
            </a:r>
          </a:p>
          <a:p>
            <a:pPr marL="285750" indent="-285750" algn="just">
              <a:buFont typeface="Arial" panose="020B0604020202020204" pitchFamily="34" charset="0"/>
              <a:buChar char="•"/>
            </a:pPr>
            <a:r>
              <a:rPr lang="ru-RU" sz="2400" dirty="0">
                <a:solidFill>
                  <a:schemeClr val="tx1"/>
                </a:solidFill>
                <a:effectLst/>
                <a:latin typeface="Times New Roman" panose="02020603050405020304" pitchFamily="18" charset="0"/>
                <a:ea typeface="Times New Roman" panose="02020603050405020304" pitchFamily="18" charset="0"/>
              </a:rPr>
              <a:t>полного соблюдения санитарно-гигиенических, противопожар­ных и других требований;</a:t>
            </a:r>
          </a:p>
          <a:p>
            <a:pPr marL="285750" indent="-285750" algn="just">
              <a:buFont typeface="Arial" panose="020B0604020202020204" pitchFamily="34" charset="0"/>
              <a:buChar char="•"/>
            </a:pPr>
            <a:r>
              <a:rPr lang="ru-RU" sz="2400" dirty="0">
                <a:solidFill>
                  <a:schemeClr val="tx1"/>
                </a:solidFill>
                <a:effectLst/>
                <a:latin typeface="Times New Roman" panose="02020603050405020304" pitchFamily="18" charset="0"/>
                <a:ea typeface="Times New Roman" panose="02020603050405020304" pitchFamily="18" charset="0"/>
              </a:rPr>
              <a:t>максимального использования существующих производственных зданий и сооружений.</a:t>
            </a:r>
          </a:p>
          <a:p>
            <a:endParaRPr lang="ru-RU" dirty="0"/>
          </a:p>
        </p:txBody>
      </p:sp>
    </p:spTree>
    <p:extLst>
      <p:ext uri="{BB962C8B-B14F-4D97-AF65-F5344CB8AC3E}">
        <p14:creationId xmlns:p14="http://schemas.microsoft.com/office/powerpoint/2010/main" val="23839148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1F91EE-8B02-4716-1431-E44F466A14F9}"/>
              </a:ext>
            </a:extLst>
          </p:cNvPr>
          <p:cNvSpPr>
            <a:spLocks noGrp="1"/>
          </p:cNvSpPr>
          <p:nvPr>
            <p:ph type="title"/>
          </p:nvPr>
        </p:nvSpPr>
        <p:spPr>
          <a:xfrm>
            <a:off x="1180878" y="390805"/>
            <a:ext cx="9830244" cy="860400"/>
          </a:xfrm>
        </p:spPr>
        <p:style>
          <a:lnRef idx="2">
            <a:schemeClr val="dk1"/>
          </a:lnRef>
          <a:fillRef idx="1">
            <a:schemeClr val="lt1"/>
          </a:fillRef>
          <a:effectRef idx="0">
            <a:schemeClr val="dk1"/>
          </a:effectRef>
          <a:fontRef idx="minor">
            <a:schemeClr val="dk1"/>
          </a:fontRef>
        </p:style>
        <p:txBody>
          <a:bodyPr>
            <a:normAutofit/>
          </a:bodyPr>
          <a:lstStyle/>
          <a:p>
            <a:r>
              <a:rPr lang="ru-RU" sz="2800" cap="small" dirty="0">
                <a:solidFill>
                  <a:schemeClr val="tx1"/>
                </a:solidFill>
                <a:latin typeface="Times New Roman" panose="02020603050405020304" pitchFamily="18" charset="0"/>
                <a:cs typeface="Times New Roman" panose="02020603050405020304" pitchFamily="18" charset="0"/>
              </a:rPr>
              <a:t>7. Сводный список проектируемого строительства</a:t>
            </a:r>
            <a:endParaRPr lang="ru-RU" sz="2800" dirty="0"/>
          </a:p>
        </p:txBody>
      </p:sp>
      <p:sp>
        <p:nvSpPr>
          <p:cNvPr id="3" name="Текст 2">
            <a:extLst>
              <a:ext uri="{FF2B5EF4-FFF2-40B4-BE49-F238E27FC236}">
                <a16:creationId xmlns:a16="http://schemas.microsoft.com/office/drawing/2014/main" id="{01C45835-6B9A-41DF-19A0-335CACDE44FB}"/>
              </a:ext>
            </a:extLst>
          </p:cNvPr>
          <p:cNvSpPr>
            <a:spLocks noGrp="1"/>
          </p:cNvSpPr>
          <p:nvPr>
            <p:ph type="body" idx="1"/>
          </p:nvPr>
        </p:nvSpPr>
        <p:spPr>
          <a:xfrm>
            <a:off x="693377" y="1764632"/>
            <a:ext cx="10504011" cy="4283242"/>
          </a:xfrm>
        </p:spPr>
        <p:txBody>
          <a:bodyPr>
            <a:normAutofit/>
          </a:bodyPr>
          <a:lstStyle/>
          <a:p>
            <a:pPr algn="just"/>
            <a:r>
              <a:rPr lang="ru-RU" sz="1800" dirty="0">
                <a:solidFill>
                  <a:schemeClr val="tx1"/>
                </a:solidFill>
                <a:effectLst/>
                <a:latin typeface="Times New Roman" panose="02020603050405020304" pitchFamily="18" charset="0"/>
                <a:ea typeface="Times New Roman" panose="02020603050405020304" pitchFamily="18" charset="0"/>
              </a:rPr>
              <a:t>	При сос­тавлении и обосновании проекта планировки и застройки населен­ного места или производственного центра используют материалы предварительных расчетов строительства и данные типовых проек­тов зданий и сооружений. Для удобства применения этих материа­лов необходимые данные целесообразно свести в единый технико-экономический документ. Им может служить сводный список про­ектируемых зданий и сооружений.</a:t>
            </a:r>
          </a:p>
          <a:p>
            <a:pPr algn="just"/>
            <a:r>
              <a:rPr lang="ru-RU" sz="1800" dirty="0">
                <a:solidFill>
                  <a:schemeClr val="tx1"/>
                </a:solidFill>
                <a:effectLst/>
                <a:latin typeface="Times New Roman" panose="02020603050405020304" pitchFamily="18" charset="0"/>
                <a:ea typeface="Times New Roman" panose="02020603050405020304" pitchFamily="18" charset="0"/>
              </a:rPr>
              <a:t>	В практике проектно-планировочных работ применяют различ­ные формы такого списка.</a:t>
            </a:r>
          </a:p>
          <a:p>
            <a:pPr algn="just"/>
            <a:r>
              <a:rPr lang="ru-RU" sz="1800" dirty="0">
                <a:solidFill>
                  <a:schemeClr val="tx1"/>
                </a:solidFill>
                <a:effectLst/>
                <a:latin typeface="Times New Roman" panose="02020603050405020304" pitchFamily="18" charset="0"/>
                <a:ea typeface="Times New Roman" panose="02020603050405020304" pitchFamily="18" charset="0"/>
              </a:rPr>
              <a:t>	Заполнять сводный список следует параллельно с расчетом зда­ний и подбором для них типовых проектов.</a:t>
            </a:r>
          </a:p>
          <a:p>
            <a:pPr algn="just"/>
            <a:r>
              <a:rPr lang="ru-RU" sz="1800" dirty="0">
                <a:solidFill>
                  <a:schemeClr val="tx1"/>
                </a:solidFill>
                <a:effectLst/>
                <a:latin typeface="Times New Roman" panose="02020603050405020304" pitchFamily="18" charset="0"/>
                <a:ea typeface="Times New Roman" panose="02020603050405020304" pitchFamily="18" charset="0"/>
              </a:rPr>
              <a:t>	Расчетными единицами служат: для жилых домов — 1 м</a:t>
            </a:r>
            <a:r>
              <a:rPr lang="ru-RU" sz="1800" baseline="30000" dirty="0">
                <a:solidFill>
                  <a:schemeClr val="tx1"/>
                </a:solidFill>
                <a:effectLst/>
                <a:latin typeface="Times New Roman" panose="02020603050405020304" pitchFamily="18" charset="0"/>
                <a:ea typeface="Times New Roman" panose="02020603050405020304" pitchFamily="18" charset="0"/>
              </a:rPr>
              <a:t>2</a:t>
            </a:r>
            <a:r>
              <a:rPr lang="ru-RU" sz="1800" dirty="0">
                <a:solidFill>
                  <a:schemeClr val="tx1"/>
                </a:solidFill>
                <a:effectLst/>
                <a:latin typeface="Times New Roman" panose="02020603050405020304" pitchFamily="18" charset="0"/>
                <a:ea typeface="Times New Roman" panose="02020603050405020304" pitchFamily="18" charset="0"/>
              </a:rPr>
              <a:t> общей площади в доме, для общественных зданий —1 место, для произ­водственных зданий —1 голова скота, 1 тонна и т. д. Потребная вместимость—это общее количество соответствующих расчетных единиц, определенное в задании на составление проекта планиров­ки и в предварительных расчетах строительства. </a:t>
            </a:r>
          </a:p>
          <a:p>
            <a:endParaRPr lang="ru-RU" dirty="0"/>
          </a:p>
        </p:txBody>
      </p:sp>
    </p:spTree>
    <p:extLst>
      <p:ext uri="{BB962C8B-B14F-4D97-AF65-F5344CB8AC3E}">
        <p14:creationId xmlns:p14="http://schemas.microsoft.com/office/powerpoint/2010/main" val="119334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C7C38769-79D8-C52B-3BAF-90DF9D414A40}"/>
              </a:ext>
            </a:extLst>
          </p:cNvPr>
          <p:cNvSpPr>
            <a:spLocks noGrp="1"/>
          </p:cNvSpPr>
          <p:nvPr>
            <p:ph type="title"/>
          </p:nvPr>
        </p:nvSpPr>
        <p:spPr>
          <a:xfrm>
            <a:off x="566578" y="468624"/>
            <a:ext cx="10834254" cy="5541818"/>
          </a:xfrm>
        </p:spPr>
        <p:txBody>
          <a:bodyPr>
            <a:noAutofit/>
          </a:bodyPr>
          <a:lstStyle/>
          <a:p>
            <a:pPr algn="l"/>
            <a:r>
              <a:rPr lang="ru-RU" sz="2800" cap="small" dirty="0">
                <a:solidFill>
                  <a:schemeClr val="tx1"/>
                </a:solidFill>
                <a:latin typeface="Times New Roman" panose="02020603050405020304" pitchFamily="18" charset="0"/>
                <a:cs typeface="Times New Roman" panose="02020603050405020304" pitchFamily="18" charset="0"/>
              </a:rPr>
              <a:t>1.расчетные сроки для проектирования</a:t>
            </a:r>
            <a:br>
              <a:rPr lang="ru-RU" sz="2800" cap="small" dirty="0">
                <a:solidFill>
                  <a:schemeClr val="tx1"/>
                </a:solidFill>
                <a:latin typeface="Times New Roman" panose="02020603050405020304" pitchFamily="18" charset="0"/>
                <a:cs typeface="Times New Roman" panose="02020603050405020304" pitchFamily="18" charset="0"/>
              </a:rPr>
            </a:br>
            <a:r>
              <a:rPr lang="ru-RU" sz="2800" cap="small" dirty="0">
                <a:solidFill>
                  <a:schemeClr val="tx1"/>
                </a:solidFill>
                <a:latin typeface="Times New Roman" panose="02020603050405020304" pitchFamily="18" charset="0"/>
                <a:cs typeface="Times New Roman" panose="02020603050405020304" pitchFamily="18" charset="0"/>
              </a:rPr>
              <a:t>2. Перспективный расчет численности населения (метод трудового баланса)</a:t>
            </a:r>
            <a:br>
              <a:rPr lang="ru-RU" sz="2800" cap="small" dirty="0">
                <a:solidFill>
                  <a:schemeClr val="tx1"/>
                </a:solidFill>
                <a:latin typeface="Times New Roman" panose="02020603050405020304" pitchFamily="18" charset="0"/>
                <a:cs typeface="Times New Roman" panose="02020603050405020304" pitchFamily="18" charset="0"/>
              </a:rPr>
            </a:br>
            <a:r>
              <a:rPr lang="ru-RU" sz="2800" cap="small" dirty="0">
                <a:solidFill>
                  <a:schemeClr val="tx1"/>
                </a:solidFill>
                <a:latin typeface="Times New Roman" panose="02020603050405020304" pitchFamily="18" charset="0"/>
                <a:cs typeface="Times New Roman" panose="02020603050405020304" pitchFamily="18" charset="0"/>
              </a:rPr>
              <a:t>3.Перспективный расчет численности населения (статистический метод)</a:t>
            </a:r>
            <a:br>
              <a:rPr lang="ru-RU" sz="2800" cap="small" dirty="0">
                <a:solidFill>
                  <a:schemeClr val="tx1"/>
                </a:solidFill>
                <a:latin typeface="Times New Roman" panose="02020603050405020304" pitchFamily="18" charset="0"/>
                <a:cs typeface="Times New Roman" panose="02020603050405020304" pitchFamily="18" charset="0"/>
              </a:rPr>
            </a:br>
            <a:r>
              <a:rPr lang="ru-RU" sz="2800" cap="small" dirty="0">
                <a:solidFill>
                  <a:schemeClr val="tx1"/>
                </a:solidFill>
                <a:latin typeface="Times New Roman" panose="02020603050405020304" pitchFamily="18" charset="0"/>
                <a:cs typeface="Times New Roman" panose="02020603050405020304" pitchFamily="18" charset="0"/>
              </a:rPr>
              <a:t>4. Перспективный расчет жилых зданий</a:t>
            </a:r>
            <a:br>
              <a:rPr lang="ru-RU" sz="2800" cap="small" dirty="0">
                <a:solidFill>
                  <a:schemeClr val="tx1"/>
                </a:solidFill>
                <a:latin typeface="Times New Roman" panose="02020603050405020304" pitchFamily="18" charset="0"/>
                <a:cs typeface="Times New Roman" panose="02020603050405020304" pitchFamily="18" charset="0"/>
              </a:rPr>
            </a:br>
            <a:r>
              <a:rPr lang="ru-RU" sz="2800" cap="small" dirty="0">
                <a:solidFill>
                  <a:schemeClr val="tx1"/>
                </a:solidFill>
                <a:latin typeface="Times New Roman" panose="02020603050405020304" pitchFamily="18" charset="0"/>
                <a:cs typeface="Times New Roman" panose="02020603050405020304" pitchFamily="18" charset="0"/>
              </a:rPr>
              <a:t>5. Расчет культурно-бытовых объектов</a:t>
            </a:r>
            <a:br>
              <a:rPr lang="ru-RU" sz="2800" cap="small" dirty="0">
                <a:solidFill>
                  <a:schemeClr val="tx1"/>
                </a:solidFill>
                <a:latin typeface="Times New Roman" panose="02020603050405020304" pitchFamily="18" charset="0"/>
                <a:cs typeface="Times New Roman" panose="02020603050405020304" pitchFamily="18" charset="0"/>
              </a:rPr>
            </a:br>
            <a:r>
              <a:rPr lang="ru-RU" sz="2800" cap="small" dirty="0">
                <a:solidFill>
                  <a:schemeClr val="tx1"/>
                </a:solidFill>
                <a:latin typeface="Times New Roman" panose="02020603050405020304" pitchFamily="18" charset="0"/>
                <a:cs typeface="Times New Roman" panose="02020603050405020304" pitchFamily="18" charset="0"/>
              </a:rPr>
              <a:t>6. Расчет производственного строительства</a:t>
            </a:r>
            <a:br>
              <a:rPr lang="ru-RU" sz="2800" cap="small" dirty="0">
                <a:solidFill>
                  <a:schemeClr val="tx1"/>
                </a:solidFill>
                <a:latin typeface="Times New Roman" panose="02020603050405020304" pitchFamily="18" charset="0"/>
                <a:cs typeface="Times New Roman" panose="02020603050405020304" pitchFamily="18" charset="0"/>
              </a:rPr>
            </a:br>
            <a:r>
              <a:rPr lang="ru-RU" sz="2800" cap="small" dirty="0">
                <a:solidFill>
                  <a:schemeClr val="tx1"/>
                </a:solidFill>
                <a:latin typeface="Times New Roman" panose="02020603050405020304" pitchFamily="18" charset="0"/>
                <a:cs typeface="Times New Roman" panose="02020603050405020304" pitchFamily="18" charset="0"/>
              </a:rPr>
              <a:t>7. Сводный список проектируемого строительства</a:t>
            </a:r>
            <a:r>
              <a:rPr lang="en-US" sz="2800" cap="small" dirty="0">
                <a:solidFill>
                  <a:schemeClr val="tx1"/>
                </a:solidFill>
                <a:latin typeface="Times New Roman" panose="02020603050405020304" pitchFamily="18" charset="0"/>
                <a:cs typeface="Times New Roman" panose="02020603050405020304" pitchFamily="18" charset="0"/>
              </a:rPr>
              <a:t> </a:t>
            </a:r>
            <a:br>
              <a:rPr lang="ru-RU" sz="2800" cap="small" dirty="0">
                <a:solidFill>
                  <a:schemeClr val="tx1"/>
                </a:solidFill>
                <a:latin typeface="Times New Roman" panose="02020603050405020304" pitchFamily="18" charset="0"/>
                <a:cs typeface="Times New Roman" panose="02020603050405020304" pitchFamily="18" charset="0"/>
              </a:rPr>
            </a:br>
            <a:r>
              <a:rPr lang="ru-RU" sz="2800" cap="small" dirty="0">
                <a:solidFill>
                  <a:schemeClr val="tx1"/>
                </a:solidFill>
                <a:latin typeface="Times New Roman" panose="02020603050405020304" pitchFamily="18" charset="0"/>
                <a:cs typeface="Times New Roman" panose="02020603050405020304" pitchFamily="18" charset="0"/>
              </a:rPr>
              <a:t>8.Расчет площади территории под сельский населенный пункт</a:t>
            </a:r>
            <a:br>
              <a:rPr lang="ru-RU" sz="2800" cap="small" dirty="0">
                <a:solidFill>
                  <a:schemeClr val="tx1"/>
                </a:solidFill>
                <a:latin typeface="Times New Roman" panose="02020603050405020304" pitchFamily="18" charset="0"/>
                <a:cs typeface="Times New Roman" panose="02020603050405020304" pitchFamily="18" charset="0"/>
              </a:rPr>
            </a:br>
            <a:r>
              <a:rPr lang="ru-RU" sz="2800" cap="small" dirty="0">
                <a:solidFill>
                  <a:schemeClr val="tx1"/>
                </a:solidFill>
                <a:latin typeface="Times New Roman" panose="02020603050405020304" pitchFamily="18" charset="0"/>
                <a:cs typeface="Times New Roman" panose="02020603050405020304" pitchFamily="18" charset="0"/>
              </a:rPr>
              <a:t>9.расчеты по благоустройству сельского населенного пункта</a:t>
            </a:r>
          </a:p>
        </p:txBody>
      </p:sp>
    </p:spTree>
    <p:extLst>
      <p:ext uri="{BB962C8B-B14F-4D97-AF65-F5344CB8AC3E}">
        <p14:creationId xmlns:p14="http://schemas.microsoft.com/office/powerpoint/2010/main" val="25843045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EC13A5-4093-4163-2DD7-2CB7161A5904}"/>
              </a:ext>
            </a:extLst>
          </p:cNvPr>
          <p:cNvSpPr>
            <a:spLocks noGrp="1"/>
          </p:cNvSpPr>
          <p:nvPr>
            <p:ph type="title"/>
          </p:nvPr>
        </p:nvSpPr>
        <p:spPr>
          <a:xfrm>
            <a:off x="677335" y="575734"/>
            <a:ext cx="11091332" cy="860400"/>
          </a:xfrm>
        </p:spPr>
        <p:style>
          <a:lnRef idx="2">
            <a:schemeClr val="dk1"/>
          </a:lnRef>
          <a:fillRef idx="1">
            <a:schemeClr val="lt1"/>
          </a:fillRef>
          <a:effectRef idx="0">
            <a:schemeClr val="dk1"/>
          </a:effectRef>
          <a:fontRef idx="minor">
            <a:schemeClr val="dk1"/>
          </a:fontRef>
        </p:style>
        <p:txBody>
          <a:bodyPr>
            <a:normAutofit/>
          </a:bodyPr>
          <a:lstStyle/>
          <a:p>
            <a:pPr algn="ctr"/>
            <a:r>
              <a:rPr lang="ru-RU" sz="2800" cap="small" dirty="0">
                <a:solidFill>
                  <a:schemeClr val="tx1"/>
                </a:solidFill>
                <a:latin typeface="Times New Roman" panose="02020603050405020304" pitchFamily="18" charset="0"/>
                <a:cs typeface="Times New Roman" panose="02020603050405020304" pitchFamily="18" charset="0"/>
              </a:rPr>
              <a:t>8.Расчет площади территории под сельский населенный пункт</a:t>
            </a:r>
            <a:endParaRPr lang="ru-RU" sz="2800" dirty="0"/>
          </a:p>
        </p:txBody>
      </p:sp>
      <p:sp>
        <p:nvSpPr>
          <p:cNvPr id="3" name="Текст 2">
            <a:extLst>
              <a:ext uri="{FF2B5EF4-FFF2-40B4-BE49-F238E27FC236}">
                <a16:creationId xmlns:a16="http://schemas.microsoft.com/office/drawing/2014/main" id="{344E20EC-AA15-2719-5B30-4298A5D8A410}"/>
              </a:ext>
            </a:extLst>
          </p:cNvPr>
          <p:cNvSpPr>
            <a:spLocks noGrp="1"/>
          </p:cNvSpPr>
          <p:nvPr>
            <p:ph type="body" idx="1"/>
          </p:nvPr>
        </p:nvSpPr>
        <p:spPr>
          <a:xfrm>
            <a:off x="321736" y="1778000"/>
            <a:ext cx="10955865" cy="4101066"/>
          </a:xfrm>
        </p:spPr>
        <p:txBody>
          <a:bodyPr>
            <a:normAutofit/>
          </a:bodyPr>
          <a:lstStyle/>
          <a:p>
            <a:pPr algn="just"/>
            <a:r>
              <a:rPr lang="ru-RU" sz="1800" dirty="0">
                <a:solidFill>
                  <a:schemeClr val="tx1"/>
                </a:solidFill>
                <a:effectLst/>
                <a:latin typeface="Times New Roman" panose="02020603050405020304" pitchFamily="18" charset="0"/>
                <a:ea typeface="Times New Roman" panose="02020603050405020304" pitchFamily="18" charset="0"/>
              </a:rPr>
              <a:t>	При расчете размера территории, необходимой для сельского населенного места, снача­ла определяют площадь каждой его основной функциональной части.</a:t>
            </a:r>
          </a:p>
          <a:p>
            <a:pPr marL="50800" algn="just"/>
            <a:r>
              <a:rPr lang="ru-RU" sz="1800" dirty="0">
                <a:solidFill>
                  <a:schemeClr val="tx1"/>
                </a:solidFill>
                <a:effectLst/>
                <a:latin typeface="Times New Roman" panose="02020603050405020304" pitchFamily="18" charset="0"/>
                <a:ea typeface="Times New Roman" panose="02020603050405020304" pitchFamily="18" charset="0"/>
              </a:rPr>
              <a:t>	Территория жилой зоны состоит из территорий жилых зданий и зданий общественного назначения, улиц, проездов и площадей Размер ее рассчитывают по следующей формуле:</a:t>
            </a:r>
          </a:p>
          <a:p>
            <a:endParaRPr lang="ru-RU" dirty="0"/>
          </a:p>
        </p:txBody>
      </p:sp>
      <p:sp>
        <p:nvSpPr>
          <p:cNvPr id="4" name="Rectangle 2">
            <a:extLst>
              <a:ext uri="{FF2B5EF4-FFF2-40B4-BE49-F238E27FC236}">
                <a16:creationId xmlns:a16="http://schemas.microsoft.com/office/drawing/2014/main" id="{A462E561-C083-FD82-F6A6-BF1C6AED9A00}"/>
              </a:ext>
            </a:extLst>
          </p:cNvPr>
          <p:cNvSpPr>
            <a:spLocks noChangeArrowheads="1"/>
          </p:cNvSpPr>
          <p:nvPr/>
        </p:nvSpPr>
        <p:spPr bwMode="auto">
          <a:xfrm>
            <a:off x="0" y="97893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 name="Объект 4">
            <a:extLst>
              <a:ext uri="{FF2B5EF4-FFF2-40B4-BE49-F238E27FC236}">
                <a16:creationId xmlns:a16="http://schemas.microsoft.com/office/drawing/2014/main" id="{29862E45-21F5-E219-B015-9BD73417EAC5}"/>
              </a:ext>
            </a:extLst>
          </p:cNvPr>
          <p:cNvGraphicFramePr>
            <a:graphicFrameLocks noChangeAspect="1"/>
          </p:cNvGraphicFramePr>
          <p:nvPr>
            <p:extLst>
              <p:ext uri="{D42A27DB-BD31-4B8C-83A1-F6EECF244321}">
                <p14:modId xmlns:p14="http://schemas.microsoft.com/office/powerpoint/2010/main" val="1403221672"/>
              </p:ext>
            </p:extLst>
          </p:nvPr>
        </p:nvGraphicFramePr>
        <p:xfrm>
          <a:off x="3047999" y="3429000"/>
          <a:ext cx="4056346" cy="673617"/>
        </p:xfrm>
        <a:graphic>
          <a:graphicData uri="http://schemas.openxmlformats.org/presentationml/2006/ole">
            <mc:AlternateContent xmlns:mc="http://schemas.openxmlformats.org/markup-compatibility/2006">
              <mc:Choice xmlns:v="urn:schemas-microsoft-com:vml" Requires="v">
                <p:oleObj spid="_x0000_s3074" r:id="rId3" imgW="1409700" imgH="228600" progId="Equation.3">
                  <p:embed/>
                </p:oleObj>
              </mc:Choice>
              <mc:Fallback>
                <p:oleObj r:id="rId3" imgW="14097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7999" y="3429000"/>
                        <a:ext cx="4056346" cy="673617"/>
                      </a:xfrm>
                      <a:prstGeom prst="rect">
                        <a:avLst/>
                      </a:prstGeom>
                      <a:noFill/>
                    </p:spPr>
                  </p:pic>
                </p:oleObj>
              </mc:Fallback>
            </mc:AlternateContent>
          </a:graphicData>
        </a:graphic>
      </p:graphicFrame>
      <p:sp>
        <p:nvSpPr>
          <p:cNvPr id="6" name="Rectangle 3">
            <a:extLst>
              <a:ext uri="{FF2B5EF4-FFF2-40B4-BE49-F238E27FC236}">
                <a16:creationId xmlns:a16="http://schemas.microsoft.com/office/drawing/2014/main" id="{2F2F06B5-6C97-211A-1D76-E03277720E6C}"/>
              </a:ext>
            </a:extLst>
          </p:cNvPr>
          <p:cNvSpPr>
            <a:spLocks noChangeArrowheads="1"/>
          </p:cNvSpPr>
          <p:nvPr/>
        </p:nvSpPr>
        <p:spPr bwMode="auto">
          <a:xfrm>
            <a:off x="677335" y="4276289"/>
            <a:ext cx="5919121"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где </a:t>
            </a:r>
            <a:r>
              <a:rPr kumimoji="0" lang="en-US"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t>
            </a:r>
            <a:r>
              <a:rPr kumimoji="0" lang="ru-RU" altLang="ru-RU"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ж</a:t>
            </a:r>
            <a:r>
              <a:rPr kumimoji="0" lang="ru-RU"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ru-RU"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площадь территории жилой зоны;</a:t>
            </a:r>
            <a:endParaRPr kumimoji="0" lang="ru-RU" altLang="ru-RU" sz="1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t>
            </a:r>
            <a:r>
              <a:rPr kumimoji="0" lang="ru-RU" altLang="ru-RU" b="0" i="1"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kumimoji="0" lang="ru-RU" altLang="ru-RU"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kumimoji="0" lang="ru-RU"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площадь жилых территорий;</a:t>
            </a:r>
            <a:endParaRPr kumimoji="0" lang="ru-RU" altLang="ru-RU" sz="1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t>
            </a:r>
            <a:r>
              <a:rPr kumimoji="0" lang="ru-RU" altLang="ru-RU"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kumimoji="0" lang="ru-RU"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площадь территорий общественного назначения;</a:t>
            </a:r>
            <a:endParaRPr kumimoji="0" lang="ru-RU" altLang="ru-RU" sz="1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t>
            </a:r>
            <a:r>
              <a:rPr kumimoji="0" lang="ru-RU" altLang="ru-RU"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 </a:t>
            </a:r>
            <a:r>
              <a:rPr kumimoji="0" lang="ru-RU"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площадь прочих территорий, кроме улиц и площадей;</a:t>
            </a:r>
            <a:endParaRPr kumimoji="0" lang="ru-RU" altLang="ru-RU" sz="1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a:t>
            </a:r>
            <a:r>
              <a:rPr kumimoji="0" lang="ru-RU" altLang="ru-RU"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kumimoji="0" lang="ru-RU" altLang="ru-RU"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коэффициент уличной сети (1,2).</a:t>
            </a:r>
            <a:endPar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15307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Заголовок 3">
                <a:extLst>
                  <a:ext uri="{FF2B5EF4-FFF2-40B4-BE49-F238E27FC236}">
                    <a16:creationId xmlns:a16="http://schemas.microsoft.com/office/drawing/2014/main" id="{D2957A0E-BB1D-738A-7A0D-EEAFCD351286}"/>
                  </a:ext>
                </a:extLst>
              </p:cNvPr>
              <p:cNvSpPr>
                <a:spLocks noGrp="1"/>
              </p:cNvSpPr>
              <p:nvPr>
                <p:ph type="title"/>
              </p:nvPr>
            </p:nvSpPr>
            <p:spPr>
              <a:xfrm>
                <a:off x="677333" y="609599"/>
                <a:ext cx="10786533" cy="5621867"/>
              </a:xfrm>
            </p:spPr>
            <p:txBody>
              <a:bodyPr>
                <a:normAutofit/>
              </a:bodyPr>
              <a:lstStyle/>
              <a:p>
                <a:pPr/>
                <a:r>
                  <a:rPr lang="ru-RU"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Площадь жилых территорий </a:t>
                </a:r>
                <a:r>
                  <a:rPr lang="ru-RU" sz="24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t>
                </a:r>
                <a:r>
                  <a:rPr lang="ru-RU" sz="2400" i="1" baseline="-25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ru-RU" sz="24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определяется как сумма площадей с различными типами жилых домов:</a:t>
                </a:r>
                <a:br>
                  <a:rPr lang="ru-RU"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14:m>
                  <m:oMathPara xmlns:m="http://schemas.openxmlformats.org/officeDocument/2006/math">
                    <m:oMathParaPr>
                      <m:jc m:val="centerGroup"/>
                    </m:oMathParaPr>
                    <m:oMath xmlns:m="http://schemas.openxmlformats.org/officeDocument/2006/math">
                      <m:sSub>
                        <m:sSubPr>
                          <m:ctrlPr>
                            <a:rPr lang="ru-RU" sz="2400" i="1" smtClean="0">
                              <a:solidFill>
                                <a:schemeClr val="tx1"/>
                              </a:solidFill>
                              <a:effectLst/>
                              <a:latin typeface="Cambria Math" panose="02040503050406030204" pitchFamily="18" charset="0"/>
                            </a:rPr>
                          </m:ctrlPr>
                        </m:sSubPr>
                        <m:e>
                          <m:r>
                            <a:rPr lang="en-US" sz="2400" b="0" i="1" smtClean="0">
                              <a:solidFill>
                                <a:schemeClr val="tx1"/>
                              </a:solidFill>
                              <a:effectLst/>
                              <a:latin typeface="Cambria Math" panose="02040503050406030204" pitchFamily="18" charset="0"/>
                            </a:rPr>
                            <m:t>𝑆</m:t>
                          </m:r>
                        </m:e>
                        <m:sub>
                          <m:r>
                            <a:rPr lang="en-US" sz="2400" b="0" i="1" smtClean="0">
                              <a:solidFill>
                                <a:schemeClr val="tx1"/>
                              </a:solidFill>
                              <a:effectLst/>
                              <a:latin typeface="Cambria Math" panose="02040503050406030204" pitchFamily="18" charset="0"/>
                            </a:rPr>
                            <m:t>1</m:t>
                          </m:r>
                        </m:sub>
                      </m:sSub>
                      <m:r>
                        <a:rPr lang="en-US" sz="2400" b="0" i="1" smtClean="0">
                          <a:solidFill>
                            <a:schemeClr val="tx1"/>
                          </a:solidFill>
                          <a:effectLst/>
                          <a:latin typeface="Cambria Math" panose="02040503050406030204" pitchFamily="18" charset="0"/>
                        </a:rPr>
                        <m:t>=</m:t>
                      </m:r>
                      <m:sSub>
                        <m:sSubPr>
                          <m:ctrlPr>
                            <a:rPr lang="en-US" sz="2400" b="0" i="1" smtClean="0">
                              <a:solidFill>
                                <a:schemeClr val="tx1"/>
                              </a:solidFill>
                              <a:effectLst/>
                              <a:latin typeface="Cambria Math" panose="02040503050406030204" pitchFamily="18" charset="0"/>
                            </a:rPr>
                          </m:ctrlPr>
                        </m:sSubPr>
                        <m:e>
                          <m:r>
                            <a:rPr lang="en-US" sz="2400" b="0" i="1" smtClean="0">
                              <a:solidFill>
                                <a:schemeClr val="tx1"/>
                              </a:solidFill>
                              <a:effectLst/>
                              <a:latin typeface="Cambria Math" panose="02040503050406030204" pitchFamily="18" charset="0"/>
                            </a:rPr>
                            <m:t>𝑆</m:t>
                          </m:r>
                        </m:e>
                        <m:sub>
                          <m:r>
                            <a:rPr lang="ru-RU" sz="2400" b="0" i="1" smtClean="0">
                              <a:solidFill>
                                <a:schemeClr val="tx1"/>
                              </a:solidFill>
                              <a:effectLst/>
                              <a:latin typeface="Cambria Math" panose="02040503050406030204" pitchFamily="18" charset="0"/>
                            </a:rPr>
                            <m:t>ус</m:t>
                          </m:r>
                        </m:sub>
                      </m:sSub>
                      <m:r>
                        <a:rPr lang="ru-RU" sz="2400" b="0" i="1" smtClean="0">
                          <a:solidFill>
                            <a:schemeClr val="tx1"/>
                          </a:solidFill>
                          <a:effectLst/>
                          <a:latin typeface="Cambria Math" panose="02040503050406030204" pitchFamily="18" charset="0"/>
                        </a:rPr>
                        <m:t>+</m:t>
                      </m:r>
                      <m:sSub>
                        <m:sSubPr>
                          <m:ctrlPr>
                            <a:rPr lang="ru-RU" sz="2400" b="0" i="1" smtClean="0">
                              <a:solidFill>
                                <a:schemeClr val="tx1"/>
                              </a:solidFill>
                              <a:effectLst/>
                              <a:latin typeface="Cambria Math" panose="02040503050406030204" pitchFamily="18" charset="0"/>
                            </a:rPr>
                          </m:ctrlPr>
                        </m:sSubPr>
                        <m:e>
                          <m:r>
                            <a:rPr lang="en-US" sz="2400" b="0" i="1" smtClean="0">
                              <a:solidFill>
                                <a:schemeClr val="tx1"/>
                              </a:solidFill>
                              <a:effectLst/>
                              <a:latin typeface="Cambria Math" panose="02040503050406030204" pitchFamily="18" charset="0"/>
                            </a:rPr>
                            <m:t>𝑆</m:t>
                          </m:r>
                        </m:e>
                        <m:sub>
                          <m:r>
                            <a:rPr lang="ru-RU" sz="2400" b="0" i="1" smtClean="0">
                              <a:solidFill>
                                <a:schemeClr val="tx1"/>
                              </a:solidFill>
                              <a:effectLst/>
                              <a:latin typeface="Cambria Math" panose="02040503050406030204" pitchFamily="18" charset="0"/>
                            </a:rPr>
                            <m:t>бл</m:t>
                          </m:r>
                        </m:sub>
                      </m:sSub>
                      <m:r>
                        <a:rPr lang="ru-RU" sz="2400" b="0" i="1" smtClean="0">
                          <a:solidFill>
                            <a:schemeClr val="tx1"/>
                          </a:solidFill>
                          <a:effectLst/>
                          <a:latin typeface="Cambria Math" panose="02040503050406030204" pitchFamily="18" charset="0"/>
                        </a:rPr>
                        <m:t>+…+</m:t>
                      </m:r>
                      <m:sSub>
                        <m:sSubPr>
                          <m:ctrlPr>
                            <a:rPr lang="ru-RU" sz="2400" b="0" i="1" smtClean="0">
                              <a:solidFill>
                                <a:schemeClr val="tx1"/>
                              </a:solidFill>
                              <a:effectLst/>
                              <a:latin typeface="Cambria Math" panose="02040503050406030204" pitchFamily="18" charset="0"/>
                            </a:rPr>
                          </m:ctrlPr>
                        </m:sSubPr>
                        <m:e>
                          <m:r>
                            <a:rPr lang="en-US" sz="2400" b="0" i="1" smtClean="0">
                              <a:solidFill>
                                <a:schemeClr val="tx1"/>
                              </a:solidFill>
                              <a:effectLst/>
                              <a:latin typeface="Cambria Math" panose="02040503050406030204" pitchFamily="18" charset="0"/>
                            </a:rPr>
                            <m:t>𝑆</m:t>
                          </m:r>
                        </m:e>
                        <m:sub>
                          <m:r>
                            <a:rPr lang="ru-RU" sz="2400" b="0" i="1" smtClean="0">
                              <a:solidFill>
                                <a:schemeClr val="tx1"/>
                              </a:solidFill>
                              <a:effectLst/>
                              <a:latin typeface="Cambria Math" panose="02040503050406030204" pitchFamily="18" charset="0"/>
                            </a:rPr>
                            <m:t>секц</m:t>
                          </m:r>
                        </m:sub>
                      </m:sSub>
                    </m:oMath>
                  </m:oMathPara>
                </a14:m>
                <a:br>
                  <a:rPr lang="ru-RU"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chemeClr val="tx1"/>
                    </a:solidFill>
                    <a:latin typeface="Times New Roman" panose="02020603050405020304" pitchFamily="18" charset="0"/>
                    <a:cs typeface="Times New Roman" panose="02020603050405020304" pitchFamily="18" charset="0"/>
                  </a:rPr>
                  <a:t>Величины </a:t>
                </a:r>
                <a:r>
                  <a:rPr lang="ru-RU" sz="2400" i="1" dirty="0" err="1">
                    <a:solidFill>
                      <a:schemeClr val="tx1"/>
                    </a:solidFill>
                    <a:latin typeface="Times New Roman" panose="02020603050405020304" pitchFamily="18" charset="0"/>
                    <a:cs typeface="Times New Roman" panose="02020603050405020304" pitchFamily="18" charset="0"/>
                  </a:rPr>
                  <a:t>Зус</a:t>
                </a:r>
                <a:r>
                  <a:rPr lang="ru-RU" sz="2400" dirty="0">
                    <a:solidFill>
                      <a:schemeClr val="tx1"/>
                    </a:solidFill>
                    <a:latin typeface="Times New Roman" panose="02020603050405020304" pitchFamily="18" charset="0"/>
                    <a:cs typeface="Times New Roman" panose="02020603050405020304" pitchFamily="18" charset="0"/>
                  </a:rPr>
                  <a:t> и </a:t>
                </a:r>
                <a:r>
                  <a:rPr lang="ru-RU" sz="2400" i="1" dirty="0" err="1">
                    <a:solidFill>
                      <a:schemeClr val="tx1"/>
                    </a:solidFill>
                    <a:latin typeface="Times New Roman" panose="02020603050405020304" pitchFamily="18" charset="0"/>
                    <a:cs typeface="Times New Roman" panose="02020603050405020304" pitchFamily="18" charset="0"/>
                  </a:rPr>
                  <a:t>Звл</a:t>
                </a:r>
                <a:r>
                  <a:rPr lang="ru-RU" sz="2400" dirty="0">
                    <a:solidFill>
                      <a:schemeClr val="tx1"/>
                    </a:solidFill>
                    <a:latin typeface="Times New Roman" panose="02020603050405020304" pitchFamily="18" charset="0"/>
                    <a:cs typeface="Times New Roman" panose="02020603050405020304" pitchFamily="18" charset="0"/>
                  </a:rPr>
                  <a:t> (площади территории с усадебными домами и блокированными) определяют как произведение площади приуса­дебного участка при квартире в домах усадебного и блокированного типов на количество таких участков (или квартир). При этом раз­мер участков, включая площадь застройки, должен быть не более 1000—1200 м</a:t>
                </a:r>
                <a:r>
                  <a:rPr lang="ru-RU" sz="2400" baseline="30000" dirty="0">
                    <a:solidFill>
                      <a:schemeClr val="tx1"/>
                    </a:solidFill>
                    <a:latin typeface="Times New Roman" panose="02020603050405020304" pitchFamily="18" charset="0"/>
                    <a:cs typeface="Times New Roman" panose="02020603050405020304" pitchFamily="18" charset="0"/>
                  </a:rPr>
                  <a:t>2</a:t>
                </a:r>
                <a:r>
                  <a:rPr lang="ru-RU" sz="2400" dirty="0">
                    <a:solidFill>
                      <a:schemeClr val="tx1"/>
                    </a:solidFill>
                    <a:latin typeface="Times New Roman" panose="02020603050405020304" pitchFamily="18" charset="0"/>
                    <a:cs typeface="Times New Roman" panose="02020603050405020304" pitchFamily="18" charset="0"/>
                  </a:rPr>
                  <a:t> при одно-двухквартирных домах; 600 м</a:t>
                </a:r>
                <a:r>
                  <a:rPr lang="ru-RU" sz="2400" baseline="30000" dirty="0">
                    <a:solidFill>
                      <a:schemeClr val="tx1"/>
                    </a:solidFill>
                    <a:latin typeface="Times New Roman" panose="02020603050405020304" pitchFamily="18" charset="0"/>
                    <a:cs typeface="Times New Roman" panose="02020603050405020304" pitchFamily="18" charset="0"/>
                  </a:rPr>
                  <a:t>2</a:t>
                </a:r>
                <a:r>
                  <a:rPr lang="ru-RU" sz="2400" dirty="0">
                    <a:solidFill>
                      <a:schemeClr val="tx1"/>
                    </a:solidFill>
                    <a:latin typeface="Times New Roman" panose="02020603050405020304" pitchFamily="18" charset="0"/>
                    <a:cs typeface="Times New Roman" panose="02020603050405020304" pitchFamily="18" charset="0"/>
                  </a:rPr>
                  <a:t> при блоки­рованных домах. Остальная часть приусадебных земельных участков (до размеров, установленных действующим законодательством), а также приусадебные земельные участки для жителей многоквар­тирных секционных домов отводятся за пределами жилой зоны в соответствии с земельными кодексами союзных республик.</a:t>
                </a:r>
                <a:br>
                  <a:rPr lang="ru-RU" sz="2400" dirty="0">
                    <a:latin typeface="Times New Roman" panose="02020603050405020304" pitchFamily="18" charset="0"/>
                    <a:cs typeface="Times New Roman" panose="02020603050405020304" pitchFamily="18" charset="0"/>
                  </a:rPr>
                </a:br>
                <a:br>
                  <a:rPr lang="ru-RU"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endParaRPr lang="ru-RU" sz="2400" dirty="0">
                  <a:solidFill>
                    <a:schemeClr val="tx1"/>
                  </a:solidFill>
                  <a:latin typeface="Times New Roman" panose="02020603050405020304" pitchFamily="18" charset="0"/>
                  <a:cs typeface="Times New Roman" panose="02020603050405020304" pitchFamily="18" charset="0"/>
                </a:endParaRPr>
              </a:p>
            </p:txBody>
          </p:sp>
        </mc:Choice>
        <mc:Fallback xmlns="">
          <p:sp>
            <p:nvSpPr>
              <p:cNvPr id="4" name="Заголовок 3">
                <a:extLst>
                  <a:ext uri="{FF2B5EF4-FFF2-40B4-BE49-F238E27FC236}">
                    <a16:creationId xmlns:a16="http://schemas.microsoft.com/office/drawing/2014/main" id="{D2957A0E-BB1D-738A-7A0D-EEAFCD351286}"/>
                  </a:ext>
                </a:extLst>
              </p:cNvPr>
              <p:cNvSpPr>
                <a:spLocks noGrp="1" noRot="1" noChangeAspect="1" noMove="1" noResize="1" noEditPoints="1" noAdjustHandles="1" noChangeArrowheads="1" noChangeShapeType="1" noTextEdit="1"/>
              </p:cNvSpPr>
              <p:nvPr>
                <p:ph type="title"/>
              </p:nvPr>
            </p:nvSpPr>
            <p:spPr>
              <a:xfrm>
                <a:off x="677333" y="609599"/>
                <a:ext cx="10786533" cy="5621867"/>
              </a:xfrm>
              <a:blipFill>
                <a:blip r:embed="rId2"/>
                <a:stretch>
                  <a:fillRect l="-847" t="-868" r="-960"/>
                </a:stretch>
              </a:blipFill>
            </p:spPr>
            <p:txBody>
              <a:bodyPr/>
              <a:lstStyle/>
              <a:p>
                <a:r>
                  <a:rPr lang="ru-RU">
                    <a:noFill/>
                  </a:rPr>
                  <a:t> </a:t>
                </a:r>
              </a:p>
            </p:txBody>
          </p:sp>
        </mc:Fallback>
      </mc:AlternateContent>
    </p:spTree>
    <p:extLst>
      <p:ext uri="{BB962C8B-B14F-4D97-AF65-F5344CB8AC3E}">
        <p14:creationId xmlns:p14="http://schemas.microsoft.com/office/powerpoint/2010/main" val="13597187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Заголовок 1">
                <a:extLst>
                  <a:ext uri="{FF2B5EF4-FFF2-40B4-BE49-F238E27FC236}">
                    <a16:creationId xmlns:a16="http://schemas.microsoft.com/office/drawing/2014/main" id="{4D33327C-C6AA-6B5D-32BA-95D63FCCABA1}"/>
                  </a:ext>
                </a:extLst>
              </p:cNvPr>
              <p:cNvSpPr>
                <a:spLocks noGrp="1"/>
              </p:cNvSpPr>
              <p:nvPr>
                <p:ph type="title"/>
              </p:nvPr>
            </p:nvSpPr>
            <p:spPr>
              <a:xfrm>
                <a:off x="677334" y="609599"/>
                <a:ext cx="10905066" cy="5999748"/>
              </a:xfrm>
            </p:spPr>
            <p:txBody>
              <a:bodyPr>
                <a:normAutofit fontScale="90000"/>
              </a:bodyPr>
              <a:lstStyle/>
              <a:p>
                <a:pPr/>
                <a:r>
                  <a:rPr lang="ru-RU" sz="2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Площадь жилой территории для секционной застройки </a:t>
                </a:r>
                <a14:m>
                  <m:oMath xmlns:m="http://schemas.openxmlformats.org/officeDocument/2006/math">
                    <m:sSub>
                      <m:sSubPr>
                        <m:ctrlPr>
                          <a:rPr lang="ru-RU" sz="2200" i="1" smtClean="0">
                            <a:solidFill>
                              <a:schemeClr val="tx1"/>
                            </a:solidFill>
                            <a:effectLst/>
                            <a:latin typeface="Cambria Math" panose="02040503050406030204" pitchFamily="18" charset="0"/>
                          </a:rPr>
                        </m:ctrlPr>
                      </m:sSubPr>
                      <m:e>
                        <m:r>
                          <a:rPr lang="en-US" sz="2200" b="0" i="1" smtClean="0">
                            <a:solidFill>
                              <a:schemeClr val="tx1"/>
                            </a:solidFill>
                            <a:effectLst/>
                            <a:latin typeface="Cambria Math" panose="02040503050406030204" pitchFamily="18" charset="0"/>
                          </a:rPr>
                          <m:t>𝑆</m:t>
                        </m:r>
                      </m:e>
                      <m:sub>
                        <m:r>
                          <a:rPr lang="ru-RU" sz="2200" b="0" i="1" smtClean="0">
                            <a:solidFill>
                              <a:schemeClr val="tx1"/>
                            </a:solidFill>
                            <a:effectLst/>
                            <a:latin typeface="Cambria Math" panose="02040503050406030204" pitchFamily="18" charset="0"/>
                          </a:rPr>
                          <m:t>секц</m:t>
                        </m:r>
                      </m:sub>
                    </m:sSub>
                  </m:oMath>
                </a14:m>
                <a:r>
                  <a:rPr lang="ru-RU" sz="22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определяют по формуле:</a:t>
                </a:r>
                <a:br>
                  <a:rPr lang="ru-RU" sz="2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14:m>
                  <m:oMath xmlns:m="http://schemas.openxmlformats.org/officeDocument/2006/math">
                    <m:sSub>
                      <m:sSubPr>
                        <m:ctrlPr>
                          <a:rPr lang="ru-RU" sz="2200" i="1">
                            <a:solidFill>
                              <a:schemeClr val="tx1"/>
                            </a:solidFill>
                            <a:latin typeface="Cambria Math" panose="02040503050406030204" pitchFamily="18" charset="0"/>
                          </a:rPr>
                        </m:ctrlPr>
                      </m:sSubPr>
                      <m:e>
                        <m:r>
                          <a:rPr lang="en-US" sz="2200" i="1">
                            <a:solidFill>
                              <a:schemeClr val="tx1"/>
                            </a:solidFill>
                            <a:latin typeface="Cambria Math" panose="02040503050406030204" pitchFamily="18" charset="0"/>
                          </a:rPr>
                          <m:t>𝑆</m:t>
                        </m:r>
                      </m:e>
                      <m:sub>
                        <m:r>
                          <a:rPr lang="ru-RU" sz="2200" i="1">
                            <a:solidFill>
                              <a:schemeClr val="tx1"/>
                            </a:solidFill>
                            <a:latin typeface="Cambria Math" panose="02040503050406030204" pitchFamily="18" charset="0"/>
                          </a:rPr>
                          <m:t>секц</m:t>
                        </m:r>
                      </m:sub>
                    </m:sSub>
                  </m:oMath>
                </a14:m>
                <a:r>
                  <a:rPr lang="en-US" sz="2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14:m>
                  <m:oMath xmlns:m="http://schemas.openxmlformats.org/officeDocument/2006/math">
                    <m:f>
                      <m:fPr>
                        <m:ctrlPr>
                          <a:rPr lang="en-US" sz="2200" i="1" dirty="0">
                            <a:solidFill>
                              <a:schemeClr val="tx1"/>
                            </a:solidFill>
                            <a:latin typeface="Cambria Math" panose="02040503050406030204" pitchFamily="18" charset="0"/>
                          </a:rPr>
                        </m:ctrlPr>
                      </m:fPr>
                      <m:num>
                        <m:sSub>
                          <m:sSubPr>
                            <m:ctrlPr>
                              <a:rPr lang="en-US" sz="2200" i="1" dirty="0">
                                <a:solidFill>
                                  <a:schemeClr val="tx1"/>
                                </a:solidFill>
                                <a:latin typeface="Cambria Math" panose="02040503050406030204" pitchFamily="18" charset="0"/>
                              </a:rPr>
                            </m:ctrlPr>
                          </m:sSubPr>
                          <m:e>
                            <m:r>
                              <a:rPr lang="en-US" sz="2200" i="1" dirty="0">
                                <a:solidFill>
                                  <a:schemeClr val="tx1"/>
                                </a:solidFill>
                                <a:latin typeface="Cambria Math" panose="02040503050406030204" pitchFamily="18" charset="0"/>
                              </a:rPr>
                              <m:t>𝑞</m:t>
                            </m:r>
                          </m:e>
                          <m:sub>
                            <m:r>
                              <a:rPr lang="ru-RU" sz="2200" i="1" dirty="0">
                                <a:solidFill>
                                  <a:schemeClr val="tx1"/>
                                </a:solidFill>
                                <a:latin typeface="Cambria Math" panose="02040503050406030204" pitchFamily="18" charset="0"/>
                              </a:rPr>
                              <m:t>секц</m:t>
                            </m:r>
                          </m:sub>
                        </m:sSub>
                      </m:num>
                      <m:den>
                        <m:sSub>
                          <m:sSubPr>
                            <m:ctrlPr>
                              <a:rPr lang="en-US" sz="2200" i="1" dirty="0">
                                <a:solidFill>
                                  <a:schemeClr val="tx1"/>
                                </a:solidFill>
                                <a:latin typeface="Cambria Math" panose="02040503050406030204" pitchFamily="18" charset="0"/>
                              </a:rPr>
                            </m:ctrlPr>
                          </m:sSubPr>
                          <m:e>
                            <m:r>
                              <a:rPr lang="ru-RU" sz="2200" i="1" dirty="0">
                                <a:solidFill>
                                  <a:schemeClr val="tx1"/>
                                </a:solidFill>
                                <a:latin typeface="Cambria Math" panose="02040503050406030204" pitchFamily="18" charset="0"/>
                              </a:rPr>
                              <m:t>Р</m:t>
                            </m:r>
                          </m:e>
                          <m:sub>
                            <m:r>
                              <a:rPr lang="ru-RU" sz="2200" i="1" dirty="0">
                                <a:solidFill>
                                  <a:schemeClr val="tx1"/>
                                </a:solidFill>
                                <a:latin typeface="Cambria Math" panose="02040503050406030204" pitchFamily="18" charset="0"/>
                              </a:rPr>
                              <m:t>н</m:t>
                            </m:r>
                          </m:sub>
                        </m:sSub>
                      </m:den>
                    </m:f>
                  </m:oMath>
                </a14:m>
                <a:br>
                  <a:rPr lang="ru-RU" sz="2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14:m>
                  <m:oMath xmlns:m="http://schemas.openxmlformats.org/officeDocument/2006/math">
                    <m:sSub>
                      <m:sSubPr>
                        <m:ctrlPr>
                          <a:rPr lang="en-US" sz="2200" i="1" dirty="0">
                            <a:solidFill>
                              <a:schemeClr val="tx1"/>
                            </a:solidFill>
                            <a:latin typeface="Cambria Math" panose="02040503050406030204" pitchFamily="18" charset="0"/>
                          </a:rPr>
                        </m:ctrlPr>
                      </m:sSubPr>
                      <m:e>
                        <m:r>
                          <a:rPr lang="en-US" sz="2200" i="1" dirty="0">
                            <a:solidFill>
                              <a:schemeClr val="tx1"/>
                            </a:solidFill>
                            <a:latin typeface="Cambria Math" panose="02040503050406030204" pitchFamily="18" charset="0"/>
                          </a:rPr>
                          <m:t>𝑞</m:t>
                        </m:r>
                      </m:e>
                      <m:sub>
                        <m:r>
                          <a:rPr lang="ru-RU" sz="2200" i="1" dirty="0">
                            <a:solidFill>
                              <a:schemeClr val="tx1"/>
                            </a:solidFill>
                            <a:latin typeface="Cambria Math" panose="02040503050406030204" pitchFamily="18" charset="0"/>
                          </a:rPr>
                          <m:t>секц</m:t>
                        </m:r>
                      </m:sub>
                    </m:sSub>
                  </m:oMath>
                </a14:m>
                <a:r>
                  <a:rPr lang="ru-RU" sz="2200" dirty="0">
                    <a:solidFill>
                      <a:schemeClr val="tx1"/>
                    </a:solidFill>
                    <a:latin typeface="Times New Roman" panose="02020603050405020304" pitchFamily="18" charset="0"/>
                    <a:cs typeface="Times New Roman" panose="02020603050405020304" pitchFamily="18" charset="0"/>
                  </a:rPr>
                  <a:t>– общая площадь в секционных домах;</a:t>
                </a:r>
                <a:br>
                  <a:rPr lang="ru-RU" sz="2200" dirty="0">
                    <a:solidFill>
                      <a:schemeClr val="tx1"/>
                    </a:solidFill>
                    <a:latin typeface="Times New Roman" panose="02020603050405020304" pitchFamily="18" charset="0"/>
                    <a:cs typeface="Times New Roman" panose="02020603050405020304" pitchFamily="18" charset="0"/>
                  </a:rPr>
                </a:br>
                <a14:m>
                  <m:oMath xmlns:m="http://schemas.openxmlformats.org/officeDocument/2006/math">
                    <m:sSub>
                      <m:sSubPr>
                        <m:ctrlPr>
                          <a:rPr lang="en-US" sz="2200" i="1" dirty="0">
                            <a:solidFill>
                              <a:schemeClr val="tx1"/>
                            </a:solidFill>
                            <a:latin typeface="Cambria Math" panose="02040503050406030204" pitchFamily="18" charset="0"/>
                          </a:rPr>
                        </m:ctrlPr>
                      </m:sSubPr>
                      <m:e>
                        <m:r>
                          <a:rPr lang="ru-RU" sz="2200" i="1" dirty="0">
                            <a:solidFill>
                              <a:schemeClr val="tx1"/>
                            </a:solidFill>
                            <a:latin typeface="Cambria Math" panose="02040503050406030204" pitchFamily="18" charset="0"/>
                          </a:rPr>
                          <m:t>Р</m:t>
                        </m:r>
                      </m:e>
                      <m:sub>
                        <m:r>
                          <a:rPr lang="ru-RU" sz="2200" i="1" dirty="0">
                            <a:solidFill>
                              <a:schemeClr val="tx1"/>
                            </a:solidFill>
                            <a:latin typeface="Cambria Math" panose="02040503050406030204" pitchFamily="18" charset="0"/>
                          </a:rPr>
                          <m:t>н</m:t>
                        </m:r>
                      </m:sub>
                    </m:sSub>
                  </m:oMath>
                </a14:m>
                <a:r>
                  <a:rPr lang="ru-RU" sz="2200" dirty="0">
                    <a:solidFill>
                      <a:schemeClr val="tx1"/>
                    </a:solidFill>
                    <a:latin typeface="Times New Roman" panose="02020603050405020304" pitchFamily="18" charset="0"/>
                    <a:cs typeface="Times New Roman" panose="02020603050405020304" pitchFamily="18" charset="0"/>
                  </a:rPr>
                  <a:t>– плотность жилого фонда (нетто).</a:t>
                </a:r>
                <a:br>
                  <a:rPr lang="ru-RU" sz="2200" dirty="0">
                    <a:solidFill>
                      <a:schemeClr val="tx1"/>
                    </a:solidFill>
                    <a:latin typeface="Times New Roman" panose="02020603050405020304" pitchFamily="18" charset="0"/>
                    <a:cs typeface="Times New Roman" panose="02020603050405020304" pitchFamily="18" charset="0"/>
                  </a:rPr>
                </a:br>
                <a:r>
                  <a:rPr lang="ru-RU" sz="2200" dirty="0">
                    <a:solidFill>
                      <a:schemeClr val="tx1"/>
                    </a:solidFill>
                    <a:latin typeface="Times New Roman" panose="02020603050405020304" pitchFamily="18" charset="0"/>
                    <a:cs typeface="Times New Roman" panose="02020603050405020304" pitchFamily="18" charset="0"/>
                  </a:rPr>
                  <a:t>	Плотность жилого фонда нетто </a:t>
                </a:r>
                <a:r>
                  <a:rPr lang="ru-RU" sz="2200" dirty="0" err="1">
                    <a:solidFill>
                      <a:schemeClr val="tx1"/>
                    </a:solidFill>
                    <a:latin typeface="Times New Roman" panose="02020603050405020304" pitchFamily="18" charset="0"/>
                    <a:cs typeface="Times New Roman" panose="02020603050405020304" pitchFamily="18" charset="0"/>
                  </a:rPr>
                  <a:t>Рн</a:t>
                </a:r>
                <a:r>
                  <a:rPr lang="ru-RU" sz="2200" dirty="0">
                    <a:solidFill>
                      <a:schemeClr val="tx1"/>
                    </a:solidFill>
                    <a:latin typeface="Times New Roman" panose="02020603050405020304" pitchFamily="18" charset="0"/>
                    <a:cs typeface="Times New Roman" panose="02020603050405020304" pitchFamily="18" charset="0"/>
                  </a:rPr>
                  <a:t>—это технико-экономический показатель, равный общей площади в домах (м</a:t>
                </a:r>
                <a:r>
                  <a:rPr lang="ru-RU" sz="2200" baseline="30000" dirty="0">
                    <a:solidFill>
                      <a:schemeClr val="tx1"/>
                    </a:solidFill>
                    <a:latin typeface="Times New Roman" panose="02020603050405020304" pitchFamily="18" charset="0"/>
                    <a:cs typeface="Times New Roman" panose="02020603050405020304" pitchFamily="18" charset="0"/>
                  </a:rPr>
                  <a:t>2</a:t>
                </a:r>
                <a:r>
                  <a:rPr lang="ru-RU" sz="2200" dirty="0">
                    <a:solidFill>
                      <a:schemeClr val="tx1"/>
                    </a:solidFill>
                    <a:latin typeface="Times New Roman" panose="02020603050405020304" pitchFamily="18" charset="0"/>
                    <a:cs typeface="Times New Roman" panose="02020603050405020304" pitchFamily="18" charset="0"/>
                  </a:rPr>
                  <a:t>), приходящейся на 1 га соответствующей жилой территории.</a:t>
                </a:r>
                <a:br>
                  <a:rPr lang="ru-RU" sz="2200" dirty="0">
                    <a:solidFill>
                      <a:schemeClr val="tx1"/>
                    </a:solidFill>
                    <a:latin typeface="Times New Roman" panose="02020603050405020304" pitchFamily="18" charset="0"/>
                    <a:cs typeface="Times New Roman" panose="02020603050405020304" pitchFamily="18" charset="0"/>
                  </a:rPr>
                </a:br>
                <a:r>
                  <a:rPr lang="ru-RU" sz="2200" dirty="0">
                    <a:solidFill>
                      <a:schemeClr val="tx1"/>
                    </a:solidFill>
                    <a:latin typeface="Times New Roman" panose="02020603050405020304" pitchFamily="18" charset="0"/>
                    <a:cs typeface="Times New Roman" panose="02020603050405020304" pitchFamily="18" charset="0"/>
                  </a:rPr>
                  <a:t>	Плотность жилого фонда нетто </a:t>
                </a:r>
                <a:r>
                  <a:rPr lang="ru-RU" sz="2200" dirty="0" err="1">
                    <a:solidFill>
                      <a:schemeClr val="tx1"/>
                    </a:solidFill>
                    <a:latin typeface="Times New Roman" panose="02020603050405020304" pitchFamily="18" charset="0"/>
                    <a:cs typeface="Times New Roman" panose="02020603050405020304" pitchFamily="18" charset="0"/>
                  </a:rPr>
                  <a:t>Рбр</a:t>
                </a:r>
                <a:r>
                  <a:rPr lang="ru-RU" sz="2200" dirty="0">
                    <a:solidFill>
                      <a:schemeClr val="tx1"/>
                    </a:solidFill>
                    <a:latin typeface="Times New Roman" panose="02020603050405020304" pitchFamily="18" charset="0"/>
                    <a:cs typeface="Times New Roman" panose="02020603050405020304" pitchFamily="18" charset="0"/>
                  </a:rPr>
                  <a:t>—это общая площадь в домах, приходящаяся на 1 га всей селитебной территории населен­ного пункта. Для сельских населенных мест установлены следую­щие нормативы плотности жилого фонда</a:t>
                </a:r>
                <a:br>
                  <a:rPr lang="ru-RU" sz="2200" dirty="0">
                    <a:solidFill>
                      <a:schemeClr val="tx1"/>
                    </a:solidFill>
                    <a:latin typeface="Times New Roman" panose="02020603050405020304" pitchFamily="18" charset="0"/>
                    <a:cs typeface="Times New Roman" panose="02020603050405020304" pitchFamily="18" charset="0"/>
                  </a:rPr>
                </a:br>
                <a:r>
                  <a:rPr lang="ru-RU" sz="2200" dirty="0">
                    <a:solidFill>
                      <a:schemeClr val="tx1"/>
                    </a:solidFill>
                    <a:latin typeface="Times New Roman" panose="02020603050405020304" pitchFamily="18" charset="0"/>
                    <a:cs typeface="Times New Roman" panose="02020603050405020304" pitchFamily="18" charset="0"/>
                  </a:rPr>
                  <a:t>	Площадь территории для производственной зоны рассчитыва­ют по формуле:</a:t>
                </a:r>
                <a:br>
                  <a:rPr lang="ru-RU" sz="2200" dirty="0">
                    <a:solidFill>
                      <a:schemeClr val="tx1"/>
                    </a:solidFill>
                    <a:latin typeface="Times New Roman" panose="02020603050405020304" pitchFamily="18" charset="0"/>
                    <a:cs typeface="Times New Roman" panose="02020603050405020304" pitchFamily="18" charset="0"/>
                  </a:rPr>
                </a:br>
                <a14:m>
                  <m:oMathPara xmlns:m="http://schemas.openxmlformats.org/officeDocument/2006/math">
                    <m:oMathParaPr>
                      <m:jc m:val="left"/>
                    </m:oMathParaPr>
                    <m:oMath xmlns:m="http://schemas.openxmlformats.org/officeDocument/2006/math">
                      <m:sSub>
                        <m:sSubPr>
                          <m:ctrlPr>
                            <a:rPr lang="ru-RU" sz="2200" i="1" smtClean="0">
                              <a:solidFill>
                                <a:schemeClr val="tx1"/>
                              </a:solidFill>
                              <a:latin typeface="Cambria Math" panose="02040503050406030204" pitchFamily="18" charset="0"/>
                              <a:cs typeface="Times New Roman" panose="02020603050405020304" pitchFamily="18" charset="0"/>
                            </a:rPr>
                          </m:ctrlPr>
                        </m:sSubPr>
                        <m:e>
                          <m:r>
                            <a:rPr lang="en-US" sz="2200" b="0" i="1" smtClean="0">
                              <a:solidFill>
                                <a:schemeClr val="tx1"/>
                              </a:solidFill>
                              <a:latin typeface="Cambria Math" panose="02040503050406030204" pitchFamily="18" charset="0"/>
                              <a:cs typeface="Times New Roman" panose="02020603050405020304" pitchFamily="18" charset="0"/>
                            </a:rPr>
                            <m:t>𝑆</m:t>
                          </m:r>
                        </m:e>
                        <m:sub>
                          <m:r>
                            <a:rPr lang="ru-RU" sz="2200" b="0" i="1" smtClean="0">
                              <a:solidFill>
                                <a:schemeClr val="tx1"/>
                              </a:solidFill>
                              <a:latin typeface="Cambria Math" panose="02040503050406030204" pitchFamily="18" charset="0"/>
                              <a:cs typeface="Times New Roman" panose="02020603050405020304" pitchFamily="18" charset="0"/>
                            </a:rPr>
                            <m:t>пр</m:t>
                          </m:r>
                        </m:sub>
                      </m:sSub>
                      <m:r>
                        <a:rPr lang="ru-RU" sz="2200" b="0" i="1" smtClean="0">
                          <a:solidFill>
                            <a:schemeClr val="tx1"/>
                          </a:solidFill>
                          <a:latin typeface="Cambria Math" panose="02040503050406030204" pitchFamily="18" charset="0"/>
                          <a:cs typeface="Times New Roman" panose="02020603050405020304" pitchFamily="18" charset="0"/>
                        </a:rPr>
                        <m:t>=</m:t>
                      </m:r>
                      <m:d>
                        <m:dPr>
                          <m:ctrlPr>
                            <a:rPr lang="ru-RU" sz="2200" b="0" i="1" smtClean="0">
                              <a:solidFill>
                                <a:schemeClr val="tx1"/>
                              </a:solidFill>
                              <a:latin typeface="Cambria Math" panose="02040503050406030204" pitchFamily="18" charset="0"/>
                              <a:cs typeface="Times New Roman" panose="02020603050405020304" pitchFamily="18" charset="0"/>
                            </a:rPr>
                          </m:ctrlPr>
                        </m:dPr>
                        <m:e>
                          <m:sSub>
                            <m:sSubPr>
                              <m:ctrlPr>
                                <a:rPr lang="ru-RU" sz="2200" b="0" i="1" smtClean="0">
                                  <a:solidFill>
                                    <a:schemeClr val="tx1"/>
                                  </a:solidFill>
                                  <a:latin typeface="Cambria Math" panose="02040503050406030204" pitchFamily="18" charset="0"/>
                                  <a:cs typeface="Times New Roman" panose="02020603050405020304" pitchFamily="18" charset="0"/>
                                </a:rPr>
                              </m:ctrlPr>
                            </m:sSubPr>
                            <m:e>
                              <m:r>
                                <a:rPr lang="en-US" sz="2200" b="0" i="1" smtClean="0">
                                  <a:solidFill>
                                    <a:schemeClr val="tx1"/>
                                  </a:solidFill>
                                  <a:latin typeface="Cambria Math" panose="02040503050406030204" pitchFamily="18" charset="0"/>
                                  <a:cs typeface="Times New Roman" panose="02020603050405020304" pitchFamily="18" charset="0"/>
                                </a:rPr>
                                <m:t>𝑆</m:t>
                              </m:r>
                            </m:e>
                            <m:sub>
                              <m:r>
                                <a:rPr lang="en-US" sz="2200" b="0" i="1" smtClean="0">
                                  <a:solidFill>
                                    <a:schemeClr val="tx1"/>
                                  </a:solidFill>
                                  <a:latin typeface="Cambria Math" panose="02040503050406030204" pitchFamily="18" charset="0"/>
                                  <a:cs typeface="Times New Roman" panose="02020603050405020304" pitchFamily="18" charset="0"/>
                                </a:rPr>
                                <m:t>4</m:t>
                              </m:r>
                            </m:sub>
                          </m:sSub>
                          <m:r>
                            <a:rPr lang="en-US" sz="2200" b="0" i="1" smtClean="0">
                              <a:solidFill>
                                <a:schemeClr val="tx1"/>
                              </a:solidFill>
                              <a:latin typeface="Cambria Math" panose="02040503050406030204" pitchFamily="18" charset="0"/>
                              <a:cs typeface="Times New Roman" panose="02020603050405020304" pitchFamily="18" charset="0"/>
                            </a:rPr>
                            <m:t>+</m:t>
                          </m:r>
                          <m:sSub>
                            <m:sSubPr>
                              <m:ctrlPr>
                                <a:rPr lang="en-US" sz="2200" b="0" i="1" smtClean="0">
                                  <a:solidFill>
                                    <a:schemeClr val="tx1"/>
                                  </a:solidFill>
                                  <a:latin typeface="Cambria Math" panose="02040503050406030204" pitchFamily="18" charset="0"/>
                                  <a:cs typeface="Times New Roman" panose="02020603050405020304" pitchFamily="18" charset="0"/>
                                </a:rPr>
                              </m:ctrlPr>
                            </m:sSubPr>
                            <m:e>
                              <m:r>
                                <a:rPr lang="en-US" sz="2200" b="0" i="1" smtClean="0">
                                  <a:solidFill>
                                    <a:schemeClr val="tx1"/>
                                  </a:solidFill>
                                  <a:latin typeface="Cambria Math" panose="02040503050406030204" pitchFamily="18" charset="0"/>
                                  <a:cs typeface="Times New Roman" panose="02020603050405020304" pitchFamily="18" charset="0"/>
                                </a:rPr>
                                <m:t>𝑆</m:t>
                              </m:r>
                            </m:e>
                            <m:sub>
                              <m:r>
                                <a:rPr lang="en-US" sz="2200" b="0" i="1" smtClean="0">
                                  <a:solidFill>
                                    <a:schemeClr val="tx1"/>
                                  </a:solidFill>
                                  <a:latin typeface="Cambria Math" panose="02040503050406030204" pitchFamily="18" charset="0"/>
                                  <a:cs typeface="Times New Roman" panose="02020603050405020304" pitchFamily="18" charset="0"/>
                                </a:rPr>
                                <m:t>5</m:t>
                              </m:r>
                            </m:sub>
                          </m:sSub>
                          <m:r>
                            <a:rPr lang="en-US" sz="2200" b="0" i="1" smtClean="0">
                              <a:solidFill>
                                <a:schemeClr val="tx1"/>
                              </a:solidFill>
                              <a:latin typeface="Cambria Math" panose="02040503050406030204" pitchFamily="18" charset="0"/>
                              <a:cs typeface="Times New Roman" panose="02020603050405020304" pitchFamily="18" charset="0"/>
                            </a:rPr>
                            <m:t>+…</m:t>
                          </m:r>
                        </m:e>
                      </m:d>
                      <m:r>
                        <a:rPr lang="en-US" sz="2200" b="0" i="1" smtClean="0">
                          <a:solidFill>
                            <a:schemeClr val="tx1"/>
                          </a:solidFill>
                          <a:latin typeface="Cambria Math" panose="02040503050406030204" pitchFamily="18" charset="0"/>
                          <a:cs typeface="Times New Roman" panose="02020603050405020304" pitchFamily="18" charset="0"/>
                        </a:rPr>
                        <m:t>∗</m:t>
                      </m:r>
                      <m:sSub>
                        <m:sSubPr>
                          <m:ctrlPr>
                            <a:rPr lang="en-US" sz="2200" b="0" i="1" smtClean="0">
                              <a:solidFill>
                                <a:schemeClr val="tx1"/>
                              </a:solidFill>
                              <a:latin typeface="Cambria Math" panose="02040503050406030204" pitchFamily="18" charset="0"/>
                              <a:cs typeface="Times New Roman" panose="02020603050405020304" pitchFamily="18" charset="0"/>
                            </a:rPr>
                          </m:ctrlPr>
                        </m:sSubPr>
                        <m:e>
                          <m:r>
                            <a:rPr lang="en-US" sz="2200" b="0" i="1" smtClean="0">
                              <a:solidFill>
                                <a:schemeClr val="tx1"/>
                              </a:solidFill>
                              <a:latin typeface="Cambria Math" panose="02040503050406030204" pitchFamily="18" charset="0"/>
                              <a:cs typeface="Times New Roman" panose="02020603050405020304" pitchFamily="18" charset="0"/>
                            </a:rPr>
                            <m:t>𝑘</m:t>
                          </m:r>
                        </m:e>
                        <m:sub>
                          <m:r>
                            <a:rPr lang="en-US" sz="2200" b="0" i="1" smtClean="0">
                              <a:solidFill>
                                <a:schemeClr val="tx1"/>
                              </a:solidFill>
                              <a:latin typeface="Cambria Math" panose="02040503050406030204" pitchFamily="18" charset="0"/>
                              <a:cs typeface="Times New Roman" panose="02020603050405020304" pitchFamily="18" charset="0"/>
                            </a:rPr>
                            <m:t>2</m:t>
                          </m:r>
                        </m:sub>
                      </m:sSub>
                      <m:r>
                        <a:rPr lang="en-US" sz="2200" b="0" i="1" smtClean="0">
                          <a:solidFill>
                            <a:schemeClr val="tx1"/>
                          </a:solidFill>
                          <a:latin typeface="Cambria Math" panose="02040503050406030204" pitchFamily="18" charset="0"/>
                          <a:cs typeface="Times New Roman" panose="02020603050405020304" pitchFamily="18" charset="0"/>
                        </a:rPr>
                        <m:t>=</m:t>
                      </m:r>
                      <m:sSub>
                        <m:sSubPr>
                          <m:ctrlPr>
                            <a:rPr lang="en-US" sz="2200" b="0" i="1" smtClean="0">
                              <a:solidFill>
                                <a:schemeClr val="tx1"/>
                              </a:solidFill>
                              <a:latin typeface="Cambria Math" panose="02040503050406030204" pitchFamily="18" charset="0"/>
                              <a:cs typeface="Times New Roman" panose="02020603050405020304" pitchFamily="18" charset="0"/>
                            </a:rPr>
                          </m:ctrlPr>
                        </m:sSubPr>
                        <m:e>
                          <m:r>
                            <a:rPr lang="en-US" sz="2200" b="0" i="1" smtClean="0">
                              <a:solidFill>
                                <a:schemeClr val="tx1"/>
                              </a:solidFill>
                              <a:latin typeface="Cambria Math" panose="02040503050406030204" pitchFamily="18" charset="0"/>
                              <a:cs typeface="Times New Roman" panose="02020603050405020304" pitchFamily="18" charset="0"/>
                            </a:rPr>
                            <m:t>𝑘</m:t>
                          </m:r>
                        </m:e>
                        <m:sub>
                          <m:r>
                            <a:rPr lang="en-US" sz="2200" b="0" i="1" smtClean="0">
                              <a:solidFill>
                                <a:schemeClr val="tx1"/>
                              </a:solidFill>
                              <a:latin typeface="Cambria Math" panose="02040503050406030204" pitchFamily="18" charset="0"/>
                              <a:cs typeface="Times New Roman" panose="02020603050405020304" pitchFamily="18" charset="0"/>
                            </a:rPr>
                            <m:t>2</m:t>
                          </m:r>
                        </m:sub>
                      </m:sSub>
                      <m:nary>
                        <m:naryPr>
                          <m:chr m:val="∑"/>
                          <m:subHide m:val="on"/>
                          <m:supHide m:val="on"/>
                          <m:ctrlPr>
                            <a:rPr lang="en-US" sz="2200" b="0" i="1" smtClean="0">
                              <a:solidFill>
                                <a:schemeClr val="tx1"/>
                              </a:solidFill>
                              <a:latin typeface="Cambria Math" panose="02040503050406030204" pitchFamily="18" charset="0"/>
                              <a:cs typeface="Times New Roman" panose="02020603050405020304" pitchFamily="18" charset="0"/>
                            </a:rPr>
                          </m:ctrlPr>
                        </m:naryPr>
                        <m:sub/>
                        <m:sup/>
                        <m:e>
                          <m:sSub>
                            <m:sSubPr>
                              <m:ctrlPr>
                                <a:rPr lang="en-US" sz="2200" b="0" i="1" smtClean="0">
                                  <a:solidFill>
                                    <a:schemeClr val="tx1"/>
                                  </a:solidFill>
                                  <a:latin typeface="Cambria Math" panose="02040503050406030204" pitchFamily="18" charset="0"/>
                                  <a:cs typeface="Times New Roman" panose="02020603050405020304" pitchFamily="18" charset="0"/>
                                </a:rPr>
                              </m:ctrlPr>
                            </m:sSubPr>
                            <m:e>
                              <m:r>
                                <a:rPr lang="en-US" sz="2200" b="0" i="1" smtClean="0">
                                  <a:solidFill>
                                    <a:schemeClr val="tx1"/>
                                  </a:solidFill>
                                  <a:latin typeface="Cambria Math" panose="02040503050406030204" pitchFamily="18" charset="0"/>
                                  <a:cs typeface="Times New Roman" panose="02020603050405020304" pitchFamily="18" charset="0"/>
                                </a:rPr>
                                <m:t>𝑆</m:t>
                              </m:r>
                            </m:e>
                            <m:sub>
                              <m:r>
                                <a:rPr lang="en-US" sz="2200" b="0" i="1" smtClean="0">
                                  <a:solidFill>
                                    <a:schemeClr val="tx1"/>
                                  </a:solidFill>
                                  <a:latin typeface="Cambria Math" panose="02040503050406030204" pitchFamily="18" charset="0"/>
                                  <a:cs typeface="Times New Roman" panose="02020603050405020304" pitchFamily="18" charset="0"/>
                                </a:rPr>
                                <m:t>𝑘</m:t>
                              </m:r>
                            </m:sub>
                          </m:sSub>
                        </m:e>
                      </m:nary>
                    </m:oMath>
                  </m:oMathPara>
                </a14:m>
                <a:br>
                  <a:rPr lang="ru-RU" sz="2400" dirty="0">
                    <a:solidFill>
                      <a:schemeClr val="tx1"/>
                    </a:solidFill>
                    <a:latin typeface="Times New Roman" panose="02020603050405020304" pitchFamily="18" charset="0"/>
                    <a:ea typeface="Times New Roman" panose="02020603050405020304" pitchFamily="18" charset="0"/>
                  </a:rPr>
                </a:br>
                <a:r>
                  <a:rPr lang="ru-RU" sz="2400" dirty="0">
                    <a:solidFill>
                      <a:schemeClr val="tx1"/>
                    </a:solidFill>
                    <a:latin typeface="Times New Roman" panose="02020603050405020304" pitchFamily="18" charset="0"/>
                    <a:ea typeface="Times New Roman" panose="02020603050405020304" pitchFamily="18" charset="0"/>
                  </a:rPr>
                  <a:t>где </a:t>
                </a:r>
                <a14:m>
                  <m:oMath xmlns:m="http://schemas.openxmlformats.org/officeDocument/2006/math">
                    <m:sSub>
                      <m:sSubPr>
                        <m:ctrlPr>
                          <a:rPr lang="ru-RU" sz="2200" i="1" smtClean="0">
                            <a:solidFill>
                              <a:schemeClr val="tx1"/>
                            </a:solidFill>
                            <a:latin typeface="Cambria Math" panose="02040503050406030204" pitchFamily="18" charset="0"/>
                          </a:rPr>
                        </m:ctrlPr>
                      </m:sSubPr>
                      <m:e>
                        <m:r>
                          <a:rPr lang="en-US" sz="2200" b="0" i="1" smtClean="0">
                            <a:solidFill>
                              <a:schemeClr val="tx1"/>
                            </a:solidFill>
                            <a:latin typeface="Cambria Math" panose="02040503050406030204" pitchFamily="18" charset="0"/>
                          </a:rPr>
                          <m:t>𝑆</m:t>
                        </m:r>
                      </m:e>
                      <m:sub>
                        <m:r>
                          <a:rPr lang="en-US" sz="2200" b="0" i="1" smtClean="0">
                            <a:solidFill>
                              <a:schemeClr val="tx1"/>
                            </a:solidFill>
                            <a:latin typeface="Cambria Math" panose="02040503050406030204" pitchFamily="18" charset="0"/>
                          </a:rPr>
                          <m:t>4</m:t>
                        </m:r>
                      </m:sub>
                    </m:sSub>
                    <m:r>
                      <a:rPr lang="en-US" sz="2200" b="0" i="1" smtClean="0">
                        <a:solidFill>
                          <a:schemeClr val="tx1"/>
                        </a:solidFill>
                        <a:latin typeface="Cambria Math" panose="02040503050406030204" pitchFamily="18" charset="0"/>
                      </a:rPr>
                      <m:t>, </m:t>
                    </m:r>
                    <m:sSub>
                      <m:sSubPr>
                        <m:ctrlPr>
                          <a:rPr lang="en-US" sz="2200" b="0" i="1" smtClean="0">
                            <a:solidFill>
                              <a:schemeClr val="tx1"/>
                            </a:solidFill>
                            <a:latin typeface="Cambria Math" panose="02040503050406030204" pitchFamily="18" charset="0"/>
                          </a:rPr>
                        </m:ctrlPr>
                      </m:sSubPr>
                      <m:e>
                        <m:r>
                          <a:rPr lang="en-US" sz="2200" b="0" i="1" smtClean="0">
                            <a:solidFill>
                              <a:schemeClr val="tx1"/>
                            </a:solidFill>
                            <a:latin typeface="Cambria Math" panose="02040503050406030204" pitchFamily="18" charset="0"/>
                          </a:rPr>
                          <m:t>𝑆</m:t>
                        </m:r>
                      </m:e>
                      <m:sub>
                        <m:r>
                          <a:rPr lang="en-US" sz="2200" b="0" i="1" smtClean="0">
                            <a:solidFill>
                              <a:schemeClr val="tx1"/>
                            </a:solidFill>
                            <a:latin typeface="Cambria Math" panose="02040503050406030204" pitchFamily="18" charset="0"/>
                          </a:rPr>
                          <m:t>5</m:t>
                        </m:r>
                      </m:sub>
                    </m:sSub>
                    <m:r>
                      <a:rPr lang="en-US" sz="2200" b="0" i="1" smtClean="0">
                        <a:solidFill>
                          <a:schemeClr val="tx1"/>
                        </a:solidFill>
                        <a:latin typeface="Cambria Math" panose="02040503050406030204" pitchFamily="18" charset="0"/>
                      </a:rPr>
                      <m:t>−</m:t>
                    </m:r>
                    <m:r>
                      <m:rPr>
                        <m:nor/>
                      </m:rPr>
                      <a:rPr lang="ru-RU" sz="2200" smtClean="0">
                        <a:solidFill>
                          <a:schemeClr val="tx1"/>
                        </a:solidFill>
                        <a:latin typeface="Times New Roman" panose="02020603050405020304" pitchFamily="18" charset="0"/>
                        <a:cs typeface="Times New Roman" panose="02020603050405020304" pitchFamily="18" charset="0"/>
                      </a:rPr>
                      <m:t>площади участков отдельных производственных комп­лексов (животноводческого, складского, машинно−ремонтного, теплично−парникового и др.);</m:t>
                    </m:r>
                  </m:oMath>
                </a14:m>
                <a:br>
                  <a:rPr lang="ru-RU" sz="2200" dirty="0">
                    <a:solidFill>
                      <a:schemeClr val="tx1"/>
                    </a:solidFill>
                    <a:latin typeface="Times New Roman" panose="02020603050405020304" pitchFamily="18" charset="0"/>
                    <a:cs typeface="Times New Roman" panose="02020603050405020304" pitchFamily="18" charset="0"/>
                  </a:rPr>
                </a:br>
                <a14:m>
                  <m:oMath xmlns:m="http://schemas.openxmlformats.org/officeDocument/2006/math">
                    <m:sSub>
                      <m:sSubPr>
                        <m:ctrlPr>
                          <a:rPr lang="ru-RU" sz="2200" i="1" smtClean="0">
                            <a:solidFill>
                              <a:schemeClr val="tx1"/>
                            </a:solidFill>
                            <a:latin typeface="Cambria Math" panose="02040503050406030204" pitchFamily="18" charset="0"/>
                          </a:rPr>
                        </m:ctrlPr>
                      </m:sSubPr>
                      <m:e>
                        <m:r>
                          <a:rPr lang="en-US" sz="2200" b="0" i="1" smtClean="0">
                            <a:solidFill>
                              <a:schemeClr val="tx1"/>
                            </a:solidFill>
                            <a:latin typeface="Cambria Math" panose="02040503050406030204" pitchFamily="18" charset="0"/>
                          </a:rPr>
                          <m:t>𝑘</m:t>
                        </m:r>
                      </m:e>
                      <m:sub>
                        <m:r>
                          <a:rPr lang="en-US" sz="2200" b="0" i="1" smtClean="0">
                            <a:solidFill>
                              <a:schemeClr val="tx1"/>
                            </a:solidFill>
                            <a:latin typeface="Cambria Math" panose="02040503050406030204" pitchFamily="18" charset="0"/>
                          </a:rPr>
                          <m:t>2</m:t>
                        </m:r>
                      </m:sub>
                    </m:sSub>
                  </m:oMath>
                </a14:m>
                <a:r>
                  <a:rPr lang="en-US" sz="2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200" dirty="0">
                    <a:solidFill>
                      <a:schemeClr val="tx1"/>
                    </a:solidFill>
                    <a:latin typeface="Times New Roman" panose="02020603050405020304" pitchFamily="18" charset="0"/>
                    <a:cs typeface="Times New Roman" panose="02020603050405020304" pitchFamily="18" charset="0"/>
                  </a:rPr>
                  <a:t> коэффициент, учитывающий площадь под хозяйствен­ными проездами между комплексами (1,1). </a:t>
                </a:r>
                <a:br>
                  <a:rPr lang="ru-RU" sz="1800" dirty="0">
                    <a:solidFill>
                      <a:schemeClr val="tx1"/>
                    </a:solidFill>
                    <a:effectLst/>
                    <a:latin typeface="Times New Roman" panose="02020603050405020304" pitchFamily="18" charset="0"/>
                    <a:ea typeface="Times New Roman" panose="02020603050405020304" pitchFamily="18" charset="0"/>
                  </a:rPr>
                </a:br>
                <a:br>
                  <a:rPr lang="ru-RU" sz="1800" dirty="0">
                    <a:solidFill>
                      <a:schemeClr val="tx1"/>
                    </a:solidFill>
                    <a:effectLst/>
                    <a:latin typeface="Times New Roman" panose="02020603050405020304" pitchFamily="18" charset="0"/>
                    <a:ea typeface="Times New Roman" panose="02020603050405020304" pitchFamily="18" charset="0"/>
                  </a:rPr>
                </a:br>
                <a:br>
                  <a:rPr lang="ru-RU" sz="1800" dirty="0">
                    <a:solidFill>
                      <a:schemeClr val="tx1"/>
                    </a:solidFill>
                    <a:effectLst/>
                    <a:latin typeface="Times New Roman" panose="02020603050405020304" pitchFamily="18" charset="0"/>
                    <a:ea typeface="Times New Roman" panose="02020603050405020304" pitchFamily="18" charset="0"/>
                  </a:rPr>
                </a:br>
                <a:endParaRPr lang="ru-RU" dirty="0">
                  <a:solidFill>
                    <a:schemeClr val="tx1"/>
                  </a:solidFill>
                </a:endParaRPr>
              </a:p>
            </p:txBody>
          </p:sp>
        </mc:Choice>
        <mc:Fallback xmlns="">
          <p:sp>
            <p:nvSpPr>
              <p:cNvPr id="2" name="Заголовок 1">
                <a:extLst>
                  <a:ext uri="{FF2B5EF4-FFF2-40B4-BE49-F238E27FC236}">
                    <a16:creationId xmlns:a16="http://schemas.microsoft.com/office/drawing/2014/main" id="{4D33327C-C6AA-6B5D-32BA-95D63FCCABA1}"/>
                  </a:ext>
                </a:extLst>
              </p:cNvPr>
              <p:cNvSpPr>
                <a:spLocks noGrp="1" noRot="1" noChangeAspect="1" noMove="1" noResize="1" noEditPoints="1" noAdjustHandles="1" noChangeArrowheads="1" noChangeShapeType="1" noTextEdit="1"/>
              </p:cNvSpPr>
              <p:nvPr>
                <p:ph type="title"/>
              </p:nvPr>
            </p:nvSpPr>
            <p:spPr>
              <a:xfrm>
                <a:off x="677334" y="609599"/>
                <a:ext cx="10905066" cy="5999748"/>
              </a:xfrm>
              <a:blipFill>
                <a:blip r:embed="rId2"/>
                <a:stretch>
                  <a:fillRect l="-727" t="-508"/>
                </a:stretch>
              </a:blipFill>
            </p:spPr>
            <p:txBody>
              <a:bodyPr/>
              <a:lstStyle/>
              <a:p>
                <a:r>
                  <a:rPr lang="ru-RU">
                    <a:noFill/>
                  </a:rPr>
                  <a:t> </a:t>
                </a:r>
              </a:p>
            </p:txBody>
          </p:sp>
        </mc:Fallback>
      </mc:AlternateContent>
    </p:spTree>
    <p:extLst>
      <p:ext uri="{BB962C8B-B14F-4D97-AF65-F5344CB8AC3E}">
        <p14:creationId xmlns:p14="http://schemas.microsoft.com/office/powerpoint/2010/main" val="18622931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a:extLst>
              <a:ext uri="{FF2B5EF4-FFF2-40B4-BE49-F238E27FC236}">
                <a16:creationId xmlns:a16="http://schemas.microsoft.com/office/drawing/2014/main" id="{8B644848-72E6-E0CD-B26F-149599BEA01C}"/>
              </a:ext>
            </a:extLst>
          </p:cNvPr>
          <p:cNvSpPr>
            <a:spLocks noGrp="1"/>
          </p:cNvSpPr>
          <p:nvPr>
            <p:ph type="title"/>
          </p:nvPr>
        </p:nvSpPr>
        <p:spPr>
          <a:xfrm>
            <a:off x="677335" y="609601"/>
            <a:ext cx="10455886" cy="860400"/>
          </a:xfrm>
        </p:spPr>
        <p:style>
          <a:lnRef idx="2">
            <a:schemeClr val="dk1"/>
          </a:lnRef>
          <a:fillRef idx="1">
            <a:schemeClr val="lt1"/>
          </a:fillRef>
          <a:effectRef idx="0">
            <a:schemeClr val="dk1"/>
          </a:effectRef>
          <a:fontRef idx="minor">
            <a:schemeClr val="dk1"/>
          </a:fontRef>
        </p:style>
        <p:txBody>
          <a:bodyPr>
            <a:normAutofit/>
          </a:bodyPr>
          <a:lstStyle/>
          <a:p>
            <a:r>
              <a:rPr lang="ru-RU" sz="2800" cap="small" dirty="0">
                <a:solidFill>
                  <a:schemeClr val="tx1"/>
                </a:solidFill>
                <a:latin typeface="Times New Roman" panose="02020603050405020304" pitchFamily="18" charset="0"/>
                <a:cs typeface="Times New Roman" panose="02020603050405020304" pitchFamily="18" charset="0"/>
              </a:rPr>
              <a:t>9.расчеты по благоустройству сельского населенного пункта</a:t>
            </a:r>
            <a:endParaRPr lang="ru-RU" sz="2800" dirty="0"/>
          </a:p>
        </p:txBody>
      </p:sp>
      <p:sp>
        <p:nvSpPr>
          <p:cNvPr id="4" name="Текст 3">
            <a:extLst>
              <a:ext uri="{FF2B5EF4-FFF2-40B4-BE49-F238E27FC236}">
                <a16:creationId xmlns:a16="http://schemas.microsoft.com/office/drawing/2014/main" id="{837CA6AD-9F3E-377B-C895-69E090C2D198}"/>
              </a:ext>
            </a:extLst>
          </p:cNvPr>
          <p:cNvSpPr>
            <a:spLocks noGrp="1"/>
          </p:cNvSpPr>
          <p:nvPr>
            <p:ph type="body" idx="1"/>
          </p:nvPr>
        </p:nvSpPr>
        <p:spPr>
          <a:xfrm>
            <a:off x="272716" y="1684421"/>
            <a:ext cx="11309684" cy="5005137"/>
          </a:xfrm>
        </p:spPr>
        <p:txBody>
          <a:bodyPr>
            <a:normAutofit fontScale="92500" lnSpcReduction="10000"/>
          </a:bodyPr>
          <a:lstStyle/>
          <a:p>
            <a:r>
              <a:rPr lang="ru-RU" sz="2400" dirty="0">
                <a:solidFill>
                  <a:schemeClr val="tx1"/>
                </a:solidFill>
                <a:effectLst/>
                <a:latin typeface="Times New Roman" panose="02020603050405020304" pitchFamily="18" charset="0"/>
                <a:ea typeface="Times New Roman" panose="02020603050405020304" pitchFamily="18" charset="0"/>
              </a:rPr>
              <a:t>Проектирование мероприятий по инженерному благоустройству населенных мест осуществляется после составления проекта планировки или частично в процессе его разработки. При этом проводят специальные расчеты. Однако по некоторым мероприятиям необходимо иметь данные еще до сос­тавления проекта планировки: водоснабжение, канализация и электроснабжение.</a:t>
            </a:r>
          </a:p>
          <a:p>
            <a:r>
              <a:rPr lang="ru-RU" sz="2400" i="1" dirty="0">
                <a:solidFill>
                  <a:schemeClr val="tx1"/>
                </a:solidFill>
                <a:effectLst/>
                <a:latin typeface="Times New Roman" panose="02020603050405020304" pitchFamily="18" charset="0"/>
                <a:ea typeface="Times New Roman" panose="02020603050405020304" pitchFamily="18" charset="0"/>
              </a:rPr>
              <a:t>Водоснабжение.</a:t>
            </a:r>
            <a:r>
              <a:rPr lang="ru-RU" sz="2400" dirty="0">
                <a:solidFill>
                  <a:schemeClr val="tx1"/>
                </a:solidFill>
                <a:effectLst/>
                <a:latin typeface="Times New Roman" panose="02020603050405020304" pitchFamily="18" charset="0"/>
                <a:ea typeface="Times New Roman" panose="02020603050405020304" pitchFamily="18" charset="0"/>
              </a:rPr>
              <a:t> Для решения вопросов о том, достаточен ли дебит имеющихся водоисточников, сколько требуется артезианских скважин, можно ли подключить новостройки к имеющемуся во­допроводу и др., необходимо знать максимальный суточный объем водопотребления. Этот объем определяют по нормам среднесуточ­ного недопотребления с учетом коэффициента суточной неравно­мерности.</a:t>
            </a:r>
          </a:p>
          <a:p>
            <a:r>
              <a:rPr lang="ru-RU" sz="2400" i="1" dirty="0">
                <a:solidFill>
                  <a:schemeClr val="tx1"/>
                </a:solidFill>
                <a:effectLst/>
                <a:latin typeface="Times New Roman" panose="02020603050405020304" pitchFamily="18" charset="0"/>
                <a:ea typeface="Times New Roman" panose="02020603050405020304" pitchFamily="18" charset="0"/>
              </a:rPr>
              <a:t>Канализация.</a:t>
            </a:r>
            <a:r>
              <a:rPr lang="ru-RU" sz="2400" dirty="0">
                <a:solidFill>
                  <a:schemeClr val="tx1"/>
                </a:solidFill>
                <a:effectLst/>
                <a:latin typeface="Times New Roman" panose="02020603050405020304" pitchFamily="18" charset="0"/>
                <a:ea typeface="Times New Roman" panose="02020603050405020304" pitchFamily="18" charset="0"/>
              </a:rPr>
              <a:t> Предварительные расчеты заключаются в опре­делении количества сточных вод, поступающих через систему кана­лизации на очистные сооружения. Место участка для очистных сооружений устанавливается в проекте планировки, а размер участ­ка зависит от количества сточных вод. Ориентировочно его прини­мают в размере 80% от объема водопотребления.</a:t>
            </a:r>
          </a:p>
          <a:p>
            <a:endParaRPr lang="ru-RU" sz="2400" dirty="0"/>
          </a:p>
        </p:txBody>
      </p:sp>
    </p:spTree>
    <p:extLst>
      <p:ext uri="{BB962C8B-B14F-4D97-AF65-F5344CB8AC3E}">
        <p14:creationId xmlns:p14="http://schemas.microsoft.com/office/powerpoint/2010/main" val="41385647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Заголовок 3">
                <a:extLst>
                  <a:ext uri="{FF2B5EF4-FFF2-40B4-BE49-F238E27FC236}">
                    <a16:creationId xmlns:a16="http://schemas.microsoft.com/office/drawing/2014/main" id="{22236BAC-3017-E6AD-6C86-1F2880688C4B}"/>
                  </a:ext>
                </a:extLst>
              </p:cNvPr>
              <p:cNvSpPr>
                <a:spLocks noGrp="1"/>
              </p:cNvSpPr>
              <p:nvPr>
                <p:ph type="title"/>
              </p:nvPr>
            </p:nvSpPr>
            <p:spPr>
              <a:xfrm>
                <a:off x="497305" y="497305"/>
                <a:ext cx="10892589" cy="6160169"/>
              </a:xfrm>
            </p:spPr>
            <p:txBody>
              <a:bodyPr>
                <a:noAutofit/>
              </a:bodyPr>
              <a:lstStyle/>
              <a:p>
                <a:pPr/>
                <a:r>
                  <a:rPr lang="ru-RU" sz="2000" i="1" dirty="0">
                    <a:solidFill>
                      <a:schemeClr val="tx1"/>
                    </a:solidFill>
                    <a:effectLst/>
                    <a:latin typeface="Times New Roman" panose="02020603050405020304" pitchFamily="18" charset="0"/>
                    <a:ea typeface="Times New Roman" panose="02020603050405020304" pitchFamily="18" charset="0"/>
                  </a:rPr>
                  <a:t>Электроснабжение.</a:t>
                </a:r>
                <a:r>
                  <a:rPr lang="ru-RU" sz="2000" dirty="0">
                    <a:solidFill>
                      <a:schemeClr val="tx1"/>
                    </a:solidFill>
                    <a:effectLst/>
                    <a:latin typeface="Times New Roman" panose="02020603050405020304" pitchFamily="18" charset="0"/>
                    <a:ea typeface="Times New Roman" panose="02020603050405020304" pitchFamily="18" charset="0"/>
                  </a:rPr>
                  <a:t> Электрификация страны избавила от необ­ходимости создавать в каждом населенном пункте свою электро­станцию или пользоваться «движком». Теперь почти каждое сель­ское населенное место может получать электроэнергию от госу­дарственных электросетей с переменным током высокого напряже­ния.</a:t>
                </a:r>
                <a:br>
                  <a:rPr lang="ru-RU" sz="2000" dirty="0">
                    <a:solidFill>
                      <a:schemeClr val="tx1"/>
                    </a:solidFill>
                    <a:effectLst/>
                    <a:latin typeface="Times New Roman" panose="02020603050405020304" pitchFamily="18" charset="0"/>
                    <a:ea typeface="Times New Roman" panose="02020603050405020304" pitchFamily="18" charset="0"/>
                  </a:rPr>
                </a:br>
                <a:r>
                  <a:rPr lang="ru-RU" sz="2000" dirty="0">
                    <a:solidFill>
                      <a:schemeClr val="tx1"/>
                    </a:solidFill>
                    <a:effectLst/>
                    <a:latin typeface="Times New Roman" panose="02020603050405020304" pitchFamily="18" charset="0"/>
                    <a:ea typeface="Times New Roman" panose="02020603050405020304" pitchFamily="18" charset="0"/>
                  </a:rPr>
                  <a:t>Для трансформации напряжения переменного электрического тока в напряжение потребительское служат понижающие транс­форматорные подстанции, размещаемые на территории населен­ного места. Количество и мощность этих подстанций зависят от плотности электрических нагрузок на территорию, выражаемой в кВт/</a:t>
                </a:r>
                <a:r>
                  <a:rPr lang="ru-RU" sz="2000" dirty="0" err="1">
                    <a:solidFill>
                      <a:schemeClr val="tx1"/>
                    </a:solidFill>
                    <a:effectLst/>
                    <a:latin typeface="Times New Roman" panose="02020603050405020304" pitchFamily="18" charset="0"/>
                    <a:ea typeface="Times New Roman" panose="02020603050405020304" pitchFamily="18" charset="0"/>
                  </a:rPr>
                  <a:t>га.Мощность</a:t>
                </a:r>
                <a:r>
                  <a:rPr lang="ru-RU" sz="2000" dirty="0">
                    <a:solidFill>
                      <a:schemeClr val="tx1"/>
                    </a:solidFill>
                    <a:effectLst/>
                    <a:latin typeface="Times New Roman" panose="02020603050405020304" pitchFamily="18" charset="0"/>
                    <a:ea typeface="Times New Roman" panose="02020603050405020304" pitchFamily="18" charset="0"/>
                  </a:rPr>
                  <a:t> трансформатора при напряжении в сети 380 вольт ориентировочно может быть принята:</a:t>
                </a:r>
                <a:br>
                  <a:rPr lang="ru-RU" sz="2000" dirty="0">
                    <a:solidFill>
                      <a:schemeClr val="tx1"/>
                    </a:solidFill>
                    <a:effectLst/>
                    <a:latin typeface="Times New Roman" panose="02020603050405020304" pitchFamily="18" charset="0"/>
                    <a:ea typeface="Times New Roman" panose="02020603050405020304" pitchFamily="18" charset="0"/>
                  </a:rPr>
                </a:br>
                <a:r>
                  <a:rPr lang="ru-RU" sz="2000" dirty="0">
                    <a:solidFill>
                      <a:schemeClr val="tx1"/>
                    </a:solidFill>
                    <a:effectLst/>
                    <a:latin typeface="Times New Roman" panose="02020603050405020304" pitchFamily="18" charset="0"/>
                    <a:ea typeface="Times New Roman" panose="02020603050405020304" pitchFamily="18" charset="0"/>
                  </a:rPr>
                  <a:t>при плотности нагрузки менее 40 кВт/га — 160 </a:t>
                </a:r>
                <a:r>
                  <a:rPr lang="ru-RU" sz="2000" dirty="0" err="1">
                    <a:solidFill>
                      <a:schemeClr val="tx1"/>
                    </a:solidFill>
                    <a:effectLst/>
                    <a:latin typeface="Times New Roman" panose="02020603050405020304" pitchFamily="18" charset="0"/>
                    <a:ea typeface="Times New Roman" panose="02020603050405020304" pitchFamily="18" charset="0"/>
                  </a:rPr>
                  <a:t>кВа</a:t>
                </a:r>
                <a:r>
                  <a:rPr lang="ru-RU" sz="2000" dirty="0">
                    <a:solidFill>
                      <a:schemeClr val="tx1"/>
                    </a:solidFill>
                    <a:effectLst/>
                    <a:latin typeface="Times New Roman" panose="02020603050405020304" pitchFamily="18" charset="0"/>
                    <a:ea typeface="Times New Roman" panose="02020603050405020304" pitchFamily="18" charset="0"/>
                  </a:rPr>
                  <a:t>;</a:t>
                </a:r>
                <a:br>
                  <a:rPr lang="ru-RU" sz="2000" dirty="0">
                    <a:solidFill>
                      <a:schemeClr val="tx1"/>
                    </a:solidFill>
                    <a:effectLst/>
                    <a:latin typeface="Times New Roman" panose="02020603050405020304" pitchFamily="18" charset="0"/>
                    <a:ea typeface="Times New Roman" panose="02020603050405020304" pitchFamily="18" charset="0"/>
                  </a:rPr>
                </a:br>
                <a:r>
                  <a:rPr lang="ru-RU" sz="2000" dirty="0">
                    <a:solidFill>
                      <a:schemeClr val="tx1"/>
                    </a:solidFill>
                    <a:effectLst/>
                    <a:latin typeface="Times New Roman" panose="02020603050405020304" pitchFamily="18" charset="0"/>
                    <a:ea typeface="Times New Roman" panose="02020603050405020304" pitchFamily="18" charset="0"/>
                  </a:rPr>
                  <a:t>при плотности нагрузки более 40 кВт/га—320—560 </a:t>
                </a:r>
                <a:r>
                  <a:rPr lang="ru-RU" sz="2000" dirty="0" err="1">
                    <a:solidFill>
                      <a:schemeClr val="tx1"/>
                    </a:solidFill>
                    <a:effectLst/>
                    <a:latin typeface="Times New Roman" panose="02020603050405020304" pitchFamily="18" charset="0"/>
                    <a:ea typeface="Times New Roman" panose="02020603050405020304" pitchFamily="18" charset="0"/>
                  </a:rPr>
                  <a:t>кВа</a:t>
                </a:r>
                <a:r>
                  <a:rPr lang="ru-RU" sz="2000" dirty="0">
                    <a:solidFill>
                      <a:schemeClr val="tx1"/>
                    </a:solidFill>
                    <a:effectLst/>
                    <a:latin typeface="Times New Roman" panose="02020603050405020304" pitchFamily="18" charset="0"/>
                    <a:ea typeface="Times New Roman" panose="02020603050405020304" pitchFamily="18" charset="0"/>
                  </a:rPr>
                  <a:t>. Коли­чество трансформаторных подстанций можно рассчитать по фор­муле:</a:t>
                </a:r>
                <a:br>
                  <a:rPr lang="en-US" sz="2000" dirty="0">
                    <a:solidFill>
                      <a:schemeClr val="tx1"/>
                    </a:solidFill>
                    <a:effectLst/>
                    <a:latin typeface="Times New Roman" panose="02020603050405020304" pitchFamily="18" charset="0"/>
                    <a:ea typeface="Times New Roman" panose="02020603050405020304" pitchFamily="18" charset="0"/>
                  </a:rPr>
                </a:br>
                <a14:m>
                  <m:oMathPara xmlns:m="http://schemas.openxmlformats.org/officeDocument/2006/math">
                    <m:oMathParaPr>
                      <m:jc m:val="centerGroup"/>
                    </m:oMathParaPr>
                    <m:oMath xmlns:m="http://schemas.openxmlformats.org/officeDocument/2006/math">
                      <m:r>
                        <a:rPr lang="en-US" sz="2000" b="0" i="1" smtClean="0">
                          <a:solidFill>
                            <a:schemeClr val="tx1"/>
                          </a:solidFill>
                          <a:effectLst/>
                          <a:latin typeface="Cambria Math" panose="02040503050406030204" pitchFamily="18" charset="0"/>
                          <a:ea typeface="Times New Roman" panose="02020603050405020304" pitchFamily="18" charset="0"/>
                        </a:rPr>
                        <m:t>𝑛</m:t>
                      </m:r>
                      <m:r>
                        <a:rPr lang="en-US" sz="2000" b="0" i="1" smtClean="0">
                          <a:solidFill>
                            <a:schemeClr val="tx1"/>
                          </a:solidFill>
                          <a:effectLst/>
                          <a:latin typeface="Cambria Math" panose="02040503050406030204" pitchFamily="18" charset="0"/>
                          <a:ea typeface="Times New Roman" panose="02020603050405020304" pitchFamily="18" charset="0"/>
                        </a:rPr>
                        <m:t>=</m:t>
                      </m:r>
                      <m:f>
                        <m:fPr>
                          <m:ctrlPr>
                            <a:rPr lang="en-US" sz="2000" b="0" i="1" smtClean="0">
                              <a:solidFill>
                                <a:schemeClr val="tx1"/>
                              </a:solidFill>
                              <a:effectLst/>
                              <a:latin typeface="Cambria Math" panose="02040503050406030204" pitchFamily="18" charset="0"/>
                            </a:rPr>
                          </m:ctrlPr>
                        </m:fPr>
                        <m:num>
                          <m:sSub>
                            <m:sSubPr>
                              <m:ctrlPr>
                                <a:rPr lang="en-US" sz="2000" b="0" i="1" smtClean="0">
                                  <a:solidFill>
                                    <a:schemeClr val="tx1"/>
                                  </a:solidFill>
                                  <a:effectLst/>
                                  <a:latin typeface="Cambria Math" panose="02040503050406030204" pitchFamily="18" charset="0"/>
                                </a:rPr>
                              </m:ctrlPr>
                            </m:sSubPr>
                            <m:e>
                              <m:r>
                                <a:rPr lang="en-US" sz="2000" b="0" i="1" smtClean="0">
                                  <a:solidFill>
                                    <a:schemeClr val="tx1"/>
                                  </a:solidFill>
                                  <a:effectLst/>
                                  <a:latin typeface="Cambria Math" panose="02040503050406030204" pitchFamily="18" charset="0"/>
                                </a:rPr>
                                <m:t>𝑄</m:t>
                              </m:r>
                            </m:e>
                            <m:sub>
                              <m:r>
                                <a:rPr lang="ru-RU" sz="2000" b="0" i="1" smtClean="0">
                                  <a:solidFill>
                                    <a:schemeClr val="tx1"/>
                                  </a:solidFill>
                                  <a:effectLst/>
                                  <a:latin typeface="Cambria Math" panose="02040503050406030204" pitchFamily="18" charset="0"/>
                                </a:rPr>
                                <m:t>р</m:t>
                              </m:r>
                            </m:sub>
                          </m:sSub>
                        </m:num>
                        <m:den>
                          <m:sSub>
                            <m:sSubPr>
                              <m:ctrlPr>
                                <a:rPr lang="en-US" sz="2000" b="0" i="1" smtClean="0">
                                  <a:solidFill>
                                    <a:schemeClr val="tx1"/>
                                  </a:solidFill>
                                  <a:effectLst/>
                                  <a:latin typeface="Cambria Math" panose="02040503050406030204" pitchFamily="18" charset="0"/>
                                </a:rPr>
                              </m:ctrlPr>
                            </m:sSubPr>
                            <m:e>
                              <m:r>
                                <a:rPr lang="en-US" sz="2000" b="0" i="1" smtClean="0">
                                  <a:solidFill>
                                    <a:schemeClr val="tx1"/>
                                  </a:solidFill>
                                  <a:effectLst/>
                                  <a:latin typeface="Cambria Math" panose="02040503050406030204" pitchFamily="18" charset="0"/>
                                </a:rPr>
                                <m:t>𝑄</m:t>
                              </m:r>
                            </m:e>
                            <m:sub>
                              <m:r>
                                <a:rPr lang="en-US" sz="2000" b="0" i="1" smtClean="0">
                                  <a:solidFill>
                                    <a:schemeClr val="tx1"/>
                                  </a:solidFill>
                                  <a:effectLst/>
                                  <a:latin typeface="Cambria Math" panose="02040503050406030204" pitchFamily="18" charset="0"/>
                                </a:rPr>
                                <m:t>𝑇</m:t>
                              </m:r>
                            </m:sub>
                          </m:sSub>
                        </m:den>
                      </m:f>
                    </m:oMath>
                  </m:oMathPara>
                </a14:m>
                <a:br>
                  <a:rPr lang="en-US" sz="2000" b="0" dirty="0">
                    <a:solidFill>
                      <a:schemeClr val="tx1"/>
                    </a:solidFill>
                    <a:effectLst/>
                    <a:latin typeface="Times New Roman" panose="02020603050405020304" pitchFamily="18" charset="0"/>
                  </a:rPr>
                </a:br>
                <a:r>
                  <a:rPr lang="ru-RU" sz="2000" dirty="0">
                    <a:solidFill>
                      <a:schemeClr val="tx1"/>
                    </a:solidFill>
                    <a:latin typeface="Times New Roman" panose="02020603050405020304" pitchFamily="18" charset="0"/>
                    <a:cs typeface="Times New Roman" panose="02020603050405020304" pitchFamily="18" charset="0"/>
                  </a:rPr>
                  <a:t>где </a:t>
                </a:r>
                <a:r>
                  <a:rPr lang="en-US" sz="2000" i="1" dirty="0" err="1">
                    <a:solidFill>
                      <a:schemeClr val="tx1"/>
                    </a:solidFill>
                    <a:latin typeface="Times New Roman" panose="02020603050405020304" pitchFamily="18" charset="0"/>
                    <a:cs typeface="Times New Roman" panose="02020603050405020304" pitchFamily="18" charset="0"/>
                  </a:rPr>
                  <a:t>Qp</a:t>
                </a:r>
                <a:r>
                  <a:rPr lang="ru-RU" sz="2000" i="1" dirty="0">
                    <a:solidFill>
                      <a:schemeClr val="tx1"/>
                    </a:solidFill>
                    <a:latin typeface="Times New Roman" panose="02020603050405020304" pitchFamily="18" charset="0"/>
                    <a:cs typeface="Times New Roman" panose="02020603050405020304" pitchFamily="18" charset="0"/>
                  </a:rPr>
                  <a:t>—</a:t>
                </a:r>
                <a:r>
                  <a:rPr lang="ru-RU" sz="2000" dirty="0">
                    <a:solidFill>
                      <a:schemeClr val="tx1"/>
                    </a:solidFill>
                    <a:latin typeface="Times New Roman" panose="02020603050405020304" pitchFamily="18" charset="0"/>
                    <a:cs typeface="Times New Roman" panose="02020603050405020304" pitchFamily="18" charset="0"/>
                  </a:rPr>
                  <a:t>расчетная мощность электропотребления, кВт;</a:t>
                </a:r>
                <a:br>
                  <a:rPr lang="ru-RU" sz="2000" dirty="0">
                    <a:solidFill>
                      <a:schemeClr val="tx1"/>
                    </a:solidFill>
                    <a:latin typeface="Times New Roman" panose="02020603050405020304" pitchFamily="18" charset="0"/>
                    <a:cs typeface="Times New Roman" panose="02020603050405020304" pitchFamily="18" charset="0"/>
                  </a:rPr>
                </a:br>
                <a14:m>
                  <m:oMath xmlns:m="http://schemas.openxmlformats.org/officeDocument/2006/math">
                    <m:sSub>
                      <m:sSubPr>
                        <m:ctrlPr>
                          <a:rPr lang="ru-RU" sz="2000" i="1" smtClean="0">
                            <a:solidFill>
                              <a:schemeClr val="tx1"/>
                            </a:solidFill>
                            <a:latin typeface="Cambria Math" panose="02040503050406030204" pitchFamily="18" charset="0"/>
                            <a:cs typeface="Times New Roman" panose="02020603050405020304" pitchFamily="18" charset="0"/>
                          </a:rPr>
                        </m:ctrlPr>
                      </m:sSubPr>
                      <m:e>
                        <m:r>
                          <a:rPr lang="en-US" sz="2000" b="0" i="1" smtClean="0">
                            <a:solidFill>
                              <a:schemeClr val="tx1"/>
                            </a:solidFill>
                            <a:latin typeface="Cambria Math" panose="02040503050406030204" pitchFamily="18" charset="0"/>
                            <a:cs typeface="Times New Roman" panose="02020603050405020304" pitchFamily="18" charset="0"/>
                          </a:rPr>
                          <m:t>𝑄</m:t>
                        </m:r>
                      </m:e>
                      <m:sub>
                        <m:r>
                          <a:rPr lang="ru-RU" sz="2000" b="0" i="1" smtClean="0">
                            <a:solidFill>
                              <a:schemeClr val="tx1"/>
                            </a:solidFill>
                            <a:latin typeface="Cambria Math" panose="02040503050406030204" pitchFamily="18" charset="0"/>
                            <a:cs typeface="Times New Roman" panose="02020603050405020304" pitchFamily="18" charset="0"/>
                          </a:rPr>
                          <m:t>Т</m:t>
                        </m:r>
                      </m:sub>
                    </m:sSub>
                  </m:oMath>
                </a14:m>
                <a:r>
                  <a:rPr lang="ru-RU" sz="2000" i="1" dirty="0">
                    <a:solidFill>
                      <a:schemeClr val="tx1"/>
                    </a:solidFill>
                    <a:latin typeface="Times New Roman" panose="02020603050405020304" pitchFamily="18" charset="0"/>
                    <a:cs typeface="Times New Roman" panose="02020603050405020304" pitchFamily="18" charset="0"/>
                  </a:rPr>
                  <a:t> —</a:t>
                </a:r>
                <a:r>
                  <a:rPr lang="ru-RU" sz="2000" dirty="0">
                    <a:solidFill>
                      <a:schemeClr val="tx1"/>
                    </a:solidFill>
                    <a:latin typeface="Times New Roman" panose="02020603050405020304" pitchFamily="18" charset="0"/>
                    <a:cs typeface="Times New Roman" panose="02020603050405020304" pitchFamily="18" charset="0"/>
                  </a:rPr>
                  <a:t> мощность трансформатора при данной плотности на­грузки, </a:t>
                </a:r>
                <a:r>
                  <a:rPr lang="ru-RU" sz="2000" dirty="0" err="1">
                    <a:solidFill>
                      <a:schemeClr val="tx1"/>
                    </a:solidFill>
                    <a:latin typeface="Times New Roman" panose="02020603050405020304" pitchFamily="18" charset="0"/>
                    <a:cs typeface="Times New Roman" panose="02020603050405020304" pitchFamily="18" charset="0"/>
                  </a:rPr>
                  <a:t>кВа</a:t>
                </a:r>
                <a:r>
                  <a:rPr lang="ru-RU" sz="2000" dirty="0">
                    <a:solidFill>
                      <a:schemeClr val="tx1"/>
                    </a:solidFill>
                    <a:latin typeface="Times New Roman" panose="02020603050405020304" pitchFamily="18" charset="0"/>
                    <a:cs typeface="Times New Roman" panose="02020603050405020304" pitchFamily="18" charset="0"/>
                  </a:rPr>
                  <a:t>.</a:t>
                </a:r>
                <a:br>
                  <a:rPr lang="ru-RU" sz="2000" dirty="0">
                    <a:solidFill>
                      <a:schemeClr val="tx1"/>
                    </a:solidFill>
                    <a:latin typeface="Times New Roman" panose="02020603050405020304" pitchFamily="18" charset="0"/>
                    <a:cs typeface="Times New Roman" panose="02020603050405020304" pitchFamily="18" charset="0"/>
                  </a:rPr>
                </a:br>
                <a:r>
                  <a:rPr lang="ru-RU" sz="2000" dirty="0">
                    <a:solidFill>
                      <a:schemeClr val="tx1"/>
                    </a:solidFill>
                    <a:latin typeface="Times New Roman" panose="02020603050405020304" pitchFamily="18" charset="0"/>
                    <a:cs typeface="Times New Roman" panose="02020603050405020304" pitchFamily="18" charset="0"/>
                  </a:rPr>
                  <a:t>Мощность электропотребления или расход электроэнергии оп­ределяют по нормам установленной мощности на расчетную еди­ницу (1 м</a:t>
                </a:r>
                <a:r>
                  <a:rPr lang="ru-RU" sz="2000" baseline="30000" dirty="0">
                    <a:solidFill>
                      <a:schemeClr val="tx1"/>
                    </a:solidFill>
                    <a:latin typeface="Times New Roman" panose="02020603050405020304" pitchFamily="18" charset="0"/>
                    <a:cs typeface="Times New Roman" panose="02020603050405020304" pitchFamily="18" charset="0"/>
                  </a:rPr>
                  <a:t>2</a:t>
                </a:r>
                <a:r>
                  <a:rPr lang="ru-RU" sz="2000" dirty="0">
                    <a:solidFill>
                      <a:schemeClr val="tx1"/>
                    </a:solidFill>
                    <a:latin typeface="Times New Roman" panose="02020603050405020304" pitchFamily="18" charset="0"/>
                    <a:cs typeface="Times New Roman" panose="02020603050405020304" pitchFamily="18" charset="0"/>
                  </a:rPr>
                  <a:t> жилой площади в жилых домах, 1м</a:t>
                </a:r>
                <a:r>
                  <a:rPr lang="ru-RU" sz="2000" baseline="30000" dirty="0">
                    <a:solidFill>
                      <a:schemeClr val="tx1"/>
                    </a:solidFill>
                    <a:latin typeface="Times New Roman" panose="02020603050405020304" pitchFamily="18" charset="0"/>
                    <a:cs typeface="Times New Roman" panose="02020603050405020304" pitchFamily="18" charset="0"/>
                  </a:rPr>
                  <a:t>2</a:t>
                </a:r>
                <a:r>
                  <a:rPr lang="ru-RU" sz="2000" dirty="0">
                    <a:solidFill>
                      <a:schemeClr val="tx1"/>
                    </a:solidFill>
                    <a:latin typeface="Times New Roman" panose="02020603050405020304" pitchFamily="18" charset="0"/>
                    <a:cs typeface="Times New Roman" panose="02020603050405020304" pitchFamily="18" charset="0"/>
                  </a:rPr>
                  <a:t> полезной площади или площади застройки в общественных и производственных зда­ниях, 1 км протяженности улиц и т.п.).</a:t>
                </a:r>
                <a:br>
                  <a:rPr lang="ru-RU" dirty="0"/>
                </a:br>
                <a:br>
                  <a:rPr lang="ru-RU" sz="2000" dirty="0">
                    <a:solidFill>
                      <a:schemeClr val="tx1"/>
                    </a:solidFill>
                    <a:effectLst/>
                    <a:latin typeface="Times New Roman" panose="02020603050405020304" pitchFamily="18" charset="0"/>
                    <a:ea typeface="Times New Roman" panose="02020603050405020304" pitchFamily="18" charset="0"/>
                  </a:rPr>
                </a:br>
                <a:endParaRPr lang="ru-RU" sz="2000" dirty="0">
                  <a:solidFill>
                    <a:schemeClr val="tx1"/>
                  </a:solidFill>
                </a:endParaRPr>
              </a:p>
            </p:txBody>
          </p:sp>
        </mc:Choice>
        <mc:Fallback xmlns="">
          <p:sp>
            <p:nvSpPr>
              <p:cNvPr id="4" name="Заголовок 3">
                <a:extLst>
                  <a:ext uri="{FF2B5EF4-FFF2-40B4-BE49-F238E27FC236}">
                    <a16:creationId xmlns:a16="http://schemas.microsoft.com/office/drawing/2014/main" id="{22236BAC-3017-E6AD-6C86-1F2880688C4B}"/>
                  </a:ext>
                </a:extLst>
              </p:cNvPr>
              <p:cNvSpPr>
                <a:spLocks noGrp="1" noRot="1" noChangeAspect="1" noMove="1" noResize="1" noEditPoints="1" noAdjustHandles="1" noChangeArrowheads="1" noChangeShapeType="1" noTextEdit="1"/>
              </p:cNvSpPr>
              <p:nvPr>
                <p:ph type="title"/>
              </p:nvPr>
            </p:nvSpPr>
            <p:spPr>
              <a:xfrm>
                <a:off x="497305" y="497305"/>
                <a:ext cx="10892589" cy="6160169"/>
              </a:xfrm>
              <a:blipFill>
                <a:blip r:embed="rId2"/>
                <a:stretch>
                  <a:fillRect l="-616" t="-594" r="-952" b="-2673"/>
                </a:stretch>
              </a:blipFill>
            </p:spPr>
            <p:txBody>
              <a:bodyPr/>
              <a:lstStyle/>
              <a:p>
                <a:r>
                  <a:rPr lang="ru-RU">
                    <a:noFill/>
                  </a:rPr>
                  <a:t> </a:t>
                </a:r>
              </a:p>
            </p:txBody>
          </p:sp>
        </mc:Fallback>
      </mc:AlternateContent>
    </p:spTree>
    <p:extLst>
      <p:ext uri="{BB962C8B-B14F-4D97-AF65-F5344CB8AC3E}">
        <p14:creationId xmlns:p14="http://schemas.microsoft.com/office/powerpoint/2010/main" val="3769382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a:extLst>
              <a:ext uri="{FF2B5EF4-FFF2-40B4-BE49-F238E27FC236}">
                <a16:creationId xmlns:a16="http://schemas.microsoft.com/office/drawing/2014/main" id="{230816FD-7C91-1B6B-E8B8-DB3F695392A7}"/>
              </a:ext>
            </a:extLst>
          </p:cNvPr>
          <p:cNvSpPr>
            <a:spLocks noGrp="1"/>
          </p:cNvSpPr>
          <p:nvPr>
            <p:ph type="title"/>
          </p:nvPr>
        </p:nvSpPr>
        <p:spPr>
          <a:xfrm>
            <a:off x="1562470" y="284086"/>
            <a:ext cx="8948691" cy="656948"/>
          </a:xfrm>
        </p:spPr>
        <p:style>
          <a:lnRef idx="2">
            <a:schemeClr val="dk1"/>
          </a:lnRef>
          <a:fillRef idx="1">
            <a:schemeClr val="lt1"/>
          </a:fillRef>
          <a:effectRef idx="0">
            <a:schemeClr val="dk1"/>
          </a:effectRef>
          <a:fontRef idx="minor">
            <a:schemeClr val="dk1"/>
          </a:fontRef>
        </p:style>
        <p:txBody>
          <a:bodyPr>
            <a:normAutofit/>
          </a:bodyPr>
          <a:lstStyle/>
          <a:p>
            <a:pPr algn="ctr"/>
            <a:r>
              <a:rPr lang="ru-RU" sz="2800" dirty="0">
                <a:latin typeface="Times New Roman" panose="02020603050405020304" pitchFamily="18" charset="0"/>
                <a:cs typeface="Times New Roman" panose="02020603050405020304" pitchFamily="18" charset="0"/>
              </a:rPr>
              <a:t>1.Расчетные сроки для проектирования</a:t>
            </a:r>
            <a:endParaRPr lang="ru-RU" sz="2800" dirty="0"/>
          </a:p>
        </p:txBody>
      </p:sp>
      <p:sp>
        <p:nvSpPr>
          <p:cNvPr id="4" name="Текст 3">
            <a:extLst>
              <a:ext uri="{FF2B5EF4-FFF2-40B4-BE49-F238E27FC236}">
                <a16:creationId xmlns:a16="http://schemas.microsoft.com/office/drawing/2014/main" id="{DD7AAD12-CE55-E474-543D-BBF41CD21E22}"/>
              </a:ext>
            </a:extLst>
          </p:cNvPr>
          <p:cNvSpPr>
            <a:spLocks noGrp="1"/>
          </p:cNvSpPr>
          <p:nvPr>
            <p:ph type="body" idx="1"/>
          </p:nvPr>
        </p:nvSpPr>
        <p:spPr>
          <a:xfrm>
            <a:off x="923278" y="1340528"/>
            <a:ext cx="10058399" cy="4653872"/>
          </a:xfrm>
        </p:spPr>
        <p:txBody>
          <a:bodyPr>
            <a:normAutofit/>
          </a:bodyPr>
          <a:lstStyle/>
          <a:p>
            <a:pPr algn="l"/>
            <a:r>
              <a:rPr lang="ru-RU" sz="1800" dirty="0">
                <a:solidFill>
                  <a:schemeClr val="tx1"/>
                </a:solidFill>
                <a:effectLst/>
                <a:latin typeface="Times New Roman" panose="02020603050405020304" pitchFamily="18" charset="0"/>
                <a:ea typeface="Times New Roman" panose="02020603050405020304" pitchFamily="18" charset="0"/>
              </a:rPr>
              <a:t>	Для проектирования строительства новых и развития существующих (перспективных) сельских населенных мест установлены два расчетных срока: перспективный – 25–30 лет и первой очереди строительства 5–7 лет. Перспективный расчетный срок в практике проектных организаций нередко называют просто расчетный срок. Это срок, в течение которого населенный пункт должен быть пол­ностью выстроен и в нем осуществлены необходимые мероприятия по благоустройству. Срок первой очереди строитель­ства предусматривает лишь часть всего объема работ по строительству и благоустройству. На эти сроки при составлении проектов планировки и застройки производят расчеты численности населения, жилых, общественных и производственных зданий, разрабатывают мероприятия по благоустройству (водопровод, канализация, теплоснабжение, электроснабжение и др.), определяют размеры необходимой территории. Расчеты эти проводят до разработки графической части проекта, то есть до проектирова­ния, и потому их называют предварительными или предпроектными.</a:t>
            </a:r>
          </a:p>
          <a:p>
            <a:endParaRPr lang="ru-RU" dirty="0"/>
          </a:p>
        </p:txBody>
      </p:sp>
    </p:spTree>
    <p:extLst>
      <p:ext uri="{BB962C8B-B14F-4D97-AF65-F5344CB8AC3E}">
        <p14:creationId xmlns:p14="http://schemas.microsoft.com/office/powerpoint/2010/main" val="3417732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BDB305F-F3B2-F4A4-3DCA-54251521899E}"/>
              </a:ext>
            </a:extLst>
          </p:cNvPr>
          <p:cNvSpPr>
            <a:spLocks noGrp="1"/>
          </p:cNvSpPr>
          <p:nvPr>
            <p:ph type="title"/>
          </p:nvPr>
        </p:nvSpPr>
        <p:spPr>
          <a:xfrm>
            <a:off x="907317" y="293209"/>
            <a:ext cx="10377366" cy="959857"/>
          </a:xfrm>
        </p:spPr>
        <p:style>
          <a:lnRef idx="2">
            <a:schemeClr val="dk1"/>
          </a:lnRef>
          <a:fillRef idx="1">
            <a:schemeClr val="lt1"/>
          </a:fillRef>
          <a:effectRef idx="0">
            <a:schemeClr val="dk1"/>
          </a:effectRef>
          <a:fontRef idx="minor">
            <a:schemeClr val="dk1"/>
          </a:fontRef>
        </p:style>
        <p:txBody>
          <a:bodyPr>
            <a:noAutofit/>
          </a:bodyPr>
          <a:lstStyle/>
          <a:p>
            <a:pPr algn="ctr"/>
            <a:r>
              <a:rPr lang="ru-RU" sz="2800" dirty="0">
                <a:latin typeface="Times New Roman" panose="02020603050405020304" pitchFamily="18" charset="0"/>
                <a:cs typeface="Times New Roman" panose="02020603050405020304" pitchFamily="18" charset="0"/>
              </a:rPr>
              <a:t>2. Перспективный расчет численности населения (метод трудового баланса)</a:t>
            </a:r>
            <a:endParaRPr lang="ru-RU" sz="2800" dirty="0"/>
          </a:p>
        </p:txBody>
      </p:sp>
      <p:sp>
        <p:nvSpPr>
          <p:cNvPr id="3" name="Текст 2">
            <a:extLst>
              <a:ext uri="{FF2B5EF4-FFF2-40B4-BE49-F238E27FC236}">
                <a16:creationId xmlns:a16="http://schemas.microsoft.com/office/drawing/2014/main" id="{096D15C0-DF56-0A09-2B41-64DF48772B72}"/>
              </a:ext>
            </a:extLst>
          </p:cNvPr>
          <p:cNvSpPr>
            <a:spLocks noGrp="1"/>
          </p:cNvSpPr>
          <p:nvPr>
            <p:ph type="body" idx="1"/>
          </p:nvPr>
        </p:nvSpPr>
        <p:spPr>
          <a:xfrm>
            <a:off x="684213" y="1473199"/>
            <a:ext cx="10915120" cy="5091591"/>
          </a:xfrm>
        </p:spPr>
        <p:txBody>
          <a:bodyPr>
            <a:normAutofit fontScale="92500" lnSpcReduction="20000"/>
          </a:bodyPr>
          <a:lstStyle/>
          <a:p>
            <a:pPr algn="just"/>
            <a:r>
              <a:rPr lang="ru-RU" sz="2400" dirty="0">
                <a:solidFill>
                  <a:schemeClr val="tx1"/>
                </a:solidFill>
                <a:effectLst/>
                <a:latin typeface="Times New Roman" panose="02020603050405020304" pitchFamily="18" charset="0"/>
                <a:ea typeface="Times New Roman" panose="02020603050405020304" pitchFamily="18" charset="0"/>
              </a:rPr>
              <a:t>	Численность на­селения, которое будет проживать в населенном месте, является основой для ряда других расчетов, необходимых для составления проекта планировки.</a:t>
            </a:r>
          </a:p>
          <a:p>
            <a:pPr algn="just"/>
            <a:r>
              <a:rPr lang="ru-RU" sz="2400" dirty="0">
                <a:solidFill>
                  <a:schemeClr val="tx1"/>
                </a:solidFill>
                <a:effectLst/>
                <a:latin typeface="Times New Roman" panose="02020603050405020304" pitchFamily="18" charset="0"/>
                <a:ea typeface="Times New Roman" panose="02020603050405020304" pitchFamily="18" charset="0"/>
              </a:rPr>
              <a:t>	Исходя из проектной численности населения, определяют объ­емы жилищно-гражданского строительства и благоустройства, размеры селитебной территории для населенного места.</a:t>
            </a:r>
          </a:p>
          <a:p>
            <a:pPr algn="just"/>
            <a:r>
              <a:rPr lang="ru-RU" sz="2400" dirty="0">
                <a:solidFill>
                  <a:schemeClr val="tx1"/>
                </a:solidFill>
                <a:effectLst/>
                <a:latin typeface="Times New Roman" panose="02020603050405020304" pitchFamily="18" charset="0"/>
                <a:ea typeface="Times New Roman" panose="02020603050405020304" pitchFamily="18" charset="0"/>
              </a:rPr>
              <a:t>	Проектную численность населения определяют расчетным пу­тем: общее население, численность отдельных возрастных групп и количество семей.</a:t>
            </a:r>
          </a:p>
          <a:p>
            <a:pPr algn="just"/>
            <a:r>
              <a:rPr lang="ru-RU" sz="2400" dirty="0">
                <a:solidFill>
                  <a:schemeClr val="tx1"/>
                </a:solidFill>
                <a:effectLst/>
                <a:latin typeface="Times New Roman" panose="02020603050405020304" pitchFamily="18" charset="0"/>
                <a:ea typeface="Times New Roman" panose="02020603050405020304" pitchFamily="18" charset="0"/>
              </a:rPr>
              <a:t>	Для расчета общей перспективной численности населения, которое будет проживать в населенное месте, используются два метода: метод трудового баланса и ста­тистический метод.</a:t>
            </a:r>
          </a:p>
          <a:p>
            <a:r>
              <a:rPr lang="ru-RU" sz="2400" i="1" dirty="0">
                <a:solidFill>
                  <a:schemeClr val="tx1"/>
                </a:solidFill>
                <a:effectLst/>
                <a:latin typeface="Times New Roman" panose="02020603050405020304" pitchFamily="18" charset="0"/>
                <a:ea typeface="Times New Roman" panose="02020603050405020304" pitchFamily="18" charset="0"/>
              </a:rPr>
              <a:t>	Метод трудового баланса.</a:t>
            </a:r>
            <a:r>
              <a:rPr lang="ru-RU" sz="2400" dirty="0">
                <a:solidFill>
                  <a:schemeClr val="tx1"/>
                </a:solidFill>
                <a:effectLst/>
                <a:latin typeface="Times New Roman" panose="02020603050405020304" pitchFamily="18" charset="0"/>
                <a:ea typeface="Times New Roman" panose="02020603050405020304" pitchFamily="18" charset="0"/>
              </a:rPr>
              <a:t> Сущность метода заключается в том, что все проектное население (Н) в зависимости от отношения к общественной трудовой деятельности подразделяется на три группы—градообразующую (А), обслуживающую (Б) и несамодеятельную (В), между которыми устанавливается опреде­ленное численное соотношение.</a:t>
            </a:r>
          </a:p>
          <a:p>
            <a:endParaRPr lang="ru-RU" dirty="0"/>
          </a:p>
        </p:txBody>
      </p:sp>
    </p:spTree>
    <p:extLst>
      <p:ext uri="{BB962C8B-B14F-4D97-AF65-F5344CB8AC3E}">
        <p14:creationId xmlns:p14="http://schemas.microsoft.com/office/powerpoint/2010/main" val="2173022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2B8D1802-F435-A1A3-C0DD-841795800CBA}"/>
              </a:ext>
            </a:extLst>
          </p:cNvPr>
          <p:cNvSpPr>
            <a:spLocks noGrp="1"/>
          </p:cNvSpPr>
          <p:nvPr>
            <p:ph type="title"/>
          </p:nvPr>
        </p:nvSpPr>
        <p:spPr>
          <a:xfrm>
            <a:off x="677334" y="609599"/>
            <a:ext cx="11209866" cy="5926667"/>
          </a:xfrm>
        </p:spPr>
        <p:txBody>
          <a:bodyPr>
            <a:noAutofit/>
          </a:bodyPr>
          <a:lstStyle/>
          <a:p>
            <a:r>
              <a:rPr lang="ru-RU" sz="2400" dirty="0">
                <a:solidFill>
                  <a:schemeClr val="tx1"/>
                </a:solidFill>
                <a:effectLst/>
                <a:latin typeface="Times New Roman" panose="02020603050405020304" pitchFamily="18" charset="0"/>
                <a:ea typeface="Times New Roman" panose="02020603050405020304" pitchFamily="18" charset="0"/>
              </a:rPr>
              <a:t>	Градообразующая группа (А) – трудящиеся предпри­ятий, учреждений и организаций градообразующего значения, к которым относятся: промышленные и сельскохозяйственные пред­приятия, склады и базы материально-технического снабжения;</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строительно-монтажные организации; предприятия и учреждения внешнего транспорта; предприятия и учреждения обслуживания </a:t>
            </a:r>
            <a:r>
              <a:rPr lang="ru-RU" sz="2400" dirty="0" err="1">
                <a:solidFill>
                  <a:schemeClr val="tx1"/>
                </a:solidFill>
                <a:effectLst/>
                <a:latin typeface="Times New Roman" panose="02020603050405020304" pitchFamily="18" charset="0"/>
                <a:ea typeface="Times New Roman" panose="02020603050405020304" pitchFamily="18" charset="0"/>
              </a:rPr>
              <a:t>внепоселкового</a:t>
            </a:r>
            <a:r>
              <a:rPr lang="ru-RU" sz="2400" dirty="0">
                <a:solidFill>
                  <a:schemeClr val="tx1"/>
                </a:solidFill>
                <a:effectLst/>
                <a:latin typeface="Times New Roman" panose="02020603050405020304" pitchFamily="18" charset="0"/>
                <a:ea typeface="Times New Roman" panose="02020603050405020304" pitchFamily="18" charset="0"/>
              </a:rPr>
              <a:t> значения.</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В сельских населенных местах основной состав градообразующей группы—это работники данного сельскохозяйственного предприятия (колхоза, совхоза).</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Обслуживающая группа (Б)—трудящиеся предприя­тий и учреждений обслуживания жителей только данного насе­ленного места.</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Несамодеятельная группа (В)—дети дошкольною к школьного возраста, пенсионеры, лица, занятые </a:t>
            </a:r>
            <a:r>
              <a:rPr lang="ru-RU" sz="2400" cap="small" dirty="0">
                <a:solidFill>
                  <a:schemeClr val="tx1"/>
                </a:solidFill>
                <a:effectLst/>
                <a:latin typeface="Times New Roman" panose="02020603050405020304" pitchFamily="18" charset="0"/>
                <a:ea typeface="Times New Roman" panose="02020603050405020304" pitchFamily="18" charset="0"/>
              </a:rPr>
              <a:t>б </a:t>
            </a:r>
            <a:r>
              <a:rPr lang="ru-RU" sz="2400" dirty="0">
                <a:solidFill>
                  <a:schemeClr val="tx1"/>
                </a:solidFill>
                <a:effectLst/>
                <a:latin typeface="Times New Roman" panose="02020603050405020304" pitchFamily="18" charset="0"/>
                <a:ea typeface="Times New Roman" panose="02020603050405020304" pitchFamily="18" charset="0"/>
              </a:rPr>
              <a:t>домашнем хо­зяйстве, учащиеся дневных отделений вузов, техникумов и про­фессионально-технических училищ.</a:t>
            </a:r>
            <a:br>
              <a:rPr lang="ru-RU" sz="2400" dirty="0">
                <a:solidFill>
                  <a:schemeClr val="tx1"/>
                </a:solidFill>
                <a:effectLst/>
                <a:latin typeface="Times New Roman" panose="02020603050405020304" pitchFamily="18" charset="0"/>
                <a:ea typeface="Times New Roman" panose="02020603050405020304" pitchFamily="18" charset="0"/>
              </a:rPr>
            </a:br>
            <a:endParaRPr lang="ru-RU" sz="4400" dirty="0">
              <a:solidFill>
                <a:schemeClr val="tx1"/>
              </a:solidFill>
            </a:endParaRPr>
          </a:p>
        </p:txBody>
      </p:sp>
    </p:spTree>
    <p:extLst>
      <p:ext uri="{BB962C8B-B14F-4D97-AF65-F5344CB8AC3E}">
        <p14:creationId xmlns:p14="http://schemas.microsoft.com/office/powerpoint/2010/main" val="3532709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573BD55-D8FA-FED5-88DA-33AF92F4C626}"/>
              </a:ext>
            </a:extLst>
          </p:cNvPr>
          <p:cNvSpPr>
            <a:spLocks noGrp="1"/>
          </p:cNvSpPr>
          <p:nvPr>
            <p:ph type="title"/>
          </p:nvPr>
        </p:nvSpPr>
        <p:spPr>
          <a:xfrm>
            <a:off x="677334" y="609599"/>
            <a:ext cx="10905066" cy="5723467"/>
          </a:xfrm>
        </p:spPr>
        <p:txBody>
          <a:bodyPr>
            <a:normAutofit fontScale="90000"/>
          </a:bodyPr>
          <a:lstStyle/>
          <a:p>
            <a:r>
              <a:rPr lang="ru-RU" sz="2800" dirty="0">
                <a:solidFill>
                  <a:schemeClr val="tx1"/>
                </a:solidFill>
                <a:effectLst/>
                <a:latin typeface="Times New Roman" panose="02020603050405020304" pitchFamily="18" charset="0"/>
                <a:ea typeface="Times New Roman" panose="02020603050405020304" pitchFamily="18" charset="0"/>
              </a:rPr>
              <a:t>	Численность населения градообразующей группы является ис­ходной для расчета. Она обычно приводится в задании на проек­тирование (производственные кадры) или может быть определена расчетным путем, о чем будет сказано ниже.</a:t>
            </a:r>
            <a:br>
              <a:rPr lang="ru-RU" sz="2800" dirty="0">
                <a:solidFill>
                  <a:schemeClr val="tx1"/>
                </a:solidFill>
                <a:effectLst/>
                <a:latin typeface="Times New Roman" panose="02020603050405020304" pitchFamily="18" charset="0"/>
                <a:ea typeface="Times New Roman" panose="02020603050405020304" pitchFamily="18" charset="0"/>
              </a:rPr>
            </a:br>
            <a:r>
              <a:rPr lang="ru-RU" sz="2800" dirty="0">
                <a:solidFill>
                  <a:schemeClr val="tx1"/>
                </a:solidFill>
                <a:effectLst/>
                <a:latin typeface="Times New Roman" panose="02020603050405020304" pitchFamily="18" charset="0"/>
                <a:ea typeface="Times New Roman" panose="02020603050405020304" pitchFamily="18" charset="0"/>
              </a:rPr>
              <a:t>	Численность населения обслуживающей группы определяют с учетом современного и проектируемого уровня охвата населения различными видами обслуживания, потребности разных возраст­ных групп населения в каждом виде обслуживания, размера на­селенного места и его значения в системе расселения района. Для поселков численность обслуживающей группы принимается в рас­четах в размере 15—17% общей численности на первую очередь и 19—22% на расчетный срок.</a:t>
            </a:r>
            <a:br>
              <a:rPr lang="ru-RU" sz="2800" dirty="0">
                <a:solidFill>
                  <a:schemeClr val="tx1"/>
                </a:solidFill>
                <a:effectLst/>
                <a:latin typeface="Times New Roman" panose="02020603050405020304" pitchFamily="18" charset="0"/>
                <a:ea typeface="Times New Roman" panose="02020603050405020304" pitchFamily="18" charset="0"/>
              </a:rPr>
            </a:br>
            <a:r>
              <a:rPr lang="ru-RU" sz="2800" dirty="0">
                <a:solidFill>
                  <a:schemeClr val="tx1"/>
                </a:solidFill>
                <a:effectLst/>
                <a:latin typeface="Times New Roman" panose="02020603050405020304" pitchFamily="18" charset="0"/>
                <a:ea typeface="Times New Roman" panose="02020603050405020304" pitchFamily="18" charset="0"/>
              </a:rPr>
              <a:t>	Численность несамодеятельной группы устанавливают путем анализа возрастной структуры сельского населения по данным демографической статистики' области, края, республики, с учетом тенденций изменения ее на расчетный срок.</a:t>
            </a:r>
            <a:br>
              <a:rPr lang="ru-RU" sz="2800" dirty="0">
                <a:effectLst/>
                <a:latin typeface="Times New Roman" panose="02020603050405020304" pitchFamily="18" charset="0"/>
                <a:ea typeface="Times New Roman" panose="02020603050405020304" pitchFamily="18" charset="0"/>
              </a:rPr>
            </a:br>
            <a:endParaRPr lang="ru-RU" sz="4800" dirty="0"/>
          </a:p>
        </p:txBody>
      </p:sp>
    </p:spTree>
    <p:extLst>
      <p:ext uri="{BB962C8B-B14F-4D97-AF65-F5344CB8AC3E}">
        <p14:creationId xmlns:p14="http://schemas.microsoft.com/office/powerpoint/2010/main" val="3868234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5320B1-3342-C6F6-3896-410B004FBF11}"/>
              </a:ext>
            </a:extLst>
          </p:cNvPr>
          <p:cNvSpPr>
            <a:spLocks noGrp="1"/>
          </p:cNvSpPr>
          <p:nvPr>
            <p:ph type="title"/>
          </p:nvPr>
        </p:nvSpPr>
        <p:spPr>
          <a:xfrm>
            <a:off x="372533" y="2908266"/>
            <a:ext cx="11272136" cy="3458667"/>
          </a:xfrm>
        </p:spPr>
        <p:txBody>
          <a:bodyPr>
            <a:noAutofit/>
          </a:bodyPr>
          <a:lstStyle/>
          <a:p>
            <a:r>
              <a:rPr lang="ru-RU" sz="2000" dirty="0">
                <a:solidFill>
                  <a:schemeClr val="tx1"/>
                </a:solidFill>
                <a:effectLst/>
                <a:latin typeface="Times New Roman" panose="02020603050405020304" pitchFamily="18" charset="0"/>
                <a:ea typeface="Times New Roman" panose="02020603050405020304" pitchFamily="18" charset="0"/>
              </a:rPr>
              <a:t>	</a:t>
            </a:r>
            <a:r>
              <a:rPr lang="ru-RU" sz="2400" dirty="0">
                <a:solidFill>
                  <a:schemeClr val="tx1"/>
                </a:solidFill>
                <a:effectLst/>
                <a:latin typeface="Times New Roman" panose="02020603050405020304" pitchFamily="18" charset="0"/>
                <a:ea typeface="Times New Roman" panose="02020603050405020304" pitchFamily="18" charset="0"/>
              </a:rPr>
              <a:t>В практике проектно-планировочных работ нередко применя­ют для расчета перспективной численности населения упрощен­ную формулу: Н=А-К, где К представляет собой так называемый градообразующий коэффициент, принимаемый в пределах 2,5—3,3.</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Расчет численности градообразующей группы. Численность градообразующей группы населения, как правило, указывается в задании на проектирование. В состав градообразующей группы входят работники данного сельскохозяйственного предприятия (колхоза, совхоза) и трудоспособное население, занятое в учреждениях и на предприятиях несельскохозяйственного значения.</a:t>
            </a:r>
          </a:p>
        </p:txBody>
      </p:sp>
      <p:sp>
        <p:nvSpPr>
          <p:cNvPr id="5" name="Rectangle 4">
            <a:extLst>
              <a:ext uri="{FF2B5EF4-FFF2-40B4-BE49-F238E27FC236}">
                <a16:creationId xmlns:a16="http://schemas.microsoft.com/office/drawing/2014/main" id="{443EF757-FAD8-D6B8-9C27-30A7E449BFD9}"/>
              </a:ext>
            </a:extLst>
          </p:cNvPr>
          <p:cNvSpPr>
            <a:spLocks noChangeArrowheads="1"/>
          </p:cNvSpPr>
          <p:nvPr/>
        </p:nvSpPr>
        <p:spPr bwMode="auto">
          <a:xfrm>
            <a:off x="372533" y="370415"/>
            <a:ext cx="10193867"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На основе этой формулы можно рассчитать общую числен­ность населения (Н) по методу трудового баланса</a:t>
            </a:r>
            <a:r>
              <a:rPr kumimoji="0" lang="ru-RU" altLang="ru-RU"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a:t>
            </a:r>
            <a:endParaRPr kumimoji="0" lang="ru-RU" altLang="ru-RU"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2800" b="0" i="0" u="none" strike="noStrike" cap="none" normalizeH="0" baseline="0" dirty="0">
              <a:ln>
                <a:noFill/>
              </a:ln>
              <a:solidFill>
                <a:schemeClr val="tx1"/>
              </a:solidFill>
              <a:effectLst/>
              <a:latin typeface="Arial" panose="020B0604020202020204" pitchFamily="34" charset="0"/>
            </a:endParaRPr>
          </a:p>
        </p:txBody>
      </p:sp>
      <p:graphicFrame>
        <p:nvGraphicFramePr>
          <p:cNvPr id="6" name="Объект 5">
            <a:extLst>
              <a:ext uri="{FF2B5EF4-FFF2-40B4-BE49-F238E27FC236}">
                <a16:creationId xmlns:a16="http://schemas.microsoft.com/office/drawing/2014/main" id="{229812DC-5004-6F1A-EA0D-1A2F10F916BB}"/>
              </a:ext>
            </a:extLst>
          </p:cNvPr>
          <p:cNvGraphicFramePr>
            <a:graphicFrameLocks noChangeAspect="1"/>
          </p:cNvGraphicFramePr>
          <p:nvPr>
            <p:extLst>
              <p:ext uri="{D42A27DB-BD31-4B8C-83A1-F6EECF244321}">
                <p14:modId xmlns:p14="http://schemas.microsoft.com/office/powerpoint/2010/main" val="2058916248"/>
              </p:ext>
            </p:extLst>
          </p:nvPr>
        </p:nvGraphicFramePr>
        <p:xfrm>
          <a:off x="2353734" y="1245133"/>
          <a:ext cx="2489200" cy="839216"/>
        </p:xfrm>
        <a:graphic>
          <a:graphicData uri="http://schemas.openxmlformats.org/presentationml/2006/ole">
            <mc:AlternateContent xmlns:mc="http://schemas.openxmlformats.org/markup-compatibility/2006">
              <mc:Choice xmlns:v="urn:schemas-microsoft-com:vml" Requires="v">
                <p:oleObj spid="_x0000_s1026" r:id="rId3" imgW="1231366" imgH="418918" progId="Equation.3">
                  <p:embed/>
                </p:oleObj>
              </mc:Choice>
              <mc:Fallback>
                <p:oleObj r:id="rId3" imgW="1231366" imgH="418918"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53734" y="1245133"/>
                        <a:ext cx="2489200" cy="839216"/>
                      </a:xfrm>
                      <a:prstGeom prst="rect">
                        <a:avLst/>
                      </a:prstGeom>
                      <a:noFill/>
                    </p:spPr>
                  </p:pic>
                </p:oleObj>
              </mc:Fallback>
            </mc:AlternateContent>
          </a:graphicData>
        </a:graphic>
      </p:graphicFrame>
    </p:spTree>
    <p:extLst>
      <p:ext uri="{BB962C8B-B14F-4D97-AF65-F5344CB8AC3E}">
        <p14:creationId xmlns:p14="http://schemas.microsoft.com/office/powerpoint/2010/main" val="488997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94A3BC-BB10-5F36-B051-7C84B10E5DEC}"/>
              </a:ext>
            </a:extLst>
          </p:cNvPr>
          <p:cNvSpPr>
            <a:spLocks noGrp="1"/>
          </p:cNvSpPr>
          <p:nvPr>
            <p:ph type="title"/>
          </p:nvPr>
        </p:nvSpPr>
        <p:spPr>
          <a:xfrm>
            <a:off x="524933" y="541867"/>
            <a:ext cx="11243734" cy="5435600"/>
          </a:xfrm>
        </p:spPr>
        <p:txBody>
          <a:bodyPr>
            <a:noAutofit/>
          </a:bodyPr>
          <a:lstStyle/>
          <a:p>
            <a:r>
              <a:rPr lang="ru-RU" sz="2400" dirty="0">
                <a:solidFill>
                  <a:schemeClr val="tx1"/>
                </a:solidFill>
                <a:effectLst/>
                <a:latin typeface="Times New Roman" panose="02020603050405020304" pitchFamily="18" charset="0"/>
                <a:ea typeface="Times New Roman" panose="02020603050405020304" pitchFamily="18" charset="0"/>
              </a:rPr>
              <a:t>	Расчет потребности сельскохозяйственного производства в рабочих кадрах проводят по нормам затрат труда в основных отраслях производства: в растениеводстве – на 1 га посевной пло­щади сельскохозяйственных культур, в животноводстве – на голову скота. Прежде всего рассматриваются основные показатели развития производства на расчетный период и нормативы общих затрат (прямых и косвенных) по каждой сельскохозяйственной культуре и по видам скота.</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Основные показатели развития производства в сельскохозяйственном предприятии на расчетный период берут из данных задания на разработку проекта или определяют по материалам районной планировки. При этом уточняют и корректируют проек­тируемый объем производства.</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Нормативы прямых затрат труда в отраслях сельскохозяйственного производства разрабатывают специализированные научно-исследовательские институты; они должны отражать рост производительности труда в, сельском хозяйстве на основе научно-технического прогресса, научной организации труда и др.</a:t>
            </a:r>
            <a:br>
              <a:rPr lang="ru-RU" sz="2400" dirty="0">
                <a:solidFill>
                  <a:schemeClr val="tx1"/>
                </a:solidFill>
                <a:effectLst/>
                <a:latin typeface="Times New Roman" panose="02020603050405020304" pitchFamily="18" charset="0"/>
                <a:ea typeface="Times New Roman" panose="02020603050405020304" pitchFamily="18" charset="0"/>
              </a:rPr>
            </a:br>
            <a:endParaRPr lang="ru-RU" sz="4400" dirty="0">
              <a:solidFill>
                <a:schemeClr val="tx1"/>
              </a:solidFill>
            </a:endParaRPr>
          </a:p>
        </p:txBody>
      </p:sp>
    </p:spTree>
    <p:extLst>
      <p:ext uri="{BB962C8B-B14F-4D97-AF65-F5344CB8AC3E}">
        <p14:creationId xmlns:p14="http://schemas.microsoft.com/office/powerpoint/2010/main" val="3770975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504880-11A2-14E4-14C5-81A0BD01E613}"/>
              </a:ext>
            </a:extLst>
          </p:cNvPr>
          <p:cNvSpPr>
            <a:spLocks noGrp="1"/>
          </p:cNvSpPr>
          <p:nvPr>
            <p:ph type="title"/>
          </p:nvPr>
        </p:nvSpPr>
        <p:spPr>
          <a:xfrm>
            <a:off x="677333" y="609600"/>
            <a:ext cx="10972799" cy="5537200"/>
          </a:xfrm>
        </p:spPr>
        <p:txBody>
          <a:bodyPr>
            <a:normAutofit fontScale="90000"/>
          </a:bodyPr>
          <a:lstStyle/>
          <a:p>
            <a:r>
              <a:rPr lang="ru-RU" sz="2400" dirty="0">
                <a:solidFill>
                  <a:schemeClr val="tx1"/>
                </a:solidFill>
                <a:effectLst/>
                <a:latin typeface="Times New Roman" panose="02020603050405020304" pitchFamily="18" charset="0"/>
                <a:ea typeface="Times New Roman" panose="02020603050405020304" pitchFamily="18" charset="0"/>
              </a:rPr>
              <a:t>	По нормам затрат труда определяют на перспективу количество человеко-часов или человеко-дней, которое необходимо отработать в отраслях сельскохозяйственного производства (При </a:t>
            </a:r>
            <a:r>
              <a:rPr lang="ru-RU" sz="2400" dirty="0" err="1">
                <a:solidFill>
                  <a:schemeClr val="tx1"/>
                </a:solidFill>
                <a:effectLst/>
                <a:latin typeface="Times New Roman" panose="02020603050405020304" pitchFamily="18" charset="0"/>
                <a:ea typeface="Times New Roman" panose="02020603050405020304" pitchFamily="18" charset="0"/>
              </a:rPr>
              <a:t>Пж</a:t>
            </a:r>
            <a:r>
              <a:rPr lang="ru-RU" sz="2400" dirty="0">
                <a:solidFill>
                  <a:schemeClr val="tx1"/>
                </a:solidFill>
                <a:effectLst/>
                <a:latin typeface="Times New Roman" panose="02020603050405020304" pitchFamily="18" charset="0"/>
                <a:ea typeface="Times New Roman" panose="02020603050405020304" pitchFamily="18" charset="0"/>
              </a:rPr>
              <a:t>), затем с учетом количества рабочих часов или дней в году, вырабатываемых одним трудоспособным, и общей численности трудо­способных определяют количество трудоспособных по отраслям:</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Во вспомогательных отраслях производства (подсобное производство, строительство и капитальный ремонт) затраты труда определяют, исходя из современного удельного веса в общих затратах труда с учетом их роста (уменьшения) в перспективе. Для сельских населенных мест установлены следующие ориентировочные соотношения для определения потребности в основных и вспомогательных рабочих в сельскохозяйственных предприятиях: в центральных усадьбах—75:25; в бригадных селах и отделениях совхозов – 85:15, в прочих селах — 95:5.</a:t>
            </a:r>
            <a:br>
              <a:rPr lang="ru-RU" sz="2400" dirty="0">
                <a:solidFill>
                  <a:schemeClr val="tx1"/>
                </a:solidFill>
                <a:effectLst/>
                <a:latin typeface="Times New Roman" panose="02020603050405020304" pitchFamily="18" charset="0"/>
                <a:ea typeface="Times New Roman" panose="02020603050405020304" pitchFamily="18" charset="0"/>
              </a:rPr>
            </a:br>
            <a:r>
              <a:rPr lang="ru-RU" sz="2400" dirty="0">
                <a:solidFill>
                  <a:schemeClr val="tx1"/>
                </a:solidFill>
                <a:effectLst/>
                <a:latin typeface="Times New Roman" panose="02020603050405020304" pitchFamily="18" charset="0"/>
                <a:ea typeface="Times New Roman" panose="02020603050405020304" pitchFamily="18" charset="0"/>
              </a:rPr>
              <a:t>	Перспективную потребность в рабочей силе предприятий промышленности, строительства и транспорта рассчитывают на основе опытных данных и штатных расписаний на перспективу.</a:t>
            </a:r>
            <a:br>
              <a:rPr lang="ru-RU" sz="2400" dirty="0">
                <a:effectLst/>
                <a:latin typeface="Times New Roman" panose="02020603050405020304" pitchFamily="18" charset="0"/>
                <a:ea typeface="Times New Roman" panose="02020603050405020304" pitchFamily="18" charset="0"/>
              </a:rPr>
            </a:br>
            <a:endParaRPr lang="ru-RU" sz="4400" dirty="0"/>
          </a:p>
        </p:txBody>
      </p:sp>
    </p:spTree>
    <p:extLst>
      <p:ext uri="{BB962C8B-B14F-4D97-AF65-F5344CB8AC3E}">
        <p14:creationId xmlns:p14="http://schemas.microsoft.com/office/powerpoint/2010/main" val="39603946"/>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291</TotalTime>
  <Words>633</Words>
  <Application>Microsoft Office PowerPoint</Application>
  <PresentationFormat>Широкоэкранный</PresentationFormat>
  <Paragraphs>74</Paragraphs>
  <Slides>24</Slides>
  <Notes>0</Notes>
  <HiddenSlides>0</HiddenSlides>
  <MMClips>0</MMClips>
  <ScaleCrop>false</ScaleCrop>
  <HeadingPairs>
    <vt:vector size="8" baseType="variant">
      <vt:variant>
        <vt:lpstr>Использованные шрифты</vt:lpstr>
      </vt:variant>
      <vt:variant>
        <vt:i4>5</vt:i4>
      </vt:variant>
      <vt:variant>
        <vt:lpstr>Тема</vt:lpstr>
      </vt:variant>
      <vt:variant>
        <vt:i4>1</vt:i4>
      </vt:variant>
      <vt:variant>
        <vt:lpstr>Внедренные серверы OLE</vt:lpstr>
      </vt:variant>
      <vt:variant>
        <vt:i4>1</vt:i4>
      </vt:variant>
      <vt:variant>
        <vt:lpstr>Заголовки слайдов</vt:lpstr>
      </vt:variant>
      <vt:variant>
        <vt:i4>24</vt:i4>
      </vt:variant>
    </vt:vector>
  </HeadingPairs>
  <TitlesOfParts>
    <vt:vector size="31" baseType="lpstr">
      <vt:lpstr>Arial</vt:lpstr>
      <vt:lpstr>Cambria Math</vt:lpstr>
      <vt:lpstr>Times New Roman</vt:lpstr>
      <vt:lpstr>Trebuchet MS</vt:lpstr>
      <vt:lpstr>Wingdings 3</vt:lpstr>
      <vt:lpstr>Аспект</vt:lpstr>
      <vt:lpstr>Equation.3</vt:lpstr>
      <vt:lpstr>Генеральный план сельского населенного пункта и его содержание</vt:lpstr>
      <vt:lpstr>1.расчетные сроки для проектирования 2. Перспективный расчет численности населения (метод трудового баланса) 3.Перспективный расчет численности населения (статистический метод) 4. Перспективный расчет жилых зданий 5. Расчет культурно-бытовых объектов 6. Расчет производственного строительства 7. Сводный список проектируемого строительства  8.Расчет площади территории под сельский населенный пункт 9.расчеты по благоустройству сельского населенного пункта</vt:lpstr>
      <vt:lpstr>1.Расчетные сроки для проектирования</vt:lpstr>
      <vt:lpstr>2. Перспективный расчет численности населения (метод трудового баланса)</vt:lpstr>
      <vt:lpstr> Градообразующая группа (А) – трудящиеся предпри­ятий, учреждений и организаций градообразующего значения, к которым относятся: промышленные и сельскохозяйственные пред­приятия, склады и базы материально-технического снабжения;  строительно-монтажные организации; предприятия и учреждения внешнего транспорта; предприятия и учреждения обслуживания внепоселкового значения.  В сельских населенных местах основной состав градообразующей группы—это работники данного сельскохозяйственного предприятия (колхоза, совхоза).  Обслуживающая группа (Б)—трудящиеся предприя­тий и учреждений обслуживания жителей только данного насе­ленного места.  Несамодеятельная группа (В)—дети дошкольною к школьного возраста, пенсионеры, лица, занятые б домашнем хо­зяйстве, учащиеся дневных отделений вузов, техникумов и про­фессионально-технических училищ. </vt:lpstr>
      <vt:lpstr> Численность населения градообразующей группы является ис­ходной для расчета. Она обычно приводится в задании на проек­тирование (производственные кадры) или может быть определена расчетным путем, о чем будет сказано ниже.  Численность населения обслуживающей группы определяют с учетом современного и проектируемого уровня охвата населения различными видами обслуживания, потребности разных возраст­ных групп населения в каждом виде обслуживания, размера на­селенного места и его значения в системе расселения района. Для поселков численность обслуживающей группы принимается в рас­четах в размере 15—17% общей численности на первую очередь и 19—22% на расчетный срок.  Численность несамодеятельной группы устанавливают путем анализа возрастной структуры сельского населения по данным демографической статистики' области, края, республики, с учетом тенденций изменения ее на расчетный срок. </vt:lpstr>
      <vt:lpstr> В практике проектно-планировочных работ нередко применя­ют для расчета перспективной численности населения упрощен­ную формулу: Н=А-К, где К представляет собой так называемый градообразующий коэффициент, принимаемый в пределах 2,5—3,3.  Расчет численности градообразующей группы. Численность градообразующей группы населения, как правило, указывается в задании на проектирование. В состав градообразующей группы входят работники данного сельскохозяйственного предприятия (колхоза, совхоза) и трудоспособное население, занятое в учреждениях и на предприятиях несельскохозяйственного значения.</vt:lpstr>
      <vt:lpstr> Расчет потребности сельскохозяйственного производства в рабочих кадрах проводят по нормам затрат труда в основных отраслях производства: в растениеводстве – на 1 га посевной пло­щади сельскохозяйственных культур, в животноводстве – на голову скота. Прежде всего рассматриваются основные показатели развития производства на расчетный период и нормативы общих затрат (прямых и косвенных) по каждой сельскохозяйственной культуре и по видам скота.  Основные показатели развития производства в сельскохозяйственном предприятии на расчетный период берут из данных задания на разработку проекта или определяют по материалам районной планировки. При этом уточняют и корректируют проек­тируемый объем производства.  Нормативы прямых затрат труда в отраслях сельскохозяйственного производства разрабатывают специализированные научно-исследовательские институты; они должны отражать рост производительности труда в, сельском хозяйстве на основе научно-технического прогресса, научной организации труда и др. </vt:lpstr>
      <vt:lpstr> По нормам затрат труда определяют на перспективу количество человеко-часов или человеко-дней, которое необходимо отработать в отраслях сельскохозяйственного производства (При Пж), затем с учетом количества рабочих часов или дней в году, вырабатываемых одним трудоспособным, и общей численности трудо­способных определяют количество трудоспособных по отраслям:  Во вспомогательных отраслях производства (подсобное производство, строительство и капитальный ремонт) затраты труда определяют, исходя из современного удельного веса в общих затратах труда с учетом их роста (уменьшения) в перспективе. Для сельских населенных мест установлены следующие ориентировочные соотношения для определения потребности в основных и вспомогательных рабочих в сельскохозяйственных предприятиях: в центральных усадьбах—75:25; в бригадных селах и отделениях совхозов – 85:15, в прочих селах — 95:5.  Перспективную потребность в рабочей силе предприятий промышленности, строительства и транспорта рассчитывают на основе опытных данных и штатных расписаний на перспективу. </vt:lpstr>
      <vt:lpstr>3.Перспективный расчет численности населения (статистический метод) </vt:lpstr>
      <vt:lpstr> Для расчета населения по конкретному объекту естественный прирост следует принимать по данным местных статистических органов. Среднегодовой процент миграции на перспективу устанавливается по фактическим данным за ряд прошлых лет.  Результаты расчетов по методу трудового баланса и статистическому методу сравнивают. При Н&gt;N намечают пути для обеспечения работой избыточного трудоспособного населения (расширение производства, организация предприятий по переработке сельскохозяйственной продукции, подсобных промыслов и т. п.), а при отсутствии такой возможности эта часть населения составит резерв для передачи в промышленность, на транспорт, другим сельскохозяйственным предприятиям, где недостаток ра­бочей силы. При Н&lt;N возникает необходимость изыскания ре­зервов для увеличения численности населения.  В дальнейших предпроектных расчетах принимают результат, полученный по методу трудового баланса. </vt:lpstr>
      <vt:lpstr> Возрастная структура населения используется также при планировании строительства некоторых общественных учреждений (детские сады, ясли, школы). Семейная структура позволяет определить ожидаемое число семей, а затем и жилой фонд для них (количество квартир, их величина, число комнат).  Расчет количества семей. Проектирование и строительство жилого фонда на перспективу должно осуществляться с учетом предоставления каждой семье отдельной квартиры. Для этого необходимо знать, сколько и каких по численному составу семей будет проживать в проектируемом населенном месте. Соответствующий расчет выполняют на основе демографических данных статистики о семейной структуре сельского населения данного района.   </vt:lpstr>
      <vt:lpstr>4. Перспективный расчет жилых зданий</vt:lpstr>
      <vt:lpstr>Типовые проекты жилых домов выбирают с учетом широкого использования местных строительных материалов, индустриальной базы строительства, создания наибольших удобств для населения, единства архитектурно-пространственного облика населенного ме­ста в целом, отдельных его частей, улиц и площадей.  Используемые типовые проекты домов должны обеспечивать возможность предоставления каждой семье отдельной квартиры с жилой площадью и количеством комнат соответственно ее числен­ности. Для одиночек могут быть запроектированы общежития, для семей в 2, 3, 4 и т. д. человек  Количество домов определяется исходя из расчетов: 60-70 % – ЭТО дома усадебного типа, 30-40 – многоквартирные</vt:lpstr>
      <vt:lpstr>5. Расчет культурно-бытовых объектов</vt:lpstr>
      <vt:lpstr> По территориальному охвату обслуживанием их можно разбить на следующие группы:   1. обслуживания жителей нескольких населенных мест;   2. обслуживания жителей одного населенного места;   3. обслуживания жителей отдельных частей населенного места.  К первой группе относят учреждения, размещаемые в районных центрах и обслуживающие все население района (районный Совет народных депутатов, Дом культуры, отделение связи, универмаг и др.), а также учреждения, обслуживающие группу населенных мест и размещаемые в наиболее крупных из них, например в централь­ных усадьбах хозяйств (сельский Совет народных депутатов, контора совхоза, правление колхоза, средняя школа, больница и т. п.). Вторую группу составляют учреждения, обслуживающие всех жителей одного населенного места. В третью группу входят учреждения, обслуживающие жителей отдельных частей крупного населенного места и представленные в нем несколькими зданиями, размещенными в разных точках (детские сады и ясли, школы, продо­вольственные магазины и т.п.). </vt:lpstr>
      <vt:lpstr> Такая система учреждений обслуживания получила название «ступенчатой системы». Она обеспечивает приближение учреждений обслуживания к жителям. Так, первая группа включает учреждения эпизодического пользования, вторая – периодического пользования и третья – предусматривает повседневное обслуживание.  Все расчеты производятся в расчете на 1000 населения.   В соответствии с расчетными данными общественных учрежде­ний подбирают типовые проекты общественных зданий для конкрет­ного населенного места.   Технико-экономические показатели выбранных типовых проек­тов общественных зданий записывают в таблицу.   </vt:lpstr>
      <vt:lpstr>6. Расчет производственного строительства</vt:lpstr>
      <vt:lpstr>7. Сводный список проектируемого строительства</vt:lpstr>
      <vt:lpstr>8.Расчет площади территории под сельский населенный пункт</vt:lpstr>
      <vt:lpstr> Площадь жилых территорий (S1) определяется как сумма площадей с различными типами жилых домов: S_1=S_ус+S_бл+…+S_секц  Величины Зус и Звл (площади территории с усадебными домами и блокированными) определяют как произведение площади приуса­дебного участка при квартире в домах усадебного и блокированного типов на количество таких участков (или квартир). При этом раз­мер участков, включая площадь застройки, должен быть не более 1000—1200 м2 при одно-двухквартирных домах; 600 м2 при блоки­рованных домах. Остальная часть приусадебных земельных участков (до размеров, установленных действующим законодательством), а также приусадебные земельные участки для жителей многоквар­тирных секционных домов отводятся за пределами жилой зоны в соответствии с земельными кодексами союзных республик.  </vt:lpstr>
      <vt:lpstr> Площадь жилой территории для секционной застройки S_секц определяют по формуле: S_секц=q_секц/Р_н  q_секц– общая площадь в секционных домах; Р_н– плотность жилого фонда (нетто).  Плотность жилого фонда нетто Рн—это технико-экономический показатель, равный общей площади в домах (м2), приходящейся на 1 га соответствующей жилой территории.  Плотность жилого фонда нетто Рбр—это общая площадь в домах, приходящаяся на 1 га всей селитебной территории населен­ного пункта. Для сельских населенных мест установлены следую­щие нормативы плотности жилого фонда  Площадь территории для производственной зоны рассчитыва­ют по формуле: S_пр=(S_4+S_5+…)∗k_2=k_2 ∑▒S_k  где S_4, S_5-"площади участков отдельных производственных комп­лексов (животноводческого, складского, машинно-ремонтного, теплично-парникового и др.);" k_2 - коэффициент, учитывающий площадь под хозяйствен­ными проездами между комплексами (1,1).    </vt:lpstr>
      <vt:lpstr>9.расчеты по благоустройству сельского населенного пункта</vt:lpstr>
      <vt:lpstr>Электроснабжение. Электрификация страны избавила от необ­ходимости создавать в каждом населенном пункте свою электро­станцию или пользоваться «движком». Теперь почти каждое сель­ское населенное место может получать электроэнергию от госу­дарственных электросетей с переменным током высокого напряже­ния. Для трансформации напряжения переменного электрического тока в напряжение потребительское служат понижающие транс­форматорные подстанции, размещаемые на территории населен­ного места. Количество и мощность этих подстанций зависят от плотности электрических нагрузок на территорию, выражаемой в кВт/га.Мощность трансформатора при напряжении в сети 380 вольт ориентировочно может быть принята: при плотности нагрузки менее 40 кВт/га — 160 кВа; при плотности нагрузки более 40 кВт/га—320—560 кВа. Коли­чество трансформаторных подстанций можно рассчитать по фор­муле: n=Q_р/Q_T  где Qp—расчетная мощность электропотребления, кВт; Q_Т — мощность трансформатора при данной плотности на­грузки, кВа. Мощность электропотребления или расход электроэнергии оп­ределяют по нормам установленной мощности на расчетную еди­ницу (1 м2 жилой площади в жилых домах, 1м2 полезной площади или площади застройки в общественных и производственных зда­ниях, 1 км протяженности улиц и т.п.).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Карина Демеш</dc:creator>
  <cp:lastModifiedBy>lex_avdeev_by@outlook.com</cp:lastModifiedBy>
  <cp:revision>3</cp:revision>
  <dcterms:created xsi:type="dcterms:W3CDTF">2023-03-27T16:26:36Z</dcterms:created>
  <dcterms:modified xsi:type="dcterms:W3CDTF">2024-04-16T07:27:17Z</dcterms:modified>
</cp:coreProperties>
</file>