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  <p:sldId id="270" r:id="rId14"/>
    <p:sldId id="271" r:id="rId15"/>
    <p:sldId id="272" r:id="rId16"/>
    <p:sldId id="266" r:id="rId17"/>
    <p:sldId id="267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04" autoAdjust="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47431582-2723-4C1E-889D-C377B2B11F17}" type="datetimeFigureOut">
              <a:rPr lang="ru-RU" smtClean="0"/>
              <a:pPr/>
              <a:t>16.04.2024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89C5401E-DCA0-469D-93FA-B019C980F7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436492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31582-2723-4C1E-889D-C377B2B11F17}" type="datetimeFigureOut">
              <a:rPr lang="ru-RU" smtClean="0"/>
              <a:pPr/>
              <a:t>16.04.2024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5401E-DCA0-469D-93FA-B019C980F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2879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31582-2723-4C1E-889D-C377B2B11F17}" type="datetimeFigureOut">
              <a:rPr lang="ru-RU" smtClean="0"/>
              <a:pPr/>
              <a:t>16.04.2024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5401E-DCA0-469D-93FA-B019C980F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796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31582-2723-4C1E-889D-C377B2B11F17}" type="datetimeFigureOut">
              <a:rPr lang="ru-RU" smtClean="0"/>
              <a:pPr/>
              <a:t>16.04.2024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5401E-DCA0-469D-93FA-B019C980F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683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31582-2723-4C1E-889D-C377B2B11F17}" type="datetimeFigureOut">
              <a:rPr lang="ru-RU" smtClean="0"/>
              <a:pPr/>
              <a:t>16.04.2024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5401E-DCA0-469D-93FA-B019C980F7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72083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31582-2723-4C1E-889D-C377B2B11F17}" type="datetimeFigureOut">
              <a:rPr lang="ru-RU" smtClean="0"/>
              <a:pPr/>
              <a:t>16.04.2024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5401E-DCA0-469D-93FA-B019C980F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2840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31582-2723-4C1E-889D-C377B2B11F17}" type="datetimeFigureOut">
              <a:rPr lang="ru-RU" smtClean="0"/>
              <a:pPr/>
              <a:t>16.04.2024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5401E-DCA0-469D-93FA-B019C980F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4022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31582-2723-4C1E-889D-C377B2B11F17}" type="datetimeFigureOut">
              <a:rPr lang="ru-RU" smtClean="0"/>
              <a:pPr/>
              <a:t>16.04.2024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5401E-DCA0-469D-93FA-B019C980F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914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31582-2723-4C1E-889D-C377B2B11F17}" type="datetimeFigureOut">
              <a:rPr lang="ru-RU" smtClean="0"/>
              <a:pPr/>
              <a:t>16.04.2024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5401E-DCA0-469D-93FA-B019C980F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83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31582-2723-4C1E-889D-C377B2B11F17}" type="datetimeFigureOut">
              <a:rPr lang="ru-RU" smtClean="0"/>
              <a:pPr/>
              <a:t>16.04.2024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5401E-DCA0-469D-93FA-B019C980F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518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31582-2723-4C1E-889D-C377B2B11F17}" type="datetimeFigureOut">
              <a:rPr lang="ru-RU" smtClean="0"/>
              <a:pPr/>
              <a:t>16.04.2024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5401E-DCA0-469D-93FA-B019C980F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023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47431582-2723-4C1E-889D-C377B2B11F17}" type="datetimeFigureOut">
              <a:rPr lang="ru-RU" smtClean="0"/>
              <a:pPr/>
              <a:t>16.04.2024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9C5401E-DCA0-469D-93FA-B019C980F7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3661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0C4B18-8659-9939-21D8-E22DD9F8F6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6667" y="516466"/>
            <a:ext cx="10837332" cy="3395133"/>
          </a:xfrm>
        </p:spPr>
        <p:txBody>
          <a:bodyPr>
            <a:normAutofit/>
          </a:bodyPr>
          <a:lstStyle/>
          <a:p>
            <a:pPr algn="just"/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Генеральный план сельского населенного пункта и его содержание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3CE7273-2F33-7115-2E32-C28ABFA3B9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5343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3BBB7330-5B25-685D-A212-DC0D99DE7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392" y="365760"/>
            <a:ext cx="9692640" cy="1022773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Стадии составления проекта планировки и застройки населенного пункта</a:t>
            </a:r>
            <a:endParaRPr lang="ru-RU" sz="28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D198E00-0397-061D-7CB0-4456423A7F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10363200" cy="4351337"/>
          </a:xfrm>
        </p:spPr>
        <p:txBody>
          <a:bodyPr>
            <a:normAutofit fontScale="92500"/>
          </a:bodyPr>
          <a:lstStyle/>
          <a:p>
            <a:pPr indent="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Процесс составления проекта плани­ровки и застройки крупного населенного пункта состоит из трех стадий: проектное задание, технический проект и рабочие чертежи.</a:t>
            </a:r>
          </a:p>
          <a:p>
            <a:pPr indent="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Предварительно разрабатывают проектное задание. В его состав входят материалы, характеризующие техническую возможность и экономическую целесообразность предполагаемого строительства. Проектное задание включает эскизное графическое решение генерального плана. Технический проект содер­жит более углубленную проработку проектного задания (материа­лы дополнительных обследований и изысканий). Рабочие чер­тежи—это документы, детализирующие разработку проекта до той степени, которая необходима для выполнения строительно-мон­тажных работ. Проектно-планировочная документация для сельских населенных мест, как правило, разрабатывается в одну стадию.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762916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BBE5E7-ABAC-FF02-2312-84E68A2EE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667173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3.Методы в архитектурном проектировании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4E3B1D-D7E9-892C-6546-3FDB47B42B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467" y="1524000"/>
            <a:ext cx="10278533" cy="46561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Графический метод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Условное изображение пространства и предметов на плоскости по законам начертательной геометрии называют графическим методом проектирования. Весь аналитический процесс изучения задания на проектирование, творческий процесс поисков будущей идеи сооружения и детальная техническая и эстетическая разработка проекта для передачи на строительство сопровождается гра­фическим изложением мыслей, об­разов, сравнений, технических ре­шений и архитектурных деталей с помощью эскизов, чертежей, гра­фиков, таблиц, схем, текстов и т. п. При этом для каждой ступени процесса проектирования характер­ны   определенные   графические приемы.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8640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E9AAC0-5582-966E-C6A5-87BE7B4D4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E35C15-79CE-9E86-E2C5-2FAE7402E3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267" y="592668"/>
            <a:ext cx="9855200" cy="5587470"/>
          </a:xfrm>
        </p:spPr>
        <p:txBody>
          <a:bodyPr>
            <a:normAutofit lnSpcReduction="10000"/>
          </a:bodyPr>
          <a:lstStyle/>
          <a:p>
            <a:pPr indent="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В общем случае графический ме­тод отвечает условиям проектиро­вания всех частей сооружения, предприятия или их групп (техно­логии,  планировки,  архитектуры, конструкций, инженерного оборудования и т. д.), не требует сложного оборудования и инструмента, досту­пен технически грамотному специа­листу и может применяться в пре­дельно широком диапазоне, допуская изображения ' любых величин — от целого района до деталей зданий и сооружений. Средства современ­ной оргтехники предоставят проек­тировщикам   широкий   диапазон инструментов и приспособлений для совершенствования и ускорения гра­фических работ.</a:t>
            </a:r>
          </a:p>
          <a:p>
            <a:pPr indent="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Достоинства графического метода послужили причиной широкого его распространения, и, по сути дела, он стал международным языком во всех областях научной и проектной деятельности.  В  проектировании применяют и другие методы, но они, однако, не могут обойтись без гра­фических изображений. Графичес­кий метод проектирования по праву следует считать основным.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199496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71C00E-03FF-50CB-7B1B-54B4565AF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95B441-2046-7979-C869-A9828DEA04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1" y="575734"/>
            <a:ext cx="10537275" cy="5604404"/>
          </a:xfrm>
        </p:spPr>
        <p:txBody>
          <a:bodyPr>
            <a:normAutofit fontScale="77500" lnSpcReduction="20000"/>
          </a:bodyPr>
          <a:lstStyle/>
          <a:p>
            <a:pPr indent="0" algn="just">
              <a:lnSpc>
                <a:spcPct val="110000"/>
              </a:lnSpc>
              <a:buNone/>
            </a:pPr>
            <a:r>
              <a:rPr lang="ru-RU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Модельно-макетный метод. </a:t>
            </a:r>
            <a:r>
              <a:rPr lang="ru-RU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 предусматривает компоновку объе­мов и объемных моделей и элемен­тов сооружения непосредственно в пространстве с помощью отно­сительно плотных материалов раз­личной степени жесткости (бумага, картон, пластик, металл, пластилин, дерево, гипс и т.п.). Таким обра­зом, это — объемно-пространствен­ное моделирование здания, сооруже­ния, среды.</a:t>
            </a:r>
          </a:p>
          <a:p>
            <a:pPr indent="0" algn="just">
              <a:lnSpc>
                <a:spcPct val="110000"/>
              </a:lnSpc>
              <a:buNone/>
            </a:pPr>
            <a:r>
              <a:rPr lang="ru-RU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В последние годы этот метод успешно внедряется в проектную практику. Он обладает рядом поло­жительных особенностей, и наиболее успешно его применяют при проек­тировании технологической части предприятий, насыщенных сложным оборудованием и коммуникациями, и генеральных планов.</a:t>
            </a:r>
          </a:p>
          <a:p>
            <a:pPr indent="0" algn="just">
              <a:lnSpc>
                <a:spcPct val="110000"/>
              </a:lnSpc>
              <a:buNone/>
            </a:pPr>
            <a:r>
              <a:rPr lang="ru-RU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Модельно-макетный метод позво­ляет в относительно короткие сроки, имея набор условных, унифици­рованных модельных элементов и моделей конструкций и оборудова­ния, рассмотреть большое число возможных компоновок и отобрать наиболее приемлемую (в пределах имеющейся в распоряжении проек­тировщика </a:t>
            </a:r>
            <a:r>
              <a:rPr lang="ru-RU" sz="2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макетотеки</a:t>
            </a:r>
            <a:r>
              <a:rPr lang="ru-RU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которая пос­тоянно пополняется).</a:t>
            </a:r>
          </a:p>
          <a:p>
            <a:pPr indent="0" algn="just">
              <a:lnSpc>
                <a:spcPct val="110000"/>
              </a:lnSpc>
              <a:buNone/>
            </a:pPr>
            <a:r>
              <a:rPr lang="ru-RU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Большая практическая ценность и прогрессивность этого метода состоит в том, что основа современ­ного научного эксперимента — мо­делирование — становится обяза­тельной составной частью процесса проектирования.</a:t>
            </a:r>
          </a:p>
          <a:p>
            <a:pPr indent="0" algn="just">
              <a:buNone/>
            </a:pP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62432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62A00E-101A-2F8D-B9EF-31D48A9BB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B41A1AF-6F9C-70E3-6270-307EB9C7C4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933" y="868680"/>
            <a:ext cx="9450832" cy="5120640"/>
          </a:xfrm>
        </p:spPr>
        <p:txBody>
          <a:bodyPr/>
          <a:lstStyle/>
          <a:p>
            <a:pPr indent="0" algn="just">
              <a:buNone/>
            </a:pPr>
            <a:r>
              <a:rPr lang="ru-RU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Макетно-графический метод. При решении современных задач сельско­хозяйственного строительства комп­лексный макетно-графический метод наиболее полно отвечает существу творческого процесса архитектур­ного проектирования планировки АИК, всех видов зданий, сооруже­ний, входящих в состав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агроиндустриального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комплекса.</a:t>
            </a:r>
          </a:p>
          <a:p>
            <a:pPr indent="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Сущность этого метода в рацио­нальном сочетании художественно-графического мастерства и творчес­кого композиционного мышления с   масштабным   моделированием объемов и элементов зданий и сооружений и их комплексов в пространстве.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92197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DFA76E-6FCA-FC94-3D2D-7A9C88C28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1AFF0F-637B-72AA-BE54-4E4138739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800" y="220134"/>
            <a:ext cx="10395712" cy="5960004"/>
          </a:xfrm>
        </p:spPr>
        <p:txBody>
          <a:bodyPr>
            <a:normAutofit/>
          </a:bodyPr>
          <a:lstStyle/>
          <a:p>
            <a:pPr indent="0" algn="just">
              <a:buNone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Применение эскизного (рабочего) макетирования при поиске градо­строительной идеи генплана АИК, образа и объемной компоновки идеи сооружения, при сравнении и выборе вариантов; работа на круп­номасштабном макете с параллель­ной художественно-графической про­работкой пропорций и внешнего облика зданий; моделирование ин­терьера жилых, общественных, про­изводственных и обслуживающих помещений и рабочих мест с одно­временными графическими прора­ботками цветовых и размерных соотношений, поиск формы, рисунка, фактуры, пластики несущих и ог­раждающих конструкций архитек­турных деталей с помощью изго­товления их моделей-макетов по графическим эскизам; поиски ком-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жения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размеров и конфигурации зданий и сооружений на генераль­ном плане и в проектах планировки и застройки;  создание рабочих макетов генеральных планов, зда­ний и сооружений агропромышлен­ных предприятий, подворий, коопе­рированных ферм – это тот непол­ный перечень областей творческого процесса архитектурно-строительного проектирования, где макетирова­ние и моделирование являются незаменимым инструментом и по­мощником архитектора.</a:t>
            </a:r>
          </a:p>
          <a:p>
            <a:pPr indent="0" algn="just">
              <a:buNone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Таким образом, макетно-графи­ческий метод, сочетающий в себе художественно-графические приемы и пространственное моделирование, можно рассматривать на данном этапе как универсальный в архи­тектурном проектировании. Именно поэтому он быстро развивается и совершенствуется.</a:t>
            </a:r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7388232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7E65F2-3F53-C438-DCF5-E2DC8BCE5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365760"/>
            <a:ext cx="9938512" cy="988907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Исходные материалы, необходимые для составления проекта планировки и застройки сельского населенного пункта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F3C644-08C8-FDC9-70AA-6E95D105FD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867" y="1574800"/>
            <a:ext cx="10786533" cy="4605337"/>
          </a:xfrm>
        </p:spPr>
        <p:txBody>
          <a:bodyPr>
            <a:normAutofit fontScale="92500" lnSpcReduction="10000"/>
          </a:bodyPr>
          <a:lstStyle/>
          <a:p>
            <a:pPr indent="0" algn="just">
              <a:spcBef>
                <a:spcPts val="600"/>
              </a:spcBef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 </a:t>
            </a:r>
            <a:r>
              <a:rPr lang="ru-RU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 основным исходным матери­алам, необходимым для составления проекта планировки и за­стройки сельского населенного места, относят: перспективный план развития хозяйства; проект районной планировки; проект внутрихозяйственного землеустройства; материалы специальных обследований и инженерных изысканий; задание на проектиро­вание.</a:t>
            </a:r>
          </a:p>
          <a:p>
            <a:pPr indent="0" algn="just">
              <a:buNone/>
            </a:pPr>
            <a:r>
              <a:rPr lang="ru-RU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Для подготовки исходных данных из проекта районной плани­ровки используют имеющиеся в нем сведения о перспективной численности населения поселка, этажности застройки, уровне ин­женерного оборудования и благоустройства, а также рекоменда­ции по размещению объектов культурно-бытового назначения, дорожной сети, </a:t>
            </a:r>
            <a:r>
              <a:rPr lang="ru-RU" sz="2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внепоселковых</a:t>
            </a:r>
            <a:r>
              <a:rPr lang="ru-RU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инженерных коммуникаций и т. п. При проведении этой работы учитывают также данные проекта ВХЗ: размещение сельскохо­зяйственных угодий, севооборотов, внутрихозяйственной дорож­ной сети и др.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31341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312924-239C-C446-18F4-B70BE9CBB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1346C3-6AF4-5FAD-2BEC-C4A640DC85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067" y="982134"/>
            <a:ext cx="10701865" cy="5198004"/>
          </a:xfrm>
        </p:spPr>
        <p:txBody>
          <a:bodyPr>
            <a:normAutofit fontScale="92500" lnSpcReduction="20000"/>
          </a:bodyPr>
          <a:lstStyle/>
          <a:p>
            <a:pPr indent="0" algn="just">
              <a:buNone/>
            </a:pPr>
            <a:r>
              <a:rPr lang="ru-RU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Проводят натурное обследование существующего жилого фонда, при котором устанавливают наличие жилых домов, распределе­ние их по этажности и материалу стен; определяют величину жи­лой площади в домах, восстановительную и действительную стои­мость жилого фонда; отдельно учитывают дома, находящиеся в личной собственности граждан. Обследуют также общественные и производственные здания, сооружения по благоустройству.</a:t>
            </a:r>
          </a:p>
          <a:p>
            <a:pPr indent="0" algn="just">
              <a:buNone/>
            </a:pPr>
            <a:r>
              <a:rPr lang="ru-RU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Сведения о природных условиях строительной площадки полу­чают в результате проведения технических изысканий: топографо-геодезических, инженерно-геологических, гидрогеологических и санитарно-гигиенические обследований. Составлению топографических планов, используемых в проектно-планировочных работах, предшествуют сбор и изучение имею­щихся геодезических и аэрофотосъемочных материалов с оценкой степени их пригодности. Топографической основой для проектиро­вания служит план в масштабе 1:2000 с изображением рельефа горизонталями при сечении 0,5-1,0 м.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6666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F392D6-BFB3-2F4B-1DC7-1008F7299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00584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Содержание задания на разработку проекта планировки и застройки населенного пункта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98F348-8131-282F-12C5-1B9943534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133" y="1659468"/>
            <a:ext cx="10092267" cy="45206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Одним из основных документов, непосредственно используемых при разработке проекта планиров­ки и застройки населенного места, является задание на проекти­рование, которое составляет заказчик с участием специалистов хозяйства и проектной организации. Задание на проектирование разрабатывают на основе проекта районной планировки, перспек­тивных и текущих планов развития хозяйства, проекта внутрихо­зяйственного землеустройства, результатов обследований в нату­ре. Оно состоит из следующих разделов: экспликация земель, отрасли сельскохозяйственного производства, средства производ­ства на перспективный срок, производственные кадры, РМД, культурно-бытовые учреждения, капи­тальное строительство и основные рекомендации по его раз­мещению, благоустройство, озеленение, инженерное оборудова­ние.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29793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1A81D4-0E23-8259-1F79-B186BE67516D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Требования, предъявляемые к участку для строительства нового и реконструкции существующего сельского населенного пункта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C598E4-C2FF-0D78-0513-5887171495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28800"/>
            <a:ext cx="10344912" cy="4436533"/>
          </a:xfrm>
        </p:spPr>
        <p:txBody>
          <a:bodyPr>
            <a:normAutofit/>
          </a:bodyPr>
          <a:lstStyle/>
          <a:p>
            <a:pPr marL="25400" indent="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Выбор участка для строи­тельства нового и реконструкции существующего населенного места производится с учетом рационального размещения мест приложения труда, проживания и отдыха населения на основе изучения и анализа естественных и других условий территории.</a:t>
            </a:r>
          </a:p>
          <a:p>
            <a:pPr marL="25400" indent="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Участки для строительства новых и реконструкции существую­щих населенных мест следует отводить на землях, непригодных для сельского хозяйства, или на сельскохозяйственных угодьях худшего качества. В первую очередь следует занимать свободные от застройки земли, находящиеся в пределах границ существую­щей селитебной зоны населенных мест.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3434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4C36DC-51DA-F4E3-178D-DE3379D66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299" y="474133"/>
            <a:ext cx="9188387" cy="5283200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Задачи, содержание и состав проекта планировки и застройки населенного пункта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Стадии составления проекта планировки и застройки населенного пункта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3.Методы в архитектурном проектировании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Исходные материалы, необходимые для составления проекта планировки и застройки сельского населенного пункта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Содержание задания на разработку проекта планировки и застройки населенного пункта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Требования, предъявляемые к участку для строительства нового и реконструкции существующего сельского населенного пункта</a:t>
            </a:r>
          </a:p>
        </p:txBody>
      </p:sp>
    </p:spTree>
    <p:extLst>
      <p:ext uri="{BB962C8B-B14F-4D97-AF65-F5344CB8AC3E}">
        <p14:creationId xmlns:p14="http://schemas.microsoft.com/office/powerpoint/2010/main" val="4445174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CAB470-85E2-A6CA-92BA-99DF995F7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E71240A-C9F3-DA92-072E-1148C02980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60400"/>
            <a:ext cx="10472928" cy="551973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Участок 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сельского населенного места выбирает комиссия в составе: председателя комиссии – председателя райисполкома или его заместителя и членов комиссии – предста­вителя исполкома сельского Совета народных депутатов, район­ного архитектора, руководителя сельскохозяйственного предприя­тия, представителя районного управления сельского хозяйства, главного (старшего) землеустроителя района, представителя от­дела коммунального хозяйства района, специалистов совхоза, колхоза (агроном, ветеринарный врач, строитель), представите­лей пожарной инспекции, санитарно-эпидемиологической станции и проектной организации. Эта комиссия создается по резник. райисполкома. Акт о выборе территории с чертежом выбранного участка утверждается органом, утвердившим задание на проек­тирование. Комиссия определяет места водозабора, сброса фе­кальных вод, кладбищ, подключения к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электроисточникам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связи и т. п. Все эти материалы, включая справки, разрешающие под­ключение к энергоисточникам, прикладываются к акту выбора территории.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3958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4A6B39-42F2-C5AB-C883-43FB2D58D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300" y="365760"/>
            <a:ext cx="10078212" cy="94869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Задачи, содержание и состав проекта планировки и застройки населенного пункта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A69CAB-2B46-56E8-68EB-0D6C5F4460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1504950"/>
            <a:ext cx="10877549" cy="5086919"/>
          </a:xfrm>
        </p:spPr>
        <p:txBody>
          <a:bodyPr>
            <a:normAutofit/>
          </a:bodyPr>
          <a:lstStyle/>
          <a:p>
            <a:pPr indent="0" algn="just">
              <a:lnSpc>
                <a:spcPct val="100000"/>
              </a:lnSpc>
              <a:spcAft>
                <a:spcPts val="800"/>
              </a:spcAft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Основой для проектирования планировки сельских населенных пунктов служит перспективный план, программы развития республики на 5 летний срок и ежегодные программы соц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иально-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экономического развития и др.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Aft>
                <a:spcPts val="800"/>
              </a:spcAft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Планировка сельских населенных должна быть увязана с организацией сельхоз производства и землеустройством территории хозяйства, обеспечить связи с другими нас пунктами,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сх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землями , транспортными магистралями.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Задача проекта планировки и застройки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снп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заключается в том, чтобы разработать перспективы его развития осуществить , разместить все объекты жилого культурно бытового и производственного назначения, инженерного оборудования, благоустройства, установить очередность строительства.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spcBef>
                <a:spcPts val="50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07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481200-FCEF-C482-FC13-7AC5D246A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1137581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AB7680D-9A22-C9C9-9E8F-B55E33CCD6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5200" y="406401"/>
            <a:ext cx="9714992" cy="6085840"/>
          </a:xfrm>
        </p:spPr>
        <p:txBody>
          <a:bodyPr>
            <a:normAutofit lnSpcReduction="10000"/>
          </a:bodyPr>
          <a:lstStyle/>
          <a:p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Проект планировки и застройки сельского населенного места состоит из двух частей: графической и расчетно-текстовой.</a:t>
            </a:r>
          </a:p>
          <a:p>
            <a:pPr indent="203200" algn="just"/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2400" i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графическую часть</a:t>
            </a:r>
            <a:r>
              <a:rPr lang="ru-RU" sz="24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включаются:</a:t>
            </a:r>
          </a:p>
          <a:p>
            <a:pPr marL="457200" indent="-457200" algn="just">
              <a:buAutoNum type="arabicParenR"/>
            </a:pP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схема землепользования хозяйства, составленная в масштабе 1:10000 на основе проектов </a:t>
            </a:r>
            <a:r>
              <a:rPr lang="ru-RU" sz="24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районной планировки 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внутрихозяйственного землеустройства. </a:t>
            </a:r>
          </a:p>
          <a:p>
            <a:pPr algn="just"/>
            <a:r>
              <a:rPr lang="ru-RU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Она должна отражать современное положение и проектные решения размещения и развития населенных мест, производственных комплексов, дорожной сети, населенных инженерных коммуникаций, объектов культурно-бытового обслуживания межселенного, межхозяйст­венного и районного значения, мест расположения водозаборные и очистных сооружений, зеленых насаждений специального назначения, кладбищ и т. п. На схему землепользования наносят населенный пункт в проектных границах. Такая схема землепользования показывает, как населенный пункт «</a:t>
            </a:r>
            <a:r>
              <a:rPr lang="ru-RU" sz="2400" i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вписан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в окружающую его территорию, как он согласован с ее организацией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2294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ACAF57-355A-B183-2483-7E40FB669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867" y="365759"/>
            <a:ext cx="10412645" cy="5391573"/>
          </a:xfrm>
        </p:spPr>
        <p:txBody>
          <a:bodyPr>
            <a:normAutofit fontScale="90000"/>
          </a:bodyPr>
          <a:lstStyle/>
          <a:p>
            <a:r>
              <a:rPr lang="ru-RU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2) опорный план населенного пункта в масштабе 1:2000, отра­жающий современное использование территории, имеющиеся на ней постройки, инженерное оборудование, благоустройство и озеленение, дороги, улицы и проезды. </a:t>
            </a:r>
            <a:br>
              <a:rPr lang="ru-RU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Нанесенные на опорный план здания и сооружения снабжаются графической характеристикой: назначение, материал стен, степень физического износа. В опорном Плане показываются также имеющиеся строительные ограничения , балки, овраги, заболоченные и затопляемые территории, карсто­вые участки, зоны высокого стояния грунтовых вод и др.), ориен­тация по странам света, роза ветров. Опорный план составляют на топографической подоснове в масштабе основного чертежа генплана и используют при проектировании для учета в проекте планировки отраженных на нем особенностей территории</a:t>
            </a:r>
            <a:r>
              <a:rPr lang="ru-RU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759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B30601-4F34-4400-AF17-C2FF4B499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0" y="365759"/>
            <a:ext cx="10243312" cy="5256107"/>
          </a:xfrm>
        </p:spPr>
        <p:txBody>
          <a:bodyPr>
            <a:normAutofit/>
          </a:bodyPr>
          <a:lstStyle/>
          <a:p>
            <a:pPr marL="50800" indent="190500"/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3) генеральный план (основной чертеж), на котором показывают проектируемые границы территорий производственных и жилых зон, участков общественных учреждений и индивидуаль­ного пользования, зоны отдыха, общественный центр, размещение жилых, общественных и производственных зданий и т. п., с выде­лением первой очереди строительства.</a:t>
            </a:r>
            <a:b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листе генерального плана помещаются роза ветров с ориентацией по странам света, экспликация существующих и проектируемых зданий и сооружений, проектный баланс территории, приводятся основные технико-экономические показатели, условные обозначения и штамп проектной организации. Основной чертеж проекта планировки обычно составляют на плане в масштабе 1:2000 с изображением рельефа горизонталями сечением 0,5— 1,0 м;</a:t>
            </a:r>
            <a:b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12351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2158FC-E9CB-1671-4994-30E0462D1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734" y="890693"/>
            <a:ext cx="10311045" cy="5967307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4) схема вертикальной планировки, совмещенная с разбивочным чертежом осей основных дорог, улиц и проездов, составлен­ная в масштабе генерального плана.</a:t>
            </a:r>
            <a:b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чертеже показывают чер­ные и красные отметки (отметки естественного рельефа и проект­ные), проектные уклоны по осям основных улиц и проездов, направления стоков поверхностных вод. На этом же листе при­водят поперечные профили улиц, дорог и проездов в масштабе 1 : 200, условные обозначения, объемы работ по устройству до­рожных покрытий и т. п. По основным улицам и улицам со слож­ным рельефом </a:t>
            </a:r>
            <a:r>
              <a:rPr lang="ru-RU" sz="2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разрабатываются продольные профили по оси про­езжей части</a:t>
            </a:r>
            <a:r>
              <a:rPr lang="ru-RU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br>
              <a:rPr lang="ru-RU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5) схема инженерных сетей, на которой наносят трассы элект­роснабжения, водопровода, канализации, теплоснабжения, транс­форматорные подстанции, линии электропередач высокого напря­жения, зоны санитарной охраны источников водоснабжения.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3918639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21A4CA-20F2-3548-5FD8-71580C4E9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365759"/>
            <a:ext cx="10700512" cy="5510108"/>
          </a:xfrm>
        </p:spPr>
        <p:txBody>
          <a:bodyPr>
            <a:normAutofit/>
          </a:bodyPr>
          <a:lstStyle/>
          <a:p>
            <a:pPr marL="50800" indent="203200" algn="just"/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Расчетно-текстовую часть составляют исходные данные, проектные расчеты и пояснительная записка со сметно-финансовыми расчетами.</a:t>
            </a:r>
            <a:br>
              <a:rPr lang="ru-RU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Исходными данными расчетно-текстовой части служат: проекты районной планировки и внутрихозяйственного землеустройства или выборки из материалов этих проектов, необходимые для определения специализации и концентрации сельскохозяйственного производства, состава и объемов строительства и т. п.; материалы специальных обследований и изысканий, проведенных на соответствующей строительной площадке и прилегающей к ней территории. В результате обобщения исходных данных составляется задание на проектирование.</a:t>
            </a:r>
            <a:br>
              <a:rPr lang="ru-RU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Проектные расчеты осуществляются для определения перспективного количества населения, объема и состава всех видов строительства, потребности в воде, электроэнергии, размерах территории, необходимой для населенного места.</a:t>
            </a:r>
            <a:br>
              <a:rPr lang="ru-RU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val="917336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68A477-B59F-274A-8CF0-D691826BD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333" y="365759"/>
            <a:ext cx="10531179" cy="5120641"/>
          </a:xfrm>
        </p:spPr>
        <p:txBody>
          <a:bodyPr>
            <a:normAutofit/>
          </a:bodyPr>
          <a:lstStyle/>
          <a:p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Пояснительная записка содержит описание и обоснование: принятых в проекте архитектурно-планировочных решений, бла­гоустройства и инженерного оборудования; состава первой очере­ди строительства; итоговые таблицы потребности населенного места в воде, тепле, электричестве, газе; проектного баланса тер­ритории, основных технико-экономических показателей, а также сметно-финансовые соображения о стоимости строительства с вы­делением затрат на строительство первоочередных объектов. К пояснительной записке прилагают документы о согласовании и утверждении проекта.</a:t>
            </a:r>
            <a:b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1668932970"/>
      </p:ext>
    </p:extLst>
  </p:cSld>
  <p:clrMapOvr>
    <a:masterClrMapping/>
  </p:clrMapOvr>
</p:sld>
</file>

<file path=ppt/theme/theme1.xml><?xml version="1.0" encoding="utf-8"?>
<a:theme xmlns:a="http://schemas.openxmlformats.org/drawingml/2006/main" name="Вид">
  <a:themeElements>
    <a:clrScheme name="Вид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Вид">
      <a:maj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Вид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Вид</Template>
  <TotalTime>923</TotalTime>
  <Words>406</Words>
  <Application>Microsoft Office PowerPoint</Application>
  <PresentationFormat>Широкоэкранный</PresentationFormat>
  <Paragraphs>48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Calibri</vt:lpstr>
      <vt:lpstr>Century Schoolbook</vt:lpstr>
      <vt:lpstr>Times New Roman</vt:lpstr>
      <vt:lpstr>Wingdings 2</vt:lpstr>
      <vt:lpstr>Вид</vt:lpstr>
      <vt:lpstr>Генеральный план сельского населенного пункта и его содержание</vt:lpstr>
      <vt:lpstr>1. Задачи, содержание и состав проекта планировки и застройки населенного пункта 2. Стадии составления проекта планировки и застройки населенного пункта 3.Методы в архитектурном проектировании 4. Исходные материалы, необходимые для составления проекта планировки и застройки сельского населенного пункта 5. Содержание задания на разработку проекта планировки и застройки населенного пункта 6. Требования, предъявляемые к участку для строительства нового и реконструкции существующего сельского населенного пункта</vt:lpstr>
      <vt:lpstr>1. Задачи, содержание и состав проекта планировки и застройки населенного пункта</vt:lpstr>
      <vt:lpstr>   </vt:lpstr>
      <vt:lpstr> 2) опорный план населенного пункта в масштабе 1:2000, отра­жающий современное использование территории, имеющиеся на ней постройки, инженерное оборудование, благоустройство и озеленение, дороги, улицы и проезды.   Нанесенные на опорный план здания и сооружения снабжаются графической характеристикой: назначение, материал стен, степень физического износа. В опорном Плане показываются также имеющиеся строительные ограничения , балки, овраги, заболоченные и затопляемые территории, карсто­вые участки, зоны высокого стояния грунтовых вод и др.), ориен­тация по странам света, роза ветров. Опорный план составляют на топографической подоснове в масштабе основного чертежа генплана и используют при проектировании для учета в проекте планировки отраженных на нем особенностей территории; </vt:lpstr>
      <vt:lpstr> 3) генеральный план (основной чертеж), на котором показывают проектируемые границы территорий производственных и жилых зон, участков общественных учреждений и индивидуаль­ного пользования, зоны отдыха, общественный центр, размещение жилых, общественных и производственных зданий и т. п., с выде­лением первой очереди строительства.  На листе генерального плана помещаются роза ветров с ориентацией по странам света, экспликация существующих и проектируемых зданий и сооружений, проектный баланс территории, приводятся основные технико-экономические показатели, условные обозначения и штамп проектной организации. Основной чертеж проекта планировки обычно составляют на плане в масштабе 1:2000 с изображением рельефа горизонталями сечением 0,5— 1,0 м; </vt:lpstr>
      <vt:lpstr> 4) схема вертикальной планировки, совмещенная с разбивочным чертежом осей основных дорог, улиц и проездов, составлен­ная в масштабе генерального плана.   На чертеже показывают чер­ные и красные отметки (отметки естественного рельефа и проект­ные), проектные уклоны по осям основных улиц и проездов, направления стоков поверхностных вод. На этом же листе при­водят поперечные профили улиц, дорог и проездов в масштабе 1 : 200, условные обозначения, объемы работ по устройству до­рожных покрытий и т. п. По основным улицам и улицам со слож­ным рельефом разрабатываются продольные профили по оси про­езжей части;  5) схема инженерных сетей, на которой наносят трассы элект­роснабжения, водопровода, канализации, теплоснабжения, транс­форматорные подстанции, линии электропередач высокого напря­жения, зоны санитарной охраны источников водоснабжения.  </vt:lpstr>
      <vt:lpstr> Расчетно-текстовую часть составляют исходные данные, проектные расчеты и пояснительная записка со сметно-финансовыми расчетами. Исходными данными расчетно-текстовой части служат: проекты районной планировки и внутрихозяйственного землеустройства или выборки из материалов этих проектов, необходимые для определения специализации и концентрации сельскохозяйственного производства, состава и объемов строительства и т. п.; материалы специальных обследований и изысканий, проведенных на соответствующей строительной площадке и прилегающей к ней территории. В результате обобщения исходных данных составляется задание на проектирование.  Проектные расчеты осуществляются для определения перспективного количества населения, объема и состава всех видов строительства, потребности в воде, электроэнергии, размерах территории, необходимой для населенного места. </vt:lpstr>
      <vt:lpstr> Пояснительная записка содержит описание и обоснование: принятых в проекте архитектурно-планировочных решений, бла­гоустройства и инженерного оборудования; состава первой очере­ди строительства; итоговые таблицы потребности населенного места в воде, тепле, электричестве, газе; проектного баланса тер­ритории, основных технико-экономических показателей, а также сметно-финансовые соображения о стоимости строительства с вы­делением затрат на строительство первоочередных объектов. К пояснительной записке прилагают документы о согласовании и утверждении проекта. </vt:lpstr>
      <vt:lpstr>2. Стадии составления проекта планировки и застройки населенного пункта</vt:lpstr>
      <vt:lpstr>3.Методы в архитектурном проектировании</vt:lpstr>
      <vt:lpstr> </vt:lpstr>
      <vt:lpstr> </vt:lpstr>
      <vt:lpstr> </vt:lpstr>
      <vt:lpstr> </vt:lpstr>
      <vt:lpstr>4. Исходные материалы, необходимые для составления проекта планировки и застройки сельского населенного пункта</vt:lpstr>
      <vt:lpstr> </vt:lpstr>
      <vt:lpstr>5. Содержание задания на разработку проекта планировки и застройки населенного пункта</vt:lpstr>
      <vt:lpstr>6. Требования, предъявляемые к участку для строительства нового и реконструкции существующего сельского населенного пункта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Карина Демеш</dc:creator>
  <cp:lastModifiedBy>lex_avdeev_by@outlook.com</cp:lastModifiedBy>
  <cp:revision>8</cp:revision>
  <dcterms:created xsi:type="dcterms:W3CDTF">2023-03-08T18:21:45Z</dcterms:created>
  <dcterms:modified xsi:type="dcterms:W3CDTF">2024-04-16T07:27:08Z</dcterms:modified>
</cp:coreProperties>
</file>