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69" r:id="rId3"/>
    <p:sldId id="271" r:id="rId4"/>
    <p:sldId id="257" r:id="rId5"/>
    <p:sldId id="258" r:id="rId6"/>
    <p:sldId id="272" r:id="rId7"/>
    <p:sldId id="270" r:id="rId8"/>
    <p:sldId id="266" r:id="rId9"/>
    <p:sldId id="268" r:id="rId10"/>
    <p:sldId id="267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90" r:id="rId28"/>
    <p:sldId id="289" r:id="rId29"/>
    <p:sldId id="291" r:id="rId30"/>
    <p:sldId id="294" r:id="rId31"/>
    <p:sldId id="293" r:id="rId32"/>
    <p:sldId id="292" r:id="rId33"/>
    <p:sldId id="295" r:id="rId34"/>
    <p:sldId id="296" r:id="rId35"/>
    <p:sldId id="297" r:id="rId36"/>
    <p:sldId id="298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B92D14"/>
    <a:srgbClr val="35759D"/>
    <a:srgbClr val="35B19D"/>
    <a:srgbClr val="000000"/>
    <a:srgbClr val="E8E8E8"/>
    <a:srgbClr val="1E1E2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 autoAdjust="0"/>
    <p:restoredTop sz="95596" autoAdjust="0"/>
  </p:normalViewPr>
  <p:slideViewPr>
    <p:cSldViewPr>
      <p:cViewPr varScale="1">
        <p:scale>
          <a:sx n="77" d="100"/>
          <a:sy n="77" d="100"/>
        </p:scale>
        <p:origin x="2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06D91A2-3341-4603-90C7-DE1AAFB9D3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AB183A0F-2C3E-431D-A549-D5F0458971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04974EAF-7F84-44BE-A159-6E58870414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9ADA6562-4EE7-4ED2-A387-3C0136CEC0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B988D5D4-860D-4965-85AD-E7A7F95B55E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9A8F176E-DCFC-4A3C-9B98-76043BD3A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5EDEF0-AE7C-4E59-8F45-ED74AC22E50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1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1915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3046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01949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8709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01153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05006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33137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23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31691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25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26105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26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7364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39520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27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62982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29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51416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31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02683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33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28249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35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7970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8868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9676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2643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0878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57813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5241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11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0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6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92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7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4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6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19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5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08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6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4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3AF359B-6563-4451-8BE9-4394C1E572F0}"/>
              </a:ext>
            </a:extLst>
          </p:cNvPr>
          <p:cNvSpPr/>
          <p:nvPr/>
        </p:nvSpPr>
        <p:spPr>
          <a:xfrm>
            <a:off x="719572" y="5301208"/>
            <a:ext cx="7704856" cy="12241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302153DC-298C-475E-ACAC-17C342546B0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5319" y="5374506"/>
            <a:ext cx="7313362" cy="107754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1E1E20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ru-RU" alt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Разработано: старший преподаватель кафедры землеустройства УО «БГСХА», </a:t>
            </a:r>
            <a:r>
              <a:rPr lang="ru-RU" alt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Пшибыш</a:t>
            </a:r>
            <a:r>
              <a:rPr lang="ru-RU" alt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Е.В.</a:t>
            </a:r>
          </a:p>
          <a:p>
            <a:endParaRPr lang="ru-RU" altLang="ru-RU" sz="28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2800" dirty="0">
              <a:solidFill>
                <a:srgbClr val="FFFFFF"/>
              </a:solidFill>
            </a:endParaRP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257365E3-AD2A-4898-84F2-FBBDD3242758}"/>
              </a:ext>
            </a:extLst>
          </p:cNvPr>
          <p:cNvSpPr/>
          <p:nvPr/>
        </p:nvSpPr>
        <p:spPr>
          <a:xfrm>
            <a:off x="719572" y="548680"/>
            <a:ext cx="7704856" cy="129614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курса лекций по дисциплине</a:t>
            </a:r>
          </a:p>
          <a:p>
            <a:pPr algn="ctr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«Внутрихозяйственное устройство территории»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-54260" y="2924298"/>
            <a:ext cx="9252520" cy="2376265"/>
          </a:xfrm>
          <a:noFill/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5. Устройство территории многолетних плодово-ягодных насаждений</a:t>
            </a:r>
            <a:br>
              <a:rPr lang="ru-RU" dirty="0">
                <a:solidFill>
                  <a:schemeClr val="bg1"/>
                </a:solidFill>
              </a:rPr>
            </a:br>
            <a:br>
              <a:rPr lang="ru-RU" sz="4000" dirty="0">
                <a:ln>
                  <a:solidFill>
                    <a:schemeClr val="bg1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dirty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476672"/>
            <a:ext cx="6624736" cy="56282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между рядами сильнорослой яблони при свободном кроме составляет (6…8 м, а между деревьями в ряду 3…5 м, для груши - соответственно 5…6 и 2,5…3 м для сливы и вишни 4…6 и 3…4 м, для смородины и крыжовника – 2,5 и 1,0…1,25 м. При плоских кронах деревьев расстояние между рядами уменьшают.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132856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3. Размещение кварталов и клеток в садах 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28215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692696"/>
            <a:ext cx="6873552" cy="59046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больших массивов садов выделяют кварталы.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участок сада, занятый несколькими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взаимоопыляющимися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сортами, как правило, одной породы плодовых деревьев, ограниченный дорогами и защитными лесными насаждениями.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Кварталы размещают длинной стороной вдоль рядов насаждений. Их проектируют по возможности прямоугольной формы.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высокопродуктивного использования техники и защиты от ветров или водной эрозии кварталы проектируют с рациональной длиной ( желательно от 300…400 до 800…1000 м) и шириной не более 400 м. Длину квартала определяет допустимая минимальная длина гона для механизированной обработки. Минимальной можно считать длину квартала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равнине 400 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горных условиях – 200 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 ширины квартала зависит расстояние между защитными лесополосами. С учетом требований их размещения в практике принято считать приемлемой ширину квартала в пределах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 – 400 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989988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116632"/>
            <a:ext cx="6840760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Повсеместно стремятся проектировать кварталы достаточно крупных размеров, чтобы довести до необходимого минимума площадь под дорогами и защитными полосами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увеличивать потери времени под дорогами и защитными полосами и не увеличивать потери времени на холостые повороты агрегатов. На равнинной территории для садов площадью более 100 га кварталы проектируют от 15…20 до 30 га, менее 100 га – 10-22 га.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садах, расположенных на склонах, площадь кварталов может быть 5…15 га. В садах, подверженных усиленному воздействию ветров, площадь кварталов уменьшают до 3 – 6 га.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 склонах крутизной 7˚…15˚ длина кварталов составляет 300…400 м, ширина -150…200 м, а более 15˚ - соответственно 250…300 м и около 100 м.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удобства обработки и уборки урожая в кварталах садов дополнительно проектируют клетки, деля квартал межклеточными дорогами. Клетки длинной стороной размещают поперек рядов насаждений.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Ширину клетки принимают 150…200 м, а длину – равной ширине квартала. Площадь клетки может быть до 5 га.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865773395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564904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4. Размещение бригадных и звеньевых участков в садах 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092391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692696"/>
            <a:ext cx="6873552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Кварталы сада закрепляют за постоянными за постоянными садоводческими бригадами. Размеры бригад по площади зависят от породно-сортового состава насаждений, формы кроны, условий механизации и т. д.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садоводством специализированной бригадой обычно закрепляют смежные, компактно расположенные кварталы с насаждениями разных пород и сортов, различных сроков созревания с целью обеспечения равномерности загрузки работников в течение сезона.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091848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564904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5. Размещение подсобных хозяйственных центров, пчелопасек, компостных площадок в садах.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839933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692696"/>
            <a:ext cx="6873552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бригадные участки удалены от хозяйственных центров более чем на 1 – 1,5 км, то проектируют подсобные хозяйственные центры. В них размещают помещения для питания и отдыха работников, сторожей, для хранения, упаковки и сортировки плодов, погрузочно-разгрузочные, товарные площадки, а в ряде случаев и пункты по переработке продукции (перерабатывающие цехи, фруктохранилища и. т. д.).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Подсобные хозяйственные центры располагают в центре бригадного массива, на пересечении межквартальных дорог, вблизи водных источников.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площадь составляет 0,3…0,5 га и более.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подкормки деревьев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саду размещают площадки для компостирования навоза, торфа и других местных удобрений площадью 0,2 га (20×100) из расчета одна компостная площадка на 40-50 га сада.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лучшего опыления плодовых и ягодных культур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цветения в саду размещают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пчелопасеку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Ее планируют из расчета две пчелосемьи на 1 га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пчелоносящих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насаждений. Размещают их на хорошо защищенных, обогреваемых солнцем пологих южных склонах сада, уединенных от наиболее посещаемых, оживленных его частей. Площадь пасеки можно принять из расчета 15-20 м</a:t>
            </a:r>
            <a:r>
              <a:rPr lang="ru-RU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семью.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708767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116632"/>
            <a:ext cx="6840760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защитных лесных насаждений в садах </a:t>
            </a:r>
          </a:p>
          <a:p>
            <a:pPr marL="0" indent="0" algn="just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защиты от ветров предотвращения эрозии по внешним границам сада проектируют двух-четырехрядные садозащитные опушечные лесные полосы шириной от 6 - 9 до 12 – 15 м. При большой площади сада размещают межквартальные одно-двухрядные лесные полосы (по границам кварталов или через квартал) шириной 3…6 м.</a:t>
            </a:r>
          </a:p>
          <a:p>
            <a:pPr marL="0" indent="0" algn="just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Лесополосы проектируют продуваемыми или ажурными: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они имеют просветы в нижней части или по всей полосе посадок. Расстояние между защитной лесной полосой и ближайшим рядом плодовых деревьев во избежание их затенения и для разворота машин при обработке сада устанавливают 10…15 метров.</a:t>
            </a:r>
          </a:p>
          <a:p>
            <a:pPr marL="0" indent="0" algn="just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углах пересечения продольных и поперечных лесополос оставляют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проезда из квартала в квартал разрыва шириной 6…8 метров. При этом смежные кварталы имеют единое междурядное расстояние и совмещенную разбивку рядов.</a:t>
            </a:r>
          </a:p>
          <a:p>
            <a:pPr marL="0" indent="0" algn="just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кварталах, расположенных на склонах более 7˚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проектируют буферные зоны из кустарников или многолетних трав шириной 2…3 метров. Размещают их поперек склона, вдоль рядов насаждений.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259587155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564904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6. Размещение защитных лесных насаждений в садах 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543025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654E817-920B-40F5-9FB8-339E55FE0037}"/>
              </a:ext>
            </a:extLst>
          </p:cNvPr>
          <p:cNvSpPr/>
          <p:nvPr/>
        </p:nvSpPr>
        <p:spPr>
          <a:xfrm>
            <a:off x="323528" y="908720"/>
            <a:ext cx="8532948" cy="48245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FF6B0B-AF62-4837-A8A7-07BEF254B742}"/>
              </a:ext>
            </a:extLst>
          </p:cNvPr>
          <p:cNvSpPr txBox="1"/>
          <p:nvPr/>
        </p:nvSpPr>
        <p:spPr>
          <a:xfrm>
            <a:off x="521550" y="260648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изучаемых вопросов</a:t>
            </a:r>
          </a:p>
          <a:p>
            <a:pPr algn="ctr"/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задачи проекта устройства территории плодово-ягодных насаждений 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пород и сотов в садах 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кварталов и клеток в садах 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бригадных и звеньевых участков в садах 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подсобных хозяйственных центров, пчелопасек, компостных площадок в садах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защитных лесных насаждений в садах 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дорог и водных источников в садах 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Внутриквартальное устройство сада 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 территории ягодников и плодопитомников</a:t>
            </a:r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обоснование проекта устройства территории сада</a:t>
            </a:r>
          </a:p>
        </p:txBody>
      </p:sp>
    </p:spTree>
    <p:extLst>
      <p:ext uri="{BB962C8B-B14F-4D97-AF65-F5344CB8AC3E}">
        <p14:creationId xmlns:p14="http://schemas.microsoft.com/office/powerpoint/2010/main" val="3361929149"/>
      </p:ext>
    </p:extLst>
  </p:cSld>
  <p:clrMapOvr>
    <a:masterClrMapping/>
  </p:clrMapOvr>
  <p:transition spd="slow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476672"/>
            <a:ext cx="6873552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защиты от ветров предотвращения эрозии по внешним границам сада проектируют двух-четырехрядные садозащитные опушечные лесные полосы шириной от 6 - 9 до 12 – 15 м.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большой площади сада размещают межквартальные одно-двухрядные лесные полосы (по границам кварталов или через квартал) шириной 3…6 м.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Лесополосы проектируют продуваемыми или ажурными: они имеют просветы в нижней части или по всей полосе посадок. Расстояние между защитной лесной полосой и ближайшим рядом плодовых деревьев во избежание их затенения и для разворота машин при обработке сада устанавливают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10…15 метров.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углах пересечения продольных и поперечных лесополос оставляют для проезда из квартала в квартал разрыва шириной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6…8 метров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этом смежные кварталы имеют единое междурядное расстояние и совмещенную разбивку рядов.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528582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404664"/>
            <a:ext cx="684076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кварталах, расположенных на склонах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7˚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проектируют буферные зоны из кустарников или многолетних трав шириной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2…3 метров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Размещают их поперек склона, вдоль рядов насаждений.</a:t>
            </a: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447519099"/>
      </p:ext>
    </p:extLst>
  </p:cSld>
  <p:clrMapOvr>
    <a:masterClrMapping/>
  </p:clrMapOvr>
  <p:transition spd="slow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564904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7. Размещение дорог и водных источников в садах 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56955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1052736"/>
            <a:ext cx="6873552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своему назначению садовые дороги подразделяют на: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Магистральные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(шириной 6…10 м), которые соединяют подсобный хозяйственный центр с основными массивами сада, населенными пунктами, дороги общего пользования;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(шириной 5…10 м), располагаемые по внешним границам села, вдоль садозащитных опушечных лесополос, с их внутренней стороны;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Межквартальные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(шириной 5…6 м), размещаемые по границам кварталов по обеим сторонам ветроломных  садозащитных насаждений;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Межклеточные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(шириной 3…4 м), проектируемые по границам клеток, поперек рядов деревьев на расстоянии 150…200 м друг от друга.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70767"/>
      </p:ext>
    </p:extLst>
  </p:cSld>
  <p:clrMapOvr>
    <a:masterClrMapping/>
  </p:clrMapOvr>
  <p:transition spd="slow">
    <p:cov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908720"/>
            <a:ext cx="6840760" cy="50405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объем грузов, перевозимых из садов, требует проектирования магистральных и межквартальных дорог с твердым покрытием (асфальтовым, гравийным).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Вода в неорошаемых садах нужна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полива при посадке деревьев, подкормки, опрыскивания и т. д.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водного источника могут быть река, пруд или канава, заполняемая паводковыми водами или осадками. 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садах при отсутствии или недостатке водных источников проектируют водные сооружения: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пруды, колодцы, скважины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Размеры и число сооружений определяют, исходя из потребностей в воде для орошения сада, опрыскивания, заправки сельскохозяйственных машин, питьевых и других нужд. Размещают водные сооружения по возможности в центе бригадного массива сада.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230456883"/>
      </p:ext>
    </p:extLst>
  </p:cSld>
  <p:clrMapOvr>
    <a:masterClrMapping/>
  </p:clrMapOvr>
  <p:transition spd="slow">
    <p:cov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564904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8. Внутриквартальное устройство сада 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71483"/>
      </p:ext>
    </p:extLst>
  </p:cSld>
  <p:clrMapOvr>
    <a:masterClrMapping/>
  </p:clrMapOvr>
  <p:transition spd="slow">
    <p:cov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5224" y="620688"/>
            <a:ext cx="6873552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Поскольку практически все сорта яблони, груши, большинство сортов вишни, сливы являются самобесплодными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для получения высоких урожаев необходимо в каждом квартале размещать три-четыре сорта, чередуя опыляемые сорта и сорта опылители, размещая их чередующимися полосами по две-четыре ряда и более каждого сорта.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высоких урожаев необходимо в квартале размещать 3-4 сорта семечковых пород и столько же косточковых. Обычно 6-8 рядов основного сорта 2-3 ряда сорта-опылителя. Основные сорта и сорта-опылители подбирают с одинаковыми сроками цветения и созревания плодов и продолжительность эксплуатационного периода, одинаковой поражаемостью болезнями и вредителями. При этом ведущему сорту отводят не менее 60%посадок. Такое размещение сортов позволит лучше осуществлять сортовую агротехнику.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опыления садов используют пчел из расчета для пчелиные семьи на 1 га плодоносящего сада.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современной замены устаревших насаждений проведения комплекса мероприятий по уходу за ними в садах проектирует судообороты, выделяя дополнительно 20…25% площади, занятой семечковыми и косточковыми породами. 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033322"/>
      </p:ext>
    </p:extLst>
  </p:cSld>
  <p:clrMapOvr>
    <a:masterClrMapping/>
  </p:clrMapOvr>
  <p:transition spd="slow"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564904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9. Устройство территории ягодников и плодопитомников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127849"/>
      </p:ext>
    </p:extLst>
  </p:cSld>
  <p:clrMapOvr>
    <a:masterClrMapping/>
  </p:clrMapOvr>
  <p:transition spd="slow">
    <p:cove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548680"/>
            <a:ext cx="684076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Устройство территории ягодников заключается 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размещении пород, сортов, кварталов, севооборотов, размещении полей севооборотов для земляники, защитных полей, дорог, водных источников, оросительной сети и введения ягоднико-оборотов.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Массивы земель, занятые кустарниковыми ягодниками (смородиной, малиной, крыжовником), делят на кварталы. Они отличаются небольшим (3…6 га) размером.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Лучшая классификация кварталов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прямоугольная с размерами сторон 150×200, 200×200, 200×250, 200×350 м. Между кварталами и размещают дороги.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Землянику выращивают в севооборотах. На одном месте она может успешно развиваться и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плодоносить 5 лет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5318766"/>
      </p:ext>
    </p:extLst>
  </p:cSld>
  <p:clrMapOvr>
    <a:masterClrMapping/>
  </p:clrMapOvr>
  <p:transition spd="slow">
    <p:cov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5224" y="620688"/>
            <a:ext cx="6873552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размещения полей севооборотов выделяют агроэкологические однородные участки, пригодные для выращивания земляники.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Ниже приведены примеры земляничных севооборотов: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Черный пар. 2…5. Земляника. 6…8. Овощные культуры (за исключением картофеля, томатов и бобовых, которые являются переносчиками нематоды).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Озимые. 2. Сидеральные культуры.  3. Земляника (новопосадка). 4…6. Земляника.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Земляника (маточник). 2…4. Земляника. 5. Озимая пшеница. 6. Овощи (капуста). 7. Однолетние травы (сенаж). 8. Пар чистый.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1…3. Земляника (маточник). 4. Однолетние травы (сенаж). 5. Многолетние травы 1-го года пользования (сено). 6. Многолетние травы 2-го года пользования (сено). 7. Ячмень. 8. Пар чистый.</a:t>
            </a:r>
          </a:p>
          <a:p>
            <a:pPr marL="0" indent="0" algn="just">
              <a:buNone/>
            </a:pP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039272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132856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1. Содержание и задачи проекта устройства территории плодово-ягодных насаждений </a:t>
            </a:r>
          </a:p>
        </p:txBody>
      </p:sp>
    </p:spTree>
    <p:extLst>
      <p:ext uri="{BB962C8B-B14F-4D97-AF65-F5344CB8AC3E}">
        <p14:creationId xmlns:p14="http://schemas.microsoft.com/office/powerpoint/2010/main" val="2668322413"/>
      </p:ext>
    </p:extLst>
  </p:cSld>
  <p:clrMapOvr>
    <a:masterClrMapping/>
  </p:clrMapOvr>
  <p:transition spd="slow">
    <p:cove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548680"/>
            <a:ext cx="684076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хозяйствах промышленного возделывания ягодных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вводят специальные севообороты 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смородина, малина, облепиха, крыжовник, рябина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на плантациях черной смородины предусмотрены 10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севообороты с чередованием.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смородина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новосадка. 2. Смородина молодая. 3. Смородина, вступающая в плодоношения. 4…8. Смородина плодоносящая. 9. Сморода, плодоносящая + раскорчёвка. 10. Сидеральные культуры (озимая рожа, ячмень).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1…3. Плодовый кустарник молодой (смородина). 4…8. Плодовый кустарник товарный. 9.10. Однолетние травы (сенаж). 11,12. Озимая пшеница. 13,14. Кукуруза (силос). 15,16. Пар чистый.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специальных севооборотов, в том числе земляничных, стремятся проектировать равновеликими. К каждому из них обеспечивают удобный подъезд.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Плодовые питомники предназначены для выращивания посадочного материала.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302775"/>
      </p:ext>
    </p:extLst>
  </p:cSld>
  <p:clrMapOvr>
    <a:masterClrMapping/>
  </p:clrMapOvr>
  <p:transition spd="slow">
    <p:cover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5224" y="620688"/>
            <a:ext cx="6873552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Плодовый питомник включает: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Школу сеянцев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(поля размножения), где выращивают из семян дички (подвои);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Школу саженцев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(поля формирования), где высаживают, а затем прививают дички и выращивают саженцы;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Маточные насаждения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 которых получают черенки для облагораживания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дичкой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семена для культуры подвоев; посадочный материалы для ягодников и др.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школу сеянцев отводят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плодородные почвы, хорошо увлажняемые, прогреваемые и дренируемые.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школу саженцев и маточные насаждения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отводить участки, пригодные в данной зоне для закладки основных плодовых насаждений.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Выращивают сеянцы и саженцы в системе севооборотов, устанавливаемых для конкретных условий. С 1 га школы саженцев (поля формирования) можно получить 20…25 тыс. приватных саженцев.</a:t>
            </a:r>
          </a:p>
          <a:p>
            <a:pPr marL="0" indent="0" algn="just">
              <a:buNone/>
            </a:pP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03817"/>
      </p:ext>
    </p:extLst>
  </p:cSld>
  <p:clrMapOvr>
    <a:masterClrMapping/>
  </p:clrMapOvr>
  <p:transition spd="slow">
    <p:cover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720" y="476672"/>
            <a:ext cx="684076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 га участка формирования требуется: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школу сеянцев – 0,3…0,45 га;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маточных клоновых подвоев (получаемых вегетативным размножением) – 0,3…0,5 га;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маточно-сортового сада – 0,3…0,4 га;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подвойно-семенного сада – 0,15…0,2 га;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устройстве территории плодового питомника размещают: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сеянцев, саженцев, земли под отдельные группы маточных насаждений;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севооборотов;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Защитные лесные насаждения, дороги, подсобные хозяйственные центры, водные источники, а при необходимости –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оросительную сеть.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118780"/>
      </p:ext>
    </p:extLst>
  </p:cSld>
  <p:clrMapOvr>
    <a:masterClrMapping/>
  </p:clrMapOvr>
  <p:transition spd="slow">
    <p:cover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5224" y="620688"/>
            <a:ext cx="6873552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Школу сеянцев и участки формирования делят на кварталы по 0,5 га (100×50 м), между которыми прокладывают дороги шириной 3…4 м, связывая их с полевыми дорогами севооборота и магистральными дорогами.</a:t>
            </a:r>
          </a:p>
          <a:p>
            <a:pPr marL="0" indent="0" algn="ctr">
              <a:buNone/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Экономическое обоснование проекта устройства сада. 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Все элементы устройства территории многолетних насаждений подвергают тщательному экономическому обоснованию.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результате разработки проекта составляют экспликацию запроектированных кварталов садов, дают характеристику проектируемому породно-сортовому составу плодовых насаждений.</a:t>
            </a:r>
            <a:r>
              <a:rPr lang="ru-RU" sz="1900" dirty="0"/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варианты проектных решений анализируют вначале по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технико-экономическим показателям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площади лесополос, дорог на 100 га насаждений; защищенности садов, ягодников;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соответствию размещения хозцентров планировочно-строительным требованиям и средним расстояниям от них к массивам насаждений;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величие уклона в направлении рядов в кварталах. </a:t>
            </a:r>
          </a:p>
          <a:p>
            <a:pPr marL="0" indent="0" algn="just">
              <a:buNone/>
            </a:pP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639399"/>
      </p:ext>
    </p:extLst>
  </p:cSld>
  <p:clrMapOvr>
    <a:masterClrMapping/>
  </p:clrMapOvr>
  <p:transition spd="slow">
    <p:cover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720" y="476672"/>
            <a:ext cx="684076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определяют экономические показатели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валовой продукции на  единицу площади;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чистый доход в расчете на 1 ц продукции и 1 га насаждений;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рентабельности.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Кроме того, определяют ожидаемую экономическую эффективность составленного проекта в сравнение с существующим положением.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881691"/>
      </p:ext>
    </p:extLst>
  </p:cSld>
  <p:clrMapOvr>
    <a:masterClrMapping/>
  </p:clrMapOvr>
  <p:transition spd="slow">
    <p:cover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503548" y="2333685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10. Экономическое обоснование проекта устройства территории сада 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61244"/>
      </p:ext>
    </p:extLst>
  </p:cSld>
  <p:clrMapOvr>
    <a:masterClrMapping/>
  </p:clrMapOvr>
  <p:transition spd="slow">
    <p:cover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720" y="476672"/>
            <a:ext cx="684076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/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элементы устройства территории многолетних насаждений подвергают тщательному экономическому обоснованию.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результате разработки проекта составляют экспликацию запроектированных кварталов садов, дают характеристику проектируемому породно-сортовому составу плодовых насаждений.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Различные варианты проектных решений анализируют вначале по технико-экономическим показателям: площади лесополос, дорог на 100 га насаждений; защищенность садов, ягодников; соответствию размещения подсобных хозцентров планировочно-строительным требованиям и средним расстоянием  от них к массивам насаждений; величине уклона в направлении рядов насаждений, потерям на холостые заезды и повороты тракторных агрегатов при работе в кварталах. Затем определяют экономические показатели: стоимость валовой продукции на единицу площади; чистый доход в расчете на 1 ц продукции и на 1 га насаждений; уровень рентабельности. Кроме того, определяют ожидаемую экономическую эффективность составленного проекта в сравнении с существующим положением.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439630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692696"/>
            <a:ext cx="6873552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Задачи устройства территории многолетних насаждений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создание условий, способствующих их росту и развитию, высокопроизводительному использованию техники, трудовых ресурсов для получения максимального количества продукции садов и ягодников при минимальных затратах труда и средств. 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содержание устройства территории плодово-ягодных насаждений входят: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пород и сотов плодовых насаждений;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кварталов и бригадных участков;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подсобных хозяйственных центров;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защитных лесных полос;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дорожной сети;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водных сооружений и оросительной сети;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 территории ягодников;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и устройство территории плодовых питомников.</a:t>
            </a:r>
          </a:p>
          <a:p>
            <a:pPr marL="0" indent="0" algn="just">
              <a:buNone/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332656"/>
            <a:ext cx="6840760" cy="5832648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больших площадях многолетних насаждений составляют самостоятельные рабочие проекты устройства их территории.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Территорию многолетних насаждений устраивают на доброкачественном планово-картографическом мате-риале 1: 5000, 1: 2000 с сечением рельефа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0,5 или 1 м.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Устройство территории каждого из видов многолетних насаждений имеет свои особенности.</a:t>
            </a:r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9562017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EA7CD-57E6-49C5-B089-0D5FC7B76B46}"/>
              </a:ext>
            </a:extLst>
          </p:cNvPr>
          <p:cNvSpPr txBox="1"/>
          <p:nvPr/>
        </p:nvSpPr>
        <p:spPr>
          <a:xfrm>
            <a:off x="395536" y="2132856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2. Размещение пород и сотов в садах </a:t>
            </a:r>
          </a:p>
          <a:p>
            <a:pPr algn="ctr"/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407379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692696"/>
            <a:ext cx="6873552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Природно-сортовой состав садов определяет начало плодоношения, сроки созревания и уборки плодов, продолжительность работы в саду, объем затрат труда, выход продукции, условия опыляемости растений.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садоводческих хозяйствах семечковые породы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(яблоня, груша) в структуре сада должны занимать 70 - 85% косточковые (вишня, слива) – 10 - 20, ягодники (земляника, смородина, крыжовник, малина) – от 5 до 15…25%. При такой структуре садов из семечковых пород должно быть 65…80% зимних сортов, 15…25% осенних и 5…10% летних.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размещении пород и сортов большое значение имеют природные условия. Так, яблоня, груша и слива очень требовательны к почвам. Почвогрунты должны обладать хорошо выраженной воздухопроницаемости на глубину распространения основной массы корневых систем. Непригодными для плодовых насаждений являются почвы с плотным (сильносмытым) сложением, с наличием сильной оглеенности на глубине 50…60 см, с поверхностной заболоченностью, с частными выходами грунтовых вод; непригодны под сады участки с замкнутыми понижениями.</a:t>
            </a:r>
          </a:p>
          <a:p>
            <a:pPr marL="0" indent="0" algn="just">
              <a:buNone/>
            </a:pP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37822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260648"/>
            <a:ext cx="6840760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Наиболее пригодны для садов склоны южной и юго-западной экспозиций.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Непригодны для них восточные склоны из-за резкого перепада температуры с восходом солнца.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 участках, пригодных под сады, общее содержание нейтральных солей не должно превышать 2,0…2,5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мэкв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щелочные – 0,3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мэкв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100 г почвы в пределах верхнего метрового слоя.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Уровень грунтовых вод должен быть таким, чтобы многолетние насаждения преждевременного не погибли. Обычно для семечковых садов глубину залегания грунтовых вод принимают не менее 2…3 м, а для растений с мелкими корневыми системами – 1…1,5 м.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Яблоня и слива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влаголюбивые культуры, морозоустойчивые их можно размещать на нижних частях склона;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более засухоустойчива, цветет раньше яблони, поэтому часто повреждается заморозками. Ее размещают в средних частях пологих склонов, защищая от ветров. Из косточковых пород наименее требовательны к условиям произрастания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черешня и вишня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Их можно размещать на средних и верхних частях склонов.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096997066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5224" y="620688"/>
            <a:ext cx="6873552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подборе сортов необходимо учитывать их районирование, устойчивость против болезней и вредителей, низких зимних температур, засух, товарные и вкусное качества. Они должны быть высокоурожайными, пригодны к длительному хранению.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размещении рядов плодовых деревьев учитывают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необходимую площадь питания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хорошее освещение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использования техники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ветров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 равнинных участках ряды деревьев размещают с севера на юг для лучшего освещения их солнцем, а при выраженном направлении господствующих ветров перпендикулярно им.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выраженном рельефе, крутизне склонов более 3˚ в целях уменьшения поверхностного стока воды и лучшей обработки ряды размещают прямолинейно поперек склонов, а при крутом и сложном рельефах – контурно (вдоль горизонталей). На склонах крутизной более 8˚ предусматривают террасирование. </a:t>
            </a:r>
          </a:p>
          <a:p>
            <a:pPr marL="0" indent="0" algn="just"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78576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681</TotalTime>
  <Words>3089</Words>
  <Application>Microsoft Office PowerPoint</Application>
  <PresentationFormat>Экран (4:3)</PresentationFormat>
  <Paragraphs>189</Paragraphs>
  <Slides>36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Office Theme</vt:lpstr>
      <vt:lpstr> Тема 5. Устройство территории многолетних плодово-ягодных насаждений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Шатохин</dc:creator>
  <cp:lastModifiedBy>Владислав Шатохин</cp:lastModifiedBy>
  <cp:revision>46</cp:revision>
  <dcterms:created xsi:type="dcterms:W3CDTF">2019-10-26T09:54:43Z</dcterms:created>
  <dcterms:modified xsi:type="dcterms:W3CDTF">2020-02-12T12:41:43Z</dcterms:modified>
</cp:coreProperties>
</file>