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5"/>
  </p:notesMasterIdLst>
  <p:sldIdLst>
    <p:sldId id="256" r:id="rId2"/>
    <p:sldId id="269" r:id="rId3"/>
    <p:sldId id="270" r:id="rId4"/>
    <p:sldId id="257" r:id="rId5"/>
    <p:sldId id="258" r:id="rId6"/>
    <p:sldId id="268" r:id="rId7"/>
    <p:sldId id="272" r:id="rId8"/>
    <p:sldId id="271" r:id="rId9"/>
    <p:sldId id="266" r:id="rId10"/>
    <p:sldId id="273" r:id="rId11"/>
    <p:sldId id="267" r:id="rId12"/>
    <p:sldId id="274" r:id="rId13"/>
    <p:sldId id="275" r:id="rId14"/>
    <p:sldId id="276" r:id="rId15"/>
    <p:sldId id="277" r:id="rId16"/>
    <p:sldId id="278" r:id="rId17"/>
    <p:sldId id="279" r:id="rId18"/>
    <p:sldId id="280" r:id="rId19"/>
    <p:sldId id="282" r:id="rId20"/>
    <p:sldId id="281" r:id="rId21"/>
    <p:sldId id="283" r:id="rId22"/>
    <p:sldId id="284" r:id="rId23"/>
    <p:sldId id="287" r:id="rId24"/>
    <p:sldId id="285" r:id="rId25"/>
    <p:sldId id="286" r:id="rId26"/>
    <p:sldId id="288" r:id="rId27"/>
    <p:sldId id="289" r:id="rId28"/>
    <p:sldId id="290" r:id="rId29"/>
    <p:sldId id="291" r:id="rId30"/>
    <p:sldId id="292" r:id="rId31"/>
    <p:sldId id="294" r:id="rId32"/>
    <p:sldId id="293" r:id="rId33"/>
    <p:sldId id="295" r:id="rId34"/>
    <p:sldId id="296" r:id="rId35"/>
    <p:sldId id="297" r:id="rId36"/>
    <p:sldId id="298" r:id="rId37"/>
    <p:sldId id="299" r:id="rId38"/>
    <p:sldId id="300" r:id="rId39"/>
    <p:sldId id="302" r:id="rId40"/>
    <p:sldId id="301" r:id="rId41"/>
    <p:sldId id="303" r:id="rId42"/>
    <p:sldId id="305" r:id="rId43"/>
    <p:sldId id="304" r:id="rId44"/>
    <p:sldId id="311" r:id="rId45"/>
    <p:sldId id="306" r:id="rId46"/>
    <p:sldId id="308" r:id="rId47"/>
    <p:sldId id="307" r:id="rId48"/>
    <p:sldId id="312" r:id="rId49"/>
    <p:sldId id="309" r:id="rId50"/>
    <p:sldId id="310" r:id="rId51"/>
    <p:sldId id="313" r:id="rId52"/>
    <p:sldId id="315" r:id="rId53"/>
    <p:sldId id="314" r:id="rId54"/>
    <p:sldId id="316" r:id="rId55"/>
    <p:sldId id="317" r:id="rId56"/>
    <p:sldId id="318" r:id="rId57"/>
    <p:sldId id="319" r:id="rId58"/>
    <p:sldId id="320" r:id="rId59"/>
    <p:sldId id="321" r:id="rId60"/>
    <p:sldId id="322" r:id="rId61"/>
    <p:sldId id="323" r:id="rId62"/>
    <p:sldId id="324" r:id="rId63"/>
    <p:sldId id="326" r:id="rId64"/>
    <p:sldId id="327" r:id="rId65"/>
    <p:sldId id="329" r:id="rId66"/>
    <p:sldId id="325" r:id="rId67"/>
    <p:sldId id="328" r:id="rId68"/>
    <p:sldId id="330" r:id="rId69"/>
    <p:sldId id="332" r:id="rId70"/>
    <p:sldId id="331" r:id="rId71"/>
    <p:sldId id="333" r:id="rId72"/>
    <p:sldId id="334" r:id="rId73"/>
    <p:sldId id="336" r:id="rId74"/>
    <p:sldId id="335" r:id="rId75"/>
    <p:sldId id="337" r:id="rId76"/>
    <p:sldId id="338" r:id="rId77"/>
    <p:sldId id="339" r:id="rId78"/>
    <p:sldId id="340" r:id="rId79"/>
    <p:sldId id="341" r:id="rId80"/>
    <p:sldId id="342" r:id="rId81"/>
    <p:sldId id="343" r:id="rId82"/>
    <p:sldId id="344" r:id="rId83"/>
    <p:sldId id="345" r:id="rId8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Владислав Шатохин" initials="ВШ" lastIdx="2" clrIdx="0">
    <p:extLst>
      <p:ext uri="{19B8F6BF-5375-455C-9EA6-DF929625EA0E}">
        <p15:presenceInfo xmlns:p15="http://schemas.microsoft.com/office/powerpoint/2012/main" userId="a15bd00949f5b99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B92D14"/>
    <a:srgbClr val="35759D"/>
    <a:srgbClr val="35B19D"/>
    <a:srgbClr val="000000"/>
    <a:srgbClr val="E8E8E8"/>
    <a:srgbClr val="1E1E2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9" autoAdjust="0"/>
    <p:restoredTop sz="95596" autoAdjust="0"/>
  </p:normalViewPr>
  <p:slideViewPr>
    <p:cSldViewPr>
      <p:cViewPr varScale="1">
        <p:scale>
          <a:sx n="79" d="100"/>
          <a:sy n="79" d="100"/>
        </p:scale>
        <p:origin x="84" y="75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306D91A2-3341-4603-90C7-DE1AAFB9D3F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ru-RU"/>
          </a:p>
        </p:txBody>
      </p:sp>
      <p:sp>
        <p:nvSpPr>
          <p:cNvPr id="81923" name="Rectangle 3">
            <a:extLst>
              <a:ext uri="{FF2B5EF4-FFF2-40B4-BE49-F238E27FC236}">
                <a16:creationId xmlns:a16="http://schemas.microsoft.com/office/drawing/2014/main" id="{AB183A0F-2C3E-431D-A549-D5F04589716C}"/>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ru-RU"/>
          </a:p>
        </p:txBody>
      </p:sp>
      <p:sp>
        <p:nvSpPr>
          <p:cNvPr id="81924" name="Rectangle 4">
            <a:extLst>
              <a:ext uri="{FF2B5EF4-FFF2-40B4-BE49-F238E27FC236}">
                <a16:creationId xmlns:a16="http://schemas.microsoft.com/office/drawing/2014/main" id="{04974EAF-7F84-44BE-A159-6E588704146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a:extLst>
              <a:ext uri="{FF2B5EF4-FFF2-40B4-BE49-F238E27FC236}">
                <a16:creationId xmlns:a16="http://schemas.microsoft.com/office/drawing/2014/main" id="{9ADA6562-4EE7-4ED2-A387-3C0136CEC0C0}"/>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p>
        </p:txBody>
      </p:sp>
      <p:sp>
        <p:nvSpPr>
          <p:cNvPr id="81926" name="Rectangle 6">
            <a:extLst>
              <a:ext uri="{FF2B5EF4-FFF2-40B4-BE49-F238E27FC236}">
                <a16:creationId xmlns:a16="http://schemas.microsoft.com/office/drawing/2014/main" id="{B988D5D4-860D-4965-85AD-E7A7F95B55E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ru-RU"/>
          </a:p>
        </p:txBody>
      </p:sp>
      <p:sp>
        <p:nvSpPr>
          <p:cNvPr id="81927" name="Rectangle 7">
            <a:extLst>
              <a:ext uri="{FF2B5EF4-FFF2-40B4-BE49-F238E27FC236}">
                <a16:creationId xmlns:a16="http://schemas.microsoft.com/office/drawing/2014/main" id="{9A8F176E-DCFC-4A3C-9B98-76043BD3AECC}"/>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B5EDEF0-AE7C-4E59-8F45-ED74AC22E50A}" type="slidenum">
              <a:rPr lang="en-US" altLang="ru-RU"/>
              <a:pPr/>
              <a:t>‹#›</a:t>
            </a:fld>
            <a:endParaRPr lang="en-US" alt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9056ABE-D5B8-4AEC-9E53-4A32A03904C0}"/>
              </a:ext>
            </a:extLst>
          </p:cNvPr>
          <p:cNvSpPr>
            <a:spLocks noGrp="1" noChangeArrowheads="1"/>
          </p:cNvSpPr>
          <p:nvPr>
            <p:ph type="sldNum" sz="quarter" idx="5"/>
          </p:nvPr>
        </p:nvSpPr>
        <p:spPr>
          <a:ln/>
        </p:spPr>
        <p:txBody>
          <a:bodyPr/>
          <a:lstStyle/>
          <a:p>
            <a:fld id="{1D22DC44-113D-4570-ADAC-401411DA1750}" type="slidenum">
              <a:rPr lang="en-US" altLang="ru-RU"/>
              <a:pPr/>
              <a:t>1</a:t>
            </a:fld>
            <a:endParaRPr lang="en-US" altLang="ru-RU"/>
          </a:p>
        </p:txBody>
      </p:sp>
      <p:sp>
        <p:nvSpPr>
          <p:cNvPr id="107522" name="Rectangle 2">
            <a:extLst>
              <a:ext uri="{FF2B5EF4-FFF2-40B4-BE49-F238E27FC236}">
                <a16:creationId xmlns:a16="http://schemas.microsoft.com/office/drawing/2014/main" id="{FEE79250-6529-4189-A970-F2F3942656EE}"/>
              </a:ext>
            </a:extLst>
          </p:cNvPr>
          <p:cNvSpPr>
            <a:spLocks noGrp="1" noRot="1" noChangeAspect="1" noChangeArrowheads="1" noTextEdit="1"/>
          </p:cNvSpPr>
          <p:nvPr>
            <p:ph type="sldImg"/>
          </p:nvPr>
        </p:nvSpPr>
        <p:spPr>
          <a:xfrm>
            <a:off x="1143000" y="685800"/>
            <a:ext cx="4572000" cy="3429000"/>
          </a:xfrm>
          <a:ln/>
        </p:spPr>
      </p:sp>
      <p:sp>
        <p:nvSpPr>
          <p:cNvPr id="107523" name="Rectangle 3">
            <a:extLst>
              <a:ext uri="{FF2B5EF4-FFF2-40B4-BE49-F238E27FC236}">
                <a16:creationId xmlns:a16="http://schemas.microsoft.com/office/drawing/2014/main" id="{60EE5363-7FA4-41D1-8C8A-DAB9573CBD2A}"/>
              </a:ext>
            </a:extLst>
          </p:cNvPr>
          <p:cNvSpPr>
            <a:spLocks noGrp="1" noChangeArrowheads="1"/>
          </p:cNvSpPr>
          <p:nvPr>
            <p:ph type="body" idx="1"/>
          </p:nvPr>
        </p:nvSpPr>
        <p:spPr/>
        <p:txBody>
          <a:bodyPr/>
          <a:lstStyle/>
          <a:p>
            <a:endParaRPr lang="ru-RU" alt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F65B43-2912-48B2-A577-3C5F37E56A23}"/>
              </a:ext>
            </a:extLst>
          </p:cNvPr>
          <p:cNvSpPr>
            <a:spLocks noGrp="1" noChangeArrowheads="1"/>
          </p:cNvSpPr>
          <p:nvPr>
            <p:ph type="sldNum" sz="quarter" idx="5"/>
          </p:nvPr>
        </p:nvSpPr>
        <p:spPr>
          <a:ln/>
        </p:spPr>
        <p:txBody>
          <a:bodyPr/>
          <a:lstStyle/>
          <a:p>
            <a:fld id="{9F7F5C35-7977-4AED-96B0-8CD03A7BEE1B}" type="slidenum">
              <a:rPr lang="en-US" altLang="ru-RU"/>
              <a:pPr/>
              <a:t>14</a:t>
            </a:fld>
            <a:endParaRPr lang="en-US" altLang="ru-RU"/>
          </a:p>
        </p:txBody>
      </p:sp>
      <p:sp>
        <p:nvSpPr>
          <p:cNvPr id="112642" name="Rectangle 2">
            <a:extLst>
              <a:ext uri="{FF2B5EF4-FFF2-40B4-BE49-F238E27FC236}">
                <a16:creationId xmlns:a16="http://schemas.microsoft.com/office/drawing/2014/main" id="{995FB2C7-0D7B-4FE8-BFD7-C6218B6E8AB3}"/>
              </a:ext>
            </a:extLst>
          </p:cNvPr>
          <p:cNvSpPr>
            <a:spLocks noGrp="1" noRot="1" noChangeAspect="1" noChangeArrowheads="1" noTextEdit="1"/>
          </p:cNvSpPr>
          <p:nvPr>
            <p:ph type="sldImg"/>
          </p:nvPr>
        </p:nvSpPr>
        <p:spPr>
          <a:xfrm>
            <a:off x="1143000" y="685800"/>
            <a:ext cx="4572000" cy="3429000"/>
          </a:xfrm>
          <a:ln/>
        </p:spPr>
      </p:sp>
      <p:sp>
        <p:nvSpPr>
          <p:cNvPr id="112643" name="Rectangle 3">
            <a:extLst>
              <a:ext uri="{FF2B5EF4-FFF2-40B4-BE49-F238E27FC236}">
                <a16:creationId xmlns:a16="http://schemas.microsoft.com/office/drawing/2014/main" id="{C256C893-CAC1-4E7A-9F24-E8000E967C9E}"/>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2012060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F65B43-2912-48B2-A577-3C5F37E56A23}"/>
              </a:ext>
            </a:extLst>
          </p:cNvPr>
          <p:cNvSpPr>
            <a:spLocks noGrp="1" noChangeArrowheads="1"/>
          </p:cNvSpPr>
          <p:nvPr>
            <p:ph type="sldNum" sz="quarter" idx="5"/>
          </p:nvPr>
        </p:nvSpPr>
        <p:spPr>
          <a:ln/>
        </p:spPr>
        <p:txBody>
          <a:bodyPr/>
          <a:lstStyle/>
          <a:p>
            <a:fld id="{9F7F5C35-7977-4AED-96B0-8CD03A7BEE1B}" type="slidenum">
              <a:rPr lang="en-US" altLang="ru-RU"/>
              <a:pPr/>
              <a:t>16</a:t>
            </a:fld>
            <a:endParaRPr lang="en-US" altLang="ru-RU"/>
          </a:p>
        </p:txBody>
      </p:sp>
      <p:sp>
        <p:nvSpPr>
          <p:cNvPr id="112642" name="Rectangle 2">
            <a:extLst>
              <a:ext uri="{FF2B5EF4-FFF2-40B4-BE49-F238E27FC236}">
                <a16:creationId xmlns:a16="http://schemas.microsoft.com/office/drawing/2014/main" id="{995FB2C7-0D7B-4FE8-BFD7-C6218B6E8AB3}"/>
              </a:ext>
            </a:extLst>
          </p:cNvPr>
          <p:cNvSpPr>
            <a:spLocks noGrp="1" noRot="1" noChangeAspect="1" noChangeArrowheads="1" noTextEdit="1"/>
          </p:cNvSpPr>
          <p:nvPr>
            <p:ph type="sldImg"/>
          </p:nvPr>
        </p:nvSpPr>
        <p:spPr>
          <a:xfrm>
            <a:off x="1143000" y="685800"/>
            <a:ext cx="4572000" cy="3429000"/>
          </a:xfrm>
          <a:ln/>
        </p:spPr>
      </p:sp>
      <p:sp>
        <p:nvSpPr>
          <p:cNvPr id="112643" name="Rectangle 3">
            <a:extLst>
              <a:ext uri="{FF2B5EF4-FFF2-40B4-BE49-F238E27FC236}">
                <a16:creationId xmlns:a16="http://schemas.microsoft.com/office/drawing/2014/main" id="{C256C893-CAC1-4E7A-9F24-E8000E967C9E}"/>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3350364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F65B43-2912-48B2-A577-3C5F37E56A23}"/>
              </a:ext>
            </a:extLst>
          </p:cNvPr>
          <p:cNvSpPr>
            <a:spLocks noGrp="1" noChangeArrowheads="1"/>
          </p:cNvSpPr>
          <p:nvPr>
            <p:ph type="sldNum" sz="quarter" idx="5"/>
          </p:nvPr>
        </p:nvSpPr>
        <p:spPr>
          <a:ln/>
        </p:spPr>
        <p:txBody>
          <a:bodyPr/>
          <a:lstStyle/>
          <a:p>
            <a:fld id="{9F7F5C35-7977-4AED-96B0-8CD03A7BEE1B}" type="slidenum">
              <a:rPr lang="en-US" altLang="ru-RU"/>
              <a:pPr/>
              <a:t>18</a:t>
            </a:fld>
            <a:endParaRPr lang="en-US" altLang="ru-RU"/>
          </a:p>
        </p:txBody>
      </p:sp>
      <p:sp>
        <p:nvSpPr>
          <p:cNvPr id="112642" name="Rectangle 2">
            <a:extLst>
              <a:ext uri="{FF2B5EF4-FFF2-40B4-BE49-F238E27FC236}">
                <a16:creationId xmlns:a16="http://schemas.microsoft.com/office/drawing/2014/main" id="{995FB2C7-0D7B-4FE8-BFD7-C6218B6E8AB3}"/>
              </a:ext>
            </a:extLst>
          </p:cNvPr>
          <p:cNvSpPr>
            <a:spLocks noGrp="1" noRot="1" noChangeAspect="1" noChangeArrowheads="1" noTextEdit="1"/>
          </p:cNvSpPr>
          <p:nvPr>
            <p:ph type="sldImg"/>
          </p:nvPr>
        </p:nvSpPr>
        <p:spPr>
          <a:xfrm>
            <a:off x="1143000" y="685800"/>
            <a:ext cx="4572000" cy="3429000"/>
          </a:xfrm>
          <a:ln/>
        </p:spPr>
      </p:sp>
      <p:sp>
        <p:nvSpPr>
          <p:cNvPr id="112643" name="Rectangle 3">
            <a:extLst>
              <a:ext uri="{FF2B5EF4-FFF2-40B4-BE49-F238E27FC236}">
                <a16:creationId xmlns:a16="http://schemas.microsoft.com/office/drawing/2014/main" id="{C256C893-CAC1-4E7A-9F24-E8000E967C9E}"/>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1582869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F65B43-2912-48B2-A577-3C5F37E56A23}"/>
              </a:ext>
            </a:extLst>
          </p:cNvPr>
          <p:cNvSpPr>
            <a:spLocks noGrp="1" noChangeArrowheads="1"/>
          </p:cNvSpPr>
          <p:nvPr>
            <p:ph type="sldNum" sz="quarter" idx="5"/>
          </p:nvPr>
        </p:nvSpPr>
        <p:spPr>
          <a:ln/>
        </p:spPr>
        <p:txBody>
          <a:bodyPr/>
          <a:lstStyle/>
          <a:p>
            <a:fld id="{9F7F5C35-7977-4AED-96B0-8CD03A7BEE1B}" type="slidenum">
              <a:rPr lang="en-US" altLang="ru-RU"/>
              <a:pPr/>
              <a:t>20</a:t>
            </a:fld>
            <a:endParaRPr lang="en-US" altLang="ru-RU"/>
          </a:p>
        </p:txBody>
      </p:sp>
      <p:sp>
        <p:nvSpPr>
          <p:cNvPr id="112642" name="Rectangle 2">
            <a:extLst>
              <a:ext uri="{FF2B5EF4-FFF2-40B4-BE49-F238E27FC236}">
                <a16:creationId xmlns:a16="http://schemas.microsoft.com/office/drawing/2014/main" id="{995FB2C7-0D7B-4FE8-BFD7-C6218B6E8AB3}"/>
              </a:ext>
            </a:extLst>
          </p:cNvPr>
          <p:cNvSpPr>
            <a:spLocks noGrp="1" noRot="1" noChangeAspect="1" noChangeArrowheads="1" noTextEdit="1"/>
          </p:cNvSpPr>
          <p:nvPr>
            <p:ph type="sldImg"/>
          </p:nvPr>
        </p:nvSpPr>
        <p:spPr>
          <a:xfrm>
            <a:off x="1143000" y="685800"/>
            <a:ext cx="4572000" cy="3429000"/>
          </a:xfrm>
          <a:ln/>
        </p:spPr>
      </p:sp>
      <p:sp>
        <p:nvSpPr>
          <p:cNvPr id="112643" name="Rectangle 3">
            <a:extLst>
              <a:ext uri="{FF2B5EF4-FFF2-40B4-BE49-F238E27FC236}">
                <a16:creationId xmlns:a16="http://schemas.microsoft.com/office/drawing/2014/main" id="{C256C893-CAC1-4E7A-9F24-E8000E967C9E}"/>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3193617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F65B43-2912-48B2-A577-3C5F37E56A23}"/>
              </a:ext>
            </a:extLst>
          </p:cNvPr>
          <p:cNvSpPr>
            <a:spLocks noGrp="1" noChangeArrowheads="1"/>
          </p:cNvSpPr>
          <p:nvPr>
            <p:ph type="sldNum" sz="quarter" idx="5"/>
          </p:nvPr>
        </p:nvSpPr>
        <p:spPr>
          <a:ln/>
        </p:spPr>
        <p:txBody>
          <a:bodyPr/>
          <a:lstStyle/>
          <a:p>
            <a:fld id="{9F7F5C35-7977-4AED-96B0-8CD03A7BEE1B}" type="slidenum">
              <a:rPr lang="en-US" altLang="ru-RU"/>
              <a:pPr/>
              <a:t>22</a:t>
            </a:fld>
            <a:endParaRPr lang="en-US" altLang="ru-RU"/>
          </a:p>
        </p:txBody>
      </p:sp>
      <p:sp>
        <p:nvSpPr>
          <p:cNvPr id="112642" name="Rectangle 2">
            <a:extLst>
              <a:ext uri="{FF2B5EF4-FFF2-40B4-BE49-F238E27FC236}">
                <a16:creationId xmlns:a16="http://schemas.microsoft.com/office/drawing/2014/main" id="{995FB2C7-0D7B-4FE8-BFD7-C6218B6E8AB3}"/>
              </a:ext>
            </a:extLst>
          </p:cNvPr>
          <p:cNvSpPr>
            <a:spLocks noGrp="1" noRot="1" noChangeAspect="1" noChangeArrowheads="1" noTextEdit="1"/>
          </p:cNvSpPr>
          <p:nvPr>
            <p:ph type="sldImg"/>
          </p:nvPr>
        </p:nvSpPr>
        <p:spPr>
          <a:xfrm>
            <a:off x="1143000" y="685800"/>
            <a:ext cx="4572000" cy="3429000"/>
          </a:xfrm>
          <a:ln/>
        </p:spPr>
      </p:sp>
      <p:sp>
        <p:nvSpPr>
          <p:cNvPr id="112643" name="Rectangle 3">
            <a:extLst>
              <a:ext uri="{FF2B5EF4-FFF2-40B4-BE49-F238E27FC236}">
                <a16:creationId xmlns:a16="http://schemas.microsoft.com/office/drawing/2014/main" id="{C256C893-CAC1-4E7A-9F24-E8000E967C9E}"/>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2024727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9056ABE-D5B8-4AEC-9E53-4A32A03904C0}"/>
              </a:ext>
            </a:extLst>
          </p:cNvPr>
          <p:cNvSpPr>
            <a:spLocks noGrp="1" noChangeArrowheads="1"/>
          </p:cNvSpPr>
          <p:nvPr>
            <p:ph type="sldNum" sz="quarter" idx="5"/>
          </p:nvPr>
        </p:nvSpPr>
        <p:spPr>
          <a:ln/>
        </p:spPr>
        <p:txBody>
          <a:bodyPr/>
          <a:lstStyle/>
          <a:p>
            <a:fld id="{1D22DC44-113D-4570-ADAC-401411DA1750}" type="slidenum">
              <a:rPr lang="en-US" altLang="ru-RU"/>
              <a:pPr/>
              <a:t>23</a:t>
            </a:fld>
            <a:endParaRPr lang="en-US" altLang="ru-RU"/>
          </a:p>
        </p:txBody>
      </p:sp>
      <p:sp>
        <p:nvSpPr>
          <p:cNvPr id="107522" name="Rectangle 2">
            <a:extLst>
              <a:ext uri="{FF2B5EF4-FFF2-40B4-BE49-F238E27FC236}">
                <a16:creationId xmlns:a16="http://schemas.microsoft.com/office/drawing/2014/main" id="{FEE79250-6529-4189-A970-F2F3942656EE}"/>
              </a:ext>
            </a:extLst>
          </p:cNvPr>
          <p:cNvSpPr>
            <a:spLocks noGrp="1" noRot="1" noChangeAspect="1" noChangeArrowheads="1" noTextEdit="1"/>
          </p:cNvSpPr>
          <p:nvPr>
            <p:ph type="sldImg"/>
          </p:nvPr>
        </p:nvSpPr>
        <p:spPr>
          <a:xfrm>
            <a:off x="1143000" y="685800"/>
            <a:ext cx="4572000" cy="3429000"/>
          </a:xfrm>
          <a:ln/>
        </p:spPr>
      </p:sp>
      <p:sp>
        <p:nvSpPr>
          <p:cNvPr id="107523" name="Rectangle 3">
            <a:extLst>
              <a:ext uri="{FF2B5EF4-FFF2-40B4-BE49-F238E27FC236}">
                <a16:creationId xmlns:a16="http://schemas.microsoft.com/office/drawing/2014/main" id="{60EE5363-7FA4-41D1-8C8A-DAB9573CBD2A}"/>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447239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F65B43-2912-48B2-A577-3C5F37E56A23}"/>
              </a:ext>
            </a:extLst>
          </p:cNvPr>
          <p:cNvSpPr>
            <a:spLocks noGrp="1" noChangeArrowheads="1"/>
          </p:cNvSpPr>
          <p:nvPr>
            <p:ph type="sldNum" sz="quarter" idx="5"/>
          </p:nvPr>
        </p:nvSpPr>
        <p:spPr>
          <a:ln/>
        </p:spPr>
        <p:txBody>
          <a:bodyPr/>
          <a:lstStyle/>
          <a:p>
            <a:fld id="{9F7F5C35-7977-4AED-96B0-8CD03A7BEE1B}" type="slidenum">
              <a:rPr lang="en-US" altLang="ru-RU"/>
              <a:pPr/>
              <a:t>25</a:t>
            </a:fld>
            <a:endParaRPr lang="en-US" altLang="ru-RU"/>
          </a:p>
        </p:txBody>
      </p:sp>
      <p:sp>
        <p:nvSpPr>
          <p:cNvPr id="112642" name="Rectangle 2">
            <a:extLst>
              <a:ext uri="{FF2B5EF4-FFF2-40B4-BE49-F238E27FC236}">
                <a16:creationId xmlns:a16="http://schemas.microsoft.com/office/drawing/2014/main" id="{995FB2C7-0D7B-4FE8-BFD7-C6218B6E8AB3}"/>
              </a:ext>
            </a:extLst>
          </p:cNvPr>
          <p:cNvSpPr>
            <a:spLocks noGrp="1" noRot="1" noChangeAspect="1" noChangeArrowheads="1" noTextEdit="1"/>
          </p:cNvSpPr>
          <p:nvPr>
            <p:ph type="sldImg"/>
          </p:nvPr>
        </p:nvSpPr>
        <p:spPr>
          <a:xfrm>
            <a:off x="1143000" y="685800"/>
            <a:ext cx="4572000" cy="3429000"/>
          </a:xfrm>
          <a:ln/>
        </p:spPr>
      </p:sp>
      <p:sp>
        <p:nvSpPr>
          <p:cNvPr id="112643" name="Rectangle 3">
            <a:extLst>
              <a:ext uri="{FF2B5EF4-FFF2-40B4-BE49-F238E27FC236}">
                <a16:creationId xmlns:a16="http://schemas.microsoft.com/office/drawing/2014/main" id="{C256C893-CAC1-4E7A-9F24-E8000E967C9E}"/>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1793680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F65B43-2912-48B2-A577-3C5F37E56A23}"/>
              </a:ext>
            </a:extLst>
          </p:cNvPr>
          <p:cNvSpPr>
            <a:spLocks noGrp="1" noChangeArrowheads="1"/>
          </p:cNvSpPr>
          <p:nvPr>
            <p:ph type="sldNum" sz="quarter" idx="5"/>
          </p:nvPr>
        </p:nvSpPr>
        <p:spPr>
          <a:ln/>
        </p:spPr>
        <p:txBody>
          <a:bodyPr/>
          <a:lstStyle/>
          <a:p>
            <a:fld id="{9F7F5C35-7977-4AED-96B0-8CD03A7BEE1B}" type="slidenum">
              <a:rPr lang="en-US" altLang="ru-RU"/>
              <a:pPr/>
              <a:t>27</a:t>
            </a:fld>
            <a:endParaRPr lang="en-US" altLang="ru-RU"/>
          </a:p>
        </p:txBody>
      </p:sp>
      <p:sp>
        <p:nvSpPr>
          <p:cNvPr id="112642" name="Rectangle 2">
            <a:extLst>
              <a:ext uri="{FF2B5EF4-FFF2-40B4-BE49-F238E27FC236}">
                <a16:creationId xmlns:a16="http://schemas.microsoft.com/office/drawing/2014/main" id="{995FB2C7-0D7B-4FE8-BFD7-C6218B6E8AB3}"/>
              </a:ext>
            </a:extLst>
          </p:cNvPr>
          <p:cNvSpPr>
            <a:spLocks noGrp="1" noRot="1" noChangeAspect="1" noChangeArrowheads="1" noTextEdit="1"/>
          </p:cNvSpPr>
          <p:nvPr>
            <p:ph type="sldImg"/>
          </p:nvPr>
        </p:nvSpPr>
        <p:spPr>
          <a:xfrm>
            <a:off x="1143000" y="685800"/>
            <a:ext cx="4572000" cy="3429000"/>
          </a:xfrm>
          <a:ln/>
        </p:spPr>
      </p:sp>
      <p:sp>
        <p:nvSpPr>
          <p:cNvPr id="112643" name="Rectangle 3">
            <a:extLst>
              <a:ext uri="{FF2B5EF4-FFF2-40B4-BE49-F238E27FC236}">
                <a16:creationId xmlns:a16="http://schemas.microsoft.com/office/drawing/2014/main" id="{C256C893-CAC1-4E7A-9F24-E8000E967C9E}"/>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2239584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9056ABE-D5B8-4AEC-9E53-4A32A03904C0}"/>
              </a:ext>
            </a:extLst>
          </p:cNvPr>
          <p:cNvSpPr>
            <a:spLocks noGrp="1" noChangeArrowheads="1"/>
          </p:cNvSpPr>
          <p:nvPr>
            <p:ph type="sldNum" sz="quarter" idx="5"/>
          </p:nvPr>
        </p:nvSpPr>
        <p:spPr>
          <a:ln/>
        </p:spPr>
        <p:txBody>
          <a:bodyPr/>
          <a:lstStyle/>
          <a:p>
            <a:fld id="{1D22DC44-113D-4570-ADAC-401411DA1750}" type="slidenum">
              <a:rPr lang="en-US" altLang="ru-RU"/>
              <a:pPr/>
              <a:t>28</a:t>
            </a:fld>
            <a:endParaRPr lang="en-US" altLang="ru-RU"/>
          </a:p>
        </p:txBody>
      </p:sp>
      <p:sp>
        <p:nvSpPr>
          <p:cNvPr id="107522" name="Rectangle 2">
            <a:extLst>
              <a:ext uri="{FF2B5EF4-FFF2-40B4-BE49-F238E27FC236}">
                <a16:creationId xmlns:a16="http://schemas.microsoft.com/office/drawing/2014/main" id="{FEE79250-6529-4189-A970-F2F3942656EE}"/>
              </a:ext>
            </a:extLst>
          </p:cNvPr>
          <p:cNvSpPr>
            <a:spLocks noGrp="1" noRot="1" noChangeAspect="1" noChangeArrowheads="1" noTextEdit="1"/>
          </p:cNvSpPr>
          <p:nvPr>
            <p:ph type="sldImg"/>
          </p:nvPr>
        </p:nvSpPr>
        <p:spPr>
          <a:xfrm>
            <a:off x="1143000" y="685800"/>
            <a:ext cx="4572000" cy="3429000"/>
          </a:xfrm>
          <a:ln/>
        </p:spPr>
      </p:sp>
      <p:sp>
        <p:nvSpPr>
          <p:cNvPr id="107523" name="Rectangle 3">
            <a:extLst>
              <a:ext uri="{FF2B5EF4-FFF2-40B4-BE49-F238E27FC236}">
                <a16:creationId xmlns:a16="http://schemas.microsoft.com/office/drawing/2014/main" id="{60EE5363-7FA4-41D1-8C8A-DAB9573CBD2A}"/>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1126513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F65B43-2912-48B2-A577-3C5F37E56A23}"/>
              </a:ext>
            </a:extLst>
          </p:cNvPr>
          <p:cNvSpPr>
            <a:spLocks noGrp="1" noChangeArrowheads="1"/>
          </p:cNvSpPr>
          <p:nvPr>
            <p:ph type="sldNum" sz="quarter" idx="5"/>
          </p:nvPr>
        </p:nvSpPr>
        <p:spPr>
          <a:ln/>
        </p:spPr>
        <p:txBody>
          <a:bodyPr/>
          <a:lstStyle/>
          <a:p>
            <a:fld id="{9F7F5C35-7977-4AED-96B0-8CD03A7BEE1B}" type="slidenum">
              <a:rPr lang="en-US" altLang="ru-RU"/>
              <a:pPr/>
              <a:t>30</a:t>
            </a:fld>
            <a:endParaRPr lang="en-US" altLang="ru-RU"/>
          </a:p>
        </p:txBody>
      </p:sp>
      <p:sp>
        <p:nvSpPr>
          <p:cNvPr id="112642" name="Rectangle 2">
            <a:extLst>
              <a:ext uri="{FF2B5EF4-FFF2-40B4-BE49-F238E27FC236}">
                <a16:creationId xmlns:a16="http://schemas.microsoft.com/office/drawing/2014/main" id="{995FB2C7-0D7B-4FE8-BFD7-C6218B6E8AB3}"/>
              </a:ext>
            </a:extLst>
          </p:cNvPr>
          <p:cNvSpPr>
            <a:spLocks noGrp="1" noRot="1" noChangeAspect="1" noChangeArrowheads="1" noTextEdit="1"/>
          </p:cNvSpPr>
          <p:nvPr>
            <p:ph type="sldImg"/>
          </p:nvPr>
        </p:nvSpPr>
        <p:spPr>
          <a:xfrm>
            <a:off x="1143000" y="685800"/>
            <a:ext cx="4572000" cy="3429000"/>
          </a:xfrm>
          <a:ln/>
        </p:spPr>
      </p:sp>
      <p:sp>
        <p:nvSpPr>
          <p:cNvPr id="112643" name="Rectangle 3">
            <a:extLst>
              <a:ext uri="{FF2B5EF4-FFF2-40B4-BE49-F238E27FC236}">
                <a16:creationId xmlns:a16="http://schemas.microsoft.com/office/drawing/2014/main" id="{C256C893-CAC1-4E7A-9F24-E8000E967C9E}"/>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157158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9056ABE-D5B8-4AEC-9E53-4A32A03904C0}"/>
              </a:ext>
            </a:extLst>
          </p:cNvPr>
          <p:cNvSpPr>
            <a:spLocks noGrp="1" noChangeArrowheads="1"/>
          </p:cNvSpPr>
          <p:nvPr>
            <p:ph type="sldNum" sz="quarter" idx="5"/>
          </p:nvPr>
        </p:nvSpPr>
        <p:spPr>
          <a:ln/>
        </p:spPr>
        <p:txBody>
          <a:bodyPr/>
          <a:lstStyle/>
          <a:p>
            <a:fld id="{1D22DC44-113D-4570-ADAC-401411DA1750}" type="slidenum">
              <a:rPr lang="en-US" altLang="ru-RU"/>
              <a:pPr/>
              <a:t>2</a:t>
            </a:fld>
            <a:endParaRPr lang="en-US" altLang="ru-RU"/>
          </a:p>
        </p:txBody>
      </p:sp>
      <p:sp>
        <p:nvSpPr>
          <p:cNvPr id="107522" name="Rectangle 2">
            <a:extLst>
              <a:ext uri="{FF2B5EF4-FFF2-40B4-BE49-F238E27FC236}">
                <a16:creationId xmlns:a16="http://schemas.microsoft.com/office/drawing/2014/main" id="{FEE79250-6529-4189-A970-F2F3942656EE}"/>
              </a:ext>
            </a:extLst>
          </p:cNvPr>
          <p:cNvSpPr>
            <a:spLocks noGrp="1" noRot="1" noChangeAspect="1" noChangeArrowheads="1" noTextEdit="1"/>
          </p:cNvSpPr>
          <p:nvPr>
            <p:ph type="sldImg"/>
          </p:nvPr>
        </p:nvSpPr>
        <p:spPr>
          <a:xfrm>
            <a:off x="1143000" y="685800"/>
            <a:ext cx="4572000" cy="3429000"/>
          </a:xfrm>
          <a:ln/>
        </p:spPr>
      </p:sp>
      <p:sp>
        <p:nvSpPr>
          <p:cNvPr id="107523" name="Rectangle 3">
            <a:extLst>
              <a:ext uri="{FF2B5EF4-FFF2-40B4-BE49-F238E27FC236}">
                <a16:creationId xmlns:a16="http://schemas.microsoft.com/office/drawing/2014/main" id="{60EE5363-7FA4-41D1-8C8A-DAB9573CBD2A}"/>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4233952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F65B43-2912-48B2-A577-3C5F37E56A23}"/>
              </a:ext>
            </a:extLst>
          </p:cNvPr>
          <p:cNvSpPr>
            <a:spLocks noGrp="1" noChangeArrowheads="1"/>
          </p:cNvSpPr>
          <p:nvPr>
            <p:ph type="sldNum" sz="quarter" idx="5"/>
          </p:nvPr>
        </p:nvSpPr>
        <p:spPr>
          <a:ln/>
        </p:spPr>
        <p:txBody>
          <a:bodyPr/>
          <a:lstStyle/>
          <a:p>
            <a:fld id="{9F7F5C35-7977-4AED-96B0-8CD03A7BEE1B}" type="slidenum">
              <a:rPr lang="en-US" altLang="ru-RU"/>
              <a:pPr/>
              <a:t>32</a:t>
            </a:fld>
            <a:endParaRPr lang="en-US" altLang="ru-RU"/>
          </a:p>
        </p:txBody>
      </p:sp>
      <p:sp>
        <p:nvSpPr>
          <p:cNvPr id="112642" name="Rectangle 2">
            <a:extLst>
              <a:ext uri="{FF2B5EF4-FFF2-40B4-BE49-F238E27FC236}">
                <a16:creationId xmlns:a16="http://schemas.microsoft.com/office/drawing/2014/main" id="{995FB2C7-0D7B-4FE8-BFD7-C6218B6E8AB3}"/>
              </a:ext>
            </a:extLst>
          </p:cNvPr>
          <p:cNvSpPr>
            <a:spLocks noGrp="1" noRot="1" noChangeAspect="1" noChangeArrowheads="1" noTextEdit="1"/>
          </p:cNvSpPr>
          <p:nvPr>
            <p:ph type="sldImg"/>
          </p:nvPr>
        </p:nvSpPr>
        <p:spPr>
          <a:xfrm>
            <a:off x="1143000" y="685800"/>
            <a:ext cx="4572000" cy="3429000"/>
          </a:xfrm>
          <a:ln/>
        </p:spPr>
      </p:sp>
      <p:sp>
        <p:nvSpPr>
          <p:cNvPr id="112643" name="Rectangle 3">
            <a:extLst>
              <a:ext uri="{FF2B5EF4-FFF2-40B4-BE49-F238E27FC236}">
                <a16:creationId xmlns:a16="http://schemas.microsoft.com/office/drawing/2014/main" id="{C256C893-CAC1-4E7A-9F24-E8000E967C9E}"/>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2890009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F65B43-2912-48B2-A577-3C5F37E56A23}"/>
              </a:ext>
            </a:extLst>
          </p:cNvPr>
          <p:cNvSpPr>
            <a:spLocks noGrp="1" noChangeArrowheads="1"/>
          </p:cNvSpPr>
          <p:nvPr>
            <p:ph type="sldNum" sz="quarter" idx="5"/>
          </p:nvPr>
        </p:nvSpPr>
        <p:spPr>
          <a:ln/>
        </p:spPr>
        <p:txBody>
          <a:bodyPr/>
          <a:lstStyle/>
          <a:p>
            <a:fld id="{9F7F5C35-7977-4AED-96B0-8CD03A7BEE1B}" type="slidenum">
              <a:rPr lang="en-US" altLang="ru-RU"/>
              <a:pPr/>
              <a:t>34</a:t>
            </a:fld>
            <a:endParaRPr lang="en-US" altLang="ru-RU"/>
          </a:p>
        </p:txBody>
      </p:sp>
      <p:sp>
        <p:nvSpPr>
          <p:cNvPr id="112642" name="Rectangle 2">
            <a:extLst>
              <a:ext uri="{FF2B5EF4-FFF2-40B4-BE49-F238E27FC236}">
                <a16:creationId xmlns:a16="http://schemas.microsoft.com/office/drawing/2014/main" id="{995FB2C7-0D7B-4FE8-BFD7-C6218B6E8AB3}"/>
              </a:ext>
            </a:extLst>
          </p:cNvPr>
          <p:cNvSpPr>
            <a:spLocks noGrp="1" noRot="1" noChangeAspect="1" noChangeArrowheads="1" noTextEdit="1"/>
          </p:cNvSpPr>
          <p:nvPr>
            <p:ph type="sldImg"/>
          </p:nvPr>
        </p:nvSpPr>
        <p:spPr>
          <a:xfrm>
            <a:off x="1143000" y="685800"/>
            <a:ext cx="4572000" cy="3429000"/>
          </a:xfrm>
          <a:ln/>
        </p:spPr>
      </p:sp>
      <p:sp>
        <p:nvSpPr>
          <p:cNvPr id="112643" name="Rectangle 3">
            <a:extLst>
              <a:ext uri="{FF2B5EF4-FFF2-40B4-BE49-F238E27FC236}">
                <a16:creationId xmlns:a16="http://schemas.microsoft.com/office/drawing/2014/main" id="{C256C893-CAC1-4E7A-9F24-E8000E967C9E}"/>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642827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F65B43-2912-48B2-A577-3C5F37E56A23}"/>
              </a:ext>
            </a:extLst>
          </p:cNvPr>
          <p:cNvSpPr>
            <a:spLocks noGrp="1" noChangeArrowheads="1"/>
          </p:cNvSpPr>
          <p:nvPr>
            <p:ph type="sldNum" sz="quarter" idx="5"/>
          </p:nvPr>
        </p:nvSpPr>
        <p:spPr>
          <a:ln/>
        </p:spPr>
        <p:txBody>
          <a:bodyPr/>
          <a:lstStyle/>
          <a:p>
            <a:fld id="{9F7F5C35-7977-4AED-96B0-8CD03A7BEE1B}" type="slidenum">
              <a:rPr lang="en-US" altLang="ru-RU"/>
              <a:pPr/>
              <a:t>36</a:t>
            </a:fld>
            <a:endParaRPr lang="en-US" altLang="ru-RU"/>
          </a:p>
        </p:txBody>
      </p:sp>
      <p:sp>
        <p:nvSpPr>
          <p:cNvPr id="112642" name="Rectangle 2">
            <a:extLst>
              <a:ext uri="{FF2B5EF4-FFF2-40B4-BE49-F238E27FC236}">
                <a16:creationId xmlns:a16="http://schemas.microsoft.com/office/drawing/2014/main" id="{995FB2C7-0D7B-4FE8-BFD7-C6218B6E8AB3}"/>
              </a:ext>
            </a:extLst>
          </p:cNvPr>
          <p:cNvSpPr>
            <a:spLocks noGrp="1" noRot="1" noChangeAspect="1" noChangeArrowheads="1" noTextEdit="1"/>
          </p:cNvSpPr>
          <p:nvPr>
            <p:ph type="sldImg"/>
          </p:nvPr>
        </p:nvSpPr>
        <p:spPr>
          <a:xfrm>
            <a:off x="1143000" y="685800"/>
            <a:ext cx="4572000" cy="3429000"/>
          </a:xfrm>
          <a:ln/>
        </p:spPr>
      </p:sp>
      <p:sp>
        <p:nvSpPr>
          <p:cNvPr id="112643" name="Rectangle 3">
            <a:extLst>
              <a:ext uri="{FF2B5EF4-FFF2-40B4-BE49-F238E27FC236}">
                <a16:creationId xmlns:a16="http://schemas.microsoft.com/office/drawing/2014/main" id="{C256C893-CAC1-4E7A-9F24-E8000E967C9E}"/>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2126004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F65B43-2912-48B2-A577-3C5F37E56A23}"/>
              </a:ext>
            </a:extLst>
          </p:cNvPr>
          <p:cNvSpPr>
            <a:spLocks noGrp="1" noChangeArrowheads="1"/>
          </p:cNvSpPr>
          <p:nvPr>
            <p:ph type="sldNum" sz="quarter" idx="5"/>
          </p:nvPr>
        </p:nvSpPr>
        <p:spPr>
          <a:ln/>
        </p:spPr>
        <p:txBody>
          <a:bodyPr/>
          <a:lstStyle/>
          <a:p>
            <a:fld id="{9F7F5C35-7977-4AED-96B0-8CD03A7BEE1B}" type="slidenum">
              <a:rPr lang="en-US" altLang="ru-RU"/>
              <a:pPr/>
              <a:t>38</a:t>
            </a:fld>
            <a:endParaRPr lang="en-US" altLang="ru-RU"/>
          </a:p>
        </p:txBody>
      </p:sp>
      <p:sp>
        <p:nvSpPr>
          <p:cNvPr id="112642" name="Rectangle 2">
            <a:extLst>
              <a:ext uri="{FF2B5EF4-FFF2-40B4-BE49-F238E27FC236}">
                <a16:creationId xmlns:a16="http://schemas.microsoft.com/office/drawing/2014/main" id="{995FB2C7-0D7B-4FE8-BFD7-C6218B6E8AB3}"/>
              </a:ext>
            </a:extLst>
          </p:cNvPr>
          <p:cNvSpPr>
            <a:spLocks noGrp="1" noRot="1" noChangeAspect="1" noChangeArrowheads="1" noTextEdit="1"/>
          </p:cNvSpPr>
          <p:nvPr>
            <p:ph type="sldImg"/>
          </p:nvPr>
        </p:nvSpPr>
        <p:spPr>
          <a:xfrm>
            <a:off x="1143000" y="685800"/>
            <a:ext cx="4572000" cy="3429000"/>
          </a:xfrm>
          <a:ln/>
        </p:spPr>
      </p:sp>
      <p:sp>
        <p:nvSpPr>
          <p:cNvPr id="112643" name="Rectangle 3">
            <a:extLst>
              <a:ext uri="{FF2B5EF4-FFF2-40B4-BE49-F238E27FC236}">
                <a16:creationId xmlns:a16="http://schemas.microsoft.com/office/drawing/2014/main" id="{C256C893-CAC1-4E7A-9F24-E8000E967C9E}"/>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2299459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F65B43-2912-48B2-A577-3C5F37E56A23}"/>
              </a:ext>
            </a:extLst>
          </p:cNvPr>
          <p:cNvSpPr>
            <a:spLocks noGrp="1" noChangeArrowheads="1"/>
          </p:cNvSpPr>
          <p:nvPr>
            <p:ph type="sldNum" sz="quarter" idx="5"/>
          </p:nvPr>
        </p:nvSpPr>
        <p:spPr>
          <a:ln/>
        </p:spPr>
        <p:txBody>
          <a:bodyPr/>
          <a:lstStyle/>
          <a:p>
            <a:fld id="{9F7F5C35-7977-4AED-96B0-8CD03A7BEE1B}" type="slidenum">
              <a:rPr lang="en-US" altLang="ru-RU"/>
              <a:pPr/>
              <a:t>39</a:t>
            </a:fld>
            <a:endParaRPr lang="en-US" altLang="ru-RU"/>
          </a:p>
        </p:txBody>
      </p:sp>
      <p:sp>
        <p:nvSpPr>
          <p:cNvPr id="112642" name="Rectangle 2">
            <a:extLst>
              <a:ext uri="{FF2B5EF4-FFF2-40B4-BE49-F238E27FC236}">
                <a16:creationId xmlns:a16="http://schemas.microsoft.com/office/drawing/2014/main" id="{995FB2C7-0D7B-4FE8-BFD7-C6218B6E8AB3}"/>
              </a:ext>
            </a:extLst>
          </p:cNvPr>
          <p:cNvSpPr>
            <a:spLocks noGrp="1" noRot="1" noChangeAspect="1" noChangeArrowheads="1" noTextEdit="1"/>
          </p:cNvSpPr>
          <p:nvPr>
            <p:ph type="sldImg"/>
          </p:nvPr>
        </p:nvSpPr>
        <p:spPr>
          <a:xfrm>
            <a:off x="1143000" y="685800"/>
            <a:ext cx="4572000" cy="3429000"/>
          </a:xfrm>
          <a:ln/>
        </p:spPr>
      </p:sp>
      <p:sp>
        <p:nvSpPr>
          <p:cNvPr id="112643" name="Rectangle 3">
            <a:extLst>
              <a:ext uri="{FF2B5EF4-FFF2-40B4-BE49-F238E27FC236}">
                <a16:creationId xmlns:a16="http://schemas.microsoft.com/office/drawing/2014/main" id="{C256C893-CAC1-4E7A-9F24-E8000E967C9E}"/>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2827658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9056ABE-D5B8-4AEC-9E53-4A32A03904C0}"/>
              </a:ext>
            </a:extLst>
          </p:cNvPr>
          <p:cNvSpPr>
            <a:spLocks noGrp="1" noChangeArrowheads="1"/>
          </p:cNvSpPr>
          <p:nvPr>
            <p:ph type="sldNum" sz="quarter" idx="5"/>
          </p:nvPr>
        </p:nvSpPr>
        <p:spPr>
          <a:ln/>
        </p:spPr>
        <p:txBody>
          <a:bodyPr/>
          <a:lstStyle/>
          <a:p>
            <a:fld id="{1D22DC44-113D-4570-ADAC-401411DA1750}" type="slidenum">
              <a:rPr lang="en-US" altLang="ru-RU"/>
              <a:pPr/>
              <a:t>41</a:t>
            </a:fld>
            <a:endParaRPr lang="en-US" altLang="ru-RU"/>
          </a:p>
        </p:txBody>
      </p:sp>
      <p:sp>
        <p:nvSpPr>
          <p:cNvPr id="107522" name="Rectangle 2">
            <a:extLst>
              <a:ext uri="{FF2B5EF4-FFF2-40B4-BE49-F238E27FC236}">
                <a16:creationId xmlns:a16="http://schemas.microsoft.com/office/drawing/2014/main" id="{FEE79250-6529-4189-A970-F2F3942656EE}"/>
              </a:ext>
            </a:extLst>
          </p:cNvPr>
          <p:cNvSpPr>
            <a:spLocks noGrp="1" noRot="1" noChangeAspect="1" noChangeArrowheads="1" noTextEdit="1"/>
          </p:cNvSpPr>
          <p:nvPr>
            <p:ph type="sldImg"/>
          </p:nvPr>
        </p:nvSpPr>
        <p:spPr>
          <a:xfrm>
            <a:off x="1143000" y="685800"/>
            <a:ext cx="4572000" cy="3429000"/>
          </a:xfrm>
          <a:ln/>
        </p:spPr>
      </p:sp>
      <p:sp>
        <p:nvSpPr>
          <p:cNvPr id="107523" name="Rectangle 3">
            <a:extLst>
              <a:ext uri="{FF2B5EF4-FFF2-40B4-BE49-F238E27FC236}">
                <a16:creationId xmlns:a16="http://schemas.microsoft.com/office/drawing/2014/main" id="{60EE5363-7FA4-41D1-8C8A-DAB9573CBD2A}"/>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3770800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F65B43-2912-48B2-A577-3C5F37E56A23}"/>
              </a:ext>
            </a:extLst>
          </p:cNvPr>
          <p:cNvSpPr>
            <a:spLocks noGrp="1" noChangeArrowheads="1"/>
          </p:cNvSpPr>
          <p:nvPr>
            <p:ph type="sldNum" sz="quarter" idx="5"/>
          </p:nvPr>
        </p:nvSpPr>
        <p:spPr>
          <a:ln/>
        </p:spPr>
        <p:txBody>
          <a:bodyPr/>
          <a:lstStyle/>
          <a:p>
            <a:fld id="{9F7F5C35-7977-4AED-96B0-8CD03A7BEE1B}" type="slidenum">
              <a:rPr lang="en-US" altLang="ru-RU"/>
              <a:pPr/>
              <a:t>42</a:t>
            </a:fld>
            <a:endParaRPr lang="en-US" altLang="ru-RU"/>
          </a:p>
        </p:txBody>
      </p:sp>
      <p:sp>
        <p:nvSpPr>
          <p:cNvPr id="112642" name="Rectangle 2">
            <a:extLst>
              <a:ext uri="{FF2B5EF4-FFF2-40B4-BE49-F238E27FC236}">
                <a16:creationId xmlns:a16="http://schemas.microsoft.com/office/drawing/2014/main" id="{995FB2C7-0D7B-4FE8-BFD7-C6218B6E8AB3}"/>
              </a:ext>
            </a:extLst>
          </p:cNvPr>
          <p:cNvSpPr>
            <a:spLocks noGrp="1" noRot="1" noChangeAspect="1" noChangeArrowheads="1" noTextEdit="1"/>
          </p:cNvSpPr>
          <p:nvPr>
            <p:ph type="sldImg"/>
          </p:nvPr>
        </p:nvSpPr>
        <p:spPr>
          <a:xfrm>
            <a:off x="1143000" y="685800"/>
            <a:ext cx="4572000" cy="3429000"/>
          </a:xfrm>
          <a:ln/>
        </p:spPr>
      </p:sp>
      <p:sp>
        <p:nvSpPr>
          <p:cNvPr id="112643" name="Rectangle 3">
            <a:extLst>
              <a:ext uri="{FF2B5EF4-FFF2-40B4-BE49-F238E27FC236}">
                <a16:creationId xmlns:a16="http://schemas.microsoft.com/office/drawing/2014/main" id="{C256C893-CAC1-4E7A-9F24-E8000E967C9E}"/>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3692284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9056ABE-D5B8-4AEC-9E53-4A32A03904C0}"/>
              </a:ext>
            </a:extLst>
          </p:cNvPr>
          <p:cNvSpPr>
            <a:spLocks noGrp="1" noChangeArrowheads="1"/>
          </p:cNvSpPr>
          <p:nvPr>
            <p:ph type="sldNum" sz="quarter" idx="5"/>
          </p:nvPr>
        </p:nvSpPr>
        <p:spPr>
          <a:ln/>
        </p:spPr>
        <p:txBody>
          <a:bodyPr/>
          <a:lstStyle/>
          <a:p>
            <a:fld id="{1D22DC44-113D-4570-ADAC-401411DA1750}" type="slidenum">
              <a:rPr lang="en-US" altLang="ru-RU"/>
              <a:pPr/>
              <a:t>44</a:t>
            </a:fld>
            <a:endParaRPr lang="en-US" altLang="ru-RU"/>
          </a:p>
        </p:txBody>
      </p:sp>
      <p:sp>
        <p:nvSpPr>
          <p:cNvPr id="107522" name="Rectangle 2">
            <a:extLst>
              <a:ext uri="{FF2B5EF4-FFF2-40B4-BE49-F238E27FC236}">
                <a16:creationId xmlns:a16="http://schemas.microsoft.com/office/drawing/2014/main" id="{FEE79250-6529-4189-A970-F2F3942656EE}"/>
              </a:ext>
            </a:extLst>
          </p:cNvPr>
          <p:cNvSpPr>
            <a:spLocks noGrp="1" noRot="1" noChangeAspect="1" noChangeArrowheads="1" noTextEdit="1"/>
          </p:cNvSpPr>
          <p:nvPr>
            <p:ph type="sldImg"/>
          </p:nvPr>
        </p:nvSpPr>
        <p:spPr>
          <a:xfrm>
            <a:off x="1143000" y="685800"/>
            <a:ext cx="4572000" cy="3429000"/>
          </a:xfrm>
          <a:ln/>
        </p:spPr>
      </p:sp>
      <p:sp>
        <p:nvSpPr>
          <p:cNvPr id="107523" name="Rectangle 3">
            <a:extLst>
              <a:ext uri="{FF2B5EF4-FFF2-40B4-BE49-F238E27FC236}">
                <a16:creationId xmlns:a16="http://schemas.microsoft.com/office/drawing/2014/main" id="{60EE5363-7FA4-41D1-8C8A-DAB9573CBD2A}"/>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4107336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F65B43-2912-48B2-A577-3C5F37E56A23}"/>
              </a:ext>
            </a:extLst>
          </p:cNvPr>
          <p:cNvSpPr>
            <a:spLocks noGrp="1" noChangeArrowheads="1"/>
          </p:cNvSpPr>
          <p:nvPr>
            <p:ph type="sldNum" sz="quarter" idx="5"/>
          </p:nvPr>
        </p:nvSpPr>
        <p:spPr>
          <a:ln/>
        </p:spPr>
        <p:txBody>
          <a:bodyPr/>
          <a:lstStyle/>
          <a:p>
            <a:fld id="{9F7F5C35-7977-4AED-96B0-8CD03A7BEE1B}" type="slidenum">
              <a:rPr lang="en-US" altLang="ru-RU"/>
              <a:pPr/>
              <a:t>45</a:t>
            </a:fld>
            <a:endParaRPr lang="en-US" altLang="ru-RU"/>
          </a:p>
        </p:txBody>
      </p:sp>
      <p:sp>
        <p:nvSpPr>
          <p:cNvPr id="112642" name="Rectangle 2">
            <a:extLst>
              <a:ext uri="{FF2B5EF4-FFF2-40B4-BE49-F238E27FC236}">
                <a16:creationId xmlns:a16="http://schemas.microsoft.com/office/drawing/2014/main" id="{995FB2C7-0D7B-4FE8-BFD7-C6218B6E8AB3}"/>
              </a:ext>
            </a:extLst>
          </p:cNvPr>
          <p:cNvSpPr>
            <a:spLocks noGrp="1" noRot="1" noChangeAspect="1" noChangeArrowheads="1" noTextEdit="1"/>
          </p:cNvSpPr>
          <p:nvPr>
            <p:ph type="sldImg"/>
          </p:nvPr>
        </p:nvSpPr>
        <p:spPr>
          <a:xfrm>
            <a:off x="1143000" y="685800"/>
            <a:ext cx="4572000" cy="3429000"/>
          </a:xfrm>
          <a:ln/>
        </p:spPr>
      </p:sp>
      <p:sp>
        <p:nvSpPr>
          <p:cNvPr id="112643" name="Rectangle 3">
            <a:extLst>
              <a:ext uri="{FF2B5EF4-FFF2-40B4-BE49-F238E27FC236}">
                <a16:creationId xmlns:a16="http://schemas.microsoft.com/office/drawing/2014/main" id="{C256C893-CAC1-4E7A-9F24-E8000E967C9E}"/>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3788209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F65B43-2912-48B2-A577-3C5F37E56A23}"/>
              </a:ext>
            </a:extLst>
          </p:cNvPr>
          <p:cNvSpPr>
            <a:spLocks noGrp="1" noChangeArrowheads="1"/>
          </p:cNvSpPr>
          <p:nvPr>
            <p:ph type="sldNum" sz="quarter" idx="5"/>
          </p:nvPr>
        </p:nvSpPr>
        <p:spPr>
          <a:ln/>
        </p:spPr>
        <p:txBody>
          <a:bodyPr/>
          <a:lstStyle/>
          <a:p>
            <a:fld id="{9F7F5C35-7977-4AED-96B0-8CD03A7BEE1B}" type="slidenum">
              <a:rPr lang="en-US" altLang="ru-RU"/>
              <a:pPr/>
              <a:t>47</a:t>
            </a:fld>
            <a:endParaRPr lang="en-US" altLang="ru-RU"/>
          </a:p>
        </p:txBody>
      </p:sp>
      <p:sp>
        <p:nvSpPr>
          <p:cNvPr id="112642" name="Rectangle 2">
            <a:extLst>
              <a:ext uri="{FF2B5EF4-FFF2-40B4-BE49-F238E27FC236}">
                <a16:creationId xmlns:a16="http://schemas.microsoft.com/office/drawing/2014/main" id="{995FB2C7-0D7B-4FE8-BFD7-C6218B6E8AB3}"/>
              </a:ext>
            </a:extLst>
          </p:cNvPr>
          <p:cNvSpPr>
            <a:spLocks noGrp="1" noRot="1" noChangeAspect="1" noChangeArrowheads="1" noTextEdit="1"/>
          </p:cNvSpPr>
          <p:nvPr>
            <p:ph type="sldImg"/>
          </p:nvPr>
        </p:nvSpPr>
        <p:spPr>
          <a:xfrm>
            <a:off x="1143000" y="685800"/>
            <a:ext cx="4572000" cy="3429000"/>
          </a:xfrm>
          <a:ln/>
        </p:spPr>
      </p:sp>
      <p:sp>
        <p:nvSpPr>
          <p:cNvPr id="112643" name="Rectangle 3">
            <a:extLst>
              <a:ext uri="{FF2B5EF4-FFF2-40B4-BE49-F238E27FC236}">
                <a16:creationId xmlns:a16="http://schemas.microsoft.com/office/drawing/2014/main" id="{C256C893-CAC1-4E7A-9F24-E8000E967C9E}"/>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3362652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9056ABE-D5B8-4AEC-9E53-4A32A03904C0}"/>
              </a:ext>
            </a:extLst>
          </p:cNvPr>
          <p:cNvSpPr>
            <a:spLocks noGrp="1" noChangeArrowheads="1"/>
          </p:cNvSpPr>
          <p:nvPr>
            <p:ph type="sldNum" sz="quarter" idx="5"/>
          </p:nvPr>
        </p:nvSpPr>
        <p:spPr>
          <a:ln/>
        </p:spPr>
        <p:txBody>
          <a:bodyPr/>
          <a:lstStyle/>
          <a:p>
            <a:fld id="{1D22DC44-113D-4570-ADAC-401411DA1750}" type="slidenum">
              <a:rPr lang="en-US" altLang="ru-RU"/>
              <a:pPr/>
              <a:t>3</a:t>
            </a:fld>
            <a:endParaRPr lang="en-US" altLang="ru-RU"/>
          </a:p>
        </p:txBody>
      </p:sp>
      <p:sp>
        <p:nvSpPr>
          <p:cNvPr id="107522" name="Rectangle 2">
            <a:extLst>
              <a:ext uri="{FF2B5EF4-FFF2-40B4-BE49-F238E27FC236}">
                <a16:creationId xmlns:a16="http://schemas.microsoft.com/office/drawing/2014/main" id="{FEE79250-6529-4189-A970-F2F3942656EE}"/>
              </a:ext>
            </a:extLst>
          </p:cNvPr>
          <p:cNvSpPr>
            <a:spLocks noGrp="1" noRot="1" noChangeAspect="1" noChangeArrowheads="1" noTextEdit="1"/>
          </p:cNvSpPr>
          <p:nvPr>
            <p:ph type="sldImg"/>
          </p:nvPr>
        </p:nvSpPr>
        <p:spPr>
          <a:xfrm>
            <a:off x="1143000" y="685800"/>
            <a:ext cx="4572000" cy="3429000"/>
          </a:xfrm>
          <a:ln/>
        </p:spPr>
      </p:sp>
      <p:sp>
        <p:nvSpPr>
          <p:cNvPr id="107523" name="Rectangle 3">
            <a:extLst>
              <a:ext uri="{FF2B5EF4-FFF2-40B4-BE49-F238E27FC236}">
                <a16:creationId xmlns:a16="http://schemas.microsoft.com/office/drawing/2014/main" id="{60EE5363-7FA4-41D1-8C8A-DAB9573CBD2A}"/>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40705932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9056ABE-D5B8-4AEC-9E53-4A32A03904C0}"/>
              </a:ext>
            </a:extLst>
          </p:cNvPr>
          <p:cNvSpPr>
            <a:spLocks noGrp="1" noChangeArrowheads="1"/>
          </p:cNvSpPr>
          <p:nvPr>
            <p:ph type="sldNum" sz="quarter" idx="5"/>
          </p:nvPr>
        </p:nvSpPr>
        <p:spPr>
          <a:ln/>
        </p:spPr>
        <p:txBody>
          <a:bodyPr/>
          <a:lstStyle/>
          <a:p>
            <a:fld id="{1D22DC44-113D-4570-ADAC-401411DA1750}" type="slidenum">
              <a:rPr lang="en-US" altLang="ru-RU"/>
              <a:pPr/>
              <a:t>48</a:t>
            </a:fld>
            <a:endParaRPr lang="en-US" altLang="ru-RU"/>
          </a:p>
        </p:txBody>
      </p:sp>
      <p:sp>
        <p:nvSpPr>
          <p:cNvPr id="107522" name="Rectangle 2">
            <a:extLst>
              <a:ext uri="{FF2B5EF4-FFF2-40B4-BE49-F238E27FC236}">
                <a16:creationId xmlns:a16="http://schemas.microsoft.com/office/drawing/2014/main" id="{FEE79250-6529-4189-A970-F2F3942656EE}"/>
              </a:ext>
            </a:extLst>
          </p:cNvPr>
          <p:cNvSpPr>
            <a:spLocks noGrp="1" noRot="1" noChangeAspect="1" noChangeArrowheads="1" noTextEdit="1"/>
          </p:cNvSpPr>
          <p:nvPr>
            <p:ph type="sldImg"/>
          </p:nvPr>
        </p:nvSpPr>
        <p:spPr>
          <a:xfrm>
            <a:off x="1143000" y="685800"/>
            <a:ext cx="4572000" cy="3429000"/>
          </a:xfrm>
          <a:ln/>
        </p:spPr>
      </p:sp>
      <p:sp>
        <p:nvSpPr>
          <p:cNvPr id="107523" name="Rectangle 3">
            <a:extLst>
              <a:ext uri="{FF2B5EF4-FFF2-40B4-BE49-F238E27FC236}">
                <a16:creationId xmlns:a16="http://schemas.microsoft.com/office/drawing/2014/main" id="{60EE5363-7FA4-41D1-8C8A-DAB9573CBD2A}"/>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4223062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F65B43-2912-48B2-A577-3C5F37E56A23}"/>
              </a:ext>
            </a:extLst>
          </p:cNvPr>
          <p:cNvSpPr>
            <a:spLocks noGrp="1" noChangeArrowheads="1"/>
          </p:cNvSpPr>
          <p:nvPr>
            <p:ph type="sldNum" sz="quarter" idx="5"/>
          </p:nvPr>
        </p:nvSpPr>
        <p:spPr>
          <a:ln/>
        </p:spPr>
        <p:txBody>
          <a:bodyPr/>
          <a:lstStyle/>
          <a:p>
            <a:fld id="{9F7F5C35-7977-4AED-96B0-8CD03A7BEE1B}" type="slidenum">
              <a:rPr lang="en-US" altLang="ru-RU"/>
              <a:pPr/>
              <a:t>50</a:t>
            </a:fld>
            <a:endParaRPr lang="en-US" altLang="ru-RU"/>
          </a:p>
        </p:txBody>
      </p:sp>
      <p:sp>
        <p:nvSpPr>
          <p:cNvPr id="112642" name="Rectangle 2">
            <a:extLst>
              <a:ext uri="{FF2B5EF4-FFF2-40B4-BE49-F238E27FC236}">
                <a16:creationId xmlns:a16="http://schemas.microsoft.com/office/drawing/2014/main" id="{995FB2C7-0D7B-4FE8-BFD7-C6218B6E8AB3}"/>
              </a:ext>
            </a:extLst>
          </p:cNvPr>
          <p:cNvSpPr>
            <a:spLocks noGrp="1" noRot="1" noChangeAspect="1" noChangeArrowheads="1" noTextEdit="1"/>
          </p:cNvSpPr>
          <p:nvPr>
            <p:ph type="sldImg"/>
          </p:nvPr>
        </p:nvSpPr>
        <p:spPr>
          <a:xfrm>
            <a:off x="1143000" y="685800"/>
            <a:ext cx="4572000" cy="3429000"/>
          </a:xfrm>
          <a:ln/>
        </p:spPr>
      </p:sp>
      <p:sp>
        <p:nvSpPr>
          <p:cNvPr id="112643" name="Rectangle 3">
            <a:extLst>
              <a:ext uri="{FF2B5EF4-FFF2-40B4-BE49-F238E27FC236}">
                <a16:creationId xmlns:a16="http://schemas.microsoft.com/office/drawing/2014/main" id="{C256C893-CAC1-4E7A-9F24-E8000E967C9E}"/>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26255757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F65B43-2912-48B2-A577-3C5F37E56A23}"/>
              </a:ext>
            </a:extLst>
          </p:cNvPr>
          <p:cNvSpPr>
            <a:spLocks noGrp="1" noChangeArrowheads="1"/>
          </p:cNvSpPr>
          <p:nvPr>
            <p:ph type="sldNum" sz="quarter" idx="5"/>
          </p:nvPr>
        </p:nvSpPr>
        <p:spPr>
          <a:ln/>
        </p:spPr>
        <p:txBody>
          <a:bodyPr/>
          <a:lstStyle/>
          <a:p>
            <a:fld id="{9F7F5C35-7977-4AED-96B0-8CD03A7BEE1B}" type="slidenum">
              <a:rPr lang="en-US" altLang="ru-RU"/>
              <a:pPr/>
              <a:t>52</a:t>
            </a:fld>
            <a:endParaRPr lang="en-US" altLang="ru-RU"/>
          </a:p>
        </p:txBody>
      </p:sp>
      <p:sp>
        <p:nvSpPr>
          <p:cNvPr id="112642" name="Rectangle 2">
            <a:extLst>
              <a:ext uri="{FF2B5EF4-FFF2-40B4-BE49-F238E27FC236}">
                <a16:creationId xmlns:a16="http://schemas.microsoft.com/office/drawing/2014/main" id="{995FB2C7-0D7B-4FE8-BFD7-C6218B6E8AB3}"/>
              </a:ext>
            </a:extLst>
          </p:cNvPr>
          <p:cNvSpPr>
            <a:spLocks noGrp="1" noRot="1" noChangeAspect="1" noChangeArrowheads="1" noTextEdit="1"/>
          </p:cNvSpPr>
          <p:nvPr>
            <p:ph type="sldImg"/>
          </p:nvPr>
        </p:nvSpPr>
        <p:spPr>
          <a:xfrm>
            <a:off x="1143000" y="685800"/>
            <a:ext cx="4572000" cy="3429000"/>
          </a:xfrm>
          <a:ln/>
        </p:spPr>
      </p:sp>
      <p:sp>
        <p:nvSpPr>
          <p:cNvPr id="112643" name="Rectangle 3">
            <a:extLst>
              <a:ext uri="{FF2B5EF4-FFF2-40B4-BE49-F238E27FC236}">
                <a16:creationId xmlns:a16="http://schemas.microsoft.com/office/drawing/2014/main" id="{C256C893-CAC1-4E7A-9F24-E8000E967C9E}"/>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23679166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F65B43-2912-48B2-A577-3C5F37E56A23}"/>
              </a:ext>
            </a:extLst>
          </p:cNvPr>
          <p:cNvSpPr>
            <a:spLocks noGrp="1" noChangeArrowheads="1"/>
          </p:cNvSpPr>
          <p:nvPr>
            <p:ph type="sldNum" sz="quarter" idx="5"/>
          </p:nvPr>
        </p:nvSpPr>
        <p:spPr>
          <a:ln/>
        </p:spPr>
        <p:txBody>
          <a:bodyPr/>
          <a:lstStyle/>
          <a:p>
            <a:fld id="{9F7F5C35-7977-4AED-96B0-8CD03A7BEE1B}" type="slidenum">
              <a:rPr lang="en-US" altLang="ru-RU"/>
              <a:pPr/>
              <a:t>54</a:t>
            </a:fld>
            <a:endParaRPr lang="en-US" altLang="ru-RU"/>
          </a:p>
        </p:txBody>
      </p:sp>
      <p:sp>
        <p:nvSpPr>
          <p:cNvPr id="112642" name="Rectangle 2">
            <a:extLst>
              <a:ext uri="{FF2B5EF4-FFF2-40B4-BE49-F238E27FC236}">
                <a16:creationId xmlns:a16="http://schemas.microsoft.com/office/drawing/2014/main" id="{995FB2C7-0D7B-4FE8-BFD7-C6218B6E8AB3}"/>
              </a:ext>
            </a:extLst>
          </p:cNvPr>
          <p:cNvSpPr>
            <a:spLocks noGrp="1" noRot="1" noChangeAspect="1" noChangeArrowheads="1" noTextEdit="1"/>
          </p:cNvSpPr>
          <p:nvPr>
            <p:ph type="sldImg"/>
          </p:nvPr>
        </p:nvSpPr>
        <p:spPr>
          <a:xfrm>
            <a:off x="1143000" y="685800"/>
            <a:ext cx="4572000" cy="3429000"/>
          </a:xfrm>
          <a:ln/>
        </p:spPr>
      </p:sp>
      <p:sp>
        <p:nvSpPr>
          <p:cNvPr id="112643" name="Rectangle 3">
            <a:extLst>
              <a:ext uri="{FF2B5EF4-FFF2-40B4-BE49-F238E27FC236}">
                <a16:creationId xmlns:a16="http://schemas.microsoft.com/office/drawing/2014/main" id="{C256C893-CAC1-4E7A-9F24-E8000E967C9E}"/>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20343298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F65B43-2912-48B2-A577-3C5F37E56A23}"/>
              </a:ext>
            </a:extLst>
          </p:cNvPr>
          <p:cNvSpPr>
            <a:spLocks noGrp="1" noChangeArrowheads="1"/>
          </p:cNvSpPr>
          <p:nvPr>
            <p:ph type="sldNum" sz="quarter" idx="5"/>
          </p:nvPr>
        </p:nvSpPr>
        <p:spPr>
          <a:ln/>
        </p:spPr>
        <p:txBody>
          <a:bodyPr/>
          <a:lstStyle/>
          <a:p>
            <a:fld id="{9F7F5C35-7977-4AED-96B0-8CD03A7BEE1B}" type="slidenum">
              <a:rPr lang="en-US" altLang="ru-RU"/>
              <a:pPr/>
              <a:t>56</a:t>
            </a:fld>
            <a:endParaRPr lang="en-US" altLang="ru-RU"/>
          </a:p>
        </p:txBody>
      </p:sp>
      <p:sp>
        <p:nvSpPr>
          <p:cNvPr id="112642" name="Rectangle 2">
            <a:extLst>
              <a:ext uri="{FF2B5EF4-FFF2-40B4-BE49-F238E27FC236}">
                <a16:creationId xmlns:a16="http://schemas.microsoft.com/office/drawing/2014/main" id="{995FB2C7-0D7B-4FE8-BFD7-C6218B6E8AB3}"/>
              </a:ext>
            </a:extLst>
          </p:cNvPr>
          <p:cNvSpPr>
            <a:spLocks noGrp="1" noRot="1" noChangeAspect="1" noChangeArrowheads="1" noTextEdit="1"/>
          </p:cNvSpPr>
          <p:nvPr>
            <p:ph type="sldImg"/>
          </p:nvPr>
        </p:nvSpPr>
        <p:spPr>
          <a:xfrm>
            <a:off x="1143000" y="685800"/>
            <a:ext cx="4572000" cy="3429000"/>
          </a:xfrm>
          <a:ln/>
        </p:spPr>
      </p:sp>
      <p:sp>
        <p:nvSpPr>
          <p:cNvPr id="112643" name="Rectangle 3">
            <a:extLst>
              <a:ext uri="{FF2B5EF4-FFF2-40B4-BE49-F238E27FC236}">
                <a16:creationId xmlns:a16="http://schemas.microsoft.com/office/drawing/2014/main" id="{C256C893-CAC1-4E7A-9F24-E8000E967C9E}"/>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38029039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F65B43-2912-48B2-A577-3C5F37E56A23}"/>
              </a:ext>
            </a:extLst>
          </p:cNvPr>
          <p:cNvSpPr>
            <a:spLocks noGrp="1" noChangeArrowheads="1"/>
          </p:cNvSpPr>
          <p:nvPr>
            <p:ph type="sldNum" sz="quarter" idx="5"/>
          </p:nvPr>
        </p:nvSpPr>
        <p:spPr>
          <a:ln/>
        </p:spPr>
        <p:txBody>
          <a:bodyPr/>
          <a:lstStyle/>
          <a:p>
            <a:fld id="{9F7F5C35-7977-4AED-96B0-8CD03A7BEE1B}" type="slidenum">
              <a:rPr lang="en-US" altLang="ru-RU"/>
              <a:pPr/>
              <a:t>58</a:t>
            </a:fld>
            <a:endParaRPr lang="en-US" altLang="ru-RU"/>
          </a:p>
        </p:txBody>
      </p:sp>
      <p:sp>
        <p:nvSpPr>
          <p:cNvPr id="112642" name="Rectangle 2">
            <a:extLst>
              <a:ext uri="{FF2B5EF4-FFF2-40B4-BE49-F238E27FC236}">
                <a16:creationId xmlns:a16="http://schemas.microsoft.com/office/drawing/2014/main" id="{995FB2C7-0D7B-4FE8-BFD7-C6218B6E8AB3}"/>
              </a:ext>
            </a:extLst>
          </p:cNvPr>
          <p:cNvSpPr>
            <a:spLocks noGrp="1" noRot="1" noChangeAspect="1" noChangeArrowheads="1" noTextEdit="1"/>
          </p:cNvSpPr>
          <p:nvPr>
            <p:ph type="sldImg"/>
          </p:nvPr>
        </p:nvSpPr>
        <p:spPr>
          <a:xfrm>
            <a:off x="1143000" y="685800"/>
            <a:ext cx="4572000" cy="3429000"/>
          </a:xfrm>
          <a:ln/>
        </p:spPr>
      </p:sp>
      <p:sp>
        <p:nvSpPr>
          <p:cNvPr id="112643" name="Rectangle 3">
            <a:extLst>
              <a:ext uri="{FF2B5EF4-FFF2-40B4-BE49-F238E27FC236}">
                <a16:creationId xmlns:a16="http://schemas.microsoft.com/office/drawing/2014/main" id="{C256C893-CAC1-4E7A-9F24-E8000E967C9E}"/>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1335943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9056ABE-D5B8-4AEC-9E53-4A32A03904C0}"/>
              </a:ext>
            </a:extLst>
          </p:cNvPr>
          <p:cNvSpPr>
            <a:spLocks noGrp="1" noChangeArrowheads="1"/>
          </p:cNvSpPr>
          <p:nvPr>
            <p:ph type="sldNum" sz="quarter" idx="5"/>
          </p:nvPr>
        </p:nvSpPr>
        <p:spPr>
          <a:ln/>
        </p:spPr>
        <p:txBody>
          <a:bodyPr/>
          <a:lstStyle/>
          <a:p>
            <a:fld id="{1D22DC44-113D-4570-ADAC-401411DA1750}" type="slidenum">
              <a:rPr lang="en-US" altLang="ru-RU"/>
              <a:pPr/>
              <a:t>60</a:t>
            </a:fld>
            <a:endParaRPr lang="en-US" altLang="ru-RU"/>
          </a:p>
        </p:txBody>
      </p:sp>
      <p:sp>
        <p:nvSpPr>
          <p:cNvPr id="107522" name="Rectangle 2">
            <a:extLst>
              <a:ext uri="{FF2B5EF4-FFF2-40B4-BE49-F238E27FC236}">
                <a16:creationId xmlns:a16="http://schemas.microsoft.com/office/drawing/2014/main" id="{FEE79250-6529-4189-A970-F2F3942656EE}"/>
              </a:ext>
            </a:extLst>
          </p:cNvPr>
          <p:cNvSpPr>
            <a:spLocks noGrp="1" noRot="1" noChangeAspect="1" noChangeArrowheads="1" noTextEdit="1"/>
          </p:cNvSpPr>
          <p:nvPr>
            <p:ph type="sldImg"/>
          </p:nvPr>
        </p:nvSpPr>
        <p:spPr>
          <a:xfrm>
            <a:off x="1143000" y="685800"/>
            <a:ext cx="4572000" cy="3429000"/>
          </a:xfrm>
          <a:ln/>
        </p:spPr>
      </p:sp>
      <p:sp>
        <p:nvSpPr>
          <p:cNvPr id="107523" name="Rectangle 3">
            <a:extLst>
              <a:ext uri="{FF2B5EF4-FFF2-40B4-BE49-F238E27FC236}">
                <a16:creationId xmlns:a16="http://schemas.microsoft.com/office/drawing/2014/main" id="{60EE5363-7FA4-41D1-8C8A-DAB9573CBD2A}"/>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19704475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F65B43-2912-48B2-A577-3C5F37E56A23}"/>
              </a:ext>
            </a:extLst>
          </p:cNvPr>
          <p:cNvSpPr>
            <a:spLocks noGrp="1" noChangeArrowheads="1"/>
          </p:cNvSpPr>
          <p:nvPr>
            <p:ph type="sldNum" sz="quarter" idx="5"/>
          </p:nvPr>
        </p:nvSpPr>
        <p:spPr>
          <a:ln/>
        </p:spPr>
        <p:txBody>
          <a:bodyPr/>
          <a:lstStyle/>
          <a:p>
            <a:fld id="{9F7F5C35-7977-4AED-96B0-8CD03A7BEE1B}" type="slidenum">
              <a:rPr lang="en-US" altLang="ru-RU"/>
              <a:pPr/>
              <a:t>61</a:t>
            </a:fld>
            <a:endParaRPr lang="en-US" altLang="ru-RU"/>
          </a:p>
        </p:txBody>
      </p:sp>
      <p:sp>
        <p:nvSpPr>
          <p:cNvPr id="112642" name="Rectangle 2">
            <a:extLst>
              <a:ext uri="{FF2B5EF4-FFF2-40B4-BE49-F238E27FC236}">
                <a16:creationId xmlns:a16="http://schemas.microsoft.com/office/drawing/2014/main" id="{995FB2C7-0D7B-4FE8-BFD7-C6218B6E8AB3}"/>
              </a:ext>
            </a:extLst>
          </p:cNvPr>
          <p:cNvSpPr>
            <a:spLocks noGrp="1" noRot="1" noChangeAspect="1" noChangeArrowheads="1" noTextEdit="1"/>
          </p:cNvSpPr>
          <p:nvPr>
            <p:ph type="sldImg"/>
          </p:nvPr>
        </p:nvSpPr>
        <p:spPr>
          <a:xfrm>
            <a:off x="1143000" y="685800"/>
            <a:ext cx="4572000" cy="3429000"/>
          </a:xfrm>
          <a:ln/>
        </p:spPr>
      </p:sp>
      <p:sp>
        <p:nvSpPr>
          <p:cNvPr id="112643" name="Rectangle 3">
            <a:extLst>
              <a:ext uri="{FF2B5EF4-FFF2-40B4-BE49-F238E27FC236}">
                <a16:creationId xmlns:a16="http://schemas.microsoft.com/office/drawing/2014/main" id="{C256C893-CAC1-4E7A-9F24-E8000E967C9E}"/>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31782974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F65B43-2912-48B2-A577-3C5F37E56A23}"/>
              </a:ext>
            </a:extLst>
          </p:cNvPr>
          <p:cNvSpPr>
            <a:spLocks noGrp="1" noChangeArrowheads="1"/>
          </p:cNvSpPr>
          <p:nvPr>
            <p:ph type="sldNum" sz="quarter" idx="5"/>
          </p:nvPr>
        </p:nvSpPr>
        <p:spPr>
          <a:ln/>
        </p:spPr>
        <p:txBody>
          <a:bodyPr/>
          <a:lstStyle/>
          <a:p>
            <a:fld id="{9F7F5C35-7977-4AED-96B0-8CD03A7BEE1B}" type="slidenum">
              <a:rPr lang="en-US" altLang="ru-RU"/>
              <a:pPr/>
              <a:t>63</a:t>
            </a:fld>
            <a:endParaRPr lang="en-US" altLang="ru-RU"/>
          </a:p>
        </p:txBody>
      </p:sp>
      <p:sp>
        <p:nvSpPr>
          <p:cNvPr id="112642" name="Rectangle 2">
            <a:extLst>
              <a:ext uri="{FF2B5EF4-FFF2-40B4-BE49-F238E27FC236}">
                <a16:creationId xmlns:a16="http://schemas.microsoft.com/office/drawing/2014/main" id="{995FB2C7-0D7B-4FE8-BFD7-C6218B6E8AB3}"/>
              </a:ext>
            </a:extLst>
          </p:cNvPr>
          <p:cNvSpPr>
            <a:spLocks noGrp="1" noRot="1" noChangeAspect="1" noChangeArrowheads="1" noTextEdit="1"/>
          </p:cNvSpPr>
          <p:nvPr>
            <p:ph type="sldImg"/>
          </p:nvPr>
        </p:nvSpPr>
        <p:spPr>
          <a:xfrm>
            <a:off x="1143000" y="685800"/>
            <a:ext cx="4572000" cy="3429000"/>
          </a:xfrm>
          <a:ln/>
        </p:spPr>
      </p:sp>
      <p:sp>
        <p:nvSpPr>
          <p:cNvPr id="112643" name="Rectangle 3">
            <a:extLst>
              <a:ext uri="{FF2B5EF4-FFF2-40B4-BE49-F238E27FC236}">
                <a16:creationId xmlns:a16="http://schemas.microsoft.com/office/drawing/2014/main" id="{C256C893-CAC1-4E7A-9F24-E8000E967C9E}"/>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40526953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9056ABE-D5B8-4AEC-9E53-4A32A03904C0}"/>
              </a:ext>
            </a:extLst>
          </p:cNvPr>
          <p:cNvSpPr>
            <a:spLocks noGrp="1" noChangeArrowheads="1"/>
          </p:cNvSpPr>
          <p:nvPr>
            <p:ph type="sldNum" sz="quarter" idx="5"/>
          </p:nvPr>
        </p:nvSpPr>
        <p:spPr>
          <a:ln/>
        </p:spPr>
        <p:txBody>
          <a:bodyPr/>
          <a:lstStyle/>
          <a:p>
            <a:fld id="{1D22DC44-113D-4570-ADAC-401411DA1750}" type="slidenum">
              <a:rPr lang="en-US" altLang="ru-RU"/>
              <a:pPr/>
              <a:t>65</a:t>
            </a:fld>
            <a:endParaRPr lang="en-US" altLang="ru-RU"/>
          </a:p>
        </p:txBody>
      </p:sp>
      <p:sp>
        <p:nvSpPr>
          <p:cNvPr id="107522" name="Rectangle 2">
            <a:extLst>
              <a:ext uri="{FF2B5EF4-FFF2-40B4-BE49-F238E27FC236}">
                <a16:creationId xmlns:a16="http://schemas.microsoft.com/office/drawing/2014/main" id="{FEE79250-6529-4189-A970-F2F3942656EE}"/>
              </a:ext>
            </a:extLst>
          </p:cNvPr>
          <p:cNvSpPr>
            <a:spLocks noGrp="1" noRot="1" noChangeAspect="1" noChangeArrowheads="1" noTextEdit="1"/>
          </p:cNvSpPr>
          <p:nvPr>
            <p:ph type="sldImg"/>
          </p:nvPr>
        </p:nvSpPr>
        <p:spPr>
          <a:xfrm>
            <a:off x="1143000" y="685800"/>
            <a:ext cx="4572000" cy="3429000"/>
          </a:xfrm>
          <a:ln/>
        </p:spPr>
      </p:sp>
      <p:sp>
        <p:nvSpPr>
          <p:cNvPr id="107523" name="Rectangle 3">
            <a:extLst>
              <a:ext uri="{FF2B5EF4-FFF2-40B4-BE49-F238E27FC236}">
                <a16:creationId xmlns:a16="http://schemas.microsoft.com/office/drawing/2014/main" id="{60EE5363-7FA4-41D1-8C8A-DAB9573CBD2A}"/>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1303652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F65B43-2912-48B2-A577-3C5F37E56A23}"/>
              </a:ext>
            </a:extLst>
          </p:cNvPr>
          <p:cNvSpPr>
            <a:spLocks noGrp="1" noChangeArrowheads="1"/>
          </p:cNvSpPr>
          <p:nvPr>
            <p:ph type="sldNum" sz="quarter" idx="5"/>
          </p:nvPr>
        </p:nvSpPr>
        <p:spPr>
          <a:ln/>
        </p:spPr>
        <p:txBody>
          <a:bodyPr/>
          <a:lstStyle/>
          <a:p>
            <a:fld id="{9F7F5C35-7977-4AED-96B0-8CD03A7BEE1B}" type="slidenum">
              <a:rPr lang="en-US" altLang="ru-RU"/>
              <a:pPr/>
              <a:t>4</a:t>
            </a:fld>
            <a:endParaRPr lang="en-US" altLang="ru-RU"/>
          </a:p>
        </p:txBody>
      </p:sp>
      <p:sp>
        <p:nvSpPr>
          <p:cNvPr id="112642" name="Rectangle 2">
            <a:extLst>
              <a:ext uri="{FF2B5EF4-FFF2-40B4-BE49-F238E27FC236}">
                <a16:creationId xmlns:a16="http://schemas.microsoft.com/office/drawing/2014/main" id="{995FB2C7-0D7B-4FE8-BFD7-C6218B6E8AB3}"/>
              </a:ext>
            </a:extLst>
          </p:cNvPr>
          <p:cNvSpPr>
            <a:spLocks noGrp="1" noRot="1" noChangeAspect="1" noChangeArrowheads="1" noTextEdit="1"/>
          </p:cNvSpPr>
          <p:nvPr>
            <p:ph type="sldImg"/>
          </p:nvPr>
        </p:nvSpPr>
        <p:spPr>
          <a:xfrm>
            <a:off x="1143000" y="685800"/>
            <a:ext cx="4572000" cy="3429000"/>
          </a:xfrm>
          <a:ln/>
        </p:spPr>
      </p:sp>
      <p:sp>
        <p:nvSpPr>
          <p:cNvPr id="112643" name="Rectangle 3">
            <a:extLst>
              <a:ext uri="{FF2B5EF4-FFF2-40B4-BE49-F238E27FC236}">
                <a16:creationId xmlns:a16="http://schemas.microsoft.com/office/drawing/2014/main" id="{C256C893-CAC1-4E7A-9F24-E8000E967C9E}"/>
              </a:ext>
            </a:extLst>
          </p:cNvPr>
          <p:cNvSpPr>
            <a:spLocks noGrp="1" noChangeArrowheads="1"/>
          </p:cNvSpPr>
          <p:nvPr>
            <p:ph type="body" idx="1"/>
          </p:nvPr>
        </p:nvSpPr>
        <p:spPr/>
        <p:txBody>
          <a:bodyPr/>
          <a:lstStyle/>
          <a:p>
            <a:endParaRPr lang="ru-RU" alt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F65B43-2912-48B2-A577-3C5F37E56A23}"/>
              </a:ext>
            </a:extLst>
          </p:cNvPr>
          <p:cNvSpPr>
            <a:spLocks noGrp="1" noChangeArrowheads="1"/>
          </p:cNvSpPr>
          <p:nvPr>
            <p:ph type="sldNum" sz="quarter" idx="5"/>
          </p:nvPr>
        </p:nvSpPr>
        <p:spPr>
          <a:ln/>
        </p:spPr>
        <p:txBody>
          <a:bodyPr/>
          <a:lstStyle/>
          <a:p>
            <a:fld id="{9F7F5C35-7977-4AED-96B0-8CD03A7BEE1B}" type="slidenum">
              <a:rPr lang="en-US" altLang="ru-RU"/>
              <a:pPr/>
              <a:t>66</a:t>
            </a:fld>
            <a:endParaRPr lang="en-US" altLang="ru-RU"/>
          </a:p>
        </p:txBody>
      </p:sp>
      <p:sp>
        <p:nvSpPr>
          <p:cNvPr id="112642" name="Rectangle 2">
            <a:extLst>
              <a:ext uri="{FF2B5EF4-FFF2-40B4-BE49-F238E27FC236}">
                <a16:creationId xmlns:a16="http://schemas.microsoft.com/office/drawing/2014/main" id="{995FB2C7-0D7B-4FE8-BFD7-C6218B6E8AB3}"/>
              </a:ext>
            </a:extLst>
          </p:cNvPr>
          <p:cNvSpPr>
            <a:spLocks noGrp="1" noRot="1" noChangeAspect="1" noChangeArrowheads="1" noTextEdit="1"/>
          </p:cNvSpPr>
          <p:nvPr>
            <p:ph type="sldImg"/>
          </p:nvPr>
        </p:nvSpPr>
        <p:spPr>
          <a:xfrm>
            <a:off x="1143000" y="685800"/>
            <a:ext cx="4572000" cy="3429000"/>
          </a:xfrm>
          <a:ln/>
        </p:spPr>
      </p:sp>
      <p:sp>
        <p:nvSpPr>
          <p:cNvPr id="112643" name="Rectangle 3">
            <a:extLst>
              <a:ext uri="{FF2B5EF4-FFF2-40B4-BE49-F238E27FC236}">
                <a16:creationId xmlns:a16="http://schemas.microsoft.com/office/drawing/2014/main" id="{C256C893-CAC1-4E7A-9F24-E8000E967C9E}"/>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11788236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F65B43-2912-48B2-A577-3C5F37E56A23}"/>
              </a:ext>
            </a:extLst>
          </p:cNvPr>
          <p:cNvSpPr>
            <a:spLocks noGrp="1" noChangeArrowheads="1"/>
          </p:cNvSpPr>
          <p:nvPr>
            <p:ph type="sldNum" sz="quarter" idx="5"/>
          </p:nvPr>
        </p:nvSpPr>
        <p:spPr>
          <a:ln/>
        </p:spPr>
        <p:txBody>
          <a:bodyPr/>
          <a:lstStyle/>
          <a:p>
            <a:fld id="{9F7F5C35-7977-4AED-96B0-8CD03A7BEE1B}" type="slidenum">
              <a:rPr lang="en-US" altLang="ru-RU"/>
              <a:pPr/>
              <a:t>68</a:t>
            </a:fld>
            <a:endParaRPr lang="en-US" altLang="ru-RU"/>
          </a:p>
        </p:txBody>
      </p:sp>
      <p:sp>
        <p:nvSpPr>
          <p:cNvPr id="112642" name="Rectangle 2">
            <a:extLst>
              <a:ext uri="{FF2B5EF4-FFF2-40B4-BE49-F238E27FC236}">
                <a16:creationId xmlns:a16="http://schemas.microsoft.com/office/drawing/2014/main" id="{995FB2C7-0D7B-4FE8-BFD7-C6218B6E8AB3}"/>
              </a:ext>
            </a:extLst>
          </p:cNvPr>
          <p:cNvSpPr>
            <a:spLocks noGrp="1" noRot="1" noChangeAspect="1" noChangeArrowheads="1" noTextEdit="1"/>
          </p:cNvSpPr>
          <p:nvPr>
            <p:ph type="sldImg"/>
          </p:nvPr>
        </p:nvSpPr>
        <p:spPr>
          <a:xfrm>
            <a:off x="1143000" y="685800"/>
            <a:ext cx="4572000" cy="3429000"/>
          </a:xfrm>
          <a:ln/>
        </p:spPr>
      </p:sp>
      <p:sp>
        <p:nvSpPr>
          <p:cNvPr id="112643" name="Rectangle 3">
            <a:extLst>
              <a:ext uri="{FF2B5EF4-FFF2-40B4-BE49-F238E27FC236}">
                <a16:creationId xmlns:a16="http://schemas.microsoft.com/office/drawing/2014/main" id="{C256C893-CAC1-4E7A-9F24-E8000E967C9E}"/>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2502248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9056ABE-D5B8-4AEC-9E53-4A32A03904C0}"/>
              </a:ext>
            </a:extLst>
          </p:cNvPr>
          <p:cNvSpPr>
            <a:spLocks noGrp="1" noChangeArrowheads="1"/>
          </p:cNvSpPr>
          <p:nvPr>
            <p:ph type="sldNum" sz="quarter" idx="5"/>
          </p:nvPr>
        </p:nvSpPr>
        <p:spPr>
          <a:ln/>
        </p:spPr>
        <p:txBody>
          <a:bodyPr/>
          <a:lstStyle/>
          <a:p>
            <a:fld id="{1D22DC44-113D-4570-ADAC-401411DA1750}" type="slidenum">
              <a:rPr lang="en-US" altLang="ru-RU"/>
              <a:pPr/>
              <a:t>69</a:t>
            </a:fld>
            <a:endParaRPr lang="en-US" altLang="ru-RU"/>
          </a:p>
        </p:txBody>
      </p:sp>
      <p:sp>
        <p:nvSpPr>
          <p:cNvPr id="107522" name="Rectangle 2">
            <a:extLst>
              <a:ext uri="{FF2B5EF4-FFF2-40B4-BE49-F238E27FC236}">
                <a16:creationId xmlns:a16="http://schemas.microsoft.com/office/drawing/2014/main" id="{FEE79250-6529-4189-A970-F2F3942656EE}"/>
              </a:ext>
            </a:extLst>
          </p:cNvPr>
          <p:cNvSpPr>
            <a:spLocks noGrp="1" noRot="1" noChangeAspect="1" noChangeArrowheads="1" noTextEdit="1"/>
          </p:cNvSpPr>
          <p:nvPr>
            <p:ph type="sldImg"/>
          </p:nvPr>
        </p:nvSpPr>
        <p:spPr>
          <a:xfrm>
            <a:off x="1143000" y="685800"/>
            <a:ext cx="4572000" cy="3429000"/>
          </a:xfrm>
          <a:ln/>
        </p:spPr>
      </p:sp>
      <p:sp>
        <p:nvSpPr>
          <p:cNvPr id="107523" name="Rectangle 3">
            <a:extLst>
              <a:ext uri="{FF2B5EF4-FFF2-40B4-BE49-F238E27FC236}">
                <a16:creationId xmlns:a16="http://schemas.microsoft.com/office/drawing/2014/main" id="{60EE5363-7FA4-41D1-8C8A-DAB9573CBD2A}"/>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40385213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F65B43-2912-48B2-A577-3C5F37E56A23}"/>
              </a:ext>
            </a:extLst>
          </p:cNvPr>
          <p:cNvSpPr>
            <a:spLocks noGrp="1" noChangeArrowheads="1"/>
          </p:cNvSpPr>
          <p:nvPr>
            <p:ph type="sldNum" sz="quarter" idx="5"/>
          </p:nvPr>
        </p:nvSpPr>
        <p:spPr>
          <a:ln/>
        </p:spPr>
        <p:txBody>
          <a:bodyPr/>
          <a:lstStyle/>
          <a:p>
            <a:fld id="{9F7F5C35-7977-4AED-96B0-8CD03A7BEE1B}" type="slidenum">
              <a:rPr lang="en-US" altLang="ru-RU"/>
              <a:pPr/>
              <a:t>71</a:t>
            </a:fld>
            <a:endParaRPr lang="en-US" altLang="ru-RU"/>
          </a:p>
        </p:txBody>
      </p:sp>
      <p:sp>
        <p:nvSpPr>
          <p:cNvPr id="112642" name="Rectangle 2">
            <a:extLst>
              <a:ext uri="{FF2B5EF4-FFF2-40B4-BE49-F238E27FC236}">
                <a16:creationId xmlns:a16="http://schemas.microsoft.com/office/drawing/2014/main" id="{995FB2C7-0D7B-4FE8-BFD7-C6218B6E8AB3}"/>
              </a:ext>
            </a:extLst>
          </p:cNvPr>
          <p:cNvSpPr>
            <a:spLocks noGrp="1" noRot="1" noChangeAspect="1" noChangeArrowheads="1" noTextEdit="1"/>
          </p:cNvSpPr>
          <p:nvPr>
            <p:ph type="sldImg"/>
          </p:nvPr>
        </p:nvSpPr>
        <p:spPr>
          <a:xfrm>
            <a:off x="1143000" y="685800"/>
            <a:ext cx="4572000" cy="3429000"/>
          </a:xfrm>
          <a:ln/>
        </p:spPr>
      </p:sp>
      <p:sp>
        <p:nvSpPr>
          <p:cNvPr id="112643" name="Rectangle 3">
            <a:extLst>
              <a:ext uri="{FF2B5EF4-FFF2-40B4-BE49-F238E27FC236}">
                <a16:creationId xmlns:a16="http://schemas.microsoft.com/office/drawing/2014/main" id="{C256C893-CAC1-4E7A-9F24-E8000E967C9E}"/>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31473359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9056ABE-D5B8-4AEC-9E53-4A32A03904C0}"/>
              </a:ext>
            </a:extLst>
          </p:cNvPr>
          <p:cNvSpPr>
            <a:spLocks noGrp="1" noChangeArrowheads="1"/>
          </p:cNvSpPr>
          <p:nvPr>
            <p:ph type="sldNum" sz="quarter" idx="5"/>
          </p:nvPr>
        </p:nvSpPr>
        <p:spPr>
          <a:ln/>
        </p:spPr>
        <p:txBody>
          <a:bodyPr/>
          <a:lstStyle/>
          <a:p>
            <a:fld id="{1D22DC44-113D-4570-ADAC-401411DA1750}" type="slidenum">
              <a:rPr lang="en-US" altLang="ru-RU"/>
              <a:pPr/>
              <a:t>73</a:t>
            </a:fld>
            <a:endParaRPr lang="en-US" altLang="ru-RU"/>
          </a:p>
        </p:txBody>
      </p:sp>
      <p:sp>
        <p:nvSpPr>
          <p:cNvPr id="107522" name="Rectangle 2">
            <a:extLst>
              <a:ext uri="{FF2B5EF4-FFF2-40B4-BE49-F238E27FC236}">
                <a16:creationId xmlns:a16="http://schemas.microsoft.com/office/drawing/2014/main" id="{FEE79250-6529-4189-A970-F2F3942656EE}"/>
              </a:ext>
            </a:extLst>
          </p:cNvPr>
          <p:cNvSpPr>
            <a:spLocks noGrp="1" noRot="1" noChangeAspect="1" noChangeArrowheads="1" noTextEdit="1"/>
          </p:cNvSpPr>
          <p:nvPr>
            <p:ph type="sldImg"/>
          </p:nvPr>
        </p:nvSpPr>
        <p:spPr>
          <a:xfrm>
            <a:off x="1143000" y="685800"/>
            <a:ext cx="4572000" cy="3429000"/>
          </a:xfrm>
          <a:ln/>
        </p:spPr>
      </p:sp>
      <p:sp>
        <p:nvSpPr>
          <p:cNvPr id="107523" name="Rectangle 3">
            <a:extLst>
              <a:ext uri="{FF2B5EF4-FFF2-40B4-BE49-F238E27FC236}">
                <a16:creationId xmlns:a16="http://schemas.microsoft.com/office/drawing/2014/main" id="{60EE5363-7FA4-41D1-8C8A-DAB9573CBD2A}"/>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3561988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F65B43-2912-48B2-A577-3C5F37E56A23}"/>
              </a:ext>
            </a:extLst>
          </p:cNvPr>
          <p:cNvSpPr>
            <a:spLocks noGrp="1" noChangeArrowheads="1"/>
          </p:cNvSpPr>
          <p:nvPr>
            <p:ph type="sldNum" sz="quarter" idx="5"/>
          </p:nvPr>
        </p:nvSpPr>
        <p:spPr>
          <a:ln/>
        </p:spPr>
        <p:txBody>
          <a:bodyPr/>
          <a:lstStyle/>
          <a:p>
            <a:fld id="{9F7F5C35-7977-4AED-96B0-8CD03A7BEE1B}" type="slidenum">
              <a:rPr lang="en-US" altLang="ru-RU"/>
              <a:pPr/>
              <a:t>74</a:t>
            </a:fld>
            <a:endParaRPr lang="en-US" altLang="ru-RU"/>
          </a:p>
        </p:txBody>
      </p:sp>
      <p:sp>
        <p:nvSpPr>
          <p:cNvPr id="112642" name="Rectangle 2">
            <a:extLst>
              <a:ext uri="{FF2B5EF4-FFF2-40B4-BE49-F238E27FC236}">
                <a16:creationId xmlns:a16="http://schemas.microsoft.com/office/drawing/2014/main" id="{995FB2C7-0D7B-4FE8-BFD7-C6218B6E8AB3}"/>
              </a:ext>
            </a:extLst>
          </p:cNvPr>
          <p:cNvSpPr>
            <a:spLocks noGrp="1" noRot="1" noChangeAspect="1" noChangeArrowheads="1" noTextEdit="1"/>
          </p:cNvSpPr>
          <p:nvPr>
            <p:ph type="sldImg"/>
          </p:nvPr>
        </p:nvSpPr>
        <p:spPr>
          <a:xfrm>
            <a:off x="1143000" y="685800"/>
            <a:ext cx="4572000" cy="3429000"/>
          </a:xfrm>
          <a:ln/>
        </p:spPr>
      </p:sp>
      <p:sp>
        <p:nvSpPr>
          <p:cNvPr id="112643" name="Rectangle 3">
            <a:extLst>
              <a:ext uri="{FF2B5EF4-FFF2-40B4-BE49-F238E27FC236}">
                <a16:creationId xmlns:a16="http://schemas.microsoft.com/office/drawing/2014/main" id="{C256C893-CAC1-4E7A-9F24-E8000E967C9E}"/>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37605177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F65B43-2912-48B2-A577-3C5F37E56A23}"/>
              </a:ext>
            </a:extLst>
          </p:cNvPr>
          <p:cNvSpPr>
            <a:spLocks noGrp="1" noChangeArrowheads="1"/>
          </p:cNvSpPr>
          <p:nvPr>
            <p:ph type="sldNum" sz="quarter" idx="5"/>
          </p:nvPr>
        </p:nvSpPr>
        <p:spPr>
          <a:ln/>
        </p:spPr>
        <p:txBody>
          <a:bodyPr/>
          <a:lstStyle/>
          <a:p>
            <a:fld id="{9F7F5C35-7977-4AED-96B0-8CD03A7BEE1B}" type="slidenum">
              <a:rPr lang="en-US" altLang="ru-RU"/>
              <a:pPr/>
              <a:t>76</a:t>
            </a:fld>
            <a:endParaRPr lang="en-US" altLang="ru-RU"/>
          </a:p>
        </p:txBody>
      </p:sp>
      <p:sp>
        <p:nvSpPr>
          <p:cNvPr id="112642" name="Rectangle 2">
            <a:extLst>
              <a:ext uri="{FF2B5EF4-FFF2-40B4-BE49-F238E27FC236}">
                <a16:creationId xmlns:a16="http://schemas.microsoft.com/office/drawing/2014/main" id="{995FB2C7-0D7B-4FE8-BFD7-C6218B6E8AB3}"/>
              </a:ext>
            </a:extLst>
          </p:cNvPr>
          <p:cNvSpPr>
            <a:spLocks noGrp="1" noRot="1" noChangeAspect="1" noChangeArrowheads="1" noTextEdit="1"/>
          </p:cNvSpPr>
          <p:nvPr>
            <p:ph type="sldImg"/>
          </p:nvPr>
        </p:nvSpPr>
        <p:spPr>
          <a:xfrm>
            <a:off x="1143000" y="685800"/>
            <a:ext cx="4572000" cy="3429000"/>
          </a:xfrm>
          <a:ln/>
        </p:spPr>
      </p:sp>
      <p:sp>
        <p:nvSpPr>
          <p:cNvPr id="112643" name="Rectangle 3">
            <a:extLst>
              <a:ext uri="{FF2B5EF4-FFF2-40B4-BE49-F238E27FC236}">
                <a16:creationId xmlns:a16="http://schemas.microsoft.com/office/drawing/2014/main" id="{C256C893-CAC1-4E7A-9F24-E8000E967C9E}"/>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30751736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9056ABE-D5B8-4AEC-9E53-4A32A03904C0}"/>
              </a:ext>
            </a:extLst>
          </p:cNvPr>
          <p:cNvSpPr>
            <a:spLocks noGrp="1" noChangeArrowheads="1"/>
          </p:cNvSpPr>
          <p:nvPr>
            <p:ph type="sldNum" sz="quarter" idx="5"/>
          </p:nvPr>
        </p:nvSpPr>
        <p:spPr>
          <a:ln/>
        </p:spPr>
        <p:txBody>
          <a:bodyPr/>
          <a:lstStyle/>
          <a:p>
            <a:fld id="{1D22DC44-113D-4570-ADAC-401411DA1750}" type="slidenum">
              <a:rPr lang="en-US" altLang="ru-RU"/>
              <a:pPr/>
              <a:t>79</a:t>
            </a:fld>
            <a:endParaRPr lang="en-US" altLang="ru-RU"/>
          </a:p>
        </p:txBody>
      </p:sp>
      <p:sp>
        <p:nvSpPr>
          <p:cNvPr id="107522" name="Rectangle 2">
            <a:extLst>
              <a:ext uri="{FF2B5EF4-FFF2-40B4-BE49-F238E27FC236}">
                <a16:creationId xmlns:a16="http://schemas.microsoft.com/office/drawing/2014/main" id="{FEE79250-6529-4189-A970-F2F3942656EE}"/>
              </a:ext>
            </a:extLst>
          </p:cNvPr>
          <p:cNvSpPr>
            <a:spLocks noGrp="1" noRot="1" noChangeAspect="1" noChangeArrowheads="1" noTextEdit="1"/>
          </p:cNvSpPr>
          <p:nvPr>
            <p:ph type="sldImg"/>
          </p:nvPr>
        </p:nvSpPr>
        <p:spPr>
          <a:xfrm>
            <a:off x="1143000" y="685800"/>
            <a:ext cx="4572000" cy="3429000"/>
          </a:xfrm>
          <a:ln/>
        </p:spPr>
      </p:sp>
      <p:sp>
        <p:nvSpPr>
          <p:cNvPr id="107523" name="Rectangle 3">
            <a:extLst>
              <a:ext uri="{FF2B5EF4-FFF2-40B4-BE49-F238E27FC236}">
                <a16:creationId xmlns:a16="http://schemas.microsoft.com/office/drawing/2014/main" id="{60EE5363-7FA4-41D1-8C8A-DAB9573CBD2A}"/>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18879689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F65B43-2912-48B2-A577-3C5F37E56A23}"/>
              </a:ext>
            </a:extLst>
          </p:cNvPr>
          <p:cNvSpPr>
            <a:spLocks noGrp="1" noChangeArrowheads="1"/>
          </p:cNvSpPr>
          <p:nvPr>
            <p:ph type="sldNum" sz="quarter" idx="5"/>
          </p:nvPr>
        </p:nvSpPr>
        <p:spPr>
          <a:ln/>
        </p:spPr>
        <p:txBody>
          <a:bodyPr/>
          <a:lstStyle/>
          <a:p>
            <a:fld id="{9F7F5C35-7977-4AED-96B0-8CD03A7BEE1B}" type="slidenum">
              <a:rPr lang="en-US" altLang="ru-RU"/>
              <a:pPr/>
              <a:t>81</a:t>
            </a:fld>
            <a:endParaRPr lang="en-US" altLang="ru-RU"/>
          </a:p>
        </p:txBody>
      </p:sp>
      <p:sp>
        <p:nvSpPr>
          <p:cNvPr id="112642" name="Rectangle 2">
            <a:extLst>
              <a:ext uri="{FF2B5EF4-FFF2-40B4-BE49-F238E27FC236}">
                <a16:creationId xmlns:a16="http://schemas.microsoft.com/office/drawing/2014/main" id="{995FB2C7-0D7B-4FE8-BFD7-C6218B6E8AB3}"/>
              </a:ext>
            </a:extLst>
          </p:cNvPr>
          <p:cNvSpPr>
            <a:spLocks noGrp="1" noRot="1" noChangeAspect="1" noChangeArrowheads="1" noTextEdit="1"/>
          </p:cNvSpPr>
          <p:nvPr>
            <p:ph type="sldImg"/>
          </p:nvPr>
        </p:nvSpPr>
        <p:spPr>
          <a:xfrm>
            <a:off x="1143000" y="685800"/>
            <a:ext cx="4572000" cy="3429000"/>
          </a:xfrm>
          <a:ln/>
        </p:spPr>
      </p:sp>
      <p:sp>
        <p:nvSpPr>
          <p:cNvPr id="112643" name="Rectangle 3">
            <a:extLst>
              <a:ext uri="{FF2B5EF4-FFF2-40B4-BE49-F238E27FC236}">
                <a16:creationId xmlns:a16="http://schemas.microsoft.com/office/drawing/2014/main" id="{C256C893-CAC1-4E7A-9F24-E8000E967C9E}"/>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34021954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F65B43-2912-48B2-A577-3C5F37E56A23}"/>
              </a:ext>
            </a:extLst>
          </p:cNvPr>
          <p:cNvSpPr>
            <a:spLocks noGrp="1" noChangeArrowheads="1"/>
          </p:cNvSpPr>
          <p:nvPr>
            <p:ph type="sldNum" sz="quarter" idx="5"/>
          </p:nvPr>
        </p:nvSpPr>
        <p:spPr>
          <a:ln/>
        </p:spPr>
        <p:txBody>
          <a:bodyPr/>
          <a:lstStyle/>
          <a:p>
            <a:fld id="{9F7F5C35-7977-4AED-96B0-8CD03A7BEE1B}" type="slidenum">
              <a:rPr lang="en-US" altLang="ru-RU"/>
              <a:pPr/>
              <a:t>83</a:t>
            </a:fld>
            <a:endParaRPr lang="en-US" altLang="ru-RU"/>
          </a:p>
        </p:txBody>
      </p:sp>
      <p:sp>
        <p:nvSpPr>
          <p:cNvPr id="112642" name="Rectangle 2">
            <a:extLst>
              <a:ext uri="{FF2B5EF4-FFF2-40B4-BE49-F238E27FC236}">
                <a16:creationId xmlns:a16="http://schemas.microsoft.com/office/drawing/2014/main" id="{995FB2C7-0D7B-4FE8-BFD7-C6218B6E8AB3}"/>
              </a:ext>
            </a:extLst>
          </p:cNvPr>
          <p:cNvSpPr>
            <a:spLocks noGrp="1" noRot="1" noChangeAspect="1" noChangeArrowheads="1" noTextEdit="1"/>
          </p:cNvSpPr>
          <p:nvPr>
            <p:ph type="sldImg"/>
          </p:nvPr>
        </p:nvSpPr>
        <p:spPr>
          <a:xfrm>
            <a:off x="1143000" y="685800"/>
            <a:ext cx="4572000" cy="3429000"/>
          </a:xfrm>
          <a:ln/>
        </p:spPr>
      </p:sp>
      <p:sp>
        <p:nvSpPr>
          <p:cNvPr id="112643" name="Rectangle 3">
            <a:extLst>
              <a:ext uri="{FF2B5EF4-FFF2-40B4-BE49-F238E27FC236}">
                <a16:creationId xmlns:a16="http://schemas.microsoft.com/office/drawing/2014/main" id="{C256C893-CAC1-4E7A-9F24-E8000E967C9E}"/>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3695963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F65B43-2912-48B2-A577-3C5F37E56A23}"/>
              </a:ext>
            </a:extLst>
          </p:cNvPr>
          <p:cNvSpPr>
            <a:spLocks noGrp="1" noChangeArrowheads="1"/>
          </p:cNvSpPr>
          <p:nvPr>
            <p:ph type="sldNum" sz="quarter" idx="5"/>
          </p:nvPr>
        </p:nvSpPr>
        <p:spPr>
          <a:ln/>
        </p:spPr>
        <p:txBody>
          <a:bodyPr/>
          <a:lstStyle/>
          <a:p>
            <a:fld id="{9F7F5C35-7977-4AED-96B0-8CD03A7BEE1B}" type="slidenum">
              <a:rPr lang="en-US" altLang="ru-RU"/>
              <a:pPr/>
              <a:t>6</a:t>
            </a:fld>
            <a:endParaRPr lang="en-US" altLang="ru-RU"/>
          </a:p>
        </p:txBody>
      </p:sp>
      <p:sp>
        <p:nvSpPr>
          <p:cNvPr id="112642" name="Rectangle 2">
            <a:extLst>
              <a:ext uri="{FF2B5EF4-FFF2-40B4-BE49-F238E27FC236}">
                <a16:creationId xmlns:a16="http://schemas.microsoft.com/office/drawing/2014/main" id="{995FB2C7-0D7B-4FE8-BFD7-C6218B6E8AB3}"/>
              </a:ext>
            </a:extLst>
          </p:cNvPr>
          <p:cNvSpPr>
            <a:spLocks noGrp="1" noRot="1" noChangeAspect="1" noChangeArrowheads="1" noTextEdit="1"/>
          </p:cNvSpPr>
          <p:nvPr>
            <p:ph type="sldImg"/>
          </p:nvPr>
        </p:nvSpPr>
        <p:spPr>
          <a:xfrm>
            <a:off x="1143000" y="685800"/>
            <a:ext cx="4572000" cy="3429000"/>
          </a:xfrm>
          <a:ln/>
        </p:spPr>
      </p:sp>
      <p:sp>
        <p:nvSpPr>
          <p:cNvPr id="112643" name="Rectangle 3">
            <a:extLst>
              <a:ext uri="{FF2B5EF4-FFF2-40B4-BE49-F238E27FC236}">
                <a16:creationId xmlns:a16="http://schemas.microsoft.com/office/drawing/2014/main" id="{C256C893-CAC1-4E7A-9F24-E8000E967C9E}"/>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4110878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F65B43-2912-48B2-A577-3C5F37E56A23}"/>
              </a:ext>
            </a:extLst>
          </p:cNvPr>
          <p:cNvSpPr>
            <a:spLocks noGrp="1" noChangeArrowheads="1"/>
          </p:cNvSpPr>
          <p:nvPr>
            <p:ph type="sldNum" sz="quarter" idx="5"/>
          </p:nvPr>
        </p:nvSpPr>
        <p:spPr>
          <a:ln/>
        </p:spPr>
        <p:txBody>
          <a:bodyPr/>
          <a:lstStyle/>
          <a:p>
            <a:fld id="{9F7F5C35-7977-4AED-96B0-8CD03A7BEE1B}" type="slidenum">
              <a:rPr lang="en-US" altLang="ru-RU"/>
              <a:pPr/>
              <a:t>7</a:t>
            </a:fld>
            <a:endParaRPr lang="en-US" altLang="ru-RU"/>
          </a:p>
        </p:txBody>
      </p:sp>
      <p:sp>
        <p:nvSpPr>
          <p:cNvPr id="112642" name="Rectangle 2">
            <a:extLst>
              <a:ext uri="{FF2B5EF4-FFF2-40B4-BE49-F238E27FC236}">
                <a16:creationId xmlns:a16="http://schemas.microsoft.com/office/drawing/2014/main" id="{995FB2C7-0D7B-4FE8-BFD7-C6218B6E8AB3}"/>
              </a:ext>
            </a:extLst>
          </p:cNvPr>
          <p:cNvSpPr>
            <a:spLocks noGrp="1" noRot="1" noChangeAspect="1" noChangeArrowheads="1" noTextEdit="1"/>
          </p:cNvSpPr>
          <p:nvPr>
            <p:ph type="sldImg"/>
          </p:nvPr>
        </p:nvSpPr>
        <p:spPr>
          <a:xfrm>
            <a:off x="1143000" y="685800"/>
            <a:ext cx="4572000" cy="3429000"/>
          </a:xfrm>
          <a:ln/>
        </p:spPr>
      </p:sp>
      <p:sp>
        <p:nvSpPr>
          <p:cNvPr id="112643" name="Rectangle 3">
            <a:extLst>
              <a:ext uri="{FF2B5EF4-FFF2-40B4-BE49-F238E27FC236}">
                <a16:creationId xmlns:a16="http://schemas.microsoft.com/office/drawing/2014/main" id="{C256C893-CAC1-4E7A-9F24-E8000E967C9E}"/>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54933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9056ABE-D5B8-4AEC-9E53-4A32A03904C0}"/>
              </a:ext>
            </a:extLst>
          </p:cNvPr>
          <p:cNvSpPr>
            <a:spLocks noGrp="1" noChangeArrowheads="1"/>
          </p:cNvSpPr>
          <p:nvPr>
            <p:ph type="sldNum" sz="quarter" idx="5"/>
          </p:nvPr>
        </p:nvSpPr>
        <p:spPr>
          <a:ln/>
        </p:spPr>
        <p:txBody>
          <a:bodyPr/>
          <a:lstStyle/>
          <a:p>
            <a:fld id="{1D22DC44-113D-4570-ADAC-401411DA1750}" type="slidenum">
              <a:rPr lang="en-US" altLang="ru-RU"/>
              <a:pPr/>
              <a:t>8</a:t>
            </a:fld>
            <a:endParaRPr lang="en-US" altLang="ru-RU"/>
          </a:p>
        </p:txBody>
      </p:sp>
      <p:sp>
        <p:nvSpPr>
          <p:cNvPr id="107522" name="Rectangle 2">
            <a:extLst>
              <a:ext uri="{FF2B5EF4-FFF2-40B4-BE49-F238E27FC236}">
                <a16:creationId xmlns:a16="http://schemas.microsoft.com/office/drawing/2014/main" id="{FEE79250-6529-4189-A970-F2F3942656EE}"/>
              </a:ext>
            </a:extLst>
          </p:cNvPr>
          <p:cNvSpPr>
            <a:spLocks noGrp="1" noRot="1" noChangeAspect="1" noChangeArrowheads="1" noTextEdit="1"/>
          </p:cNvSpPr>
          <p:nvPr>
            <p:ph type="sldImg"/>
          </p:nvPr>
        </p:nvSpPr>
        <p:spPr>
          <a:xfrm>
            <a:off x="1143000" y="685800"/>
            <a:ext cx="4572000" cy="3429000"/>
          </a:xfrm>
          <a:ln/>
        </p:spPr>
      </p:sp>
      <p:sp>
        <p:nvSpPr>
          <p:cNvPr id="107523" name="Rectangle 3">
            <a:extLst>
              <a:ext uri="{FF2B5EF4-FFF2-40B4-BE49-F238E27FC236}">
                <a16:creationId xmlns:a16="http://schemas.microsoft.com/office/drawing/2014/main" id="{60EE5363-7FA4-41D1-8C8A-DAB9573CBD2A}"/>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1483341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F65B43-2912-48B2-A577-3C5F37E56A23}"/>
              </a:ext>
            </a:extLst>
          </p:cNvPr>
          <p:cNvSpPr>
            <a:spLocks noGrp="1" noChangeArrowheads="1"/>
          </p:cNvSpPr>
          <p:nvPr>
            <p:ph type="sldNum" sz="quarter" idx="5"/>
          </p:nvPr>
        </p:nvSpPr>
        <p:spPr>
          <a:ln/>
        </p:spPr>
        <p:txBody>
          <a:bodyPr/>
          <a:lstStyle/>
          <a:p>
            <a:fld id="{9F7F5C35-7977-4AED-96B0-8CD03A7BEE1B}" type="slidenum">
              <a:rPr lang="en-US" altLang="ru-RU"/>
              <a:pPr/>
              <a:t>10</a:t>
            </a:fld>
            <a:endParaRPr lang="en-US" altLang="ru-RU"/>
          </a:p>
        </p:txBody>
      </p:sp>
      <p:sp>
        <p:nvSpPr>
          <p:cNvPr id="112642" name="Rectangle 2">
            <a:extLst>
              <a:ext uri="{FF2B5EF4-FFF2-40B4-BE49-F238E27FC236}">
                <a16:creationId xmlns:a16="http://schemas.microsoft.com/office/drawing/2014/main" id="{995FB2C7-0D7B-4FE8-BFD7-C6218B6E8AB3}"/>
              </a:ext>
            </a:extLst>
          </p:cNvPr>
          <p:cNvSpPr>
            <a:spLocks noGrp="1" noRot="1" noChangeAspect="1" noChangeArrowheads="1" noTextEdit="1"/>
          </p:cNvSpPr>
          <p:nvPr>
            <p:ph type="sldImg"/>
          </p:nvPr>
        </p:nvSpPr>
        <p:spPr>
          <a:xfrm>
            <a:off x="1143000" y="685800"/>
            <a:ext cx="4572000" cy="3429000"/>
          </a:xfrm>
          <a:ln/>
        </p:spPr>
      </p:sp>
      <p:sp>
        <p:nvSpPr>
          <p:cNvPr id="112643" name="Rectangle 3">
            <a:extLst>
              <a:ext uri="{FF2B5EF4-FFF2-40B4-BE49-F238E27FC236}">
                <a16:creationId xmlns:a16="http://schemas.microsoft.com/office/drawing/2014/main" id="{C256C893-CAC1-4E7A-9F24-E8000E967C9E}"/>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1357937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9056ABE-D5B8-4AEC-9E53-4A32A03904C0}"/>
              </a:ext>
            </a:extLst>
          </p:cNvPr>
          <p:cNvSpPr>
            <a:spLocks noGrp="1" noChangeArrowheads="1"/>
          </p:cNvSpPr>
          <p:nvPr>
            <p:ph type="sldNum" sz="quarter" idx="5"/>
          </p:nvPr>
        </p:nvSpPr>
        <p:spPr>
          <a:ln/>
        </p:spPr>
        <p:txBody>
          <a:bodyPr/>
          <a:lstStyle/>
          <a:p>
            <a:fld id="{1D22DC44-113D-4570-ADAC-401411DA1750}" type="slidenum">
              <a:rPr lang="en-US" altLang="ru-RU"/>
              <a:pPr/>
              <a:t>12</a:t>
            </a:fld>
            <a:endParaRPr lang="en-US" altLang="ru-RU"/>
          </a:p>
        </p:txBody>
      </p:sp>
      <p:sp>
        <p:nvSpPr>
          <p:cNvPr id="107522" name="Rectangle 2">
            <a:extLst>
              <a:ext uri="{FF2B5EF4-FFF2-40B4-BE49-F238E27FC236}">
                <a16:creationId xmlns:a16="http://schemas.microsoft.com/office/drawing/2014/main" id="{FEE79250-6529-4189-A970-F2F3942656EE}"/>
              </a:ext>
            </a:extLst>
          </p:cNvPr>
          <p:cNvSpPr>
            <a:spLocks noGrp="1" noRot="1" noChangeAspect="1" noChangeArrowheads="1" noTextEdit="1"/>
          </p:cNvSpPr>
          <p:nvPr>
            <p:ph type="sldImg"/>
          </p:nvPr>
        </p:nvSpPr>
        <p:spPr>
          <a:xfrm>
            <a:off x="1143000" y="685800"/>
            <a:ext cx="4572000" cy="3429000"/>
          </a:xfrm>
          <a:ln/>
        </p:spPr>
      </p:sp>
      <p:sp>
        <p:nvSpPr>
          <p:cNvPr id="107523" name="Rectangle 3">
            <a:extLst>
              <a:ext uri="{FF2B5EF4-FFF2-40B4-BE49-F238E27FC236}">
                <a16:creationId xmlns:a16="http://schemas.microsoft.com/office/drawing/2014/main" id="{60EE5363-7FA4-41D1-8C8A-DAB9573CBD2A}"/>
              </a:ext>
            </a:extLst>
          </p:cNvPr>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1307898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73118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90300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56368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87925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764DE79-268F-4C1A-8933-263129D2AF90}" type="datetimeFigureOut">
              <a:rPr lang="en-US" smtClean="0"/>
              <a:t>2/12/2020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24573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45845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1"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2/12/2020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4668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2/12/2020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4219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2/12/2020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14151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764DE79-268F-4C1A-8933-263129D2AF90}" type="datetimeFigureOut">
              <a:rPr lang="en-US" smtClean="0"/>
              <a:t>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74085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764DE79-268F-4C1A-8933-263129D2AF90}" type="datetimeFigureOut">
              <a:rPr lang="en-US" smtClean="0"/>
              <a:t>2/12/2020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02860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2/12/2020</a:t>
            </a:fld>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9185428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98000">
              <a:schemeClr val="accent1">
                <a:lumMod val="60000"/>
                <a:lumOff val="40000"/>
              </a:schemeClr>
            </a:gs>
            <a:gs pos="100000">
              <a:schemeClr val="accent3">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16:creationId xmlns:a16="http://schemas.microsoft.com/office/drawing/2014/main" id="{23AF359B-6563-4451-8BE9-4394C1E572F0}"/>
              </a:ext>
            </a:extLst>
          </p:cNvPr>
          <p:cNvSpPr/>
          <p:nvPr/>
        </p:nvSpPr>
        <p:spPr>
          <a:xfrm>
            <a:off x="719572" y="5301208"/>
            <a:ext cx="7704856" cy="1224136"/>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56" name="Rectangle 8">
            <a:extLst>
              <a:ext uri="{FF2B5EF4-FFF2-40B4-BE49-F238E27FC236}">
                <a16:creationId xmlns:a16="http://schemas.microsoft.com/office/drawing/2014/main" id="{302153DC-298C-475E-ACAC-17C342546B07}"/>
              </a:ext>
            </a:extLst>
          </p:cNvPr>
          <p:cNvSpPr>
            <a:spLocks noGrp="1" noChangeArrowheads="1"/>
          </p:cNvSpPr>
          <p:nvPr>
            <p:ph type="subTitle" idx="1"/>
          </p:nvPr>
        </p:nvSpPr>
        <p:spPr>
          <a:xfrm>
            <a:off x="915319" y="5374506"/>
            <a:ext cx="7313362" cy="1077540"/>
          </a:xfrm>
          <a:extLst>
            <a:ext uri="{AF507438-7753-43E0-B8FC-AC1667EBCBE1}">
              <a14:hiddenEffects xmlns:a14="http://schemas.microsoft.com/office/drawing/2010/main">
                <a:effectLst>
                  <a:outerShdw dist="17961" dir="2700000" algn="ctr" rotWithShape="0">
                    <a:srgbClr val="1E1E20"/>
                  </a:outerShdw>
                </a:effectLst>
              </a14:hiddenEffects>
            </a:ext>
          </a:extLst>
        </p:spPr>
        <p:txBody>
          <a:bodyPr>
            <a:noAutofit/>
          </a:bodyPr>
          <a:lstStyle/>
          <a:p>
            <a:r>
              <a:rPr lang="ru-RU" altLang="ru-RU"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Разработано: старший преподаватель кафедры землеустройства УО «БГСХА», </a:t>
            </a:r>
            <a:r>
              <a:rPr lang="ru-RU" altLang="ru-RU" sz="280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Пшибыш</a:t>
            </a:r>
            <a:r>
              <a:rPr lang="ru-RU" altLang="ru-RU"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Е.В.</a:t>
            </a:r>
          </a:p>
          <a:p>
            <a:endParaRPr lang="ru-RU" altLang="ru-RU" sz="2800" dirty="0">
              <a:solidFill>
                <a:srgbClr val="FFFFFF"/>
              </a:solidFill>
              <a:latin typeface="Times New Roman" panose="02020603050405020304" pitchFamily="18" charset="0"/>
              <a:cs typeface="Times New Roman" panose="02020603050405020304" pitchFamily="18" charset="0"/>
            </a:endParaRPr>
          </a:p>
          <a:p>
            <a:endParaRPr lang="ru-RU" altLang="ru-RU" sz="2800" dirty="0">
              <a:solidFill>
                <a:srgbClr val="FFFFFF"/>
              </a:solidFill>
            </a:endParaRPr>
          </a:p>
        </p:txBody>
      </p:sp>
      <p:sp>
        <p:nvSpPr>
          <p:cNvPr id="2" name="Прямоугольник: скругленные углы 1">
            <a:extLst>
              <a:ext uri="{FF2B5EF4-FFF2-40B4-BE49-F238E27FC236}">
                <a16:creationId xmlns:a16="http://schemas.microsoft.com/office/drawing/2014/main" id="{257365E3-AD2A-4898-84F2-FBBDD3242758}"/>
              </a:ext>
            </a:extLst>
          </p:cNvPr>
          <p:cNvSpPr/>
          <p:nvPr/>
        </p:nvSpPr>
        <p:spPr>
          <a:xfrm>
            <a:off x="719572" y="548680"/>
            <a:ext cx="7704856" cy="129614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ru-RU"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Презентация курса лекций по дисциплине</a:t>
            </a:r>
          </a:p>
          <a:p>
            <a:pPr algn="ctr"/>
            <a:r>
              <a:rPr lang="ru-RU"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«Внутрихозяйственное устройство территории»</a:t>
            </a:r>
          </a:p>
        </p:txBody>
      </p:sp>
      <p:sp>
        <p:nvSpPr>
          <p:cNvPr id="2053" name="Rectangle 5">
            <a:extLst>
              <a:ext uri="{FF2B5EF4-FFF2-40B4-BE49-F238E27FC236}">
                <a16:creationId xmlns:a16="http://schemas.microsoft.com/office/drawing/2014/main" id="{34637F53-C858-49EB-8AA4-D8EAD02B3D30}"/>
              </a:ext>
            </a:extLst>
          </p:cNvPr>
          <p:cNvSpPr>
            <a:spLocks noGrp="1" noChangeArrowheads="1"/>
          </p:cNvSpPr>
          <p:nvPr>
            <p:ph type="ctrTitle"/>
          </p:nvPr>
        </p:nvSpPr>
        <p:spPr>
          <a:xfrm rot="10800000" flipV="1">
            <a:off x="-54260" y="2492896"/>
            <a:ext cx="9252520" cy="2376265"/>
          </a:xfrm>
          <a:noFill/>
        </p:spPr>
        <p:txBody>
          <a:bodyPr anchor="b">
            <a:normAutofit fontScale="90000"/>
          </a:bodyPr>
          <a:lstStyle/>
          <a:p>
            <a:br>
              <a:rPr lang="ru-RU" sz="4000" b="1" spc="50" dirty="0">
                <a:ln w="9525" cmpd="sng">
                  <a:solidFill>
                    <a:schemeClr val="bg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br>
            <a:r>
              <a:rPr lang="ru-RU" sz="4000" b="1" spc="50" dirty="0">
                <a:ln w="9525" cmpd="sng">
                  <a:solidFill>
                    <a:schemeClr val="bg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rPr>
              <a:t>Тема 4. Устройство территории севооборотов</a:t>
            </a:r>
            <a:br>
              <a:rPr lang="ru-RU" dirty="0">
                <a:solidFill>
                  <a:schemeClr val="bg1"/>
                </a:solidFill>
              </a:rPr>
            </a:br>
            <a:br>
              <a:rPr lang="ru-RU" sz="4000" dirty="0">
                <a:ln>
                  <a:solidFill>
                    <a:schemeClr val="bg1"/>
                  </a:solidFill>
                </a:ln>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br>
            <a:endParaRPr lang="ru-RU" altLang="ru-RU" sz="4000" dirty="0">
              <a:ln>
                <a:solidFill>
                  <a:schemeClr val="bg1"/>
                </a:solidFill>
              </a:ln>
              <a:solidFill>
                <a:srgbClr val="FFFFFF"/>
              </a:solidFill>
              <a:effectLst>
                <a:outerShdw blurRad="50800" dist="38100" dir="5400000" algn="t" rotWithShape="0">
                  <a:prstClr val="black">
                    <a:alpha val="40000"/>
                  </a:prstClr>
                </a:outerShdw>
              </a:effectLst>
            </a:endParaRPr>
          </a:p>
        </p:txBody>
      </p:sp>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0E739EBE-CB20-4F49-BA83-3F5B6C8A2428}"/>
              </a:ext>
            </a:extLst>
          </p:cNvPr>
          <p:cNvSpPr>
            <a:spLocks noGrp="1" noChangeArrowheads="1"/>
          </p:cNvSpPr>
          <p:nvPr>
            <p:ph idx="1"/>
          </p:nvPr>
        </p:nvSpPr>
        <p:spPr>
          <a:xfrm>
            <a:off x="1187624" y="692696"/>
            <a:ext cx="7017568" cy="5904656"/>
          </a:xfrm>
        </p:spPr>
        <p:txBody>
          <a:bodyPr>
            <a:normAutofit/>
          </a:bodyPr>
          <a:lstStyle/>
          <a:p>
            <a:pPr marL="0" indent="0" algn="just">
              <a:buNone/>
            </a:pPr>
            <a:r>
              <a:rPr lang="ru-RU"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Поля севооборота и отдельно обрабатываемые рабочие участки по составу почв, условиям рельефа, увлажнения, микроклимата должны быть пригодны для размещения имеющихся в севообороте культур и проведения мероприятий по воспроизводству плодородия почв, а по площади, конфигурации и расположению – удобны для агротехнически правильного и производительного выполнения полевых механизированных работ, обслуживания машинно-тракторных агрегатов и перевозки грузов.</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Для этого при размещении полей и рабочих участков учитывают:</a:t>
            </a:r>
            <a:r>
              <a:rPr lang="ru-RU" sz="2000" dirty="0">
                <a:latin typeface="Times New Roman" panose="02020603050405020304" pitchFamily="18" charset="0"/>
                <a:cs typeface="Times New Roman" panose="02020603050405020304" pitchFamily="18" charset="0"/>
              </a:rPr>
              <a:t> рельеф местности; почвенные условия; площади, размеры сторон и форму полей и рабочих участков; требования обеспечения равновеликости полей; существующее расположение дорог, лесных полос, границ производственных подразделений и хозяйственных центров, предшественников сельскохозяйственных культур; требования к правильному размещению других элементов устройства территории севооборотов (лесных полос, дорог).</a:t>
            </a:r>
          </a:p>
          <a:p>
            <a:pPr marL="0" indent="0" algn="just">
              <a:buNone/>
            </a:pPr>
            <a:endParaRPr lang="ru-RU" alt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655043"/>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 name="Объект 10">
            <a:extLst>
              <a:ext uri="{FF2B5EF4-FFF2-40B4-BE49-F238E27FC236}">
                <a16:creationId xmlns:a16="http://schemas.microsoft.com/office/drawing/2014/main" id="{43352090-1448-4E8B-A2A8-876F8E14C772}"/>
              </a:ext>
            </a:extLst>
          </p:cNvPr>
          <p:cNvSpPr>
            <a:spLocks noGrp="1"/>
          </p:cNvSpPr>
          <p:nvPr>
            <p:ph idx="1"/>
          </p:nvPr>
        </p:nvSpPr>
        <p:spPr>
          <a:xfrm>
            <a:off x="2123728" y="476672"/>
            <a:ext cx="6624736" cy="5628283"/>
          </a:xfrm>
        </p:spPr>
        <p:txBody>
          <a:bodyPr>
            <a:normAutofit/>
          </a:bodyPr>
          <a:lstStyle/>
          <a:p>
            <a:pPr marL="0" indent="0" algn="just">
              <a:buNone/>
            </a:pPr>
            <a:r>
              <a:rPr lang="ru-RU" sz="26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Варианты размещения полей севооборотов по отношению к хозяйственным центрам показаны на рисунке:</a:t>
            </a:r>
          </a:p>
          <a:p>
            <a:pPr marL="0" indent="0" algn="just">
              <a:buNone/>
            </a:pPr>
            <a:endParaRPr lang="ru-RU" sz="2600" dirty="0">
              <a:latin typeface="Times New Roman" panose="02020603050405020304" pitchFamily="18" charset="0"/>
              <a:cs typeface="Times New Roman" panose="02020603050405020304" pitchFamily="18" charset="0"/>
            </a:endParaRPr>
          </a:p>
          <a:p>
            <a:pPr marL="0" indent="0" algn="just">
              <a:buNone/>
            </a:pPr>
            <a:r>
              <a:rPr lang="ru-RU" sz="2400" dirty="0">
                <a:latin typeface="Times New Roman" panose="02020603050405020304" pitchFamily="18" charset="0"/>
                <a:cs typeface="Times New Roman" panose="02020603050405020304" pitchFamily="18" charset="0"/>
              </a:rPr>
              <a:t>	</a:t>
            </a:r>
          </a:p>
          <a:p>
            <a:pPr marL="0" indent="0" algn="just">
              <a:buNone/>
            </a:pPr>
            <a:endParaRPr lang="ru-RU" dirty="0"/>
          </a:p>
        </p:txBody>
      </p:sp>
      <p:pic>
        <p:nvPicPr>
          <p:cNvPr id="3" name="Рисунок 2">
            <a:extLst>
              <a:ext uri="{FF2B5EF4-FFF2-40B4-BE49-F238E27FC236}">
                <a16:creationId xmlns:a16="http://schemas.microsoft.com/office/drawing/2014/main" id="{58AB6259-B602-4F57-BA63-C91D4B5F2712}"/>
              </a:ext>
            </a:extLst>
          </p:cNvPr>
          <p:cNvPicPr/>
          <p:nvPr/>
        </p:nvPicPr>
        <p:blipFill rotWithShape="1">
          <a:blip r:embed="rId4" cstate="print">
            <a:extLst>
              <a:ext uri="{28A0092B-C50C-407E-A947-70E740481C1C}">
                <a14:useLocalDpi xmlns:a14="http://schemas.microsoft.com/office/drawing/2010/main" val="0"/>
              </a:ext>
            </a:extLst>
          </a:blip>
          <a:srcRect l="2230" r="5391"/>
          <a:stretch/>
        </p:blipFill>
        <p:spPr bwMode="auto">
          <a:xfrm>
            <a:off x="1835696" y="1484784"/>
            <a:ext cx="7308304" cy="53732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90326348"/>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98000">
              <a:schemeClr val="accent1">
                <a:lumMod val="60000"/>
                <a:lumOff val="40000"/>
              </a:schemeClr>
            </a:gs>
            <a:gs pos="100000">
              <a:schemeClr val="accent3">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C737D14-F1CB-46E6-B078-7F94616553DF}"/>
              </a:ext>
            </a:extLst>
          </p:cNvPr>
          <p:cNvSpPr txBox="1"/>
          <p:nvPr/>
        </p:nvSpPr>
        <p:spPr>
          <a:xfrm>
            <a:off x="1115616" y="2197894"/>
            <a:ext cx="7488832" cy="1754326"/>
          </a:xfrm>
          <a:prstGeom prst="rect">
            <a:avLst/>
          </a:prstGeom>
          <a:noFill/>
        </p:spPr>
        <p:txBody>
          <a:bodyPr wrap="square" rtlCol="0">
            <a:spAutoFit/>
          </a:bodyPr>
          <a:lstStyle/>
          <a:p>
            <a:pPr algn="ctr"/>
            <a:r>
              <a:rPr lang="ru-RU" sz="3600" b="1" dirty="0">
                <a:solidFill>
                  <a:schemeClr val="bg1"/>
                </a:solidFill>
                <a:latin typeface="Times New Roman" panose="02020603050405020304" pitchFamily="18" charset="0"/>
                <a:cs typeface="Times New Roman" panose="02020603050405020304" pitchFamily="18" charset="0"/>
              </a:rPr>
              <a:t>Вопрос 3. Учет рельефа местности при размещение полей севооборотов </a:t>
            </a:r>
            <a:endParaRPr lang="ru-RU" sz="3600" dirty="0"/>
          </a:p>
        </p:txBody>
      </p:sp>
    </p:spTree>
    <p:extLst>
      <p:ext uri="{BB962C8B-B14F-4D97-AF65-F5344CB8AC3E}">
        <p14:creationId xmlns:p14="http://schemas.microsoft.com/office/powerpoint/2010/main" val="3084554106"/>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 name="Объект 10">
            <a:extLst>
              <a:ext uri="{FF2B5EF4-FFF2-40B4-BE49-F238E27FC236}">
                <a16:creationId xmlns:a16="http://schemas.microsoft.com/office/drawing/2014/main" id="{43352090-1448-4E8B-A2A8-876F8E14C772}"/>
              </a:ext>
            </a:extLst>
          </p:cNvPr>
          <p:cNvSpPr>
            <a:spLocks noGrp="1"/>
          </p:cNvSpPr>
          <p:nvPr>
            <p:ph idx="1"/>
          </p:nvPr>
        </p:nvSpPr>
        <p:spPr>
          <a:xfrm>
            <a:off x="1979712" y="548680"/>
            <a:ext cx="6840760" cy="5832648"/>
          </a:xfrm>
        </p:spPr>
        <p:txBody>
          <a:bodyPr>
            <a:noAutofit/>
          </a:bodyPr>
          <a:lstStyle/>
          <a:p>
            <a:pPr marL="0" indent="0" algn="just">
              <a:buNone/>
            </a:pP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Основное правило при проектировании</a:t>
            </a:r>
            <a:r>
              <a:rPr lang="ru-RU" sz="2000" dirty="0">
                <a:latin typeface="Times New Roman" panose="02020603050405020304" pitchFamily="18" charset="0"/>
                <a:cs typeface="Times New Roman" panose="02020603050405020304" pitchFamily="18" charset="0"/>
              </a:rPr>
              <a:t> - размещение рабочих участков (полей) длинной стороной поперек склона. В этом случае основные работы, которые проводят по направлению длинной стороны поля, будут вестись в направлении горизонталей. Тем самым предотвращаются процессы водной эрозии почв, так как поверхностный  сток задерживается обработанной почвой, лучше впитывается, что оказывает также положительное влияние на урожайность сельскохозяйственных культур, особенно в засушливых областях за счет дополнительной влаги.</a:t>
            </a:r>
          </a:p>
          <a:p>
            <a:pPr marL="0" indent="0" algn="just">
              <a:buNone/>
            </a:pPr>
            <a:r>
              <a:rPr lang="ru-RU" sz="2000" dirty="0">
                <a:latin typeface="Times New Roman" panose="02020603050405020304" pitchFamily="18" charset="0"/>
                <a:cs typeface="Times New Roman" panose="02020603050405020304" pitchFamily="18" charset="0"/>
              </a:rPr>
              <a:t>	При обработке поперек склона производительность сельскохозяйственной техники увеличивается, так как в этом случае она не затрачивает дополнительных усилий на преодоление сопротивления.</a:t>
            </a:r>
          </a:p>
          <a:p>
            <a:pPr marL="0" indent="0" algn="just">
              <a:buNone/>
            </a:pPr>
            <a:r>
              <a:rPr lang="ru-RU" sz="2000" dirty="0">
                <a:latin typeface="Times New Roman" panose="02020603050405020304" pitchFamily="18" charset="0"/>
                <a:cs typeface="Times New Roman" panose="02020603050405020304" pitchFamily="18" charset="0"/>
              </a:rPr>
              <a:t>	Например, если при уклонах до 3° производительность техники и расход топлива принять за единицу, то при уклонах свыше 7° они изменятся соответственно до 0,84 и 1,1.</a:t>
            </a:r>
          </a:p>
          <a:p>
            <a:pPr marL="0" indent="0" algn="just">
              <a:buNone/>
            </a:pPr>
            <a:r>
              <a:rPr lang="ru-RU"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89117938"/>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0E739EBE-CB20-4F49-BA83-3F5B6C8A2428}"/>
              </a:ext>
            </a:extLst>
          </p:cNvPr>
          <p:cNvSpPr>
            <a:spLocks noGrp="1" noChangeArrowheads="1"/>
          </p:cNvSpPr>
          <p:nvPr>
            <p:ph idx="1"/>
          </p:nvPr>
        </p:nvSpPr>
        <p:spPr>
          <a:xfrm>
            <a:off x="1187624" y="692696"/>
            <a:ext cx="7017568" cy="5904656"/>
          </a:xfrm>
        </p:spPr>
        <p:txBody>
          <a:bodyPr>
            <a:normAutofit/>
          </a:bodyPr>
          <a:lstStyle/>
          <a:p>
            <a:pPr marL="0" indent="0" algn="just">
              <a:buNone/>
            </a:pPr>
            <a:r>
              <a:rPr lang="ru-RU"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При сложном рельефе выделяют следующие типы устройства территории севооборотов: контурное, контурно-полостное и контурно-мелиоративное.</a:t>
            </a:r>
          </a:p>
          <a:p>
            <a:pPr marL="0" indent="0" algn="just">
              <a:buNone/>
            </a:pP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Контурное устройство территории </a:t>
            </a:r>
            <a:r>
              <a:rPr lang="ru-RU" sz="2000" dirty="0">
                <a:latin typeface="Times New Roman" panose="02020603050405020304" pitchFamily="18" charset="0"/>
                <a:cs typeface="Times New Roman" panose="02020603050405020304" pitchFamily="18" charset="0"/>
              </a:rPr>
              <a:t>- это проектирование границ полей севооборота и рабочих участков в направлении горизонталей. Оно обеспечивает регулирование поверхностного стока в основном агроприемами. В свою очередь, контурную организацию территории подразделяют на контурное (криволинейное), контурно-параллельное прямолинейно-контурное размещение линейных элементов (рис. 20. </a:t>
            </a:r>
            <a:r>
              <a:rPr lang="ru-RU" sz="2000" dirty="0" err="1">
                <a:latin typeface="Times New Roman" panose="02020603050405020304" pitchFamily="18" charset="0"/>
                <a:cs typeface="Times New Roman" panose="02020603050405020304" pitchFamily="18" charset="0"/>
              </a:rPr>
              <a:t>б.в.г</a:t>
            </a:r>
            <a:r>
              <a:rPr lang="ru-RU" sz="2000" dirty="0">
                <a:latin typeface="Times New Roman" panose="02020603050405020304" pitchFamily="18" charset="0"/>
                <a:cs typeface="Times New Roman" panose="02020603050405020304" pitchFamily="18" charset="0"/>
              </a:rPr>
              <a:t>). Прямолинейную организацию территории поперек склона можно применять лишь при прямых односкатных склонах (рис. 20. а).</a:t>
            </a:r>
          </a:p>
          <a:p>
            <a:pPr marL="0" indent="0" algn="just">
              <a:buNone/>
            </a:pPr>
            <a:r>
              <a:rPr lang="ru-RU" sz="2000" dirty="0">
                <a:latin typeface="Times New Roman" panose="02020603050405020304" pitchFamily="18" charset="0"/>
                <a:cs typeface="Times New Roman" panose="02020603050405020304" pitchFamily="18" charset="0"/>
              </a:rPr>
              <a:t>Контурно-полостное устройство территории обеспечивает регулирование поверхностного стока путем фитомелиоративных (агрофон) и агротехнических мероприятий. При этом обработку проводят вдоль горизонталей по полосам, которые чередуют с полосами. покрытыми растительностью.</a:t>
            </a:r>
          </a:p>
          <a:p>
            <a:pPr marL="0" indent="0" algn="just">
              <a:buNone/>
            </a:pPr>
            <a:endParaRPr lang="ru-RU" alt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4382018"/>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 name="Объект 10">
            <a:extLst>
              <a:ext uri="{FF2B5EF4-FFF2-40B4-BE49-F238E27FC236}">
                <a16:creationId xmlns:a16="http://schemas.microsoft.com/office/drawing/2014/main" id="{43352090-1448-4E8B-A2A8-876F8E14C772}"/>
              </a:ext>
            </a:extLst>
          </p:cNvPr>
          <p:cNvSpPr>
            <a:spLocks noGrp="1"/>
          </p:cNvSpPr>
          <p:nvPr>
            <p:ph idx="1"/>
          </p:nvPr>
        </p:nvSpPr>
        <p:spPr>
          <a:xfrm>
            <a:off x="1979712" y="548680"/>
            <a:ext cx="6840760" cy="5832648"/>
          </a:xfrm>
        </p:spPr>
        <p:txBody>
          <a:bodyPr>
            <a:noAutofit/>
          </a:bodyPr>
          <a:lstStyle/>
          <a:p>
            <a:pPr marL="0" indent="0" algn="just">
              <a:buNone/>
            </a:pPr>
            <a:r>
              <a:rPr lang="ru-RU" sz="2000" dirty="0">
                <a:latin typeface="Times New Roman" panose="02020603050405020304" pitchFamily="18" charset="0"/>
                <a:cs typeface="Times New Roman" panose="02020603050405020304" pitchFamily="18" charset="0"/>
              </a:rPr>
              <a:t>	Контурно-мелиоративное устройство территории проектируют в условиях очень высокой эрозионной опасности в тех случаях, когда агроприемами и фитомелиоративными мероприятиями не удается достигнуть полной ликвидации поверхностного стока. </a:t>
            </a:r>
          </a:p>
          <a:p>
            <a:pPr marL="0" indent="0" algn="just">
              <a:buNone/>
            </a:pP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Оно предусматривает создание системы гидротехнических сооружений линейного типа </a:t>
            </a:r>
            <a:r>
              <a:rPr lang="ru-RU" sz="2000" dirty="0">
                <a:latin typeface="Times New Roman" panose="02020603050405020304" pitchFamily="18" charset="0"/>
                <a:cs typeface="Times New Roman" panose="02020603050405020304" pitchFamily="18" charset="0"/>
              </a:rPr>
              <a:t>для задержания или безопасного отвода избыточного стока. В основе Контурно-мелиоративное организации территории лежит единая противоэрозионно-регулирующая сеть, которая создает постоянно закрепленные на местности полосы-контуры с помощью водозадерживающих валов. валов-канав, водонаправляющих  валов-ложбин, совмещенных с дорожной сетью, лесополосами, границами полей и рабочих участков, а внутри таких контуров -  создание пологих  ложбин - перераспределителей стока, проходимых для сельскохозяйственной техники.</a:t>
            </a:r>
          </a:p>
          <a:p>
            <a:pPr marL="0" indent="0" algn="just">
              <a:buNone/>
            </a:pPr>
            <a:r>
              <a:rPr lang="ru-RU"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56697592"/>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0E739EBE-CB20-4F49-BA83-3F5B6C8A2428}"/>
              </a:ext>
            </a:extLst>
          </p:cNvPr>
          <p:cNvSpPr>
            <a:spLocks noGrp="1" noChangeArrowheads="1"/>
          </p:cNvSpPr>
          <p:nvPr>
            <p:ph idx="1"/>
          </p:nvPr>
        </p:nvSpPr>
        <p:spPr>
          <a:xfrm>
            <a:off x="1187624" y="692696"/>
            <a:ext cx="7017568" cy="5904656"/>
          </a:xfrm>
        </p:spPr>
        <p:txBody>
          <a:bodyPr>
            <a:normAutofit/>
          </a:bodyPr>
          <a:lstStyle/>
          <a:p>
            <a:pPr marL="0" indent="0" algn="just">
              <a:buNone/>
            </a:pPr>
            <a:r>
              <a:rPr lang="ru-RU" sz="2000" dirty="0">
                <a:latin typeface="Times New Roman" panose="02020603050405020304" pitchFamily="18" charset="0"/>
                <a:cs typeface="Times New Roman" panose="02020603050405020304" pitchFamily="18" charset="0"/>
              </a:rPr>
              <a:t>	При контурной обработке почвы рабочие участки проектируют в виде полос, ограниченных по возможности параллельными кривыми границами, максимально приближенными к горизонталям (рис. 6.2, а, б).</a:t>
            </a:r>
          </a:p>
          <a:p>
            <a:pPr marL="0" indent="0" algn="just">
              <a:buNone/>
            </a:pPr>
            <a:r>
              <a:rPr lang="ru-RU" sz="2000" dirty="0">
                <a:latin typeface="Times New Roman" panose="02020603050405020304" pitchFamily="18" charset="0"/>
                <a:cs typeface="Times New Roman" panose="02020603050405020304" pitchFamily="18" charset="0"/>
              </a:rPr>
              <a:t>	В условиях, когда не нужно полностью задерживать талые и дождевые воды, длинные стороны рабочих участков и направление обработки почвы проектируют не строго поперек склона или по горизонталям, а под небольшим углом к ним, обеспечивающим безопасный отвод лишнего стока, который не может впитаться в почву.  При этом уклон местности вдоль длинной стороны не должен превышать 1 .2° (рис. 6.2. в).</a:t>
            </a:r>
          </a:p>
          <a:p>
            <a:pPr marL="0" indent="0" algn="just">
              <a:buNone/>
            </a:pPr>
            <a:r>
              <a:rPr lang="ru-RU" sz="2000" dirty="0">
                <a:latin typeface="Times New Roman" panose="02020603050405020304" pitchFamily="18" charset="0"/>
                <a:cs typeface="Times New Roman" panose="02020603050405020304" pitchFamily="18" charset="0"/>
              </a:rPr>
              <a:t>	В этих же целях рабочие участки должны включать пашню с близкими значениями уклонов местности принятой градации (до 1,1...2‚ 2..3, 3…5° и т.п.). </a:t>
            </a:r>
          </a:p>
          <a:p>
            <a:pPr marL="0" indent="0" algn="just">
              <a:buNone/>
            </a:pPr>
            <a:r>
              <a:rPr lang="ru-RU" sz="2000" dirty="0">
                <a:latin typeface="Times New Roman" panose="02020603050405020304" pitchFamily="18" charset="0"/>
                <a:cs typeface="Times New Roman" panose="02020603050405020304" pitchFamily="18" charset="0"/>
              </a:rPr>
              <a:t>	Так по данным Н. Н. Бурихина. предел допустимых изменений крутизны склона в границах рабочего участка с культурами длинной световой стадии не должен превышать 1.. 2°, с культурами короткой световой стадии - 0,5...1°.	</a:t>
            </a:r>
            <a:endParaRPr lang="ru-RU" alt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8701292"/>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 name="Объект 10">
            <a:extLst>
              <a:ext uri="{FF2B5EF4-FFF2-40B4-BE49-F238E27FC236}">
                <a16:creationId xmlns:a16="http://schemas.microsoft.com/office/drawing/2014/main" id="{43352090-1448-4E8B-A2A8-876F8E14C772}"/>
              </a:ext>
            </a:extLst>
          </p:cNvPr>
          <p:cNvSpPr>
            <a:spLocks noGrp="1"/>
          </p:cNvSpPr>
          <p:nvPr>
            <p:ph idx="1"/>
          </p:nvPr>
        </p:nvSpPr>
        <p:spPr>
          <a:xfrm>
            <a:off x="1979712" y="548680"/>
            <a:ext cx="6840760" cy="5832648"/>
          </a:xfrm>
        </p:spPr>
        <p:txBody>
          <a:bodyPr>
            <a:noAutofit/>
          </a:bodyPr>
          <a:lstStyle/>
          <a:p>
            <a:pPr marL="0" indent="0" algn="just">
              <a:buNone/>
            </a:pPr>
            <a:r>
              <a:rPr lang="ru-RU" sz="2000" dirty="0">
                <a:latin typeface="Times New Roman" panose="02020603050405020304" pitchFamily="18" charset="0"/>
                <a:cs typeface="Times New Roman" panose="02020603050405020304" pitchFamily="18" charset="0"/>
              </a:rPr>
              <a:t>	В целях равномерного поспевания почвы, одновременного созревания растений, обеспечения одинакового радиационного и температурного режимов режимов, проектирования однотипных противоэрозионных мер каждый рабочий участок (поле) размещают на склонах одной экспозиции и формы. Допускается включение в состав рабочего участка, в частности при контурной обработке, склонов близких экспозиций -одной либо двух смежных: например, ЮЗ. 3, СЗ. </a:t>
            </a:r>
          </a:p>
          <a:p>
            <a:pPr marL="0" indent="0" algn="just">
              <a:buNone/>
            </a:pPr>
            <a:r>
              <a:rPr lang="ru-RU" sz="2000" dirty="0">
                <a:latin typeface="Times New Roman" panose="02020603050405020304" pitchFamily="18" charset="0"/>
                <a:cs typeface="Times New Roman" panose="02020603050405020304" pitchFamily="18" charset="0"/>
              </a:rPr>
              <a:t>	При этом, по данным профессора Н. Н. Бурихина, предельно допустимая крутизна склона противоположных склонов для  культур длинной световой стадии (овса, ячменя, ржи, пшеницы, гороха) не должна превышать 1..2° , а для культур короткой световой стадии (сорго,  кукурузы,  подсолнечника,  сои, клещевины) - 0,5..1°.</a:t>
            </a:r>
          </a:p>
          <a:p>
            <a:pPr marL="0" indent="0" algn="just">
              <a:buNone/>
            </a:pPr>
            <a:r>
              <a:rPr lang="ru-RU" sz="2000" dirty="0">
                <a:latin typeface="Times New Roman" panose="02020603050405020304" pitchFamily="18" charset="0"/>
                <a:cs typeface="Times New Roman" panose="02020603050405020304" pitchFamily="18" charset="0"/>
              </a:rPr>
              <a:t>	Ширину рабочих участков в условиях выраженного  рельефа местности рассчитывают по допустимой длине линии стока, которая зависит от крутизны склона, типа почв, интенсивности осадков.</a:t>
            </a:r>
          </a:p>
          <a:p>
            <a:pPr marL="0" indent="0" algn="just">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7438325"/>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13" name="Rectangle 5">
                <a:extLst>
                  <a:ext uri="{FF2B5EF4-FFF2-40B4-BE49-F238E27FC236}">
                    <a16:creationId xmlns:a16="http://schemas.microsoft.com/office/drawing/2014/main" id="{0E739EBE-CB20-4F49-BA83-3F5B6C8A2428}"/>
                  </a:ext>
                </a:extLst>
              </p:cNvPr>
              <p:cNvSpPr>
                <a:spLocks noGrp="1" noChangeArrowheads="1"/>
              </p:cNvSpPr>
              <p:nvPr>
                <p:ph idx="1"/>
              </p:nvPr>
            </p:nvSpPr>
            <p:spPr>
              <a:xfrm>
                <a:off x="1063216" y="476672"/>
                <a:ext cx="7017568" cy="6264696"/>
              </a:xfrm>
            </p:spPr>
            <p:txBody>
              <a:bodyPr>
                <a:normAutofit fontScale="25000" lnSpcReduction="20000"/>
              </a:bodyPr>
              <a:lstStyle/>
              <a:p>
                <a:pPr marL="0" indent="0" algn="just">
                  <a:buNone/>
                </a:pPr>
                <a:r>
                  <a:rPr lang="ru-RU" sz="2000" dirty="0">
                    <a:latin typeface="Times New Roman" panose="02020603050405020304" pitchFamily="18" charset="0"/>
                    <a:cs typeface="Times New Roman" panose="02020603050405020304" pitchFamily="18" charset="0"/>
                  </a:rPr>
                  <a:t>	</a:t>
                </a:r>
                <a:r>
                  <a:rPr lang="ru-RU" sz="8000" dirty="0">
                    <a:latin typeface="Times New Roman" panose="02020603050405020304" pitchFamily="18" charset="0"/>
                    <a:cs typeface="Times New Roman" panose="02020603050405020304" pitchFamily="18" charset="0"/>
                  </a:rPr>
                  <a:t>Для оценки правильности  размещения рабочих участков в отношении рельефа рассчитывают средний продольный уклон в рабочем направлении при вспашке (рабочий уклон) і</a:t>
                </a:r>
                <a:r>
                  <a:rPr lang="ru-RU" sz="8000" baseline="-25000" dirty="0">
                    <a:latin typeface="Times New Roman" panose="02020603050405020304" pitchFamily="18" charset="0"/>
                    <a:cs typeface="Times New Roman" panose="02020603050405020304" pitchFamily="18" charset="0"/>
                  </a:rPr>
                  <a:t>р </a:t>
                </a:r>
                <a:r>
                  <a:rPr lang="ru-RU" sz="8000" dirty="0">
                    <a:latin typeface="Times New Roman" panose="02020603050405020304" pitchFamily="18" charset="0"/>
                    <a:cs typeface="Times New Roman" panose="02020603050405020304" pitchFamily="18" charset="0"/>
                  </a:rPr>
                  <a:t>. Вариант проекта с меньшими рабочими уклонами принимают за основу. При проектировании необходимо стремиться, чтобы рабочие уклоны не превышали 0,5...1°‚ в противном случае прямолинейную обработку почвы заменяют контурной.</a:t>
                </a:r>
              </a:p>
              <a:p>
                <a:pPr marL="0" indent="0" algn="just">
                  <a:buNone/>
                </a:pPr>
                <a:r>
                  <a:rPr lang="ru-RU" sz="8000" dirty="0">
                    <a:latin typeface="Times New Roman" panose="02020603050405020304" pitchFamily="18" charset="0"/>
                    <a:cs typeface="Times New Roman" panose="02020603050405020304" pitchFamily="18" charset="0"/>
                  </a:rPr>
                  <a:t> </a:t>
                </a:r>
              </a:p>
              <a:p>
                <a:pPr marL="0" indent="0" algn="just">
                  <a:buNone/>
                </a:pPr>
                <a:r>
                  <a:rPr lang="ru-RU" sz="8000" b="1" dirty="0">
                    <a:latin typeface="Times New Roman" panose="02020603050405020304" pitchFamily="18" charset="0"/>
                    <a:cs typeface="Times New Roman" panose="02020603050405020304" pitchFamily="18" charset="0"/>
                  </a:rPr>
                  <a:t>	Рабочий уклон і</a:t>
                </a:r>
                <a:r>
                  <a:rPr lang="ru-RU" sz="8000" b="1" baseline="-25000" dirty="0">
                    <a:latin typeface="Times New Roman" panose="02020603050405020304" pitchFamily="18" charset="0"/>
                    <a:cs typeface="Times New Roman" panose="02020603050405020304" pitchFamily="18" charset="0"/>
                  </a:rPr>
                  <a:t>р </a:t>
                </a:r>
                <a:r>
                  <a:rPr lang="ru-RU" sz="8000" b="1" dirty="0">
                    <a:latin typeface="Times New Roman" panose="02020603050405020304" pitchFamily="18" charset="0"/>
                    <a:cs typeface="Times New Roman" panose="02020603050405020304" pitchFamily="18" charset="0"/>
                  </a:rPr>
                  <a:t> %, рассчитывается по формуле:</a:t>
                </a:r>
              </a:p>
              <a:p>
                <a:pPr marL="0" indent="0" algn="ctr">
                  <a:buNone/>
                </a:pPr>
                <a:endParaRPr lang="ru-RU" sz="8000" dirty="0">
                  <a:latin typeface="Times New Roman" panose="02020603050405020304" pitchFamily="18" charset="0"/>
                  <a:cs typeface="Times New Roman" panose="02020603050405020304" pitchFamily="18" charset="0"/>
                </a:endParaRPr>
              </a:p>
              <a:p>
                <a:pPr marL="0" indent="0" algn="ctr">
                  <a:buNone/>
                </a:pPr>
                <a:r>
                  <a:rPr lang="ru-RU" sz="8000" b="1" dirty="0">
                    <a:latin typeface="Times New Roman" panose="02020603050405020304" pitchFamily="18" charset="0"/>
                    <a:cs typeface="Times New Roman" panose="02020603050405020304" pitchFamily="18" charset="0"/>
                  </a:rPr>
                  <a:t>і</a:t>
                </a:r>
                <a:r>
                  <a:rPr lang="ru-RU" sz="8000" b="1" baseline="-25000" dirty="0">
                    <a:latin typeface="Times New Roman" panose="02020603050405020304" pitchFamily="18" charset="0"/>
                    <a:cs typeface="Times New Roman" panose="02020603050405020304" pitchFamily="18" charset="0"/>
                  </a:rPr>
                  <a:t>р</a:t>
                </a:r>
                <a:r>
                  <a:rPr lang="ru-RU" sz="8000" b="1" dirty="0">
                    <a:latin typeface="Times New Roman" panose="02020603050405020304" pitchFamily="18" charset="0"/>
                    <a:cs typeface="Times New Roman" panose="02020603050405020304" pitchFamily="18" charset="0"/>
                  </a:rPr>
                  <a:t>=</a:t>
                </a:r>
                <a14:m>
                  <m:oMath xmlns:m="http://schemas.openxmlformats.org/officeDocument/2006/math">
                    <m:f>
                      <m:fPr>
                        <m:ctrlPr>
                          <a:rPr lang="ru-RU" sz="8000" b="1" i="1">
                            <a:latin typeface="Cambria Math" panose="02040503050406030204" pitchFamily="18" charset="0"/>
                          </a:rPr>
                        </m:ctrlPr>
                      </m:fPr>
                      <m:num>
                        <m:r>
                          <a:rPr lang="ru-RU" sz="8000" b="1" i="1">
                            <a:latin typeface="Cambria Math" panose="02040503050406030204" pitchFamily="18" charset="0"/>
                          </a:rPr>
                          <m:t>𝒉</m:t>
                        </m:r>
                      </m:num>
                      <m:den>
                        <m:r>
                          <a:rPr lang="ru-RU" sz="8000" b="1" i="1">
                            <a:latin typeface="Cambria Math" panose="02040503050406030204" pitchFamily="18" charset="0"/>
                          </a:rPr>
                          <m:t>𝑫</m:t>
                        </m:r>
                        <m:r>
                          <a:rPr lang="ru-RU" sz="8000" b="1" i="1" smtClean="0">
                            <a:latin typeface="Cambria Math" panose="02040503050406030204" pitchFamily="18" charset="0"/>
                            <a:ea typeface="Cambria Math" panose="02040503050406030204" pitchFamily="18" charset="0"/>
                          </a:rPr>
                          <m:t>×</m:t>
                        </m:r>
                        <m:r>
                          <a:rPr lang="ru-RU" sz="8000" b="1" i="1">
                            <a:latin typeface="Cambria Math" panose="02040503050406030204" pitchFamily="18" charset="0"/>
                          </a:rPr>
                          <m:t>𝟏𝟎𝟎</m:t>
                        </m:r>
                      </m:den>
                    </m:f>
                  </m:oMath>
                </a14:m>
                <a:r>
                  <a:rPr lang="ru-RU" sz="8000" b="1" dirty="0">
                    <a:latin typeface="Times New Roman" panose="02020603050405020304" pitchFamily="18" charset="0"/>
                    <a:cs typeface="Times New Roman" panose="02020603050405020304" pitchFamily="18" charset="0"/>
                  </a:rPr>
                  <a:t>;</a:t>
                </a:r>
              </a:p>
              <a:p>
                <a:pPr marL="0" indent="0" algn="just">
                  <a:buNone/>
                </a:pPr>
                <a:r>
                  <a:rPr lang="ru-RU" sz="8000" b="1" dirty="0">
                    <a:latin typeface="Times New Roman" panose="02020603050405020304" pitchFamily="18" charset="0"/>
                    <a:cs typeface="Times New Roman" panose="02020603050405020304" pitchFamily="18" charset="0"/>
                  </a:rPr>
                  <a:t> </a:t>
                </a:r>
              </a:p>
              <a:p>
                <a:pPr marL="0" indent="0" algn="just">
                  <a:buNone/>
                </a:pPr>
                <a:r>
                  <a:rPr lang="ru-RU" sz="8000" dirty="0">
                    <a:latin typeface="Times New Roman" panose="02020603050405020304" pitchFamily="18" charset="0"/>
                    <a:cs typeface="Times New Roman" panose="02020603050405020304" pitchFamily="18" charset="0"/>
                  </a:rPr>
                  <a:t>где 	</a:t>
                </a:r>
                <a:r>
                  <a:rPr lang="en-US" sz="8000" dirty="0">
                    <a:latin typeface="Times New Roman" panose="02020603050405020304" pitchFamily="18" charset="0"/>
                    <a:cs typeface="Times New Roman" panose="02020603050405020304" pitchFamily="18" charset="0"/>
                  </a:rPr>
                  <a:t>h</a:t>
                </a:r>
                <a:r>
                  <a:rPr lang="ru-RU" sz="8000" dirty="0">
                    <a:latin typeface="Times New Roman" panose="02020603050405020304" pitchFamily="18" charset="0"/>
                    <a:cs typeface="Times New Roman" panose="02020603050405020304" pitchFamily="18" charset="0"/>
                  </a:rPr>
                  <a:t>-превышение, м;</a:t>
                </a:r>
              </a:p>
              <a:p>
                <a:pPr marL="0" indent="0" algn="just">
                  <a:buNone/>
                </a:pPr>
                <a:r>
                  <a:rPr lang="ru-RU" sz="8000" dirty="0">
                    <a:latin typeface="Times New Roman" panose="02020603050405020304" pitchFamily="18" charset="0"/>
                    <a:cs typeface="Times New Roman" panose="02020603050405020304" pitchFamily="18" charset="0"/>
                  </a:rPr>
                  <a:t>      	</a:t>
                </a:r>
                <a:r>
                  <a:rPr lang="en-US" sz="8000" dirty="0">
                    <a:latin typeface="Times New Roman" panose="02020603050405020304" pitchFamily="18" charset="0"/>
                    <a:cs typeface="Times New Roman" panose="02020603050405020304" pitchFamily="18" charset="0"/>
                  </a:rPr>
                  <a:t>D</a:t>
                </a:r>
                <a:r>
                  <a:rPr lang="ru-RU" sz="8000" dirty="0">
                    <a:latin typeface="Times New Roman" panose="02020603050405020304" pitchFamily="18" charset="0"/>
                    <a:cs typeface="Times New Roman" panose="02020603050405020304" pitchFamily="18" charset="0"/>
                  </a:rPr>
                  <a:t>-горизонтальное проложение, м.</a:t>
                </a:r>
              </a:p>
              <a:p>
                <a:pPr marL="0" indent="0" algn="just">
                  <a:buNone/>
                </a:pPr>
                <a:endParaRPr lang="ru-RU" sz="8000" dirty="0">
                  <a:latin typeface="Times New Roman" panose="02020603050405020304" pitchFamily="18" charset="0"/>
                  <a:cs typeface="Times New Roman" panose="02020603050405020304" pitchFamily="18" charset="0"/>
                </a:endParaRPr>
              </a:p>
              <a:p>
                <a:pPr marL="0" indent="0">
                  <a:buNone/>
                </a:pPr>
                <a:r>
                  <a:rPr lang="ru-RU" sz="8000" dirty="0">
                    <a:latin typeface="Times New Roman" panose="02020603050405020304" pitchFamily="18" charset="0"/>
                    <a:cs typeface="Times New Roman" panose="02020603050405020304" pitchFamily="18" charset="0"/>
                  </a:rPr>
                  <a:t>	</a:t>
                </a:r>
                <a:r>
                  <a:rPr lang="ru-RU" sz="8000" b="1" dirty="0">
                    <a:latin typeface="Times New Roman" panose="02020603050405020304" pitchFamily="18" charset="0"/>
                    <a:cs typeface="Times New Roman" panose="02020603050405020304" pitchFamily="18" charset="0"/>
                  </a:rPr>
                  <a:t>Значение і</a:t>
                </a:r>
                <a:r>
                  <a:rPr lang="ru-RU" sz="8000" b="1" baseline="-25000" dirty="0">
                    <a:latin typeface="Times New Roman" panose="02020603050405020304" pitchFamily="18" charset="0"/>
                    <a:cs typeface="Times New Roman" panose="02020603050405020304" pitchFamily="18" charset="0"/>
                  </a:rPr>
                  <a:t>р </a:t>
                </a:r>
                <a:r>
                  <a:rPr lang="ru-RU" sz="8000" b="1" dirty="0">
                    <a:latin typeface="Times New Roman" panose="02020603050405020304" pitchFamily="18" charset="0"/>
                    <a:cs typeface="Times New Roman" panose="02020603050405020304" pitchFamily="18" charset="0"/>
                  </a:rPr>
                  <a:t> выражают, как правило, в процентах или в градусах:</a:t>
                </a:r>
                <a:br>
                  <a:rPr lang="ru-RU" sz="8000" b="1" dirty="0">
                    <a:latin typeface="Times New Roman" panose="02020603050405020304" pitchFamily="18" charset="0"/>
                    <a:cs typeface="Times New Roman" panose="02020603050405020304" pitchFamily="18" charset="0"/>
                  </a:rPr>
                </a:br>
                <a:endParaRPr lang="ru-RU" sz="8000" b="1" dirty="0">
                  <a:latin typeface="Times New Roman" panose="02020603050405020304" pitchFamily="18" charset="0"/>
                  <a:cs typeface="Times New Roman" panose="02020603050405020304" pitchFamily="18" charset="0"/>
                </a:endParaRPr>
              </a:p>
              <a:p>
                <a:pPr marL="0" indent="0" algn="ctr">
                  <a:buNone/>
                </a:pPr>
                <a:r>
                  <a:rPr lang="en-US" sz="8000" b="1" dirty="0">
                    <a:latin typeface="Times New Roman" panose="02020603050405020304" pitchFamily="18" charset="0"/>
                    <a:cs typeface="Times New Roman" panose="02020603050405020304" pitchFamily="18" charset="0"/>
                  </a:rPr>
                  <a:t>I</a:t>
                </a:r>
                <a:r>
                  <a:rPr lang="ru-RU" sz="8000" b="1" baseline="-25000" dirty="0">
                    <a:latin typeface="Times New Roman" panose="02020603050405020304" pitchFamily="18" charset="0"/>
                    <a:cs typeface="Times New Roman" panose="02020603050405020304" pitchFamily="18" charset="0"/>
                  </a:rPr>
                  <a:t>р</a:t>
                </a:r>
                <a:r>
                  <a:rPr lang="ru-RU" sz="8000" b="1" dirty="0">
                    <a:latin typeface="Times New Roman" panose="02020603050405020304" pitchFamily="18" charset="0"/>
                    <a:cs typeface="Times New Roman" panose="02020603050405020304" pitchFamily="18" charset="0"/>
                  </a:rPr>
                  <a:t>град = </a:t>
                </a:r>
                <a:r>
                  <a:rPr lang="en-US" sz="8000" b="1" dirty="0">
                    <a:latin typeface="Times New Roman" panose="02020603050405020304" pitchFamily="18" charset="0"/>
                    <a:cs typeface="Times New Roman" panose="02020603050405020304" pitchFamily="18" charset="0"/>
                  </a:rPr>
                  <a:t>i</a:t>
                </a:r>
                <a:r>
                  <a:rPr lang="en-US" sz="8000" b="1" baseline="-25000" dirty="0">
                    <a:latin typeface="Times New Roman" panose="02020603050405020304" pitchFamily="18" charset="0"/>
                    <a:cs typeface="Times New Roman" panose="02020603050405020304" pitchFamily="18" charset="0"/>
                  </a:rPr>
                  <a:t>p</a:t>
                </a:r>
                <a:r>
                  <a:rPr lang="ru-RU" sz="8000" b="1" dirty="0">
                    <a:latin typeface="Times New Roman" panose="02020603050405020304" pitchFamily="18" charset="0"/>
                    <a:cs typeface="Times New Roman" panose="02020603050405020304" pitchFamily="18" charset="0"/>
                  </a:rPr>
                  <a:t>%/1,75;</a:t>
                </a:r>
              </a:p>
              <a:p>
                <a:pPr marL="0" indent="0" algn="ctr">
                  <a:buNone/>
                </a:pPr>
                <a:r>
                  <a:rPr lang="en-US" sz="8000" b="1" dirty="0">
                    <a:latin typeface="Times New Roman" panose="02020603050405020304" pitchFamily="18" charset="0"/>
                    <a:cs typeface="Times New Roman" panose="02020603050405020304" pitchFamily="18" charset="0"/>
                  </a:rPr>
                  <a:t>i</a:t>
                </a:r>
                <a:r>
                  <a:rPr lang="en-US" sz="8000" b="1" baseline="-25000" dirty="0">
                    <a:latin typeface="Times New Roman" panose="02020603050405020304" pitchFamily="18" charset="0"/>
                    <a:cs typeface="Times New Roman" panose="02020603050405020304" pitchFamily="18" charset="0"/>
                  </a:rPr>
                  <a:t>p</a:t>
                </a:r>
                <a:r>
                  <a:rPr lang="ru-RU" sz="8000" b="1" dirty="0">
                    <a:latin typeface="Times New Roman" panose="02020603050405020304" pitchFamily="18" charset="0"/>
                    <a:cs typeface="Times New Roman" panose="02020603050405020304" pitchFamily="18" charset="0"/>
                  </a:rPr>
                  <a:t>% = 1,75</a:t>
                </a:r>
                <a:r>
                  <a:rPr lang="en-US" sz="8000" b="1" dirty="0">
                    <a:latin typeface="Times New Roman" panose="02020603050405020304" pitchFamily="18" charset="0"/>
                    <a:cs typeface="Times New Roman" panose="02020603050405020304" pitchFamily="18" charset="0"/>
                  </a:rPr>
                  <a:t>i</a:t>
                </a:r>
                <a:r>
                  <a:rPr lang="en-US" sz="8000" b="1" baseline="-25000" dirty="0">
                    <a:latin typeface="Times New Roman" panose="02020603050405020304" pitchFamily="18" charset="0"/>
                    <a:cs typeface="Times New Roman" panose="02020603050405020304" pitchFamily="18" charset="0"/>
                  </a:rPr>
                  <a:t>p</a:t>
                </a:r>
                <a:r>
                  <a:rPr lang="ru-RU" sz="8000" b="1" dirty="0">
                    <a:latin typeface="Times New Roman" panose="02020603050405020304" pitchFamily="18" charset="0"/>
                    <a:cs typeface="Times New Roman" panose="02020603050405020304" pitchFamily="18" charset="0"/>
                  </a:rPr>
                  <a:t>град.</a:t>
                </a:r>
              </a:p>
              <a:p>
                <a:pPr marL="0" indent="0" algn="just">
                  <a:buNone/>
                </a:pPr>
                <a:r>
                  <a:rPr lang="ru-RU" sz="8000" dirty="0">
                    <a:latin typeface="Times New Roman" panose="02020603050405020304" pitchFamily="18" charset="0"/>
                    <a:cs typeface="Times New Roman" panose="02020603050405020304" pitchFamily="18" charset="0"/>
                  </a:rPr>
                  <a:t>	</a:t>
                </a:r>
                <a:endParaRPr lang="ru-RU" altLang="ru-RU" sz="5000" b="1" dirty="0">
                  <a:latin typeface="Times New Roman" panose="02020603050405020304" pitchFamily="18" charset="0"/>
                  <a:cs typeface="Times New Roman" panose="02020603050405020304" pitchFamily="18" charset="0"/>
                </a:endParaRPr>
              </a:p>
            </p:txBody>
          </p:sp>
        </mc:Choice>
        <mc:Fallback xmlns="">
          <p:sp>
            <p:nvSpPr>
              <p:cNvPr id="17413" name="Rectangle 5">
                <a:extLst>
                  <a:ext uri="{FF2B5EF4-FFF2-40B4-BE49-F238E27FC236}">
                    <a16:creationId xmlns:a16="http://schemas.microsoft.com/office/drawing/2014/main" id="{0E739EBE-CB20-4F49-BA83-3F5B6C8A2428}"/>
                  </a:ext>
                </a:extLst>
              </p:cNvPr>
              <p:cNvSpPr>
                <a:spLocks noGrp="1" noRot="1" noChangeAspect="1" noMove="1" noResize="1" noEditPoints="1" noAdjustHandles="1" noChangeArrowheads="1" noChangeShapeType="1" noTextEdit="1"/>
              </p:cNvSpPr>
              <p:nvPr>
                <p:ph idx="1"/>
              </p:nvPr>
            </p:nvSpPr>
            <p:spPr>
              <a:xfrm>
                <a:off x="1063216" y="476672"/>
                <a:ext cx="7017568" cy="6264696"/>
              </a:xfrm>
              <a:blipFill>
                <a:blip r:embed="rId3"/>
                <a:stretch>
                  <a:fillRect l="-868" t="-1848" r="-868"/>
                </a:stretch>
              </a:blipFill>
            </p:spPr>
            <p:txBody>
              <a:bodyPr/>
              <a:lstStyle/>
              <a:p>
                <a:r>
                  <a:rPr lang="ru-RU">
                    <a:noFill/>
                  </a:rPr>
                  <a:t> </a:t>
                </a:r>
              </a:p>
            </p:txBody>
          </p:sp>
        </mc:Fallback>
      </mc:AlternateContent>
    </p:spTree>
    <p:extLst>
      <p:ext uri="{BB962C8B-B14F-4D97-AF65-F5344CB8AC3E}">
        <p14:creationId xmlns:p14="http://schemas.microsoft.com/office/powerpoint/2010/main" val="2608401451"/>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 name="Объект 10">
            <a:extLst>
              <a:ext uri="{FF2B5EF4-FFF2-40B4-BE49-F238E27FC236}">
                <a16:creationId xmlns:a16="http://schemas.microsoft.com/office/drawing/2014/main" id="{43352090-1448-4E8B-A2A8-876F8E14C772}"/>
              </a:ext>
            </a:extLst>
          </p:cNvPr>
          <p:cNvSpPr>
            <a:spLocks noGrp="1"/>
          </p:cNvSpPr>
          <p:nvPr>
            <p:ph idx="1"/>
          </p:nvPr>
        </p:nvSpPr>
        <p:spPr>
          <a:xfrm>
            <a:off x="1979712" y="548680"/>
            <a:ext cx="6840760" cy="5832648"/>
          </a:xfrm>
        </p:spPr>
        <p:txBody>
          <a:bodyPr>
            <a:noAutofit/>
          </a:bodyPr>
          <a:lstStyle/>
          <a:p>
            <a:pPr marL="0" indent="0" algn="just">
              <a:buNone/>
            </a:pP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Формулу используют при прямых несложных склонах. </a:t>
            </a:r>
            <a:r>
              <a:rPr lang="ru-RU" sz="2000" dirty="0">
                <a:latin typeface="Times New Roman" panose="02020603050405020304" pitchFamily="18" charset="0"/>
                <a:cs typeface="Times New Roman" panose="02020603050405020304" pitchFamily="18" charset="0"/>
              </a:rPr>
              <a:t>При выраженном рельефе для определения средних рабочих уклонов применяют палетку с параллельными линиями по способу, предложенному профессором Г. В. Чешихиным.</a:t>
            </a: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12DA7ADB-E2A6-4CF7-B0C0-F1ADCF40D2AD}"/>
              </a:ext>
            </a:extLst>
          </p:cNvPr>
          <p:cNvPicPr/>
          <p:nvPr/>
        </p:nvPicPr>
        <p:blipFill>
          <a:blip r:embed="rId4">
            <a:extLst>
              <a:ext uri="{28A0092B-C50C-407E-A947-70E740481C1C}">
                <a14:useLocalDpi xmlns:a14="http://schemas.microsoft.com/office/drawing/2010/main" val="0"/>
              </a:ext>
            </a:extLst>
          </a:blip>
          <a:stretch>
            <a:fillRect/>
          </a:stretch>
        </p:blipFill>
        <p:spPr>
          <a:xfrm>
            <a:off x="1763688" y="2060848"/>
            <a:ext cx="7380312" cy="4032448"/>
          </a:xfrm>
          <a:prstGeom prst="rect">
            <a:avLst/>
          </a:prstGeom>
        </p:spPr>
      </p:pic>
    </p:spTree>
    <p:extLst>
      <p:ext uri="{BB962C8B-B14F-4D97-AF65-F5344CB8AC3E}">
        <p14:creationId xmlns:p14="http://schemas.microsoft.com/office/powerpoint/2010/main" val="143130654"/>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98000">
              <a:schemeClr val="accent1">
                <a:lumMod val="60000"/>
                <a:lumOff val="40000"/>
              </a:schemeClr>
            </a:gs>
            <a:gs pos="100000">
              <a:schemeClr val="accent3">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10" name="Прямоугольник: скругленные углы 9">
            <a:extLst>
              <a:ext uri="{FF2B5EF4-FFF2-40B4-BE49-F238E27FC236}">
                <a16:creationId xmlns:a16="http://schemas.microsoft.com/office/drawing/2014/main" id="{7654E817-920B-40F5-9FB8-339E55FE0037}"/>
              </a:ext>
            </a:extLst>
          </p:cNvPr>
          <p:cNvSpPr/>
          <p:nvPr/>
        </p:nvSpPr>
        <p:spPr>
          <a:xfrm>
            <a:off x="422539" y="764704"/>
            <a:ext cx="8334926" cy="5570933"/>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a:extLst>
              <a:ext uri="{FF2B5EF4-FFF2-40B4-BE49-F238E27FC236}">
                <a16:creationId xmlns:a16="http://schemas.microsoft.com/office/drawing/2014/main" id="{52FF6B0B-AF62-4837-A8A7-07BEF254B742}"/>
              </a:ext>
            </a:extLst>
          </p:cNvPr>
          <p:cNvSpPr txBox="1"/>
          <p:nvPr/>
        </p:nvSpPr>
        <p:spPr>
          <a:xfrm>
            <a:off x="755576" y="320456"/>
            <a:ext cx="8136904" cy="6217087"/>
          </a:xfrm>
          <a:prstGeom prst="rect">
            <a:avLst/>
          </a:prstGeom>
          <a:noFill/>
        </p:spPr>
        <p:txBody>
          <a:bodyPr wrap="square" rtlCol="0">
            <a:spAutoFit/>
          </a:bodyPr>
          <a:lstStyle/>
          <a:p>
            <a:pPr marL="342900" indent="-342900">
              <a:buAutoNum type="arabicPeriod"/>
            </a:pPr>
            <a:endParaRPr lang="ru-RU" sz="2000" dirty="0">
              <a:latin typeface="Times New Roman" panose="02020603050405020304" pitchFamily="18" charset="0"/>
              <a:cs typeface="Times New Roman" panose="02020603050405020304" pitchFamily="18" charset="0"/>
            </a:endParaRPr>
          </a:p>
          <a:p>
            <a:pPr marL="342900" indent="-342900">
              <a:buAutoNum type="arabicPeriod"/>
            </a:pPr>
            <a:endParaRPr lang="ru-RU" sz="2000" dirty="0">
              <a:latin typeface="Times New Roman" panose="02020603050405020304" pitchFamily="18" charset="0"/>
              <a:cs typeface="Times New Roman" panose="02020603050405020304" pitchFamily="18" charset="0"/>
            </a:endParaRPr>
          </a:p>
          <a:p>
            <a:pPr marL="342900" indent="-342900">
              <a:buAutoNum type="arabicPeriod"/>
            </a:pPr>
            <a:r>
              <a:rPr lang="ru-RU" sz="2000" dirty="0">
                <a:latin typeface="Times New Roman" panose="02020603050405020304" pitchFamily="18" charset="0"/>
                <a:cs typeface="Times New Roman" panose="02020603050405020304" pitchFamily="18" charset="0"/>
              </a:rPr>
              <a:t>Задачи и содержание проекта устройства территории севооборотов </a:t>
            </a:r>
          </a:p>
          <a:p>
            <a:pPr marL="342900" indent="-342900">
              <a:buAutoNum type="arabicPeriod"/>
            </a:pPr>
            <a:r>
              <a:rPr lang="ru-RU" sz="2000" dirty="0">
                <a:latin typeface="Times New Roman" panose="02020603050405020304" pitchFamily="18" charset="0"/>
                <a:cs typeface="Times New Roman" panose="02020603050405020304" pitchFamily="18" charset="0"/>
              </a:rPr>
              <a:t>Размещение полей севооборотов и рабочих участков </a:t>
            </a:r>
          </a:p>
          <a:p>
            <a:pPr marL="342900" indent="-342900">
              <a:buAutoNum type="arabicPeriod"/>
            </a:pPr>
            <a:r>
              <a:rPr lang="ru-RU" sz="2000" dirty="0">
                <a:latin typeface="Times New Roman" panose="02020603050405020304" pitchFamily="18" charset="0"/>
                <a:cs typeface="Times New Roman" panose="02020603050405020304" pitchFamily="18" charset="0"/>
              </a:rPr>
              <a:t>Учет рельефа местности при размещении полей в полевых севооборотах </a:t>
            </a:r>
          </a:p>
          <a:p>
            <a:pPr marL="342900" indent="-342900">
              <a:buAutoNum type="arabicPeriod"/>
            </a:pPr>
            <a:r>
              <a:rPr lang="ru-RU" sz="2000" dirty="0">
                <a:latin typeface="Times New Roman" panose="02020603050405020304" pitchFamily="18" charset="0"/>
                <a:cs typeface="Times New Roman" panose="02020603050405020304" pitchFamily="18" charset="0"/>
              </a:rPr>
              <a:t>Учет почвенных условий при размещении полей севооборотов</a:t>
            </a:r>
          </a:p>
          <a:p>
            <a:pPr marL="342900" indent="-342900">
              <a:buAutoNum type="arabicPeriod"/>
            </a:pPr>
            <a:r>
              <a:rPr lang="ru-RU" sz="2000" dirty="0">
                <a:latin typeface="Times New Roman" panose="02020603050405020304" pitchFamily="18" charset="0"/>
                <a:cs typeface="Times New Roman" panose="02020603050405020304" pitchFamily="18" charset="0"/>
              </a:rPr>
              <a:t>Конфигурация, длина, ширина и форма поля, их производственное значение</a:t>
            </a:r>
          </a:p>
          <a:p>
            <a:pPr marL="342900" indent="-342900">
              <a:buAutoNum type="arabicPeriod"/>
            </a:pPr>
            <a:r>
              <a:rPr lang="ru-RU" sz="2000" dirty="0">
                <a:latin typeface="Times New Roman" panose="02020603050405020304" pitchFamily="18" charset="0"/>
                <a:cs typeface="Times New Roman" panose="02020603050405020304" pitchFamily="18" charset="0"/>
              </a:rPr>
              <a:t>Учет требований равновеликости полей </a:t>
            </a:r>
          </a:p>
          <a:p>
            <a:pPr marL="342900" indent="-342900">
              <a:buAutoNum type="arabicPeriod"/>
            </a:pPr>
            <a:r>
              <a:rPr lang="ru-RU" sz="2000" dirty="0">
                <a:latin typeface="Times New Roman" panose="02020603050405020304" pitchFamily="18" charset="0"/>
                <a:cs typeface="Times New Roman" panose="02020603050405020304" pitchFamily="18" charset="0"/>
              </a:rPr>
              <a:t>Учет существующей и намечаемой проектом организации территории при размещение полей</a:t>
            </a:r>
          </a:p>
          <a:p>
            <a:pPr marL="342900" indent="-342900">
              <a:buAutoNum type="arabicPeriod"/>
            </a:pPr>
            <a:r>
              <a:rPr lang="ru-RU" sz="2000" dirty="0">
                <a:latin typeface="Times New Roman" panose="02020603050405020304" pitchFamily="18" charset="0"/>
                <a:cs typeface="Times New Roman" panose="02020603050405020304" pitchFamily="18" charset="0"/>
              </a:rPr>
              <a:t>Размещение полезащитных лесных насаждение </a:t>
            </a:r>
          </a:p>
          <a:p>
            <a:pPr marL="342900" indent="-342900">
              <a:buAutoNum type="arabicPeriod"/>
            </a:pPr>
            <a:r>
              <a:rPr lang="ru-RU" sz="2000" dirty="0">
                <a:latin typeface="Times New Roman" panose="02020603050405020304" pitchFamily="18" charset="0"/>
                <a:cs typeface="Times New Roman" panose="02020603050405020304" pitchFamily="18" charset="0"/>
              </a:rPr>
              <a:t>Размещение полевых дорог</a:t>
            </a:r>
          </a:p>
          <a:p>
            <a:pPr marL="342900" indent="-342900">
              <a:buAutoNum type="arabicPeriod"/>
            </a:pPr>
            <a:r>
              <a:rPr lang="ru-RU" sz="2000" dirty="0">
                <a:latin typeface="Times New Roman" panose="02020603050405020304" pitchFamily="18" charset="0"/>
                <a:cs typeface="Times New Roman" panose="02020603050405020304" pitchFamily="18" charset="0"/>
              </a:rPr>
              <a:t>Размещение полевых станов и источников полевого водоснабжения </a:t>
            </a:r>
          </a:p>
          <a:p>
            <a:pPr marL="342900" indent="-342900">
              <a:buAutoNum type="arabicPeriod"/>
            </a:pPr>
            <a:r>
              <a:rPr lang="ru-RU" sz="2000" dirty="0">
                <a:latin typeface="Times New Roman" panose="02020603050405020304" pitchFamily="18" charset="0"/>
                <a:cs typeface="Times New Roman" panose="02020603050405020304" pitchFamily="18" charset="0"/>
              </a:rPr>
              <a:t>Особенности устройства территории овощных и кормовых севооборотов </a:t>
            </a:r>
          </a:p>
          <a:p>
            <a:pPr marL="342900" indent="-342900">
              <a:buAutoNum type="arabicPeriod"/>
            </a:pPr>
            <a:r>
              <a:rPr lang="ru-RU" sz="2000" dirty="0">
                <a:latin typeface="Times New Roman" panose="02020603050405020304" pitchFamily="18" charset="0"/>
                <a:cs typeface="Times New Roman" panose="02020603050405020304" pitchFamily="18" charset="0"/>
              </a:rPr>
              <a:t>Порядок устройства территории севооборотов </a:t>
            </a:r>
          </a:p>
          <a:p>
            <a:pPr marL="342900" indent="-342900">
              <a:buAutoNum type="arabicPeriod"/>
            </a:pPr>
            <a:r>
              <a:rPr lang="ru-RU" sz="2000" dirty="0">
                <a:latin typeface="Times New Roman" panose="02020603050405020304" pitchFamily="18" charset="0"/>
                <a:cs typeface="Times New Roman" panose="02020603050405020304" pitchFamily="18" charset="0"/>
              </a:rPr>
              <a:t>Анализ и оценка вариантов устройства территории севооборотов</a:t>
            </a:r>
          </a:p>
          <a:p>
            <a:endParaRPr lang="ru-RU" dirty="0"/>
          </a:p>
        </p:txBody>
      </p:sp>
      <p:sp>
        <p:nvSpPr>
          <p:cNvPr id="2" name="TextBox 1">
            <a:extLst>
              <a:ext uri="{FF2B5EF4-FFF2-40B4-BE49-F238E27FC236}">
                <a16:creationId xmlns:a16="http://schemas.microsoft.com/office/drawing/2014/main" id="{5EFFFD9C-97AF-4218-9F85-CD82349EEBC0}"/>
              </a:ext>
            </a:extLst>
          </p:cNvPr>
          <p:cNvSpPr txBox="1"/>
          <p:nvPr/>
        </p:nvSpPr>
        <p:spPr>
          <a:xfrm>
            <a:off x="2006715" y="116632"/>
            <a:ext cx="5130570" cy="523220"/>
          </a:xfrm>
          <a:prstGeom prst="rect">
            <a:avLst/>
          </a:prstGeom>
          <a:noFill/>
        </p:spPr>
        <p:txBody>
          <a:bodyPr wrap="square" rtlCol="0">
            <a:spAutoFit/>
          </a:bodyPr>
          <a:lstStyle/>
          <a:p>
            <a:pPr algn="ctr"/>
            <a:r>
              <a:rPr lang="ru-RU" sz="2800" dirty="0">
                <a:solidFill>
                  <a:schemeClr val="bg1"/>
                </a:solidFill>
                <a:latin typeface="Times New Roman" panose="02020603050405020304" pitchFamily="18" charset="0"/>
                <a:cs typeface="Times New Roman" panose="02020603050405020304" pitchFamily="18" charset="0"/>
              </a:rPr>
              <a:t>Перечень изучаемых вопросов</a:t>
            </a:r>
          </a:p>
        </p:txBody>
      </p:sp>
    </p:spTree>
    <p:extLst>
      <p:ext uri="{BB962C8B-B14F-4D97-AF65-F5344CB8AC3E}">
        <p14:creationId xmlns:p14="http://schemas.microsoft.com/office/powerpoint/2010/main" val="3361929149"/>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13" name="Rectangle 5">
                <a:extLst>
                  <a:ext uri="{FF2B5EF4-FFF2-40B4-BE49-F238E27FC236}">
                    <a16:creationId xmlns:a16="http://schemas.microsoft.com/office/drawing/2014/main" id="{0E739EBE-CB20-4F49-BA83-3F5B6C8A2428}"/>
                  </a:ext>
                </a:extLst>
              </p:cNvPr>
              <p:cNvSpPr>
                <a:spLocks noGrp="1" noChangeArrowheads="1"/>
              </p:cNvSpPr>
              <p:nvPr>
                <p:ph idx="1"/>
              </p:nvPr>
            </p:nvSpPr>
            <p:spPr>
              <a:xfrm>
                <a:off x="1187624" y="260648"/>
                <a:ext cx="6984776" cy="6480720"/>
              </a:xfrm>
            </p:spPr>
            <p:txBody>
              <a:bodyPr>
                <a:normAutofit fontScale="70000" lnSpcReduction="20000"/>
              </a:bodyPr>
              <a:lstStyle/>
              <a:p>
                <a:pPr marL="0" indent="0">
                  <a:buNone/>
                </a:pPr>
                <a:endParaRPr lang="ru-RU"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Где 	1,2,3, - линии палетки</a:t>
                </a:r>
              </a:p>
              <a:p>
                <a:pPr marL="0" indent="0">
                  <a:buNone/>
                </a:pPr>
                <a:r>
                  <a:rPr lang="ru-RU" dirty="0">
                    <a:latin typeface="Times New Roman" panose="02020603050405020304" pitchFamily="18" charset="0"/>
                    <a:cs typeface="Times New Roman" panose="02020603050405020304" pitchFamily="18" charset="0"/>
                  </a:rPr>
                  <a:t>	0,4..0,8 – неполные заложения</a:t>
                </a:r>
              </a:p>
              <a:p>
                <a:pPr marL="0" indent="0">
                  <a:buNone/>
                </a:pPr>
                <a:r>
                  <a:rPr lang="ru-RU" dirty="0">
                    <a:latin typeface="Times New Roman" panose="02020603050405020304" pitchFamily="18" charset="0"/>
                    <a:cs typeface="Times New Roman" panose="02020603050405020304" pitchFamily="18" charset="0"/>
                  </a:rPr>
                  <a:t>	Х – полные заложения на линиях палетки</a:t>
                </a:r>
              </a:p>
              <a:p>
                <a:pPr marL="0" indent="0">
                  <a:buNone/>
                </a:pPr>
                <a:r>
                  <a:rPr lang="ru-RU" dirty="0">
                    <a:latin typeface="Times New Roman" panose="02020603050405020304" pitchFamily="18" charset="0"/>
                    <a:cs typeface="Times New Roman" panose="02020603050405020304" pitchFamily="18" charset="0"/>
                  </a:rPr>
                  <a:t>	4 – горизонтали</a:t>
                </a:r>
              </a:p>
              <a:p>
                <a:pPr marL="0" indent="0">
                  <a:buNone/>
                </a:pPr>
                <a:r>
                  <a:rPr lang="ru-RU" dirty="0">
                    <a:latin typeface="Times New Roman" panose="02020603050405020304" pitchFamily="18" charset="0"/>
                    <a:cs typeface="Times New Roman" panose="02020603050405020304" pitchFamily="18" charset="0"/>
                  </a:rPr>
                  <a:t>	5 – граница поля</a:t>
                </a:r>
              </a:p>
              <a:p>
                <a:pPr marL="0" indent="0" algn="just">
                  <a:buNone/>
                </a:pPr>
                <a:r>
                  <a:rPr lang="ru-RU" dirty="0">
                    <a:latin typeface="Times New Roman" panose="02020603050405020304" pitchFamily="18" charset="0"/>
                    <a:cs typeface="Times New Roman" panose="02020603050405020304" pitchFamily="18" charset="0"/>
                  </a:rPr>
                  <a:t>	На рабочий участок, изображенный на рисунке, накладывают палетку так, чтобы ее линии совпадали с направлением основной обработки почв, </a:t>
                </a:r>
                <a:r>
                  <a:rPr lang="ru-RU" dirty="0" err="1">
                    <a:latin typeface="Times New Roman" panose="02020603050405020304" pitchFamily="18" charset="0"/>
                    <a:cs typeface="Times New Roman" panose="02020603050405020304" pitchFamily="18" charset="0"/>
                  </a:rPr>
                  <a:t>т.е</a:t>
                </a:r>
                <a:r>
                  <a:rPr lang="ru-RU" dirty="0">
                    <a:latin typeface="Times New Roman" panose="02020603050405020304" pitchFamily="18" charset="0"/>
                    <a:cs typeface="Times New Roman" panose="02020603050405020304" pitchFamily="18" charset="0"/>
                  </a:rPr>
                  <a:t> были параллельны длинной стороне рабочего участка. </a:t>
                </a:r>
              </a:p>
              <a:p>
                <a:pPr marL="0" indent="0" algn="just">
                  <a:buNone/>
                </a:pPr>
                <a:r>
                  <a:rPr lang="ru-RU" b="1" dirty="0">
                    <a:latin typeface="Times New Roman" panose="02020603050405020304" pitchFamily="18" charset="0"/>
                    <a:cs typeface="Times New Roman" panose="02020603050405020304" pitchFamily="18" charset="0"/>
                  </a:rPr>
                  <a:t>Средний рабочий уклон, % равен:</a:t>
                </a:r>
              </a:p>
              <a:p>
                <a:pPr marL="0" indent="0">
                  <a:buNone/>
                </a:pPr>
                <a:endParaRPr lang="ru-RU" dirty="0">
                  <a:latin typeface="Times New Roman" panose="02020603050405020304" pitchFamily="18" charset="0"/>
                  <a:cs typeface="Times New Roman" panose="02020603050405020304" pitchFamily="18" charset="0"/>
                </a:endParaRPr>
              </a:p>
              <a:p>
                <a:pPr marL="0" indent="0" algn="ctr">
                  <a:buNone/>
                </a:pPr>
                <a:r>
                  <a:rPr lang="en-US" sz="3400" b="1" dirty="0">
                    <a:latin typeface="Times New Roman" panose="02020603050405020304" pitchFamily="18" charset="0"/>
                    <a:cs typeface="Times New Roman" panose="02020603050405020304" pitchFamily="18" charset="0"/>
                  </a:rPr>
                  <a:t>i = </a:t>
                </a:r>
                <a14:m>
                  <m:oMath xmlns:m="http://schemas.openxmlformats.org/officeDocument/2006/math">
                    <m:f>
                      <m:fPr>
                        <m:ctrlPr>
                          <a:rPr lang="ru-RU" sz="3400" b="1" i="1">
                            <a:latin typeface="Cambria Math" panose="02040503050406030204" pitchFamily="18" charset="0"/>
                          </a:rPr>
                        </m:ctrlPr>
                      </m:fPr>
                      <m:num>
                        <m:r>
                          <a:rPr lang="en-US" sz="3400" b="1" i="1">
                            <a:latin typeface="Cambria Math" panose="02040503050406030204" pitchFamily="18" charset="0"/>
                          </a:rPr>
                          <m:t>𝑨𝒉</m:t>
                        </m:r>
                        <m:r>
                          <a:rPr lang="en-US" sz="3400" b="1" i="1">
                            <a:latin typeface="Cambria Math" panose="02040503050406030204" pitchFamily="18" charset="0"/>
                          </a:rPr>
                          <m:t>∗</m:t>
                        </m:r>
                        <m:r>
                          <a:rPr lang="en-US" sz="3400" b="1" i="1">
                            <a:latin typeface="Cambria Math" panose="02040503050406030204" pitchFamily="18" charset="0"/>
                          </a:rPr>
                          <m:t>𝟏𝟎𝟎</m:t>
                        </m:r>
                      </m:num>
                      <m:den>
                        <m:r>
                          <a:rPr lang="en-US" sz="3400" b="1" i="1">
                            <a:latin typeface="Cambria Math" panose="02040503050406030204" pitchFamily="18" charset="0"/>
                          </a:rPr>
                          <m:t>∑</m:t>
                        </m:r>
                        <m:r>
                          <a:rPr lang="en-US" sz="3400" b="1" i="1">
                            <a:latin typeface="Cambria Math" panose="02040503050406030204" pitchFamily="18" charset="0"/>
                          </a:rPr>
                          <m:t>𝑫</m:t>
                        </m:r>
                      </m:den>
                    </m:f>
                  </m:oMath>
                </a14:m>
                <a:r>
                  <a:rPr lang="ru-RU" sz="3400" b="1" dirty="0">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 </a:t>
                </a:r>
              </a:p>
              <a:p>
                <a:pPr marL="0" indent="0" algn="just">
                  <a:buNone/>
                </a:pPr>
                <a:r>
                  <a:rPr lang="ru-RU" dirty="0">
                    <a:latin typeface="Times New Roman" panose="02020603050405020304" pitchFamily="18" charset="0"/>
                    <a:cs typeface="Times New Roman" panose="02020603050405020304" pitchFamily="18" charset="0"/>
                  </a:rPr>
                  <a:t>где 	А – сумма целых и неполных заложений (отрезков 	между горизонталями) на всех линиях палетки, 	попавших в границу поля или участка</a:t>
                </a:r>
              </a:p>
              <a:p>
                <a:pPr marL="0" indent="0" algn="just">
                  <a:buNone/>
                </a:pP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a:t>
                </a:r>
                <a:r>
                  <a:rPr lang="ru-RU" dirty="0">
                    <a:latin typeface="Times New Roman" panose="02020603050405020304" pitchFamily="18" charset="0"/>
                    <a:cs typeface="Times New Roman" panose="02020603050405020304" pitchFamily="18" charset="0"/>
                  </a:rPr>
                  <a:t>- высота сечения рельефа местности, м</a:t>
                </a:r>
              </a:p>
              <a:p>
                <a:pPr marL="0" indent="0" algn="just">
                  <a:buNone/>
                </a:pPr>
                <a:r>
                  <a:rPr lang="ru-RU" dirty="0">
                    <a:latin typeface="Times New Roman" panose="02020603050405020304" pitchFamily="18" charset="0"/>
                    <a:cs typeface="Times New Roman" panose="02020603050405020304" pitchFamily="18" charset="0"/>
                  </a:rPr>
                  <a:t>	</a:t>
                </a:r>
                <a14:m>
                  <m:oMath xmlns:m="http://schemas.openxmlformats.org/officeDocument/2006/math">
                    <m:r>
                      <a:rPr lang="ru-RU" i="1">
                        <a:latin typeface="Cambria Math" panose="02040503050406030204" pitchFamily="18" charset="0"/>
                      </a:rPr>
                      <m:t>∑</m:t>
                    </m:r>
                    <m:r>
                      <a:rPr lang="en-US" i="1">
                        <a:latin typeface="Cambria Math" panose="02040503050406030204" pitchFamily="18" charset="0"/>
                      </a:rPr>
                      <m:t>𝐷</m:t>
                    </m:r>
                  </m:oMath>
                </a14:m>
                <a:r>
                  <a:rPr lang="ru-RU" dirty="0">
                    <a:latin typeface="Times New Roman" panose="02020603050405020304" pitchFamily="18" charset="0"/>
                    <a:cs typeface="Times New Roman" panose="02020603050405020304" pitchFamily="18" charset="0"/>
                  </a:rPr>
                  <a:t>- длина всех параллельных линий палетки, 	попавших в границу поля или участка (сумма 	горизонтальных проложений), м</a:t>
                </a:r>
              </a:p>
              <a:p>
                <a:pPr marL="0" indent="0" algn="just">
                  <a:buNone/>
                </a:pPr>
                <a:endParaRPr lang="ru-RU" altLang="ru-RU" sz="5000" b="1" dirty="0">
                  <a:latin typeface="Times New Roman" panose="02020603050405020304" pitchFamily="18" charset="0"/>
                  <a:cs typeface="Times New Roman" panose="02020603050405020304" pitchFamily="18" charset="0"/>
                </a:endParaRPr>
              </a:p>
            </p:txBody>
          </p:sp>
        </mc:Choice>
        <mc:Fallback xmlns="">
          <p:sp>
            <p:nvSpPr>
              <p:cNvPr id="17413" name="Rectangle 5">
                <a:extLst>
                  <a:ext uri="{FF2B5EF4-FFF2-40B4-BE49-F238E27FC236}">
                    <a16:creationId xmlns:a16="http://schemas.microsoft.com/office/drawing/2014/main" id="{0E739EBE-CB20-4F49-BA83-3F5B6C8A2428}"/>
                  </a:ext>
                </a:extLst>
              </p:cNvPr>
              <p:cNvSpPr>
                <a:spLocks noGrp="1" noRot="1" noChangeAspect="1" noMove="1" noResize="1" noEditPoints="1" noAdjustHandles="1" noChangeArrowheads="1" noChangeShapeType="1" noTextEdit="1"/>
              </p:cNvSpPr>
              <p:nvPr>
                <p:ph idx="1"/>
              </p:nvPr>
            </p:nvSpPr>
            <p:spPr>
              <a:xfrm>
                <a:off x="1187624" y="260648"/>
                <a:ext cx="6984776" cy="6480720"/>
              </a:xfrm>
              <a:blipFill>
                <a:blip r:embed="rId3"/>
                <a:stretch>
                  <a:fillRect l="-960" r="-873" b="-847"/>
                </a:stretch>
              </a:blipFill>
            </p:spPr>
            <p:txBody>
              <a:bodyPr/>
              <a:lstStyle/>
              <a:p>
                <a:r>
                  <a:rPr lang="ru-RU">
                    <a:noFill/>
                  </a:rPr>
                  <a:t> </a:t>
                </a:r>
              </a:p>
            </p:txBody>
          </p:sp>
        </mc:Fallback>
      </mc:AlternateContent>
    </p:spTree>
    <p:extLst>
      <p:ext uri="{BB962C8B-B14F-4D97-AF65-F5344CB8AC3E}">
        <p14:creationId xmlns:p14="http://schemas.microsoft.com/office/powerpoint/2010/main" val="3234691100"/>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Объект 10">
                <a:extLst>
                  <a:ext uri="{FF2B5EF4-FFF2-40B4-BE49-F238E27FC236}">
                    <a16:creationId xmlns:a16="http://schemas.microsoft.com/office/drawing/2014/main" id="{43352090-1448-4E8B-A2A8-876F8E14C772}"/>
                  </a:ext>
                </a:extLst>
              </p:cNvPr>
              <p:cNvSpPr>
                <a:spLocks noGrp="1"/>
              </p:cNvSpPr>
              <p:nvPr>
                <p:ph idx="1"/>
              </p:nvPr>
            </p:nvSpPr>
            <p:spPr>
              <a:xfrm>
                <a:off x="1979712" y="548680"/>
                <a:ext cx="6840760" cy="5832648"/>
              </a:xfrm>
            </p:spPr>
            <p:txBody>
              <a:bodyPr>
                <a:noAutofit/>
              </a:bodyPr>
              <a:lstStyle/>
              <a:p>
                <a:pPr marL="0" indent="0" algn="just">
                  <a:buNone/>
                </a:pPr>
                <a:r>
                  <a:rPr lang="ru-RU" sz="2000" dirty="0">
                    <a:latin typeface="Times New Roman" panose="02020603050405020304" pitchFamily="18" charset="0"/>
                    <a:cs typeface="Times New Roman" panose="02020603050405020304" pitchFamily="18" charset="0"/>
                  </a:rPr>
                  <a:t>	По условиям задачи </a:t>
                </a:r>
                <a:r>
                  <a:rPr lang="en-US" sz="2000" dirty="0">
                    <a:latin typeface="Times New Roman" panose="02020603050405020304" pitchFamily="18" charset="0"/>
                    <a:cs typeface="Times New Roman" panose="02020603050405020304" pitchFamily="18" charset="0"/>
                  </a:rPr>
                  <a:t>h</a:t>
                </a:r>
                <a:r>
                  <a:rPr lang="ru-RU" sz="2000" dirty="0">
                    <a:latin typeface="Times New Roman" panose="02020603050405020304" pitchFamily="18" charset="0"/>
                    <a:cs typeface="Times New Roman" panose="02020603050405020304" pitchFamily="18" charset="0"/>
                  </a:rPr>
                  <a:t>=5 м ; М= 1:10000</a:t>
                </a:r>
              </a:p>
              <a:p>
                <a:pPr marL="0" indent="0" algn="just">
                  <a:buNone/>
                </a:pPr>
                <a:r>
                  <a:rPr lang="ru-RU" sz="2000" dirty="0">
                    <a:latin typeface="Times New Roman" panose="02020603050405020304" pitchFamily="18" charset="0"/>
                    <a:cs typeface="Times New Roman" panose="02020603050405020304" pitchFamily="18" charset="0"/>
                  </a:rPr>
                  <a:t>	Для приведенного примера А=12,5 (8+4,5) , где 8 число целых заложений; 4,5 – число неполных заложений;</a:t>
                </a:r>
              </a:p>
              <a:p>
                <a:pPr marL="0" indent="0" algn="just">
                  <a:buNone/>
                </a:pPr>
                <a:r>
                  <a:rPr lang="ru-RU" sz="2000" b="1" dirty="0">
                    <a:latin typeface="Times New Roman" panose="02020603050405020304" pitchFamily="18" charset="0"/>
                    <a:cs typeface="Times New Roman" panose="02020603050405020304" pitchFamily="18" charset="0"/>
                  </a:rPr>
                  <a:t>Сумма  </a:t>
                </a:r>
                <a:r>
                  <a:rPr lang="en-US" sz="2000" dirty="0">
                    <a:latin typeface="Times New Roman" panose="02020603050405020304" pitchFamily="18" charset="0"/>
                    <a:cs typeface="Times New Roman" panose="02020603050405020304" pitchFamily="18" charset="0"/>
                  </a:rPr>
                  <a:t>D</a:t>
                </a:r>
                <a:r>
                  <a:rPr lang="ru-RU" sz="2000" dirty="0">
                    <a:latin typeface="Times New Roman" panose="02020603050405020304" pitchFamily="18" charset="0"/>
                    <a:cs typeface="Times New Roman" panose="02020603050405020304" pitchFamily="18" charset="0"/>
                  </a:rPr>
                  <a:t>=2400 м (800*3=2400 м) при </a:t>
                </a:r>
                <a:r>
                  <a:rPr lang="en-US" sz="2000" dirty="0">
                    <a:latin typeface="Times New Roman" panose="02020603050405020304" pitchFamily="18" charset="0"/>
                    <a:cs typeface="Times New Roman" panose="02020603050405020304" pitchFamily="18" charset="0"/>
                  </a:rPr>
                  <a:t>h</a:t>
                </a:r>
                <a:r>
                  <a:rPr lang="ru-RU" sz="2000" dirty="0">
                    <a:latin typeface="Times New Roman" panose="02020603050405020304" pitchFamily="18" charset="0"/>
                    <a:cs typeface="Times New Roman" panose="02020603050405020304" pitchFamily="18" charset="0"/>
                  </a:rPr>
                  <a:t>=5 м</a:t>
                </a:r>
              </a:p>
              <a:p>
                <a:pPr marL="0" indent="0" algn="just">
                  <a:buNone/>
                </a:pP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a:t>
                </a:r>
                <a:r>
                  <a:rPr lang="en-US" sz="2000" baseline="-25000" dirty="0">
                    <a:latin typeface="Times New Roman" panose="02020603050405020304" pitchFamily="18" charset="0"/>
                    <a:cs typeface="Times New Roman" panose="02020603050405020304" pitchFamily="18" charset="0"/>
                  </a:rPr>
                  <a:t>p </a:t>
                </a:r>
                <a:r>
                  <a:rPr lang="ru-RU" sz="2000" dirty="0">
                    <a:latin typeface="Times New Roman" panose="02020603050405020304" pitchFamily="18" charset="0"/>
                    <a:cs typeface="Times New Roman" panose="02020603050405020304" pitchFamily="18" charset="0"/>
                  </a:rPr>
                  <a:t>=12?5*5*100:2400=2,6 %=1,5°</a:t>
                </a:r>
              </a:p>
              <a:p>
                <a:pPr marL="0" indent="0" algn="just">
                  <a:buNone/>
                </a:pPr>
                <a:r>
                  <a:rPr lang="ru-RU" sz="2000" dirty="0">
                    <a:latin typeface="Times New Roman" panose="02020603050405020304" pitchFamily="18" charset="0"/>
                    <a:cs typeface="Times New Roman" panose="02020603050405020304" pitchFamily="18" charset="0"/>
                  </a:rPr>
                  <a:t> </a:t>
                </a:r>
              </a:p>
              <a:p>
                <a:pPr marL="0" indent="0" algn="just">
                  <a:buNone/>
                </a:pPr>
                <a:r>
                  <a:rPr lang="ru-RU" sz="2000" dirty="0">
                    <a:latin typeface="Times New Roman" panose="02020603050405020304" pitchFamily="18" charset="0"/>
                    <a:cs typeface="Times New Roman" panose="02020603050405020304" pitchFamily="18" charset="0"/>
                  </a:rPr>
                  <a:t>	Для оценки размещения полей рабочий уклон сопоставляют также со средним уклоном местности поля или участка (</a:t>
                </a:r>
                <a:r>
                  <a:rPr lang="en-US" sz="2000" dirty="0">
                    <a:latin typeface="Times New Roman" panose="02020603050405020304" pitchFamily="18" charset="0"/>
                    <a:cs typeface="Times New Roman" panose="02020603050405020304" pitchFamily="18" charset="0"/>
                  </a:rPr>
                  <a:t>i</a:t>
                </a:r>
                <a:r>
                  <a:rPr lang="en-US" sz="2000" baseline="-25000" dirty="0">
                    <a:latin typeface="Times New Roman" panose="02020603050405020304" pitchFamily="18" charset="0"/>
                    <a:cs typeface="Times New Roman" panose="02020603050405020304" pitchFamily="18" charset="0"/>
                  </a:rPr>
                  <a:t>M </a:t>
                </a: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Средний уклон местности:</a:t>
                </a:r>
              </a:p>
              <a:p>
                <a:pPr marL="0" indent="0" algn="ctr">
                  <a:buNone/>
                </a:pPr>
                <a:r>
                  <a:rPr lang="en-US" sz="2400" b="1" dirty="0">
                    <a:latin typeface="Times New Roman" panose="02020603050405020304" pitchFamily="18" charset="0"/>
                    <a:cs typeface="Times New Roman" panose="02020603050405020304" pitchFamily="18" charset="0"/>
                  </a:rPr>
                  <a:t>i</a:t>
                </a:r>
                <a:r>
                  <a:rPr lang="en-US" sz="2400" b="1" baseline="-25000" dirty="0">
                    <a:latin typeface="Times New Roman" panose="02020603050405020304" pitchFamily="18" charset="0"/>
                    <a:cs typeface="Times New Roman" panose="02020603050405020304" pitchFamily="18" charset="0"/>
                  </a:rPr>
                  <a:t>M</a:t>
                </a:r>
                <a:r>
                  <a:rPr lang="ru-RU" sz="2400" b="1" dirty="0">
                    <a:latin typeface="Times New Roman" panose="02020603050405020304" pitchFamily="18" charset="0"/>
                    <a:cs typeface="Times New Roman" panose="02020603050405020304" pitchFamily="18" charset="0"/>
                  </a:rPr>
                  <a:t> = </a:t>
                </a:r>
                <a14:m>
                  <m:oMath xmlns:m="http://schemas.openxmlformats.org/officeDocument/2006/math">
                    <m:f>
                      <m:fPr>
                        <m:ctrlPr>
                          <a:rPr lang="ru-RU" sz="2400" b="1" i="1">
                            <a:latin typeface="Cambria Math" panose="02040503050406030204" pitchFamily="18" charset="0"/>
                          </a:rPr>
                        </m:ctrlPr>
                      </m:fPr>
                      <m:num>
                        <m:r>
                          <a:rPr lang="en-US" sz="2400" b="1" i="1">
                            <a:latin typeface="Cambria Math" panose="02040503050406030204" pitchFamily="18" charset="0"/>
                          </a:rPr>
                          <m:t>𝒄</m:t>
                        </m:r>
                        <m:r>
                          <a:rPr lang="ru-RU" sz="2400" b="1" i="1">
                            <a:latin typeface="Cambria Math" panose="02040503050406030204" pitchFamily="18" charset="0"/>
                          </a:rPr>
                          <m:t>∗</m:t>
                        </m:r>
                        <m:r>
                          <a:rPr lang="ru-RU" sz="2400" b="1" i="1">
                            <a:latin typeface="Cambria Math" panose="02040503050406030204" pitchFamily="18" charset="0"/>
                          </a:rPr>
                          <m:t>𝒉</m:t>
                        </m:r>
                        <m:r>
                          <a:rPr lang="ru-RU" sz="2400" b="1" i="1">
                            <a:latin typeface="Cambria Math" panose="02040503050406030204" pitchFamily="18" charset="0"/>
                          </a:rPr>
                          <m:t>∗</m:t>
                        </m:r>
                        <m:r>
                          <a:rPr lang="ru-RU" sz="2400" b="1" i="1">
                            <a:latin typeface="Cambria Math" panose="02040503050406030204" pitchFamily="18" charset="0"/>
                          </a:rPr>
                          <m:t>𝟏𝟎𝟎</m:t>
                        </m:r>
                      </m:num>
                      <m:den>
                        <m:r>
                          <a:rPr lang="en-US" sz="2400" b="1" i="1">
                            <a:latin typeface="Cambria Math" panose="02040503050406030204" pitchFamily="18" charset="0"/>
                          </a:rPr>
                          <m:t>𝑷</m:t>
                        </m:r>
                      </m:den>
                    </m:f>
                  </m:oMath>
                </a14:m>
                <a:endParaRPr lang="ru-RU" sz="2400" b="1" dirty="0">
                  <a:latin typeface="Times New Roman" panose="02020603050405020304" pitchFamily="18" charset="0"/>
                  <a:cs typeface="Times New Roman" panose="02020603050405020304" pitchFamily="18" charset="0"/>
                </a:endParaRPr>
              </a:p>
              <a:p>
                <a:pPr marL="0" indent="0" algn="just">
                  <a:buNone/>
                </a:pPr>
                <a:r>
                  <a:rPr lang="ru-RU" sz="2000" dirty="0">
                    <a:latin typeface="Times New Roman" panose="02020603050405020304" pitchFamily="18" charset="0"/>
                    <a:cs typeface="Times New Roman" panose="02020603050405020304" pitchFamily="18" charset="0"/>
                  </a:rPr>
                  <a:t>где 	с – длина всех горизонталей в границе участка, м</a:t>
                </a:r>
              </a:p>
              <a:p>
                <a:pPr marL="0" indent="0" algn="just">
                  <a:buNone/>
                </a:pP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a:t>
                </a:r>
                <a:r>
                  <a:rPr lang="ru-RU" sz="2000" dirty="0">
                    <a:latin typeface="Times New Roman" panose="02020603050405020304" pitchFamily="18" charset="0"/>
                    <a:cs typeface="Times New Roman" panose="02020603050405020304" pitchFamily="18" charset="0"/>
                  </a:rPr>
                  <a:t>- высота сечения рельефа местности, м</a:t>
                </a:r>
              </a:p>
              <a:p>
                <a:pPr marL="0" indent="0" algn="just">
                  <a:buNone/>
                </a:pP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a:t>
                </a:r>
                <a:r>
                  <a:rPr lang="ru-RU" sz="2000" dirty="0">
                    <a:latin typeface="Times New Roman" panose="02020603050405020304" pitchFamily="18" charset="0"/>
                    <a:cs typeface="Times New Roman" panose="02020603050405020304" pitchFamily="18" charset="0"/>
                  </a:rPr>
                  <a:t>- площадь участка, м</a:t>
                </a:r>
                <a:r>
                  <a:rPr lang="ru-RU" sz="2000" baseline="30000" dirty="0">
                    <a:latin typeface="Times New Roman" panose="02020603050405020304" pitchFamily="18" charset="0"/>
                    <a:cs typeface="Times New Roman" panose="02020603050405020304" pitchFamily="18" charset="0"/>
                  </a:rPr>
                  <a:t>2</a:t>
                </a:r>
                <a:endParaRPr lang="ru-RU" sz="2000" dirty="0">
                  <a:latin typeface="Times New Roman" panose="02020603050405020304" pitchFamily="18" charset="0"/>
                  <a:cs typeface="Times New Roman" panose="02020603050405020304" pitchFamily="18" charset="0"/>
                </a:endParaRPr>
              </a:p>
              <a:p>
                <a:pPr marL="0" indent="0" algn="just">
                  <a:buNone/>
                </a:pPr>
                <a:r>
                  <a:rPr lang="ru-RU" sz="2000" dirty="0">
                    <a:latin typeface="Times New Roman" panose="02020603050405020304" pitchFamily="18" charset="0"/>
                    <a:cs typeface="Times New Roman" panose="02020603050405020304" pitchFamily="18" charset="0"/>
                  </a:rPr>
                  <a:t>	Для приведенного примера на территории поля площадью 24 га длина горизонталей с сечением 5 м составляет 2,9 км. Тогда </a:t>
                </a:r>
                <a:r>
                  <a:rPr lang="en-US" sz="2000" dirty="0">
                    <a:latin typeface="Times New Roman" panose="02020603050405020304" pitchFamily="18" charset="0"/>
                    <a:cs typeface="Times New Roman" panose="02020603050405020304" pitchFamily="18" charset="0"/>
                  </a:rPr>
                  <a:t>i</a:t>
                </a:r>
                <a:r>
                  <a:rPr lang="en-US" sz="2000" baseline="-25000" dirty="0">
                    <a:latin typeface="Times New Roman" panose="02020603050405020304" pitchFamily="18" charset="0"/>
                    <a:cs typeface="Times New Roman" panose="02020603050405020304" pitchFamily="18" charset="0"/>
                  </a:rPr>
                  <a:t>M </a:t>
                </a:r>
                <a:r>
                  <a:rPr lang="ru-RU" sz="2000" dirty="0">
                    <a:latin typeface="Times New Roman" panose="02020603050405020304" pitchFamily="18" charset="0"/>
                    <a:cs typeface="Times New Roman" panose="02020603050405020304" pitchFamily="18" charset="0"/>
                  </a:rPr>
                  <a:t>=2900*5*100:240000=6,0%</a:t>
                </a: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p:txBody>
          </p:sp>
        </mc:Choice>
        <mc:Fallback xmlns="">
          <p:sp>
            <p:nvSpPr>
              <p:cNvPr id="11" name="Объект 10">
                <a:extLst>
                  <a:ext uri="{FF2B5EF4-FFF2-40B4-BE49-F238E27FC236}">
                    <a16:creationId xmlns:a16="http://schemas.microsoft.com/office/drawing/2014/main" id="{43352090-1448-4E8B-A2A8-876F8E14C772}"/>
                  </a:ext>
                </a:extLst>
              </p:cNvPr>
              <p:cNvSpPr>
                <a:spLocks noGrp="1" noRot="1" noChangeAspect="1" noMove="1" noResize="1" noEditPoints="1" noAdjustHandles="1" noChangeArrowheads="1" noChangeShapeType="1" noTextEdit="1"/>
              </p:cNvSpPr>
              <p:nvPr>
                <p:ph idx="1"/>
              </p:nvPr>
            </p:nvSpPr>
            <p:spPr>
              <a:xfrm>
                <a:off x="1979712" y="548680"/>
                <a:ext cx="6840760" cy="5832648"/>
              </a:xfrm>
              <a:blipFill>
                <a:blip r:embed="rId4"/>
                <a:stretch>
                  <a:fillRect l="-980" t="-1045" r="-891" b="-3971"/>
                </a:stretch>
              </a:blipFill>
            </p:spPr>
            <p:txBody>
              <a:bodyPr/>
              <a:lstStyle/>
              <a:p>
                <a:r>
                  <a:rPr lang="ru-RU">
                    <a:noFill/>
                  </a:rPr>
                  <a:t> </a:t>
                </a:r>
              </a:p>
            </p:txBody>
          </p:sp>
        </mc:Fallback>
      </mc:AlternateContent>
    </p:spTree>
    <p:extLst>
      <p:ext uri="{BB962C8B-B14F-4D97-AF65-F5344CB8AC3E}">
        <p14:creationId xmlns:p14="http://schemas.microsoft.com/office/powerpoint/2010/main" val="3473662011"/>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0E739EBE-CB20-4F49-BA83-3F5B6C8A2428}"/>
              </a:ext>
            </a:extLst>
          </p:cNvPr>
          <p:cNvSpPr>
            <a:spLocks noGrp="1" noChangeArrowheads="1"/>
          </p:cNvSpPr>
          <p:nvPr>
            <p:ph idx="1"/>
          </p:nvPr>
        </p:nvSpPr>
        <p:spPr>
          <a:xfrm>
            <a:off x="1187624" y="836712"/>
            <a:ext cx="6984776" cy="5904656"/>
          </a:xfrm>
        </p:spPr>
        <p:txBody>
          <a:bodyPr>
            <a:normAutofit/>
          </a:bodyPr>
          <a:lstStyle/>
          <a:p>
            <a:pPr marL="0" indent="0" algn="just">
              <a:buNone/>
            </a:pPr>
            <a:r>
              <a:rPr lang="ru-RU" sz="2000" dirty="0">
                <a:latin typeface="Times New Roman" panose="02020603050405020304" pitchFamily="18" charset="0"/>
                <a:cs typeface="Times New Roman" panose="02020603050405020304" pitchFamily="18" charset="0"/>
              </a:rPr>
              <a:t>	Как видно, продольный рабочий уклон участка на 3,4% меньше среднего уклона местности (6,0-2,6 = 3,4), что указывает на снижение влияния рельефа местности на выполнение механизированных работ.</a:t>
            </a:r>
          </a:p>
          <a:p>
            <a:pPr marL="0" indent="0">
              <a:buNone/>
            </a:pPr>
            <a:endParaRPr lang="ru-RU" dirty="0">
              <a:latin typeface="Times New Roman" panose="02020603050405020304" pitchFamily="18" charset="0"/>
              <a:cs typeface="Times New Roman" panose="02020603050405020304" pitchFamily="18" charset="0"/>
            </a:endParaRPr>
          </a:p>
          <a:p>
            <a:pPr marL="0" indent="0" algn="just">
              <a:buNone/>
            </a:pPr>
            <a:endParaRPr lang="ru-RU" altLang="ru-RU" sz="5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731951"/>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98000">
              <a:schemeClr val="accent1">
                <a:lumMod val="60000"/>
                <a:lumOff val="40000"/>
              </a:schemeClr>
            </a:gs>
            <a:gs pos="100000">
              <a:schemeClr val="accent3">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C737D14-F1CB-46E6-B078-7F94616553DF}"/>
              </a:ext>
            </a:extLst>
          </p:cNvPr>
          <p:cNvSpPr txBox="1"/>
          <p:nvPr/>
        </p:nvSpPr>
        <p:spPr>
          <a:xfrm>
            <a:off x="1115616" y="2197894"/>
            <a:ext cx="7488832" cy="1754326"/>
          </a:xfrm>
          <a:prstGeom prst="rect">
            <a:avLst/>
          </a:prstGeom>
          <a:noFill/>
        </p:spPr>
        <p:txBody>
          <a:bodyPr wrap="square" rtlCol="0">
            <a:spAutoFit/>
          </a:bodyPr>
          <a:lstStyle/>
          <a:p>
            <a:pPr algn="ctr"/>
            <a:r>
              <a:rPr lang="ru-RU" sz="3600" b="1" dirty="0">
                <a:solidFill>
                  <a:schemeClr val="bg1"/>
                </a:solidFill>
                <a:latin typeface="Times New Roman" panose="02020603050405020304" pitchFamily="18" charset="0"/>
                <a:cs typeface="Times New Roman" panose="02020603050405020304" pitchFamily="18" charset="0"/>
              </a:rPr>
              <a:t>Вопрос 4. Учет рельефа местности при размещение полей севооборотов </a:t>
            </a:r>
            <a:endParaRPr lang="ru-RU" sz="3600" dirty="0"/>
          </a:p>
        </p:txBody>
      </p:sp>
    </p:spTree>
    <p:extLst>
      <p:ext uri="{BB962C8B-B14F-4D97-AF65-F5344CB8AC3E}">
        <p14:creationId xmlns:p14="http://schemas.microsoft.com/office/powerpoint/2010/main" val="75297117"/>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 name="Объект 10">
            <a:extLst>
              <a:ext uri="{FF2B5EF4-FFF2-40B4-BE49-F238E27FC236}">
                <a16:creationId xmlns:a16="http://schemas.microsoft.com/office/drawing/2014/main" id="{43352090-1448-4E8B-A2A8-876F8E14C772}"/>
              </a:ext>
            </a:extLst>
          </p:cNvPr>
          <p:cNvSpPr>
            <a:spLocks noGrp="1"/>
          </p:cNvSpPr>
          <p:nvPr>
            <p:ph idx="1"/>
          </p:nvPr>
        </p:nvSpPr>
        <p:spPr>
          <a:xfrm>
            <a:off x="1979712" y="548680"/>
            <a:ext cx="6840760" cy="5832648"/>
          </a:xfrm>
        </p:spPr>
        <p:txBody>
          <a:bodyPr>
            <a:noAutofit/>
          </a:bodyPr>
          <a:lstStyle/>
          <a:p>
            <a:pPr marL="0" indent="0" algn="just">
              <a:buNone/>
            </a:pP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С рельефом местности тесно связан почвенный покров</a:t>
            </a:r>
            <a:r>
              <a:rPr lang="ru-RU" sz="2000" dirty="0">
                <a:latin typeface="Times New Roman" panose="02020603050405020304" pitchFamily="18" charset="0"/>
                <a:cs typeface="Times New Roman" panose="02020603050405020304" pitchFamily="18" charset="0"/>
              </a:rPr>
              <a:t> – его воздушно-водный, тепловой режимы, условия почвообразовательного процесса, гранулометрический состав почв, а, следовательно, также агротехнические, технологические свойства участка и плодородие почв.</a:t>
            </a:r>
          </a:p>
          <a:p>
            <a:pPr marL="0" indent="0" algn="just">
              <a:buNone/>
            </a:pPr>
            <a:r>
              <a:rPr lang="ru-RU" sz="2000" dirty="0">
                <a:latin typeface="Times New Roman" panose="02020603050405020304" pitchFamily="18" charset="0"/>
                <a:cs typeface="Times New Roman" panose="02020603050405020304" pitchFamily="18" charset="0"/>
              </a:rPr>
              <a:t>	Так же как и по условиям рельефа местности рабочий участок должен быть однороден по почвам, гранулометрическому составу, мелиоративной устроенности территории. </a:t>
            </a:r>
          </a:p>
          <a:p>
            <a:pPr marL="0" indent="0" algn="just">
              <a:buNone/>
            </a:pPr>
            <a:r>
              <a:rPr lang="ru-RU" sz="2000" dirty="0">
                <a:latin typeface="Times New Roman" panose="02020603050405020304" pitchFamily="18" charset="0"/>
                <a:cs typeface="Times New Roman" panose="02020603050405020304" pitchFamily="18" charset="0"/>
              </a:rPr>
              <a:t>	Это необходимо для того, чтобы на территории рабочего участка были одинаковые условия для роста и развития растений, применения однотипных элементов системы земледелия (одних норм высева семян, норм полива и доз внесения удобрений, одинаковой системы обработки почвы и одинаковых машин), соответствующей регулировки рабочих органов сельскохозяйственной техники и др.</a:t>
            </a: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9542982"/>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0E739EBE-CB20-4F49-BA83-3F5B6C8A2428}"/>
              </a:ext>
            </a:extLst>
          </p:cNvPr>
          <p:cNvSpPr>
            <a:spLocks noGrp="1" noChangeArrowheads="1"/>
          </p:cNvSpPr>
          <p:nvPr>
            <p:ph idx="1"/>
          </p:nvPr>
        </p:nvSpPr>
        <p:spPr>
          <a:xfrm>
            <a:off x="1187624" y="476672"/>
            <a:ext cx="6984776" cy="6264696"/>
          </a:xfrm>
        </p:spPr>
        <p:txBody>
          <a:bodyPr>
            <a:normAutofit/>
          </a:bodyPr>
          <a:lstStyle/>
          <a:p>
            <a:pPr marL="0" indent="0" algn="just">
              <a:buNone/>
            </a:pPr>
            <a:r>
              <a:rPr lang="ru-RU" sz="2000"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marL="0" indent="0">
              <a:buNone/>
            </a:pPr>
            <a:r>
              <a:rPr lang="ru-RU" dirty="0"/>
              <a:t>	</a:t>
            </a:r>
            <a:r>
              <a:rPr lang="ru-RU" sz="2000" b="1" dirty="0">
                <a:latin typeface="Times New Roman" panose="02020603050405020304" pitchFamily="18" charset="0"/>
                <a:cs typeface="Times New Roman" panose="02020603050405020304" pitchFamily="18" charset="0"/>
              </a:rPr>
              <a:t>В этой связи на всей территории участок должен иметь:</a:t>
            </a:r>
          </a:p>
          <a:p>
            <a:pPr>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один тип, подтип, род, вид почв;</a:t>
            </a:r>
          </a:p>
          <a:p>
            <a:pPr>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одинаковый гранулометрический состав почв;</a:t>
            </a:r>
          </a:p>
          <a:p>
            <a:pPr>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одинаковое исходное значение составляющих элементов баланса почвенного плодородия (содержание гумуса, азота, фосфора, калия и др.);</a:t>
            </a:r>
          </a:p>
          <a:p>
            <a:pPr>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одинаковую кислотность почв;</a:t>
            </a:r>
          </a:p>
          <a:p>
            <a:pPr>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однотипную степень мелиоративной устроенности территории с включением только орошаемых (осушаемых, избыточно увлажненных, засоленных, загрязненных, зараженных и других) земель;</a:t>
            </a:r>
          </a:p>
          <a:p>
            <a:pPr>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одинаковую степень смытости почв (несмытые, слабосмытые, среднесмытые, сильносмытые земли).</a:t>
            </a:r>
          </a:p>
          <a:p>
            <a:pPr marL="0" indent="0" algn="just">
              <a:buNone/>
            </a:pPr>
            <a:endParaRPr lang="ru-RU" altLang="ru-RU" sz="5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6161813"/>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 name="Объект 10">
            <a:extLst>
              <a:ext uri="{FF2B5EF4-FFF2-40B4-BE49-F238E27FC236}">
                <a16:creationId xmlns:a16="http://schemas.microsoft.com/office/drawing/2014/main" id="{43352090-1448-4E8B-A2A8-876F8E14C772}"/>
              </a:ext>
            </a:extLst>
          </p:cNvPr>
          <p:cNvSpPr>
            <a:spLocks noGrp="1"/>
          </p:cNvSpPr>
          <p:nvPr>
            <p:ph idx="1"/>
          </p:nvPr>
        </p:nvSpPr>
        <p:spPr>
          <a:xfrm>
            <a:off x="1979712" y="512676"/>
            <a:ext cx="6840760" cy="5832648"/>
          </a:xfrm>
        </p:spPr>
        <p:txBody>
          <a:bodyPr>
            <a:noAutofit/>
          </a:bodyPr>
          <a:lstStyle/>
          <a:p>
            <a:pPr marL="0" indent="0" algn="just">
              <a:buNone/>
            </a:pPr>
            <a:r>
              <a:rPr lang="ru-RU" sz="2000" dirty="0">
                <a:latin typeface="Times New Roman" panose="02020603050405020304" pitchFamily="18" charset="0"/>
                <a:cs typeface="Times New Roman" panose="02020603050405020304" pitchFamily="18" charset="0"/>
              </a:rPr>
              <a:t>	В проектах дают характеристику размещения полей и рабочих участков в отношении рельефа, почв и их эродированности.</a:t>
            </a:r>
          </a:p>
          <a:p>
            <a:pPr marL="0" indent="0" algn="just">
              <a:buNone/>
            </a:pPr>
            <a:r>
              <a:rPr lang="ru-RU" sz="2000" dirty="0">
                <a:latin typeface="Times New Roman" panose="02020603050405020304" pitchFamily="18" charset="0"/>
                <a:cs typeface="Times New Roman" panose="02020603050405020304" pitchFamily="18" charset="0"/>
              </a:rPr>
              <a:t>	При выделении рабочих участков с учетом рельефа и почв оценивают также агротехнические и другие условия (теплообеспеченность, заморозкоопасность, влагообеспеченность, ветровой режим, затененность, глубину залегания грунтовых вод и др.)</a:t>
            </a:r>
          </a:p>
          <a:p>
            <a:pPr marL="0" indent="0" algn="just">
              <a:buNone/>
            </a:pPr>
            <a:r>
              <a:rPr lang="ru-RU" sz="2000" dirty="0">
                <a:latin typeface="Times New Roman" panose="02020603050405020304" pitchFamily="18" charset="0"/>
                <a:cs typeface="Times New Roman" panose="02020603050405020304" pitchFamily="18" charset="0"/>
              </a:rPr>
              <a:t>	При оценке загрязнения учитывают такие загрязнители, как промышленные и бытовые отходы, выбросы автотранспорта, тяжелые металлы, нефть и нефтепродукты, средства химизации сельского и лесного хозяйства, стоки животноводческих ферм и комплексов, радионуклиды.</a:t>
            </a:r>
          </a:p>
          <a:p>
            <a:pPr marL="0" indent="0" algn="just">
              <a:buNone/>
            </a:pPr>
            <a:r>
              <a:rPr lang="ru-RU" sz="2000" dirty="0">
                <a:latin typeface="Times New Roman" panose="02020603050405020304" pitchFamily="18" charset="0"/>
                <a:cs typeface="Times New Roman" panose="02020603050405020304" pitchFamily="18" charset="0"/>
              </a:rPr>
              <a:t>	Из всего перечня  на каждом участке выделяют приоритетные  загрязнители, оказывающие наиболее сильное отрицательное влияние на почву и растительность.</a:t>
            </a: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4113467"/>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0E739EBE-CB20-4F49-BA83-3F5B6C8A2428}"/>
              </a:ext>
            </a:extLst>
          </p:cNvPr>
          <p:cNvSpPr>
            <a:spLocks noGrp="1" noChangeArrowheads="1"/>
          </p:cNvSpPr>
          <p:nvPr>
            <p:ph idx="1"/>
          </p:nvPr>
        </p:nvSpPr>
        <p:spPr>
          <a:xfrm>
            <a:off x="1187624" y="764704"/>
            <a:ext cx="6984776" cy="5976664"/>
          </a:xfrm>
        </p:spPr>
        <p:txBody>
          <a:bodyPr>
            <a:normAutofit/>
          </a:bodyPr>
          <a:lstStyle/>
          <a:p>
            <a:pPr marL="0" indent="0" algn="just">
              <a:buNone/>
            </a:pPr>
            <a:r>
              <a:rPr lang="ru-RU" sz="2000" dirty="0">
                <a:latin typeface="Times New Roman" panose="02020603050405020304" pitchFamily="18" charset="0"/>
                <a:cs typeface="Times New Roman" panose="02020603050405020304" pitchFamily="18" charset="0"/>
              </a:rPr>
              <a:t>	Комплексный учет особенности рельефа местности, почв, климата, хозяйственной деятельности человека осуществляют при оценке агротехнических свойств территории. Поэтому при наличии агротехнической классификации земель конкретного хозяйства рабочие участки проектируют агротехнически однородными. </a:t>
            </a:r>
          </a:p>
          <a:p>
            <a:pPr marL="0" indent="0" algn="just">
              <a:buNone/>
            </a:pPr>
            <a:endParaRPr lang="ru-RU" altLang="ru-RU" sz="5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9135812"/>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98000">
              <a:schemeClr val="accent1">
                <a:lumMod val="60000"/>
                <a:lumOff val="40000"/>
              </a:schemeClr>
            </a:gs>
            <a:gs pos="100000">
              <a:schemeClr val="accent3">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C737D14-F1CB-46E6-B078-7F94616553DF}"/>
              </a:ext>
            </a:extLst>
          </p:cNvPr>
          <p:cNvSpPr txBox="1"/>
          <p:nvPr/>
        </p:nvSpPr>
        <p:spPr>
          <a:xfrm>
            <a:off x="755576" y="2551837"/>
            <a:ext cx="7632848" cy="1754326"/>
          </a:xfrm>
          <a:prstGeom prst="rect">
            <a:avLst/>
          </a:prstGeom>
          <a:noFill/>
        </p:spPr>
        <p:txBody>
          <a:bodyPr wrap="square" rtlCol="0">
            <a:spAutoFit/>
          </a:bodyPr>
          <a:lstStyle/>
          <a:p>
            <a:pPr algn="ctr"/>
            <a:r>
              <a:rPr lang="ru-RU" sz="3600" b="1" dirty="0">
                <a:solidFill>
                  <a:schemeClr val="bg1"/>
                </a:solidFill>
                <a:latin typeface="Times New Roman" panose="02020603050405020304" pitchFamily="18" charset="0"/>
                <a:cs typeface="Times New Roman" panose="02020603050405020304" pitchFamily="18" charset="0"/>
              </a:rPr>
              <a:t>Вопрос 5. Конфигурация, длина, ширина и форма поля, их производственное значение </a:t>
            </a:r>
            <a:endParaRPr lang="ru-RU" sz="3600" dirty="0"/>
          </a:p>
        </p:txBody>
      </p:sp>
    </p:spTree>
    <p:extLst>
      <p:ext uri="{BB962C8B-B14F-4D97-AF65-F5344CB8AC3E}">
        <p14:creationId xmlns:p14="http://schemas.microsoft.com/office/powerpoint/2010/main" val="2622552901"/>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 name="Объект 10">
            <a:extLst>
              <a:ext uri="{FF2B5EF4-FFF2-40B4-BE49-F238E27FC236}">
                <a16:creationId xmlns:a16="http://schemas.microsoft.com/office/drawing/2014/main" id="{43352090-1448-4E8B-A2A8-876F8E14C772}"/>
              </a:ext>
            </a:extLst>
          </p:cNvPr>
          <p:cNvSpPr>
            <a:spLocks noGrp="1"/>
          </p:cNvSpPr>
          <p:nvPr>
            <p:ph idx="1"/>
          </p:nvPr>
        </p:nvSpPr>
        <p:spPr>
          <a:xfrm>
            <a:off x="1979712" y="116632"/>
            <a:ext cx="6840760" cy="6120680"/>
          </a:xfrm>
        </p:spPr>
        <p:txBody>
          <a:bodyPr>
            <a:noAutofit/>
          </a:bodyPr>
          <a:lstStyle/>
          <a:p>
            <a:pPr marL="0" indent="0" algn="just">
              <a:buNone/>
            </a:pPr>
            <a:r>
              <a:rPr lang="ru-RU" sz="2000" dirty="0">
                <a:latin typeface="Times New Roman" panose="02020603050405020304" pitchFamily="18" charset="0"/>
                <a:cs typeface="Times New Roman" panose="02020603050405020304" pitchFamily="18" charset="0"/>
              </a:rPr>
              <a:t>	Размеры полей, их сторон (длину и ширину) и форму устанавливают, исходя из требований правильной организации в них рабочих процессов и наиболее производительного использования с-х техники. При этом учитывают особенности территории (площадь и характер расположения пахотных массивов, почвы, рельеф, расчлененность пашни каналами, дорогами, урочищами, сложившиеся границы освоенных полей севооборотов).</a:t>
            </a:r>
          </a:p>
          <a:p>
            <a:pPr marL="0" indent="0" algn="just">
              <a:buNone/>
            </a:pPr>
            <a:r>
              <a:rPr lang="ru-RU" sz="2000" dirty="0">
                <a:latin typeface="Times New Roman" panose="02020603050405020304" pitchFamily="18" charset="0"/>
                <a:cs typeface="Times New Roman" panose="02020603050405020304" pitchFamily="18" charset="0"/>
              </a:rPr>
              <a:t>	В зонах отличающихся пересеченной местностью и мелкоконтурной ситуацией, на размеры полей оказывают влияние разновидности ландшафта. </a:t>
            </a:r>
          </a:p>
          <a:p>
            <a:pPr marL="0" indent="0" algn="just">
              <a:buNone/>
            </a:pPr>
            <a:r>
              <a:rPr lang="ru-RU" sz="2000" b="1" dirty="0">
                <a:latin typeface="Times New Roman" panose="02020603050405020304" pitchFamily="18" charset="0"/>
                <a:cs typeface="Times New Roman" panose="02020603050405020304" pitchFamily="18" charset="0"/>
              </a:rPr>
              <a:t>	Первая разновидность</a:t>
            </a:r>
            <a:r>
              <a:rPr lang="ru-RU" sz="2000" dirty="0">
                <a:latin typeface="Times New Roman" panose="02020603050405020304" pitchFamily="18" charset="0"/>
                <a:cs typeface="Times New Roman" panose="02020603050405020304" pitchFamily="18" charset="0"/>
              </a:rPr>
              <a:t>: основной фон земель- пашня с хаотично вкрапленными мелкими, разной формы и площади лесными и другими контурами (рис.6.4, а). </a:t>
            </a:r>
          </a:p>
          <a:p>
            <a:pPr marL="0" indent="0" algn="just">
              <a:buNone/>
            </a:pPr>
            <a:r>
              <a:rPr lang="ru-RU" sz="2000" b="1" dirty="0">
                <a:latin typeface="Times New Roman" panose="02020603050405020304" pitchFamily="18" charset="0"/>
                <a:cs typeface="Times New Roman" panose="02020603050405020304" pitchFamily="18" charset="0"/>
              </a:rPr>
              <a:t>	Вторая разновидность</a:t>
            </a:r>
            <a:r>
              <a:rPr lang="ru-RU" sz="2000" dirty="0">
                <a:latin typeface="Times New Roman" panose="02020603050405020304" pitchFamily="18" charset="0"/>
                <a:cs typeface="Times New Roman" panose="02020603050405020304" pitchFamily="18" charset="0"/>
              </a:rPr>
              <a:t>: основной фон – несельскохозяйственные земли с вкрапленными контурами пашни различной формы и площади (рис 6.4,б). </a:t>
            </a:r>
          </a:p>
          <a:p>
            <a:pPr marL="0" indent="0" algn="just">
              <a:buNone/>
            </a:pPr>
            <a:r>
              <a:rPr lang="ru-RU" sz="2000" b="1" dirty="0">
                <a:latin typeface="Times New Roman" panose="02020603050405020304" pitchFamily="18" charset="0"/>
                <a:cs typeface="Times New Roman" panose="02020603050405020304" pitchFamily="18" charset="0"/>
              </a:rPr>
              <a:t>	Третья разновидность </a:t>
            </a:r>
            <a:r>
              <a:rPr lang="ru-RU" sz="2000" dirty="0">
                <a:latin typeface="Times New Roman" panose="02020603050405020304" pitchFamily="18" charset="0"/>
                <a:cs typeface="Times New Roman" panose="02020603050405020304" pitchFamily="18" charset="0"/>
              </a:rPr>
              <a:t>– пашня расчленена другими видами земель и ярко выраженными линейными контурами (дороги, овраги, ручьи и пр.) на участки той или иной площади в сложившихся , не подлежащих изменению границах (рис. 6.4,в).</a:t>
            </a: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0593289"/>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98000">
              <a:schemeClr val="accent1">
                <a:lumMod val="60000"/>
                <a:lumOff val="40000"/>
              </a:schemeClr>
            </a:gs>
            <a:gs pos="100000">
              <a:schemeClr val="accent3">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C737D14-F1CB-46E6-B078-7F94616553DF}"/>
              </a:ext>
            </a:extLst>
          </p:cNvPr>
          <p:cNvSpPr txBox="1"/>
          <p:nvPr/>
        </p:nvSpPr>
        <p:spPr>
          <a:xfrm>
            <a:off x="1115616" y="2197894"/>
            <a:ext cx="6912768" cy="2031325"/>
          </a:xfrm>
          <a:prstGeom prst="rect">
            <a:avLst/>
          </a:prstGeom>
          <a:noFill/>
        </p:spPr>
        <p:txBody>
          <a:bodyPr wrap="square" rtlCol="0">
            <a:spAutoFit/>
          </a:bodyPr>
          <a:lstStyle/>
          <a:p>
            <a:pPr algn="ctr"/>
            <a:r>
              <a:rPr lang="ru-RU" sz="3600" b="1" dirty="0">
                <a:solidFill>
                  <a:schemeClr val="bg1"/>
                </a:solidFill>
                <a:latin typeface="Times New Roman" panose="02020603050405020304" pitchFamily="18" charset="0"/>
                <a:cs typeface="Times New Roman" panose="02020603050405020304" pitchFamily="18" charset="0"/>
              </a:rPr>
              <a:t>Вопрос 1. Задачи и содержание проекта устройства территории севооборотов</a:t>
            </a:r>
          </a:p>
          <a:p>
            <a:endParaRPr lang="ru-RU" dirty="0"/>
          </a:p>
        </p:txBody>
      </p:sp>
    </p:spTree>
    <p:extLst>
      <p:ext uri="{BB962C8B-B14F-4D97-AF65-F5344CB8AC3E}">
        <p14:creationId xmlns:p14="http://schemas.microsoft.com/office/powerpoint/2010/main" val="528328900"/>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96E6A240-5405-4653-884C-5EAAE2075C8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94668" y="687884"/>
            <a:ext cx="7200800" cy="5904656"/>
          </a:xfrm>
          <a:prstGeom prst="rect">
            <a:avLst/>
          </a:prstGeom>
        </p:spPr>
      </p:pic>
      <p:sp>
        <p:nvSpPr>
          <p:cNvPr id="17413" name="Rectangle 5">
            <a:extLst>
              <a:ext uri="{FF2B5EF4-FFF2-40B4-BE49-F238E27FC236}">
                <a16:creationId xmlns:a16="http://schemas.microsoft.com/office/drawing/2014/main" id="{0E739EBE-CB20-4F49-BA83-3F5B6C8A2428}"/>
              </a:ext>
            </a:extLst>
          </p:cNvPr>
          <p:cNvSpPr>
            <a:spLocks noGrp="1" noChangeArrowheads="1"/>
          </p:cNvSpPr>
          <p:nvPr>
            <p:ph idx="1"/>
          </p:nvPr>
        </p:nvSpPr>
        <p:spPr>
          <a:xfrm>
            <a:off x="1187624" y="764704"/>
            <a:ext cx="6984776" cy="5976664"/>
          </a:xfrm>
        </p:spPr>
        <p:txBody>
          <a:bodyPr>
            <a:normAutofit/>
          </a:bodyPr>
          <a:lstStyle/>
          <a:p>
            <a:pPr marL="0" indent="0" algn="just">
              <a:buNone/>
            </a:pPr>
            <a:r>
              <a:rPr lang="ru-RU" sz="2000" dirty="0">
                <a:latin typeface="Times New Roman" panose="02020603050405020304" pitchFamily="18" charset="0"/>
                <a:cs typeface="Times New Roman" panose="02020603050405020304" pitchFamily="18" charset="0"/>
              </a:rPr>
              <a:t>	</a:t>
            </a:r>
          </a:p>
          <a:p>
            <a:pPr marL="0" indent="0" algn="just">
              <a:buNone/>
            </a:pPr>
            <a:endParaRPr lang="ru-RU" altLang="ru-RU" sz="5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8146"/>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 name="Объект 10">
            <a:extLst>
              <a:ext uri="{FF2B5EF4-FFF2-40B4-BE49-F238E27FC236}">
                <a16:creationId xmlns:a16="http://schemas.microsoft.com/office/drawing/2014/main" id="{43352090-1448-4E8B-A2A8-876F8E14C772}"/>
              </a:ext>
            </a:extLst>
          </p:cNvPr>
          <p:cNvSpPr>
            <a:spLocks noGrp="1"/>
          </p:cNvSpPr>
          <p:nvPr>
            <p:ph idx="1"/>
          </p:nvPr>
        </p:nvSpPr>
        <p:spPr>
          <a:xfrm>
            <a:off x="1979712" y="116632"/>
            <a:ext cx="6840760" cy="6120680"/>
          </a:xfrm>
        </p:spPr>
        <p:txBody>
          <a:bodyPr>
            <a:noAutofit/>
          </a:bodyPr>
          <a:lstStyle/>
          <a:p>
            <a:pPr marL="0" indent="0" algn="just">
              <a:buNone/>
            </a:pP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При первой разновидности ландшафта </a:t>
            </a:r>
            <a:r>
              <a:rPr lang="ru-RU" sz="2000" dirty="0">
                <a:latin typeface="Times New Roman" panose="02020603050405020304" pitchFamily="18" charset="0"/>
                <a:cs typeface="Times New Roman" panose="02020603050405020304" pitchFamily="18" charset="0"/>
              </a:rPr>
              <a:t>размер поля принимают таким же, как и в условиях равнинной открытой местности, с расчетом придать полям правильную форму и рациональные параметры при последующем их проектировании. Обрабатывают такие поля по загонам, выбираемым самими механизаторами с учетом наличия контуров и их взаиморасположения.</a:t>
            </a:r>
          </a:p>
          <a:p>
            <a:pPr marL="0" indent="0" algn="just">
              <a:buNone/>
            </a:pP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При второй разновидности ла</a:t>
            </a:r>
            <a:r>
              <a:rPr lang="ru-RU" sz="2000" dirty="0">
                <a:latin typeface="Times New Roman" panose="02020603050405020304" pitchFamily="18" charset="0"/>
                <a:cs typeface="Times New Roman" panose="02020603050405020304" pitchFamily="18" charset="0"/>
              </a:rPr>
              <a:t>ндшафта размеры полей обуславливают возможность сгруппировать пахотные участки по признакам однородности почвенного покрова, близости друг к другу ( в радиусе не более 1…1,5 км) и доступности передвижения техники и транспортных средств с участка на участок.</a:t>
            </a:r>
          </a:p>
          <a:p>
            <a:pPr marL="0" indent="0" algn="just">
              <a:buNone/>
            </a:pP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При третьей разновидности агроландшафта </a:t>
            </a:r>
            <a:r>
              <a:rPr lang="ru-RU" sz="2000" dirty="0">
                <a:latin typeface="Times New Roman" panose="02020603050405020304" pitchFamily="18" charset="0"/>
                <a:cs typeface="Times New Roman" panose="02020603050405020304" pitchFamily="18" charset="0"/>
              </a:rPr>
              <a:t>размеры полей подбирают с учетов площадей сложившихся пахотных участков. Это позволяет избежать их дробления на более мелкие и неудобные.</a:t>
            </a: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8831109"/>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0E739EBE-CB20-4F49-BA83-3F5B6C8A2428}"/>
              </a:ext>
            </a:extLst>
          </p:cNvPr>
          <p:cNvSpPr>
            <a:spLocks noGrp="1" noChangeArrowheads="1"/>
          </p:cNvSpPr>
          <p:nvPr>
            <p:ph idx="1"/>
          </p:nvPr>
        </p:nvSpPr>
        <p:spPr>
          <a:xfrm>
            <a:off x="1187624" y="764704"/>
            <a:ext cx="6984776" cy="5976664"/>
          </a:xfrm>
        </p:spPr>
        <p:txBody>
          <a:bodyPr>
            <a:normAutofit fontScale="92500"/>
          </a:bodyPr>
          <a:lstStyle/>
          <a:p>
            <a:pPr marL="0" indent="0" algn="just">
              <a:buNone/>
            </a:pPr>
            <a:r>
              <a:rPr lang="ru-RU" sz="2200" dirty="0">
                <a:latin typeface="Times New Roman" panose="02020603050405020304" pitchFamily="18" charset="0"/>
                <a:cs typeface="Times New Roman" panose="02020603050405020304" pitchFamily="18" charset="0"/>
              </a:rPr>
              <a:t>	На размеры сторон и форму полей влияют также особенности проектирования в них отдельно обрабатываемых рабочих участков на склонах, требования к размещению их границ, защитных лесных полос. Все полевые работы проводят в границах рабочих участков. Наилучшим решением считают такое, когда поле состоит целиком из одного агротехнически однородного рабочего участка. Однако ввиду неоднородности почв, рельефа местности, других условий поле может включать несколько рабочих участков.</a:t>
            </a:r>
          </a:p>
          <a:p>
            <a:pPr marL="0" indent="0" algn="just">
              <a:buNone/>
            </a:pPr>
            <a:r>
              <a:rPr lang="ru-RU" sz="2200" i="1" dirty="0">
                <a:latin typeface="Times New Roman" panose="02020603050405020304" pitchFamily="18" charset="0"/>
                <a:cs typeface="Times New Roman" panose="02020603050405020304" pitchFamily="18" charset="0"/>
              </a:rPr>
              <a:t>	</a:t>
            </a:r>
            <a:r>
              <a:rPr lang="ru-RU" sz="2200" b="1" dirty="0">
                <a:latin typeface="Times New Roman" panose="02020603050405020304" pitchFamily="18" charset="0"/>
                <a:cs typeface="Times New Roman" panose="02020603050405020304" pitchFamily="18" charset="0"/>
              </a:rPr>
              <a:t>Длина полей </a:t>
            </a:r>
            <a:r>
              <a:rPr lang="ru-RU" sz="2200" dirty="0">
                <a:latin typeface="Times New Roman" panose="02020603050405020304" pitchFamily="18" charset="0"/>
                <a:cs typeface="Times New Roman" panose="02020603050405020304" pitchFamily="18" charset="0"/>
              </a:rPr>
              <a:t>(рабочих участков) определяет длину рабочего хода тракторных агрегатов и относительные потери на холостые повороты и заезды при продольных работах. Чем больше длина, тем меньше потери на холостые повороты и заезды, выше производительность сельскохозяйственной техники.</a:t>
            </a:r>
          </a:p>
          <a:p>
            <a:pPr marL="0" indent="0" algn="just">
              <a:buNone/>
            </a:pPr>
            <a:r>
              <a:rPr lang="ru-RU" sz="2200" dirty="0">
                <a:latin typeface="Times New Roman" panose="02020603050405020304" pitchFamily="18" charset="0"/>
                <a:cs typeface="Times New Roman" panose="02020603050405020304" pitchFamily="18" charset="0"/>
              </a:rPr>
              <a:t>	Оптимальная длина полей (рабочих участков) в равнинной местности более 1000 м, однако при наличии мелкоконтурности пашни механизаторы вынуждены обрабатывать участки длиной гона 150..200м и менее.</a:t>
            </a:r>
          </a:p>
          <a:p>
            <a:pPr marL="0" indent="0" algn="just">
              <a:buNone/>
            </a:pPr>
            <a:endParaRPr lang="ru-RU" altLang="ru-RU" sz="5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327969"/>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Объект 10">
                <a:extLst>
                  <a:ext uri="{FF2B5EF4-FFF2-40B4-BE49-F238E27FC236}">
                    <a16:creationId xmlns:a16="http://schemas.microsoft.com/office/drawing/2014/main" id="{43352090-1448-4E8B-A2A8-876F8E14C772}"/>
                  </a:ext>
                </a:extLst>
              </p:cNvPr>
              <p:cNvSpPr>
                <a:spLocks noGrp="1"/>
              </p:cNvSpPr>
              <p:nvPr>
                <p:ph idx="1"/>
              </p:nvPr>
            </p:nvSpPr>
            <p:spPr>
              <a:xfrm>
                <a:off x="1979712" y="188640"/>
                <a:ext cx="6840760" cy="5832648"/>
              </a:xfrm>
            </p:spPr>
            <p:txBody>
              <a:bodyPr>
                <a:noAutofit/>
              </a:bodyPr>
              <a:lstStyle/>
              <a:p>
                <a:pPr marL="0" indent="0" algn="just">
                  <a:buNone/>
                </a:pPr>
                <a:r>
                  <a:rPr lang="ru-RU" sz="2000" dirty="0">
                    <a:latin typeface="Times New Roman" panose="02020603050405020304" pitchFamily="18" charset="0"/>
                    <a:cs typeface="Times New Roman" panose="02020603050405020304" pitchFamily="18" charset="0"/>
                  </a:rPr>
                  <a:t>	Длину рабочего гона в прямоугольных полях определяют, измеряя ее на плане, а в полях неправильной конфигурации рассчитывают по формулам:</a:t>
                </a:r>
              </a:p>
              <a:p>
                <a:pPr marL="0" indent="0">
                  <a:buNone/>
                </a:pPr>
                <a:r>
                  <a:rPr lang="ru-RU" sz="2000" dirty="0">
                    <a:latin typeface="Times New Roman" panose="02020603050405020304" pitchFamily="18" charset="0"/>
                    <a:cs typeface="Times New Roman" panose="02020603050405020304" pitchFamily="18" charset="0"/>
                  </a:rPr>
                  <a:t>                                      </a:t>
                </a:r>
                <a:r>
                  <a:rPr lang="ru-RU" sz="2000"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a:t>
                </a:r>
                <a:r>
                  <a:rPr lang="en-US" sz="2400" b="1" i="1" baseline="-25000" dirty="0" err="1">
                    <a:latin typeface="Times New Roman" panose="02020603050405020304" pitchFamily="18" charset="0"/>
                    <a:cs typeface="Times New Roman" panose="02020603050405020304" pitchFamily="18" charset="0"/>
                  </a:rPr>
                  <a:t>p</a:t>
                </a:r>
                <a:r>
                  <a:rPr lang="en-US" sz="2400" b="1" i="1" baseline="-25000"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a:t>
                </a:r>
                <a14:m>
                  <m:oMath xmlns:m="http://schemas.openxmlformats.org/officeDocument/2006/math">
                    <m:f>
                      <m:fPr>
                        <m:ctrlPr>
                          <a:rPr lang="ru-RU" sz="2400" b="1" i="1">
                            <a:latin typeface="Cambria Math" panose="02040503050406030204" pitchFamily="18" charset="0"/>
                          </a:rPr>
                        </m:ctrlPr>
                      </m:fPr>
                      <m:num>
                        <m:r>
                          <a:rPr lang="en-US" sz="2400" b="1" i="1">
                            <a:latin typeface="Cambria Math" panose="02040503050406030204" pitchFamily="18" charset="0"/>
                          </a:rPr>
                          <m:t>𝑷</m:t>
                        </m:r>
                      </m:num>
                      <m:den>
                        <m:r>
                          <a:rPr lang="en-US" sz="2400" b="1" i="1">
                            <a:latin typeface="Cambria Math" panose="02040503050406030204" pitchFamily="18" charset="0"/>
                          </a:rPr>
                          <m:t>𝑩</m:t>
                        </m:r>
                      </m:den>
                    </m:f>
                  </m:oMath>
                </a14:m>
                <a:r>
                  <a:rPr lang="en-US" sz="2400" b="1" i="1" dirty="0">
                    <a:latin typeface="Times New Roman" panose="02020603050405020304" pitchFamily="18" charset="0"/>
                    <a:cs typeface="Times New Roman" panose="02020603050405020304" pitchFamily="18" charset="0"/>
                  </a:rPr>
                  <a:t>, </a:t>
                </a:r>
                <a:r>
                  <a:rPr lang="ru-RU" sz="2000"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(6.4)</a:t>
                </a:r>
                <a:endParaRPr lang="ru-RU" sz="2000" dirty="0">
                  <a:latin typeface="Times New Roman" panose="02020603050405020304" pitchFamily="18" charset="0"/>
                  <a:cs typeface="Times New Roman" panose="02020603050405020304" pitchFamily="18" charset="0"/>
                </a:endParaRPr>
              </a:p>
              <a:p>
                <a:pPr marL="0" indent="0">
                  <a:buNone/>
                </a:pPr>
                <a:r>
                  <a:rPr lang="en-US" sz="2000" i="1" dirty="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a:p>
                <a:pPr marL="0" indent="0" algn="ctr">
                  <a:buNone/>
                </a:pPr>
                <a:r>
                  <a:rPr lang="ru-RU" sz="2400" b="1" i="1"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B=</a:t>
                </a:r>
                <a14:m>
                  <m:oMath xmlns:m="http://schemas.openxmlformats.org/officeDocument/2006/math">
                    <m:f>
                      <m:fPr>
                        <m:ctrlPr>
                          <a:rPr lang="ru-RU" sz="2400" b="1" i="1">
                            <a:latin typeface="Cambria Math" panose="02040503050406030204" pitchFamily="18" charset="0"/>
                          </a:rPr>
                        </m:ctrlPr>
                      </m:fPr>
                      <m:num>
                        <m:r>
                          <a:rPr lang="en-US" sz="2400" b="1" i="1">
                            <a:latin typeface="Cambria Math" panose="02040503050406030204" pitchFamily="18" charset="0"/>
                          </a:rPr>
                          <m:t>(</m:t>
                        </m:r>
                        <m:r>
                          <a:rPr lang="en-US" sz="2400" b="1" i="1">
                            <a:latin typeface="Cambria Math" panose="02040503050406030204" pitchFamily="18" charset="0"/>
                          </a:rPr>
                          <m:t>𝟑</m:t>
                        </m:r>
                        <m:r>
                          <a:rPr lang="en-US" sz="2400" b="1" i="1">
                            <a:latin typeface="Cambria Math" panose="02040503050406030204" pitchFamily="18" charset="0"/>
                          </a:rPr>
                          <m:t>𝑯</m:t>
                        </m:r>
                        <m:r>
                          <a:rPr lang="en-US" sz="2400" b="1" i="1">
                            <a:latin typeface="Cambria Math" panose="02040503050406030204" pitchFamily="18" charset="0"/>
                          </a:rPr>
                          <m:t>+</m:t>
                        </m:r>
                        <m:r>
                          <a:rPr lang="en-US" sz="2400" b="1" i="1">
                            <a:latin typeface="Cambria Math" panose="02040503050406030204" pitchFamily="18" charset="0"/>
                          </a:rPr>
                          <m:t>𝒄</m:t>
                        </m:r>
                        <m:r>
                          <a:rPr lang="en-US" sz="2400" b="1" i="1">
                            <a:latin typeface="Cambria Math" panose="02040503050406030204" pitchFamily="18" charset="0"/>
                          </a:rPr>
                          <m:t>+</m:t>
                        </m:r>
                        <m:r>
                          <a:rPr lang="en-US" sz="2400" b="1" i="1">
                            <a:latin typeface="Cambria Math" panose="02040503050406030204" pitchFamily="18" charset="0"/>
                          </a:rPr>
                          <m:t>𝒅</m:t>
                        </m:r>
                        <m:r>
                          <a:rPr lang="en-US" sz="2400" b="1" i="1">
                            <a:latin typeface="Cambria Math" panose="02040503050406030204" pitchFamily="18" charset="0"/>
                          </a:rPr>
                          <m:t>)</m:t>
                        </m:r>
                      </m:num>
                      <m:den>
                        <m:r>
                          <a:rPr lang="en-US" sz="2400" b="1" i="1">
                            <a:latin typeface="Cambria Math" panose="02040503050406030204" pitchFamily="18" charset="0"/>
                          </a:rPr>
                          <m:t>𝟓</m:t>
                        </m:r>
                      </m:den>
                    </m:f>
                  </m:oMath>
                </a14:m>
                <a:r>
                  <a:rPr lang="en-US" sz="2400" b="1" i="1" dirty="0">
                    <a:latin typeface="Times New Roman" panose="02020603050405020304" pitchFamily="18" charset="0"/>
                    <a:cs typeface="Times New Roman" panose="02020603050405020304" pitchFamily="18" charset="0"/>
                  </a:rPr>
                  <a:t>, </a:t>
                </a:r>
                <a:r>
                  <a:rPr lang="ru-RU" sz="2400" b="1"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(6.5)</a:t>
                </a:r>
                <a:endParaRPr lang="ru-RU" sz="2000" dirty="0">
                  <a:latin typeface="Times New Roman" panose="02020603050405020304" pitchFamily="18" charset="0"/>
                  <a:cs typeface="Times New Roman" panose="02020603050405020304" pitchFamily="18" charset="0"/>
                </a:endParaRPr>
              </a:p>
              <a:p>
                <a:pPr marL="0" indent="0">
                  <a:buNone/>
                </a:pPr>
                <a:r>
                  <a:rPr lang="en-US" sz="2000" i="1" dirty="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a:p>
                <a:pPr marL="0" indent="0" algn="ctr">
                  <a:buNone/>
                </a:pPr>
                <a:r>
                  <a:rPr lang="ru-RU"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a:t>
                </a:r>
                <a:r>
                  <a:rPr lang="en-US" sz="2400" b="1" i="1" baseline="-25000" dirty="0" err="1">
                    <a:latin typeface="Times New Roman" panose="02020603050405020304" pitchFamily="18" charset="0"/>
                    <a:cs typeface="Times New Roman" panose="02020603050405020304" pitchFamily="18" charset="0"/>
                  </a:rPr>
                  <a:t>p</a:t>
                </a:r>
                <a:r>
                  <a:rPr lang="en-US" sz="2400" b="1" i="1" baseline="-25000" dirty="0">
                    <a:latin typeface="Times New Roman" panose="02020603050405020304" pitchFamily="18" charset="0"/>
                    <a:cs typeface="Times New Roman" panose="02020603050405020304" pitchFamily="18" charset="0"/>
                  </a:rPr>
                  <a:t> </a:t>
                </a:r>
                <a:r>
                  <a:rPr lang="ru-RU" sz="2400" b="1" i="1" dirty="0">
                    <a:latin typeface="Times New Roman" panose="02020603050405020304" pitchFamily="18" charset="0"/>
                    <a:cs typeface="Times New Roman" panose="02020603050405020304" pitchFamily="18" charset="0"/>
                  </a:rPr>
                  <a:t>=</a:t>
                </a:r>
                <a14:m>
                  <m:oMath xmlns:m="http://schemas.openxmlformats.org/officeDocument/2006/math">
                    <m:f>
                      <m:fPr>
                        <m:ctrlPr>
                          <a:rPr lang="ru-RU" sz="2400" b="1" i="1">
                            <a:latin typeface="Cambria Math" panose="02040503050406030204" pitchFamily="18" charset="0"/>
                          </a:rPr>
                        </m:ctrlPr>
                      </m:fPr>
                      <m:num>
                        <m:r>
                          <a:rPr lang="ru-RU" sz="2400" b="1" i="1">
                            <a:latin typeface="Cambria Math" panose="02040503050406030204" pitchFamily="18" charset="0"/>
                          </a:rPr>
                          <m:t>𝟓</m:t>
                        </m:r>
                        <m:r>
                          <a:rPr lang="en-US" sz="2400" b="1" i="1">
                            <a:latin typeface="Cambria Math" panose="02040503050406030204" pitchFamily="18" charset="0"/>
                          </a:rPr>
                          <m:t>𝑷</m:t>
                        </m:r>
                      </m:num>
                      <m:den>
                        <m:r>
                          <a:rPr lang="ru-RU" sz="2400" b="1" i="1">
                            <a:latin typeface="Cambria Math" panose="02040503050406030204" pitchFamily="18" charset="0"/>
                          </a:rPr>
                          <m:t>𝟑</m:t>
                        </m:r>
                        <m:r>
                          <a:rPr lang="en-US" sz="2400" b="1" i="1">
                            <a:latin typeface="Cambria Math" panose="02040503050406030204" pitchFamily="18" charset="0"/>
                          </a:rPr>
                          <m:t>𝑯</m:t>
                        </m:r>
                        <m:r>
                          <a:rPr lang="ru-RU" sz="2400" b="1" i="1">
                            <a:latin typeface="Cambria Math" panose="02040503050406030204" pitchFamily="18" charset="0"/>
                          </a:rPr>
                          <m:t>+</m:t>
                        </m:r>
                        <m:r>
                          <a:rPr lang="en-US" sz="2400" b="1" i="1">
                            <a:latin typeface="Cambria Math" panose="02040503050406030204" pitchFamily="18" charset="0"/>
                          </a:rPr>
                          <m:t>𝒄</m:t>
                        </m:r>
                        <m:r>
                          <a:rPr lang="ru-RU" sz="2400" b="1" i="1">
                            <a:latin typeface="Cambria Math" panose="02040503050406030204" pitchFamily="18" charset="0"/>
                          </a:rPr>
                          <m:t>+</m:t>
                        </m:r>
                        <m:r>
                          <a:rPr lang="en-US" sz="2400" b="1" i="1">
                            <a:latin typeface="Cambria Math" panose="02040503050406030204" pitchFamily="18" charset="0"/>
                          </a:rPr>
                          <m:t>𝒅</m:t>
                        </m:r>
                      </m:den>
                    </m:f>
                  </m:oMath>
                </a14:m>
                <a:r>
                  <a:rPr lang="ru-RU" sz="2400" b="1" i="1" dirty="0">
                    <a:latin typeface="Times New Roman" panose="02020603050405020304" pitchFamily="18" charset="0"/>
                    <a:cs typeface="Times New Roman" panose="02020603050405020304" pitchFamily="18" charset="0"/>
                  </a:rPr>
                  <a:t> , 			</a:t>
                </a:r>
                <a:r>
                  <a:rPr lang="ru-RU" sz="2000" i="1" dirty="0">
                    <a:latin typeface="Times New Roman" panose="02020603050405020304" pitchFamily="18" charset="0"/>
                    <a:cs typeface="Times New Roman" panose="02020603050405020304" pitchFamily="18" charset="0"/>
                  </a:rPr>
                  <a:t>(6.6)</a:t>
                </a:r>
                <a:endParaRPr lang="ru-RU" sz="2000" dirty="0">
                  <a:latin typeface="Times New Roman" panose="02020603050405020304" pitchFamily="18" charset="0"/>
                  <a:cs typeface="Times New Roman" panose="02020603050405020304" pitchFamily="18" charset="0"/>
                </a:endParaRPr>
              </a:p>
              <a:p>
                <a:pPr marL="0" indent="0">
                  <a:buNone/>
                </a:pPr>
                <a:r>
                  <a:rPr lang="ru-RU" sz="2000" dirty="0">
                    <a:latin typeface="Times New Roman" panose="02020603050405020304" pitchFamily="18" charset="0"/>
                    <a:cs typeface="Times New Roman" panose="02020603050405020304" pitchFamily="18" charset="0"/>
                  </a:rPr>
                  <a:t> </a:t>
                </a:r>
              </a:p>
              <a:p>
                <a:pPr marL="0" indent="0">
                  <a:buNone/>
                </a:pPr>
                <a:r>
                  <a:rPr lang="ru-RU" sz="2000" dirty="0">
                    <a:latin typeface="Times New Roman" panose="02020603050405020304" pitchFamily="18" charset="0"/>
                    <a:cs typeface="Times New Roman" panose="02020603050405020304" pitchFamily="18" charset="0"/>
                  </a:rPr>
                  <a:t>где  </a:t>
                </a:r>
                <a:r>
                  <a:rPr lang="en-US" sz="2000" i="1" dirty="0">
                    <a:latin typeface="Times New Roman" panose="02020603050405020304" pitchFamily="18" charset="0"/>
                    <a:cs typeface="Times New Roman" panose="02020603050405020304" pitchFamily="18" charset="0"/>
                  </a:rPr>
                  <a:t>P</a:t>
                </a:r>
                <a:r>
                  <a:rPr lang="ru-RU" sz="2000" dirty="0">
                    <a:latin typeface="Times New Roman" panose="02020603050405020304" pitchFamily="18" charset="0"/>
                    <a:cs typeface="Times New Roman" panose="02020603050405020304" pitchFamily="18" charset="0"/>
                  </a:rPr>
                  <a:t> – площадь поля, м</a:t>
                </a:r>
                <a:r>
                  <a:rPr lang="ru-RU" sz="2000" baseline="30000" dirty="0">
                    <a:latin typeface="Times New Roman" panose="02020603050405020304" pitchFamily="18" charset="0"/>
                    <a:cs typeface="Times New Roman" panose="02020603050405020304" pitchFamily="18" charset="0"/>
                  </a:rPr>
                  <a:t>2 </a:t>
                </a:r>
                <a:r>
                  <a:rPr lang="ru-RU" sz="2000" dirty="0">
                    <a:latin typeface="Times New Roman" panose="02020603050405020304" pitchFamily="18" charset="0"/>
                    <a:cs typeface="Times New Roman" panose="02020603050405020304" pitchFamily="18" charset="0"/>
                  </a:rPr>
                  <a:t>;</a:t>
                </a:r>
              </a:p>
              <a:p>
                <a:pPr marL="0" indent="0">
                  <a:buNone/>
                </a:pPr>
                <a:r>
                  <a:rPr lang="ru-RU" sz="2000"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B </a:t>
                </a:r>
                <a:r>
                  <a:rPr lang="ru-RU" sz="2000" dirty="0">
                    <a:latin typeface="Times New Roman" panose="02020603050405020304" pitchFamily="18" charset="0"/>
                    <a:cs typeface="Times New Roman" panose="02020603050405020304" pitchFamily="18" charset="0"/>
                  </a:rPr>
                  <a:t>– расчетная условная ширина поля, м; </a:t>
                </a:r>
              </a:p>
              <a:p>
                <a:pPr marL="0" indent="0">
                  <a:buNone/>
                </a:pPr>
                <a:r>
                  <a:rPr lang="ru-RU" sz="2000"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H </a:t>
                </a:r>
                <a:r>
                  <a:rPr lang="ru-RU" sz="2000" dirty="0">
                    <a:latin typeface="Times New Roman" panose="02020603050405020304" pitchFamily="18" charset="0"/>
                    <a:cs typeface="Times New Roman" panose="02020603050405020304" pitchFamily="18" charset="0"/>
                  </a:rPr>
                  <a:t>–  высота геометрической фигуры участка, м;</a:t>
                </a:r>
              </a:p>
              <a:p>
                <a:pPr marL="0" indent="0" algn="just">
                  <a:buNone/>
                </a:pPr>
                <a:r>
                  <a:rPr lang="ru-RU" sz="2000"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c </a:t>
                </a:r>
                <a:r>
                  <a:rPr lang="ru-RU" sz="2000" i="1" dirty="0">
                    <a:latin typeface="Times New Roman" panose="02020603050405020304" pitchFamily="18" charset="0"/>
                    <a:cs typeface="Times New Roman" panose="02020603050405020304" pitchFamily="18" charset="0"/>
                  </a:rPr>
                  <a:t>и </a:t>
                </a:r>
                <a:r>
                  <a:rPr lang="en-US" sz="2000" i="1" dirty="0">
                    <a:latin typeface="Times New Roman" panose="02020603050405020304" pitchFamily="18" charset="0"/>
                    <a:cs typeface="Times New Roman" panose="02020603050405020304" pitchFamily="18" charset="0"/>
                  </a:rPr>
                  <a:t>d</a:t>
                </a:r>
                <a:r>
                  <a:rPr lang="ru-RU" sz="2000" dirty="0">
                    <a:latin typeface="Times New Roman" panose="02020603050405020304" pitchFamily="18" charset="0"/>
                    <a:cs typeface="Times New Roman" panose="02020603050405020304" pitchFamily="18" charset="0"/>
                  </a:rPr>
                  <a:t> – длина скошенных сторон трапеции, м (для  	           </a:t>
                </a:r>
              </a:p>
              <a:p>
                <a:pPr marL="0" indent="0" algn="just">
                  <a:buNone/>
                </a:pPr>
                <a:r>
                  <a:rPr lang="ru-RU" sz="2000" dirty="0">
                    <a:latin typeface="Times New Roman" panose="02020603050405020304" pitchFamily="18" charset="0"/>
                    <a:cs typeface="Times New Roman" panose="02020603050405020304" pitchFamily="18" charset="0"/>
                  </a:rPr>
                  <a:t>       участков неправильной формы</a:t>
                </a:r>
                <a:r>
                  <a:rPr lang="ru-RU" sz="2000"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c </a:t>
                </a:r>
                <a:r>
                  <a:rPr lang="ru-RU" sz="2000" i="1" dirty="0">
                    <a:latin typeface="Times New Roman" panose="02020603050405020304" pitchFamily="18" charset="0"/>
                    <a:cs typeface="Times New Roman" panose="02020603050405020304" pitchFamily="18" charset="0"/>
                  </a:rPr>
                  <a:t>и </a:t>
                </a:r>
                <a:r>
                  <a:rPr lang="en-US" sz="2000" i="1" dirty="0">
                    <a:latin typeface="Times New Roman" panose="02020603050405020304" pitchFamily="18" charset="0"/>
                    <a:cs typeface="Times New Roman" panose="02020603050405020304" pitchFamily="18" charset="0"/>
                  </a:rPr>
                  <a:t>d</a:t>
                </a:r>
                <a:r>
                  <a:rPr lang="ru-RU" sz="2000" dirty="0">
                    <a:latin typeface="Times New Roman" panose="02020603050405020304" pitchFamily="18" charset="0"/>
                    <a:cs typeface="Times New Roman" panose="02020603050405020304" pitchFamily="18" charset="0"/>
                  </a:rPr>
                  <a:t> длина линий,     </a:t>
                </a:r>
              </a:p>
              <a:p>
                <a:pPr marL="0" indent="0" algn="just">
                  <a:buNone/>
                </a:pPr>
                <a:r>
                  <a:rPr lang="ru-RU" sz="2000" dirty="0">
                    <a:latin typeface="Times New Roman" panose="02020603050405020304" pitchFamily="18" charset="0"/>
                    <a:cs typeface="Times New Roman" panose="02020603050405020304" pitchFamily="18" charset="0"/>
                  </a:rPr>
                  <a:t>       непараллельных направлению основной обработки).</a:t>
                </a: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p:txBody>
          </p:sp>
        </mc:Choice>
        <mc:Fallback xmlns="">
          <p:sp>
            <p:nvSpPr>
              <p:cNvPr id="11" name="Объект 10">
                <a:extLst>
                  <a:ext uri="{FF2B5EF4-FFF2-40B4-BE49-F238E27FC236}">
                    <a16:creationId xmlns:a16="http://schemas.microsoft.com/office/drawing/2014/main" id="{43352090-1448-4E8B-A2A8-876F8E14C772}"/>
                  </a:ext>
                </a:extLst>
              </p:cNvPr>
              <p:cNvSpPr>
                <a:spLocks noGrp="1" noRot="1" noChangeAspect="1" noMove="1" noResize="1" noEditPoints="1" noAdjustHandles="1" noChangeArrowheads="1" noChangeShapeType="1" noTextEdit="1"/>
              </p:cNvSpPr>
              <p:nvPr>
                <p:ph idx="1"/>
              </p:nvPr>
            </p:nvSpPr>
            <p:spPr>
              <a:xfrm>
                <a:off x="1979712" y="188640"/>
                <a:ext cx="6840760" cy="5832648"/>
              </a:xfrm>
              <a:blipFill>
                <a:blip r:embed="rId4"/>
                <a:stretch>
                  <a:fillRect l="-980" t="-1149" r="-891" b="-10658"/>
                </a:stretch>
              </a:blipFill>
            </p:spPr>
            <p:txBody>
              <a:bodyPr/>
              <a:lstStyle/>
              <a:p>
                <a:r>
                  <a:rPr lang="ru-RU">
                    <a:noFill/>
                  </a:rPr>
                  <a:t> </a:t>
                </a:r>
              </a:p>
            </p:txBody>
          </p:sp>
        </mc:Fallback>
      </mc:AlternateContent>
    </p:spTree>
    <p:extLst>
      <p:ext uri="{BB962C8B-B14F-4D97-AF65-F5344CB8AC3E}">
        <p14:creationId xmlns:p14="http://schemas.microsoft.com/office/powerpoint/2010/main" val="3562558965"/>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0E739EBE-CB20-4F49-BA83-3F5B6C8A2428}"/>
              </a:ext>
            </a:extLst>
          </p:cNvPr>
          <p:cNvSpPr>
            <a:spLocks noGrp="1" noChangeArrowheads="1"/>
          </p:cNvSpPr>
          <p:nvPr>
            <p:ph idx="1"/>
          </p:nvPr>
        </p:nvSpPr>
        <p:spPr>
          <a:xfrm>
            <a:off x="1259632" y="692696"/>
            <a:ext cx="6984776" cy="5976664"/>
          </a:xfrm>
        </p:spPr>
        <p:txBody>
          <a:bodyPr>
            <a:normAutofit/>
          </a:bodyPr>
          <a:lstStyle/>
          <a:p>
            <a:pPr marL="0" indent="0">
              <a:buNone/>
            </a:pPr>
            <a:r>
              <a:rPr lang="ru-RU" sz="2000" i="1"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Ширину полей </a:t>
            </a:r>
            <a:r>
              <a:rPr lang="ru-RU" sz="2000" dirty="0">
                <a:latin typeface="Times New Roman" panose="02020603050405020304" pitchFamily="18" charset="0"/>
                <a:cs typeface="Times New Roman" panose="02020603050405020304" pitchFamily="18" charset="0"/>
              </a:rPr>
              <a:t>(рабочих участков) определяют в соответствии с их площадью и установленной длиной. В равнинной местности ширину полей (рабочих участков) увязывают с расстояниями между основными лесополосами (400..600 м) и требованиями рациональной организации рабочих процессов в поле: разбивкой участка на рабочие загонки, способами работы и шириной захвата агрегатов.</a:t>
            </a:r>
          </a:p>
          <a:p>
            <a:pPr marL="0" indent="0">
              <a:buNone/>
            </a:pP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При установлении ширины полей </a:t>
            </a:r>
            <a:r>
              <a:rPr lang="ru-RU" sz="2000" dirty="0">
                <a:latin typeface="Times New Roman" panose="02020603050405020304" pitchFamily="18" charset="0"/>
                <a:cs typeface="Times New Roman" panose="02020603050405020304" pitchFamily="18" charset="0"/>
              </a:rPr>
              <a:t>(рабочих участков), а также соотношения сторон полей учитывают необходимость проведения части работ в поперечном направлении (перекрестный сев, культивация пропашных, весеннее боронование озимых поперек рядков сева или под углом к ним, а иногда также и уборка полегших хлебов).</a:t>
            </a:r>
          </a:p>
          <a:p>
            <a:pPr marL="0" indent="0" algn="just">
              <a:buNone/>
            </a:pPr>
            <a:r>
              <a:rPr lang="ru-RU" sz="2200" dirty="0">
                <a:latin typeface="Times New Roman" panose="02020603050405020304" pitchFamily="18" charset="0"/>
                <a:cs typeface="Times New Roman" panose="02020603050405020304" pitchFamily="18" charset="0"/>
              </a:rPr>
              <a:t>	</a:t>
            </a:r>
            <a:endParaRPr lang="ru-RU" altLang="ru-RU" sz="5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8172724"/>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Объект 10">
                <a:extLst>
                  <a:ext uri="{FF2B5EF4-FFF2-40B4-BE49-F238E27FC236}">
                    <a16:creationId xmlns:a16="http://schemas.microsoft.com/office/drawing/2014/main" id="{43352090-1448-4E8B-A2A8-876F8E14C772}"/>
                  </a:ext>
                </a:extLst>
              </p:cNvPr>
              <p:cNvSpPr>
                <a:spLocks noGrp="1"/>
              </p:cNvSpPr>
              <p:nvPr>
                <p:ph idx="1"/>
              </p:nvPr>
            </p:nvSpPr>
            <p:spPr>
              <a:xfrm>
                <a:off x="1979712" y="188640"/>
                <a:ext cx="6840760" cy="5832648"/>
              </a:xfrm>
            </p:spPr>
            <p:txBody>
              <a:bodyPr>
                <a:noAutofit/>
              </a:bodyPr>
              <a:lstStyle/>
              <a:p>
                <a:pPr marL="0" indent="0" algn="just">
                  <a:buNone/>
                </a:pPr>
                <a:r>
                  <a:rPr lang="ru-RU" sz="2000" dirty="0">
                    <a:latin typeface="Times New Roman" panose="02020603050405020304" pitchFamily="18" charset="0"/>
                    <a:cs typeface="Times New Roman" panose="02020603050405020304" pitchFamily="18" charset="0"/>
                  </a:rPr>
                  <a:t>	По данным профессора В. Я. </a:t>
                </a:r>
                <a:r>
                  <a:rPr lang="ru-RU" sz="2000" dirty="0" err="1">
                    <a:latin typeface="Times New Roman" panose="02020603050405020304" pitchFamily="18" charset="0"/>
                    <a:cs typeface="Times New Roman" panose="02020603050405020304" pitchFamily="18" charset="0"/>
                  </a:rPr>
                  <a:t>Заплетина</a:t>
                </a:r>
                <a:r>
                  <a:rPr lang="ru-RU" sz="2000" dirty="0">
                    <a:latin typeface="Times New Roman" panose="02020603050405020304" pitchFamily="18" charset="0"/>
                    <a:cs typeface="Times New Roman" panose="02020603050405020304" pitchFamily="18" charset="0"/>
                  </a:rPr>
                  <a:t>, оптимальную длину поля и его ширину, обеспечивающие минимальные затраты на холостые повороты и заезды сельскохозяйственной техники, можно вычислить по формулам:</a:t>
                </a:r>
              </a:p>
              <a:p>
                <a:pPr marL="0" indent="0">
                  <a:buNone/>
                </a:pPr>
                <a:r>
                  <a:rPr lang="ru-RU" sz="2000"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a:t>
                </a:r>
                <a:r>
                  <a:rPr lang="en-US" sz="2400" b="1" i="1" baseline="-25000" dirty="0" err="1">
                    <a:latin typeface="Times New Roman" panose="02020603050405020304" pitchFamily="18" charset="0"/>
                    <a:cs typeface="Times New Roman" panose="02020603050405020304" pitchFamily="18" charset="0"/>
                  </a:rPr>
                  <a:t>p</a:t>
                </a:r>
                <a:r>
                  <a:rPr lang="en-US" sz="2400" b="1" i="1" baseline="-250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ru-RU" sz="2400" b="1" i="1">
                            <a:latin typeface="Cambria Math" panose="02040503050406030204" pitchFamily="18" charset="0"/>
                          </a:rPr>
                        </m:ctrlPr>
                      </m:radPr>
                      <m:deg/>
                      <m:e>
                        <m:f>
                          <m:fPr>
                            <m:ctrlPr>
                              <a:rPr lang="ru-RU" sz="2400" b="1" i="1">
                                <a:latin typeface="Cambria Math" panose="02040503050406030204" pitchFamily="18" charset="0"/>
                              </a:rPr>
                            </m:ctrlPr>
                          </m:fPr>
                          <m:num>
                            <m:r>
                              <a:rPr lang="ru-RU" sz="2400" b="1" i="1">
                                <a:latin typeface="Cambria Math" panose="02040503050406030204" pitchFamily="18" charset="0"/>
                              </a:rPr>
                              <m:t>К</m:t>
                            </m:r>
                            <m:r>
                              <a:rPr lang="en-US" sz="2400" b="1" i="1" baseline="-25000">
                                <a:latin typeface="Cambria Math" panose="02040503050406030204" pitchFamily="18" charset="0"/>
                              </a:rPr>
                              <m:t>𝟏</m:t>
                            </m:r>
                            <m:r>
                              <a:rPr lang="en-US" sz="2400" b="1" i="1" baseline="-25000">
                                <a:latin typeface="Cambria Math" panose="02040503050406030204" pitchFamily="18" charset="0"/>
                              </a:rPr>
                              <m:t> Р </m:t>
                            </m:r>
                          </m:num>
                          <m:den>
                            <m:r>
                              <a:rPr lang="ru-RU" sz="2400" b="1" i="1">
                                <a:latin typeface="Cambria Math" panose="02040503050406030204" pitchFamily="18" charset="0"/>
                              </a:rPr>
                              <m:t>К</m:t>
                            </m:r>
                            <m:r>
                              <a:rPr lang="en-US" sz="2400" b="1" i="1" baseline="-25000">
                                <a:latin typeface="Cambria Math" panose="02040503050406030204" pitchFamily="18" charset="0"/>
                              </a:rPr>
                              <m:t>𝟐</m:t>
                            </m:r>
                            <m:r>
                              <a:rPr lang="en-US" sz="2400" b="1" i="1" baseline="-25000">
                                <a:latin typeface="Cambria Math" panose="02040503050406030204" pitchFamily="18" charset="0"/>
                              </a:rPr>
                              <m:t> </m:t>
                            </m:r>
                          </m:den>
                        </m:f>
                      </m:e>
                    </m:rad>
                  </m:oMath>
                </a14:m>
                <a:r>
                  <a:rPr lang="en-US" sz="2400" b="1" dirty="0">
                    <a:latin typeface="Times New Roman" panose="02020603050405020304" pitchFamily="18" charset="0"/>
                    <a:cs typeface="Times New Roman" panose="02020603050405020304" pitchFamily="18" charset="0"/>
                  </a:rPr>
                  <a:t> , </a:t>
                </a:r>
                <a:r>
                  <a:rPr lang="ru-RU" sz="24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(6.7)</a:t>
                </a:r>
                <a:endParaRPr lang="ru-RU" sz="2000" dirty="0">
                  <a:latin typeface="Times New Roman" panose="02020603050405020304" pitchFamily="18" charset="0"/>
                  <a:cs typeface="Times New Roman" panose="02020603050405020304" pitchFamily="18" charset="0"/>
                </a:endParaRPr>
              </a:p>
              <a:p>
                <a:pPr marL="0" indent="0">
                  <a:buNone/>
                </a:pPr>
                <a:r>
                  <a:rPr lang="ru-RU" sz="2000" dirty="0">
                    <a:latin typeface="Times New Roman" panose="02020603050405020304" pitchFamily="18" charset="0"/>
                    <a:cs typeface="Times New Roman" panose="02020603050405020304" pitchFamily="18" charset="0"/>
                  </a:rPr>
                  <a:t> </a:t>
                </a:r>
              </a:p>
              <a:p>
                <a:pPr marL="0" indent="0">
                  <a:buNone/>
                </a:pPr>
                <a:r>
                  <a:rPr lang="ru-RU" sz="2000" i="1" dirty="0">
                    <a:latin typeface="Times New Roman" panose="02020603050405020304" pitchFamily="18" charset="0"/>
                    <a:cs typeface="Times New Roman" panose="02020603050405020304" pitchFamily="18" charset="0"/>
                  </a:rPr>
                  <a:t>             			 </a:t>
                </a:r>
                <a:r>
                  <a:rPr lang="ru-RU" sz="2400" b="1" i="1" dirty="0">
                    <a:latin typeface="Times New Roman" panose="02020603050405020304" pitchFamily="18" charset="0"/>
                    <a:cs typeface="Times New Roman" panose="02020603050405020304" pitchFamily="18" charset="0"/>
                  </a:rPr>
                  <a:t>В</a:t>
                </a:r>
                <a:r>
                  <a:rPr lang="ru-RU" sz="2400" b="1" i="1" baseline="-250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ru-RU" sz="2400" b="1" i="1">
                            <a:latin typeface="Cambria Math" panose="02040503050406030204" pitchFamily="18" charset="0"/>
                          </a:rPr>
                        </m:ctrlPr>
                      </m:radPr>
                      <m:deg/>
                      <m:e>
                        <m:f>
                          <m:fPr>
                            <m:ctrlPr>
                              <a:rPr lang="ru-RU" sz="2400" b="1" i="1">
                                <a:latin typeface="Cambria Math" panose="02040503050406030204" pitchFamily="18" charset="0"/>
                              </a:rPr>
                            </m:ctrlPr>
                          </m:fPr>
                          <m:num>
                            <m:r>
                              <a:rPr lang="ru-RU" sz="2400" b="1" i="1">
                                <a:latin typeface="Cambria Math" panose="02040503050406030204" pitchFamily="18" charset="0"/>
                              </a:rPr>
                              <m:t>К</m:t>
                            </m:r>
                            <m:r>
                              <a:rPr lang="en-US" sz="2400" b="1" i="1" baseline="-25000">
                                <a:latin typeface="Cambria Math" panose="02040503050406030204" pitchFamily="18" charset="0"/>
                              </a:rPr>
                              <m:t>𝟐</m:t>
                            </m:r>
                            <m:r>
                              <a:rPr lang="ru-RU" sz="2400" b="1" i="1">
                                <a:latin typeface="Cambria Math" panose="02040503050406030204" pitchFamily="18" charset="0"/>
                              </a:rPr>
                              <m:t>Р </m:t>
                            </m:r>
                          </m:num>
                          <m:den>
                            <m:r>
                              <a:rPr lang="ru-RU" sz="2400" b="1" i="1">
                                <a:latin typeface="Cambria Math" panose="02040503050406030204" pitchFamily="18" charset="0"/>
                              </a:rPr>
                              <m:t>К</m:t>
                            </m:r>
                            <m:r>
                              <a:rPr lang="en-US" sz="2400" b="1" i="1" baseline="-25000">
                                <a:latin typeface="Cambria Math" panose="02040503050406030204" pitchFamily="18" charset="0"/>
                              </a:rPr>
                              <m:t>𝟏</m:t>
                            </m:r>
                            <m:r>
                              <a:rPr lang="en-US" sz="2400" b="1" i="1" baseline="-25000">
                                <a:latin typeface="Cambria Math" panose="02040503050406030204" pitchFamily="18" charset="0"/>
                              </a:rPr>
                              <m:t> </m:t>
                            </m:r>
                          </m:den>
                        </m:f>
                      </m:e>
                    </m:rad>
                  </m:oMath>
                </a14:m>
                <a:r>
                  <a:rPr lang="ru-RU" sz="2400" b="1" dirty="0">
                    <a:latin typeface="Times New Roman" panose="02020603050405020304" pitchFamily="18" charset="0"/>
                    <a:cs typeface="Times New Roman" panose="02020603050405020304" pitchFamily="18" charset="0"/>
                  </a:rPr>
                  <a:t> , 		</a:t>
                </a:r>
                <a:r>
                  <a:rPr lang="ru-RU" sz="2000" dirty="0">
                    <a:latin typeface="Times New Roman" panose="02020603050405020304" pitchFamily="18" charset="0"/>
                    <a:cs typeface="Times New Roman" panose="02020603050405020304" pitchFamily="18" charset="0"/>
                  </a:rPr>
                  <a:t>(6.8)</a:t>
                </a:r>
              </a:p>
              <a:p>
                <a:pPr marL="0" indent="0">
                  <a:buNone/>
                </a:pPr>
                <a:endParaRPr lang="ru-RU" sz="2000" dirty="0">
                  <a:latin typeface="Times New Roman" panose="02020603050405020304" pitchFamily="18" charset="0"/>
                  <a:cs typeface="Times New Roman" panose="02020603050405020304" pitchFamily="18" charset="0"/>
                </a:endParaRPr>
              </a:p>
              <a:p>
                <a:pPr marL="0" indent="0">
                  <a:buNone/>
                </a:pPr>
                <a:r>
                  <a:rPr lang="ru-RU" sz="2000" dirty="0">
                    <a:latin typeface="Times New Roman" panose="02020603050405020304" pitchFamily="18" charset="0"/>
                    <a:cs typeface="Times New Roman" panose="02020603050405020304" pitchFamily="18" charset="0"/>
                  </a:rPr>
                  <a:t>где 	</a:t>
                </a:r>
                <a:r>
                  <a:rPr lang="ru-RU" sz="2000" i="1" dirty="0">
                    <a:latin typeface="Times New Roman" panose="02020603050405020304" pitchFamily="18" charset="0"/>
                    <a:cs typeface="Times New Roman" panose="02020603050405020304" pitchFamily="18" charset="0"/>
                  </a:rPr>
                  <a:t>Р – </a:t>
                </a:r>
                <a:r>
                  <a:rPr lang="ru-RU" sz="2000" dirty="0">
                    <a:latin typeface="Times New Roman" panose="02020603050405020304" pitchFamily="18" charset="0"/>
                    <a:cs typeface="Times New Roman" panose="02020603050405020304" pitchFamily="18" charset="0"/>
                  </a:rPr>
                  <a:t>площадь поля (рабочего участка), м</a:t>
                </a:r>
                <a:r>
                  <a:rPr lang="ru-RU" sz="2000" baseline="30000" dirty="0">
                    <a:latin typeface="Times New Roman" panose="02020603050405020304" pitchFamily="18" charset="0"/>
                    <a:cs typeface="Times New Roman" panose="02020603050405020304" pitchFamily="18" charset="0"/>
                  </a:rPr>
                  <a:t>2 </a:t>
                </a:r>
                <a:r>
                  <a:rPr lang="ru-RU" sz="2000" dirty="0">
                    <a:latin typeface="Times New Roman" panose="02020603050405020304" pitchFamily="18" charset="0"/>
                    <a:cs typeface="Times New Roman" panose="02020603050405020304" pitchFamily="18" charset="0"/>
                  </a:rPr>
                  <a:t>;</a:t>
                </a:r>
              </a:p>
              <a:p>
                <a:pPr marL="0" indent="0">
                  <a:buNone/>
                </a:pPr>
                <a:r>
                  <a:rPr lang="ru-RU" sz="2000" i="1" dirty="0">
                    <a:latin typeface="Times New Roman" panose="02020603050405020304" pitchFamily="18" charset="0"/>
                    <a:cs typeface="Times New Roman" panose="02020603050405020304" pitchFamily="18" charset="0"/>
                  </a:rPr>
                  <a:t>	К</a:t>
                </a:r>
                <a:r>
                  <a:rPr lang="ru-RU" sz="2000" i="1" baseline="-25000" dirty="0">
                    <a:latin typeface="Times New Roman" panose="02020603050405020304" pitchFamily="18" charset="0"/>
                    <a:cs typeface="Times New Roman" panose="02020603050405020304" pitchFamily="18" charset="0"/>
                  </a:rPr>
                  <a:t>1</a:t>
                </a:r>
                <a:r>
                  <a:rPr lang="ru-RU" sz="2000" i="1" dirty="0">
                    <a:latin typeface="Times New Roman" panose="02020603050405020304" pitchFamily="18" charset="0"/>
                    <a:cs typeface="Times New Roman" panose="02020603050405020304" pitchFamily="18" charset="0"/>
                  </a:rPr>
                  <a:t> и К</a:t>
                </a:r>
                <a:r>
                  <a:rPr lang="ru-RU" sz="2000" i="1" baseline="-25000" dirty="0">
                    <a:latin typeface="Times New Roman" panose="02020603050405020304" pitchFamily="18" charset="0"/>
                    <a:cs typeface="Times New Roman" panose="02020603050405020304" pitchFamily="18" charset="0"/>
                  </a:rPr>
                  <a:t>2  </a:t>
                </a:r>
                <a:r>
                  <a:rPr lang="ru-RU" sz="2000" i="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удельный вес всех механизированных 	работ соответственно в продольном и поперечном 	направлениях, %.</a:t>
                </a: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p:txBody>
          </p:sp>
        </mc:Choice>
        <mc:Fallback xmlns="">
          <p:sp>
            <p:nvSpPr>
              <p:cNvPr id="11" name="Объект 10">
                <a:extLst>
                  <a:ext uri="{FF2B5EF4-FFF2-40B4-BE49-F238E27FC236}">
                    <a16:creationId xmlns:a16="http://schemas.microsoft.com/office/drawing/2014/main" id="{43352090-1448-4E8B-A2A8-876F8E14C772}"/>
                  </a:ext>
                </a:extLst>
              </p:cNvPr>
              <p:cNvSpPr>
                <a:spLocks noGrp="1" noRot="1" noChangeAspect="1" noMove="1" noResize="1" noEditPoints="1" noAdjustHandles="1" noChangeArrowheads="1" noChangeShapeType="1" noTextEdit="1"/>
              </p:cNvSpPr>
              <p:nvPr>
                <p:ph idx="1"/>
              </p:nvPr>
            </p:nvSpPr>
            <p:spPr>
              <a:xfrm>
                <a:off x="1979712" y="188640"/>
                <a:ext cx="6840760" cy="5832648"/>
              </a:xfrm>
              <a:blipFill>
                <a:blip r:embed="rId4"/>
                <a:stretch>
                  <a:fillRect l="-980" t="-1149" r="-891"/>
                </a:stretch>
              </a:blipFill>
            </p:spPr>
            <p:txBody>
              <a:bodyPr/>
              <a:lstStyle/>
              <a:p>
                <a:r>
                  <a:rPr lang="ru-RU">
                    <a:noFill/>
                  </a:rPr>
                  <a:t> </a:t>
                </a:r>
              </a:p>
            </p:txBody>
          </p:sp>
        </mc:Fallback>
      </mc:AlternateContent>
    </p:spTree>
    <p:extLst>
      <p:ext uri="{BB962C8B-B14F-4D97-AF65-F5344CB8AC3E}">
        <p14:creationId xmlns:p14="http://schemas.microsoft.com/office/powerpoint/2010/main" val="960249093"/>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13" name="Rectangle 5">
                <a:extLst>
                  <a:ext uri="{FF2B5EF4-FFF2-40B4-BE49-F238E27FC236}">
                    <a16:creationId xmlns:a16="http://schemas.microsoft.com/office/drawing/2014/main" id="{0E739EBE-CB20-4F49-BA83-3F5B6C8A2428}"/>
                  </a:ext>
                </a:extLst>
              </p:cNvPr>
              <p:cNvSpPr>
                <a:spLocks noGrp="1" noChangeArrowheads="1"/>
              </p:cNvSpPr>
              <p:nvPr>
                <p:ph idx="1"/>
              </p:nvPr>
            </p:nvSpPr>
            <p:spPr>
              <a:xfrm>
                <a:off x="1187624" y="850132"/>
                <a:ext cx="6984776" cy="5675212"/>
              </a:xfrm>
            </p:spPr>
            <p:txBody>
              <a:bodyPr>
                <a:normAutofit fontScale="92500" lnSpcReduction="20000"/>
              </a:bodyPr>
              <a:lstStyle/>
              <a:p>
                <a:pPr marL="0" indent="0" algn="just">
                  <a:buNone/>
                </a:pPr>
                <a:r>
                  <a:rPr lang="ru-RU" sz="2000" i="1"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Например, если площадь поля составляет 100 га, удельный вес работ в продольном направлении – 80%, а в поперечном – 20%, то:</a:t>
                </a:r>
              </a:p>
              <a:p>
                <a:pPr marL="0" indent="0" algn="just">
                  <a:buNone/>
                </a:pPr>
                <a:endParaRPr lang="ru-RU" sz="2200" dirty="0">
                  <a:latin typeface="Times New Roman" panose="02020603050405020304" pitchFamily="18" charset="0"/>
                  <a:cs typeface="Times New Roman" panose="02020603050405020304" pitchFamily="18" charset="0"/>
                </a:endParaRPr>
              </a:p>
              <a:p>
                <a:pPr marL="0" indent="0" algn="just">
                  <a:buNone/>
                </a:pPr>
                <a:r>
                  <a:rPr lang="ru-RU" sz="2200" i="1" dirty="0">
                    <a:latin typeface="Times New Roman" panose="02020603050405020304" pitchFamily="18" charset="0"/>
                    <a:cs typeface="Times New Roman" panose="02020603050405020304" pitchFamily="18" charset="0"/>
                  </a:rPr>
                  <a:t>		</a:t>
                </a:r>
                <a:r>
                  <a:rPr lang="en-US" sz="2200" b="1" i="1" dirty="0" err="1">
                    <a:latin typeface="Times New Roman" panose="02020603050405020304" pitchFamily="18" charset="0"/>
                    <a:cs typeface="Times New Roman" panose="02020603050405020304" pitchFamily="18" charset="0"/>
                  </a:rPr>
                  <a:t>L</a:t>
                </a:r>
                <a:r>
                  <a:rPr lang="en-US" sz="2200" b="1" i="1" baseline="-25000" dirty="0" err="1">
                    <a:latin typeface="Times New Roman" panose="02020603050405020304" pitchFamily="18" charset="0"/>
                    <a:cs typeface="Times New Roman" panose="02020603050405020304" pitchFamily="18" charset="0"/>
                  </a:rPr>
                  <a:t>p</a:t>
                </a:r>
                <a:r>
                  <a:rPr lang="en-US" sz="2200" b="1" i="1" baseline="-25000" dirty="0">
                    <a:latin typeface="Times New Roman" panose="02020603050405020304" pitchFamily="18" charset="0"/>
                    <a:cs typeface="Times New Roman" panose="02020603050405020304" pitchFamily="18" charset="0"/>
                  </a:rPr>
                  <a:t> </a:t>
                </a:r>
                <a:r>
                  <a:rPr lang="ru-RU" sz="2200" b="1" i="1" dirty="0">
                    <a:latin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ru-RU" sz="2200" b="1" i="1">
                            <a:latin typeface="Cambria Math" panose="02040503050406030204" pitchFamily="18" charset="0"/>
                          </a:rPr>
                        </m:ctrlPr>
                      </m:radPr>
                      <m:deg/>
                      <m:e>
                        <m:r>
                          <a:rPr lang="ru-RU" sz="2200" b="1" i="1">
                            <a:latin typeface="Cambria Math" panose="02040503050406030204" pitchFamily="18" charset="0"/>
                          </a:rPr>
                          <m:t>𝟖𝟎</m:t>
                        </m:r>
                        <m:r>
                          <a:rPr lang="ru-RU" sz="2200" b="1" i="1">
                            <a:latin typeface="Cambria Math" panose="02040503050406030204" pitchFamily="18" charset="0"/>
                          </a:rPr>
                          <m:t>∗</m:t>
                        </m:r>
                        <m:r>
                          <a:rPr lang="ru-RU" sz="2200" b="1" i="1">
                            <a:latin typeface="Cambria Math" panose="02040503050406030204" pitchFamily="18" charset="0"/>
                          </a:rPr>
                          <m:t>𝟏𝟎𝟎𝟎𝟎𝟎𝟎</m:t>
                        </m:r>
                        <m:r>
                          <a:rPr lang="ru-RU" sz="2200" b="1" i="1">
                            <a:latin typeface="Cambria Math" panose="02040503050406030204" pitchFamily="18" charset="0"/>
                          </a:rPr>
                          <m:t> ÷</m:t>
                        </m:r>
                        <m:r>
                          <a:rPr lang="ru-RU" sz="2200" b="1" i="1">
                            <a:latin typeface="Cambria Math" panose="02040503050406030204" pitchFamily="18" charset="0"/>
                          </a:rPr>
                          <m:t>𝟐𝟎</m:t>
                        </m:r>
                      </m:e>
                    </m:rad>
                  </m:oMath>
                </a14:m>
                <a:r>
                  <a:rPr lang="ru-RU" sz="2200" b="1" i="1" dirty="0">
                    <a:latin typeface="Times New Roman" panose="02020603050405020304" pitchFamily="18" charset="0"/>
                    <a:cs typeface="Times New Roman" panose="02020603050405020304" pitchFamily="18" charset="0"/>
                  </a:rPr>
                  <a:t> </a:t>
                </a:r>
                <a:r>
                  <a:rPr lang="ru-RU" sz="2200" b="1" dirty="0">
                    <a:latin typeface="Times New Roman" panose="02020603050405020304" pitchFamily="18" charset="0"/>
                    <a:cs typeface="Times New Roman" panose="02020603050405020304" pitchFamily="18" charset="0"/>
                  </a:rPr>
                  <a:t>= 2000 м;</a:t>
                </a:r>
              </a:p>
              <a:p>
                <a:pPr marL="0" indent="0" algn="just">
                  <a:buNone/>
                </a:pPr>
                <a:r>
                  <a:rPr lang="ru-RU" sz="2200" b="1" i="1" dirty="0">
                    <a:latin typeface="Times New Roman" panose="02020603050405020304" pitchFamily="18" charset="0"/>
                    <a:cs typeface="Times New Roman" panose="02020603050405020304" pitchFamily="18" charset="0"/>
                  </a:rPr>
                  <a:t>		В</a:t>
                </a:r>
                <a:r>
                  <a:rPr lang="ru-RU" sz="2200" b="1" i="1" baseline="-25000" dirty="0">
                    <a:latin typeface="Times New Roman" panose="02020603050405020304" pitchFamily="18" charset="0"/>
                    <a:cs typeface="Times New Roman" panose="02020603050405020304" pitchFamily="18" charset="0"/>
                  </a:rPr>
                  <a:t> </a:t>
                </a:r>
                <a:r>
                  <a:rPr lang="ru-RU" sz="2200" b="1" i="1" dirty="0">
                    <a:latin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ru-RU" sz="2200" b="1" i="1">
                            <a:latin typeface="Cambria Math" panose="02040503050406030204" pitchFamily="18" charset="0"/>
                          </a:rPr>
                        </m:ctrlPr>
                      </m:radPr>
                      <m:deg/>
                      <m:e>
                        <m:r>
                          <a:rPr lang="ru-RU" sz="2200" b="1" i="1">
                            <a:latin typeface="Cambria Math" panose="02040503050406030204" pitchFamily="18" charset="0"/>
                          </a:rPr>
                          <m:t>𝟐𝟎</m:t>
                        </m:r>
                        <m:r>
                          <a:rPr lang="ru-RU" sz="2200" b="1" i="1">
                            <a:latin typeface="Cambria Math" panose="02040503050406030204" pitchFamily="18" charset="0"/>
                          </a:rPr>
                          <m:t>∗</m:t>
                        </m:r>
                        <m:r>
                          <a:rPr lang="ru-RU" sz="2200" b="1" i="1">
                            <a:latin typeface="Cambria Math" panose="02040503050406030204" pitchFamily="18" charset="0"/>
                          </a:rPr>
                          <m:t>𝟏𝟎𝟎𝟎𝟎𝟎𝟎</m:t>
                        </m:r>
                        <m:r>
                          <a:rPr lang="ru-RU" sz="2200" b="1" i="1">
                            <a:latin typeface="Cambria Math" panose="02040503050406030204" pitchFamily="18" charset="0"/>
                          </a:rPr>
                          <m:t> ÷</m:t>
                        </m:r>
                        <m:r>
                          <a:rPr lang="ru-RU" sz="2200" b="1" i="1">
                            <a:latin typeface="Cambria Math" panose="02040503050406030204" pitchFamily="18" charset="0"/>
                          </a:rPr>
                          <m:t>𝟖𝟎</m:t>
                        </m:r>
                      </m:e>
                    </m:rad>
                  </m:oMath>
                </a14:m>
                <a:r>
                  <a:rPr lang="ru-RU" sz="2200" b="1" i="1" dirty="0">
                    <a:latin typeface="Times New Roman" panose="02020603050405020304" pitchFamily="18" charset="0"/>
                    <a:cs typeface="Times New Roman" panose="02020603050405020304" pitchFamily="18" charset="0"/>
                  </a:rPr>
                  <a:t> </a:t>
                </a:r>
                <a:r>
                  <a:rPr lang="ru-RU" sz="2200" b="1" dirty="0">
                    <a:latin typeface="Times New Roman" panose="02020603050405020304" pitchFamily="18" charset="0"/>
                    <a:cs typeface="Times New Roman" panose="02020603050405020304" pitchFamily="18" charset="0"/>
                  </a:rPr>
                  <a:t>= 500 м</a:t>
                </a:r>
              </a:p>
              <a:p>
                <a:pPr marL="0" indent="0" algn="just">
                  <a:buNone/>
                </a:pPr>
                <a:endParaRPr lang="ru-RU" sz="2200" dirty="0">
                  <a:latin typeface="Times New Roman" panose="02020603050405020304" pitchFamily="18" charset="0"/>
                  <a:cs typeface="Times New Roman" panose="02020603050405020304" pitchFamily="18" charset="0"/>
                </a:endParaRPr>
              </a:p>
              <a:p>
                <a:pPr marL="0" indent="0" algn="just">
                  <a:buNone/>
                </a:pPr>
                <a:r>
                  <a:rPr lang="ru-RU" sz="2200" dirty="0">
                    <a:latin typeface="Times New Roman" panose="02020603050405020304" pitchFamily="18" charset="0"/>
                    <a:cs typeface="Times New Roman" panose="02020603050405020304" pitchFamily="18" charset="0"/>
                  </a:rPr>
                  <a:t>	т.е. наилучшее соотношение ширины к длине поля составит 1:4. </a:t>
                </a:r>
              </a:p>
              <a:p>
                <a:pPr marL="0" indent="0" algn="just">
                  <a:buNone/>
                </a:pPr>
                <a:r>
                  <a:rPr lang="ru-RU" sz="2200" dirty="0">
                    <a:latin typeface="Times New Roman" panose="02020603050405020304" pitchFamily="18" charset="0"/>
                    <a:cs typeface="Times New Roman" panose="02020603050405020304" pitchFamily="18" charset="0"/>
                  </a:rPr>
                  <a:t>	Для обеспечения высокопроизводительного и агротехнически правильного выполнения полевых работ форму полей (рабочих участков) устанавливают, учитывая, что:</a:t>
                </a:r>
              </a:p>
              <a:p>
                <a:pPr lvl="0" algn="just">
                  <a:buFont typeface="Wingdings" panose="05000000000000000000" pitchFamily="2" charset="2"/>
                  <a:buChar char="Ø"/>
                </a:pPr>
                <a:r>
                  <a:rPr lang="ru-RU" sz="2200" dirty="0">
                    <a:latin typeface="Times New Roman" panose="02020603050405020304" pitchFamily="18" charset="0"/>
                    <a:cs typeface="Times New Roman" panose="02020603050405020304" pitchFamily="18" charset="0"/>
                  </a:rPr>
                  <a:t>лучшая форма – прямоугольники (четырехугольники) с оптимальным соотношением сторон и квадраты, что позволяет правильно организовать работы как в продольном, так и в поперечном направлении без огрехов, остаточных треугольников и клиньев;</a:t>
                </a:r>
              </a:p>
              <a:p>
                <a:pPr marL="0" indent="0">
                  <a:buNone/>
                </a:pPr>
                <a:r>
                  <a:rPr lang="ru-RU" sz="2200" dirty="0">
                    <a:latin typeface="Times New Roman" panose="02020603050405020304" pitchFamily="18" charset="0"/>
                    <a:cs typeface="Times New Roman" panose="02020603050405020304" pitchFamily="18" charset="0"/>
                  </a:rPr>
                  <a:t>	</a:t>
                </a:r>
                <a:endParaRPr lang="ru-RU" altLang="ru-RU" sz="2200" b="1" dirty="0">
                  <a:latin typeface="Times New Roman" panose="02020603050405020304" pitchFamily="18" charset="0"/>
                  <a:cs typeface="Times New Roman" panose="02020603050405020304" pitchFamily="18" charset="0"/>
                </a:endParaRPr>
              </a:p>
            </p:txBody>
          </p:sp>
        </mc:Choice>
        <mc:Fallback xmlns="">
          <p:sp>
            <p:nvSpPr>
              <p:cNvPr id="17413" name="Rectangle 5">
                <a:extLst>
                  <a:ext uri="{FF2B5EF4-FFF2-40B4-BE49-F238E27FC236}">
                    <a16:creationId xmlns:a16="http://schemas.microsoft.com/office/drawing/2014/main" id="{0E739EBE-CB20-4F49-BA83-3F5B6C8A2428}"/>
                  </a:ext>
                </a:extLst>
              </p:cNvPr>
              <p:cNvSpPr>
                <a:spLocks noGrp="1" noRot="1" noChangeAspect="1" noMove="1" noResize="1" noEditPoints="1" noAdjustHandles="1" noChangeArrowheads="1" noChangeShapeType="1" noTextEdit="1"/>
              </p:cNvSpPr>
              <p:nvPr>
                <p:ph idx="1"/>
              </p:nvPr>
            </p:nvSpPr>
            <p:spPr>
              <a:xfrm>
                <a:off x="1187624" y="850132"/>
                <a:ext cx="6984776" cy="5675212"/>
              </a:xfrm>
              <a:blipFill>
                <a:blip r:embed="rId3"/>
                <a:stretch>
                  <a:fillRect l="-960" t="-2041" r="-873"/>
                </a:stretch>
              </a:blipFill>
            </p:spPr>
            <p:txBody>
              <a:bodyPr/>
              <a:lstStyle/>
              <a:p>
                <a:r>
                  <a:rPr lang="ru-RU">
                    <a:noFill/>
                  </a:rPr>
                  <a:t> </a:t>
                </a:r>
              </a:p>
            </p:txBody>
          </p:sp>
        </mc:Fallback>
      </mc:AlternateContent>
    </p:spTree>
    <p:extLst>
      <p:ext uri="{BB962C8B-B14F-4D97-AF65-F5344CB8AC3E}">
        <p14:creationId xmlns:p14="http://schemas.microsoft.com/office/powerpoint/2010/main" val="2948576912"/>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 name="Объект 10">
            <a:extLst>
              <a:ext uri="{FF2B5EF4-FFF2-40B4-BE49-F238E27FC236}">
                <a16:creationId xmlns:a16="http://schemas.microsoft.com/office/drawing/2014/main" id="{43352090-1448-4E8B-A2A8-876F8E14C772}"/>
              </a:ext>
            </a:extLst>
          </p:cNvPr>
          <p:cNvSpPr>
            <a:spLocks noGrp="1"/>
          </p:cNvSpPr>
          <p:nvPr>
            <p:ph idx="1"/>
          </p:nvPr>
        </p:nvSpPr>
        <p:spPr>
          <a:xfrm>
            <a:off x="1979712" y="188640"/>
            <a:ext cx="6840760" cy="5832648"/>
          </a:xfrm>
        </p:spPr>
        <p:txBody>
          <a:bodyPr>
            <a:noAutofit/>
          </a:bodyPr>
          <a:lstStyle/>
          <a:p>
            <a:pPr lvl="0"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при проектировании необходимо обязательно соблюдать параллельность длинных сторон полей, вдоль которых устанавливают направление основной обработки почв, и по возможности коротких сторон;</a:t>
            </a:r>
          </a:p>
          <a:p>
            <a:pPr lvl="0"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возможно проектирование полей в форме прямоугольников, трапеций, параллелограммов, отклонение углов которых от прямых не превышает 20..30</a:t>
            </a:r>
            <a:r>
              <a:rPr lang="ru-RU" sz="2000" dirty="0">
                <a:latin typeface="Times New Roman" panose="02020603050405020304" pitchFamily="18" charset="0"/>
                <a:cs typeface="Times New Roman" panose="02020603050405020304" pitchFamily="18" charset="0"/>
                <a:sym typeface="Symbol" panose="05050102010706020507" pitchFamily="18" charset="2"/>
              </a:rPr>
              <a:t></a:t>
            </a:r>
            <a:r>
              <a:rPr lang="ru-RU" sz="2000" dirty="0">
                <a:latin typeface="Times New Roman" panose="02020603050405020304" pitchFamily="18" charset="0"/>
                <a:cs typeface="Times New Roman" panose="02020603050405020304" pitchFamily="18" charset="0"/>
              </a:rPr>
              <a:t>, так как сильно скошенные боковые стороны значительно увеличивают потери времени на холостые повороты и заезды, снижают качество работ и создают неудобства при их выполнении;</a:t>
            </a:r>
          </a:p>
          <a:p>
            <a:pPr lvl="0"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при вкрапливании и вклинивании в пахотные земли контуров других земель (кустарники, пастбища, сенокосы и др.), расположении на территории блюдцеобразных микропонижений, небольших рытвин, промоин, мешающих правильному расположению полей, предусматривают проведение мелиоративных и культуртехнических работ с целью вовлечения неудобных контуров в пашню и планировку поверхности;</a:t>
            </a: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6337180"/>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0E739EBE-CB20-4F49-BA83-3F5B6C8A2428}"/>
              </a:ext>
            </a:extLst>
          </p:cNvPr>
          <p:cNvSpPr>
            <a:spLocks noGrp="1" noChangeArrowheads="1"/>
          </p:cNvSpPr>
          <p:nvPr>
            <p:ph idx="1"/>
          </p:nvPr>
        </p:nvSpPr>
        <p:spPr>
          <a:xfrm>
            <a:off x="1187624" y="850132"/>
            <a:ext cx="6984776" cy="5675212"/>
          </a:xfrm>
        </p:spPr>
        <p:txBody>
          <a:bodyPr>
            <a:normAutofit fontScale="70000" lnSpcReduction="20000"/>
          </a:bodyPr>
          <a:lstStyle/>
          <a:p>
            <a:pPr lvl="0" algn="just">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если мероприятия, перечисленные выше, провести невозможно, границы полей проектируют, исходя из удобства обработки свободных от вкрапленных участков площадей пашни, избегая их дробления; при этом поля будут обрабатывать по частям, число которых необходимо свести к минимуму;</a:t>
            </a:r>
          </a:p>
          <a:p>
            <a:pPr lvl="0" algn="just">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при проектировании полей и рабочих участков правильной формы допускается в их границах неоднородность почвы, рельефа и других факторов до 15% площади;</a:t>
            </a:r>
          </a:p>
          <a:p>
            <a:pPr lvl="0" algn="just">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для снижения затрат времени и средств на холостые переезды сельскохозяйственной техники с участка на участок, включая время на подготовку к переездам и переагрегатирование, стремятся, чтобы число рабочих участков в одном поле было минимальным, а поле располагалось одним компактным массивом;</a:t>
            </a:r>
          </a:p>
          <a:p>
            <a:pPr lvl="0" algn="just">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при разном качестве земель в границах поля в проекте намечают мероприятия по выращиванию почвенного плодородия за счет внесения повышенных доз органических и минеральных удобрений, окультуривания земель и др.</a:t>
            </a:r>
          </a:p>
          <a:p>
            <a:pPr marL="0" indent="0" algn="just">
              <a:buNone/>
            </a:pPr>
            <a:r>
              <a:rPr lang="ru-RU" sz="2000" i="1"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	</a:t>
            </a:r>
            <a:endParaRPr lang="ru-RU" altLang="ru-RU"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0595460"/>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0E739EBE-CB20-4F49-BA83-3F5B6C8A2428}"/>
              </a:ext>
            </a:extLst>
          </p:cNvPr>
          <p:cNvSpPr>
            <a:spLocks noGrp="1" noChangeArrowheads="1"/>
          </p:cNvSpPr>
          <p:nvPr>
            <p:ph idx="1"/>
          </p:nvPr>
        </p:nvSpPr>
        <p:spPr>
          <a:xfrm>
            <a:off x="1187624" y="850132"/>
            <a:ext cx="6984776" cy="5675212"/>
          </a:xfrm>
        </p:spPr>
        <p:txBody>
          <a:bodyPr>
            <a:normAutofit/>
          </a:bodyPr>
          <a:lstStyle/>
          <a:p>
            <a:pPr marL="0" lvl="0" indent="0" algn="just">
              <a:buNone/>
            </a:pPr>
            <a:r>
              <a:rPr lang="ru-RU" sz="2000" i="1"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	</a:t>
            </a:r>
            <a:endParaRPr lang="ru-RU" altLang="ru-RU" sz="2200" b="1"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31128590-0F19-4083-B758-F27C63C059A0}"/>
              </a:ext>
            </a:extLst>
          </p:cNvPr>
          <p:cNvPicPr/>
          <p:nvPr/>
        </p:nvPicPr>
        <p:blipFill rotWithShape="1">
          <a:blip r:embed="rId3">
            <a:extLst>
              <a:ext uri="{28A0092B-C50C-407E-A947-70E740481C1C}">
                <a14:useLocalDpi xmlns:a14="http://schemas.microsoft.com/office/drawing/2010/main" val="0"/>
              </a:ext>
            </a:extLst>
          </a:blip>
          <a:srcRect l="8492" t="14231" r="10846" b="8343"/>
          <a:stretch/>
        </p:blipFill>
        <p:spPr bwMode="auto">
          <a:xfrm rot="16200000">
            <a:off x="1727685" y="80624"/>
            <a:ext cx="5904659" cy="69847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0708813"/>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0E739EBE-CB20-4F49-BA83-3F5B6C8A2428}"/>
              </a:ext>
            </a:extLst>
          </p:cNvPr>
          <p:cNvSpPr>
            <a:spLocks noGrp="1" noChangeArrowheads="1"/>
          </p:cNvSpPr>
          <p:nvPr>
            <p:ph idx="1"/>
          </p:nvPr>
        </p:nvSpPr>
        <p:spPr>
          <a:xfrm>
            <a:off x="1331640" y="692696"/>
            <a:ext cx="6873552" cy="5904656"/>
          </a:xfrm>
        </p:spPr>
        <p:txBody>
          <a:bodyPr>
            <a:normAutofit fontScale="92500"/>
          </a:bodyPr>
          <a:lstStyle/>
          <a:p>
            <a:pPr marL="0" indent="0" algn="just">
              <a:buNone/>
            </a:pPr>
            <a:r>
              <a:rPr lang="ru-RU"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Внутреннее устройство территории севооборотов имеет решающее значение в повышении эффективности земледелия, так как пахотные земли являются основным и наиболее производительными в сельскохозяйственных организациях.</a:t>
            </a:r>
          </a:p>
          <a:p>
            <a:pPr marL="0" indent="0" algn="just">
              <a:buNone/>
            </a:pPr>
            <a:r>
              <a:rPr lang="ru-RU" sz="2200" dirty="0">
                <a:latin typeface="Times New Roman" panose="02020603050405020304" pitchFamily="18" charset="0"/>
                <a:cs typeface="Times New Roman" panose="02020603050405020304" pitchFamily="18" charset="0"/>
              </a:rPr>
              <a:t>	</a:t>
            </a:r>
            <a:r>
              <a:rPr lang="ru-RU" sz="2200" b="1" dirty="0">
                <a:latin typeface="Times New Roman" panose="02020603050405020304" pitchFamily="18" charset="0"/>
                <a:cs typeface="Times New Roman" panose="02020603050405020304" pitchFamily="18" charset="0"/>
              </a:rPr>
              <a:t>Устройство территории севооборотов включает следующие элементы проекта: </a:t>
            </a:r>
            <a:r>
              <a:rPr lang="ru-RU" sz="2200" dirty="0">
                <a:latin typeface="Times New Roman" panose="02020603050405020304" pitchFamily="18" charset="0"/>
                <a:cs typeface="Times New Roman" panose="02020603050405020304" pitchFamily="18" charset="0"/>
              </a:rPr>
              <a:t>размещение полей севооборотов и рабочих участков; размещение полезащитных лесных полос; размещение полевых дорого; размещение полевых станов, источников полевого водоснабжения и других объектов инфраструктуры, обслуживающих производственные процессы в полеводстве (товарные площадки, площадки для приготовления растворов и хранения ядохимикатов, вертолётные площадки и пр.). Перечисленные элементы взаимосвязаны.</a:t>
            </a:r>
          </a:p>
          <a:p>
            <a:pPr marL="0" indent="0" algn="just">
              <a:buNone/>
            </a:pPr>
            <a:r>
              <a:rPr lang="ru-RU" sz="2200" dirty="0">
                <a:latin typeface="Times New Roman" panose="02020603050405020304" pitchFamily="18" charset="0"/>
                <a:cs typeface="Times New Roman" panose="02020603050405020304" pitchFamily="18" charset="0"/>
              </a:rPr>
              <a:t>	В условиях водной эрозии почв и необходимости проведения мелиоративных мероприятий на территории севооборотов проектируют гидротехнические сооружения (валы-каналы, осушительные и оросительные каналы и др.)</a:t>
            </a:r>
          </a:p>
          <a:p>
            <a:pPr marL="0" indent="0" algn="just">
              <a:buNone/>
            </a:pPr>
            <a:endParaRPr lang="ru-RU" altLang="ru-RU" sz="2000" b="1" dirty="0">
              <a:latin typeface="Times New Roman" panose="02020603050405020304" pitchFamily="18" charset="0"/>
              <a:cs typeface="Times New Roman" panose="02020603050405020304" pitchFamily="18" charset="0"/>
            </a:endParaRPr>
          </a:p>
        </p:txBody>
      </p:sp>
    </p:spTree>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 name="Объект 10">
            <a:extLst>
              <a:ext uri="{FF2B5EF4-FFF2-40B4-BE49-F238E27FC236}">
                <a16:creationId xmlns:a16="http://schemas.microsoft.com/office/drawing/2014/main" id="{43352090-1448-4E8B-A2A8-876F8E14C772}"/>
              </a:ext>
            </a:extLst>
          </p:cNvPr>
          <p:cNvSpPr>
            <a:spLocks noGrp="1"/>
          </p:cNvSpPr>
          <p:nvPr>
            <p:ph idx="1"/>
          </p:nvPr>
        </p:nvSpPr>
        <p:spPr>
          <a:xfrm>
            <a:off x="1979712" y="188640"/>
            <a:ext cx="6840760" cy="5832648"/>
          </a:xfrm>
        </p:spPr>
        <p:txBody>
          <a:bodyPr>
            <a:noAutofit/>
          </a:bodyPr>
          <a:lstStyle/>
          <a:p>
            <a:pPr marL="0" indent="0" algn="just">
              <a:buNone/>
            </a:pPr>
            <a:r>
              <a:rPr lang="ru-RU" sz="2000" dirty="0"/>
              <a:t>	</a:t>
            </a:r>
            <a:r>
              <a:rPr lang="ru-RU" sz="2000" dirty="0">
                <a:latin typeface="Times New Roman" panose="02020603050405020304" pitchFamily="18" charset="0"/>
                <a:cs typeface="Times New Roman" panose="02020603050405020304" pitchFamily="18" charset="0"/>
              </a:rPr>
              <a:t>Если поля имеют форму треугольников, неправильных четырехугольников с непараллельными или криволинейными длинными сторонами, всегда остаются клинья, неудобные для обработки и с коротким гоном, что приводит к недопашкам, недосеву, дополнительным затратам времени и расходу топлива, ухудшению качества работ, повышенному износу машин. Примеры проектирования полей различных форм показаны на рисунке 6.5.</a:t>
            </a:r>
          </a:p>
          <a:p>
            <a:pPr marL="0" indent="0" algn="just">
              <a:buNone/>
            </a:pPr>
            <a:r>
              <a:rPr lang="ru-RU" sz="2000" dirty="0">
                <a:latin typeface="Times New Roman" panose="02020603050405020304" pitchFamily="18" charset="0"/>
                <a:cs typeface="Times New Roman" panose="02020603050405020304" pitchFamily="18" charset="0"/>
              </a:rPr>
              <a:t>	Соблюдение прямоугольности полей (рабочих участков) и параллельности их длинных сторон особенно важно в овощных и прифермских севооборотах, насыщенных пропашными культурами. Эти поля, учитывая большие объемы работ в поперечном направлении, проектируют также прямоугольными, близкими к квадрату.</a:t>
            </a:r>
          </a:p>
          <a:p>
            <a:pPr marL="0" indent="0" algn="just">
              <a:buNone/>
            </a:pPr>
            <a:r>
              <a:rPr lang="ru-RU" sz="2000" dirty="0">
                <a:latin typeface="Times New Roman" panose="02020603050405020304" pitchFamily="18" charset="0"/>
                <a:cs typeface="Times New Roman" panose="02020603050405020304" pitchFamily="18" charset="0"/>
              </a:rPr>
              <a:t>	На расположение (ориентировку) границ полей севооборотов оказывают влияние направление склонов, расположение и конфигурация пахотных массивов, размещение магистральных дорог, преобладающее направление господствующих ветров (суховеев, метелевых ветров), ориентировка рядков сева, учитывающая условия освещенности и обогрева растений. </a:t>
            </a: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9834710"/>
      </p:ext>
    </p:extLst>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98000">
              <a:schemeClr val="accent1">
                <a:lumMod val="60000"/>
                <a:lumOff val="40000"/>
              </a:schemeClr>
            </a:gs>
            <a:gs pos="100000">
              <a:schemeClr val="accent3">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C737D14-F1CB-46E6-B078-7F94616553DF}"/>
              </a:ext>
            </a:extLst>
          </p:cNvPr>
          <p:cNvSpPr txBox="1"/>
          <p:nvPr/>
        </p:nvSpPr>
        <p:spPr>
          <a:xfrm>
            <a:off x="1043608" y="2492896"/>
            <a:ext cx="7488832" cy="1200329"/>
          </a:xfrm>
          <a:prstGeom prst="rect">
            <a:avLst/>
          </a:prstGeom>
          <a:noFill/>
        </p:spPr>
        <p:txBody>
          <a:bodyPr wrap="square" rtlCol="0">
            <a:spAutoFit/>
          </a:bodyPr>
          <a:lstStyle/>
          <a:p>
            <a:pPr algn="ctr"/>
            <a:r>
              <a:rPr lang="ru-RU" sz="3600" b="1" dirty="0">
                <a:solidFill>
                  <a:schemeClr val="bg1"/>
                </a:solidFill>
                <a:latin typeface="Times New Roman" panose="02020603050405020304" pitchFamily="18" charset="0"/>
                <a:cs typeface="Times New Roman" panose="02020603050405020304" pitchFamily="18" charset="0"/>
              </a:rPr>
              <a:t>Вопрос 6. Учет требований равновеликости полей</a:t>
            </a:r>
            <a:endParaRPr lang="ru-RU" sz="3600" dirty="0"/>
          </a:p>
        </p:txBody>
      </p:sp>
    </p:spTree>
    <p:extLst>
      <p:ext uri="{BB962C8B-B14F-4D97-AF65-F5344CB8AC3E}">
        <p14:creationId xmlns:p14="http://schemas.microsoft.com/office/powerpoint/2010/main" val="1914604085"/>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0E739EBE-CB20-4F49-BA83-3F5B6C8A2428}"/>
              </a:ext>
            </a:extLst>
          </p:cNvPr>
          <p:cNvSpPr>
            <a:spLocks noGrp="1" noChangeArrowheads="1"/>
          </p:cNvSpPr>
          <p:nvPr>
            <p:ph idx="1"/>
          </p:nvPr>
        </p:nvSpPr>
        <p:spPr>
          <a:xfrm>
            <a:off x="899592" y="476672"/>
            <a:ext cx="6984776" cy="5675212"/>
          </a:xfrm>
        </p:spPr>
        <p:txBody>
          <a:bodyPr>
            <a:normAutofit/>
          </a:bodyPr>
          <a:lstStyle/>
          <a:p>
            <a:pPr marL="0" indent="0" algn="just">
              <a:buNone/>
            </a:pPr>
            <a:r>
              <a:rPr lang="ru-RU" sz="2000" dirty="0">
                <a:latin typeface="Times New Roman" panose="02020603050405020304" pitchFamily="18" charset="0"/>
                <a:cs typeface="Times New Roman" panose="02020603050405020304" pitchFamily="18" charset="0"/>
              </a:rPr>
              <a:t>	При одинаковых площадях полей обеспечивается постоянство площадей посевов одинаковых с/х культур по годам ротации, равномерный выход продукции, примерно одинаковый объем полевых и транспортных работ в различные годы.</a:t>
            </a:r>
          </a:p>
          <a:p>
            <a:pPr marL="0" lvl="0" indent="0" algn="just">
              <a:buNone/>
            </a:pPr>
            <a:r>
              <a:rPr lang="ru-RU" sz="2000" i="1"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	</a:t>
            </a:r>
            <a:endParaRPr lang="ru-RU" altLang="ru-RU" sz="2200" b="1" dirty="0">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7467D4F6-78E5-4C52-A636-E214A78C3E9E}"/>
              </a:ext>
            </a:extLst>
          </p:cNvPr>
          <p:cNvPicPr/>
          <p:nvPr/>
        </p:nvPicPr>
        <p:blipFill rotWithShape="1">
          <a:blip r:embed="rId3">
            <a:extLst>
              <a:ext uri="{28A0092B-C50C-407E-A947-70E740481C1C}">
                <a14:useLocalDpi xmlns:a14="http://schemas.microsoft.com/office/drawing/2010/main" val="0"/>
              </a:ext>
            </a:extLst>
          </a:blip>
          <a:srcRect l="25459" t="7922" r="15801" b="7915"/>
          <a:stretch/>
        </p:blipFill>
        <p:spPr bwMode="auto">
          <a:xfrm rot="16200000">
            <a:off x="2231742" y="584683"/>
            <a:ext cx="4608512" cy="72728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00794055"/>
      </p:ext>
    </p:extLst>
  </p:cSld>
  <p:clrMapOvr>
    <a:masterClrMapping/>
  </p:clrMapOvr>
  <p:transition spd="slow">
    <p:cover/>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Объект 10">
                <a:extLst>
                  <a:ext uri="{FF2B5EF4-FFF2-40B4-BE49-F238E27FC236}">
                    <a16:creationId xmlns:a16="http://schemas.microsoft.com/office/drawing/2014/main" id="{43352090-1448-4E8B-A2A8-876F8E14C772}"/>
                  </a:ext>
                </a:extLst>
              </p:cNvPr>
              <p:cNvSpPr>
                <a:spLocks noGrp="1"/>
              </p:cNvSpPr>
              <p:nvPr>
                <p:ph idx="1"/>
              </p:nvPr>
            </p:nvSpPr>
            <p:spPr>
              <a:xfrm>
                <a:off x="2051720" y="260648"/>
                <a:ext cx="6840760" cy="5832648"/>
              </a:xfrm>
            </p:spPr>
            <p:txBody>
              <a:bodyPr>
                <a:noAutofit/>
              </a:bodyPr>
              <a:lstStyle/>
              <a:p>
                <a:pPr marL="0" indent="0" algn="just">
                  <a:buNone/>
                </a:pPr>
                <a:r>
                  <a:rPr lang="ru-RU" sz="2000" dirty="0"/>
                  <a:t>	</a:t>
                </a:r>
                <a:r>
                  <a:rPr lang="ru-RU" sz="2000" dirty="0">
                    <a:latin typeface="Times New Roman" panose="02020603050405020304" pitchFamily="18" charset="0"/>
                    <a:cs typeface="Times New Roman" panose="02020603050405020304" pitchFamily="18" charset="0"/>
                  </a:rPr>
                  <a:t>Соблюдение этого требования возможно при проектировании равновеликих полей. Однако пространственные условия (крупность пахотных массивов, расчлененность, разобщенность земель) и производительные свойства пашни (различие в плодородии, рельефе, увлажнении) вызывают необходимость допускать отклонения фактических полей.</a:t>
                </a:r>
              </a:p>
              <a:p>
                <a:pPr marL="0" indent="0">
                  <a:buNone/>
                </a:pP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Среднюю площадь поля получают, разделив общую площадь с/о (</a:t>
                </a:r>
                <a:r>
                  <a:rPr lang="ru-RU" sz="2000" b="1" i="1" dirty="0" err="1">
                    <a:latin typeface="Times New Roman" panose="02020603050405020304" pitchFamily="18" charset="0"/>
                    <a:cs typeface="Times New Roman" panose="02020603050405020304" pitchFamily="18" charset="0"/>
                  </a:rPr>
                  <a:t>Р</a:t>
                </a:r>
                <a:r>
                  <a:rPr lang="ru-RU" sz="2000" b="1" i="1" baseline="-25000" dirty="0" err="1">
                    <a:latin typeface="Times New Roman" panose="02020603050405020304" pitchFamily="18" charset="0"/>
                    <a:cs typeface="Times New Roman" panose="02020603050405020304" pitchFamily="18" charset="0"/>
                  </a:rPr>
                  <a:t>с</a:t>
                </a:r>
                <a:r>
                  <a:rPr lang="ru-RU" sz="2000" b="1" dirty="0">
                    <a:latin typeface="Times New Roman" panose="02020603050405020304" pitchFamily="18" charset="0"/>
                    <a:cs typeface="Times New Roman" panose="02020603050405020304" pitchFamily="18" charset="0"/>
                  </a:rPr>
                  <a:t>) на количество полей </a:t>
                </a:r>
                <a:r>
                  <a:rPr lang="ru-RU" sz="2000" b="1" i="1" dirty="0">
                    <a:latin typeface="Times New Roman" panose="02020603050405020304" pitchFamily="18" charset="0"/>
                    <a:cs typeface="Times New Roman" panose="02020603050405020304" pitchFamily="18" charset="0"/>
                  </a:rPr>
                  <a:t>Ч</a:t>
                </a:r>
                <a:endParaRPr lang="ru-RU" sz="2000" b="1" dirty="0">
                  <a:latin typeface="Times New Roman" panose="02020603050405020304" pitchFamily="18" charset="0"/>
                  <a:cs typeface="Times New Roman" panose="02020603050405020304" pitchFamily="18" charset="0"/>
                </a:endParaRPr>
              </a:p>
              <a:p>
                <a:pPr marL="0" indent="0">
                  <a:buNone/>
                </a:pPr>
                <a:r>
                  <a:rPr lang="ru-RU" sz="2400" i="1" dirty="0">
                    <a:latin typeface="Times New Roman" panose="02020603050405020304" pitchFamily="18" charset="0"/>
                    <a:cs typeface="Times New Roman" panose="02020603050405020304" pitchFamily="18" charset="0"/>
                  </a:rPr>
                  <a:t>                                  </a:t>
                </a:r>
              </a:p>
              <a:p>
                <a:pPr marL="0" indent="0">
                  <a:buNone/>
                </a:pPr>
                <a:r>
                  <a:rPr lang="ru-RU" sz="2400" i="1" dirty="0">
                    <a:latin typeface="Times New Roman" panose="02020603050405020304" pitchFamily="18" charset="0"/>
                    <a:cs typeface="Times New Roman" panose="02020603050405020304" pitchFamily="18" charset="0"/>
                  </a:rPr>
                  <a:t>			 </a:t>
                </a:r>
                <a:r>
                  <a:rPr lang="ru-RU" sz="2400" i="1" dirty="0" err="1">
                    <a:latin typeface="Times New Roman" panose="02020603050405020304" pitchFamily="18" charset="0"/>
                    <a:cs typeface="Times New Roman" panose="02020603050405020304" pitchFamily="18" charset="0"/>
                  </a:rPr>
                  <a:t>Р</a:t>
                </a:r>
                <a:r>
                  <a:rPr lang="ru-RU" sz="2400" i="1" baseline="-25000" dirty="0" err="1">
                    <a:latin typeface="Times New Roman" panose="02020603050405020304" pitchFamily="18" charset="0"/>
                    <a:cs typeface="Times New Roman" panose="02020603050405020304" pitchFamily="18" charset="0"/>
                  </a:rPr>
                  <a:t>п</a:t>
                </a:r>
                <a:r>
                  <a:rPr lang="ru-RU" sz="2400" i="1" baseline="-25000" dirty="0">
                    <a:latin typeface="Times New Roman" panose="02020603050405020304" pitchFamily="18" charset="0"/>
                    <a:cs typeface="Times New Roman" panose="02020603050405020304" pitchFamily="18" charset="0"/>
                  </a:rPr>
                  <a:t> </a:t>
                </a:r>
                <a:r>
                  <a:rPr lang="ru-RU" sz="2400" i="1" dirty="0">
                    <a:latin typeface="Times New Roman" panose="02020603050405020304" pitchFamily="18" charset="0"/>
                    <a:cs typeface="Times New Roman" panose="02020603050405020304" pitchFamily="18" charset="0"/>
                  </a:rPr>
                  <a:t>= </a:t>
                </a:r>
                <a14:m>
                  <m:oMath xmlns:m="http://schemas.openxmlformats.org/officeDocument/2006/math">
                    <m:f>
                      <m:fPr>
                        <m:ctrlPr>
                          <a:rPr lang="ru-RU" sz="2400" i="1">
                            <a:latin typeface="Cambria Math" panose="02040503050406030204" pitchFamily="18" charset="0"/>
                          </a:rPr>
                        </m:ctrlPr>
                      </m:fPr>
                      <m:num>
                        <m:r>
                          <a:rPr lang="ru-RU" sz="2400" i="1">
                            <a:latin typeface="Cambria Math" panose="02040503050406030204" pitchFamily="18" charset="0"/>
                          </a:rPr>
                          <m:t>Р</m:t>
                        </m:r>
                        <m:r>
                          <a:rPr lang="ru-RU" sz="2400" i="1" baseline="-25000">
                            <a:latin typeface="Cambria Math" panose="02040503050406030204" pitchFamily="18" charset="0"/>
                          </a:rPr>
                          <m:t>с</m:t>
                        </m:r>
                      </m:num>
                      <m:den>
                        <m:r>
                          <a:rPr lang="ru-RU" sz="2400" i="1">
                            <a:latin typeface="Cambria Math" panose="02040503050406030204" pitchFamily="18" charset="0"/>
                          </a:rPr>
                          <m:t>Ч</m:t>
                        </m:r>
                      </m:den>
                    </m:f>
                  </m:oMath>
                </a14:m>
                <a:r>
                  <a:rPr lang="ru-RU" sz="2400" i="1" dirty="0">
                    <a:latin typeface="Times New Roman" panose="02020603050405020304" pitchFamily="18" charset="0"/>
                    <a:cs typeface="Times New Roman" panose="02020603050405020304" pitchFamily="18" charset="0"/>
                  </a:rPr>
                  <a:t>,		</a:t>
                </a:r>
                <a:r>
                  <a:rPr lang="ru-RU" sz="2000" i="1" dirty="0">
                    <a:latin typeface="Times New Roman" panose="02020603050405020304" pitchFamily="18" charset="0"/>
                    <a:cs typeface="Times New Roman" panose="02020603050405020304" pitchFamily="18" charset="0"/>
                  </a:rPr>
                  <a:t>(6.9)</a:t>
                </a:r>
              </a:p>
              <a:p>
                <a:pPr marL="0" indent="0">
                  <a:buNone/>
                </a:pPr>
                <a:endParaRPr lang="ru-RU" sz="2000" dirty="0">
                  <a:latin typeface="Times New Roman" panose="02020603050405020304" pitchFamily="18" charset="0"/>
                  <a:cs typeface="Times New Roman" panose="02020603050405020304" pitchFamily="18" charset="0"/>
                </a:endParaRPr>
              </a:p>
              <a:p>
                <a:pPr marL="0" indent="0">
                  <a:buNone/>
                </a:pPr>
                <a:r>
                  <a:rPr lang="ru-RU" sz="2000" dirty="0">
                    <a:latin typeface="Times New Roman" panose="02020603050405020304" pitchFamily="18" charset="0"/>
                    <a:cs typeface="Times New Roman" panose="02020603050405020304" pitchFamily="18" charset="0"/>
                  </a:rPr>
                  <a:t>	Однако, ввиду того, что поля могут иметь разное плодородие, пользуются средней условной площадью поля.</a:t>
                </a: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p:txBody>
          </p:sp>
        </mc:Choice>
        <mc:Fallback xmlns="">
          <p:sp>
            <p:nvSpPr>
              <p:cNvPr id="11" name="Объект 10">
                <a:extLst>
                  <a:ext uri="{FF2B5EF4-FFF2-40B4-BE49-F238E27FC236}">
                    <a16:creationId xmlns:a16="http://schemas.microsoft.com/office/drawing/2014/main" id="{43352090-1448-4E8B-A2A8-876F8E14C772}"/>
                  </a:ext>
                </a:extLst>
              </p:cNvPr>
              <p:cNvSpPr>
                <a:spLocks noGrp="1" noRot="1" noChangeAspect="1" noMove="1" noResize="1" noEditPoints="1" noAdjustHandles="1" noChangeArrowheads="1" noChangeShapeType="1" noTextEdit="1"/>
              </p:cNvSpPr>
              <p:nvPr>
                <p:ph idx="1"/>
              </p:nvPr>
            </p:nvSpPr>
            <p:spPr>
              <a:xfrm>
                <a:off x="2051720" y="260648"/>
                <a:ext cx="6840760" cy="5832648"/>
              </a:xfrm>
              <a:blipFill>
                <a:blip r:embed="rId4"/>
                <a:stretch>
                  <a:fillRect l="-980" t="-1254" r="-891"/>
                </a:stretch>
              </a:blipFill>
            </p:spPr>
            <p:txBody>
              <a:bodyPr/>
              <a:lstStyle/>
              <a:p>
                <a:r>
                  <a:rPr lang="ru-RU">
                    <a:noFill/>
                  </a:rPr>
                  <a:t> </a:t>
                </a:r>
              </a:p>
            </p:txBody>
          </p:sp>
        </mc:Fallback>
      </mc:AlternateContent>
    </p:spTree>
    <p:extLst>
      <p:ext uri="{BB962C8B-B14F-4D97-AF65-F5344CB8AC3E}">
        <p14:creationId xmlns:p14="http://schemas.microsoft.com/office/powerpoint/2010/main" val="2092790294"/>
      </p:ext>
    </p:extLst>
  </p:cSld>
  <p:clrMapOvr>
    <a:masterClrMapping/>
  </p:clrMapOvr>
  <p:transition spd="slow">
    <p:cover/>
  </p:transition>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98000">
              <a:schemeClr val="accent1">
                <a:lumMod val="60000"/>
                <a:lumOff val="40000"/>
              </a:schemeClr>
            </a:gs>
            <a:gs pos="100000">
              <a:schemeClr val="accent3">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C737D14-F1CB-46E6-B078-7F94616553DF}"/>
              </a:ext>
            </a:extLst>
          </p:cNvPr>
          <p:cNvSpPr txBox="1"/>
          <p:nvPr/>
        </p:nvSpPr>
        <p:spPr>
          <a:xfrm>
            <a:off x="827584" y="2204864"/>
            <a:ext cx="7920880" cy="1754326"/>
          </a:xfrm>
          <a:prstGeom prst="rect">
            <a:avLst/>
          </a:prstGeom>
          <a:noFill/>
        </p:spPr>
        <p:txBody>
          <a:bodyPr wrap="square" rtlCol="0">
            <a:spAutoFit/>
          </a:bodyPr>
          <a:lstStyle/>
          <a:p>
            <a:pPr algn="ctr"/>
            <a:r>
              <a:rPr lang="ru-RU" sz="3600" b="1" dirty="0">
                <a:solidFill>
                  <a:schemeClr val="bg1"/>
                </a:solidFill>
                <a:latin typeface="Times New Roman" panose="02020603050405020304" pitchFamily="18" charset="0"/>
                <a:cs typeface="Times New Roman" panose="02020603050405020304" pitchFamily="18" charset="0"/>
              </a:rPr>
              <a:t>Вопрос 7. Учет существующей и намечаемой проектной организации территории при размещение полей</a:t>
            </a:r>
            <a:endParaRPr lang="ru-RU" sz="3600" dirty="0"/>
          </a:p>
        </p:txBody>
      </p:sp>
    </p:spTree>
    <p:extLst>
      <p:ext uri="{BB962C8B-B14F-4D97-AF65-F5344CB8AC3E}">
        <p14:creationId xmlns:p14="http://schemas.microsoft.com/office/powerpoint/2010/main" val="1602722712"/>
      </p:ext>
    </p:extLst>
  </p:cSld>
  <p:clrMapOvr>
    <a:masterClrMapping/>
  </p:clrMapOvr>
  <p:transition spd="slow">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0E739EBE-CB20-4F49-BA83-3F5B6C8A2428}"/>
              </a:ext>
            </a:extLst>
          </p:cNvPr>
          <p:cNvSpPr>
            <a:spLocks noGrp="1" noChangeArrowheads="1"/>
          </p:cNvSpPr>
          <p:nvPr>
            <p:ph idx="1"/>
          </p:nvPr>
        </p:nvSpPr>
        <p:spPr>
          <a:xfrm>
            <a:off x="1187624" y="850132"/>
            <a:ext cx="6984776" cy="5675212"/>
          </a:xfrm>
        </p:spPr>
        <p:txBody>
          <a:bodyPr>
            <a:normAutofit/>
          </a:bodyPr>
          <a:lstStyle/>
          <a:p>
            <a:pPr indent="0" algn="just">
              <a:lnSpc>
                <a:spcPts val="1800"/>
              </a:lnSpc>
              <a:spcAft>
                <a:spcPts val="0"/>
              </a:spcAft>
              <a:buNone/>
            </a:pPr>
            <a:r>
              <a:rPr lang="ru-RU" sz="2200" i="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ea typeface="Calibri" panose="020F0502020204030204" pitchFamily="34" charset="0"/>
                <a:cs typeface="Times New Roman" panose="02020603050405020304" pitchFamily="18" charset="0"/>
              </a:rPr>
              <a:t>Учитывая, что на существующие элементы организации территории (дороги, лесополосы, каналы, границы полей освоенных севооборотов) уже затрачены большие капиталовложения, их следует по возможности сохранить.</a:t>
            </a:r>
          </a:p>
          <a:p>
            <a:pPr indent="0" algn="just">
              <a:lnSpc>
                <a:spcPts val="1800"/>
              </a:lnSpc>
              <a:spcAft>
                <a:spcPts val="0"/>
              </a:spcAft>
              <a:buNone/>
            </a:pPr>
            <a:r>
              <a:rPr lang="ru-RU" sz="2000" dirty="0">
                <a:latin typeface="Times New Roman" panose="02020603050405020304" pitchFamily="18" charset="0"/>
                <a:ea typeface="Calibri" panose="020F0502020204030204" pitchFamily="34" charset="0"/>
                <a:cs typeface="Times New Roman" panose="02020603050405020304" pitchFamily="18" charset="0"/>
              </a:rPr>
              <a:t>	Если существующие полевые дороги и лесополосы размещены неправильно, то образуются искусственные водосборы, концентрирующие сток, что развивает эрозию и, как следствие, приводит к появлению промоин, увеличивает число оврагов. </a:t>
            </a:r>
          </a:p>
          <a:p>
            <a:pPr indent="0" algn="just">
              <a:lnSpc>
                <a:spcPts val="1800"/>
              </a:lnSpc>
              <a:spcAft>
                <a:spcPts val="0"/>
              </a:spcAft>
              <a:buNone/>
            </a:pP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b="1" dirty="0">
                <a:latin typeface="Times New Roman" panose="02020603050405020304" pitchFamily="18" charset="0"/>
                <a:ea typeface="Calibri" panose="020F0502020204030204" pitchFamily="34" charset="0"/>
                <a:cs typeface="Times New Roman" panose="02020603050405020304" pitchFamily="18" charset="0"/>
              </a:rPr>
              <a:t>В этом случае существующую организацию территории исправляют</a:t>
            </a:r>
            <a:r>
              <a:rPr lang="ru-RU" sz="2000" dirty="0">
                <a:latin typeface="Times New Roman" panose="02020603050405020304" pitchFamily="18" charset="0"/>
                <a:ea typeface="Calibri" panose="020F0502020204030204" pitchFamily="34" charset="0"/>
                <a:cs typeface="Times New Roman" panose="02020603050405020304" pitchFamily="18" charset="0"/>
              </a:rPr>
              <a:t>: распахивают ненужные полевые дороги, ликвидируют отдельные лесополосы или их части, засыпают каналы. Спрямляя или перемещая дороги, сохраняют их выходы через границы смежных землевладений и землепользований. </a:t>
            </a:r>
          </a:p>
          <a:p>
            <a:pPr indent="0" algn="just">
              <a:lnSpc>
                <a:spcPts val="1800"/>
              </a:lnSpc>
              <a:spcAft>
                <a:spcPts val="0"/>
              </a:spcAft>
              <a:buNone/>
            </a:pPr>
            <a:r>
              <a:rPr lang="ru-RU" sz="2000" dirty="0">
                <a:latin typeface="Times New Roman" panose="02020603050405020304" pitchFamily="18" charset="0"/>
                <a:ea typeface="Calibri" panose="020F0502020204030204" pitchFamily="34" charset="0"/>
                <a:cs typeface="Times New Roman" panose="02020603050405020304" pitchFamily="18" charset="0"/>
              </a:rPr>
              <a:t>	Однако, такая реконструкция требует значительных капиталовложений, поэтому необходимо детально обосновывать и оценивать все возможные варианты.</a:t>
            </a:r>
          </a:p>
          <a:p>
            <a:pPr marL="0" lvl="0" indent="0" algn="just">
              <a:buNone/>
            </a:pPr>
            <a:r>
              <a:rPr lang="ru-RU" sz="2200" dirty="0">
                <a:latin typeface="Times New Roman" panose="02020603050405020304" pitchFamily="18" charset="0"/>
                <a:cs typeface="Times New Roman" panose="02020603050405020304" pitchFamily="18" charset="0"/>
              </a:rPr>
              <a:t>	</a:t>
            </a:r>
            <a:endParaRPr lang="ru-RU" altLang="ru-RU"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73215"/>
      </p:ext>
    </p:extLst>
  </p:cSld>
  <p:clrMapOvr>
    <a:masterClrMapping/>
  </p:clrMapOvr>
  <p:transition spd="slow">
    <p:cover/>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 name="Объект 10">
            <a:extLst>
              <a:ext uri="{FF2B5EF4-FFF2-40B4-BE49-F238E27FC236}">
                <a16:creationId xmlns:a16="http://schemas.microsoft.com/office/drawing/2014/main" id="{43352090-1448-4E8B-A2A8-876F8E14C772}"/>
              </a:ext>
            </a:extLst>
          </p:cNvPr>
          <p:cNvSpPr>
            <a:spLocks noGrp="1"/>
          </p:cNvSpPr>
          <p:nvPr>
            <p:ph idx="1"/>
          </p:nvPr>
        </p:nvSpPr>
        <p:spPr>
          <a:xfrm>
            <a:off x="1979712" y="404664"/>
            <a:ext cx="6840760" cy="5616624"/>
          </a:xfrm>
        </p:spPr>
        <p:txBody>
          <a:bodyPr>
            <a:noAutofit/>
          </a:bodyPr>
          <a:lstStyle/>
          <a:p>
            <a:pPr marL="0" indent="0" algn="just">
              <a:buNone/>
            </a:pPr>
            <a:r>
              <a:rPr lang="ru-RU" sz="2000" dirty="0">
                <a:latin typeface="Times New Roman" panose="02020603050405020304" pitchFamily="18" charset="0"/>
                <a:cs typeface="Times New Roman" panose="02020603050405020304" pitchFamily="18" charset="0"/>
              </a:rPr>
              <a:t>	При проектировании стремятся также максимально сохранить границы полей освоенных севооборотов, особенно занятых посевами многолетних трав разных сроков пользования. При этом новые поля формируют однородными по составу предшественников, что обеспечит ускоренный переход к новым севооборотам.</a:t>
            </a:r>
          </a:p>
          <a:p>
            <a:pPr marL="0" indent="0" algn="just">
              <a:buNone/>
            </a:pPr>
            <a:r>
              <a:rPr lang="ru-RU" sz="2000" dirty="0">
                <a:latin typeface="Times New Roman" panose="02020603050405020304" pitchFamily="18" charset="0"/>
                <a:cs typeface="Times New Roman" panose="02020603050405020304" pitchFamily="18" charset="0"/>
              </a:rPr>
              <a:t>	Для сокращения транспортных расходов, холостых переездов сельскохозяйственной техники, а также потерь времени на переезды и переходы работников поля севооборотов размещают так, чтобы они имели возможно кратчайшую и удобную связь с хозяйственными центрами, животноводческими фермами, полевыми станами и между собой.</a:t>
            </a:r>
          </a:p>
          <a:p>
            <a:pPr marL="0" indent="0" algn="just">
              <a:buNone/>
            </a:pP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Вновь осваиваемые земли можно включать в поля севооборотов различными способами. </a:t>
            </a:r>
            <a:r>
              <a:rPr lang="ru-RU" sz="2000" dirty="0">
                <a:latin typeface="Times New Roman" panose="02020603050405020304" pitchFamily="18" charset="0"/>
                <a:cs typeface="Times New Roman" panose="02020603050405020304" pitchFamily="18" charset="0"/>
              </a:rPr>
              <a:t>Если они примыкают к пашне более или менее равномерно с разных сторон или вкрапливаются в нее в виде небольших участков, то их включают в ближайшие поля севооборота.</a:t>
            </a:r>
          </a:p>
          <a:p>
            <a:pPr marL="0" indent="0" algn="just">
              <a:buNone/>
            </a:pPr>
            <a:r>
              <a:rPr lang="ru-RU" sz="2000" dirty="0"/>
              <a:t>	</a:t>
            </a: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6489633"/>
      </p:ext>
    </p:extLst>
  </p:cSld>
  <p:clrMapOvr>
    <a:masterClrMapping/>
  </p:clrMapOvr>
  <p:transition spd="slow">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0E739EBE-CB20-4F49-BA83-3F5B6C8A2428}"/>
              </a:ext>
            </a:extLst>
          </p:cNvPr>
          <p:cNvSpPr>
            <a:spLocks noGrp="1" noChangeArrowheads="1"/>
          </p:cNvSpPr>
          <p:nvPr>
            <p:ph idx="1"/>
          </p:nvPr>
        </p:nvSpPr>
        <p:spPr>
          <a:xfrm>
            <a:off x="1187624" y="850132"/>
            <a:ext cx="6984776" cy="5675212"/>
          </a:xfrm>
        </p:spPr>
        <p:txBody>
          <a:bodyPr>
            <a:normAutofit/>
          </a:bodyPr>
          <a:lstStyle/>
          <a:p>
            <a:pPr marL="0" indent="0" algn="just">
              <a:buNone/>
            </a:pPr>
            <a:r>
              <a:rPr lang="ru-RU" sz="2000" dirty="0">
                <a:latin typeface="Times New Roman" panose="02020603050405020304" pitchFamily="18" charset="0"/>
                <a:cs typeface="Times New Roman" panose="02020603050405020304" pitchFamily="18" charset="0"/>
              </a:rPr>
              <a:t>	Если они расположены в одном месте и не превышают площади поля, то на этих осваиваемых землях проектируют дополнительное поле севооборота, увеличивая число лет ротации. Первоначально на этом поле размещают многолетние травы (1...3-го годов), делая его выводным.</a:t>
            </a:r>
          </a:p>
          <a:p>
            <a:pPr marL="0" indent="0" algn="just">
              <a:buNone/>
            </a:pPr>
            <a:r>
              <a:rPr lang="ru-RU" sz="2000" dirty="0">
                <a:latin typeface="Times New Roman" panose="02020603050405020304" pitchFamily="18" charset="0"/>
                <a:cs typeface="Times New Roman" panose="02020603050405020304" pitchFamily="18" charset="0"/>
              </a:rPr>
              <a:t>	В случаях, когда в севооборот включают чистые, пригодные для пахоты площади пастбищ или сенокосов, не требующих для освоения дополнительных затрат, их учитывают как предшественники (многолетние травы) и вводят в севооборот в порядке и в сроки, предусмотренные в плане перехода к севообороту.</a:t>
            </a:r>
          </a:p>
          <a:p>
            <a:pPr marL="0" indent="0" algn="just">
              <a:buNone/>
            </a:pPr>
            <a:r>
              <a:rPr lang="ru-RU" sz="2000" dirty="0">
                <a:latin typeface="Times New Roman" panose="02020603050405020304" pitchFamily="18" charset="0"/>
                <a:cs typeface="Times New Roman" panose="02020603050405020304" pitchFamily="18" charset="0"/>
              </a:rPr>
              <a:t>	Размещают поля севооборотов одновременно с размещением других элементов устройства территории севооборотов: лесных полос, полевых дорог, полевых станов, источников полевого водоснабжения.</a:t>
            </a:r>
            <a:r>
              <a:rPr lang="ru-RU" sz="2000" i="1"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	</a:t>
            </a:r>
            <a:endParaRPr lang="ru-RU" altLang="ru-RU"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7091867"/>
      </p:ext>
    </p:extLst>
  </p:cSld>
  <p:clrMapOvr>
    <a:masterClrMapping/>
  </p:clrMapOvr>
  <p:transition spd="slow">
    <p:cover/>
  </p:transition>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98000">
              <a:schemeClr val="accent1">
                <a:lumMod val="60000"/>
                <a:lumOff val="40000"/>
              </a:schemeClr>
            </a:gs>
            <a:gs pos="100000">
              <a:schemeClr val="accent3">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C737D14-F1CB-46E6-B078-7F94616553DF}"/>
              </a:ext>
            </a:extLst>
          </p:cNvPr>
          <p:cNvSpPr txBox="1"/>
          <p:nvPr/>
        </p:nvSpPr>
        <p:spPr>
          <a:xfrm>
            <a:off x="503548" y="2828835"/>
            <a:ext cx="8136904" cy="1200329"/>
          </a:xfrm>
          <a:prstGeom prst="rect">
            <a:avLst/>
          </a:prstGeom>
          <a:noFill/>
        </p:spPr>
        <p:txBody>
          <a:bodyPr wrap="square" rtlCol="0">
            <a:spAutoFit/>
          </a:bodyPr>
          <a:lstStyle/>
          <a:p>
            <a:pPr algn="ctr"/>
            <a:r>
              <a:rPr lang="ru-RU" sz="3600" b="1" dirty="0">
                <a:solidFill>
                  <a:schemeClr val="bg1"/>
                </a:solidFill>
                <a:latin typeface="Times New Roman" panose="02020603050405020304" pitchFamily="18" charset="0"/>
                <a:cs typeface="Times New Roman" panose="02020603050405020304" pitchFamily="18" charset="0"/>
              </a:rPr>
              <a:t>Вопрос 8. Размещение полезащитных лесных насаждений</a:t>
            </a:r>
            <a:endParaRPr lang="ru-RU" sz="3600" dirty="0"/>
          </a:p>
        </p:txBody>
      </p:sp>
    </p:spTree>
    <p:extLst>
      <p:ext uri="{BB962C8B-B14F-4D97-AF65-F5344CB8AC3E}">
        <p14:creationId xmlns:p14="http://schemas.microsoft.com/office/powerpoint/2010/main" val="1367526804"/>
      </p:ext>
    </p:extLst>
  </p:cSld>
  <p:clrMapOvr>
    <a:masterClrMapping/>
  </p:clrMapOvr>
  <p:transition spd="slow">
    <p:cover/>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 name="Объект 10">
            <a:extLst>
              <a:ext uri="{FF2B5EF4-FFF2-40B4-BE49-F238E27FC236}">
                <a16:creationId xmlns:a16="http://schemas.microsoft.com/office/drawing/2014/main" id="{43352090-1448-4E8B-A2A8-876F8E14C772}"/>
              </a:ext>
            </a:extLst>
          </p:cNvPr>
          <p:cNvSpPr>
            <a:spLocks noGrp="1"/>
          </p:cNvSpPr>
          <p:nvPr>
            <p:ph idx="1"/>
          </p:nvPr>
        </p:nvSpPr>
        <p:spPr>
          <a:xfrm>
            <a:off x="1979712" y="404664"/>
            <a:ext cx="6840760" cy="5616624"/>
          </a:xfrm>
        </p:spPr>
        <p:txBody>
          <a:bodyPr>
            <a:noAutofit/>
          </a:bodyPr>
          <a:lstStyle/>
          <a:p>
            <a:pPr marL="0" indent="0" algn="just">
              <a:buNone/>
            </a:pPr>
            <a:r>
              <a:rPr lang="ru-RU" sz="2000" dirty="0"/>
              <a:t>	</a:t>
            </a:r>
            <a:r>
              <a:rPr lang="ru-RU" sz="2000" b="1" dirty="0">
                <a:latin typeface="Times New Roman" panose="02020603050405020304" pitchFamily="18" charset="0"/>
                <a:cs typeface="Times New Roman" panose="02020603050405020304" pitchFamily="18" charset="0"/>
              </a:rPr>
              <a:t>Защитные лесные полосы, создаваемые на пахотных землях, делят на следующие виды:</a:t>
            </a:r>
          </a:p>
          <a:p>
            <a:pPr lvl="0" algn="just">
              <a:buFont typeface="Wingdings" panose="05000000000000000000" pitchFamily="2" charset="2"/>
              <a:buChar char="Ø"/>
            </a:pPr>
            <a:r>
              <a:rPr lang="ru-RU" sz="2000" b="1" dirty="0">
                <a:latin typeface="Times New Roman" panose="02020603050405020304" pitchFamily="18" charset="0"/>
                <a:cs typeface="Times New Roman" panose="02020603050405020304" pitchFamily="18" charset="0"/>
              </a:rPr>
              <a:t>Полезащитные</a:t>
            </a:r>
            <a:r>
              <a:rPr lang="ru-RU" sz="2000" dirty="0">
                <a:latin typeface="Times New Roman" panose="02020603050405020304" pitchFamily="18" charset="0"/>
                <a:cs typeface="Times New Roman" panose="02020603050405020304" pitchFamily="18" charset="0"/>
              </a:rPr>
              <a:t> (ветроломные), состоящие из продольных (основных) и поперечных (вспомогательных) полос. Размещают их на равнинной территории и на пологих склонах, где нет водной эрозии почв, но есть ветровая.</a:t>
            </a:r>
          </a:p>
          <a:p>
            <a:pPr lvl="0" algn="just">
              <a:buFont typeface="Wingdings" panose="05000000000000000000" pitchFamily="2" charset="2"/>
              <a:buChar char="Ø"/>
            </a:pPr>
            <a:r>
              <a:rPr lang="ru-RU" sz="2000" b="1" dirty="0">
                <a:latin typeface="Times New Roman" panose="02020603050405020304" pitchFamily="18" charset="0"/>
                <a:cs typeface="Times New Roman" panose="02020603050405020304" pitchFamily="18" charset="0"/>
              </a:rPr>
              <a:t>Приводораздельные</a:t>
            </a:r>
            <a:r>
              <a:rPr lang="ru-RU" sz="2000" i="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Размещают на выпуклых и гребнистых водораздельных элементах рельефа.</a:t>
            </a:r>
          </a:p>
          <a:p>
            <a:pPr lvl="0" algn="just">
              <a:buFont typeface="Wingdings" panose="05000000000000000000" pitchFamily="2" charset="2"/>
              <a:buChar char="Ø"/>
            </a:pPr>
            <a:r>
              <a:rPr lang="ru-RU" sz="2000" b="1" dirty="0">
                <a:latin typeface="Times New Roman" panose="02020603050405020304" pitchFamily="18" charset="0"/>
                <a:cs typeface="Times New Roman" panose="02020603050405020304" pitchFamily="18" charset="0"/>
              </a:rPr>
              <a:t>Водорегулирущие</a:t>
            </a:r>
            <a:r>
              <a:rPr lang="ru-RU" sz="2000" i="1" dirty="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Размещают поперек склонов для задержания поверхностного стока и предотвращения смыва почв.</a:t>
            </a:r>
          </a:p>
          <a:p>
            <a:pPr marL="0" indent="0" algn="just">
              <a:buNone/>
            </a:pPr>
            <a:r>
              <a:rPr lang="ru-RU" sz="2000" dirty="0">
                <a:latin typeface="Times New Roman" panose="02020603050405020304" pitchFamily="18" charset="0"/>
                <a:cs typeface="Times New Roman" panose="02020603050405020304" pitchFamily="18" charset="0"/>
              </a:rPr>
              <a:t>	Если поля севооборотов примыкают непосредственно к бровкам балок и оврагов, то по их границе размещают прибалочные и приовражные лесополосы.</a:t>
            </a: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3368342"/>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 name="Объект 10">
            <a:extLst>
              <a:ext uri="{FF2B5EF4-FFF2-40B4-BE49-F238E27FC236}">
                <a16:creationId xmlns:a16="http://schemas.microsoft.com/office/drawing/2014/main" id="{43352090-1448-4E8B-A2A8-876F8E14C772}"/>
              </a:ext>
            </a:extLst>
          </p:cNvPr>
          <p:cNvSpPr>
            <a:spLocks noGrp="1"/>
          </p:cNvSpPr>
          <p:nvPr>
            <p:ph idx="1"/>
          </p:nvPr>
        </p:nvSpPr>
        <p:spPr>
          <a:xfrm>
            <a:off x="1979712" y="188640"/>
            <a:ext cx="6840760" cy="6048672"/>
          </a:xfrm>
        </p:spPr>
        <p:txBody>
          <a:bodyPr anchor="t">
            <a:noAutofit/>
          </a:bodyPr>
          <a:lstStyle/>
          <a:p>
            <a:pPr marL="0" indent="0" algn="just">
              <a:buNone/>
            </a:pP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В современных условиях к устройству территории севооборотов предъявляют следующие требования:</a:t>
            </a:r>
          </a:p>
          <a:p>
            <a:pPr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создание на территории каждого севооборота не только основы для правильного чередования культур в пространстве, за счет повышения плодородия почв, защиты земель от эрозии, выполнения природоохранных и экологических требований;</a:t>
            </a:r>
          </a:p>
          <a:p>
            <a:pPr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наличие передовой структуры земледелия, обеспечивающей получение высоких и устойчивых урожаев сельскохозяйственных культур за счет внедрения агротехнических приемов обработки почв, ухода за растениями, применения систем удобрений, защиты растений. </a:t>
            </a:r>
          </a:p>
          <a:p>
            <a:pPr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создание условий для привязки (адаптации) технологий возделывания сельскохозяйственных культур к конкретным полям севооборотов к рабочим участкам, проведение в границах полей и рабочих участков определенных производственных процессов, операций: вспашка, сев, уход за посевами, уборка урожая, где применяют различную сельскохозяйственную технику</a:t>
            </a:r>
          </a:p>
          <a:p>
            <a:pPr marL="0" indent="0" algn="just">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5620171"/>
      </p:ext>
    </p:extLst>
  </p:cSld>
  <p:clrMapOvr>
    <a:masterClrMapping/>
  </p:clrMapOvr>
  <p:transition spd="slow">
    <p:cove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0E739EBE-CB20-4F49-BA83-3F5B6C8A2428}"/>
              </a:ext>
            </a:extLst>
          </p:cNvPr>
          <p:cNvSpPr>
            <a:spLocks noGrp="1" noChangeArrowheads="1"/>
          </p:cNvSpPr>
          <p:nvPr>
            <p:ph idx="1"/>
          </p:nvPr>
        </p:nvSpPr>
        <p:spPr>
          <a:xfrm>
            <a:off x="1187624" y="850132"/>
            <a:ext cx="6984776" cy="5675212"/>
          </a:xfrm>
        </p:spPr>
        <p:txBody>
          <a:bodyPr>
            <a:normAutofit/>
          </a:bodyPr>
          <a:lstStyle/>
          <a:p>
            <a:pPr marL="0" indent="0" algn="just">
              <a:buNone/>
            </a:pPr>
            <a:r>
              <a:rPr lang="ru-RU" sz="2000" dirty="0">
                <a:latin typeface="Times New Roman" panose="02020603050405020304" pitchFamily="18" charset="0"/>
                <a:cs typeface="Times New Roman" panose="02020603050405020304" pitchFamily="18" charset="0"/>
              </a:rPr>
              <a:t>	В условиях равнинной местности проектируют систему полезащитных (ветроломных) лесных полос. 	</a:t>
            </a:r>
            <a:r>
              <a:rPr lang="ru-RU" sz="2000" b="1" dirty="0">
                <a:latin typeface="Times New Roman" panose="02020603050405020304" pitchFamily="18" charset="0"/>
                <a:cs typeface="Times New Roman" panose="02020603050405020304" pitchFamily="18" charset="0"/>
              </a:rPr>
              <a:t>Основное ее назначение </a:t>
            </a:r>
            <a:r>
              <a:rPr lang="ru-RU" sz="2000" dirty="0">
                <a:latin typeface="Times New Roman" panose="02020603050405020304" pitchFamily="18" charset="0"/>
                <a:cs typeface="Times New Roman" panose="02020603050405020304" pitchFamily="18" charset="0"/>
              </a:rPr>
              <a:t>– снижение скорости ветра, задержание снега и равномерное снегораспределение, увеличение влажности почвы и воздуха, повышение числа естественных врагов сельскохозяйственных вредителей (птиц, насекомых и др.).</a:t>
            </a:r>
          </a:p>
          <a:p>
            <a:pPr marL="0" indent="0" algn="just">
              <a:buNone/>
            </a:pPr>
            <a:r>
              <a:rPr lang="ru-RU" sz="2000" dirty="0">
                <a:latin typeface="Times New Roman" panose="02020603050405020304" pitchFamily="18" charset="0"/>
                <a:cs typeface="Times New Roman" panose="02020603050405020304" pitchFamily="18" charset="0"/>
              </a:rPr>
              <a:t>	На защищенной лесными полосами площади повышается урожайность сельскохозяйственных культур. Принято считать, что увеличение урожайности в защитной зоне достигает по продовольственным и техническим культурам 25…30%, по овощным культурам и зеленой массе кормовых – 35…40%.</a:t>
            </a:r>
          </a:p>
          <a:p>
            <a:pPr marL="0" indent="0" algn="just">
              <a:buNone/>
            </a:pPr>
            <a:r>
              <a:rPr lang="ru-RU" sz="2000" dirty="0">
                <a:latin typeface="Times New Roman" panose="02020603050405020304" pitchFamily="18" charset="0"/>
                <a:cs typeface="Times New Roman" panose="02020603050405020304" pitchFamily="18" charset="0"/>
              </a:rPr>
              <a:t>	При проектировании полезащитных лесных полос устанавливают направление (ориентировку) лесных полос, расстояния между лесными полосами, ширину лесных полос и их конструкцию.</a:t>
            </a:r>
          </a:p>
          <a:p>
            <a:pPr marL="0" lvl="0" indent="0" algn="just">
              <a:buNone/>
            </a:pPr>
            <a:r>
              <a:rPr lang="ru-RU" sz="2000" i="1"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	</a:t>
            </a:r>
            <a:endParaRPr lang="ru-RU" altLang="ru-RU"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0983696"/>
      </p:ext>
    </p:extLst>
  </p:cSld>
  <p:clrMapOvr>
    <a:masterClrMapping/>
  </p:clrMapOvr>
  <p:transition spd="slow">
    <p:cover/>
  </p:transition>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 name="Объект 10">
            <a:extLst>
              <a:ext uri="{FF2B5EF4-FFF2-40B4-BE49-F238E27FC236}">
                <a16:creationId xmlns:a16="http://schemas.microsoft.com/office/drawing/2014/main" id="{43352090-1448-4E8B-A2A8-876F8E14C772}"/>
              </a:ext>
            </a:extLst>
          </p:cNvPr>
          <p:cNvSpPr>
            <a:spLocks noGrp="1"/>
          </p:cNvSpPr>
          <p:nvPr>
            <p:ph idx="1"/>
          </p:nvPr>
        </p:nvSpPr>
        <p:spPr>
          <a:xfrm>
            <a:off x="1979712" y="404664"/>
            <a:ext cx="6840760" cy="5616624"/>
          </a:xfrm>
        </p:spPr>
        <p:txBody>
          <a:bodyPr>
            <a:noAutofit/>
          </a:bodyPr>
          <a:lstStyle/>
          <a:p>
            <a:pPr marL="0" indent="0" algn="just">
              <a:buNone/>
            </a:pPr>
            <a:r>
              <a:rPr lang="ru-RU" sz="2000" dirty="0">
                <a:latin typeface="Times New Roman" panose="02020603050405020304" pitchFamily="18" charset="0"/>
                <a:cs typeface="Times New Roman" panose="02020603050405020304" pitchFamily="18" charset="0"/>
              </a:rPr>
              <a:t>	Полезащитные лесные полосы подразделяют на продольные (основные) и поперечные (вспомогательные).</a:t>
            </a:r>
          </a:p>
          <a:p>
            <a:pPr marL="0" indent="0" algn="just">
              <a:buNone/>
            </a:pPr>
            <a:r>
              <a:rPr lang="ru-RU" sz="2000" dirty="0">
                <a:latin typeface="Times New Roman" panose="02020603050405020304" pitchFamily="18" charset="0"/>
                <a:cs typeface="Times New Roman" panose="02020603050405020304" pitchFamily="18" charset="0"/>
              </a:rPr>
              <a:t>	Направление продольных (основных) лесных полос в равнинной местности устанавливают по возможности перпендикулярно преобладающему направлению вредоносных ветров. </a:t>
            </a:r>
            <a:r>
              <a:rPr lang="ru-RU" sz="2000" b="1" dirty="0">
                <a:latin typeface="Times New Roman" panose="02020603050405020304" pitchFamily="18" charset="0"/>
                <a:cs typeface="Times New Roman" panose="02020603050405020304" pitchFamily="18" charset="0"/>
              </a:rPr>
              <a:t>Продольные (основные) лесные полосы</a:t>
            </a:r>
            <a:r>
              <a:rPr lang="ru-RU" sz="2000" dirty="0">
                <a:latin typeface="Times New Roman" panose="02020603050405020304" pitchFamily="18" charset="0"/>
                <a:cs typeface="Times New Roman" panose="02020603050405020304" pitchFamily="18" charset="0"/>
              </a:rPr>
              <a:t> обычно совмещают с длинными сторонами полей севооборота, а при большой площади их проектируют и внутри полей. Перпендикулярно продольным полосам размещают поперечные (вспомогательные) лесные полосы по коротким сторонам полей.</a:t>
            </a:r>
          </a:p>
          <a:p>
            <a:pPr marL="0" indent="0" algn="just">
              <a:buNone/>
            </a:pPr>
            <a:r>
              <a:rPr lang="ru-RU" sz="2000" dirty="0">
                <a:latin typeface="Times New Roman" panose="02020603050405020304" pitchFamily="18" charset="0"/>
                <a:cs typeface="Times New Roman" panose="02020603050405020304" pitchFamily="18" charset="0"/>
              </a:rPr>
              <a:t>	Расстояния между продольными (основными) лесными полосами принимают из расчета достаточной защищенности полей от вредоносных ветров; они равны 25…30-кратной высоте деревьев и составляют от 350 м до 600 м.</a:t>
            </a:r>
          </a:p>
          <a:p>
            <a:pPr marL="0" indent="0" algn="just">
              <a:buNone/>
            </a:pPr>
            <a:r>
              <a:rPr lang="ru-RU" sz="2000" dirty="0">
                <a:latin typeface="Times New Roman" panose="02020603050405020304" pitchFamily="18" charset="0"/>
                <a:cs typeface="Times New Roman" panose="02020603050405020304" pitchFamily="18" charset="0"/>
              </a:rPr>
              <a:t>	Расстояние между поперечными полосами устанавливают до 2000 м, а на песчаных почвах – до 1000 м.</a:t>
            </a:r>
          </a:p>
          <a:p>
            <a:pPr marL="0" indent="0" algn="just">
              <a:buNone/>
            </a:pPr>
            <a:r>
              <a:rPr lang="ru-RU" sz="2000" dirty="0"/>
              <a:t>	</a:t>
            </a: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8027071"/>
      </p:ext>
    </p:extLst>
  </p:cSld>
  <p:clrMapOvr>
    <a:masterClrMapping/>
  </p:clrMapOvr>
  <p:transition spd="slow">
    <p:cove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0E739EBE-CB20-4F49-BA83-3F5B6C8A2428}"/>
              </a:ext>
            </a:extLst>
          </p:cNvPr>
          <p:cNvSpPr>
            <a:spLocks noGrp="1" noChangeArrowheads="1"/>
          </p:cNvSpPr>
          <p:nvPr>
            <p:ph idx="1"/>
          </p:nvPr>
        </p:nvSpPr>
        <p:spPr>
          <a:xfrm>
            <a:off x="1187624" y="836712"/>
            <a:ext cx="6984776" cy="5675212"/>
          </a:xfrm>
        </p:spPr>
        <p:txBody>
          <a:bodyPr>
            <a:normAutofit fontScale="92500" lnSpcReduction="20000"/>
          </a:bodyPr>
          <a:lstStyle/>
          <a:p>
            <a:pPr marL="0" indent="0" algn="just">
              <a:buNone/>
            </a:pPr>
            <a:r>
              <a:rPr lang="ru-RU" sz="2200" dirty="0">
                <a:latin typeface="Times New Roman" panose="02020603050405020304" pitchFamily="18" charset="0"/>
                <a:cs typeface="Times New Roman" panose="02020603050405020304" pitchFamily="18" charset="0"/>
              </a:rPr>
              <a:t>	Ширину лесных полос увязывают с их конструкцией. Полезащитные (ветроломные) полосы обычно проектируют продуваемыми, реже – ажурными, 3-, 4-, 5-рядными, шириной 9…11…13 м. В целях экономного расходования площади пашни под лесополосами, а также учитывая большие затраты на их создание и уход, площадь под лесонасаждениями должна быть минимально необходимой.</a:t>
            </a:r>
          </a:p>
          <a:p>
            <a:pPr marL="0" indent="0" algn="just">
              <a:buNone/>
            </a:pPr>
            <a:r>
              <a:rPr lang="ru-RU" sz="2200" b="1" dirty="0">
                <a:latin typeface="Times New Roman" panose="02020603050405020304" pitchFamily="18" charset="0"/>
                <a:cs typeface="Times New Roman" panose="02020603050405020304" pitchFamily="18" charset="0"/>
              </a:rPr>
              <a:t>	Защищенная полезащитными лесополосами площадь, га,</a:t>
            </a:r>
          </a:p>
          <a:p>
            <a:pPr marL="0" indent="0" algn="just">
              <a:buNone/>
            </a:pPr>
            <a:r>
              <a:rPr lang="ru-RU" sz="2200" i="1" dirty="0">
                <a:latin typeface="Times New Roman" panose="02020603050405020304" pitchFamily="18" charset="0"/>
                <a:cs typeface="Times New Roman" panose="02020603050405020304" pitchFamily="18" charset="0"/>
              </a:rPr>
              <a:t>                           </a:t>
            </a:r>
          </a:p>
          <a:p>
            <a:pPr marL="0" indent="0" algn="ctr">
              <a:buNone/>
            </a:pPr>
            <a:r>
              <a:rPr lang="ru-RU" sz="2600" b="1" i="1" dirty="0">
                <a:latin typeface="Times New Roman" panose="02020603050405020304" pitchFamily="18" charset="0"/>
                <a:cs typeface="Times New Roman" panose="02020603050405020304" pitchFamily="18" charset="0"/>
              </a:rPr>
              <a:t>                	Р = </a:t>
            </a:r>
            <a:r>
              <a:rPr lang="en-US" sz="2600" b="1" i="1" dirty="0">
                <a:latin typeface="Times New Roman" panose="02020603050405020304" pitchFamily="18" charset="0"/>
                <a:cs typeface="Times New Roman" panose="02020603050405020304" pitchFamily="18" charset="0"/>
              </a:rPr>
              <a:t>L</a:t>
            </a:r>
            <a:r>
              <a:rPr lang="ru-RU" sz="2600" b="1" i="1" baseline="-25000" dirty="0">
                <a:latin typeface="Times New Roman" panose="02020603050405020304" pitchFamily="18" charset="0"/>
                <a:cs typeface="Times New Roman" panose="02020603050405020304" pitchFamily="18" charset="0"/>
              </a:rPr>
              <a:t>1 </a:t>
            </a:r>
            <a:r>
              <a:rPr lang="en-US" sz="2600" b="1" i="1" dirty="0">
                <a:latin typeface="Times New Roman" panose="02020603050405020304" pitchFamily="18" charset="0"/>
                <a:cs typeface="Times New Roman" panose="02020603050405020304" pitchFamily="18" charset="0"/>
              </a:rPr>
              <a:t>C</a:t>
            </a:r>
            <a:r>
              <a:rPr lang="ru-RU" sz="2600" b="1" i="1" dirty="0">
                <a:latin typeface="Times New Roman" panose="02020603050405020304" pitchFamily="18" charset="0"/>
                <a:cs typeface="Times New Roman" panose="02020603050405020304" pitchFamily="18" charset="0"/>
              </a:rPr>
              <a:t> + </a:t>
            </a:r>
            <a:r>
              <a:rPr lang="en-US" sz="2600" b="1" i="1" dirty="0">
                <a:latin typeface="Times New Roman" panose="02020603050405020304" pitchFamily="18" charset="0"/>
                <a:cs typeface="Times New Roman" panose="02020603050405020304" pitchFamily="18" charset="0"/>
              </a:rPr>
              <a:t>L</a:t>
            </a:r>
            <a:r>
              <a:rPr lang="ru-RU" sz="2600" b="1" i="1" baseline="-25000" dirty="0">
                <a:latin typeface="Times New Roman" panose="02020603050405020304" pitchFamily="18" charset="0"/>
                <a:cs typeface="Times New Roman" panose="02020603050405020304" pitchFamily="18" charset="0"/>
              </a:rPr>
              <a:t>2</a:t>
            </a:r>
            <a:r>
              <a:rPr lang="en-US" sz="2600" b="1" i="1" dirty="0">
                <a:latin typeface="Times New Roman" panose="02020603050405020304" pitchFamily="18" charset="0"/>
                <a:cs typeface="Times New Roman" panose="02020603050405020304" pitchFamily="18" charset="0"/>
              </a:rPr>
              <a:t>C</a:t>
            </a:r>
            <a:r>
              <a:rPr lang="ru-RU" sz="2600" b="1" i="1" baseline="-25000" dirty="0">
                <a:latin typeface="Times New Roman" panose="02020603050405020304" pitchFamily="18" charset="0"/>
                <a:cs typeface="Times New Roman" panose="02020603050405020304" pitchFamily="18" charset="0"/>
              </a:rPr>
              <a:t>2 </a:t>
            </a:r>
            <a:r>
              <a:rPr lang="ru-RU" sz="2600" b="1" i="1" dirty="0">
                <a:latin typeface="Times New Roman" panose="02020603050405020304" pitchFamily="18" charset="0"/>
                <a:cs typeface="Times New Roman" panose="02020603050405020304" pitchFamily="18" charset="0"/>
              </a:rPr>
              <a:t> - </a:t>
            </a:r>
            <a:r>
              <a:rPr lang="en-US" sz="2600" b="1" i="1" dirty="0">
                <a:latin typeface="Times New Roman" panose="02020603050405020304" pitchFamily="18" charset="0"/>
                <a:cs typeface="Times New Roman" panose="02020603050405020304" pitchFamily="18" charset="0"/>
              </a:rPr>
              <a:t>C</a:t>
            </a:r>
            <a:r>
              <a:rPr lang="ru-RU" sz="2600" b="1" i="1" baseline="-25000" dirty="0">
                <a:latin typeface="Times New Roman" panose="02020603050405020304" pitchFamily="18" charset="0"/>
                <a:cs typeface="Times New Roman" panose="02020603050405020304" pitchFamily="18" charset="0"/>
              </a:rPr>
              <a:t>1</a:t>
            </a:r>
            <a:r>
              <a:rPr lang="en-US" sz="2600" b="1" i="1" dirty="0">
                <a:latin typeface="Times New Roman" panose="02020603050405020304" pitchFamily="18" charset="0"/>
                <a:cs typeface="Times New Roman" panose="02020603050405020304" pitchFamily="18" charset="0"/>
              </a:rPr>
              <a:t>C</a:t>
            </a:r>
            <a:r>
              <a:rPr lang="ru-RU" sz="2600" b="1" i="1" baseline="-25000" dirty="0">
                <a:latin typeface="Times New Roman" panose="02020603050405020304" pitchFamily="18" charset="0"/>
                <a:cs typeface="Times New Roman" panose="02020603050405020304" pitchFamily="18" charset="0"/>
              </a:rPr>
              <a:t>2</a:t>
            </a:r>
            <a:r>
              <a:rPr lang="en-US" sz="2600" b="1" i="1" dirty="0">
                <a:latin typeface="Times New Roman" panose="02020603050405020304" pitchFamily="18" charset="0"/>
                <a:cs typeface="Times New Roman" panose="02020603050405020304" pitchFamily="18" charset="0"/>
              </a:rPr>
              <a:t>n</a:t>
            </a:r>
            <a:r>
              <a:rPr lang="en-US" sz="2600" b="1" dirty="0">
                <a:latin typeface="Times New Roman" panose="02020603050405020304" pitchFamily="18" charset="0"/>
                <a:cs typeface="Times New Roman" panose="02020603050405020304" pitchFamily="18" charset="0"/>
              </a:rPr>
              <a:t> </a:t>
            </a:r>
            <a:r>
              <a:rPr lang="ru-RU" sz="2600" b="1"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(6.1)</a:t>
            </a:r>
          </a:p>
          <a:p>
            <a:pPr marL="0" indent="0" algn="just">
              <a:buNone/>
            </a:pPr>
            <a:endParaRPr lang="ru-RU" sz="2200" dirty="0">
              <a:latin typeface="Times New Roman" panose="02020603050405020304" pitchFamily="18" charset="0"/>
              <a:cs typeface="Times New Roman" panose="02020603050405020304" pitchFamily="18" charset="0"/>
            </a:endParaRPr>
          </a:p>
          <a:p>
            <a:pPr marL="0" indent="0" algn="just">
              <a:buNone/>
            </a:pPr>
            <a:r>
              <a:rPr lang="ru-RU" sz="2200" dirty="0">
                <a:latin typeface="Times New Roman" panose="02020603050405020304" pitchFamily="18" charset="0"/>
                <a:cs typeface="Times New Roman" panose="02020603050405020304" pitchFamily="18" charset="0"/>
              </a:rPr>
              <a:t>где 	</a:t>
            </a:r>
            <a:r>
              <a:rPr lang="en-US" sz="2200" i="1" dirty="0">
                <a:latin typeface="Times New Roman" panose="02020603050405020304" pitchFamily="18" charset="0"/>
                <a:cs typeface="Times New Roman" panose="02020603050405020304" pitchFamily="18" charset="0"/>
              </a:rPr>
              <a:t>L</a:t>
            </a:r>
            <a:r>
              <a:rPr lang="ru-RU" sz="2200" i="1" baseline="-25000" dirty="0">
                <a:latin typeface="Times New Roman" panose="02020603050405020304" pitchFamily="18" charset="0"/>
                <a:cs typeface="Times New Roman" panose="02020603050405020304" pitchFamily="18" charset="0"/>
              </a:rPr>
              <a:t>1 </a:t>
            </a:r>
            <a:r>
              <a:rPr lang="ru-RU" sz="2200" dirty="0">
                <a:latin typeface="Times New Roman" panose="02020603050405020304" pitchFamily="18" charset="0"/>
                <a:cs typeface="Times New Roman" panose="02020603050405020304" pitchFamily="18" charset="0"/>
              </a:rPr>
              <a:t>и </a:t>
            </a:r>
            <a:r>
              <a:rPr lang="en-US" sz="2200" i="1" dirty="0">
                <a:latin typeface="Times New Roman" panose="02020603050405020304" pitchFamily="18" charset="0"/>
                <a:cs typeface="Times New Roman" panose="02020603050405020304" pitchFamily="18" charset="0"/>
              </a:rPr>
              <a:t>L</a:t>
            </a:r>
            <a:r>
              <a:rPr lang="ru-RU" sz="2200" i="1" baseline="-25000" dirty="0">
                <a:latin typeface="Times New Roman" panose="02020603050405020304" pitchFamily="18" charset="0"/>
                <a:cs typeface="Times New Roman" panose="02020603050405020304" pitchFamily="18" charset="0"/>
              </a:rPr>
              <a:t>2 </a:t>
            </a:r>
            <a:r>
              <a:rPr lang="ru-RU" sz="2200" dirty="0">
                <a:latin typeface="Times New Roman" panose="02020603050405020304" pitchFamily="18" charset="0"/>
                <a:cs typeface="Times New Roman" panose="02020603050405020304" pitchFamily="18" charset="0"/>
              </a:rPr>
              <a:t> – суммарная протяженность соответственно 	всех продольных и поперечных лесополос, м;</a:t>
            </a:r>
          </a:p>
          <a:p>
            <a:pPr marL="0" indent="0" algn="just">
              <a:buNone/>
            </a:pPr>
            <a:r>
              <a:rPr lang="ru-RU" sz="2200" i="1"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C</a:t>
            </a:r>
            <a:r>
              <a:rPr lang="ru-RU" sz="2200" i="1" baseline="-25000" dirty="0">
                <a:latin typeface="Times New Roman" panose="02020603050405020304" pitchFamily="18" charset="0"/>
                <a:cs typeface="Times New Roman" panose="02020603050405020304" pitchFamily="18" charset="0"/>
              </a:rPr>
              <a:t>1 </a:t>
            </a:r>
            <a:r>
              <a:rPr lang="ru-RU" sz="2200" dirty="0">
                <a:latin typeface="Times New Roman" panose="02020603050405020304" pitchFamily="18" charset="0"/>
                <a:cs typeface="Times New Roman" panose="02020603050405020304" pitchFamily="18" charset="0"/>
              </a:rPr>
              <a:t>и</a:t>
            </a:r>
            <a:r>
              <a:rPr lang="ru-RU" sz="2200" i="1" baseline="-250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C</a:t>
            </a:r>
            <a:r>
              <a:rPr lang="ru-RU" sz="2200" i="1" baseline="-25000" dirty="0">
                <a:latin typeface="Times New Roman" panose="02020603050405020304" pitchFamily="18" charset="0"/>
                <a:cs typeface="Times New Roman" panose="02020603050405020304" pitchFamily="18" charset="0"/>
              </a:rPr>
              <a:t>2 </a:t>
            </a:r>
            <a:r>
              <a:rPr lang="ru-RU" sz="2200" dirty="0">
                <a:latin typeface="Times New Roman" panose="02020603050405020304" pitchFamily="18" charset="0"/>
                <a:cs typeface="Times New Roman" panose="02020603050405020304" pitchFamily="18" charset="0"/>
              </a:rPr>
              <a:t>– ширина полосы защитного влияния 	соответственно продольных и поперечных лесополос, 	м;</a:t>
            </a:r>
          </a:p>
          <a:p>
            <a:pPr marL="0" indent="0" algn="just">
              <a:buNone/>
            </a:pPr>
            <a:r>
              <a:rPr lang="ru-RU" sz="2200" i="1"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n </a:t>
            </a:r>
            <a:r>
              <a:rPr lang="ru-RU" sz="2200" dirty="0">
                <a:latin typeface="Times New Roman" panose="02020603050405020304" pitchFamily="18" charset="0"/>
                <a:cs typeface="Times New Roman" panose="02020603050405020304" pitchFamily="18" charset="0"/>
              </a:rPr>
              <a:t>– общее число межполосных участков.</a:t>
            </a:r>
          </a:p>
          <a:p>
            <a:pPr marL="0" indent="0" algn="just">
              <a:buNone/>
            </a:pPr>
            <a:r>
              <a:rPr lang="ru-RU" sz="2000" dirty="0">
                <a:latin typeface="Times New Roman" panose="02020603050405020304" pitchFamily="18" charset="0"/>
                <a:cs typeface="Times New Roman" panose="02020603050405020304" pitchFamily="18" charset="0"/>
              </a:rPr>
              <a:t>	</a:t>
            </a:r>
            <a:r>
              <a:rPr lang="ru-RU" sz="2000" i="1"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	</a:t>
            </a:r>
            <a:endParaRPr lang="ru-RU" altLang="ru-RU"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614657"/>
      </p:ext>
    </p:extLst>
  </p:cSld>
  <p:clrMapOvr>
    <a:masterClrMapping/>
  </p:clrMapOvr>
  <p:transition spd="slow">
    <p:cover/>
  </p:transition>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Объект 10">
                <a:extLst>
                  <a:ext uri="{FF2B5EF4-FFF2-40B4-BE49-F238E27FC236}">
                    <a16:creationId xmlns:a16="http://schemas.microsoft.com/office/drawing/2014/main" id="{43352090-1448-4E8B-A2A8-876F8E14C772}"/>
                  </a:ext>
                </a:extLst>
              </p:cNvPr>
              <p:cNvSpPr>
                <a:spLocks noGrp="1"/>
              </p:cNvSpPr>
              <p:nvPr>
                <p:ph idx="1"/>
              </p:nvPr>
            </p:nvSpPr>
            <p:spPr>
              <a:xfrm>
                <a:off x="1979712" y="404664"/>
                <a:ext cx="6840760" cy="5616624"/>
              </a:xfrm>
            </p:spPr>
            <p:txBody>
              <a:bodyPr>
                <a:noAutofit/>
              </a:bodyPr>
              <a:lstStyle/>
              <a:p>
                <a:pPr marL="0" indent="0">
                  <a:buNone/>
                </a:pPr>
                <a:r>
                  <a:rPr lang="ru-RU" sz="2000" b="1" dirty="0">
                    <a:latin typeface="Times New Roman" panose="02020603050405020304" pitchFamily="18" charset="0"/>
                    <a:cs typeface="Times New Roman" panose="02020603050405020304" pitchFamily="18" charset="0"/>
                  </a:rPr>
                  <a:t>Значения </a:t>
                </a:r>
                <a:r>
                  <a:rPr lang="en-US" sz="2000" b="1" i="1" dirty="0">
                    <a:latin typeface="Times New Roman" panose="02020603050405020304" pitchFamily="18" charset="0"/>
                    <a:cs typeface="Times New Roman" panose="02020603050405020304" pitchFamily="18" charset="0"/>
                  </a:rPr>
                  <a:t>C</a:t>
                </a:r>
                <a:r>
                  <a:rPr lang="ru-RU" sz="2000" b="1" i="1" baseline="-25000" dirty="0">
                    <a:latin typeface="Times New Roman" panose="02020603050405020304" pitchFamily="18" charset="0"/>
                    <a:cs typeface="Times New Roman" panose="02020603050405020304" pitchFamily="18" charset="0"/>
                  </a:rPr>
                  <a:t>1 </a:t>
                </a:r>
                <a:r>
                  <a:rPr lang="ru-RU" sz="2000" b="1" dirty="0">
                    <a:latin typeface="Times New Roman" panose="02020603050405020304" pitchFamily="18" charset="0"/>
                    <a:cs typeface="Times New Roman" panose="02020603050405020304" pitchFamily="18" charset="0"/>
                  </a:rPr>
                  <a:t>и</a:t>
                </a:r>
                <a:r>
                  <a:rPr lang="ru-RU" sz="2000" b="1" i="1" baseline="-25000"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C</a:t>
                </a:r>
                <a:r>
                  <a:rPr lang="ru-RU" sz="2000" b="1" i="1" baseline="-25000" dirty="0">
                    <a:latin typeface="Times New Roman" panose="02020603050405020304" pitchFamily="18" charset="0"/>
                    <a:cs typeface="Times New Roman" panose="02020603050405020304" pitchFamily="18" charset="0"/>
                  </a:rPr>
                  <a:t>2 </a:t>
                </a:r>
                <a:r>
                  <a:rPr lang="ru-RU" sz="2000" b="1" dirty="0">
                    <a:latin typeface="Times New Roman" panose="02020603050405020304" pitchFamily="18" charset="0"/>
                    <a:cs typeface="Times New Roman" panose="02020603050405020304" pitchFamily="18" charset="0"/>
                  </a:rPr>
                  <a:t>вычисляют по формуле:</a:t>
                </a:r>
              </a:p>
              <a:p>
                <a:pPr marL="0" indent="0">
                  <a:buNone/>
                </a:pPr>
                <a:r>
                  <a:rPr lang="ru-RU" sz="2400" b="1" i="1"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C</a:t>
                </a:r>
                <a:r>
                  <a:rPr lang="ru-RU" sz="2400" b="1" i="1" baseline="-25000" dirty="0">
                    <a:latin typeface="Times New Roman" panose="02020603050405020304" pitchFamily="18" charset="0"/>
                    <a:cs typeface="Times New Roman" panose="02020603050405020304" pitchFamily="18" charset="0"/>
                  </a:rPr>
                  <a:t>1,2 </a:t>
                </a:r>
                <a:r>
                  <a:rPr lang="ru-RU" sz="2400" b="1" i="1"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HK</a:t>
                </a:r>
                <a:r>
                  <a:rPr lang="ru-RU" sz="2400" b="1" i="1" baseline="-25000" dirty="0">
                    <a:latin typeface="Times New Roman" panose="02020603050405020304" pitchFamily="18" charset="0"/>
                    <a:cs typeface="Times New Roman" panose="02020603050405020304" pitchFamily="18" charset="0"/>
                  </a:rPr>
                  <a:t>Л.П </a:t>
                </a:r>
                <a:r>
                  <a:rPr lang="en-US" sz="2400" b="1" i="1" dirty="0">
                    <a:latin typeface="Times New Roman" panose="02020603050405020304" pitchFamily="18" charset="0"/>
                    <a:cs typeface="Times New Roman" panose="02020603050405020304" pitchFamily="18" charset="0"/>
                  </a:rPr>
                  <a:t>K</a:t>
                </a:r>
                <a:r>
                  <a:rPr lang="en-US" sz="2400" b="1" i="1" baseline="-25000" dirty="0">
                    <a:latin typeface="Times New Roman" panose="02020603050405020304" pitchFamily="18" charset="0"/>
                    <a:cs typeface="Times New Roman" panose="02020603050405020304" pitchFamily="18" charset="0"/>
                  </a:rPr>
                  <a:t>a</a:t>
                </a:r>
                <a:r>
                  <a:rPr lang="en-US" sz="2400" b="1" baseline="-25000"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(6.2)</a:t>
                </a:r>
              </a:p>
              <a:p>
                <a:pPr marL="0" indent="0">
                  <a:buNone/>
                </a:pPr>
                <a:r>
                  <a:rPr lang="ru-RU" sz="2000" dirty="0">
                    <a:latin typeface="Times New Roman" panose="02020603050405020304" pitchFamily="18" charset="0"/>
                    <a:cs typeface="Times New Roman" panose="02020603050405020304" pitchFamily="18" charset="0"/>
                  </a:rPr>
                  <a:t>где 	</a:t>
                </a:r>
                <a:r>
                  <a:rPr lang="en-US" sz="2000" i="1" dirty="0">
                    <a:latin typeface="Times New Roman" panose="02020603050405020304" pitchFamily="18" charset="0"/>
                    <a:cs typeface="Times New Roman" panose="02020603050405020304" pitchFamily="18" charset="0"/>
                  </a:rPr>
                  <a:t>H</a:t>
                </a:r>
                <a:r>
                  <a:rPr lang="ru-RU" sz="2000" i="1" dirty="0">
                    <a:latin typeface="Times New Roman" panose="02020603050405020304" pitchFamily="18" charset="0"/>
                    <a:cs typeface="Times New Roman" panose="02020603050405020304" pitchFamily="18" charset="0"/>
                  </a:rPr>
                  <a:t> – </a:t>
                </a:r>
                <a:r>
                  <a:rPr lang="ru-RU" sz="2000" dirty="0">
                    <a:latin typeface="Times New Roman" panose="02020603050405020304" pitchFamily="18" charset="0"/>
                    <a:cs typeface="Times New Roman" panose="02020603050405020304" pitchFamily="18" charset="0"/>
                  </a:rPr>
                  <a:t>средняя высота лесной полосы (10…15);</a:t>
                </a:r>
              </a:p>
              <a:p>
                <a:pPr marL="0" indent="0">
                  <a:buNone/>
                </a:pPr>
                <a:r>
                  <a:rPr lang="ru-RU" sz="2000"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K</a:t>
                </a:r>
                <a:r>
                  <a:rPr lang="ru-RU" sz="2000" i="1" baseline="-25000" dirty="0">
                    <a:latin typeface="Times New Roman" panose="02020603050405020304" pitchFamily="18" charset="0"/>
                    <a:cs typeface="Times New Roman" panose="02020603050405020304" pitchFamily="18" charset="0"/>
                  </a:rPr>
                  <a:t>Л.П  </a:t>
                </a:r>
                <a:r>
                  <a:rPr lang="ru-RU" sz="2000" dirty="0">
                    <a:latin typeface="Times New Roman" panose="02020603050405020304" pitchFamily="18" charset="0"/>
                    <a:cs typeface="Times New Roman" panose="02020603050405020304" pitchFamily="18" charset="0"/>
                  </a:rPr>
                  <a:t>– кратность защитного влияния лесополосы,</a:t>
                </a:r>
              </a:p>
              <a:p>
                <a:pPr marL="0" indent="0">
                  <a:buNone/>
                </a:pPr>
                <a:r>
                  <a:rPr lang="ru-RU" sz="2000"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K</a:t>
                </a:r>
                <a:r>
                  <a:rPr lang="ru-RU" sz="2000" i="1" baseline="-25000" dirty="0">
                    <a:latin typeface="Times New Roman" panose="02020603050405020304" pitchFamily="18" charset="0"/>
                    <a:cs typeface="Times New Roman" panose="02020603050405020304" pitchFamily="18" charset="0"/>
                  </a:rPr>
                  <a:t>Л.П </a:t>
                </a:r>
                <a:r>
                  <a:rPr lang="ru-RU" sz="2000" dirty="0">
                    <a:latin typeface="Times New Roman" panose="02020603050405020304" pitchFamily="18" charset="0"/>
                    <a:cs typeface="Times New Roman" panose="02020603050405020304" pitchFamily="18" charset="0"/>
                  </a:rPr>
                  <a:t>= 25…30; </a:t>
                </a:r>
              </a:p>
              <a:p>
                <a:pPr marL="0" indent="0">
                  <a:buNone/>
                </a:pPr>
                <a:r>
                  <a:rPr lang="ru-RU" sz="2000"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K</a:t>
                </a:r>
                <a:r>
                  <a:rPr lang="en-US" sz="2000" i="1" baseline="-25000" dirty="0">
                    <a:latin typeface="Times New Roman" panose="02020603050405020304" pitchFamily="18" charset="0"/>
                    <a:cs typeface="Times New Roman" panose="02020603050405020304" pitchFamily="18" charset="0"/>
                  </a:rPr>
                  <a:t>a </a:t>
                </a:r>
                <a:r>
                  <a:rPr lang="ru-RU" sz="2000" dirty="0">
                    <a:latin typeface="Times New Roman" panose="02020603050405020304" pitchFamily="18" charset="0"/>
                    <a:cs typeface="Times New Roman" panose="02020603050405020304" pitchFamily="18" charset="0"/>
                  </a:rPr>
                  <a:t>– средний коэффициент защитного влияния, 	зависящий от повторяемости ветров по четырем 	парным направлениям (С+Ю,СВ+ЮЗ,В+З,СЗ+ЮВ) 	углов, образованных направлениями ветра и лесной 	полосы</a:t>
                </a:r>
                <a:r>
                  <a:rPr lang="ru-RU" sz="2000" i="1" dirty="0">
                    <a:latin typeface="Times New Roman" panose="02020603050405020304" pitchFamily="18" charset="0"/>
                    <a:cs typeface="Times New Roman" panose="02020603050405020304" pitchFamily="18" charset="0"/>
                  </a:rPr>
                  <a:t>                </a:t>
                </a:r>
              </a:p>
              <a:p>
                <a:pPr marL="0" indent="0">
                  <a:buNone/>
                </a:pPr>
                <a:r>
                  <a:rPr lang="ru-RU" sz="2000" i="1"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K</a:t>
                </a:r>
                <a:r>
                  <a:rPr lang="en-US" sz="2400" b="1" i="1" baseline="-25000" dirty="0">
                    <a:latin typeface="Times New Roman" panose="02020603050405020304" pitchFamily="18" charset="0"/>
                    <a:cs typeface="Times New Roman" panose="02020603050405020304" pitchFamily="18" charset="0"/>
                  </a:rPr>
                  <a:t>a </a:t>
                </a:r>
                <a:r>
                  <a:rPr lang="ru-RU" sz="2400" b="1" dirty="0">
                    <a:latin typeface="Times New Roman" panose="02020603050405020304" pitchFamily="18" charset="0"/>
                    <a:cs typeface="Times New Roman" panose="02020603050405020304" pitchFamily="18" charset="0"/>
                  </a:rPr>
                  <a:t>= </a:t>
                </a:r>
                <a14:m>
                  <m:oMath xmlns:m="http://schemas.openxmlformats.org/officeDocument/2006/math">
                    <m:f>
                      <m:fPr>
                        <m:ctrlPr>
                          <a:rPr lang="ru-RU" sz="2400" b="1" i="1">
                            <a:latin typeface="Cambria Math" panose="02040503050406030204" pitchFamily="18" charset="0"/>
                          </a:rPr>
                        </m:ctrlPr>
                      </m:fPr>
                      <m:num>
                        <m:nary>
                          <m:naryPr>
                            <m:chr m:val="∑"/>
                            <m:limLoc m:val="undOvr"/>
                            <m:subHide m:val="on"/>
                            <m:supHide m:val="on"/>
                            <m:ctrlPr>
                              <a:rPr lang="ru-RU" sz="2400" b="1" i="1">
                                <a:latin typeface="Cambria Math" panose="02040503050406030204" pitchFamily="18" charset="0"/>
                              </a:rPr>
                            </m:ctrlPr>
                          </m:naryPr>
                          <m:sub/>
                          <m:sup/>
                          <m:e>
                            <m:r>
                              <a:rPr lang="en-US" sz="2400" b="1" i="1">
                                <a:latin typeface="Cambria Math" panose="02040503050406030204" pitchFamily="18" charset="0"/>
                              </a:rPr>
                              <m:t>𝑲</m:t>
                            </m:r>
                            <m:r>
                              <a:rPr lang="en-US" sz="2400" b="1" i="1" baseline="-25000">
                                <a:latin typeface="Cambria Math" panose="02040503050406030204" pitchFamily="18" charset="0"/>
                              </a:rPr>
                              <m:t>𝒂</m:t>
                            </m:r>
                            <m:r>
                              <a:rPr lang="en-US" sz="2400" b="1" i="1">
                                <a:latin typeface="Cambria Math" panose="02040503050406030204" pitchFamily="18" charset="0"/>
                              </a:rPr>
                              <m:t>𝒇</m:t>
                            </m:r>
                            <m:r>
                              <a:rPr lang="ru-RU" sz="2400" b="1" i="1" baseline="-25000">
                                <a:latin typeface="Cambria Math" panose="02040503050406030204" pitchFamily="18" charset="0"/>
                              </a:rPr>
                              <m:t>𝟏</m:t>
                            </m:r>
                          </m:e>
                        </m:nary>
                      </m:num>
                      <m:den>
                        <m:r>
                          <a:rPr lang="ru-RU" sz="2400" b="1" i="1">
                            <a:latin typeface="Cambria Math" panose="02040503050406030204" pitchFamily="18" charset="0"/>
                          </a:rPr>
                          <m:t>𝟏𝟎𝟎</m:t>
                        </m:r>
                      </m:den>
                    </m:f>
                  </m:oMath>
                </a14:m>
                <a:r>
                  <a:rPr lang="ru-RU" sz="2400" b="1" dirty="0">
                    <a:latin typeface="Times New Roman" panose="02020603050405020304" pitchFamily="18" charset="0"/>
                    <a:cs typeface="Times New Roman" panose="02020603050405020304" pitchFamily="18" charset="0"/>
                  </a:rPr>
                  <a:t> ,       </a:t>
                </a:r>
                <a:r>
                  <a:rPr lang="ru-RU" sz="2000" dirty="0">
                    <a:latin typeface="Times New Roman" panose="02020603050405020304" pitchFamily="18" charset="0"/>
                    <a:cs typeface="Times New Roman" panose="02020603050405020304" pitchFamily="18" charset="0"/>
                  </a:rPr>
                  <a:t>                      (6.3)</a:t>
                </a:r>
              </a:p>
              <a:p>
                <a:pPr marL="0" indent="0">
                  <a:buNone/>
                </a:pPr>
                <a:r>
                  <a:rPr lang="ru-RU" sz="2000" dirty="0">
                    <a:latin typeface="Times New Roman" panose="02020603050405020304" pitchFamily="18" charset="0"/>
                    <a:cs typeface="Times New Roman" panose="02020603050405020304" pitchFamily="18" charset="0"/>
                  </a:rPr>
                  <a:t>где</a:t>
                </a:r>
                <a:r>
                  <a:rPr lang="ru-RU" sz="2000"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f</a:t>
                </a:r>
                <a:r>
                  <a:rPr lang="ru-RU" sz="2000" i="1" baseline="-25000" dirty="0">
                    <a:latin typeface="Times New Roman" panose="02020603050405020304" pitchFamily="18" charset="0"/>
                    <a:cs typeface="Times New Roman" panose="02020603050405020304" pitchFamily="18" charset="0"/>
                  </a:rPr>
                  <a:t>1</a:t>
                </a:r>
                <a:r>
                  <a:rPr lang="ru-RU" sz="2000" baseline="-25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 повторяемость ветров по четырем парным 	направлениям, %;</a:t>
                </a:r>
              </a:p>
              <a:p>
                <a:pPr marL="0" indent="0">
                  <a:buNone/>
                </a:pPr>
                <a:r>
                  <a:rPr lang="ru-RU" sz="2000"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a:t>
                </a:r>
                <a:r>
                  <a:rPr lang="ru-RU" sz="2000" dirty="0">
                    <a:latin typeface="Times New Roman" panose="02020603050405020304" pitchFamily="18" charset="0"/>
                    <a:cs typeface="Times New Roman" panose="02020603050405020304" pitchFamily="18" charset="0"/>
                  </a:rPr>
                  <a:t> – коэффициент защитного влияния, зависящий от 	угла подхода ветра к лесополосе.</a:t>
                </a: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p:txBody>
          </p:sp>
        </mc:Choice>
        <mc:Fallback xmlns="">
          <p:sp>
            <p:nvSpPr>
              <p:cNvPr id="11" name="Объект 10">
                <a:extLst>
                  <a:ext uri="{FF2B5EF4-FFF2-40B4-BE49-F238E27FC236}">
                    <a16:creationId xmlns:a16="http://schemas.microsoft.com/office/drawing/2014/main" id="{43352090-1448-4E8B-A2A8-876F8E14C772}"/>
                  </a:ext>
                </a:extLst>
              </p:cNvPr>
              <p:cNvSpPr>
                <a:spLocks noGrp="1" noRot="1" noChangeAspect="1" noMove="1" noResize="1" noEditPoints="1" noAdjustHandles="1" noChangeArrowheads="1" noChangeShapeType="1" noTextEdit="1"/>
              </p:cNvSpPr>
              <p:nvPr>
                <p:ph idx="1"/>
              </p:nvPr>
            </p:nvSpPr>
            <p:spPr>
              <a:xfrm>
                <a:off x="1979712" y="404664"/>
                <a:ext cx="6840760" cy="5616624"/>
              </a:xfrm>
              <a:blipFill>
                <a:blip r:embed="rId4"/>
                <a:stretch>
                  <a:fillRect l="-980" t="-1085" r="-357"/>
                </a:stretch>
              </a:blipFill>
            </p:spPr>
            <p:txBody>
              <a:bodyPr/>
              <a:lstStyle/>
              <a:p>
                <a:r>
                  <a:rPr lang="ru-RU">
                    <a:noFill/>
                  </a:rPr>
                  <a:t> </a:t>
                </a:r>
              </a:p>
            </p:txBody>
          </p:sp>
        </mc:Fallback>
      </mc:AlternateContent>
    </p:spTree>
    <p:extLst>
      <p:ext uri="{BB962C8B-B14F-4D97-AF65-F5344CB8AC3E}">
        <p14:creationId xmlns:p14="http://schemas.microsoft.com/office/powerpoint/2010/main" val="3518902725"/>
      </p:ext>
    </p:extLst>
  </p:cSld>
  <p:clrMapOvr>
    <a:masterClrMapping/>
  </p:clrMapOvr>
  <p:transition spd="slow">
    <p:cove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0E739EBE-CB20-4F49-BA83-3F5B6C8A2428}"/>
              </a:ext>
            </a:extLst>
          </p:cNvPr>
          <p:cNvSpPr>
            <a:spLocks noGrp="1" noChangeArrowheads="1"/>
          </p:cNvSpPr>
          <p:nvPr>
            <p:ph idx="1"/>
          </p:nvPr>
        </p:nvSpPr>
        <p:spPr>
          <a:xfrm>
            <a:off x="1187624" y="850132"/>
            <a:ext cx="6984776" cy="5675212"/>
          </a:xfrm>
        </p:spPr>
        <p:txBody>
          <a:bodyPr>
            <a:normAutofit/>
          </a:bodyPr>
          <a:lstStyle/>
          <a:p>
            <a:pPr marL="0" indent="0">
              <a:buNone/>
            </a:pPr>
            <a:r>
              <a:rPr lang="ru-RU" sz="2000" dirty="0">
                <a:latin typeface="Times New Roman" panose="02020603050405020304" pitchFamily="18" charset="0"/>
                <a:cs typeface="Times New Roman" panose="02020603050405020304" pitchFamily="18" charset="0"/>
              </a:rPr>
              <a:t>	Таблица 6.2. </a:t>
            </a:r>
            <a:r>
              <a:rPr lang="ru-RU" sz="2000" b="1" dirty="0">
                <a:latin typeface="Times New Roman" panose="02020603050405020304" pitchFamily="18" charset="0"/>
                <a:cs typeface="Times New Roman" panose="02020603050405020304" pitchFamily="18" charset="0"/>
              </a:rPr>
              <a:t>Зависимость коэффициента защитного влияния от угла подхода ветра к лесополосе</a:t>
            </a:r>
          </a:p>
          <a:p>
            <a:pPr marL="0" indent="0">
              <a:buNone/>
            </a:pPr>
            <a:endParaRPr lang="ru-RU" sz="2000" b="1" dirty="0">
              <a:latin typeface="Times New Roman" panose="02020603050405020304" pitchFamily="18" charset="0"/>
              <a:cs typeface="Times New Roman" panose="02020603050405020304" pitchFamily="18" charset="0"/>
            </a:endParaRPr>
          </a:p>
          <a:p>
            <a:pPr marL="0" indent="0">
              <a:buNone/>
            </a:pPr>
            <a:endParaRPr lang="ru-RU" sz="2000" b="1" dirty="0">
              <a:latin typeface="Times New Roman" panose="02020603050405020304" pitchFamily="18" charset="0"/>
              <a:cs typeface="Times New Roman" panose="02020603050405020304" pitchFamily="18" charset="0"/>
            </a:endParaRPr>
          </a:p>
          <a:p>
            <a:pPr marL="0" indent="0" algn="just">
              <a:buNone/>
            </a:pPr>
            <a:r>
              <a:rPr lang="ru-RU" sz="2000" dirty="0">
                <a:latin typeface="Times New Roman" panose="02020603050405020304" pitchFamily="18" charset="0"/>
                <a:cs typeface="Times New Roman" panose="02020603050405020304" pitchFamily="18" charset="0"/>
              </a:rPr>
              <a:t>	Учитывая затраты на создание лесополос, а также чистый доход, получаемый с защищенной площади за счет агроклиматического влияния лесополос, рассчитывают эффективность капиталовложений (срок окупаемости, коэффициенты эффективности).</a:t>
            </a:r>
          </a:p>
          <a:p>
            <a:pPr marL="0" indent="0" algn="just">
              <a:buNone/>
            </a:pPr>
            <a:r>
              <a:rPr lang="ru-RU" sz="2000" dirty="0">
                <a:latin typeface="Times New Roman" panose="02020603050405020304" pitchFamily="18" charset="0"/>
                <a:cs typeface="Times New Roman" panose="02020603050405020304" pitchFamily="18" charset="0"/>
              </a:rPr>
              <a:t>	В условиях сложного рельефа местности размещают приводораздельные и водорегулирующие лесные полосы. 	</a:t>
            </a:r>
            <a:r>
              <a:rPr lang="ru-RU" sz="2000" b="1" dirty="0">
                <a:latin typeface="Times New Roman" panose="02020603050405020304" pitchFamily="18" charset="0"/>
                <a:cs typeface="Times New Roman" panose="02020603050405020304" pitchFamily="18" charset="0"/>
              </a:rPr>
              <a:t>Главное назначение этих полос </a:t>
            </a:r>
            <a:r>
              <a:rPr lang="ru-RU" sz="2000" dirty="0">
                <a:latin typeface="Times New Roman" panose="02020603050405020304" pitchFamily="18" charset="0"/>
                <a:cs typeface="Times New Roman" panose="02020603050405020304" pitchFamily="18" charset="0"/>
              </a:rPr>
              <a:t>– задержание поверхностного стока и предотвращение эрозии почв. Основной фактор, определяющий их направление, – </a:t>
            </a:r>
            <a:r>
              <a:rPr lang="ru-RU" sz="2000" b="1" dirty="0">
                <a:latin typeface="Times New Roman" panose="02020603050405020304" pitchFamily="18" charset="0"/>
                <a:cs typeface="Times New Roman" panose="02020603050405020304" pitchFamily="18" charset="0"/>
              </a:rPr>
              <a:t>рельеф местности.</a:t>
            </a:r>
          </a:p>
          <a:p>
            <a:pPr marL="0" indent="0">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altLang="ru-RU" sz="2200" b="1" dirty="0">
              <a:latin typeface="Times New Roman" panose="02020603050405020304" pitchFamily="18" charset="0"/>
              <a:cs typeface="Times New Roman" panose="02020603050405020304" pitchFamily="18" charset="0"/>
            </a:endParaRPr>
          </a:p>
        </p:txBody>
      </p:sp>
      <p:graphicFrame>
        <p:nvGraphicFramePr>
          <p:cNvPr id="6" name="Таблица 5">
            <a:extLst>
              <a:ext uri="{FF2B5EF4-FFF2-40B4-BE49-F238E27FC236}">
                <a16:creationId xmlns:a16="http://schemas.microsoft.com/office/drawing/2014/main" id="{781FB377-4ACE-45B2-8A62-10A6CDA3265F}"/>
              </a:ext>
            </a:extLst>
          </p:cNvPr>
          <p:cNvGraphicFramePr>
            <a:graphicFrameLocks noGrp="1"/>
          </p:cNvGraphicFramePr>
          <p:nvPr>
            <p:extLst>
              <p:ext uri="{D42A27DB-BD31-4B8C-83A1-F6EECF244321}">
                <p14:modId xmlns:p14="http://schemas.microsoft.com/office/powerpoint/2010/main" val="3570657857"/>
              </p:ext>
            </p:extLst>
          </p:nvPr>
        </p:nvGraphicFramePr>
        <p:xfrm>
          <a:off x="1199952" y="1484784"/>
          <a:ext cx="6624741" cy="665480"/>
        </p:xfrm>
        <a:graphic>
          <a:graphicData uri="http://schemas.openxmlformats.org/drawingml/2006/table">
            <a:tbl>
              <a:tblPr firstRow="1" firstCol="1" bandRow="1">
                <a:tableStyleId>{5C22544A-7EE6-4342-B048-85BDC9FD1C3A}</a:tableStyleId>
              </a:tblPr>
              <a:tblGrid>
                <a:gridCol w="800269">
                  <a:extLst>
                    <a:ext uri="{9D8B030D-6E8A-4147-A177-3AD203B41FA5}">
                      <a16:colId xmlns:a16="http://schemas.microsoft.com/office/drawing/2014/main" val="3350845603"/>
                    </a:ext>
                  </a:extLst>
                </a:gridCol>
                <a:gridCol w="503480">
                  <a:extLst>
                    <a:ext uri="{9D8B030D-6E8A-4147-A177-3AD203B41FA5}">
                      <a16:colId xmlns:a16="http://schemas.microsoft.com/office/drawing/2014/main" val="2991404170"/>
                    </a:ext>
                  </a:extLst>
                </a:gridCol>
                <a:gridCol w="503480">
                  <a:extLst>
                    <a:ext uri="{9D8B030D-6E8A-4147-A177-3AD203B41FA5}">
                      <a16:colId xmlns:a16="http://schemas.microsoft.com/office/drawing/2014/main" val="3070769872"/>
                    </a:ext>
                  </a:extLst>
                </a:gridCol>
                <a:gridCol w="601526">
                  <a:extLst>
                    <a:ext uri="{9D8B030D-6E8A-4147-A177-3AD203B41FA5}">
                      <a16:colId xmlns:a16="http://schemas.microsoft.com/office/drawing/2014/main" val="1939426895"/>
                    </a:ext>
                  </a:extLst>
                </a:gridCol>
                <a:gridCol w="601526">
                  <a:extLst>
                    <a:ext uri="{9D8B030D-6E8A-4147-A177-3AD203B41FA5}">
                      <a16:colId xmlns:a16="http://schemas.microsoft.com/office/drawing/2014/main" val="1071422231"/>
                    </a:ext>
                  </a:extLst>
                </a:gridCol>
                <a:gridCol w="601526">
                  <a:extLst>
                    <a:ext uri="{9D8B030D-6E8A-4147-A177-3AD203B41FA5}">
                      <a16:colId xmlns:a16="http://schemas.microsoft.com/office/drawing/2014/main" val="913137935"/>
                    </a:ext>
                  </a:extLst>
                </a:gridCol>
                <a:gridCol w="602852">
                  <a:extLst>
                    <a:ext uri="{9D8B030D-6E8A-4147-A177-3AD203B41FA5}">
                      <a16:colId xmlns:a16="http://schemas.microsoft.com/office/drawing/2014/main" val="2131166797"/>
                    </a:ext>
                  </a:extLst>
                </a:gridCol>
                <a:gridCol w="602852">
                  <a:extLst>
                    <a:ext uri="{9D8B030D-6E8A-4147-A177-3AD203B41FA5}">
                      <a16:colId xmlns:a16="http://schemas.microsoft.com/office/drawing/2014/main" val="291204850"/>
                    </a:ext>
                  </a:extLst>
                </a:gridCol>
                <a:gridCol w="602852">
                  <a:extLst>
                    <a:ext uri="{9D8B030D-6E8A-4147-A177-3AD203B41FA5}">
                      <a16:colId xmlns:a16="http://schemas.microsoft.com/office/drawing/2014/main" val="2771227737"/>
                    </a:ext>
                  </a:extLst>
                </a:gridCol>
                <a:gridCol w="602852">
                  <a:extLst>
                    <a:ext uri="{9D8B030D-6E8A-4147-A177-3AD203B41FA5}">
                      <a16:colId xmlns:a16="http://schemas.microsoft.com/office/drawing/2014/main" val="3624081688"/>
                    </a:ext>
                  </a:extLst>
                </a:gridCol>
                <a:gridCol w="601526">
                  <a:extLst>
                    <a:ext uri="{9D8B030D-6E8A-4147-A177-3AD203B41FA5}">
                      <a16:colId xmlns:a16="http://schemas.microsoft.com/office/drawing/2014/main" val="4241481588"/>
                    </a:ext>
                  </a:extLst>
                </a:gridCol>
              </a:tblGrid>
              <a:tr h="244475">
                <a:tc>
                  <a:txBody>
                    <a:bodyPr/>
                    <a:lstStyle/>
                    <a:p>
                      <a:pPr algn="ctr">
                        <a:lnSpc>
                          <a:spcPct val="107000"/>
                        </a:lnSpc>
                        <a:spcAft>
                          <a:spcPts val="0"/>
                        </a:spcAft>
                      </a:pPr>
                      <a:r>
                        <a:rPr lang="en-US" sz="1400">
                          <a:effectLst/>
                        </a:rPr>
                        <a:t>a, </a:t>
                      </a:r>
                      <a:r>
                        <a:rPr lang="ru-RU" sz="1400">
                          <a:effectLst/>
                        </a:rPr>
                        <a:t>град</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400">
                          <a:effectLst/>
                        </a:rPr>
                        <a:t>90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400">
                          <a:effectLst/>
                        </a:rPr>
                        <a:t>80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400">
                          <a:effectLst/>
                        </a:rPr>
                        <a:t>70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400" dirty="0">
                          <a:effectLst/>
                        </a:rPr>
                        <a:t>60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400">
                          <a:effectLst/>
                        </a:rPr>
                        <a:t>50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400">
                          <a:effectLst/>
                        </a:rPr>
                        <a:t>45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400">
                          <a:effectLst/>
                        </a:rPr>
                        <a:t>40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400">
                          <a:effectLst/>
                        </a:rPr>
                        <a:t>30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400">
                          <a:effectLst/>
                        </a:rPr>
                        <a:t>20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400">
                          <a:effectLst/>
                        </a:rPr>
                        <a:t>10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0279136"/>
                  </a:ext>
                </a:extLst>
              </a:tr>
              <a:tr h="421005">
                <a:tc>
                  <a:txBody>
                    <a:bodyPr/>
                    <a:lstStyle/>
                    <a:p>
                      <a:pPr algn="ctr">
                        <a:lnSpc>
                          <a:spcPct val="107000"/>
                        </a:lnSpc>
                        <a:spcAft>
                          <a:spcPts val="0"/>
                        </a:spcAft>
                      </a:pPr>
                      <a:r>
                        <a:rPr lang="en-US" sz="1400" dirty="0">
                          <a:effectLst/>
                        </a:rPr>
                        <a:t>K</a:t>
                      </a:r>
                      <a:r>
                        <a:rPr lang="en-US" sz="1400" baseline="-25000" dirty="0">
                          <a:effectLst/>
                        </a:rPr>
                        <a:t>a</a:t>
                      </a:r>
                      <a:r>
                        <a:rPr lang="en-US" sz="1400" dirty="0">
                          <a:effectLst/>
                        </a:rPr>
                        <a:t> f</a:t>
                      </a:r>
                      <a:r>
                        <a:rPr lang="ru-RU" sz="1400" baseline="-25000" dirty="0">
                          <a:effectLst/>
                        </a:rPr>
                        <a:t>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400" dirty="0">
                          <a:effectLst/>
                        </a:rPr>
                        <a:t>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400" dirty="0">
                          <a:effectLst/>
                        </a:rPr>
                        <a:t>0,98</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400">
                          <a:effectLst/>
                        </a:rPr>
                        <a:t>0,94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400">
                          <a:effectLst/>
                        </a:rPr>
                        <a:t>0,87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400">
                          <a:effectLst/>
                        </a:rPr>
                        <a:t>0,77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400">
                          <a:effectLst/>
                        </a:rPr>
                        <a:t>0,71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400">
                          <a:effectLst/>
                        </a:rPr>
                        <a:t>0,64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400">
                          <a:effectLst/>
                        </a:rPr>
                        <a:t>0,5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400">
                          <a:effectLst/>
                        </a:rPr>
                        <a:t>0,35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400" dirty="0">
                          <a:effectLst/>
                        </a:rPr>
                        <a:t>0,2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9124349"/>
                  </a:ext>
                </a:extLst>
              </a:tr>
            </a:tbl>
          </a:graphicData>
        </a:graphic>
      </p:graphicFrame>
    </p:spTree>
    <p:extLst>
      <p:ext uri="{BB962C8B-B14F-4D97-AF65-F5344CB8AC3E}">
        <p14:creationId xmlns:p14="http://schemas.microsoft.com/office/powerpoint/2010/main" val="274213122"/>
      </p:ext>
    </p:extLst>
  </p:cSld>
  <p:clrMapOvr>
    <a:masterClrMapping/>
  </p:clrMapOvr>
  <p:transition spd="slow">
    <p:cover/>
  </p:transition>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 name="Объект 10">
            <a:extLst>
              <a:ext uri="{FF2B5EF4-FFF2-40B4-BE49-F238E27FC236}">
                <a16:creationId xmlns:a16="http://schemas.microsoft.com/office/drawing/2014/main" id="{43352090-1448-4E8B-A2A8-876F8E14C772}"/>
              </a:ext>
            </a:extLst>
          </p:cNvPr>
          <p:cNvSpPr>
            <a:spLocks noGrp="1"/>
          </p:cNvSpPr>
          <p:nvPr>
            <p:ph idx="1"/>
          </p:nvPr>
        </p:nvSpPr>
        <p:spPr>
          <a:xfrm>
            <a:off x="1979712" y="404664"/>
            <a:ext cx="6840760" cy="5616624"/>
          </a:xfrm>
        </p:spPr>
        <p:txBody>
          <a:bodyPr>
            <a:noAutofit/>
          </a:bodyPr>
          <a:lstStyle/>
          <a:p>
            <a:pPr marL="0" indent="0" algn="just">
              <a:buNone/>
            </a:pPr>
            <a:r>
              <a:rPr lang="ru-RU" sz="2000" dirty="0">
                <a:latin typeface="Times New Roman" panose="02020603050405020304" pitchFamily="18" charset="0"/>
                <a:cs typeface="Times New Roman" panose="02020603050405020304" pitchFamily="18" charset="0"/>
              </a:rPr>
              <a:t>	Приводораздельные полосы шириной до 10 м проектируют в направлении водораздельных линий со смещением от них в сторону более сухих склонов южных и юго-восточных экспозиций.</a:t>
            </a:r>
          </a:p>
          <a:p>
            <a:pPr marL="0" indent="0" algn="just">
              <a:buNone/>
            </a:pPr>
            <a:r>
              <a:rPr lang="ru-RU" sz="2000" dirty="0">
                <a:latin typeface="Times New Roman" panose="02020603050405020304" pitchFamily="18" charset="0"/>
                <a:cs typeface="Times New Roman" panose="02020603050405020304" pitchFamily="18" charset="0"/>
              </a:rPr>
              <a:t>	Водорегулирующие лесополосы шириной 10…15 м размещают поперек склона на перегибах его профиля в направлении горизонталей и совмещают с границами полей и рабочих участков.</a:t>
            </a:r>
          </a:p>
          <a:p>
            <a:pPr marL="0" indent="0" algn="just">
              <a:buNone/>
            </a:pPr>
            <a:r>
              <a:rPr lang="ru-RU" sz="2000" dirty="0">
                <a:latin typeface="Times New Roman" panose="02020603050405020304" pitchFamily="18" charset="0"/>
                <a:cs typeface="Times New Roman" panose="02020603050405020304" pitchFamily="18" charset="0"/>
              </a:rPr>
              <a:t>	Схемы размещения севооборота и защитных лесонасаждений на различных типах профиля водосбора показаны на рисунках 6.7, 6.8.</a:t>
            </a: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6821284"/>
      </p:ext>
    </p:extLst>
  </p:cSld>
  <p:clrMapOvr>
    <a:masterClrMapping/>
  </p:clrMapOvr>
  <p:transition spd="slow">
    <p:cove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0E739EBE-CB20-4F49-BA83-3F5B6C8A2428}"/>
              </a:ext>
            </a:extLst>
          </p:cNvPr>
          <p:cNvSpPr>
            <a:spLocks noGrp="1" noChangeArrowheads="1"/>
          </p:cNvSpPr>
          <p:nvPr>
            <p:ph idx="1"/>
          </p:nvPr>
        </p:nvSpPr>
        <p:spPr>
          <a:xfrm>
            <a:off x="1187624" y="718048"/>
            <a:ext cx="6984776" cy="5675212"/>
          </a:xfrm>
        </p:spPr>
        <p:txBody>
          <a:bodyPr>
            <a:normAutofit fontScale="92500" lnSpcReduction="10000"/>
          </a:bodyPr>
          <a:lstStyle/>
          <a:p>
            <a:pPr marL="0" indent="0">
              <a:buNone/>
            </a:pPr>
            <a:endParaRPr lang="ru-RU" sz="2000" dirty="0">
              <a:latin typeface="Times New Roman" panose="02020603050405020304" pitchFamily="18" charset="0"/>
              <a:cs typeface="Times New Roman" panose="02020603050405020304" pitchFamily="18" charset="0"/>
            </a:endParaRPr>
          </a:p>
          <a:p>
            <a:pPr marL="0" indent="0">
              <a:buNone/>
            </a:pPr>
            <a:endParaRPr lang="ru-RU" sz="2000" dirty="0">
              <a:latin typeface="Times New Roman" panose="02020603050405020304" pitchFamily="18" charset="0"/>
              <a:cs typeface="Times New Roman" panose="02020603050405020304" pitchFamily="18" charset="0"/>
            </a:endParaRPr>
          </a:p>
          <a:p>
            <a:pPr marL="0" indent="0">
              <a:buNone/>
            </a:pPr>
            <a:endParaRPr lang="ru-RU" sz="2000" dirty="0">
              <a:latin typeface="Times New Roman" panose="02020603050405020304" pitchFamily="18" charset="0"/>
              <a:cs typeface="Times New Roman" panose="02020603050405020304" pitchFamily="18" charset="0"/>
            </a:endParaRPr>
          </a:p>
          <a:p>
            <a:pPr marL="0" indent="0">
              <a:buNone/>
            </a:pPr>
            <a:endParaRPr lang="ru-RU" sz="2000" dirty="0">
              <a:latin typeface="Times New Roman" panose="02020603050405020304" pitchFamily="18" charset="0"/>
              <a:cs typeface="Times New Roman" panose="02020603050405020304" pitchFamily="18" charset="0"/>
            </a:endParaRPr>
          </a:p>
          <a:p>
            <a:pPr marL="0" indent="0">
              <a:buNone/>
            </a:pPr>
            <a:endParaRPr lang="ru-RU" sz="2000" dirty="0">
              <a:latin typeface="Times New Roman" panose="02020603050405020304" pitchFamily="18" charset="0"/>
              <a:cs typeface="Times New Roman" panose="02020603050405020304" pitchFamily="18" charset="0"/>
            </a:endParaRPr>
          </a:p>
          <a:p>
            <a:pPr marL="0" indent="0">
              <a:buNone/>
            </a:pPr>
            <a:endParaRPr lang="ru-RU" sz="2000" dirty="0">
              <a:latin typeface="Times New Roman" panose="02020603050405020304" pitchFamily="18" charset="0"/>
              <a:cs typeface="Times New Roman" panose="02020603050405020304" pitchFamily="18" charset="0"/>
            </a:endParaRPr>
          </a:p>
          <a:p>
            <a:pPr marL="0" indent="0">
              <a:buNone/>
            </a:pPr>
            <a:endParaRPr lang="ru-RU" sz="2000" dirty="0">
              <a:latin typeface="Times New Roman" panose="02020603050405020304" pitchFamily="18" charset="0"/>
              <a:cs typeface="Times New Roman" panose="02020603050405020304" pitchFamily="18" charset="0"/>
            </a:endParaRPr>
          </a:p>
          <a:p>
            <a:pPr marL="0" indent="0">
              <a:buNone/>
            </a:pPr>
            <a:endParaRPr lang="ru-RU" sz="2000" dirty="0">
              <a:latin typeface="Times New Roman" panose="02020603050405020304" pitchFamily="18" charset="0"/>
              <a:cs typeface="Times New Roman" panose="02020603050405020304" pitchFamily="18" charset="0"/>
            </a:endParaRPr>
          </a:p>
          <a:p>
            <a:pPr marL="0" indent="0">
              <a:buNone/>
            </a:pPr>
            <a:endParaRPr lang="ru-RU" sz="2000" dirty="0">
              <a:latin typeface="Times New Roman" panose="02020603050405020304" pitchFamily="18" charset="0"/>
              <a:cs typeface="Times New Roman" panose="02020603050405020304" pitchFamily="18" charset="0"/>
            </a:endParaRPr>
          </a:p>
          <a:p>
            <a:pPr marL="0" indent="0">
              <a:buNone/>
            </a:pPr>
            <a:endParaRPr lang="ru-RU" sz="2000" dirty="0">
              <a:latin typeface="Times New Roman" panose="02020603050405020304" pitchFamily="18" charset="0"/>
              <a:cs typeface="Times New Roman" panose="02020603050405020304" pitchFamily="18" charset="0"/>
            </a:endParaRPr>
          </a:p>
          <a:p>
            <a:pPr marL="0" indent="0">
              <a:buNone/>
            </a:pPr>
            <a:endParaRPr lang="ru-RU" sz="2000" dirty="0">
              <a:latin typeface="Times New Roman" panose="02020603050405020304" pitchFamily="18" charset="0"/>
              <a:cs typeface="Times New Roman" panose="02020603050405020304" pitchFamily="18" charset="0"/>
            </a:endParaRPr>
          </a:p>
          <a:p>
            <a:pPr marL="0" indent="0">
              <a:buNone/>
            </a:pPr>
            <a:endParaRPr lang="ru-RU" sz="2000" dirty="0">
              <a:latin typeface="Times New Roman" panose="02020603050405020304" pitchFamily="18" charset="0"/>
              <a:cs typeface="Times New Roman" panose="02020603050405020304" pitchFamily="18" charset="0"/>
            </a:endParaRPr>
          </a:p>
          <a:p>
            <a:pPr marL="0" indent="0" algn="ctr">
              <a:buNone/>
            </a:pPr>
            <a:endParaRPr lang="ru-RU" sz="2200" dirty="0">
              <a:latin typeface="Times New Roman" panose="02020603050405020304" pitchFamily="18" charset="0"/>
              <a:cs typeface="Times New Roman" panose="02020603050405020304" pitchFamily="18" charset="0"/>
            </a:endParaRPr>
          </a:p>
          <a:p>
            <a:pPr marL="0" indent="0" algn="ctr">
              <a:buNone/>
            </a:pPr>
            <a:r>
              <a:rPr lang="ru-RU" sz="2200" dirty="0">
                <a:latin typeface="Times New Roman" panose="02020603050405020304" pitchFamily="18" charset="0"/>
                <a:cs typeface="Times New Roman" panose="02020603050405020304" pitchFamily="18" charset="0"/>
              </a:rPr>
              <a:t>Рис. 6.7. </a:t>
            </a:r>
            <a:r>
              <a:rPr lang="ru-RU" sz="2200" b="1" dirty="0">
                <a:latin typeface="Times New Roman" panose="02020603050405020304" pitchFamily="18" charset="0"/>
                <a:cs typeface="Times New Roman" panose="02020603050405020304" pitchFamily="18" charset="0"/>
              </a:rPr>
              <a:t>Схема размещения севооборотов и защитных лесонасаждений на различных типах профиля водосбора.</a:t>
            </a:r>
            <a:endParaRPr lang="ru-RU" sz="2200" dirty="0">
              <a:latin typeface="Times New Roman" panose="02020603050405020304" pitchFamily="18" charset="0"/>
              <a:cs typeface="Times New Roman" panose="02020603050405020304" pitchFamily="18" charset="0"/>
            </a:endParaRPr>
          </a:p>
          <a:p>
            <a:pPr marL="0" indent="0">
              <a:buNone/>
            </a:pPr>
            <a:r>
              <a:rPr lang="ru-RU" sz="2000" dirty="0">
                <a:latin typeface="Times New Roman" panose="02020603050405020304" pitchFamily="18" charset="0"/>
                <a:cs typeface="Times New Roman" panose="02020603050405020304" pitchFamily="18" charset="0"/>
              </a:rPr>
              <a:t>	</a:t>
            </a:r>
          </a:p>
          <a:p>
            <a:pPr marL="0" indent="0" algn="just">
              <a:buNone/>
            </a:pPr>
            <a:endParaRPr lang="ru-RU" altLang="ru-RU" sz="2200" b="1"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22CA5896-AA2F-4F91-84A1-BB8807C618FC}"/>
              </a:ext>
            </a:extLst>
          </p:cNvPr>
          <p:cNvPicPr/>
          <p:nvPr/>
        </p:nvPicPr>
        <p:blipFill rotWithShape="1">
          <a:blip r:embed="rId3">
            <a:extLst>
              <a:ext uri="{28A0092B-C50C-407E-A947-70E740481C1C}">
                <a14:useLocalDpi xmlns:a14="http://schemas.microsoft.com/office/drawing/2010/main" val="0"/>
              </a:ext>
            </a:extLst>
          </a:blip>
          <a:srcRect l="33705" t="29231" r="32320" b="44721"/>
          <a:stretch/>
        </p:blipFill>
        <p:spPr bwMode="auto">
          <a:xfrm>
            <a:off x="1475656" y="548680"/>
            <a:ext cx="6408712" cy="47778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1908231"/>
      </p:ext>
    </p:extLst>
  </p:cSld>
  <p:clrMapOvr>
    <a:masterClrMapping/>
  </p:clrMapOvr>
  <p:transition spd="slow">
    <p:cover/>
  </p:transition>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 name="Объект 10">
            <a:extLst>
              <a:ext uri="{FF2B5EF4-FFF2-40B4-BE49-F238E27FC236}">
                <a16:creationId xmlns:a16="http://schemas.microsoft.com/office/drawing/2014/main" id="{43352090-1448-4E8B-A2A8-876F8E14C772}"/>
              </a:ext>
            </a:extLst>
          </p:cNvPr>
          <p:cNvSpPr>
            <a:spLocks noGrp="1"/>
          </p:cNvSpPr>
          <p:nvPr>
            <p:ph idx="1"/>
          </p:nvPr>
        </p:nvSpPr>
        <p:spPr>
          <a:xfrm>
            <a:off x="1979712" y="404664"/>
            <a:ext cx="6840760" cy="5616624"/>
          </a:xfrm>
        </p:spPr>
        <p:txBody>
          <a:bodyPr>
            <a:noAutofit/>
          </a:bodyPr>
          <a:lstStyle/>
          <a:p>
            <a:pPr marL="0" indent="0" algn="ctr">
              <a:buNone/>
            </a:pPr>
            <a:r>
              <a:rPr lang="ru-RU" sz="2000" i="1" dirty="0">
                <a:latin typeface="Times New Roman" panose="02020603050405020304" pitchFamily="18" charset="0"/>
                <a:cs typeface="Times New Roman" panose="02020603050405020304" pitchFamily="18" charset="0"/>
              </a:rPr>
              <a:t>а – </a:t>
            </a:r>
            <a:r>
              <a:rPr lang="ru-RU" sz="2000" dirty="0">
                <a:latin typeface="Times New Roman" panose="02020603050405020304" pitchFamily="18" charset="0"/>
                <a:cs typeface="Times New Roman" panose="02020603050405020304" pitchFamily="18" charset="0"/>
              </a:rPr>
              <a:t>выпуклый; </a:t>
            </a:r>
            <a:r>
              <a:rPr lang="ru-RU" sz="2000" i="1" dirty="0">
                <a:latin typeface="Times New Roman" panose="02020603050405020304" pitchFamily="18" charset="0"/>
                <a:cs typeface="Times New Roman" panose="02020603050405020304" pitchFamily="18" charset="0"/>
              </a:rPr>
              <a:t>б – прямой; в – вогнутый; г – сложный; </a:t>
            </a:r>
            <a:r>
              <a:rPr lang="en-US" sz="2000" i="1" dirty="0">
                <a:latin typeface="Times New Roman" panose="02020603050405020304" pitchFamily="18" charset="0"/>
                <a:cs typeface="Times New Roman" panose="02020603050405020304" pitchFamily="18" charset="0"/>
              </a:rPr>
              <a:t>I</a:t>
            </a:r>
            <a:r>
              <a:rPr lang="ru-RU" sz="2000" i="1" dirty="0">
                <a:latin typeface="Times New Roman" panose="02020603050405020304" pitchFamily="18" charset="0"/>
                <a:cs typeface="Times New Roman" panose="02020603050405020304" pitchFamily="18" charset="0"/>
              </a:rPr>
              <a:t> – </a:t>
            </a:r>
            <a:r>
              <a:rPr lang="ru-RU" sz="2000" dirty="0">
                <a:latin typeface="Times New Roman" panose="02020603050405020304" pitchFamily="18" charset="0"/>
                <a:cs typeface="Times New Roman" panose="02020603050405020304" pitchFamily="18" charset="0"/>
              </a:rPr>
              <a:t>почвозащитный севооборот</a:t>
            </a:r>
            <a:r>
              <a:rPr lang="ru-RU" sz="2000" i="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II</a:t>
            </a:r>
            <a:r>
              <a:rPr lang="ru-RU" sz="2000" i="1" dirty="0">
                <a:latin typeface="Times New Roman" panose="02020603050405020304" pitchFamily="18" charset="0"/>
                <a:cs typeface="Times New Roman" panose="02020603050405020304" pitchFamily="18" charset="0"/>
              </a:rPr>
              <a:t> – </a:t>
            </a:r>
            <a:r>
              <a:rPr lang="ru-RU" sz="2000" dirty="0">
                <a:latin typeface="Times New Roman" panose="02020603050405020304" pitchFamily="18" charset="0"/>
                <a:cs typeface="Times New Roman" panose="02020603050405020304" pitchFamily="18" charset="0"/>
              </a:rPr>
              <a:t>полевой севооборот</a:t>
            </a:r>
            <a:r>
              <a:rPr lang="ru-RU" sz="2000" i="1" dirty="0">
                <a:latin typeface="Times New Roman" panose="02020603050405020304" pitchFamily="18" charset="0"/>
                <a:cs typeface="Times New Roman" panose="02020603050405020304" pitchFamily="18" charset="0"/>
              </a:rPr>
              <a:t>; В,Б,С</a:t>
            </a:r>
            <a:r>
              <a:rPr lang="ru-RU" sz="2000" dirty="0">
                <a:latin typeface="Times New Roman" panose="02020603050405020304" pitchFamily="18" charset="0"/>
                <a:cs typeface="Times New Roman" panose="02020603050405020304" pitchFamily="18" charset="0"/>
              </a:rPr>
              <a:t> – лесополосы.</a:t>
            </a:r>
          </a:p>
          <a:p>
            <a:pPr marL="0" indent="0" algn="ctr">
              <a:buNone/>
            </a:pPr>
            <a:endParaRPr lang="ru-RU" sz="2000" dirty="0">
              <a:latin typeface="Times New Roman" panose="02020603050405020304" pitchFamily="18" charset="0"/>
              <a:cs typeface="Times New Roman" panose="02020603050405020304" pitchFamily="18" charset="0"/>
            </a:endParaRPr>
          </a:p>
          <a:p>
            <a:pPr marL="0" indent="0" algn="ctr">
              <a:buNone/>
            </a:pPr>
            <a:endParaRPr lang="ru-RU" sz="2000" dirty="0">
              <a:latin typeface="Times New Roman" panose="02020603050405020304" pitchFamily="18" charset="0"/>
              <a:cs typeface="Times New Roman" panose="02020603050405020304" pitchFamily="18" charset="0"/>
            </a:endParaRPr>
          </a:p>
          <a:p>
            <a:pPr marL="0" indent="0" algn="ctr">
              <a:buNone/>
            </a:pPr>
            <a:endParaRPr lang="ru-RU" sz="2000" dirty="0">
              <a:latin typeface="Times New Roman" panose="02020603050405020304" pitchFamily="18" charset="0"/>
              <a:cs typeface="Times New Roman" panose="02020603050405020304" pitchFamily="18" charset="0"/>
            </a:endParaRPr>
          </a:p>
          <a:p>
            <a:pPr marL="0" indent="0" algn="ctr">
              <a:buNone/>
            </a:pPr>
            <a:endParaRPr lang="ru-RU" sz="2000" dirty="0">
              <a:latin typeface="Times New Roman" panose="02020603050405020304" pitchFamily="18" charset="0"/>
              <a:cs typeface="Times New Roman" panose="02020603050405020304" pitchFamily="18" charset="0"/>
            </a:endParaRPr>
          </a:p>
          <a:p>
            <a:pPr marL="0" indent="0" algn="ctr">
              <a:buNone/>
            </a:pPr>
            <a:endParaRPr lang="ru-RU" sz="2000" dirty="0">
              <a:latin typeface="Times New Roman" panose="02020603050405020304" pitchFamily="18" charset="0"/>
              <a:cs typeface="Times New Roman" panose="02020603050405020304" pitchFamily="18" charset="0"/>
            </a:endParaRPr>
          </a:p>
          <a:p>
            <a:pPr marL="0" indent="0" algn="ctr">
              <a:buNone/>
            </a:pPr>
            <a:endParaRPr lang="ru-RU" sz="2000" dirty="0">
              <a:latin typeface="Times New Roman" panose="02020603050405020304" pitchFamily="18" charset="0"/>
              <a:cs typeface="Times New Roman" panose="02020603050405020304" pitchFamily="18" charset="0"/>
            </a:endParaRPr>
          </a:p>
          <a:p>
            <a:pPr marL="0" indent="0" algn="ctr">
              <a:buNone/>
            </a:pPr>
            <a:endParaRPr lang="ru-RU" sz="2000" dirty="0">
              <a:latin typeface="Times New Roman" panose="02020603050405020304" pitchFamily="18" charset="0"/>
              <a:cs typeface="Times New Roman" panose="02020603050405020304" pitchFamily="18" charset="0"/>
            </a:endParaRPr>
          </a:p>
          <a:p>
            <a:pPr marL="0" indent="0" algn="ctr">
              <a:buNone/>
            </a:pPr>
            <a:endParaRPr lang="ru-RU" sz="2000" dirty="0">
              <a:latin typeface="Times New Roman" panose="02020603050405020304" pitchFamily="18" charset="0"/>
              <a:cs typeface="Times New Roman" panose="02020603050405020304" pitchFamily="18" charset="0"/>
            </a:endParaRPr>
          </a:p>
          <a:p>
            <a:pPr marL="0" indent="0" algn="ctr">
              <a:buNone/>
            </a:pPr>
            <a:endParaRPr lang="ru-RU" sz="2000" dirty="0">
              <a:latin typeface="Times New Roman" panose="02020603050405020304" pitchFamily="18" charset="0"/>
              <a:cs typeface="Times New Roman" panose="02020603050405020304" pitchFamily="18" charset="0"/>
            </a:endParaRPr>
          </a:p>
          <a:p>
            <a:pPr marL="0" indent="0" algn="ctr">
              <a:buNone/>
            </a:pPr>
            <a:r>
              <a:rPr lang="ru-RU" sz="2000" dirty="0">
                <a:latin typeface="Times New Roman" panose="02020603050405020304" pitchFamily="18" charset="0"/>
                <a:cs typeface="Times New Roman" panose="02020603050405020304" pitchFamily="18" charset="0"/>
              </a:rPr>
              <a:t>Рис. 6.8. </a:t>
            </a:r>
            <a:r>
              <a:rPr lang="ru-RU" sz="2000" b="1" dirty="0">
                <a:latin typeface="Times New Roman" panose="02020603050405020304" pitchFamily="18" charset="0"/>
                <a:cs typeface="Times New Roman" panose="02020603050405020304" pitchFamily="18" charset="0"/>
              </a:rPr>
              <a:t>Примеры размещения лесных полос:</a:t>
            </a:r>
            <a:endParaRPr lang="ru-RU" sz="2000" dirty="0">
              <a:latin typeface="Times New Roman" panose="02020603050405020304" pitchFamily="18" charset="0"/>
              <a:cs typeface="Times New Roman" panose="02020603050405020304" pitchFamily="18" charset="0"/>
            </a:endParaRPr>
          </a:p>
          <a:p>
            <a:pPr marL="0" indent="0" algn="ctr">
              <a:buNone/>
            </a:pPr>
            <a:r>
              <a:rPr lang="ru-RU" sz="2000" i="1" dirty="0">
                <a:latin typeface="Times New Roman" panose="02020603050405020304" pitchFamily="18" charset="0"/>
                <a:cs typeface="Times New Roman" panose="02020603050405020304" pitchFamily="18" charset="0"/>
              </a:rPr>
              <a:t>а – </a:t>
            </a:r>
            <a:r>
              <a:rPr lang="ru-RU" sz="2000" dirty="0">
                <a:latin typeface="Times New Roman" panose="02020603050405020304" pitchFamily="18" charset="0"/>
                <a:cs typeface="Times New Roman" panose="02020603050405020304" pitchFamily="18" charset="0"/>
              </a:rPr>
              <a:t>по границам полей севооборотов; </a:t>
            </a:r>
            <a:r>
              <a:rPr lang="ru-RU" sz="2000" i="1" dirty="0">
                <a:latin typeface="Times New Roman" panose="02020603050405020304" pitchFamily="18" charset="0"/>
                <a:cs typeface="Times New Roman" panose="02020603050405020304" pitchFamily="18" charset="0"/>
              </a:rPr>
              <a:t>б – </a:t>
            </a:r>
            <a:r>
              <a:rPr lang="ru-RU" sz="2000" dirty="0">
                <a:latin typeface="Times New Roman" panose="02020603050405020304" pitchFamily="18" charset="0"/>
                <a:cs typeface="Times New Roman" panose="02020603050405020304" pitchFamily="18" charset="0"/>
              </a:rPr>
              <a:t>по границам агротехнически однородных участков.</a:t>
            </a:r>
          </a:p>
          <a:p>
            <a:pPr marL="0" indent="0" algn="ctr">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314C8DA1-CCF5-4237-826A-E22D4FB7E715}"/>
              </a:ext>
            </a:extLst>
          </p:cNvPr>
          <p:cNvPicPr/>
          <p:nvPr/>
        </p:nvPicPr>
        <p:blipFill rotWithShape="1">
          <a:blip r:embed="rId4">
            <a:extLst>
              <a:ext uri="{28A0092B-C50C-407E-A947-70E740481C1C}">
                <a14:useLocalDpi xmlns:a14="http://schemas.microsoft.com/office/drawing/2010/main" val="0"/>
              </a:ext>
            </a:extLst>
          </a:blip>
          <a:srcRect l="29197" t="68202" r="30442" b="15691"/>
          <a:stretch/>
        </p:blipFill>
        <p:spPr bwMode="auto">
          <a:xfrm>
            <a:off x="2915816" y="1340768"/>
            <a:ext cx="5158368" cy="3600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19043604"/>
      </p:ext>
    </p:extLst>
  </p:cSld>
  <p:clrMapOvr>
    <a:masterClrMapping/>
  </p:clrMapOvr>
  <p:transition spd="slow">
    <p:cove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0E739EBE-CB20-4F49-BA83-3F5B6C8A2428}"/>
              </a:ext>
            </a:extLst>
          </p:cNvPr>
          <p:cNvSpPr>
            <a:spLocks noGrp="1" noChangeArrowheads="1"/>
          </p:cNvSpPr>
          <p:nvPr>
            <p:ph idx="1"/>
          </p:nvPr>
        </p:nvSpPr>
        <p:spPr>
          <a:xfrm>
            <a:off x="1187624" y="850132"/>
            <a:ext cx="6984776" cy="5675212"/>
          </a:xfrm>
        </p:spPr>
        <p:txBody>
          <a:bodyPr>
            <a:normAutofit/>
          </a:bodyPr>
          <a:lstStyle/>
          <a:p>
            <a:pPr marL="0" indent="0" algn="just">
              <a:buNone/>
            </a:pPr>
            <a:r>
              <a:rPr lang="ru-RU" sz="2000" dirty="0">
                <a:latin typeface="Times New Roman" panose="02020603050405020304" pitchFamily="18" charset="0"/>
                <a:cs typeface="Times New Roman" panose="02020603050405020304" pitchFamily="18" charset="0"/>
              </a:rPr>
              <a:t>	Лесополосы оказывают и отрицательное влияние на близко расположенную территорию, проявляющееся в теневом угнетении посевов, образовании сугробов, чрезмерном увеличении влажности почвы и воздуха, влиянии корней деревьев на полевые растения, возникновении занимания растений на поворотных полосах и др. </a:t>
            </a:r>
          </a:p>
          <a:p>
            <a:pPr marL="0" indent="0" algn="just">
              <a:buNone/>
            </a:pPr>
            <a:r>
              <a:rPr lang="ru-RU" sz="2000" dirty="0">
                <a:latin typeface="Times New Roman" panose="02020603050405020304" pitchFamily="18" charset="0"/>
                <a:cs typeface="Times New Roman" panose="02020603050405020304" pitchFamily="18" charset="0"/>
              </a:rPr>
              <a:t>	Это влияние проявляется, как видно, в зоне 0…1,5 </a:t>
            </a:r>
            <a:r>
              <a:rPr lang="ru-RU" sz="2000" i="1" dirty="0">
                <a:latin typeface="Times New Roman" panose="02020603050405020304" pitchFamily="18" charset="0"/>
                <a:cs typeface="Times New Roman" panose="02020603050405020304" pitchFamily="18" charset="0"/>
              </a:rPr>
              <a:t>Н </a:t>
            </a:r>
            <a:r>
              <a:rPr lang="ru-RU" sz="2000" dirty="0">
                <a:latin typeface="Times New Roman" panose="02020603050405020304" pitchFamily="18" charset="0"/>
                <a:cs typeface="Times New Roman" panose="02020603050405020304" pitchFamily="18" charset="0"/>
              </a:rPr>
              <a:t>(до 50 м от лесополосы). Поэтому в ряде случаев вдоль лесополос размещают ленточные посевы многолетних трав.</a:t>
            </a:r>
          </a:p>
          <a:p>
            <a:pPr marL="0" indent="0" algn="just">
              <a:buNone/>
            </a:pPr>
            <a:r>
              <a:rPr lang="ru-RU" sz="2000" dirty="0">
                <a:latin typeface="Times New Roman" panose="02020603050405020304" pitchFamily="18" charset="0"/>
                <a:cs typeface="Times New Roman" panose="02020603050405020304" pitchFamily="18" charset="0"/>
              </a:rPr>
              <a:t>	Полезащитное лесоразведение связано и с немалыми трудностями. Для лесополос необходимы значительные площади плодородных пахотных земель (от 2 до 5%), для их создания требуются значительные затраты труда, в первые годы после посадки необходим регулярный полив, их восстановление вызывает значительные затруднения.	</a:t>
            </a:r>
          </a:p>
          <a:p>
            <a:pPr marL="0" indent="0" algn="just">
              <a:buNone/>
            </a:pPr>
            <a:endParaRPr lang="ru-RU" altLang="ru-RU"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9308522"/>
      </p:ext>
    </p:extLst>
  </p:cSld>
  <p:clrMapOvr>
    <a:masterClrMapping/>
  </p:clrMapOvr>
  <p:transition spd="slow">
    <p:cover/>
  </p:transition>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 name="Объект 10">
            <a:extLst>
              <a:ext uri="{FF2B5EF4-FFF2-40B4-BE49-F238E27FC236}">
                <a16:creationId xmlns:a16="http://schemas.microsoft.com/office/drawing/2014/main" id="{43352090-1448-4E8B-A2A8-876F8E14C772}"/>
              </a:ext>
            </a:extLst>
          </p:cNvPr>
          <p:cNvSpPr>
            <a:spLocks noGrp="1"/>
          </p:cNvSpPr>
          <p:nvPr>
            <p:ph idx="1"/>
          </p:nvPr>
        </p:nvSpPr>
        <p:spPr>
          <a:xfrm>
            <a:off x="1979712" y="404664"/>
            <a:ext cx="6840760" cy="5616624"/>
          </a:xfrm>
        </p:spPr>
        <p:txBody>
          <a:bodyPr>
            <a:noAutofit/>
          </a:bodyPr>
          <a:lstStyle/>
          <a:p>
            <a:pPr marL="0" indent="0" algn="just">
              <a:buNone/>
            </a:pPr>
            <a:r>
              <a:rPr lang="ru-RU" sz="2000" dirty="0"/>
              <a:t>	</a:t>
            </a:r>
            <a:r>
              <a:rPr lang="ru-RU" sz="2000" dirty="0">
                <a:latin typeface="Times New Roman" panose="02020603050405020304" pitchFamily="18" charset="0"/>
                <a:cs typeface="Times New Roman" panose="02020603050405020304" pitchFamily="18" charset="0"/>
              </a:rPr>
              <a:t>Учитывая указанные противоречия, в каждом отдельном случае требуется взвесить ожидаемый эффект, требуемые затраты, наличие ресурсов и разработать проектные предложения по созданию на определенной площади системы полезащитных полос, увязанной со всей системой лесных насаждений на территории землепользования, а также района. </a:t>
            </a:r>
          </a:p>
          <a:p>
            <a:pPr marL="0" indent="0" algn="just">
              <a:buNone/>
            </a:pP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При этом особое значение приобретает решение следующих вопросов: </a:t>
            </a:r>
          </a:p>
          <a:p>
            <a:pPr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выбор направления лесополос; </a:t>
            </a:r>
          </a:p>
          <a:p>
            <a:pPr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определение их ширины и конструкции; </a:t>
            </a:r>
          </a:p>
          <a:p>
            <a:pPr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размещение полос на установленном расстоянии друг от друга. </a:t>
            </a: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259546"/>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0E739EBE-CB20-4F49-BA83-3F5B6C8A2428}"/>
              </a:ext>
            </a:extLst>
          </p:cNvPr>
          <p:cNvSpPr>
            <a:spLocks noGrp="1" noChangeArrowheads="1"/>
          </p:cNvSpPr>
          <p:nvPr>
            <p:ph idx="1"/>
          </p:nvPr>
        </p:nvSpPr>
        <p:spPr>
          <a:xfrm>
            <a:off x="1135224" y="620688"/>
            <a:ext cx="6873552" cy="5976664"/>
          </a:xfrm>
        </p:spPr>
        <p:txBody>
          <a:bodyPr>
            <a:normAutofit fontScale="70000" lnSpcReduction="20000"/>
          </a:bodyPr>
          <a:lstStyle/>
          <a:p>
            <a:pPr marL="0" indent="0" algn="just">
              <a:buNone/>
            </a:pPr>
            <a:r>
              <a:rPr lang="ru-RU" sz="2000"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При устройстве территории севооборотов в соответствии с указанными выше требованиями:</a:t>
            </a:r>
          </a:p>
          <a:p>
            <a:pPr algn="just">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создают условия для обеспечения устойчивости агроландшафтов, повышения плодородия почв, предотвращения и прекращения процессов эрозии, выполнения природоохранных и экологических требований</a:t>
            </a:r>
          </a:p>
          <a:p>
            <a:pPr algn="just">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устанавливают оптимальные пространственные условия для применения различных технологий возделывания сельскохозяйственных культур , высокопроизводительного использования сельскохозяйственной техники и транспортных средств, рациональной организации производственных процессов в земледелии</a:t>
            </a:r>
          </a:p>
          <a:p>
            <a:pPr algn="just">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обеспечивают наименьшие капитальные вложения и годовые издержки производства, зависящие от устройства территории севооборотов</a:t>
            </a:r>
          </a:p>
          <a:p>
            <a:pPr algn="just">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разрабатывают систему земельно-оценочных нормативов по полям и рабочим участкам, необходимых для решения оперативных вопросов планирования и проведения полевых работ (дифференциации норм выработки, расходов топливно-смазочных материалов, норм высева, внесения удобрений и т.д.)</a:t>
            </a:r>
          </a:p>
          <a:p>
            <a:pPr marL="0" indent="0" algn="just">
              <a:buNone/>
            </a:pPr>
            <a:endParaRPr lang="ru-RU" alt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2378576"/>
      </p:ext>
    </p:extLst>
  </p:cSld>
  <p:clrMapOvr>
    <a:masterClrMapping/>
  </p:clrMapOvr>
  <p:transition spd="slow">
    <p:cover/>
  </p:transition>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98000">
              <a:schemeClr val="accent1">
                <a:lumMod val="60000"/>
                <a:lumOff val="40000"/>
              </a:schemeClr>
            </a:gs>
            <a:gs pos="100000">
              <a:schemeClr val="accent3">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C737D14-F1CB-46E6-B078-7F94616553DF}"/>
              </a:ext>
            </a:extLst>
          </p:cNvPr>
          <p:cNvSpPr txBox="1"/>
          <p:nvPr/>
        </p:nvSpPr>
        <p:spPr>
          <a:xfrm>
            <a:off x="827584" y="2926244"/>
            <a:ext cx="7488832" cy="584775"/>
          </a:xfrm>
          <a:prstGeom prst="rect">
            <a:avLst/>
          </a:prstGeom>
          <a:noFill/>
        </p:spPr>
        <p:txBody>
          <a:bodyPr wrap="square" rtlCol="0">
            <a:spAutoFit/>
          </a:bodyPr>
          <a:lstStyle/>
          <a:p>
            <a:pPr algn="ctr"/>
            <a:r>
              <a:rPr lang="ru-RU" sz="3200" b="1" dirty="0">
                <a:solidFill>
                  <a:schemeClr val="bg1"/>
                </a:solidFill>
                <a:latin typeface="Times New Roman" panose="02020603050405020304" pitchFamily="18" charset="0"/>
                <a:cs typeface="Times New Roman" panose="02020603050405020304" pitchFamily="18" charset="0"/>
              </a:rPr>
              <a:t>Вопрос 9. Размещение полевых дорог</a:t>
            </a:r>
            <a:endParaRPr lang="ru-RU" sz="3200" dirty="0"/>
          </a:p>
        </p:txBody>
      </p:sp>
    </p:spTree>
    <p:extLst>
      <p:ext uri="{BB962C8B-B14F-4D97-AF65-F5344CB8AC3E}">
        <p14:creationId xmlns:p14="http://schemas.microsoft.com/office/powerpoint/2010/main" val="386009692"/>
      </p:ext>
    </p:extLst>
  </p:cSld>
  <p:clrMapOvr>
    <a:masterClrMapping/>
  </p:clrMapOvr>
  <p:transition spd="slow">
    <p:cove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0E739EBE-CB20-4F49-BA83-3F5B6C8A2428}"/>
              </a:ext>
            </a:extLst>
          </p:cNvPr>
          <p:cNvSpPr>
            <a:spLocks noGrp="1" noChangeArrowheads="1"/>
          </p:cNvSpPr>
          <p:nvPr>
            <p:ph idx="1"/>
          </p:nvPr>
        </p:nvSpPr>
        <p:spPr>
          <a:xfrm>
            <a:off x="1187624" y="850132"/>
            <a:ext cx="6984776" cy="5675212"/>
          </a:xfrm>
        </p:spPr>
        <p:txBody>
          <a:bodyPr>
            <a:normAutofit fontScale="70000" lnSpcReduction="20000"/>
          </a:bodyPr>
          <a:lstStyle/>
          <a:p>
            <a:pPr marL="0" indent="0" algn="just">
              <a:buNone/>
            </a:pPr>
            <a:r>
              <a:rPr lang="ru-RU" dirty="0">
                <a:latin typeface="Times New Roman" panose="02020603050405020304" pitchFamily="18" charset="0"/>
                <a:cs typeface="Times New Roman" panose="02020603050405020304" pitchFamily="18" charset="0"/>
              </a:rPr>
              <a:t>	Полевые дороги проектируют в дополнение к существующим или вновь устраиваемым магистральным дорогам с таким расчетом, чтобы сеть всех дорог на территории хозяйства обеспечивала все транспортные связи, а также обслуживание на полях сельскохозяйственной техники.</a:t>
            </a:r>
          </a:p>
          <a:p>
            <a:pPr marL="0" indent="0" algn="just">
              <a:buNone/>
            </a:pPr>
            <a:r>
              <a:rPr lang="ru-RU" b="1" dirty="0">
                <a:latin typeface="Times New Roman" panose="02020603050405020304" pitchFamily="18" charset="0"/>
                <a:cs typeface="Times New Roman" panose="02020603050405020304" pitchFamily="18" charset="0"/>
              </a:rPr>
              <a:t>	При проектировании полевых дорог необходимо обеспечить:</a:t>
            </a:r>
          </a:p>
          <a:p>
            <a:pPr lvl="0" algn="just">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Подъезд к любому полю и рабочему участку;</a:t>
            </a:r>
          </a:p>
          <a:p>
            <a:pPr lvl="0" algn="just">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Увязку местоположения дорог с размещением границ полей, рабочих участков, лесополос, гидротехнических сооружений;</a:t>
            </a:r>
          </a:p>
          <a:p>
            <a:pPr lvl="0" algn="just">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Удобство выполнения технических процессов в поле и обслуживание техники;</a:t>
            </a:r>
          </a:p>
          <a:p>
            <a:pPr lvl="0" algn="just">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Выполнение строительных норм и правил;</a:t>
            </a:r>
          </a:p>
          <a:p>
            <a:pPr lvl="0" algn="just">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Связь с магистральными внутрихозяйственными дорогами;</a:t>
            </a:r>
          </a:p>
          <a:p>
            <a:pPr lvl="0" algn="just">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Кратчайшее расстояние между хозяйственными центрами, полевыми станами, машинно-тракторными дворами и полями севооборота.</a:t>
            </a:r>
          </a:p>
          <a:p>
            <a:pPr marL="0" indent="0" algn="just">
              <a:buNone/>
            </a:pPr>
            <a:r>
              <a:rPr lang="ru-RU" sz="2000" dirty="0">
                <a:latin typeface="Times New Roman" panose="02020603050405020304" pitchFamily="18" charset="0"/>
                <a:cs typeface="Times New Roman" panose="02020603050405020304" pitchFamily="18" charset="0"/>
              </a:rPr>
              <a:t>		</a:t>
            </a:r>
          </a:p>
          <a:p>
            <a:pPr marL="0" indent="0" algn="just">
              <a:buNone/>
            </a:pPr>
            <a:endParaRPr lang="ru-RU" altLang="ru-RU"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6733190"/>
      </p:ext>
    </p:extLst>
  </p:cSld>
  <p:clrMapOvr>
    <a:masterClrMapping/>
  </p:clrMapOvr>
  <p:transition spd="slow">
    <p:cover/>
  </p:transition>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 name="Объект 10">
            <a:extLst>
              <a:ext uri="{FF2B5EF4-FFF2-40B4-BE49-F238E27FC236}">
                <a16:creationId xmlns:a16="http://schemas.microsoft.com/office/drawing/2014/main" id="{43352090-1448-4E8B-A2A8-876F8E14C772}"/>
              </a:ext>
            </a:extLst>
          </p:cNvPr>
          <p:cNvSpPr>
            <a:spLocks noGrp="1"/>
          </p:cNvSpPr>
          <p:nvPr>
            <p:ph idx="1"/>
          </p:nvPr>
        </p:nvSpPr>
        <p:spPr>
          <a:xfrm>
            <a:off x="1979712" y="404664"/>
            <a:ext cx="6840760" cy="5616624"/>
          </a:xfrm>
        </p:spPr>
        <p:txBody>
          <a:bodyPr>
            <a:noAutofit/>
          </a:bodyPr>
          <a:lstStyle/>
          <a:p>
            <a:pPr marL="0" indent="0" algn="just">
              <a:buNone/>
            </a:pPr>
            <a:r>
              <a:rPr lang="ru-RU" sz="2000" dirty="0"/>
              <a:t>	</a:t>
            </a:r>
            <a:r>
              <a:rPr lang="ru-RU" sz="2000" b="1" dirty="0">
                <a:latin typeface="Times New Roman" panose="02020603050405020304" pitchFamily="18" charset="0"/>
                <a:cs typeface="Times New Roman" panose="02020603050405020304" pitchFamily="18" charset="0"/>
              </a:rPr>
              <a:t>Полевые дороги подразделяются на основные и вспомогательные.</a:t>
            </a:r>
          </a:p>
          <a:p>
            <a:pPr marL="0" indent="0" algn="just">
              <a:buNone/>
            </a:pPr>
            <a:r>
              <a:rPr lang="ru-RU" sz="2000" i="1"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Основные полевые дороги </a:t>
            </a:r>
            <a:r>
              <a:rPr lang="ru-RU" sz="2000" dirty="0">
                <a:latin typeface="Times New Roman" panose="02020603050405020304" pitchFamily="18" charset="0"/>
                <a:cs typeface="Times New Roman" panose="02020603050405020304" pitchFamily="18" charset="0"/>
              </a:rPr>
              <a:t>имеют значение полевых магистралей. Они обслуживают, как правило, группу полей или целый севооборот и предназначены для перевозок людей, грузов и перегона техники. Их размещают главным образом по коротким сторонам полей. Поэтому основные полевые дороги используют также для технологических целей (заправки агрегатов топливом, водой, семенами, разворота техники). Поэтому их называют также «линиями обслуживания».</a:t>
            </a:r>
          </a:p>
          <a:p>
            <a:pPr marL="0" indent="0" algn="just">
              <a:buNone/>
            </a:pPr>
            <a:r>
              <a:rPr lang="ru-RU" sz="2000" dirty="0">
                <a:latin typeface="Times New Roman" panose="02020603050405020304" pitchFamily="18" charset="0"/>
                <a:cs typeface="Times New Roman" panose="02020603050405020304" pitchFamily="18" charset="0"/>
              </a:rPr>
              <a:t>	Основные полевые дороги должны предусматривать возможность движения широкозахватной техники, разъезда машин при движении в противоположных направлениях, выполнения технологических процессов (погрузки и разгрузки, технического обслуживания и т. д.). для этого их ширину устанавливают 6..8 м, а иногда и до 10 м.</a:t>
            </a: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3439461"/>
      </p:ext>
    </p:extLst>
  </p:cSld>
  <p:clrMapOvr>
    <a:masterClrMapping/>
  </p:clrMapOvr>
  <p:transition spd="slow">
    <p:cove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0E739EBE-CB20-4F49-BA83-3F5B6C8A2428}"/>
              </a:ext>
            </a:extLst>
          </p:cNvPr>
          <p:cNvSpPr>
            <a:spLocks noGrp="1" noChangeArrowheads="1"/>
          </p:cNvSpPr>
          <p:nvPr>
            <p:ph idx="1"/>
          </p:nvPr>
        </p:nvSpPr>
        <p:spPr>
          <a:xfrm>
            <a:off x="1187624" y="850132"/>
            <a:ext cx="6984776" cy="5675212"/>
          </a:xfrm>
        </p:spPr>
        <p:txBody>
          <a:bodyPr>
            <a:normAutofit lnSpcReduction="10000"/>
          </a:bodyPr>
          <a:lstStyle/>
          <a:p>
            <a:pPr marL="0" indent="0" algn="just">
              <a:buNone/>
            </a:pP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Вспомогательные поперечные дороги</a:t>
            </a:r>
            <a:r>
              <a:rPr lang="ru-RU" sz="2000" i="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используемые преимущественно как линии обслуживания, проектируют шириной 4..5 м, размещают по тем сторонам полей, которые расположены ближе к населенному пункту или полевому стану и где более удобно обслуживать сельскохозяйственную технику.</a:t>
            </a:r>
          </a:p>
          <a:p>
            <a:pPr marL="0" indent="0" algn="just">
              <a:buNone/>
            </a:pPr>
            <a:r>
              <a:rPr lang="ru-RU" sz="2000" i="1"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Вспомогательные продольные дороги </a:t>
            </a:r>
            <a:r>
              <a:rPr lang="ru-RU" sz="2000" dirty="0">
                <a:latin typeface="Times New Roman" panose="02020603050405020304" pitchFamily="18" charset="0"/>
                <a:cs typeface="Times New Roman" panose="02020603050405020304" pitchFamily="18" charset="0"/>
              </a:rPr>
              <a:t>располагают по длинным сторонам полей, межполосных и других рабочих участков. Их основное назначение – вывоз урожая, подвоз удобрений, обслуживание агрегатов при поперечной обработке, обеспечение переездов на другие поля. Так как интенсивность движения на этих дорогах небольшая, их проектируют шириной 3..4 м.</a:t>
            </a:r>
          </a:p>
          <a:p>
            <a:pPr marL="0" indent="0" algn="just">
              <a:buNone/>
            </a:pPr>
            <a:r>
              <a:rPr lang="ru-RU" sz="2000" dirty="0">
                <a:latin typeface="Times New Roman" panose="02020603050405020304" pitchFamily="18" charset="0"/>
                <a:cs typeface="Times New Roman" panose="02020603050405020304" pitchFamily="18" charset="0"/>
              </a:rPr>
              <a:t>	На период различных полевых работ организуют временные дороги технологического назначения (разгрузочные полосы, заправочные полосы, противопожарные полосы и др.), которые не наносят на проектный план.</a:t>
            </a:r>
          </a:p>
          <a:p>
            <a:pPr marL="0" indent="0" algn="just">
              <a:buNone/>
            </a:pPr>
            <a:r>
              <a:rPr lang="ru-RU" sz="2000" dirty="0">
                <a:latin typeface="Times New Roman" panose="02020603050405020304" pitchFamily="18" charset="0"/>
                <a:cs typeface="Times New Roman" panose="02020603050405020304" pitchFamily="18" charset="0"/>
              </a:rPr>
              <a:t>	</a:t>
            </a:r>
          </a:p>
          <a:p>
            <a:pPr marL="0" indent="0" algn="just">
              <a:buNone/>
            </a:pPr>
            <a:endParaRPr lang="ru-RU" altLang="ru-RU"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2083223"/>
      </p:ext>
    </p:extLst>
  </p:cSld>
  <p:clrMapOvr>
    <a:masterClrMapping/>
  </p:clrMapOvr>
  <p:transition spd="slow">
    <p:cover/>
  </p:transition>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 name="Объект 10">
            <a:extLst>
              <a:ext uri="{FF2B5EF4-FFF2-40B4-BE49-F238E27FC236}">
                <a16:creationId xmlns:a16="http://schemas.microsoft.com/office/drawing/2014/main" id="{43352090-1448-4E8B-A2A8-876F8E14C772}"/>
              </a:ext>
            </a:extLst>
          </p:cNvPr>
          <p:cNvSpPr>
            <a:spLocks noGrp="1"/>
          </p:cNvSpPr>
          <p:nvPr>
            <p:ph idx="1"/>
          </p:nvPr>
        </p:nvSpPr>
        <p:spPr>
          <a:xfrm>
            <a:off x="1979712" y="404664"/>
            <a:ext cx="6840760" cy="5616624"/>
          </a:xfrm>
        </p:spPr>
        <p:txBody>
          <a:bodyPr>
            <a:noAutofit/>
          </a:bodyPr>
          <a:lstStyle/>
          <a:p>
            <a:pPr marL="0" indent="0" algn="just">
              <a:buNone/>
            </a:pPr>
            <a:r>
              <a:rPr lang="ru-RU" sz="2000" dirty="0"/>
              <a:t>	</a:t>
            </a:r>
            <a:r>
              <a:rPr lang="ru-RU" sz="2000" dirty="0">
                <a:latin typeface="Times New Roman" panose="02020603050405020304" pitchFamily="18" charset="0"/>
                <a:cs typeface="Times New Roman" panose="02020603050405020304" pitchFamily="18" charset="0"/>
              </a:rPr>
              <a:t>Полевые дороги проектируют с расчетом пригодности их для проезда автомобилей и тракторных агрегатов в период полевых работ. Поэтому они, как правило, бывают грунтовыми. При наличии средств их укрепляют различными добавками (гравием, песком), профилируют и уплотняют.</a:t>
            </a:r>
          </a:p>
          <a:p>
            <a:pPr marL="0" indent="0" algn="just">
              <a:buNone/>
            </a:pPr>
            <a:r>
              <a:rPr lang="ru-RU" sz="2000" dirty="0">
                <a:latin typeface="Times New Roman" panose="02020603050405020304" pitchFamily="18" charset="0"/>
                <a:cs typeface="Times New Roman" panose="02020603050405020304" pitchFamily="18" charset="0"/>
              </a:rPr>
              <a:t>	Густота дорожной сети в севооборотах зависит от грузооборота, числа, размеров и размещения полей и рабочих участков. Чем больше грузооборот и число рабочих участков, тем гуще дорожная сеть.</a:t>
            </a:r>
          </a:p>
          <a:p>
            <a:pPr marL="0" indent="0" algn="just">
              <a:buNone/>
            </a:pPr>
            <a:r>
              <a:rPr lang="ru-RU" sz="2000" dirty="0">
                <a:latin typeface="Times New Roman" panose="02020603050405020304" pitchFamily="18" charset="0"/>
                <a:cs typeface="Times New Roman" panose="02020603050405020304" pitchFamily="18" charset="0"/>
              </a:rPr>
              <a:t>	По отношению к ветроломным лесополосам дороги проектируют с наветренной стороны, чтобы они лучше продувались и чтобы в зимний период на них было меньше снега.</a:t>
            </a:r>
          </a:p>
          <a:p>
            <a:pPr marL="0" indent="0" algn="just">
              <a:buNone/>
            </a:pPr>
            <a:r>
              <a:rPr lang="ru-RU" sz="2000" dirty="0">
                <a:latin typeface="Times New Roman" panose="02020603050405020304" pitchFamily="18" charset="0"/>
                <a:cs typeface="Times New Roman" panose="02020603050405020304" pitchFamily="18" charset="0"/>
              </a:rPr>
              <a:t>	Полевые дороги также размещают по рельефу выше лесополосы, а по отношению к странам света – с южной, менее затеняемой, лучше обогреваемой стороны. </a:t>
            </a: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2636640"/>
      </p:ext>
    </p:extLst>
  </p:cSld>
  <p:clrMapOvr>
    <a:masterClrMapping/>
  </p:clrMapOvr>
  <p:transition spd="slow">
    <p:cover/>
  </p:transition>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98000">
              <a:schemeClr val="accent1">
                <a:lumMod val="60000"/>
                <a:lumOff val="40000"/>
              </a:schemeClr>
            </a:gs>
            <a:gs pos="100000">
              <a:schemeClr val="accent3">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C737D14-F1CB-46E6-B078-7F94616553DF}"/>
              </a:ext>
            </a:extLst>
          </p:cNvPr>
          <p:cNvSpPr txBox="1"/>
          <p:nvPr/>
        </p:nvSpPr>
        <p:spPr>
          <a:xfrm>
            <a:off x="323528" y="2926244"/>
            <a:ext cx="8424936" cy="1200329"/>
          </a:xfrm>
          <a:prstGeom prst="rect">
            <a:avLst/>
          </a:prstGeom>
          <a:noFill/>
        </p:spPr>
        <p:txBody>
          <a:bodyPr wrap="square" rtlCol="0">
            <a:spAutoFit/>
          </a:bodyPr>
          <a:lstStyle/>
          <a:p>
            <a:pPr algn="ctr"/>
            <a:r>
              <a:rPr lang="ru-RU" sz="3600" b="1" dirty="0">
                <a:solidFill>
                  <a:schemeClr val="bg1"/>
                </a:solidFill>
                <a:latin typeface="Times New Roman" panose="02020603050405020304" pitchFamily="18" charset="0"/>
                <a:cs typeface="Times New Roman" panose="02020603050405020304" pitchFamily="18" charset="0"/>
              </a:rPr>
              <a:t>Вопрос 10. Размещение полевых станов и источников полевого водоснабжения</a:t>
            </a:r>
            <a:endParaRPr lang="ru-RU" sz="3600" dirty="0"/>
          </a:p>
        </p:txBody>
      </p:sp>
    </p:spTree>
    <p:extLst>
      <p:ext uri="{BB962C8B-B14F-4D97-AF65-F5344CB8AC3E}">
        <p14:creationId xmlns:p14="http://schemas.microsoft.com/office/powerpoint/2010/main" val="2027128033"/>
      </p:ext>
    </p:extLst>
  </p:cSld>
  <p:clrMapOvr>
    <a:masterClrMapping/>
  </p:clrMapOvr>
  <p:transition spd="slow">
    <p:cove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413" name="Rectangle 5">
                <a:extLst>
                  <a:ext uri="{FF2B5EF4-FFF2-40B4-BE49-F238E27FC236}">
                    <a16:creationId xmlns:a16="http://schemas.microsoft.com/office/drawing/2014/main" id="{0E739EBE-CB20-4F49-BA83-3F5B6C8A2428}"/>
                  </a:ext>
                </a:extLst>
              </p:cNvPr>
              <p:cNvSpPr>
                <a:spLocks noGrp="1" noChangeArrowheads="1"/>
              </p:cNvSpPr>
              <p:nvPr>
                <p:ph idx="1"/>
              </p:nvPr>
            </p:nvSpPr>
            <p:spPr>
              <a:xfrm>
                <a:off x="899592" y="404664"/>
                <a:ext cx="6984776" cy="5675212"/>
              </a:xfrm>
            </p:spPr>
            <p:txBody>
              <a:bodyPr>
                <a:normAutofit fontScale="25000" lnSpcReduction="20000"/>
              </a:bodyPr>
              <a:lstStyle/>
              <a:p>
                <a:pPr marL="0" indent="0" algn="just">
                  <a:buNone/>
                </a:pPr>
                <a:r>
                  <a:rPr lang="ru-RU" sz="8000" dirty="0">
                    <a:latin typeface="Times New Roman" panose="02020603050405020304" pitchFamily="18" charset="0"/>
                    <a:cs typeface="Times New Roman" panose="02020603050405020304" pitchFamily="18" charset="0"/>
                  </a:rPr>
                  <a:t>	Для принятия решения о видах и целесообразности сооружения полевых станов определяют единовременные (капитальные) затраты на строительство, ежегодные амортизационные и эксплуатационные расходы и экономию, получаемую в результате снижения затрат на перевозку рабочей силы.</a:t>
                </a:r>
              </a:p>
              <a:p>
                <a:pPr marL="0" indent="0" algn="just">
                  <a:buNone/>
                </a:pPr>
                <a:r>
                  <a:rPr lang="ru-RU" sz="8000" dirty="0">
                    <a:latin typeface="Times New Roman" panose="02020603050405020304" pitchFamily="18" charset="0"/>
                    <a:cs typeface="Times New Roman" panose="02020603050405020304" pitchFamily="18" charset="0"/>
                  </a:rPr>
                  <a:t>	</a:t>
                </a:r>
                <a:r>
                  <a:rPr lang="ru-RU" sz="8000" b="1" dirty="0">
                    <a:latin typeface="Times New Roman" panose="02020603050405020304" pitchFamily="18" charset="0"/>
                    <a:cs typeface="Times New Roman" panose="02020603050405020304" pitchFamily="18" charset="0"/>
                  </a:rPr>
                  <a:t>Затраты на перевозку рабочей силы к месту работы и обратно вычисляют по формуле</a:t>
                </a:r>
                <a:r>
                  <a:rPr lang="ru-RU" sz="8000" dirty="0">
                    <a:latin typeface="Times New Roman" panose="02020603050405020304" pitchFamily="18" charset="0"/>
                    <a:cs typeface="Times New Roman" panose="02020603050405020304" pitchFamily="18" charset="0"/>
                  </a:rPr>
                  <a:t>:</a:t>
                </a:r>
              </a:p>
              <a:p>
                <a:pPr marL="0" indent="0" algn="just">
                  <a:buNone/>
                </a:pPr>
                <a:r>
                  <a:rPr lang="ru-RU" sz="8000" dirty="0">
                    <a:latin typeface="Times New Roman" panose="02020603050405020304" pitchFamily="18" charset="0"/>
                    <a:cs typeface="Times New Roman" panose="02020603050405020304" pitchFamily="18" charset="0"/>
                  </a:rPr>
                  <a:t>                                </a:t>
                </a:r>
              </a:p>
              <a:p>
                <a:pPr marL="0" indent="0" algn="just">
                  <a:buNone/>
                </a:pPr>
                <a:r>
                  <a:rPr lang="ru-RU" sz="8000" dirty="0">
                    <a:latin typeface="Times New Roman" panose="02020603050405020304" pitchFamily="18" charset="0"/>
                    <a:cs typeface="Times New Roman" panose="02020603050405020304" pitchFamily="18" charset="0"/>
                  </a:rPr>
                  <a:t>		 </a:t>
                </a:r>
                <a:r>
                  <a:rPr lang="ru-RU" sz="8000" dirty="0" err="1">
                    <a:latin typeface="Times New Roman" panose="02020603050405020304" pitchFamily="18" charset="0"/>
                    <a:cs typeface="Times New Roman" panose="02020603050405020304" pitchFamily="18" charset="0"/>
                  </a:rPr>
                  <a:t>З</a:t>
                </a:r>
                <a:r>
                  <a:rPr lang="ru-RU" sz="8000" baseline="-25000" dirty="0" err="1">
                    <a:latin typeface="Times New Roman" panose="02020603050405020304" pitchFamily="18" charset="0"/>
                    <a:cs typeface="Times New Roman" panose="02020603050405020304" pitchFamily="18" charset="0"/>
                  </a:rPr>
                  <a:t>пр</a:t>
                </a:r>
                <a:r>
                  <a:rPr lang="ru-RU" sz="8000" baseline="-25000" dirty="0">
                    <a:latin typeface="Times New Roman" panose="02020603050405020304" pitchFamily="18" charset="0"/>
                    <a:cs typeface="Times New Roman" panose="02020603050405020304" pitchFamily="18" charset="0"/>
                  </a:rPr>
                  <a:t> </a:t>
                </a:r>
                <a:r>
                  <a:rPr lang="ru-RU" sz="8000" dirty="0">
                    <a:latin typeface="Times New Roman" panose="02020603050405020304" pitchFamily="18" charset="0"/>
                    <a:cs typeface="Times New Roman" panose="02020603050405020304" pitchFamily="18" charset="0"/>
                  </a:rPr>
                  <a:t>= </a:t>
                </a:r>
                <a:r>
                  <a:rPr lang="ru-RU" sz="8000" i="1" dirty="0" err="1">
                    <a:latin typeface="Times New Roman" panose="02020603050405020304" pitchFamily="18" charset="0"/>
                    <a:cs typeface="Times New Roman" panose="02020603050405020304" pitchFamily="18" charset="0"/>
                  </a:rPr>
                  <a:t>К</a:t>
                </a:r>
                <a:r>
                  <a:rPr lang="ru-RU" sz="8000" i="1" baseline="-25000" dirty="0" err="1">
                    <a:latin typeface="Times New Roman" panose="02020603050405020304" pitchFamily="18" charset="0"/>
                    <a:cs typeface="Times New Roman" panose="02020603050405020304" pitchFamily="18" charset="0"/>
                  </a:rPr>
                  <a:t>исп</a:t>
                </a:r>
                <a:r>
                  <a:rPr lang="ru-RU" sz="8000" i="1" baseline="-25000" dirty="0">
                    <a:latin typeface="Times New Roman" panose="02020603050405020304" pitchFamily="18" charset="0"/>
                    <a:cs typeface="Times New Roman" panose="02020603050405020304" pitchFamily="18" charset="0"/>
                  </a:rPr>
                  <a:t> </a:t>
                </a:r>
                <a:r>
                  <a:rPr lang="ru-RU" sz="8000" i="1" dirty="0">
                    <a:latin typeface="Times New Roman" panose="02020603050405020304" pitchFamily="18" charset="0"/>
                    <a:cs typeface="Times New Roman" panose="02020603050405020304" pitchFamily="18" charset="0"/>
                  </a:rPr>
                  <a:t>Д</a:t>
                </a:r>
                <a:r>
                  <a:rPr lang="en-US" sz="8000" i="1" dirty="0" err="1">
                    <a:latin typeface="Times New Roman" panose="02020603050405020304" pitchFamily="18" charset="0"/>
                    <a:cs typeface="Times New Roman" panose="02020603050405020304" pitchFamily="18" charset="0"/>
                  </a:rPr>
                  <a:t>nR</a:t>
                </a:r>
                <a:r>
                  <a:rPr lang="en-US" sz="8000" i="1" dirty="0">
                    <a:latin typeface="Times New Roman" panose="02020603050405020304" pitchFamily="18" charset="0"/>
                    <a:cs typeface="Times New Roman" panose="02020603050405020304" pitchFamily="18" charset="0"/>
                  </a:rPr>
                  <a:t> </a:t>
                </a:r>
                <a14:m>
                  <m:oMath xmlns:m="http://schemas.openxmlformats.org/officeDocument/2006/math">
                    <m:f>
                      <m:fPr>
                        <m:ctrlPr>
                          <a:rPr lang="ru-RU" sz="8000" i="1">
                            <a:latin typeface="Cambria Math" panose="02040503050406030204" pitchFamily="18" charset="0"/>
                          </a:rPr>
                        </m:ctrlPr>
                      </m:fPr>
                      <m:num>
                        <m:r>
                          <a:rPr lang="ru-RU" sz="8000" i="1">
                            <a:latin typeface="Cambria Math" panose="02040503050406030204" pitchFamily="18" charset="0"/>
                          </a:rPr>
                          <m:t>2</m:t>
                        </m:r>
                      </m:num>
                      <m:den>
                        <m:r>
                          <a:rPr lang="en-US" sz="8000" i="1">
                            <a:latin typeface="Cambria Math" panose="02040503050406030204" pitchFamily="18" charset="0"/>
                          </a:rPr>
                          <m:t>𝐸</m:t>
                        </m:r>
                      </m:den>
                    </m:f>
                  </m:oMath>
                </a14:m>
                <a:r>
                  <a:rPr lang="en-US" sz="8000" i="1" dirty="0">
                    <a:latin typeface="Times New Roman" panose="02020603050405020304" pitchFamily="18" charset="0"/>
                    <a:cs typeface="Times New Roman" panose="02020603050405020304" pitchFamily="18" charset="0"/>
                  </a:rPr>
                  <a:t> C</a:t>
                </a:r>
                <a:r>
                  <a:rPr lang="en-US" sz="8000" i="1" baseline="-25000" dirty="0">
                    <a:latin typeface="Times New Roman" panose="02020603050405020304" pitchFamily="18" charset="0"/>
                    <a:cs typeface="Times New Roman" panose="02020603050405020304" pitchFamily="18" charset="0"/>
                  </a:rPr>
                  <a:t>a </a:t>
                </a:r>
                <a:r>
                  <a:rPr lang="ru-RU" sz="8000" i="1" dirty="0">
                    <a:latin typeface="Times New Roman" panose="02020603050405020304" pitchFamily="18" charset="0"/>
                    <a:cs typeface="Times New Roman" panose="02020603050405020304" pitchFamily="18" charset="0"/>
                  </a:rPr>
                  <a:t>,</a:t>
                </a:r>
                <a:r>
                  <a:rPr lang="ru-RU" sz="8000" dirty="0">
                    <a:latin typeface="Times New Roman" panose="02020603050405020304" pitchFamily="18" charset="0"/>
                    <a:cs typeface="Times New Roman" panose="02020603050405020304" pitchFamily="18" charset="0"/>
                  </a:rPr>
                  <a:t>                               (10.1)</a:t>
                </a:r>
              </a:p>
              <a:p>
                <a:pPr marL="0" indent="0" algn="just">
                  <a:buNone/>
                </a:pPr>
                <a:endParaRPr lang="ru-RU" sz="8000" dirty="0">
                  <a:latin typeface="Times New Roman" panose="02020603050405020304" pitchFamily="18" charset="0"/>
                  <a:cs typeface="Times New Roman" panose="02020603050405020304" pitchFamily="18" charset="0"/>
                </a:endParaRPr>
              </a:p>
              <a:p>
                <a:pPr marL="0" indent="0" algn="just">
                  <a:buNone/>
                </a:pPr>
                <a:r>
                  <a:rPr lang="ru-RU" sz="8000" dirty="0">
                    <a:latin typeface="Times New Roman" panose="02020603050405020304" pitchFamily="18" charset="0"/>
                    <a:cs typeface="Times New Roman" panose="02020603050405020304" pitchFamily="18" charset="0"/>
                  </a:rPr>
                  <a:t>где 	</a:t>
                </a:r>
                <a:r>
                  <a:rPr lang="ru-RU" sz="8000" i="1" dirty="0" err="1">
                    <a:latin typeface="Times New Roman" panose="02020603050405020304" pitchFamily="18" charset="0"/>
                    <a:cs typeface="Times New Roman" panose="02020603050405020304" pitchFamily="18" charset="0"/>
                  </a:rPr>
                  <a:t>К</a:t>
                </a:r>
                <a:r>
                  <a:rPr lang="ru-RU" sz="8000" i="1" baseline="-25000" dirty="0" err="1">
                    <a:latin typeface="Times New Roman" panose="02020603050405020304" pitchFamily="18" charset="0"/>
                    <a:cs typeface="Times New Roman" panose="02020603050405020304" pitchFamily="18" charset="0"/>
                  </a:rPr>
                  <a:t>исп</a:t>
                </a:r>
                <a:r>
                  <a:rPr lang="ru-RU" sz="8000" i="1" baseline="-25000" dirty="0">
                    <a:latin typeface="Times New Roman" panose="02020603050405020304" pitchFamily="18" charset="0"/>
                    <a:cs typeface="Times New Roman" panose="02020603050405020304" pitchFamily="18" charset="0"/>
                  </a:rPr>
                  <a:t> </a:t>
                </a:r>
                <a:r>
                  <a:rPr lang="ru-RU" sz="8000" dirty="0">
                    <a:latin typeface="Times New Roman" panose="02020603050405020304" pitchFamily="18" charset="0"/>
                    <a:cs typeface="Times New Roman" panose="02020603050405020304" pitchFamily="18" charset="0"/>
                  </a:rPr>
                  <a:t>– коэффициент использования полевого стана 	(отношение числа дней пребывания бригады на 	полевом стане к продолжительности полевого 	периода);</a:t>
                </a:r>
              </a:p>
              <a:p>
                <a:pPr marL="0" indent="0" algn="just">
                  <a:buNone/>
                </a:pPr>
                <a:r>
                  <a:rPr lang="ru-RU" sz="8000" i="1" dirty="0">
                    <a:latin typeface="Times New Roman" panose="02020603050405020304" pitchFamily="18" charset="0"/>
                    <a:cs typeface="Times New Roman" panose="02020603050405020304" pitchFamily="18" charset="0"/>
                  </a:rPr>
                  <a:t>	Д </a:t>
                </a:r>
                <a:r>
                  <a:rPr lang="ru-RU" sz="8000" dirty="0">
                    <a:latin typeface="Times New Roman" panose="02020603050405020304" pitchFamily="18" charset="0"/>
                    <a:cs typeface="Times New Roman" panose="02020603050405020304" pitchFamily="18" charset="0"/>
                  </a:rPr>
                  <a:t>– затраты труда на полевые работы, чел/</a:t>
                </a:r>
                <a:r>
                  <a:rPr lang="ru-RU" sz="8000" dirty="0" err="1">
                    <a:latin typeface="Times New Roman" panose="02020603050405020304" pitchFamily="18" charset="0"/>
                    <a:cs typeface="Times New Roman" panose="02020603050405020304" pitchFamily="18" charset="0"/>
                  </a:rPr>
                  <a:t>дн</a:t>
                </a:r>
                <a:r>
                  <a:rPr lang="ru-RU" sz="8000" dirty="0">
                    <a:latin typeface="Times New Roman" panose="02020603050405020304" pitchFamily="18" charset="0"/>
                    <a:cs typeface="Times New Roman" panose="02020603050405020304" pitchFamily="18" charset="0"/>
                  </a:rPr>
                  <a:t>;</a:t>
                </a:r>
              </a:p>
              <a:p>
                <a:pPr marL="0" indent="0" algn="just">
                  <a:buNone/>
                </a:pPr>
                <a:r>
                  <a:rPr lang="ru-RU" sz="8000" i="1" dirty="0">
                    <a:latin typeface="Times New Roman" panose="02020603050405020304" pitchFamily="18" charset="0"/>
                    <a:cs typeface="Times New Roman" panose="02020603050405020304" pitchFamily="18" charset="0"/>
                  </a:rPr>
                  <a:t>	</a:t>
                </a:r>
                <a:r>
                  <a:rPr lang="en-US" sz="8000" i="1" dirty="0">
                    <a:latin typeface="Times New Roman" panose="02020603050405020304" pitchFamily="18" charset="0"/>
                    <a:cs typeface="Times New Roman" panose="02020603050405020304" pitchFamily="18" charset="0"/>
                  </a:rPr>
                  <a:t>n </a:t>
                </a:r>
                <a:r>
                  <a:rPr lang="ru-RU" sz="8000" dirty="0">
                    <a:latin typeface="Times New Roman" panose="02020603050405020304" pitchFamily="18" charset="0"/>
                    <a:cs typeface="Times New Roman" panose="02020603050405020304" pitchFamily="18" charset="0"/>
                  </a:rPr>
                  <a:t>– число переездов, совершаемых одним человеком 	массива, км;</a:t>
                </a:r>
              </a:p>
              <a:p>
                <a:pPr marL="0" indent="0" algn="just">
                  <a:buNone/>
                </a:pPr>
                <a:r>
                  <a:rPr lang="ru-RU" sz="8000" i="1" dirty="0">
                    <a:latin typeface="Times New Roman" panose="02020603050405020304" pitchFamily="18" charset="0"/>
                    <a:cs typeface="Times New Roman" panose="02020603050405020304" pitchFamily="18" charset="0"/>
                  </a:rPr>
                  <a:t>	</a:t>
                </a:r>
                <a:r>
                  <a:rPr lang="en-US" sz="8000" i="1" dirty="0">
                    <a:latin typeface="Times New Roman" panose="02020603050405020304" pitchFamily="18" charset="0"/>
                    <a:cs typeface="Times New Roman" panose="02020603050405020304" pitchFamily="18" charset="0"/>
                  </a:rPr>
                  <a:t>R</a:t>
                </a:r>
                <a:r>
                  <a:rPr lang="ru-RU" sz="8000" dirty="0">
                    <a:latin typeface="Times New Roman" panose="02020603050405020304" pitchFamily="18" charset="0"/>
                    <a:cs typeface="Times New Roman" panose="02020603050405020304" pitchFamily="18" charset="0"/>
                  </a:rPr>
                  <a:t> – среднее расстояние до обслуживаемого массива, 	км;</a:t>
                </a:r>
              </a:p>
              <a:p>
                <a:pPr marL="0" indent="0" algn="just">
                  <a:buNone/>
                </a:pPr>
                <a:r>
                  <a:rPr lang="ru-RU" sz="8000" i="1" dirty="0">
                    <a:latin typeface="Times New Roman" panose="02020603050405020304" pitchFamily="18" charset="0"/>
                    <a:cs typeface="Times New Roman" panose="02020603050405020304" pitchFamily="18" charset="0"/>
                  </a:rPr>
                  <a:t>	Е </a:t>
                </a:r>
                <a:r>
                  <a:rPr lang="ru-RU" sz="8000" dirty="0">
                    <a:latin typeface="Times New Roman" panose="02020603050405020304" pitchFamily="18" charset="0"/>
                    <a:cs typeface="Times New Roman" panose="02020603050405020304" pitchFamily="18" charset="0"/>
                  </a:rPr>
                  <a:t>– число людей, перевозимых на одной машине ( с 	учетом коэффициента наполняемости) , чел;</a:t>
                </a:r>
              </a:p>
              <a:p>
                <a:pPr marL="0" indent="0" algn="just">
                  <a:buNone/>
                </a:pPr>
                <a:r>
                  <a:rPr lang="ru-RU" sz="8000" i="1" dirty="0">
                    <a:latin typeface="Times New Roman" panose="02020603050405020304" pitchFamily="18" charset="0"/>
                    <a:cs typeface="Times New Roman" panose="02020603050405020304" pitchFamily="18" charset="0"/>
                  </a:rPr>
                  <a:t>	</a:t>
                </a:r>
                <a:r>
                  <a:rPr lang="en-US" sz="8000" i="1" dirty="0">
                    <a:latin typeface="Times New Roman" panose="02020603050405020304" pitchFamily="18" charset="0"/>
                    <a:cs typeface="Times New Roman" panose="02020603050405020304" pitchFamily="18" charset="0"/>
                  </a:rPr>
                  <a:t>C</a:t>
                </a:r>
                <a:r>
                  <a:rPr lang="en-US" sz="8000" i="1" baseline="-25000" dirty="0">
                    <a:latin typeface="Times New Roman" panose="02020603050405020304" pitchFamily="18" charset="0"/>
                    <a:cs typeface="Times New Roman" panose="02020603050405020304" pitchFamily="18" charset="0"/>
                  </a:rPr>
                  <a:t>a</a:t>
                </a:r>
                <a:r>
                  <a:rPr lang="en-US" sz="8000" baseline="-25000" dirty="0">
                    <a:latin typeface="Times New Roman" panose="02020603050405020304" pitchFamily="18" charset="0"/>
                    <a:cs typeface="Times New Roman" panose="02020603050405020304" pitchFamily="18" charset="0"/>
                  </a:rPr>
                  <a:t> </a:t>
                </a:r>
                <a:r>
                  <a:rPr lang="ru-RU" sz="8000" dirty="0">
                    <a:latin typeface="Times New Roman" panose="02020603050405020304" pitchFamily="18" charset="0"/>
                    <a:cs typeface="Times New Roman" panose="02020603050405020304" pitchFamily="18" charset="0"/>
                  </a:rPr>
                  <a:t>– стоимость 1 км пробега автомобиля, руб.</a:t>
                </a:r>
              </a:p>
              <a:p>
                <a:pPr marL="0" indent="0" algn="just">
                  <a:buNone/>
                </a:pPr>
                <a:endParaRPr lang="ru-RU" altLang="ru-RU" sz="2200" b="1" dirty="0">
                  <a:latin typeface="Times New Roman" panose="02020603050405020304" pitchFamily="18" charset="0"/>
                  <a:cs typeface="Times New Roman" panose="02020603050405020304" pitchFamily="18" charset="0"/>
                </a:endParaRPr>
              </a:p>
            </p:txBody>
          </p:sp>
        </mc:Choice>
        <mc:Fallback xmlns="">
          <p:sp>
            <p:nvSpPr>
              <p:cNvPr id="17413" name="Rectangle 5">
                <a:extLst>
                  <a:ext uri="{FF2B5EF4-FFF2-40B4-BE49-F238E27FC236}">
                    <a16:creationId xmlns:a16="http://schemas.microsoft.com/office/drawing/2014/main" id="{0E739EBE-CB20-4F49-BA83-3F5B6C8A2428}"/>
                  </a:ext>
                </a:extLst>
              </p:cNvPr>
              <p:cNvSpPr>
                <a:spLocks noGrp="1" noRot="1" noChangeAspect="1" noMove="1" noResize="1" noEditPoints="1" noAdjustHandles="1" noChangeArrowheads="1" noChangeShapeType="1" noTextEdit="1"/>
              </p:cNvSpPr>
              <p:nvPr>
                <p:ph idx="1"/>
              </p:nvPr>
            </p:nvSpPr>
            <p:spPr>
              <a:xfrm>
                <a:off x="899592" y="404664"/>
                <a:ext cx="6984776" cy="5675212"/>
              </a:xfrm>
              <a:blipFill>
                <a:blip r:embed="rId3"/>
                <a:stretch>
                  <a:fillRect l="-961" t="-2041" r="-961" b="-14071"/>
                </a:stretch>
              </a:blipFill>
            </p:spPr>
            <p:txBody>
              <a:bodyPr/>
              <a:lstStyle/>
              <a:p>
                <a:r>
                  <a:rPr lang="ru-RU">
                    <a:noFill/>
                  </a:rPr>
                  <a:t> </a:t>
                </a:r>
              </a:p>
            </p:txBody>
          </p:sp>
        </mc:Fallback>
      </mc:AlternateContent>
    </p:spTree>
    <p:extLst>
      <p:ext uri="{BB962C8B-B14F-4D97-AF65-F5344CB8AC3E}">
        <p14:creationId xmlns:p14="http://schemas.microsoft.com/office/powerpoint/2010/main" val="593469837"/>
      </p:ext>
    </p:extLst>
  </p:cSld>
  <p:clrMapOvr>
    <a:masterClrMapping/>
  </p:clrMapOvr>
  <p:transition spd="slow">
    <p:cover/>
  </p:transition>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 name="Объект 10">
            <a:extLst>
              <a:ext uri="{FF2B5EF4-FFF2-40B4-BE49-F238E27FC236}">
                <a16:creationId xmlns:a16="http://schemas.microsoft.com/office/drawing/2014/main" id="{43352090-1448-4E8B-A2A8-876F8E14C772}"/>
              </a:ext>
            </a:extLst>
          </p:cNvPr>
          <p:cNvSpPr>
            <a:spLocks noGrp="1"/>
          </p:cNvSpPr>
          <p:nvPr>
            <p:ph idx="1"/>
          </p:nvPr>
        </p:nvSpPr>
        <p:spPr>
          <a:xfrm>
            <a:off x="1979712" y="404664"/>
            <a:ext cx="6840760" cy="5616624"/>
          </a:xfrm>
        </p:spPr>
        <p:txBody>
          <a:bodyPr>
            <a:noAutofit/>
          </a:bodyPr>
          <a:lstStyle/>
          <a:p>
            <a:pPr marL="0" indent="0" algn="just">
              <a:buNone/>
            </a:pPr>
            <a:r>
              <a:rPr lang="ru-RU" sz="2000" dirty="0">
                <a:latin typeface="Times New Roman" panose="02020603050405020304" pitchFamily="18" charset="0"/>
                <a:cs typeface="Times New Roman" panose="02020603050405020304" pitchFamily="18" charset="0"/>
              </a:rPr>
              <a:t>	Если </a:t>
            </a:r>
            <a:r>
              <a:rPr lang="ru-RU" sz="2000" b="1" dirty="0">
                <a:latin typeface="Times New Roman" panose="02020603050405020304" pitchFamily="18" charset="0"/>
                <a:cs typeface="Times New Roman" panose="02020603050405020304" pitchFamily="18" charset="0"/>
              </a:rPr>
              <a:t>коэффициенты окупаемости капиталовложений</a:t>
            </a:r>
            <a:r>
              <a:rPr lang="ru-RU" sz="2000" dirty="0">
                <a:latin typeface="Times New Roman" panose="02020603050405020304" pitchFamily="18" charset="0"/>
                <a:cs typeface="Times New Roman" panose="02020603050405020304" pitchFamily="18" charset="0"/>
              </a:rPr>
              <a:t> (сроки окупаемости) укладываются в нормативные или удовлетворяют хозяйство, то принимают решение о строительстве полевого стана.</a:t>
            </a:r>
          </a:p>
          <a:p>
            <a:pPr marL="0" indent="0" algn="just">
              <a:buNone/>
            </a:pPr>
            <a:r>
              <a:rPr lang="ru-RU" sz="2000" dirty="0">
                <a:latin typeface="Times New Roman" panose="02020603050405020304" pitchFamily="18" charset="0"/>
                <a:cs typeface="Times New Roman" panose="02020603050405020304" pitchFamily="18" charset="0"/>
              </a:rPr>
              <a:t>	Для полевого стана выделяют площадку в центре обслуживаемого массива, вблизи источника водоснабжения и линий электропередач, с удобными подъездами к полям и рабочим участкам, пригодную для строительства по санитарногигиеническим, строительнопланировочным и другим условиям.</a:t>
            </a:r>
          </a:p>
          <a:p>
            <a:pPr marL="0" indent="0" algn="just">
              <a:buNone/>
            </a:pPr>
            <a:r>
              <a:rPr lang="ru-RU" sz="2000" dirty="0">
                <a:latin typeface="Times New Roman" panose="02020603050405020304" pitchFamily="18" charset="0"/>
                <a:cs typeface="Times New Roman" panose="02020603050405020304" pitchFamily="18" charset="0"/>
              </a:rPr>
              <a:t>	Площадь под полевой стан устанавливают по данным типовых проектов или аналогов. Одновременно с размещением полевого стана уточняют организацию полевого водоснабжения.</a:t>
            </a:r>
          </a:p>
          <a:p>
            <a:pPr marL="0" indent="0" algn="just">
              <a:buNone/>
            </a:pPr>
            <a:r>
              <a:rPr lang="ru-RU" sz="2000" dirty="0">
                <a:latin typeface="Times New Roman" panose="02020603050405020304" pitchFamily="18" charset="0"/>
                <a:cs typeface="Times New Roman" panose="02020603050405020304" pitchFamily="18" charset="0"/>
              </a:rPr>
              <a:t>	Проектируемый водный источник (шахтный колодец, артскважина) должен иметь достаточное количество хорошей воды, пригодной для питья и заправки машин.</a:t>
            </a:r>
          </a:p>
          <a:p>
            <a:pPr marL="0" indent="0" algn="just">
              <a:buNone/>
            </a:pPr>
            <a:r>
              <a:rPr lang="ru-RU" sz="2000" dirty="0"/>
              <a:t>	</a:t>
            </a: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382130"/>
      </p:ext>
    </p:extLst>
  </p:cSld>
  <p:clrMapOvr>
    <a:masterClrMapping/>
  </p:clrMapOvr>
  <p:transition spd="slow">
    <p:cove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0E739EBE-CB20-4F49-BA83-3F5B6C8A2428}"/>
              </a:ext>
            </a:extLst>
          </p:cNvPr>
          <p:cNvSpPr>
            <a:spLocks noGrp="1" noChangeArrowheads="1"/>
          </p:cNvSpPr>
          <p:nvPr>
            <p:ph idx="1"/>
          </p:nvPr>
        </p:nvSpPr>
        <p:spPr>
          <a:xfrm>
            <a:off x="899592" y="404664"/>
            <a:ext cx="6984776" cy="5675212"/>
          </a:xfrm>
        </p:spPr>
        <p:txBody>
          <a:bodyPr>
            <a:normAutofit lnSpcReduction="10000"/>
          </a:bodyPr>
          <a:lstStyle/>
          <a:p>
            <a:pPr marL="0" indent="0" algn="just">
              <a:buNone/>
            </a:pPr>
            <a:r>
              <a:rPr lang="ru-RU" sz="8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Нормы расхода воды в сутки принимают следую-</a:t>
            </a:r>
            <a:r>
              <a:rPr lang="ru-RU" sz="2000" b="1" dirty="0" err="1">
                <a:latin typeface="Times New Roman" panose="02020603050405020304" pitchFamily="18" charset="0"/>
                <a:cs typeface="Times New Roman" panose="02020603050405020304" pitchFamily="18" charset="0"/>
              </a:rPr>
              <a:t>щие</a:t>
            </a:r>
            <a:r>
              <a:rPr lang="ru-RU" sz="2000" b="1"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для хозяйственно-питьевых целей на 1 чел. 40-60 л, </a:t>
            </a:r>
          </a:p>
          <a:p>
            <a:pPr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для тракторов и комбайнов 120-150 л.</a:t>
            </a:r>
          </a:p>
          <a:p>
            <a:pPr marL="0" indent="0" algn="just">
              <a:buNone/>
            </a:pPr>
            <a:r>
              <a:rPr lang="ru-RU" sz="2000" dirty="0">
                <a:latin typeface="Times New Roman" panose="02020603050405020304" pitchFamily="18" charset="0"/>
                <a:cs typeface="Times New Roman" panose="02020603050405020304" pitchFamily="18" charset="0"/>
              </a:rPr>
              <a:t>	В ряде случаев при наличии балок, ложбин и других естественных понижений строят пруды комплексного использования (для орошения, рыборазведения, использования воды для технических нужд).</a:t>
            </a:r>
          </a:p>
          <a:p>
            <a:pPr marL="0" indent="0" algn="just">
              <a:buNone/>
            </a:pPr>
            <a:r>
              <a:rPr lang="ru-RU" sz="2000" dirty="0">
                <a:latin typeface="Times New Roman" panose="02020603050405020304" pitchFamily="18" charset="0"/>
                <a:cs typeface="Times New Roman" panose="02020603050405020304" pitchFamily="18" charset="0"/>
              </a:rPr>
              <a:t>	Основными показателями экономической оценки проекта размещения водных источников являются размеры годовых издержек на полевое водоснабжение и затраты на строительство водных сооружений.</a:t>
            </a:r>
          </a:p>
          <a:p>
            <a:pPr marL="0" indent="0" algn="just">
              <a:buNone/>
            </a:pPr>
            <a:r>
              <a:rPr lang="ru-RU" sz="2000" dirty="0">
                <a:latin typeface="Times New Roman" panose="02020603050405020304" pitchFamily="18" charset="0"/>
                <a:cs typeface="Times New Roman" panose="02020603050405020304" pitchFamily="18" charset="0"/>
              </a:rPr>
              <a:t>	Экономический эффект строительства определяют снижением годовых издержек производства, сроком окупаемости капитальных затрат. Если строительство стационарных пунктов водоснабжения неэффективно, то воду на поля подвозят в цистернах.</a:t>
            </a:r>
          </a:p>
          <a:p>
            <a:pPr marL="0" indent="0" algn="just">
              <a:buNone/>
            </a:pPr>
            <a:endParaRPr lang="ru-RU" altLang="ru-RU"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5110712"/>
      </p:ext>
    </p:extLst>
  </p:cSld>
  <p:clrMapOvr>
    <a:masterClrMapping/>
  </p:clrMapOvr>
  <p:transition spd="slow">
    <p:cover/>
  </p:transition>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98000">
              <a:schemeClr val="accent1">
                <a:lumMod val="60000"/>
                <a:lumOff val="40000"/>
              </a:schemeClr>
            </a:gs>
            <a:gs pos="100000">
              <a:schemeClr val="accent3">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C737D14-F1CB-46E6-B078-7F94616553DF}"/>
              </a:ext>
            </a:extLst>
          </p:cNvPr>
          <p:cNvSpPr txBox="1"/>
          <p:nvPr/>
        </p:nvSpPr>
        <p:spPr>
          <a:xfrm>
            <a:off x="827584" y="2736502"/>
            <a:ext cx="7488832" cy="1754326"/>
          </a:xfrm>
          <a:prstGeom prst="rect">
            <a:avLst/>
          </a:prstGeom>
          <a:noFill/>
        </p:spPr>
        <p:txBody>
          <a:bodyPr wrap="square" rtlCol="0">
            <a:spAutoFit/>
          </a:bodyPr>
          <a:lstStyle/>
          <a:p>
            <a:pPr algn="ctr"/>
            <a:r>
              <a:rPr lang="ru-RU" sz="3600" b="1" dirty="0">
                <a:solidFill>
                  <a:schemeClr val="bg1"/>
                </a:solidFill>
                <a:latin typeface="Times New Roman" panose="02020603050405020304" pitchFamily="18" charset="0"/>
                <a:cs typeface="Times New Roman" panose="02020603050405020304" pitchFamily="18" charset="0"/>
              </a:rPr>
              <a:t>Вопрос 11. Особенности устройства территории овощных и кормовых севооборотов</a:t>
            </a:r>
            <a:endParaRPr lang="ru-RU" sz="3600" dirty="0"/>
          </a:p>
        </p:txBody>
      </p:sp>
    </p:spTree>
    <p:extLst>
      <p:ext uri="{BB962C8B-B14F-4D97-AF65-F5344CB8AC3E}">
        <p14:creationId xmlns:p14="http://schemas.microsoft.com/office/powerpoint/2010/main" val="1155960904"/>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0E739EBE-CB20-4F49-BA83-3F5B6C8A2428}"/>
              </a:ext>
            </a:extLst>
          </p:cNvPr>
          <p:cNvSpPr>
            <a:spLocks noGrp="1" noChangeArrowheads="1"/>
          </p:cNvSpPr>
          <p:nvPr>
            <p:ph idx="1"/>
          </p:nvPr>
        </p:nvSpPr>
        <p:spPr>
          <a:xfrm>
            <a:off x="1331640" y="692696"/>
            <a:ext cx="6873552" cy="5904656"/>
          </a:xfrm>
        </p:spPr>
        <p:txBody>
          <a:bodyPr>
            <a:normAutofit/>
          </a:bodyPr>
          <a:lstStyle/>
          <a:p>
            <a:pPr marL="0" indent="0" algn="just">
              <a:buNone/>
            </a:pPr>
            <a:r>
              <a:rPr lang="ru-RU"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Для правильного понимания методики комплексного проектирования при устройстве территории севооборотов необходимо знать основные требования, предъявляемые к размещению каждого отдельного элемента данной составной части проекта.</a:t>
            </a:r>
          </a:p>
          <a:p>
            <a:pPr marL="0" indent="0" algn="just">
              <a:buNone/>
            </a:pPr>
            <a:endParaRPr lang="ru-RU" alt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2627572"/>
      </p:ext>
    </p:extLst>
  </p:cSld>
  <p:clrMapOvr>
    <a:masterClrMapping/>
  </p:clrMapOvr>
  <p:transition spd="slow">
    <p:cove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 name="Объект 10">
            <a:extLst>
              <a:ext uri="{FF2B5EF4-FFF2-40B4-BE49-F238E27FC236}">
                <a16:creationId xmlns:a16="http://schemas.microsoft.com/office/drawing/2014/main" id="{43352090-1448-4E8B-A2A8-876F8E14C772}"/>
              </a:ext>
            </a:extLst>
          </p:cNvPr>
          <p:cNvSpPr>
            <a:spLocks noGrp="1"/>
          </p:cNvSpPr>
          <p:nvPr>
            <p:ph idx="1"/>
          </p:nvPr>
        </p:nvSpPr>
        <p:spPr>
          <a:xfrm>
            <a:off x="1979712" y="404664"/>
            <a:ext cx="6840760" cy="5616624"/>
          </a:xfrm>
        </p:spPr>
        <p:txBody>
          <a:bodyPr>
            <a:noAutofit/>
          </a:bodyPr>
          <a:lstStyle/>
          <a:p>
            <a:pPr marL="0" indent="0" algn="just">
              <a:buNone/>
            </a:pP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В овощных и прифермских севооборотах, насыщенных пропашными высокоинтенсивными культурами</a:t>
            </a:r>
            <a:r>
              <a:rPr lang="ru-RU" sz="2000" dirty="0">
                <a:latin typeface="Times New Roman" panose="02020603050405020304" pitchFamily="18" charset="0"/>
                <a:cs typeface="Times New Roman" panose="02020603050405020304" pitchFamily="18" charset="0"/>
              </a:rPr>
              <a:t> особенно важно соблюдение прямоугольности полей (рабочих участков) и параллельности их длинных сторон. Размеры полей в таких севооборотах относительно невелики. Эти поля, учитывая большие объемы работ в поперечном направлении, проектируют прямоугольными, близкими к квадрату. Длину поля стремятся уменьшить в целях увеличения его ширины. Ввиду применения тракторов меньшей мощности уменьшение длины гона не приводит к увеличению в ощутимых размерах удельного веса холостых ходов машинно-тракторных агрегатов.</a:t>
            </a:r>
          </a:p>
          <a:p>
            <a:pPr marL="0" indent="0" algn="just">
              <a:buNone/>
            </a:pPr>
            <a:r>
              <a:rPr lang="ru-RU" sz="2000" dirty="0">
                <a:latin typeface="Times New Roman" panose="02020603050405020304" pitchFamily="18" charset="0"/>
                <a:cs typeface="Times New Roman" panose="02020603050405020304" pitchFamily="18" charset="0"/>
              </a:rPr>
              <a:t>	Важное значение имеют экспозиция и крутизна склона. Склоны различной экспозиции отличаются смытостью почв, сроками обработки и созревания сельскохозяйственных культур, поэтому стремятся разместить каждое поле на склоне одной экспозиции, а в случае невозможности выделяют на каждой данной экспозиции агротехнически однородные рабочие участки.</a:t>
            </a:r>
          </a:p>
          <a:p>
            <a:pPr marL="0" indent="0" algn="just">
              <a:buNone/>
            </a:pPr>
            <a:r>
              <a:rPr lang="ru-RU" sz="2000" dirty="0"/>
              <a:t>	</a:t>
            </a: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261370"/>
      </p:ext>
    </p:extLst>
  </p:cSld>
  <p:clrMapOvr>
    <a:masterClrMapping/>
  </p:clrMapOvr>
  <p:transition spd="slow">
    <p:cove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0E739EBE-CB20-4F49-BA83-3F5B6C8A2428}"/>
              </a:ext>
            </a:extLst>
          </p:cNvPr>
          <p:cNvSpPr>
            <a:spLocks noGrp="1" noChangeArrowheads="1"/>
          </p:cNvSpPr>
          <p:nvPr>
            <p:ph idx="1"/>
          </p:nvPr>
        </p:nvSpPr>
        <p:spPr>
          <a:xfrm>
            <a:off x="1187624" y="850132"/>
            <a:ext cx="6984776" cy="5675212"/>
          </a:xfrm>
        </p:spPr>
        <p:txBody>
          <a:bodyPr>
            <a:normAutofit fontScale="85000" lnSpcReduction="20000"/>
          </a:bodyPr>
          <a:lstStyle/>
          <a:p>
            <a:pPr marL="0" indent="0" algn="just">
              <a:buNone/>
            </a:pPr>
            <a:r>
              <a:rPr lang="ru-RU" sz="2600" dirty="0">
                <a:latin typeface="Times New Roman" panose="02020603050405020304" pitchFamily="18" charset="0"/>
                <a:cs typeface="Times New Roman" panose="02020603050405020304" pitchFamily="18" charset="0"/>
              </a:rPr>
              <a:t>	В </a:t>
            </a:r>
            <a:r>
              <a:rPr lang="ru-RU" sz="2600" b="1" dirty="0">
                <a:latin typeface="Times New Roman" panose="02020603050405020304" pitchFamily="18" charset="0"/>
                <a:cs typeface="Times New Roman" panose="02020603050405020304" pitchFamily="18" charset="0"/>
              </a:rPr>
              <a:t>районах осушения и орошения земель </a:t>
            </a:r>
            <a:r>
              <a:rPr lang="ru-RU" sz="2600" dirty="0">
                <a:latin typeface="Times New Roman" panose="02020603050405020304" pitchFamily="18" charset="0"/>
                <a:cs typeface="Times New Roman" panose="02020603050405020304" pitchFamily="18" charset="0"/>
              </a:rPr>
              <a:t>размеры полей, их конфигурацию и границы увязывают с размещением оросительных и осушительных каналов, коллекторов, типами дождевальной техники, способами осушения и полива. Принимают во внимание наличие и состояние имеющихся мелиоративных сетей, возможность их реконструкции, местоположение дорог, лесополос, насосных станций и других объектов инфраструктуры.</a:t>
            </a:r>
          </a:p>
          <a:p>
            <a:pPr marL="0" indent="0" algn="just">
              <a:buNone/>
            </a:pPr>
            <a:r>
              <a:rPr lang="ru-RU" sz="2600" dirty="0">
                <a:latin typeface="Times New Roman" panose="02020603050405020304" pitchFamily="18" charset="0"/>
                <a:cs typeface="Times New Roman" panose="02020603050405020304" pitchFamily="18" charset="0"/>
              </a:rPr>
              <a:t>	Большого внимания требует густота полевых дорог. В севооборотах, включающих посевы свеклы, картофеля, овощей объемы грузоперевозок высоки, значительную долю продукции вывозят на вспомогательные дороги по пашне. Затраты на транспортировку грузов по пашне в 2,5 – 4 раза, а по стерне в 1,5 – 2 раза больше, чем по удовлетворительным полевым дорогам. В этом случае условия для выполнения транспортных работ считают хорошими, если расстояние между вспомогательными полевыми дорогами не превышают 800 – 1000 м.</a:t>
            </a:r>
          </a:p>
          <a:p>
            <a:pPr marL="0" indent="0" algn="just">
              <a:buNone/>
            </a:pPr>
            <a:r>
              <a:rPr lang="ru-RU" sz="2000"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	</a:t>
            </a:r>
            <a:endParaRPr lang="ru-RU" altLang="ru-RU"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9007492"/>
      </p:ext>
    </p:extLst>
  </p:cSld>
  <p:clrMapOvr>
    <a:masterClrMapping/>
  </p:clrMapOvr>
  <p:transition spd="slow">
    <p:cover/>
  </p:transition>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 name="Объект 10">
            <a:extLst>
              <a:ext uri="{FF2B5EF4-FFF2-40B4-BE49-F238E27FC236}">
                <a16:creationId xmlns:a16="http://schemas.microsoft.com/office/drawing/2014/main" id="{43352090-1448-4E8B-A2A8-876F8E14C772}"/>
              </a:ext>
            </a:extLst>
          </p:cNvPr>
          <p:cNvSpPr>
            <a:spLocks noGrp="1"/>
          </p:cNvSpPr>
          <p:nvPr>
            <p:ph idx="1"/>
          </p:nvPr>
        </p:nvSpPr>
        <p:spPr>
          <a:xfrm>
            <a:off x="1979712" y="404664"/>
            <a:ext cx="6840760" cy="5616624"/>
          </a:xfrm>
        </p:spPr>
        <p:txBody>
          <a:bodyPr>
            <a:noAutofit/>
          </a:bodyPr>
          <a:lstStyle/>
          <a:p>
            <a:pPr marL="0" indent="0" algn="just">
              <a:buNone/>
            </a:pPr>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При проектировании полей в сенокосно-пастбищных севооборотах длину дороги полей рассчитывают. Исходя из удобства выпаса скота; избегают острых углов и изломанных границ; стремятся размещать вытянутыми короткими сторонами к скотопрогонам.</a:t>
            </a:r>
          </a:p>
          <a:p>
            <a:pPr marL="0" indent="0" algn="just">
              <a:buNone/>
            </a:pPr>
            <a:r>
              <a:rPr lang="ru-RU" sz="2000" dirty="0">
                <a:latin typeface="Times New Roman" panose="02020603050405020304" pitchFamily="18" charset="0"/>
                <a:cs typeface="Times New Roman" panose="02020603050405020304" pitchFamily="18" charset="0"/>
              </a:rPr>
              <a:t>	</a:t>
            </a:r>
          </a:p>
          <a:p>
            <a:pPr marL="0" indent="0" algn="just">
              <a:buNone/>
            </a:pPr>
            <a:r>
              <a:rPr lang="ru-RU" sz="2000" dirty="0"/>
              <a:t>	</a:t>
            </a: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2880835"/>
      </p:ext>
    </p:extLst>
  </p:cSld>
  <p:clrMapOvr>
    <a:masterClrMapping/>
  </p:clrMapOvr>
  <p:transition spd="slow">
    <p:cover/>
  </p:transition>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98000">
              <a:schemeClr val="accent1">
                <a:lumMod val="60000"/>
                <a:lumOff val="40000"/>
              </a:schemeClr>
            </a:gs>
            <a:gs pos="100000">
              <a:schemeClr val="accent3">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C737D14-F1CB-46E6-B078-7F94616553DF}"/>
              </a:ext>
            </a:extLst>
          </p:cNvPr>
          <p:cNvSpPr txBox="1"/>
          <p:nvPr/>
        </p:nvSpPr>
        <p:spPr>
          <a:xfrm>
            <a:off x="827584" y="2736502"/>
            <a:ext cx="7488832" cy="1200329"/>
          </a:xfrm>
          <a:prstGeom prst="rect">
            <a:avLst/>
          </a:prstGeom>
          <a:noFill/>
        </p:spPr>
        <p:txBody>
          <a:bodyPr wrap="square" rtlCol="0">
            <a:spAutoFit/>
          </a:bodyPr>
          <a:lstStyle/>
          <a:p>
            <a:pPr algn="ctr"/>
            <a:r>
              <a:rPr lang="ru-RU" sz="3600" b="1" dirty="0">
                <a:solidFill>
                  <a:schemeClr val="bg1"/>
                </a:solidFill>
                <a:latin typeface="Times New Roman" panose="02020603050405020304" pitchFamily="18" charset="0"/>
                <a:cs typeface="Times New Roman" panose="02020603050405020304" pitchFamily="18" charset="0"/>
              </a:rPr>
              <a:t>Вопрос 1</a:t>
            </a:r>
            <a:r>
              <a:rPr lang="en-US" sz="3600" b="1" dirty="0">
                <a:solidFill>
                  <a:schemeClr val="bg1"/>
                </a:solidFill>
                <a:latin typeface="Times New Roman" panose="02020603050405020304" pitchFamily="18" charset="0"/>
                <a:cs typeface="Times New Roman" panose="02020603050405020304" pitchFamily="18" charset="0"/>
              </a:rPr>
              <a:t>2</a:t>
            </a:r>
            <a:r>
              <a:rPr lang="ru-RU" sz="3600" b="1" dirty="0">
                <a:solidFill>
                  <a:schemeClr val="bg1"/>
                </a:solidFill>
                <a:latin typeface="Times New Roman" panose="02020603050405020304" pitchFamily="18" charset="0"/>
                <a:cs typeface="Times New Roman" panose="02020603050405020304" pitchFamily="18" charset="0"/>
              </a:rPr>
              <a:t>. Порядок устройства территории севооборотов</a:t>
            </a:r>
            <a:endParaRPr lang="ru-RU" sz="3600" dirty="0"/>
          </a:p>
        </p:txBody>
      </p:sp>
    </p:spTree>
    <p:extLst>
      <p:ext uri="{BB962C8B-B14F-4D97-AF65-F5344CB8AC3E}">
        <p14:creationId xmlns:p14="http://schemas.microsoft.com/office/powerpoint/2010/main" val="3659748100"/>
      </p:ext>
    </p:extLst>
  </p:cSld>
  <p:clrMapOvr>
    <a:masterClrMapping/>
  </p:clrMapOvr>
  <p:transition spd="slow">
    <p:cove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0E739EBE-CB20-4F49-BA83-3F5B6C8A2428}"/>
              </a:ext>
            </a:extLst>
          </p:cNvPr>
          <p:cNvSpPr>
            <a:spLocks noGrp="1" noChangeArrowheads="1"/>
          </p:cNvSpPr>
          <p:nvPr>
            <p:ph idx="1"/>
          </p:nvPr>
        </p:nvSpPr>
        <p:spPr>
          <a:xfrm>
            <a:off x="1187624" y="850132"/>
            <a:ext cx="6984776" cy="5675212"/>
          </a:xfrm>
        </p:spPr>
        <p:txBody>
          <a:bodyPr>
            <a:noAutofit/>
          </a:bodyPr>
          <a:lstStyle/>
          <a:p>
            <a:pPr marL="0" indent="0" algn="just">
              <a:buNone/>
            </a:pPr>
            <a:r>
              <a:rPr lang="ru-RU" sz="2000" dirty="0">
                <a:latin typeface="Times New Roman" panose="02020603050405020304" pitchFamily="18" charset="0"/>
                <a:cs typeface="Times New Roman" panose="02020603050405020304" pitchFamily="18" charset="0"/>
              </a:rPr>
              <a:t>	Порядок устройства территории севооборотов устанавливают в зависимости от экономических и природных условий зоны расположения хозяйства и территориальных особенностей землепользований. Большое влияние на последовательность действий при разработке проектных решений оказывает сложившееся устройство территории пашни. </a:t>
            </a:r>
          </a:p>
          <a:p>
            <a:pPr marL="0" indent="0" algn="just">
              <a:buNone/>
            </a:pPr>
            <a:r>
              <a:rPr lang="ru-RU" sz="2000" dirty="0">
                <a:latin typeface="Times New Roman" panose="02020603050405020304" pitchFamily="18" charset="0"/>
                <a:cs typeface="Times New Roman" panose="02020603050405020304" pitchFamily="18" charset="0"/>
              </a:rPr>
              <a:t>	В тех случаях, когда требуется значительное изменение внутрихозяйственной организации территории, все элементы проектируют заново. Проектирование ведут по принципу «от общего к частному» по каждому пахотному массиву и начинают с самых общих эскизных решений:</a:t>
            </a:r>
          </a:p>
          <a:p>
            <a:pPr lvl="0"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 определяют направление основной обработки, полевых дорожных магистралей, а также лесополос;</a:t>
            </a:r>
          </a:p>
          <a:p>
            <a:pPr lvl="0"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На каждом пахотном массиве с учетом ранее установленного числа полей и их площади, материалов полевого обследования определяют направление длинных сторон и устанавливают форму полей и рабочих участков, рациональные размеры сторон;</a:t>
            </a:r>
          </a:p>
          <a:p>
            <a:pPr marL="0" indent="0" algn="just">
              <a:buNone/>
            </a:pPr>
            <a:r>
              <a:rPr lang="ru-RU" sz="2000" dirty="0">
                <a:latin typeface="Times New Roman" panose="02020603050405020304" pitchFamily="18" charset="0"/>
                <a:cs typeface="Times New Roman" panose="02020603050405020304" pitchFamily="18" charset="0"/>
              </a:rPr>
              <a:t>	</a:t>
            </a:r>
            <a:endParaRPr lang="ru-RU" alt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935542"/>
      </p:ext>
    </p:extLst>
  </p:cSld>
  <p:clrMapOvr>
    <a:masterClrMapping/>
  </p:clrMapOvr>
  <p:transition spd="slow">
    <p:cover/>
  </p:transition>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 name="Объект 10">
            <a:extLst>
              <a:ext uri="{FF2B5EF4-FFF2-40B4-BE49-F238E27FC236}">
                <a16:creationId xmlns:a16="http://schemas.microsoft.com/office/drawing/2014/main" id="{43352090-1448-4E8B-A2A8-876F8E14C772}"/>
              </a:ext>
            </a:extLst>
          </p:cNvPr>
          <p:cNvSpPr>
            <a:spLocks noGrp="1"/>
          </p:cNvSpPr>
          <p:nvPr>
            <p:ph idx="1"/>
          </p:nvPr>
        </p:nvSpPr>
        <p:spPr>
          <a:xfrm>
            <a:off x="1979712" y="404664"/>
            <a:ext cx="6840760" cy="5616624"/>
          </a:xfrm>
        </p:spPr>
        <p:txBody>
          <a:bodyPr>
            <a:noAutofit/>
          </a:bodyPr>
          <a:lstStyle/>
          <a:p>
            <a:pPr lvl="0"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Намечают общее, взаимосогласованное расположение границ полей и рабочих участков, полевых дорог и лесных полос;</a:t>
            </a:r>
          </a:p>
          <a:p>
            <a:pPr lvl="0"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В случае проектирования полевого стана и водоисточника увязывают их размещение с границами полей и полевыми дорогами.</a:t>
            </a:r>
          </a:p>
          <a:p>
            <a:pPr marL="0" indent="0" algn="just">
              <a:buNone/>
            </a:pPr>
            <a:r>
              <a:rPr lang="ru-RU" sz="2000" dirty="0">
                <a:latin typeface="Times New Roman" panose="02020603050405020304" pitchFamily="18" charset="0"/>
                <a:cs typeface="Times New Roman" panose="02020603050405020304" pitchFamily="18" charset="0"/>
              </a:rPr>
              <a:t>	Первоначальные принципиальные решения согласовывают с руководителями и специалистами хозяйства, подразделений, заинтересованными организациями. Постепенным уточнением первоначальных решений вариантов удается добиться наиболее полного соответствия проекта всем основным требования. </a:t>
            </a:r>
          </a:p>
          <a:p>
            <a:pPr marL="0" indent="0" algn="just">
              <a:buNone/>
            </a:pPr>
            <a:r>
              <a:rPr lang="ru-RU" sz="2000" dirty="0">
                <a:latin typeface="Times New Roman" panose="02020603050405020304" pitchFamily="18" charset="0"/>
                <a:cs typeface="Times New Roman" panose="02020603050405020304" pitchFamily="18" charset="0"/>
              </a:rPr>
              <a:t>	В случае, если в основном сохраняется существующее устройство территории пашни и требует лишь внесения некоторых корректив, вначале проводят анализ полноты и степени освоения элементов устройства территории пашни, затем проверяют соответствие принятых решений современным требования сельскохозяйственного производства, выявляют возможность устранения недостатков в новом проекте.</a:t>
            </a: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r>
              <a:rPr lang="ru-RU" sz="2000" dirty="0"/>
              <a:t>	</a:t>
            </a: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4184357"/>
      </p:ext>
    </p:extLst>
  </p:cSld>
  <p:clrMapOvr>
    <a:masterClrMapping/>
  </p:clrMapOvr>
  <p:transition spd="slow">
    <p:cove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0E739EBE-CB20-4F49-BA83-3F5B6C8A2428}"/>
              </a:ext>
            </a:extLst>
          </p:cNvPr>
          <p:cNvSpPr>
            <a:spLocks noGrp="1" noChangeArrowheads="1"/>
          </p:cNvSpPr>
          <p:nvPr>
            <p:ph idx="1"/>
          </p:nvPr>
        </p:nvSpPr>
        <p:spPr>
          <a:xfrm>
            <a:off x="1187624" y="850132"/>
            <a:ext cx="6984776" cy="5675212"/>
          </a:xfrm>
        </p:spPr>
        <p:txBody>
          <a:bodyPr>
            <a:noAutofit/>
          </a:bodyPr>
          <a:lstStyle/>
          <a:p>
            <a:pPr marL="0" indent="0" algn="just">
              <a:buNone/>
            </a:pPr>
            <a:r>
              <a:rPr lang="ru-RU" sz="2000" dirty="0">
                <a:latin typeface="Times New Roman" panose="02020603050405020304" pitchFamily="18" charset="0"/>
                <a:cs typeface="Times New Roman" panose="02020603050405020304" pitchFamily="18" charset="0"/>
              </a:rPr>
              <a:t>	Совершенствование устройства севооборотной территории возможно путем перепроектирования части полей для устранения имеющихся недостатков их расположения в отношении почв и рельефа на основе использования приемов внутриполевой организации территории. Некоторые недостатки полей устраняют в результате укрупнения их площадей. </a:t>
            </a:r>
            <a:r>
              <a:rPr lang="ru-RU" sz="2000" b="1" dirty="0">
                <a:latin typeface="Times New Roman" panose="02020603050405020304" pitchFamily="18" charset="0"/>
                <a:cs typeface="Times New Roman" panose="02020603050405020304" pitchFamily="18" charset="0"/>
              </a:rPr>
              <a:t>Важно при этом не допустить новых недостатков.</a:t>
            </a:r>
          </a:p>
          <a:p>
            <a:pPr marL="0" indent="0" algn="just">
              <a:buNone/>
            </a:pPr>
            <a:r>
              <a:rPr lang="ru-RU" sz="2000" dirty="0">
                <a:latin typeface="Times New Roman" panose="02020603050405020304" pitchFamily="18" charset="0"/>
                <a:cs typeface="Times New Roman" panose="02020603050405020304" pitchFamily="18" charset="0"/>
              </a:rPr>
              <a:t>	С целью повышения информационной значимости проектов землеустройства, контроля за качеством земель в дополнение к книгам истории полей при устройстве территории севооборотов проводят паспортизацию полей (рабочих участков) с оценкой производительных и территориальных свойств земли, разработкой комплекса мероприятий по повышению плодородия почв и охране земли. Паспортизацию полей проводят также и самостоятельно при составлении рабочих проектов устройства территории севооборотов.</a:t>
            </a:r>
          </a:p>
          <a:p>
            <a:pPr marL="0" indent="0" algn="just">
              <a:buNone/>
            </a:pPr>
            <a:r>
              <a:rPr lang="ru-RU" sz="2000" dirty="0">
                <a:latin typeface="Times New Roman" panose="02020603050405020304" pitchFamily="18" charset="0"/>
                <a:cs typeface="Times New Roman" panose="02020603050405020304" pitchFamily="18" charset="0"/>
              </a:rPr>
              <a:t>	</a:t>
            </a:r>
            <a:endParaRPr lang="ru-RU" alt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2967970"/>
      </p:ext>
    </p:extLst>
  </p:cSld>
  <p:clrMapOvr>
    <a:masterClrMapping/>
  </p:clrMapOvr>
  <p:transition spd="slow">
    <p:cover/>
  </p:transition>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 name="Объект 10">
            <a:extLst>
              <a:ext uri="{FF2B5EF4-FFF2-40B4-BE49-F238E27FC236}">
                <a16:creationId xmlns:a16="http://schemas.microsoft.com/office/drawing/2014/main" id="{43352090-1448-4E8B-A2A8-876F8E14C772}"/>
              </a:ext>
            </a:extLst>
          </p:cNvPr>
          <p:cNvSpPr>
            <a:spLocks noGrp="1"/>
          </p:cNvSpPr>
          <p:nvPr>
            <p:ph idx="1"/>
          </p:nvPr>
        </p:nvSpPr>
        <p:spPr>
          <a:xfrm>
            <a:off x="1979712" y="404664"/>
            <a:ext cx="6840760" cy="5616624"/>
          </a:xfrm>
        </p:spPr>
        <p:txBody>
          <a:bodyPr>
            <a:noAutofit/>
          </a:bodyPr>
          <a:lstStyle/>
          <a:p>
            <a:pPr marL="0" indent="0" algn="just">
              <a:buNone/>
            </a:pPr>
            <a:r>
              <a:rPr lang="ru-RU" sz="2000" dirty="0">
                <a:latin typeface="Times New Roman" panose="02020603050405020304" pitchFamily="18" charset="0"/>
                <a:cs typeface="Times New Roman" panose="02020603050405020304" pitchFamily="18" charset="0"/>
              </a:rPr>
              <a:t>	Совокупность показателей, приводимых в паспортах полей, и данные проекта позволяют существенным образом повысить его информационную значимость и использовать полученные сведения:</a:t>
            </a:r>
          </a:p>
          <a:p>
            <a:pPr lvl="0"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для контроля за состоянием и динамикой почвенного плодородия;</a:t>
            </a:r>
          </a:p>
          <a:p>
            <a:pPr lvl="0"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дифференциации цены земли, земельного налога и арендной платы за землю;</a:t>
            </a:r>
          </a:p>
          <a:p>
            <a:pPr lvl="0"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формирования книги истории полей;</a:t>
            </a:r>
          </a:p>
          <a:p>
            <a:pPr lvl="0"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планирования производственной деятельности хозрасчетных коллективов в части дифференциации урожайности;</a:t>
            </a:r>
          </a:p>
          <a:p>
            <a:pPr lvl="0"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размещения посевов сельскохозяйственных культур;</a:t>
            </a:r>
          </a:p>
          <a:p>
            <a:pPr lvl="0"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оценки затрат топливно-смазочных материалов, себестоимости, норм выработки и т. д.;</a:t>
            </a:r>
          </a:p>
          <a:p>
            <a:pPr lvl="0" algn="just">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установления особого режима и условий использования земли в границах поля (при наличии сервитутов, обременений и др.).</a:t>
            </a: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r>
              <a:rPr lang="ru-RU" sz="2000" dirty="0"/>
              <a:t>	</a:t>
            </a: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3776043"/>
      </p:ext>
    </p:extLst>
  </p:cSld>
  <p:clrMapOvr>
    <a:masterClrMapping/>
  </p:clrMapOvr>
  <p:transition spd="slow">
    <p:cover/>
  </p:transition>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 name="Объект 10">
            <a:extLst>
              <a:ext uri="{FF2B5EF4-FFF2-40B4-BE49-F238E27FC236}">
                <a16:creationId xmlns:a16="http://schemas.microsoft.com/office/drawing/2014/main" id="{43352090-1448-4E8B-A2A8-876F8E14C772}"/>
              </a:ext>
            </a:extLst>
          </p:cNvPr>
          <p:cNvSpPr>
            <a:spLocks noGrp="1"/>
          </p:cNvSpPr>
          <p:nvPr>
            <p:ph idx="1"/>
          </p:nvPr>
        </p:nvSpPr>
        <p:spPr>
          <a:xfrm>
            <a:off x="1979712" y="404664"/>
            <a:ext cx="6840760" cy="5616624"/>
          </a:xfrm>
        </p:spPr>
        <p:txBody>
          <a:bodyPr>
            <a:noAutofit/>
          </a:bodyPr>
          <a:lstStyle/>
          <a:p>
            <a:pPr marL="0" indent="0" algn="just">
              <a:buNone/>
            </a:pPr>
            <a:r>
              <a:rPr lang="ru-RU" sz="2000" dirty="0">
                <a:latin typeface="Times New Roman" panose="02020603050405020304" pitchFamily="18" charset="0"/>
                <a:cs typeface="Times New Roman" panose="02020603050405020304" pitchFamily="18" charset="0"/>
              </a:rPr>
              <a:t>	Проект устройства территории севооборотов можно дополнять </a:t>
            </a:r>
            <a:r>
              <a:rPr lang="ru-RU" sz="2000" b="1" dirty="0">
                <a:latin typeface="Times New Roman" panose="02020603050405020304" pitchFamily="18" charset="0"/>
                <a:cs typeface="Times New Roman" panose="02020603050405020304" pitchFamily="18" charset="0"/>
              </a:rPr>
              <a:t>технологическими картами </a:t>
            </a:r>
            <a:r>
              <a:rPr lang="ru-RU" sz="2000" dirty="0">
                <a:latin typeface="Times New Roman" panose="02020603050405020304" pitchFamily="18" charset="0"/>
                <a:cs typeface="Times New Roman" panose="02020603050405020304" pitchFamily="18" charset="0"/>
              </a:rPr>
              <a:t>по возделыванию сельскохозяйственных культур на конкретных участках пашни, а также </a:t>
            </a:r>
            <a:r>
              <a:rPr lang="ru-RU" sz="2000" b="1" dirty="0">
                <a:latin typeface="Times New Roman" panose="02020603050405020304" pitchFamily="18" charset="0"/>
                <a:cs typeface="Times New Roman" panose="02020603050405020304" pitchFamily="18" charset="0"/>
              </a:rPr>
              <a:t>операционными картами </a:t>
            </a:r>
            <a:r>
              <a:rPr lang="ru-RU" sz="2000" dirty="0">
                <a:latin typeface="Times New Roman" panose="02020603050405020304" pitchFamily="18" charset="0"/>
                <a:cs typeface="Times New Roman" panose="02020603050405020304" pitchFamily="18" charset="0"/>
              </a:rPr>
              <a:t>по использованию сельскохозяйственной техники на определенных видах работ.</a:t>
            </a: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r>
              <a:rPr lang="ru-RU" sz="2000" dirty="0"/>
              <a:t>	</a:t>
            </a: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4009895"/>
      </p:ext>
    </p:extLst>
  </p:cSld>
  <p:clrMapOvr>
    <a:masterClrMapping/>
  </p:clrMapOvr>
  <p:transition spd="slow">
    <p:cover/>
  </p:transition>
</p:sld>
</file>

<file path=ppt/slides/slide7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98000">
              <a:schemeClr val="accent1">
                <a:lumMod val="60000"/>
                <a:lumOff val="40000"/>
              </a:schemeClr>
            </a:gs>
            <a:gs pos="100000">
              <a:schemeClr val="accent3">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C737D14-F1CB-46E6-B078-7F94616553DF}"/>
              </a:ext>
            </a:extLst>
          </p:cNvPr>
          <p:cNvSpPr txBox="1"/>
          <p:nvPr/>
        </p:nvSpPr>
        <p:spPr>
          <a:xfrm>
            <a:off x="827584" y="2780928"/>
            <a:ext cx="7488832" cy="1754326"/>
          </a:xfrm>
          <a:prstGeom prst="rect">
            <a:avLst/>
          </a:prstGeom>
          <a:noFill/>
        </p:spPr>
        <p:txBody>
          <a:bodyPr wrap="square" rtlCol="0">
            <a:spAutoFit/>
          </a:bodyPr>
          <a:lstStyle/>
          <a:p>
            <a:pPr algn="ctr"/>
            <a:r>
              <a:rPr lang="ru-RU" sz="3600" b="1" dirty="0">
                <a:solidFill>
                  <a:schemeClr val="bg1"/>
                </a:solidFill>
                <a:latin typeface="Times New Roman" panose="02020603050405020304" pitchFamily="18" charset="0"/>
                <a:cs typeface="Times New Roman" panose="02020603050405020304" pitchFamily="18" charset="0"/>
              </a:rPr>
              <a:t>Вопрос 1</a:t>
            </a:r>
            <a:r>
              <a:rPr lang="en-US" sz="3600" b="1" dirty="0">
                <a:solidFill>
                  <a:schemeClr val="bg1"/>
                </a:solidFill>
                <a:latin typeface="Times New Roman" panose="02020603050405020304" pitchFamily="18" charset="0"/>
                <a:cs typeface="Times New Roman" panose="02020603050405020304" pitchFamily="18" charset="0"/>
              </a:rPr>
              <a:t>3</a:t>
            </a:r>
            <a:r>
              <a:rPr lang="ru-RU" sz="3600" b="1" dirty="0">
                <a:solidFill>
                  <a:schemeClr val="bg1"/>
                </a:solidFill>
                <a:latin typeface="Times New Roman" panose="02020603050405020304" pitchFamily="18" charset="0"/>
                <a:cs typeface="Times New Roman" panose="02020603050405020304" pitchFamily="18" charset="0"/>
              </a:rPr>
              <a:t>. Анализ и оценка вариантов устройства территории севооборотов </a:t>
            </a:r>
            <a:endParaRPr lang="ru-RU" sz="3600" dirty="0"/>
          </a:p>
        </p:txBody>
      </p:sp>
    </p:spTree>
    <p:extLst>
      <p:ext uri="{BB962C8B-B14F-4D97-AF65-F5344CB8AC3E}">
        <p14:creationId xmlns:p14="http://schemas.microsoft.com/office/powerpoint/2010/main" val="438621260"/>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98000">
              <a:schemeClr val="accent1">
                <a:lumMod val="60000"/>
                <a:lumOff val="40000"/>
              </a:schemeClr>
            </a:gs>
            <a:gs pos="100000">
              <a:schemeClr val="accent3">
                <a:lumMod val="105000"/>
                <a:satMod val="109000"/>
                <a:tint val="81000"/>
              </a:schemeClr>
            </a:gs>
          </a:gsLst>
          <a:lin ang="5400000" scaled="0"/>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C737D14-F1CB-46E6-B078-7F94616553DF}"/>
              </a:ext>
            </a:extLst>
          </p:cNvPr>
          <p:cNvSpPr txBox="1"/>
          <p:nvPr/>
        </p:nvSpPr>
        <p:spPr>
          <a:xfrm>
            <a:off x="1115616" y="2197894"/>
            <a:ext cx="7488832" cy="1200329"/>
          </a:xfrm>
          <a:prstGeom prst="rect">
            <a:avLst/>
          </a:prstGeom>
          <a:noFill/>
        </p:spPr>
        <p:txBody>
          <a:bodyPr wrap="square" rtlCol="0">
            <a:spAutoFit/>
          </a:bodyPr>
          <a:lstStyle/>
          <a:p>
            <a:pPr algn="ctr"/>
            <a:r>
              <a:rPr lang="ru-RU" sz="3600" b="1" dirty="0">
                <a:solidFill>
                  <a:schemeClr val="bg1"/>
                </a:solidFill>
                <a:latin typeface="Times New Roman" panose="02020603050405020304" pitchFamily="18" charset="0"/>
                <a:cs typeface="Times New Roman" panose="02020603050405020304" pitchFamily="18" charset="0"/>
              </a:rPr>
              <a:t>Вопрос 2. Размещение полей севооборотов и рабочих участков </a:t>
            </a:r>
            <a:endParaRPr lang="ru-RU" sz="3600" dirty="0"/>
          </a:p>
        </p:txBody>
      </p:sp>
    </p:spTree>
    <p:extLst>
      <p:ext uri="{BB962C8B-B14F-4D97-AF65-F5344CB8AC3E}">
        <p14:creationId xmlns:p14="http://schemas.microsoft.com/office/powerpoint/2010/main" val="2445973568"/>
      </p:ext>
    </p:extLst>
  </p:cSld>
  <p:clrMapOvr>
    <a:masterClrMapping/>
  </p:clrMapOvr>
  <p:transition spd="slow">
    <p:cover/>
  </p:transition>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 name="Объект 10">
            <a:extLst>
              <a:ext uri="{FF2B5EF4-FFF2-40B4-BE49-F238E27FC236}">
                <a16:creationId xmlns:a16="http://schemas.microsoft.com/office/drawing/2014/main" id="{43352090-1448-4E8B-A2A8-876F8E14C772}"/>
              </a:ext>
            </a:extLst>
          </p:cNvPr>
          <p:cNvSpPr>
            <a:spLocks noGrp="1"/>
          </p:cNvSpPr>
          <p:nvPr>
            <p:ph idx="1"/>
          </p:nvPr>
        </p:nvSpPr>
        <p:spPr>
          <a:xfrm>
            <a:off x="1979712" y="404664"/>
            <a:ext cx="6840760" cy="5616624"/>
          </a:xfrm>
        </p:spPr>
        <p:txBody>
          <a:bodyPr>
            <a:noAutofit/>
          </a:bodyPr>
          <a:lstStyle/>
          <a:p>
            <a:pPr marL="0" indent="0" algn="just">
              <a:buNone/>
            </a:pP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При устройстве территории севооборотов землю используют в основном как пространственный, операционный базис, а в земледелии – и как предмет труда. </a:t>
            </a:r>
            <a:r>
              <a:rPr lang="ru-RU" sz="2000" dirty="0">
                <a:latin typeface="Times New Roman" panose="02020603050405020304" pitchFamily="18" charset="0"/>
                <a:cs typeface="Times New Roman" panose="02020603050405020304" pitchFamily="18" charset="0"/>
              </a:rPr>
              <a:t>При выполнении производственных процессов в сельском хозяйстве вырабатываются ресурсы: расходуются топливно-смазочные материалы, эксплуатируется сельскохозяйственная техника, затрачивается труд работников. </a:t>
            </a:r>
          </a:p>
          <a:p>
            <a:pPr marL="0" indent="0" algn="just">
              <a:buNone/>
            </a:pPr>
            <a:r>
              <a:rPr lang="ru-RU" sz="2000" dirty="0">
                <a:latin typeface="Times New Roman" panose="02020603050405020304" pitchFamily="18" charset="0"/>
                <a:cs typeface="Times New Roman" panose="02020603050405020304" pitchFamily="18" charset="0"/>
              </a:rPr>
              <a:t>	Несмотря на то, что готового продукта при этом не создается (например, проведение пахоты, сева, междурядных обработок и др.), живой и прошлый овеществленный труд участвует в образовании стоимости этого продукта, которая определяется различными свойствами земли.</a:t>
            </a:r>
          </a:p>
          <a:p>
            <a:pPr marL="0" indent="0" algn="just">
              <a:buNone/>
            </a:pPr>
            <a:r>
              <a:rPr lang="ru-RU" sz="2000" dirty="0">
                <a:latin typeface="Times New Roman" panose="02020603050405020304" pitchFamily="18" charset="0"/>
                <a:cs typeface="Times New Roman" panose="02020603050405020304" pitchFamily="18" charset="0"/>
              </a:rPr>
              <a:t>	Поэтому главным показателей экономического обоснования устройства территории севооборотов является минимум затрат на осуществление этих процессов.</a:t>
            </a:r>
          </a:p>
          <a:p>
            <a:pPr marL="0" indent="0" algn="just">
              <a:buNone/>
            </a:pPr>
            <a:r>
              <a:rPr lang="ru-RU" sz="2000" dirty="0">
                <a:latin typeface="Times New Roman" panose="02020603050405020304" pitchFamily="18" charset="0"/>
                <a:cs typeface="Times New Roman" panose="02020603050405020304" pitchFamily="18" charset="0"/>
              </a:rPr>
              <a:t>	</a:t>
            </a: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9657992"/>
      </p:ext>
    </p:extLst>
  </p:cSld>
  <p:clrMapOvr>
    <a:masterClrMapping/>
  </p:clrMapOvr>
  <p:transition spd="slow">
    <p:cove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0E739EBE-CB20-4F49-BA83-3F5B6C8A2428}"/>
              </a:ext>
            </a:extLst>
          </p:cNvPr>
          <p:cNvSpPr>
            <a:spLocks noGrp="1" noChangeArrowheads="1"/>
          </p:cNvSpPr>
          <p:nvPr>
            <p:ph idx="1"/>
          </p:nvPr>
        </p:nvSpPr>
        <p:spPr>
          <a:xfrm>
            <a:off x="1187624" y="850132"/>
            <a:ext cx="6984776" cy="5675212"/>
          </a:xfrm>
        </p:spPr>
        <p:txBody>
          <a:bodyPr>
            <a:noAutofit/>
          </a:bodyPr>
          <a:lstStyle/>
          <a:p>
            <a:pPr marL="0" indent="0" algn="just">
              <a:buNone/>
            </a:pPr>
            <a:r>
              <a:rPr lang="ru-RU" sz="2000" dirty="0">
                <a:latin typeface="Times New Roman" panose="02020603050405020304" pitchFamily="18" charset="0"/>
                <a:cs typeface="Times New Roman" panose="02020603050405020304" pitchFamily="18" charset="0"/>
              </a:rPr>
              <a:t>	Наряду с этим показателем при правильной территориальной организации производственных процессов ликвидируются или предотвращаются потери продукции. Это происходит вследствие сокращения площадей недопашек и недосева, проведения работ в лучшие агротехнические сроки и т.д. </a:t>
            </a:r>
          </a:p>
          <a:p>
            <a:pPr marL="0" indent="0" algn="just">
              <a:buNone/>
            </a:pPr>
            <a:r>
              <a:rPr lang="ru-RU" sz="2000" dirty="0">
                <a:latin typeface="Times New Roman" panose="02020603050405020304" pitchFamily="18" charset="0"/>
                <a:cs typeface="Times New Roman" panose="02020603050405020304" pitchFamily="18" charset="0"/>
              </a:rPr>
              <a:t>	По своему экономическому содержанию данные потери равнозначны приростам продукции и не связаны с капитальными вложениями.</a:t>
            </a:r>
          </a:p>
          <a:p>
            <a:pPr marL="0" indent="0" algn="just">
              <a:buNone/>
            </a:pPr>
            <a:r>
              <a:rPr lang="ru-RU" sz="2000" dirty="0">
                <a:latin typeface="Times New Roman" panose="02020603050405020304" pitchFamily="18" charset="0"/>
                <a:cs typeface="Times New Roman" panose="02020603050405020304" pitchFamily="18" charset="0"/>
              </a:rPr>
              <a:t>	Строительство и эксплуатация полевых дорог, полевых станов, водоисточников, закладка лесополос связаны с дополнительными капиталовложениями и текущими издержками. Кроме того, являясь средствами производства, неразрывно связанными с землей, они занимают определенную площадь, пригодную для возделывания сельскохозяйственных культур, в результате чего недополучают продукцию.</a:t>
            </a:r>
          </a:p>
          <a:p>
            <a:pPr marL="0" indent="0" algn="just">
              <a:buNone/>
            </a:pPr>
            <a:endParaRPr lang="ru-RU" alt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2902944"/>
      </p:ext>
    </p:extLst>
  </p:cSld>
  <p:clrMapOvr>
    <a:masterClrMapping/>
  </p:clrMapOvr>
  <p:transition spd="slow">
    <p:cover/>
  </p:transition>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 name="Объект 10">
            <a:extLst>
              <a:ext uri="{FF2B5EF4-FFF2-40B4-BE49-F238E27FC236}">
                <a16:creationId xmlns:a16="http://schemas.microsoft.com/office/drawing/2014/main" id="{43352090-1448-4E8B-A2A8-876F8E14C772}"/>
              </a:ext>
            </a:extLst>
          </p:cNvPr>
          <p:cNvSpPr>
            <a:spLocks noGrp="1"/>
          </p:cNvSpPr>
          <p:nvPr>
            <p:ph idx="1"/>
          </p:nvPr>
        </p:nvSpPr>
        <p:spPr>
          <a:xfrm>
            <a:off x="1979712" y="404664"/>
            <a:ext cx="6840760" cy="5616624"/>
          </a:xfrm>
        </p:spPr>
        <p:txBody>
          <a:bodyPr>
            <a:noAutofit/>
          </a:bodyPr>
          <a:lstStyle/>
          <a:p>
            <a:pPr marL="0" indent="0" algn="just">
              <a:buNone/>
            </a:pPr>
            <a:r>
              <a:rPr lang="ru-RU" sz="2000" dirty="0">
                <a:latin typeface="Times New Roman" panose="02020603050405020304" pitchFamily="18" charset="0"/>
                <a:cs typeface="Times New Roman" panose="02020603050405020304" pitchFamily="18" charset="0"/>
              </a:rPr>
              <a:t>	Окупаемость капитальных затрат, необходимых для строительства элементов инфраструктуры, осуществляется за счет экономии затрат и получения дополнительной продукции. </a:t>
            </a:r>
          </a:p>
          <a:p>
            <a:pPr marL="0" indent="0" algn="just">
              <a:buNone/>
            </a:pP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Для полевых дорог</a:t>
            </a:r>
            <a:r>
              <a:rPr lang="ru-RU" sz="2000" dirty="0">
                <a:latin typeface="Times New Roman" panose="02020603050405020304" pitchFamily="18" charset="0"/>
                <a:cs typeface="Times New Roman" panose="02020603050405020304" pitchFamily="18" charset="0"/>
              </a:rPr>
              <a:t> это снижение транспортных затрат и сокращение потерь продукции вследствие переуплотнения почвы; </a:t>
            </a:r>
            <a:r>
              <a:rPr lang="ru-RU" sz="2000" b="1" dirty="0">
                <a:latin typeface="Times New Roman" panose="02020603050405020304" pitchFamily="18" charset="0"/>
                <a:cs typeface="Times New Roman" panose="02020603050405020304" pitchFamily="18" charset="0"/>
              </a:rPr>
              <a:t>для водоисточников</a:t>
            </a:r>
            <a:r>
              <a:rPr lang="ru-RU" sz="2000" dirty="0">
                <a:latin typeface="Times New Roman" panose="02020603050405020304" pitchFamily="18" charset="0"/>
                <a:cs typeface="Times New Roman" panose="02020603050405020304" pitchFamily="18" charset="0"/>
              </a:rPr>
              <a:t> – экономия стоимости доставки воды; </a:t>
            </a:r>
            <a:r>
              <a:rPr lang="ru-RU" sz="2000" b="1" dirty="0">
                <a:latin typeface="Times New Roman" panose="02020603050405020304" pitchFamily="18" charset="0"/>
                <a:cs typeface="Times New Roman" panose="02020603050405020304" pitchFamily="18" charset="0"/>
              </a:rPr>
              <a:t>для полевых станов</a:t>
            </a:r>
            <a:r>
              <a:rPr lang="ru-RU" sz="2000" dirty="0">
                <a:latin typeface="Times New Roman" panose="02020603050405020304" pitchFamily="18" charset="0"/>
                <a:cs typeface="Times New Roman" panose="02020603050405020304" pitchFamily="18" charset="0"/>
              </a:rPr>
              <a:t> – уменьшение расходов, связанных с перевозкой рабочей силы, перемещением машин, инвентаря; </a:t>
            </a:r>
            <a:r>
              <a:rPr lang="ru-RU" sz="2000" b="1" dirty="0">
                <a:latin typeface="Times New Roman" panose="02020603050405020304" pitchFamily="18" charset="0"/>
                <a:cs typeface="Times New Roman" panose="02020603050405020304" pitchFamily="18" charset="0"/>
              </a:rPr>
              <a:t>для гидротехнических сооружений </a:t>
            </a:r>
            <a:r>
              <a:rPr lang="ru-RU" sz="2000" dirty="0">
                <a:latin typeface="Times New Roman" panose="02020603050405020304" pitchFamily="18" charset="0"/>
                <a:cs typeface="Times New Roman" panose="02020603050405020304" pitchFamily="18" charset="0"/>
              </a:rPr>
              <a:t>– предотвращаемый ущерб за счет роста оврагов и смыва почвы; </a:t>
            </a:r>
            <a:r>
              <a:rPr lang="ru-RU" sz="2000" b="1" dirty="0">
                <a:latin typeface="Times New Roman" panose="02020603050405020304" pitchFamily="18" charset="0"/>
                <a:cs typeface="Times New Roman" panose="02020603050405020304" pitchFamily="18" charset="0"/>
              </a:rPr>
              <a:t>для лесополос </a:t>
            </a:r>
            <a:r>
              <a:rPr lang="ru-RU" sz="2000" dirty="0">
                <a:latin typeface="Times New Roman" panose="02020603050405020304" pitchFamily="18" charset="0"/>
                <a:cs typeface="Times New Roman" panose="02020603050405020304" pitchFamily="18" charset="0"/>
              </a:rPr>
              <a:t>– стоимость дополнительной продукции, получаемой с защищенной площади.</a:t>
            </a:r>
          </a:p>
          <a:p>
            <a:pPr marL="0" indent="0" algn="just">
              <a:buNone/>
            </a:pPr>
            <a:r>
              <a:rPr lang="ru-RU" sz="2000" dirty="0">
                <a:latin typeface="Times New Roman" panose="02020603050405020304" pitchFamily="18" charset="0"/>
                <a:cs typeface="Times New Roman" panose="02020603050405020304" pitchFamily="18" charset="0"/>
              </a:rPr>
              <a:t>	Рассматривая данную составную часть проекта внутрихозяйственного землеустройства в целом, можно считать, что вариант проекта, обеспечивающий минимальные сроки окупаемости капиталовложений или максимальный коэффициент их эффективности, проектировщик может принимать за основу.</a:t>
            </a:r>
          </a:p>
          <a:p>
            <a:pPr marL="0" indent="0" algn="just">
              <a:buNone/>
            </a:pPr>
            <a:r>
              <a:rPr lang="ru-RU" sz="2000" dirty="0">
                <a:latin typeface="Times New Roman" panose="02020603050405020304" pitchFamily="18" charset="0"/>
                <a:cs typeface="Times New Roman" panose="02020603050405020304" pitchFamily="18" charset="0"/>
              </a:rPr>
              <a:t>	</a:t>
            </a: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a:p>
            <a:pPr marL="0" indent="0" algn="just">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0552013"/>
      </p:ext>
    </p:extLst>
  </p:cSld>
  <p:clrMapOvr>
    <a:masterClrMapping/>
  </p:clrMapOvr>
  <p:transition spd="slow">
    <p:cove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0E739EBE-CB20-4F49-BA83-3F5B6C8A2428}"/>
              </a:ext>
            </a:extLst>
          </p:cNvPr>
          <p:cNvSpPr>
            <a:spLocks noGrp="1" noChangeArrowheads="1"/>
          </p:cNvSpPr>
          <p:nvPr>
            <p:ph idx="1"/>
          </p:nvPr>
        </p:nvSpPr>
        <p:spPr>
          <a:xfrm>
            <a:off x="1187624" y="850132"/>
            <a:ext cx="6984776" cy="5675212"/>
          </a:xfrm>
        </p:spPr>
        <p:txBody>
          <a:bodyPr>
            <a:noAutofit/>
          </a:bodyPr>
          <a:lstStyle/>
          <a:p>
            <a:pPr marL="0" indent="0" algn="just">
              <a:buNone/>
            </a:pPr>
            <a:r>
              <a:rPr lang="ru-RU" sz="2000" dirty="0">
                <a:latin typeface="Times New Roman" panose="02020603050405020304" pitchFamily="18" charset="0"/>
                <a:cs typeface="Times New Roman" panose="02020603050405020304" pitchFamily="18" charset="0"/>
              </a:rPr>
              <a:t>	Наряду с этим показателем при правильной территориальной организации производственных процессов ликвидируются или предотвращаются потери продукции. Это происходит вследствие сокращения площадей недопашек и недосева, проведения работ в лучшие агротехнические сроки и т.д. </a:t>
            </a:r>
          </a:p>
          <a:p>
            <a:pPr marL="0" indent="0" algn="just">
              <a:buNone/>
            </a:pPr>
            <a:r>
              <a:rPr lang="ru-RU" sz="2000" dirty="0">
                <a:latin typeface="Times New Roman" panose="02020603050405020304" pitchFamily="18" charset="0"/>
                <a:cs typeface="Times New Roman" panose="02020603050405020304" pitchFamily="18" charset="0"/>
              </a:rPr>
              <a:t>	По своему экономическому содержанию данные потери равнозначны приростам продукции и не связаны с капитальными вложениями.</a:t>
            </a:r>
          </a:p>
          <a:p>
            <a:pPr marL="0" indent="0" algn="just">
              <a:buNone/>
            </a:pPr>
            <a:r>
              <a:rPr lang="ru-RU" sz="2000" dirty="0">
                <a:latin typeface="Times New Roman" panose="02020603050405020304" pitchFamily="18" charset="0"/>
                <a:cs typeface="Times New Roman" panose="02020603050405020304" pitchFamily="18" charset="0"/>
              </a:rPr>
              <a:t>	Строительство и эксплуатация полевых дорог, полевых станов, водоисточников, закладка лесополос связаны с дополнительными капиталовложениями и текущими издержками. Кроме того, являясь средствами производства, неразрывно связанными с землей, они занимают определенную площадь, пригодную для возделывания сельскохозяйственных культур, в результате чего недополучают продукцию.</a:t>
            </a:r>
          </a:p>
          <a:p>
            <a:pPr marL="0" indent="0" algn="just">
              <a:buNone/>
            </a:pPr>
            <a:endParaRPr lang="ru-RU" altLang="ru-RU"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5873208"/>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 name="Объект 10">
            <a:extLst>
              <a:ext uri="{FF2B5EF4-FFF2-40B4-BE49-F238E27FC236}">
                <a16:creationId xmlns:a16="http://schemas.microsoft.com/office/drawing/2014/main" id="{43352090-1448-4E8B-A2A8-876F8E14C772}"/>
              </a:ext>
            </a:extLst>
          </p:cNvPr>
          <p:cNvSpPr>
            <a:spLocks noGrp="1"/>
          </p:cNvSpPr>
          <p:nvPr>
            <p:ph idx="1"/>
          </p:nvPr>
        </p:nvSpPr>
        <p:spPr>
          <a:xfrm>
            <a:off x="1979712" y="548680"/>
            <a:ext cx="6840760" cy="5832648"/>
          </a:xfrm>
        </p:spPr>
        <p:txBody>
          <a:bodyPr>
            <a:noAutofit/>
          </a:bodyPr>
          <a:lstStyle/>
          <a:p>
            <a:pPr marL="0" indent="0" algn="just">
              <a:buNone/>
            </a:pP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Поля севооборота </a:t>
            </a:r>
            <a:r>
              <a:rPr lang="ru-RU" sz="2000" dirty="0">
                <a:latin typeface="Times New Roman" panose="02020603050405020304" pitchFamily="18" charset="0"/>
                <a:cs typeface="Times New Roman" panose="02020603050405020304" pitchFamily="18" charset="0"/>
              </a:rPr>
              <a:t>- это более или менее равновеликие его части, предназначенные для поочередного возделывания на них сельскохозяйственных культур и выполнения, связанных с этим полевых работ. </a:t>
            </a:r>
          </a:p>
          <a:p>
            <a:pPr marL="0" indent="0" algn="just">
              <a:buNone/>
            </a:pPr>
            <a:r>
              <a:rPr lang="ru-RU" sz="2000" dirty="0">
                <a:latin typeface="Times New Roman" panose="02020603050405020304" pitchFamily="18" charset="0"/>
                <a:cs typeface="Times New Roman" panose="02020603050405020304" pitchFamily="18" charset="0"/>
              </a:rPr>
              <a:t>	Поля севооборота могут состоять из одного или нескольких рабочих участков. </a:t>
            </a:r>
          </a:p>
          <a:p>
            <a:pPr marL="0" indent="0" algn="just">
              <a:buNone/>
            </a:pPr>
            <a:r>
              <a:rPr lang="ru-RU" sz="2000" b="1" dirty="0">
                <a:latin typeface="Times New Roman" panose="02020603050405020304" pitchFamily="18" charset="0"/>
                <a:cs typeface="Times New Roman" panose="02020603050405020304" pitchFamily="18" charset="0"/>
              </a:rPr>
              <a:t>	Рабочий участок </a:t>
            </a:r>
            <a:r>
              <a:rPr lang="ru-RU" sz="2000" dirty="0">
                <a:latin typeface="Times New Roman" panose="02020603050405020304" pitchFamily="18" charset="0"/>
                <a:cs typeface="Times New Roman" panose="02020603050405020304" pitchFamily="18" charset="0"/>
              </a:rPr>
              <a:t>– это участок пашни, однородный по своим агроэкологическим (агропромышленным) свойствам, ограниченный в натуре линейными элементами организации территории (дорогами, лесополосами, буферными или кулисными насаждениями или полосами, каналами и др.) или границами живых урочищ и предназначенный для возделывания сельскохозяйственных культур по единым (одинаковым) технологиям.		</a:t>
            </a:r>
          </a:p>
        </p:txBody>
      </p:sp>
    </p:spTree>
    <p:extLst>
      <p:ext uri="{BB962C8B-B14F-4D97-AF65-F5344CB8AC3E}">
        <p14:creationId xmlns:p14="http://schemas.microsoft.com/office/powerpoint/2010/main" val="4096997066"/>
      </p:ext>
    </p:extLst>
  </p:cSld>
  <p:clrMapOvr>
    <a:masterClrMapping/>
  </p:clrMapOvr>
  <p:transition spd="slow">
    <p:cover/>
  </p:transition>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1103</TotalTime>
  <Words>7413</Words>
  <Application>Microsoft Office PowerPoint</Application>
  <PresentationFormat>Экран (4:3)</PresentationFormat>
  <Paragraphs>586</Paragraphs>
  <Slides>83</Slides>
  <Notes>49</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83</vt:i4>
      </vt:variant>
    </vt:vector>
  </HeadingPairs>
  <TitlesOfParts>
    <vt:vector size="90" baseType="lpstr">
      <vt:lpstr>Arial</vt:lpstr>
      <vt:lpstr>Calibri</vt:lpstr>
      <vt:lpstr>Calibri Light</vt:lpstr>
      <vt:lpstr>Cambria Math</vt:lpstr>
      <vt:lpstr>Times New Roman</vt:lpstr>
      <vt:lpstr>Wingdings</vt:lpstr>
      <vt:lpstr>Office Theme</vt:lpstr>
      <vt:lpstr> Тема 4. Устройство территории севооборотов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Владислав Шатохин</dc:creator>
  <cp:lastModifiedBy>Владислав Шатохин</cp:lastModifiedBy>
  <cp:revision>61</cp:revision>
  <dcterms:created xsi:type="dcterms:W3CDTF">2019-10-26T09:54:43Z</dcterms:created>
  <dcterms:modified xsi:type="dcterms:W3CDTF">2020-02-12T12:16:48Z</dcterms:modified>
</cp:coreProperties>
</file>