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69" r:id="rId3"/>
    <p:sldId id="270" r:id="rId4"/>
    <p:sldId id="257" r:id="rId5"/>
    <p:sldId id="258" r:id="rId6"/>
    <p:sldId id="268" r:id="rId7"/>
    <p:sldId id="266" r:id="rId8"/>
    <p:sldId id="271" r:id="rId9"/>
    <p:sldId id="267" r:id="rId10"/>
    <p:sldId id="272" r:id="rId11"/>
    <p:sldId id="274" r:id="rId12"/>
    <p:sldId id="273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00" r:id="rId35"/>
    <p:sldId id="297" r:id="rId36"/>
    <p:sldId id="299" r:id="rId37"/>
    <p:sldId id="296" r:id="rId38"/>
    <p:sldId id="301" r:id="rId39"/>
    <p:sldId id="302" r:id="rId40"/>
    <p:sldId id="298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83" d="100"/>
          <a:sy n="83" d="100"/>
        </p:scale>
        <p:origin x="8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06D91A2-3341-4603-90C7-DE1AAFB9D3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B183A0F-2C3E-431D-A549-D5F0458971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4974EAF-7F84-44BE-A159-6E58870414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ADA6562-4EE7-4ED2-A387-3C0136CEC0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988D5D4-860D-4965-85AD-E7A7F95B55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9A8F176E-DCFC-4A3C-9B98-76043BD3A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EDEF0-AE7C-4E59-8F45-ED74AC22E50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31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15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563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635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586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44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78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65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334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39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952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193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31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424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33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96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35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718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36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339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38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77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40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341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41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369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43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86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35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87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7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73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65B43-2912-48B2-A577-3C5F37E56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5C35-7977-4AED-96B0-8CD03A7BEE1B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5FB2C7-0D7B-4FE8-BFD7-C6218B6E8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256C893-CAC1-4E7A-9F24-E8000E967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59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56ABE-D5B8-4AEC-9E53-4A32A039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DC44-113D-4570-ADAC-401411DA1750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E79250-6529-4189-A970-F2F39426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EE5363-7FA4-41D1-8C8A-DAB9573C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1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0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9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5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4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3AF359B-6563-4451-8BE9-4394C1E572F0}"/>
              </a:ext>
            </a:extLst>
          </p:cNvPr>
          <p:cNvSpPr/>
          <p:nvPr/>
        </p:nvSpPr>
        <p:spPr>
          <a:xfrm>
            <a:off x="719572" y="5301208"/>
            <a:ext cx="7704856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02153DC-298C-475E-ACAC-17C342546B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5319" y="5374506"/>
            <a:ext cx="7313362" cy="107754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1E2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ru-RU" alt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Разработано: старший преподаватель кафедры землеустройства УО «БГСХА», </a:t>
            </a:r>
            <a:r>
              <a:rPr lang="ru-RU" alt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Пшибыш</a:t>
            </a:r>
            <a:r>
              <a:rPr lang="ru-RU" alt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endParaRPr lang="ru-RU" alt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57365E3-AD2A-4898-84F2-FBBDD3242758}"/>
              </a:ext>
            </a:extLst>
          </p:cNvPr>
          <p:cNvSpPr/>
          <p:nvPr/>
        </p:nvSpPr>
        <p:spPr>
          <a:xfrm>
            <a:off x="719572" y="54868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курса лекций по дисциплине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«Внутрихозяйственное устройство территории»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4637F53-C858-49EB-8AA4-D8EAD02B3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-54260" y="2397526"/>
            <a:ext cx="9252520" cy="2376265"/>
          </a:xfrm>
          <a:noFill/>
        </p:spPr>
        <p:txBody>
          <a:bodyPr anchor="b">
            <a:normAutofit fontScale="90000"/>
          </a:bodyPr>
          <a:lstStyle/>
          <a:p>
            <a:br>
              <a:rPr lang="ru-RU" sz="4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Организация эколого-технологических севооборотов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sz="4000" dirty="0"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204864"/>
            <a:ext cx="8388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факторы учитываемые при формирование однородных эколого-технологических рабочих участков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2956532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476672"/>
            <a:ext cx="6624736" cy="56282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сформированные рабочие участки выделяются на плане условным цветом и нумеруются сквозной по хозяйству нумерацией в разрезе производственных подразделений. Если рабочий участок включает более одного отдельно обрабатываемого участка, то количество последних записывается в скобках рядом с номером рабочего участка.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Предварительное формирование рабочих участков проводят в процессе подготовительных работ с учетом сведений о типе и механическом составе почв, степени окультуренности, характере водно-воздушного режима, рельефа, степени эродированности, площади контуров и других факторов.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организации севооборотов уточняют границы рабочих участков с учетом намеченных мероприятий по трансформации земель, установлению состава, структуры и размещению земель, обосновывают целесообразность совмещения их с границами топографических контуров.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88621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2204864"/>
            <a:ext cx="6873552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Сформированные рабочие участки служат в качестве первичных территориальных единиц для организации системы севооборотов. На основании всесторонней оценки рабочих участков ним привязывается размещение посевов сельскохозяйственных культур, проведение агрохимических обследований, нормирование затрат на производство продукции и решение других вопросов хозяйственной деятельности и управления производством.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8810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204864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Эколого-технологическая характеристика рабочих участков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1266780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сформированным участкам устанавливают основные экологические и технические показатели. Площади сформированных участков определяются с точностью до 0.1 га. Данные о типе почв, степени увлажнения, мелиоративном составе, каменистости, эродированности определяют по почвенной карте и другим материалам обследования и изысканий.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характеристики степени завалуненности земельных участков применяется следующая градация (м^3/га)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завалуненность отсутствует 	менее 5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II слабая				5,1-15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III средняя 				15,1 -25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IV сильная 				25,1-40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 очень сильная			более 4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степени эродированности выделяют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неэродированные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сильноэродирова		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D8D4E5A6-2BDE-4390-87B8-D63A9BAD7887}"/>
              </a:ext>
            </a:extLst>
          </p:cNvPr>
          <p:cNvSpPr/>
          <p:nvPr/>
        </p:nvSpPr>
        <p:spPr>
          <a:xfrm>
            <a:off x="1763688" y="3356992"/>
            <a:ext cx="6192688" cy="2160240"/>
          </a:xfrm>
          <a:prstGeom prst="round2Diag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8549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3728" y="476672"/>
                <a:ext cx="6624736" cy="56282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Длину рабочего гона в прямоугольных полях определяют путем измерения на плане. В полях непрямоугольной, сложной конфигурации, а также при наличии вкрапленных контуров длину гона устанавливают с помощью линейной палетки. 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Подсчитав общее количество пересечений границ участка и границ вкрапленных контуров с линиями палетки, среднюю длину гона при работе с палеткой с четырехметровым базисом ( масштаб 1:10 000) по формуле: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ru-RU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1" i="1"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ru-RU" sz="2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ru-RU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2200" b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средняя длина гона на участке, м;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площадь участка, га;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число пересечений линий палетки с границами 	рабочего участка и вкрапленных контуров.</a:t>
                </a:r>
              </a:p>
              <a:p>
                <a:pPr marL="0" indent="0" algn="just">
                  <a:buNone/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3728" y="476672"/>
                <a:ext cx="6624736" cy="5628283"/>
              </a:xfrm>
              <a:blipFill>
                <a:blip r:embed="rId4"/>
                <a:stretch>
                  <a:fillRect l="-920" t="-1625" r="-1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46373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Средний угол склона запроектированного участка определяют по направлению основной обработки с помощью графика заложений. Общая характеристика конфигурации рабочих участков дается цифровыми индексами от 1 до 5 посредством сравнения конфигурации рабочего участка с типичными фигурами.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Прямоугольникам и трапециям со скошенностью сторон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10˚ - 1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10˚ - 2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треугольникам и близким к ним фигурам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участкам овальной формы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участкам со сложной конфигурацией границ – индекс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зависимости от механического состава почв определяют удельное сопротивление от которого зависит производительность машинно- тракторных агрегатов.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9943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3728" y="476672"/>
                <a:ext cx="6768752" cy="562828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оценки местоположения рабочих участков по плану землепользования измеряют расстояние от них до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хозцентров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производственных подразделений по дорогам, обеспечивающим наиболее удобную связь. Общее расстояние исчисляют как эквивалентное (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э), учитывающее качество транспортных путей, по формуле:</a:t>
                </a:r>
              </a:p>
              <a:p>
                <a:pPr marL="0" indent="0" algn="just">
                  <a:buNone/>
                </a:pPr>
                <a:endParaRPr lang="ru-RU" sz="2000" i="1" dirty="0"/>
              </a:p>
              <a:p>
                <a:pPr marL="0" indent="0" algn="just">
                  <a:buNone/>
                </a:pPr>
                <a:endParaRPr lang="ru-RU" sz="2000" i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э=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ru-RU" sz="20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расстояние по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-му транспортному пути, км;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коэффициент, учитывающий качество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-го 	транспортного пути. 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принимается для целины равным - 2,5; естественных грунтовых дорог – 1,8; улучшенных грунтовых – 1,5; гравийных, булыжных – 1,2; асфальтобетонных, бетонных – 1,0.</a:t>
                </a:r>
              </a:p>
              <a:p>
                <a:pPr marL="0" indent="0" algn="just">
                  <a:buNone/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3728" y="476672"/>
                <a:ext cx="6768752" cy="5628283"/>
              </a:xfrm>
              <a:blipFill>
                <a:blip r:embed="rId4"/>
                <a:stretch>
                  <a:fillRect l="-900" t="-1300" r="-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34653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132856"/>
            <a:ext cx="838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пригодность рабочих участков для возделывания сельскохозяйственных культур 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847307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Предварительная оценка рабочих участков выполняется по трем группам факторов: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пригодности различных групп почв для возделывания основных сельскохозяйственных культур;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технологическим свойствам земли;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экологическим условиям.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рабочих участков ведется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четырёхбальной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шкале в пределах от 0 до 3 баллов. Участки, не пригодные для возделывания сельскохозяйственных культур, оценивается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малопригодные –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пригодные – 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пригодные – 3 балла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Окончательно обобщённый балл участка для данной культуры принимают равным минимальному баллу, полученному в результате оценок по названным выше факторам.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факторов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в основном почвенное плодородие и, соответственно, обусловливает уровень продуктивности земель . Главное из них – тип и механический состав почвы, подстилающие породы, степень увлажнения, мелиоративное расстояние.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факторов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обусловливает дифференциацию затрат и потерь продукции в зависимости от технологических условий и удаленности рабочих участков от хозяйственных центров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446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654E817-920B-40F5-9FB8-339E55FE0037}"/>
              </a:ext>
            </a:extLst>
          </p:cNvPr>
          <p:cNvSpPr/>
          <p:nvPr/>
        </p:nvSpPr>
        <p:spPr>
          <a:xfrm>
            <a:off x="323528" y="908720"/>
            <a:ext cx="8532948" cy="51125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F6B0B-AF62-4837-A8A7-07BEF254B742}"/>
              </a:ext>
            </a:extLst>
          </p:cNvPr>
          <p:cNvSpPr txBox="1"/>
          <p:nvPr/>
        </p:nvSpPr>
        <p:spPr>
          <a:xfrm>
            <a:off x="503548" y="118929"/>
            <a:ext cx="8136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изучаемых вопросов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порядок организации эколого-технологических севооборотов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факторы учитываемые при формирование однородных эколого-технологических рабочих участков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Эколого-технологическая характеристика рабочих участков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пригодность рабочих участков для возделывания сельскохозяйственных культур 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рабочих участков и ее использование при организации эколого-технологических севооборотов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условного дохода (выход энергии) при оценке организации севооборотов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 для расчета условного дохода (выхода энергии)</a:t>
            </a:r>
          </a:p>
          <a:p>
            <a:pPr marL="342900" indent="-3429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условного дохода (энергетической эффективности) при возделывании сельскохозяйственных культур по рабочим участкам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92914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88640"/>
            <a:ext cx="6912768" cy="6192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технологическим условиям относят каменистость, степень эродированности, длину гона, угол наклона, конфигурацию рабочих участков, мелиоративное состояние удельное сопротивление почв и удаленность от хозяйственных центров и населенных пунктов.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 факторов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природоохранные ограничения для возделывания сельскохозяйственных культур с целью предотвращения деградации и загрязнения почв и вод.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Почвоохранные требования распространяются на: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Осушение торфяников, где, в зависимости от глубины залегания торфа; не рекомендуется либо категорически запрещены посевы пропашных культур и льна, а наиболее приемлемы посевы зерновых и трав;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Почвы с маломощным гумусовым горизонтом и почвы легкого мехсостава, подверженные дефляции, которые малопригодны для пропашных культур и льна, наиболее пригодны под зерновые культуры и многолетние травы;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Почвы подверженные водной эрозии средней и сильной степени, где не рекомендуется либо категорически запрещены посевы пропашных культур, не рекомендуется посев льна, наиболее приемлемы посевы зерновых и многолетних трав.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8036025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Водоохранные требования распространяются на: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пояс санитарной охраны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подземного водозабора и 2-й пояс санитарной охраны открытого водозабора, где наиболее приемлемы посевы многолетних трав и зерновых;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Водоохранные зоны малых 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можно возделывать сельскохозяйственные культуры , но ограничена доза внесения удобрений, запрещено распыление удобрений с помощью сельскохозяйственной авиации;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Прибрежные полосы малых 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запрещена распашка земель и предусмотрено 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залужение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территории, загрязненных стоками животноводческих ферм и комплексов, запрещено высевать многолетние травы, они малопригодны для посевов зерновых и пропашных культур, пригодны для посева льна.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Территории загрязняемые промышленными объектами и загрязненные территории вдоль автодорог общего пользования наиболее пригодны под посевы льна, пригодны под зерновые культуры и малопригодны для пропашных культур и трав.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08401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132856"/>
            <a:ext cx="8388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рабочих участков и ее использование при организации эколого-технологических севооборотов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409839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рационального использования земель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вообще, установления состава культур и комплекса агротехнических мероприятий в частности производят объединение рабочих участков в эколого-технологические группы по обобщенному показателю степени их пригодности для возделывания основных сельскохозяйственных культур м учетом установленных ограничений на их использование. По каждой группе участков приводят состав сельскохозяйственных культур, которые могут на них возделываться </a:t>
            </a:r>
          </a:p>
          <a:p>
            <a:pPr marL="0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эколого-технологической группировки используются для обоснования системы севооборотов, т. е. по каждой группе участков вводится отдельный севооборот или предусматривается размещение посевов по годам.</a:t>
            </a:r>
          </a:p>
          <a:p>
            <a:pPr marL="0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общем случае на основании данных поучастковой кадастровой оценки сельскохозяйственных культур и материалов по оптимизации землепользования могут выделятся массивы для первоочередного внедрения интенсивных технологий, для зернотравяного использования при умеренной интенсивности, для почво- и природозащитного, санитарно-безопасного ( на загрязненных землях), специально (утилизация стоков) и другого использования. Каждый из выделенных массивов характеризуется особым набором сельскохозяйственных культур и технологией их выращивания.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8213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132856"/>
            <a:ext cx="8388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6.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условного дохода (выход энергии) при оценке организации севооборотов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107485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наличии материалов внутрихозяйственной экономической оценки земель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группировку рабочих участков производят по величине расчетного чистого дохода при возделывании ни них различных культур. 	Если такие материалы отсутствуют, то совокупную экономическую информацию об участках можно получить в результате их оценки по эффективности возделывания сельскохозяйственных культур, выраженной в виде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условного дохода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энергетической эффективности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При этом виды затрат, которые не зависят от пространственного размещения посевов, технологических свойств и плодородия земель, в условном доходе не учитывают.</a:t>
                </a:r>
              </a:p>
              <a:p>
                <a:pPr marL="0" indent="0" algn="just">
                  <a:buNone/>
                </a:pP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  <a:blipFill>
                <a:blip r:embed="rId3"/>
                <a:stretch>
                  <a:fillRect l="-887" t="-714" r="-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65211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Величину условного дохода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культуры на 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 участке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(Д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 рублях на 1 га пашни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рассчитывают по формуле:</a:t>
                </a:r>
              </a:p>
              <a:p>
                <a:pPr marL="0" lvl="0" indent="0" algn="just">
                  <a:buNone/>
                </a:pPr>
                <a:r>
                  <a:rPr lang="ru-RU" sz="1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</a:p>
              <a:p>
                <a:pPr marL="0" lvl="0" indent="0" algn="just">
                  <a:buNone/>
                </a:pPr>
                <a:endParaRPr lang="ru-RU" sz="13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3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3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3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планируемая в хозяйстве урожайность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	сельскохозяйственной культуры, т/га;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поправочный коэффициент, учитывающий 	влияние предшественника р на урожайность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	культуры;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Б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средневзвешенный балл пахотных земель по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	й сельскохозяйственной культуре по хозяйству;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закупочная цена 1 т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сельскохозяйственной 	культуры, руб/т;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доля пахотных земель, уплотненных при 	возделывании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сельскохозяйственной культуры 	ходовыми аппаратами машинно-тракторных 	агрегатов, в общей площади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-го рабочего участка; </a:t>
                </a:r>
              </a:p>
              <a:p>
                <a:pPr marL="0" indent="0" algn="just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5"/>
                <a:stretch>
                  <a:fillRect l="-970" r="-882" b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881BDF4-034F-4B54-8DCB-737DE81CE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70927"/>
              </p:ext>
            </p:extLst>
          </p:nvPr>
        </p:nvGraphicFramePr>
        <p:xfrm>
          <a:off x="2267744" y="1268760"/>
          <a:ext cx="639961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6" imgW="3771900" imgH="457200" progId="Equation.3">
                  <p:embed/>
                </p:oleObj>
              </mc:Choice>
              <mc:Fallback>
                <p:oleObj r:id="rId6" imgW="3771900" imgH="457200" progId="Equation.3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0CEB481-FEEF-4B9E-8F5F-97D9044A1A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268760"/>
                        <a:ext cx="6399615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2620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buNone/>
                </a:pP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снижения урожайности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	сельскохозяйственной культуры в связи с 	уплотнением 	почвы машинно-тракторными 	агрегатами;  </a:t>
                </a:r>
              </a:p>
              <a:p>
                <a:pPr marL="0" lvl="0" indent="0">
                  <a:buNone/>
                </a:pP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Б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балл пахотных земель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-го рабочего участка 	по 	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-й сельскохозяйственной культуре;</a:t>
                </a:r>
              </a:p>
              <a:p>
                <a:pPr marL="0" lvl="0" indent="0">
                  <a:buNone/>
                </a:pP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𝑛𝑖𝑗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затраты на внутриполевые работы при 	возделывании i-й сельскохозяйственной культуры 	на 	j-м рабочем участке, руб/га; </a:t>
                </a:r>
              </a:p>
              <a:p>
                <a:pPr marL="0" lvl="0" indent="0">
                  <a:buNone/>
                </a:pP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𝑟𝑖𝑗</m:t>
                        </m:r>
                      </m:sub>
                    </m:sSub>
                  </m:oMath>
                </a14:m>
                <a:r>
                  <a:rPr lang="ru-RU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л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транспортные расходы на перевозку 	грузов, людей и перегоны техники при 	возделывании 	1 га i-й сельскохозяйственной 	культуры на j-м 	рабочем участке, руб/га; </a:t>
                </a:r>
              </a:p>
              <a:p>
                <a:pPr marL="0" lvl="0" indent="0">
                  <a:buNone/>
                </a:pP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𝐵𝑝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условная стоимость непроизводительно 	потерянного времени на переезды и переходы 	работников полеводства при возделывании i-й 	сельскохозяйственной культуры на j-м рабочем 	участке, </a:t>
                </a:r>
                <a:r>
                  <a:rPr lang="ru-RU" sz="2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/га;  </a:t>
                </a:r>
              </a:p>
              <a:p>
                <a:pPr marL="0" lvl="0" indent="0">
                  <a:buNone/>
                </a:pPr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затраты на поддержание бездефицитного 	баланса 	гумуса при возделывании i-й 	сельскохозяйственной 	культуры на j-м рабочем 	участке, руб/га.  </a:t>
                </a:r>
              </a:p>
              <a:p>
                <a:pPr marL="0" indent="0" algn="just">
                  <a:buNone/>
                </a:pP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  <a:blipFill>
                <a:blip r:embed="rId3"/>
                <a:stretch>
                  <a:fillRect t="-2041" r="-1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326976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Поправочный коэффициент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вводится в расчеты на стадии размещения сельскохозяйственных культур во времени по рабочим участкам в зависимости от предшественника. 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Средневзвешенный балл пахотных земель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i-й сельскохозяйственной культуре по хозяйству определяют по формуле: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Б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	Рj – площадь j-го рабочего участка, га.  </a:t>
                </a:r>
              </a:p>
              <a:p>
                <a:pPr marL="0" indent="0" algn="just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4"/>
                <a:stretch>
                  <a:fillRect l="-970" r="-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18508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пахотных земель, уплотненных ходовыми аппаратами машинно-тракторных агрегатов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выполнении отдельных технологических операций, в общей площади рабочего участка определяется по формуле: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q – коэффициент, учитывающий отношение 	суммы ширины следов ходовых аппаратов 	машинно-тракторных агрегатов к ширине участка;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b1 – ширина захвата агрегата, м;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nb – число проходов агрегата при обработке 	поворотной полосы;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Lj – длина гона j-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рабочего участка, м.</a:t>
                </a:r>
              </a:p>
              <a:p>
                <a:pPr marL="0" indent="0">
                  <a:buNone/>
                </a:pPr>
                <a:r>
                  <a:rPr lang="ru-RU" sz="2000" dirty="0"/>
                  <a:t> </a:t>
                </a:r>
              </a:p>
              <a:p>
                <a:pPr marL="0" lvl="0" indent="0">
                  <a:buNone/>
                </a:pP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  <a:blipFill>
                <a:blip r:embed="rId3"/>
                <a:stretch>
                  <a:fillRect l="-887" t="-714" r="-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3520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575556" y="220486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порядок выделения однородных эколого-технологических рабочих участков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3756461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just">
                  <a:buNone/>
                </a:pP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Непроизводительные затраты на внутриполевые работы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возделывании i-й сельскохозяйственной культуры на j-м рабочем участке, обусловленные холостыми заездами и поворотами машинно-тракторных агрегатов, определяют по формуле:</a:t>
                </a:r>
              </a:p>
              <a:p>
                <a:pPr marL="0" lvl="0" indent="0" algn="just">
                  <a:buNone/>
                </a:pPr>
                <a:endParaRPr lang="ru-RU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𝑛𝑖𝑗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a, b – расчетные коэффициенты.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Транспортные 	расходы на внутрихозяй-ственные перевозки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грузов рассчитывают по формулам:</a:t>
                </a:r>
              </a:p>
              <a:p>
                <a:pPr marL="0" lvl="0" indent="0" algn="just">
                  <a:buNone/>
                </a:pPr>
                <a:endParaRPr lang="ru-RU" sz="20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 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;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эмпирические коэффициенты;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Q – объем перевозимых грузов в пересчете на 	грузы 1-го класса, т;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стоимость одного тонно-километра 	грузоперевозок, руб.</a:t>
                </a:r>
              </a:p>
              <a:p>
                <a:pPr marL="0" indent="0" algn="just">
                  <a:buNone/>
                </a:pPr>
                <a:r>
                  <a:rPr lang="ru-RU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4"/>
                <a:stretch>
                  <a:fillRect l="-970" t="-1575" r="-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68926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just">
                  <a:buNone/>
                </a:pP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Транспортные затраты на перевозку людей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определяют по формуле:</a:t>
                </a:r>
              </a:p>
              <a:p>
                <a:pPr marL="0" lvl="0" indent="0">
                  <a:buNone/>
                </a:pPr>
                <a:r>
                  <a:rPr lang="ru-RU" sz="1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ru-RU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Eαγ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13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Fi – затраты времени на возделывание i-й 	сельскохозяйственной культуры, чел.-дн.; 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n1 – количество переездов работников в день; 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– грузоподъемность автомобиля, т; 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а2, b2 – расчетные коэффициенты;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Rj – среднее расстояние перевозки людей до j-го 	рабочего участка, км;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Е – коэффициент использования вместимости 	автомобиля;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α – коэффициент использования пробега 	автомобиля;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γ – количество людей, перевозимых на одной 	машине, чел.</a:t>
                </a:r>
              </a:p>
              <a:p>
                <a:pPr marL="0" indent="0" algn="just">
                  <a:buNone/>
                </a:pP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  <a:blipFill>
                <a:blip r:embed="rId3"/>
                <a:stretch>
                  <a:fillRect l="-798" t="-1327" r="-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32945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Расходы на холостые перегоны техники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рассчитывают по формуле:</a:t>
                </a:r>
              </a:p>
              <a:p>
                <a:pPr marL="0" lvl="0" indent="0">
                  <a:buNone/>
                </a:pPr>
                <a:r>
                  <a:rPr lang="ru-RU" sz="2000" i="1" dirty="0">
                    <a:solidFill>
                      <a:prstClr val="black"/>
                    </a:solidFill>
                  </a:rPr>
                  <a:t> </a:t>
                </a:r>
                <a:endParaRPr lang="ru-RU" sz="20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𝑡𝑛</m:t>
                        </m:r>
                      </m:sub>
                    </m:sSub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lvl="0" indent="0">
                  <a:buNone/>
                </a:pPr>
                <a:r>
                  <a:rPr lang="ru-RU" sz="2000" i="1" dirty="0">
                    <a:solidFill>
                      <a:prstClr val="black"/>
                    </a:solidFill>
                  </a:rPr>
                  <a:t> </a:t>
                </a:r>
                <a:endParaRPr lang="ru-RU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объем механизированных работ, 	выполняемых на 1 га сельскохозяйственных 	земель, усл. эт. га; 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переездов агрегатов в смену;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стоимость перегона техники на 1 км, руб;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 – средняя выработка одного агрегата в смену, 	усл. эт. га;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Kc – коэффициент сменности работы агрегатов;</a:t>
                </a:r>
              </a:p>
              <a:p>
                <a:pPr marL="0" lvl="0" inden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Rj – среднее расстояние перевозки людей до j-го 	рабочего участка, км.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4"/>
                <a:stretch>
                  <a:fillRect l="-970" t="-1083" r="-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367546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Условная стоимость потерянного времени на непроизводительные переезды и переходы работников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возделывании i-й сельскохозяйственной культуры на j-м рабочем участке устанавливается по формуле: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lvl="0" indent="0" algn="just">
                  <a:buNone/>
                </a:pPr>
                <a:r>
                  <a:rPr lang="ru-RU" sz="2200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Bpij</m:t>
                        </m:r>
                      </m:sub>
                    </m:sSub>
                    <m:r>
                      <a:rPr lang="ru-RU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den>
                        </m:f>
                        <m: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n – количество переездов работников в день;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стоимость 1 чел.-ч работы, руб.;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v – средняя скорость передвижения 	автомобиля, км/ч; 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 – время, затраченное на переходы, поездки, 	посадку и высадку людей, часов в день;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 же, что и в предыдущей формуле.</a:t>
                </a:r>
              </a:p>
              <a:p>
                <a:pPr marL="0" lv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lvl="0" indent="0" algn="just">
                  <a:buNone/>
                </a:pP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0E739EBE-CB20-4F49-BA83-3F5B6C8A2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224" y="692696"/>
                <a:ext cx="6873552" cy="5976664"/>
              </a:xfrm>
              <a:blipFill>
                <a:blip r:embed="rId3"/>
                <a:stretch>
                  <a:fillRect l="-887" t="-714" r="-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502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Затраты на поддержание бездефицитного баланса гумуса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определяют по формуле: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Hij</m:t>
                        </m:r>
                      </m:sub>
                    </m:sSub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ru-RU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ctr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а3, b3 – расчетные коэффициенты; 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Zij – объем органических удобрений, необходимый 	для поддержания бездефицитного баланса гумуса 	при возделывании i-й сельскохозяйственной 	культуры на j-м участке, т;  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с2 – стоимость вносимых органических удобрений, 	руб/т. 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4"/>
                <a:stretch>
                  <a:fillRect l="-970" t="-1083" r="-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0594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132856"/>
            <a:ext cx="8388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 для расчета условного дохода (выхода энергии)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287601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исходные данных для расчета условного дохода с использованием ранее представленных формул включает агротехническую характеристику рабочих участков в ходе которого по каждому рабочему участку устанавливается его номер, площадь, удаленность от хозяйственного центра, длина гона и оценочные балы почвенно-экологической бонитировки с учетом поправочных коэффициентов для рассматриваемых культур.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Исходный бонитет почв рабочего участка определяется по шкале оценочных баллов пахотных почв.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исходный бонитет вводятся поправочные коэффициенты на эродированность, завалуненность, контурность земель.</a:t>
            </a:r>
          </a:p>
          <a:p>
            <a:pPr marL="0" lvl="0" indent="0" algn="just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1030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Планируемую урожайность сельскохозяйственных культур (У, ц/га) с учетом уровня эффективности плодородия почв, вносимых органических и минеральных удобрений можно рассчитать по формуле: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У=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Б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б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𝑁𝑃𝐾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𝑁𝑃𝐾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оу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оу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Б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балл пашни;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Ц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цена балла пашни, ц;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𝑁𝑃𝐾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доза минеральных удобрений, кг/га;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𝑁𝑃𝐾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оплата минеральных удобрений, ц на 1 кг;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оу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норма внесения органических удобрений, 	т/га;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оу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оплата органических удобрений урожаем, ц 	на 	1 т.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4"/>
                <a:stretch>
                  <a:fillRect l="-970" t="-1575" r="-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565530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92696"/>
            <a:ext cx="6873552" cy="59766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Определенному уровню земледелия и агрокультуры соответствуют оптимальные, минимальные, минимально допустимые и нерентабельные дозы удобрений.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данном случае под оптимальной понимается доза, за пределами которой начинается заметное снижение окупаемости урожаем дополнительных доз удобрений.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является доза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обеспечивается прибавкой урожая окупаемость технологических затрат на внесение удобрений на уровне 135%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на уровне минимально необходимой рентабельности для расширенного производства.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Минимально-допустимой считается доза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технологические затраты на внесение удобрений окупаются на уровне 100%.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Нерентабельные дозы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которых технологические затраты на внесение удобрений не окупаются получаемой в результате прибавкой урожая.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урожайности основных сельскохозяйственных культур определяются с учетом определенной по формуле (5.15) перспективной урожайности зерновых культур с учетом переходных коэффициентов и фактически достигнутой урожайности.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6862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88640"/>
            <a:ext cx="691276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Коэффициент снижения урожайности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уплотненных почвах принимают равным в зависимости от культуры в пределах 0,2 – 0,5.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грузоперевозок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устанавливается по формуле: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Где:	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урожайность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й  сельскохозяйственной 	культуры 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 рабочем участке, т/га;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коэффициент перевода к грузам 1-го класса; 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вес удобрений, вносимых под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ю 	сельскохозяйственную культуру, кроме учтенных в 	формуле (5.15), т/га.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перевода к грузам 1-го класса принимается в зависимости от вида груза.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ru-RU" sz="12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472EA65-147B-4F7B-9C8E-8BA975500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51898"/>
              </p:ext>
            </p:extLst>
          </p:nvPr>
        </p:nvGraphicFramePr>
        <p:xfrm>
          <a:off x="4572000" y="1772816"/>
          <a:ext cx="2278539" cy="53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1066800" imgH="241300" progId="Equation.3">
                  <p:embed/>
                </p:oleObj>
              </mc:Choice>
              <mc:Fallback>
                <p:oleObj r:id="rId5" imgW="1066800" imgH="241300" progId="Equation.3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F8C34256-3FE4-491C-B20F-5D281DBC6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72816"/>
                        <a:ext cx="2278539" cy="531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38857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640" y="692696"/>
            <a:ext cx="6873552" cy="59046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Рабочие участки формируются на пахотных и луговых землях коренного улучшения.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Рабочий участок может включать один или несколько компактно расположенных и однородных в почвенно-экологическом отношении отдельно обрабатываемых участков с таким расчетом, чтобы площадь была желательно не менее площади элементарного участка при агрохимических обследованиях и  находилась в пределах, обеспечивающих возможность оптимального чередования культур при планируемой структуре посевных площадей.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рабочих участков используют: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обновленный план землепользования, материалы почвенного обследования, земельно-кадастровая карта, материалы инвентаризации осушенных и орошаемых земель, определение культуртехнического состояния сельскохозяйственной земли, шкалы оценки почв по культурам, картограммы агрохимического обследования, данные графического учета размещения посевов сельскохозяйственных культур, книга история полей и другие материалы.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неоднородном почвенном покрове и расположения почвенных разностей бессистемно на всей территории в полях севооборотов выделяют агротехнические однородные рабочие участки.</a:t>
            </a:r>
          </a:p>
          <a:p>
            <a:pPr marL="0" indent="0" algn="just"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800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867DD-7316-47DA-B312-982D55809193}"/>
              </a:ext>
            </a:extLst>
          </p:cNvPr>
          <p:cNvSpPr txBox="1"/>
          <p:nvPr/>
        </p:nvSpPr>
        <p:spPr>
          <a:xfrm>
            <a:off x="377534" y="2132856"/>
            <a:ext cx="851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8. Установление условного дохода (энергетической эффективности) при возделывание сельскохозяйственных культур по </a:t>
            </a:r>
            <a:r>
              <a:rPr 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 участкам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4313926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1844824"/>
            <a:ext cx="6873552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возделывания сельскохозяйственных культур при различном их территориальном размещение осуществляется также на основе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энергетического подхода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качестве измерителя энергоемкости производства применяется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энергии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(Дж) на единицу площади возделываемой сельскохозяйственной культуры, что позволяет дифференцированно устанавливать эффективность прямых и осуществленных материально-энергетических затрат.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83222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Условная энергетическая эффективность возделывания сельскохозяйственных культур по рабочим участкам при бездефицитном балансе гумуса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представляет собой разность между выходом энергии, содержащейся в урожае (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и затратами па его получение, транспортировку и т.п. (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определяется по формуле: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Д</m:t>
                          </m:r>
                        </m:e>
                        <m:sub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ru-RU" sz="2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ru-RU" sz="26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развернутом виде данное выражение содержит те же самые составляющие, что и формула, однако вместо денежных показателей здесь используются энергетические.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Энергозатраты на внутриполевые работы представляют собой сумму прямых и овеществленных затрат по технологическим операциям.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Производительность машинно-тракторных агрегатов и расход топлива, а соответственно и энергии на внутриполевых работ зависят от длины гона, угла склона, каменистости, удельного сопротивления почвы рабочего участка.</a:t>
                </a:r>
              </a:p>
              <a:p>
                <a:pPr marL="0" indent="0" algn="just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3352090-1448-4E8B-A2A8-876F8E14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188640"/>
                <a:ext cx="6912768" cy="6192688"/>
              </a:xfrm>
              <a:blipFill>
                <a:blip r:embed="rId4"/>
                <a:stretch>
                  <a:fillRect l="-970" t="-1575" r="-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92653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20688"/>
            <a:ext cx="6873552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исходных данных для расчета энергетической эффективности включает установление показателей урожайности культур, их энергосодержания, объема грузоперевозок, числа дней на возделывание 1 га, объема механизированных работ.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определяется по каждому рабочему участку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площадь, расстояние от хозцентра, длина гона, поправочный коэффициент за мехсостав, код предшественника, угол склона, удельное сопротивление, каменистость и оценочные баллы почвенно-экологической бонитировки производится согласно методике.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силу биологических особенностей различные культуры обладают неодинаковой способностью усваивать кинетическую энергию солнца и имеют неодинаковую энергетическую ценность. Необходимо также учитывать выход основной, побочной и сопряженной продукции (для зерновых культур и льна).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9346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88640"/>
            <a:ext cx="691276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площадей, удаленности рабочих участков, длины гона, угла склона, удельного сопротивления и каменистости выбираются из данных экологотехнологической характеристики рабочих участков.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величину потерь гумуса вводится поправка за мехсостав почвы. Для выполнения расчетов предшественники по участкам кодируются следующим образом: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озимым зерновым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значение равное 1,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яровым зерновым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кормовым корнеплодам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однолетним травам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многолетним травам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Расчет условной энергетической эффективности возделывания сельскохозяйственных культур по рабочим участкам по программе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ПЭВМ. Результатом расчета является матрица, данная матрица является основной для обоснования системы севооборотов или ежегодного размещения посевов по рабочим участкам.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85598832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ADF8B008-946C-409F-B97D-C0ADCD9B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14" y="833234"/>
            <a:ext cx="6747725" cy="7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449263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8.1. Исходные данные для расчета энергетической эффективности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C260424-578A-4ED8-B2A2-4875F4E75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5162"/>
              </p:ext>
            </p:extLst>
          </p:nvPr>
        </p:nvGraphicFramePr>
        <p:xfrm>
          <a:off x="527149" y="1666040"/>
          <a:ext cx="8089698" cy="4669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393">
                  <a:extLst>
                    <a:ext uri="{9D8B030D-6E8A-4147-A177-3AD203B41FA5}">
                      <a16:colId xmlns:a16="http://schemas.microsoft.com/office/drawing/2014/main" val="2253631978"/>
                    </a:ext>
                  </a:extLst>
                </a:gridCol>
                <a:gridCol w="1464950">
                  <a:extLst>
                    <a:ext uri="{9D8B030D-6E8A-4147-A177-3AD203B41FA5}">
                      <a16:colId xmlns:a16="http://schemas.microsoft.com/office/drawing/2014/main" val="1938099829"/>
                    </a:ext>
                  </a:extLst>
                </a:gridCol>
                <a:gridCol w="1358940">
                  <a:extLst>
                    <a:ext uri="{9D8B030D-6E8A-4147-A177-3AD203B41FA5}">
                      <a16:colId xmlns:a16="http://schemas.microsoft.com/office/drawing/2014/main" val="4072778303"/>
                    </a:ext>
                  </a:extLst>
                </a:gridCol>
                <a:gridCol w="1707256">
                  <a:extLst>
                    <a:ext uri="{9D8B030D-6E8A-4147-A177-3AD203B41FA5}">
                      <a16:colId xmlns:a16="http://schemas.microsoft.com/office/drawing/2014/main" val="3633901923"/>
                    </a:ext>
                  </a:extLst>
                </a:gridCol>
                <a:gridCol w="1172161">
                  <a:extLst>
                    <a:ext uri="{9D8B030D-6E8A-4147-A177-3AD203B41FA5}">
                      <a16:colId xmlns:a16="http://schemas.microsoft.com/office/drawing/2014/main" val="1938220712"/>
                    </a:ext>
                  </a:extLst>
                </a:gridCol>
                <a:gridCol w="1294998">
                  <a:extLst>
                    <a:ext uri="{9D8B030D-6E8A-4147-A177-3AD203B41FA5}">
                      <a16:colId xmlns:a16="http://schemas.microsoft.com/office/drawing/2014/main" val="1981183345"/>
                    </a:ext>
                  </a:extLst>
                </a:gridCol>
              </a:tblGrid>
              <a:tr h="814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Культуры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Объем грузоперевозок, т/га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Число дней на возделывание 1 га.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Объем механизированных работ, усл. эт. 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Энерго-содержание в урожае МДЖ/Т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Урожайность, т/га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 anchor="ctr"/>
                </a:tc>
                <a:extLst>
                  <a:ext uri="{0D108BD9-81ED-4DB2-BD59-A6C34878D82A}">
                    <a16:rowId xmlns:a16="http://schemas.microsoft.com/office/drawing/2014/main" val="596144142"/>
                  </a:ext>
                </a:extLst>
              </a:tr>
              <a:tr h="51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Озимые зерновые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2550873808"/>
                  </a:ext>
                </a:extLst>
              </a:tr>
              <a:tr h="44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Яровые зерновые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2807111629"/>
                  </a:ext>
                </a:extLst>
              </a:tr>
              <a:tr h="44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Зерно-бобовые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1858002003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Картофель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3978628531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Лен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959097336"/>
                  </a:ext>
                </a:extLst>
              </a:tr>
              <a:tr h="44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Корне-плоды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1454339549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Кукуруза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2044553058"/>
                  </a:ext>
                </a:extLst>
              </a:tr>
              <a:tr h="650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Одно-летние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травы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1254061230"/>
                  </a:ext>
                </a:extLst>
              </a:tr>
              <a:tr h="650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Много-летние травы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92" marR="72692" marT="0" marB="0"/>
                </a:tc>
                <a:extLst>
                  <a:ext uri="{0D108BD9-81ED-4DB2-BD59-A6C34878D82A}">
                    <a16:rowId xmlns:a16="http://schemas.microsoft.com/office/drawing/2014/main" val="99915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512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ABDF37C-99A5-4F16-AE79-DFF122312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73564"/>
              </p:ext>
            </p:extLst>
          </p:nvPr>
        </p:nvGraphicFramePr>
        <p:xfrm>
          <a:off x="682600" y="3064844"/>
          <a:ext cx="7782978" cy="217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427">
                  <a:extLst>
                    <a:ext uri="{9D8B030D-6E8A-4147-A177-3AD203B41FA5}">
                      <a16:colId xmlns:a16="http://schemas.microsoft.com/office/drawing/2014/main" val="1611844770"/>
                    </a:ext>
                  </a:extLst>
                </a:gridCol>
                <a:gridCol w="1242216">
                  <a:extLst>
                    <a:ext uri="{9D8B030D-6E8A-4147-A177-3AD203B41FA5}">
                      <a16:colId xmlns:a16="http://schemas.microsoft.com/office/drawing/2014/main" val="2377482666"/>
                    </a:ext>
                  </a:extLst>
                </a:gridCol>
                <a:gridCol w="789611">
                  <a:extLst>
                    <a:ext uri="{9D8B030D-6E8A-4147-A177-3AD203B41FA5}">
                      <a16:colId xmlns:a16="http://schemas.microsoft.com/office/drawing/2014/main" val="3066035495"/>
                    </a:ext>
                  </a:extLst>
                </a:gridCol>
                <a:gridCol w="871017">
                  <a:extLst>
                    <a:ext uri="{9D8B030D-6E8A-4147-A177-3AD203B41FA5}">
                      <a16:colId xmlns:a16="http://schemas.microsoft.com/office/drawing/2014/main" val="660656862"/>
                    </a:ext>
                  </a:extLst>
                </a:gridCol>
                <a:gridCol w="934510">
                  <a:extLst>
                    <a:ext uri="{9D8B030D-6E8A-4147-A177-3AD203B41FA5}">
                      <a16:colId xmlns:a16="http://schemas.microsoft.com/office/drawing/2014/main" val="2492328457"/>
                    </a:ext>
                  </a:extLst>
                </a:gridCol>
                <a:gridCol w="902764">
                  <a:extLst>
                    <a:ext uri="{9D8B030D-6E8A-4147-A177-3AD203B41FA5}">
                      <a16:colId xmlns:a16="http://schemas.microsoft.com/office/drawing/2014/main" val="2802679824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4139585212"/>
                    </a:ext>
                  </a:extLst>
                </a:gridCol>
                <a:gridCol w="1124181">
                  <a:extLst>
                    <a:ext uri="{9D8B030D-6E8A-4147-A177-3AD203B41FA5}">
                      <a16:colId xmlns:a16="http://schemas.microsoft.com/office/drawing/2014/main" val="1185662557"/>
                    </a:ext>
                  </a:extLst>
                </a:gridCol>
              </a:tblGrid>
              <a:tr h="1956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Пло-щадь, 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рабочего участка, 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гона, 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Коэффи-циент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Потерь гумуса на мех-состав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предшест-венника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 склона, градусы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ное сопро-тивление,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нистость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4484717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23405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9F070C-1BD3-43E0-A7CB-8B5C9F09331E}"/>
              </a:ext>
            </a:extLst>
          </p:cNvPr>
          <p:cNvSpPr/>
          <p:nvPr/>
        </p:nvSpPr>
        <p:spPr>
          <a:xfrm>
            <a:off x="1703340" y="2171236"/>
            <a:ext cx="6084096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8.2. Технологическая характеристика рабочих участков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7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0F6FFB0-BDBE-49AF-94D5-CBF9E8BDF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63236"/>
              </p:ext>
            </p:extLst>
          </p:nvPr>
        </p:nvGraphicFramePr>
        <p:xfrm>
          <a:off x="1072812" y="2969112"/>
          <a:ext cx="6836936" cy="937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473659035"/>
                    </a:ext>
                  </a:extLst>
                </a:gridCol>
                <a:gridCol w="813931">
                  <a:extLst>
                    <a:ext uri="{9D8B030D-6E8A-4147-A177-3AD203B41FA5}">
                      <a16:colId xmlns:a16="http://schemas.microsoft.com/office/drawing/2014/main" val="1751073868"/>
                    </a:ext>
                  </a:extLst>
                </a:gridCol>
                <a:gridCol w="822602">
                  <a:extLst>
                    <a:ext uri="{9D8B030D-6E8A-4147-A177-3AD203B41FA5}">
                      <a16:colId xmlns:a16="http://schemas.microsoft.com/office/drawing/2014/main" val="2087168535"/>
                    </a:ext>
                  </a:extLst>
                </a:gridCol>
                <a:gridCol w="673038">
                  <a:extLst>
                    <a:ext uri="{9D8B030D-6E8A-4147-A177-3AD203B41FA5}">
                      <a16:colId xmlns:a16="http://schemas.microsoft.com/office/drawing/2014/main" val="4113223302"/>
                    </a:ext>
                  </a:extLst>
                </a:gridCol>
                <a:gridCol w="422910">
                  <a:extLst>
                    <a:ext uri="{9D8B030D-6E8A-4147-A177-3AD203B41FA5}">
                      <a16:colId xmlns:a16="http://schemas.microsoft.com/office/drawing/2014/main" val="425742913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45056102"/>
                    </a:ext>
                  </a:extLst>
                </a:gridCol>
                <a:gridCol w="797519">
                  <a:extLst>
                    <a:ext uri="{9D8B030D-6E8A-4147-A177-3AD203B41FA5}">
                      <a16:colId xmlns:a16="http://schemas.microsoft.com/office/drawing/2014/main" val="131517311"/>
                    </a:ext>
                  </a:extLst>
                </a:gridCol>
                <a:gridCol w="822602">
                  <a:extLst>
                    <a:ext uri="{9D8B030D-6E8A-4147-A177-3AD203B41FA5}">
                      <a16:colId xmlns:a16="http://schemas.microsoft.com/office/drawing/2014/main" val="2211483559"/>
                    </a:ext>
                  </a:extLst>
                </a:gridCol>
                <a:gridCol w="972166">
                  <a:extLst>
                    <a:ext uri="{9D8B030D-6E8A-4147-A177-3AD203B41FA5}">
                      <a16:colId xmlns:a16="http://schemas.microsoft.com/office/drawing/2014/main" val="960424878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Балл земель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85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Озимые зерновые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Яровые зерновые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Зерно-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бобовые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Карто-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Корне-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Кукуруза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Одноле-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Многоле-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тние травы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77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58857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4DF9103-F611-4E7B-89F4-79955122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342" y="2034597"/>
            <a:ext cx="4643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8.3. Балл экономической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рабочих участков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0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332656"/>
            <a:ext cx="6840760" cy="5832648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неоднородном почвенном покрове и расположения почвенных разностей бессистемно на всей территории в полях севооборотов выделяют агротехнические однородные рабочие участки.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Рабочие участки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участки пашни, однородных по своим агроэкологическим (агропроизводственным) свойствам, ограниченный в натуре линейными элементами организации территории (дорогами, лесополосами, буферными, кулисными насаждениями или полосами, каналами и др.) или сельскохозяйственных культур по единым (одинаковым) технологиями.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Рабочие участки по составу почв, условиям рельефа, увлажнения, микроклимата должны быть пригодны для размещения имеющихся в севообороте культур и проведения мероприятий по воспроизводству плодородия почв, а по площади, конфигурации и расположения – удобны для агротехнического и правильного и производительного выполнения полевых механизированных работ, обслуживания машинно-тракторных агрегатов и перевозки грузов.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562017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620688"/>
            <a:ext cx="6873552" cy="5976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размещении рабочих участков учитывают: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местности;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почвенные условия;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площади, размеры сторон и форм рабочих участков; существующие расположение дорог, лесных полос, границ;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подразделений  и хозяйственных центров, предшественников сельскохозяйственных культур;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правильному размещению других элементов устройства территории севооборотов ( лесных полос, дорог).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Рабочие участки должны быть однороден по почвам, гранулометрическому составу, мелиоративной устроенности территории. Это необходимо для того чтобы на территории рабочего участка были одинаковые условия для роста и развития растений, применения однотипных элементов системы земледелия (одних норм высева семян, норм полива и доз внесения удобрения, одинаковой системы обработки почвы и одинаковых машин), соответствующей регулировки рабочих органов сельскохозяйственной техники и др.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857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548680"/>
            <a:ext cx="6840760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выделении рабочих участков с учетом рельефа и почв оценивают также агротехнические и другие условия (теплообеспеченность, заморозко-опасность, влагообеспеченность, ветровой режим, затенённость, глубина залегания грунтовых вод и др.).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участок может включать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или несколько компактно расположенных т однородных в почвенно-экологическом отношении отдельных участков.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формировании рабочих участков по возможности сохраняются сложившиеся контура и участки, сформированные ранее участки для «Базы данных агрохимических свойств почвы», для паспортизации полей, для внутрихозяйственной оценки земель, учитываются границы водоохранных и других зон с ограниченными в использовании земель (границы участков загрязненных радионуклидами, участков, переданных в ведение сельских советов без изъятия, включенных в фонд перераспределения земель.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9699706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E739EBE-CB20-4F49-BA83-3F5B6C8A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224" y="888413"/>
            <a:ext cx="6873552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Предварительное заключения о возможности сохранения ранее сформированных участков или топографических контуров дается на основании оценки их агроэкологической однородности по материалам подготовительных работ.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значительной неоднородности сложившихся контуров земель производится разбивка их на отдельно обрабатываемые участки.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этом пахотных земель участи площадью до 3 га выделяют в порядке исключения при возможности создания удобного для обработки участка, не вкрапленного в другие контура. В других случаях намечают из специальное использование (сплошное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залужение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облесение и т.д.) или комплекс мероприятий по выравниванию свойств участка по отношению к условиям массива.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748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352090-1448-4E8B-A2A8-876F8E14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476672"/>
            <a:ext cx="6624736" cy="56282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загрязнения учитывают такие загрязнители, как: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промышленные и бытовые отходы, выбросы автотранспорта, тяжелые металлы, нефть и нефтепродукты, средства химизации сельского и лесного хозяйства, стоки животноводческих ферм и комплексов, радионуклиды.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 всего перечня на каждом участке выделяют приоритетные загрязнители, оказывающие наиболее сильное отрицательное влияние на почву и растительность. Формирование рабочих участков проводят с учетом сведений об уровне радиоактивного загрязнения. При агроэкологическом зонировании выделяются зоны радиоактивного (до 1, 1-5, 5-15, 15-40 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/км^2). Для каждой зоне регламентируются особенности использования пахотных земель и технологии сельскохозяйственного производства.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Выделенные рабочие участки с участием агронома хозяйства обследуются в натуре для окончательного в натуре для окончательного установления границ.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2634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4240</Words>
  <Application>Microsoft Office PowerPoint</Application>
  <PresentationFormat>Экран (4:3)</PresentationFormat>
  <Paragraphs>394</Paragraphs>
  <Slides>47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Equation.3</vt:lpstr>
      <vt:lpstr> Тема 3. Организация эколого-технологических севооборотов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3. Организация эколого-технологических севооборотов  </dc:title>
  <dc:creator>Владислав Шатохин</dc:creator>
  <cp:lastModifiedBy>Владислав Шатохин</cp:lastModifiedBy>
  <cp:revision>8</cp:revision>
  <dcterms:created xsi:type="dcterms:W3CDTF">2020-02-11T13:20:09Z</dcterms:created>
  <dcterms:modified xsi:type="dcterms:W3CDTF">2020-02-12T11:37:43Z</dcterms:modified>
</cp:coreProperties>
</file>