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1"/>
  </p:notesMasterIdLst>
  <p:sldIdLst>
    <p:sldId id="256" r:id="rId2"/>
    <p:sldId id="269" r:id="rId3"/>
    <p:sldId id="257" r:id="rId4"/>
    <p:sldId id="258" r:id="rId5"/>
    <p:sldId id="268" r:id="rId6"/>
    <p:sldId id="266" r:id="rId7"/>
    <p:sldId id="270" r:id="rId8"/>
    <p:sldId id="267" r:id="rId9"/>
    <p:sldId id="271" r:id="rId10"/>
    <p:sldId id="273" r:id="rId11"/>
    <p:sldId id="272" r:id="rId12"/>
    <p:sldId id="278" r:id="rId13"/>
    <p:sldId id="274" r:id="rId14"/>
    <p:sldId id="275" r:id="rId15"/>
    <p:sldId id="276" r:id="rId16"/>
    <p:sldId id="277" r:id="rId17"/>
    <p:sldId id="279" r:id="rId18"/>
    <p:sldId id="280" r:id="rId19"/>
    <p:sldId id="281" r:id="rId20"/>
    <p:sldId id="282" r:id="rId21"/>
    <p:sldId id="289" r:id="rId22"/>
    <p:sldId id="288" r:id="rId23"/>
    <p:sldId id="283" r:id="rId24"/>
    <p:sldId id="284" r:id="rId25"/>
    <p:sldId id="285" r:id="rId26"/>
    <p:sldId id="286" r:id="rId27"/>
    <p:sldId id="287" r:id="rId28"/>
    <p:sldId id="291" r:id="rId29"/>
    <p:sldId id="290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  <p:sldId id="306" r:id="rId45"/>
    <p:sldId id="308" r:id="rId46"/>
    <p:sldId id="309" r:id="rId47"/>
    <p:sldId id="350" r:id="rId48"/>
    <p:sldId id="312" r:id="rId49"/>
    <p:sldId id="349" r:id="rId50"/>
    <p:sldId id="310" r:id="rId51"/>
    <p:sldId id="351" r:id="rId52"/>
    <p:sldId id="352" r:id="rId53"/>
    <p:sldId id="353" r:id="rId54"/>
    <p:sldId id="348" r:id="rId55"/>
    <p:sldId id="313" r:id="rId56"/>
    <p:sldId id="314" r:id="rId57"/>
    <p:sldId id="315" r:id="rId58"/>
    <p:sldId id="316" r:id="rId59"/>
    <p:sldId id="317" r:id="rId60"/>
    <p:sldId id="318" r:id="rId61"/>
    <p:sldId id="319" r:id="rId62"/>
    <p:sldId id="320" r:id="rId63"/>
    <p:sldId id="321" r:id="rId64"/>
    <p:sldId id="322" r:id="rId65"/>
    <p:sldId id="323" r:id="rId66"/>
    <p:sldId id="324" r:id="rId67"/>
    <p:sldId id="325" r:id="rId68"/>
    <p:sldId id="326" r:id="rId69"/>
    <p:sldId id="327" r:id="rId70"/>
    <p:sldId id="328" r:id="rId71"/>
    <p:sldId id="329" r:id="rId72"/>
    <p:sldId id="330" r:id="rId73"/>
    <p:sldId id="331" r:id="rId74"/>
    <p:sldId id="332" r:id="rId75"/>
    <p:sldId id="333" r:id="rId76"/>
    <p:sldId id="334" r:id="rId77"/>
    <p:sldId id="335" r:id="rId78"/>
    <p:sldId id="336" r:id="rId79"/>
    <p:sldId id="337" r:id="rId80"/>
    <p:sldId id="338" r:id="rId81"/>
    <p:sldId id="339" r:id="rId82"/>
    <p:sldId id="340" r:id="rId83"/>
    <p:sldId id="341" r:id="rId84"/>
    <p:sldId id="342" r:id="rId85"/>
    <p:sldId id="343" r:id="rId86"/>
    <p:sldId id="344" r:id="rId87"/>
    <p:sldId id="345" r:id="rId88"/>
    <p:sldId id="346" r:id="rId89"/>
    <p:sldId id="347" r:id="rId9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B92D14"/>
    <a:srgbClr val="35759D"/>
    <a:srgbClr val="35B19D"/>
    <a:srgbClr val="000000"/>
    <a:srgbClr val="E8E8E8"/>
    <a:srgbClr val="1E1E2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6" autoAdjust="0"/>
    <p:restoredTop sz="95596" autoAdjust="0"/>
  </p:normalViewPr>
  <p:slideViewPr>
    <p:cSldViewPr>
      <p:cViewPr varScale="1">
        <p:scale>
          <a:sx n="84" d="100"/>
          <a:sy n="84" d="100"/>
        </p:scale>
        <p:origin x="102" y="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306D91A2-3341-4603-90C7-DE1AAFB9D3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AB183A0F-2C3E-431D-A549-D5F04589716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ru-RU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04974EAF-7F84-44BE-A159-6E588704146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9ADA6562-4EE7-4ED2-A387-3C0136CEC0C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2"/>
            <a:r>
              <a:rPr lang="en-US" altLang="ru-RU"/>
              <a:t>Third level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</p:txBody>
      </p:sp>
      <p:sp>
        <p:nvSpPr>
          <p:cNvPr id="81926" name="Rectangle 6">
            <a:extLst>
              <a:ext uri="{FF2B5EF4-FFF2-40B4-BE49-F238E27FC236}">
                <a16:creationId xmlns:a16="http://schemas.microsoft.com/office/drawing/2014/main" id="{B988D5D4-860D-4965-85AD-E7A7F95B55E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/>
          </a:p>
        </p:txBody>
      </p:sp>
      <p:sp>
        <p:nvSpPr>
          <p:cNvPr id="81927" name="Rectangle 7">
            <a:extLst>
              <a:ext uri="{FF2B5EF4-FFF2-40B4-BE49-F238E27FC236}">
                <a16:creationId xmlns:a16="http://schemas.microsoft.com/office/drawing/2014/main" id="{9A8F176E-DCFC-4A3C-9B98-76043BD3AE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B5EDEF0-AE7C-4E59-8F45-ED74AC22E50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0328007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1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54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85546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55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57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58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60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18672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62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93373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64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65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67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18672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69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9337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2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339520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71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082602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72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73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75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9847937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77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6963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79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926115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80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81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82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83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3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85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9847937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87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69635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89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9261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5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108782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7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108782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12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21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F65B43-2912-48B2-A577-3C5F37E56A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7F5C35-7977-4AED-96B0-8CD03A7BEE1B}" type="slidenum">
              <a:rPr lang="en-US" altLang="ru-RU"/>
              <a:pPr/>
              <a:t>29</a:t>
            </a:fld>
            <a:endParaRPr lang="en-US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995FB2C7-0D7B-4FE8-BFD7-C6218B6E8A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C256C893-CAC1-4E7A-9F24-E8000E967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9056ABE-D5B8-4AEC-9E53-4A32A03904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2DC44-113D-4570-ADAC-401411DA1750}" type="slidenum">
              <a:rPr lang="en-US" altLang="ru-RU"/>
              <a:pPr/>
              <a:t>48</a:t>
            </a:fld>
            <a:endParaRPr lang="en-US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EE79250-6529-4189-A970-F2F394265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60EE5363-7FA4-41D1-8C8A-DAB9573CB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118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300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368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925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573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845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68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198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15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085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860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33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542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98000">
              <a:schemeClr val="accent1">
                <a:lumMod val="60000"/>
                <a:lumOff val="40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23AF359B-6563-4451-8BE9-4394C1E572F0}"/>
              </a:ext>
            </a:extLst>
          </p:cNvPr>
          <p:cNvSpPr/>
          <p:nvPr/>
        </p:nvSpPr>
        <p:spPr>
          <a:xfrm>
            <a:off x="719572" y="5301208"/>
            <a:ext cx="7704856" cy="122413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302153DC-298C-475E-ACAC-17C342546B0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15319" y="5374506"/>
            <a:ext cx="7313362" cy="107754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1E1E20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r>
              <a:rPr lang="ru-RU" alt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Разработано: старший преподаватель кафедры землеустройства УО «БГСХА», </a:t>
            </a:r>
            <a:r>
              <a:rPr lang="ru-RU" altLang="ru-RU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Пшибыш</a:t>
            </a:r>
            <a:r>
              <a:rPr lang="ru-RU" altLang="ru-RU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Е.В.</a:t>
            </a:r>
          </a:p>
          <a:p>
            <a:endParaRPr lang="ru-RU" altLang="ru-RU" sz="28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2800" dirty="0">
              <a:solidFill>
                <a:srgbClr val="FFFFFF"/>
              </a:solidFill>
            </a:endParaRPr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257365E3-AD2A-4898-84F2-FBBDD3242758}"/>
              </a:ext>
            </a:extLst>
          </p:cNvPr>
          <p:cNvSpPr/>
          <p:nvPr/>
        </p:nvSpPr>
        <p:spPr>
          <a:xfrm>
            <a:off x="719572" y="548680"/>
            <a:ext cx="7704856" cy="1296144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курса лекций по дисциплине</a:t>
            </a:r>
          </a:p>
          <a:p>
            <a:pPr algn="ctr"/>
            <a: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«Внутрихозяйственное устройство территории»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34637F53-C858-49EB-8AA4-D8EAD02B3D3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 rot="10800000" flipV="1">
            <a:off x="-54260" y="2240867"/>
            <a:ext cx="9252520" cy="2376265"/>
          </a:xfrm>
          <a:noFill/>
        </p:spPr>
        <p:txBody>
          <a:bodyPr anchor="b">
            <a:normAutofit fontScale="90000"/>
          </a:bodyPr>
          <a:lstStyle/>
          <a:p>
            <a:br>
              <a:rPr lang="ru-RU" sz="40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 2. Организация системы севооборотов</a:t>
            </a:r>
            <a:br>
              <a:rPr lang="ru-RU" dirty="0">
                <a:solidFill>
                  <a:schemeClr val="bg1"/>
                </a:solidFill>
              </a:rPr>
            </a:br>
            <a:br>
              <a:rPr lang="ru-RU" sz="4000" dirty="0">
                <a:ln>
                  <a:solidFill>
                    <a:schemeClr val="bg1"/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4000" dirty="0">
              <a:ln>
                <a:solidFill>
                  <a:schemeClr val="bg1"/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slow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151179"/>
            <a:ext cx="675049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just">
              <a:buFont typeface="Wingdings" pitchFamily="2" charset="2"/>
              <a:buChar char="Ø"/>
            </a:pPr>
            <a:r>
              <a:rPr lang="ru-RU" sz="2000" b="1" dirty="0"/>
              <a:t>	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 площади и числу севообороты должны быть увязаны с размерами и размещением внутрихозяйственных производственных подразделений и хозяйственных центров, что позволит ликвидировать обезличку в использовании земли и повысить заинтересованность  трудовых коллективов в повышении эффективности ее использования </a:t>
            </a:r>
          </a:p>
          <a:p>
            <a:pPr marL="114300" indent="0" algn="just"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по размерам и конфигурации севообороты и поля в них по возможности должны обеспечивать высокопроизводительное использование техники, рациональную организацию рабочих процессов в полеводстве, применение прогрессивных технологий возделывания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с-х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культур</a:t>
            </a:r>
          </a:p>
          <a:p>
            <a:pPr marL="114300" indent="0" algn="just"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по составу, чередованию и размещению культур на территории севообороты должны способствовать неуклонному повышению плодородия почвы, прекращению или предотвращению процессов эрозии, повышению урожайности</a:t>
            </a:r>
          </a:p>
          <a:p>
            <a:pPr marL="114300" indent="0" algn="just"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снижение затрат на транспортировку грузов, людей к месту работы и обратно, холостые переезды, повороты и заезда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с-х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техники</a:t>
            </a:r>
          </a:p>
        </p:txBody>
      </p:sp>
    </p:spTree>
    <p:extLst>
      <p:ext uri="{BB962C8B-B14F-4D97-AF65-F5344CB8AC3E}">
        <p14:creationId xmlns:p14="http://schemas.microsoft.com/office/powerpoint/2010/main" val="4290326348"/>
      </p:ext>
    </p:extLst>
  </p:cSld>
  <p:clrMapOvr>
    <a:masterClrMapping/>
  </p:clrMapOvr>
  <p:transition spd="slow"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83469"/>
            <a:ext cx="7886700" cy="5400600"/>
          </a:xfrm>
        </p:spPr>
        <p:txBody>
          <a:bodyPr>
            <a:normAutofit fontScale="70000" lnSpcReduction="20000"/>
          </a:bodyPr>
          <a:lstStyle/>
          <a:p>
            <a:pPr marL="114300" lvl="0" indent="457200" algn="just">
              <a:buFont typeface="Wingdings" pitchFamily="2" charset="2"/>
              <a:buChar char="Ø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Рассчитывают потребности продукции растениеводства в кормах по отдельным животноводческим фермам, подразделениям, а также в целом по хозяйству на основании принятых рационов кормления животных, проектного поголовья, вида скота и типа кормления с учетом необходимости создания страхового фонда</a:t>
            </a:r>
          </a:p>
          <a:p>
            <a:pPr marL="114300" lvl="0" indent="457200" algn="just">
              <a:buFont typeface="Wingdings" pitchFamily="2" charset="2"/>
              <a:buChar char="Ø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Рассчитывают зеленый конвейер на основании потребности скота, урожайности пастбищ, кормовых культур на пашне, принимаемых схем сенокосо- и пастбищеоборотов</a:t>
            </a:r>
          </a:p>
          <a:p>
            <a:pPr marL="114300" lvl="0" indent="457200" algn="just">
              <a:buFont typeface="Wingdings" pitchFamily="2" charset="2"/>
              <a:buChar char="Ø"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Определяют посевные площади кормовых культур, размещаемых на пашне на основании планируемой урожайности и потребности в различных видах кормов</a:t>
            </a:r>
          </a:p>
          <a:p>
            <a:pPr marL="114300" lvl="0" indent="457200" algn="just">
              <a:buFont typeface="Wingdings" pitchFamily="2" charset="2"/>
              <a:buChar char="Ø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Устанавливают типы, виды, число, размеры и размещение севооборотов с учетом намеченной структуры посевных площадей, организации производства, размещения НП, производственных подразделений и центров, особенностей землепользования (качества земель, конфигурации площадей), намечаемой трансформации угодий и других условий</a:t>
            </a:r>
          </a:p>
          <a:p>
            <a:pPr marL="114300" lvl="0" indent="0" algn="just">
              <a:buNone/>
            </a:pPr>
            <a:endParaRPr lang="ru-RU" dirty="0"/>
          </a:p>
          <a:p>
            <a:pPr algn="just">
              <a:buNone/>
            </a:pP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28650" y="620688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проектирования севооборотов следующий: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id="{34637F53-C858-49EB-8AA4-D8EAD02B3D30}"/>
              </a:ext>
            </a:extLst>
          </p:cNvPr>
          <p:cNvSpPr txBox="1">
            <a:spLocks noChangeArrowheads="1"/>
          </p:cNvSpPr>
          <p:nvPr/>
        </p:nvSpPr>
        <p:spPr>
          <a:xfrm rot="10800000" flipV="1">
            <a:off x="251520" y="1988840"/>
            <a:ext cx="8640960" cy="3024336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sz="4000" b="1" i="0" u="none" strike="noStrike" kern="1200" cap="none" spc="50" normalizeH="0" baseline="0" noProof="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4400" b="1" spc="50" noProof="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Вопрос 2</a:t>
            </a:r>
            <a:endParaRPr lang="ru-RU" sz="4400" b="1" spc="50" dirty="0">
              <a:ln w="9525" cmpd="sng">
                <a:solidFill>
                  <a:schemeClr val="bg1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lvl="0" algn="ctr"/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типов и видов севооборотов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sz="4000" b="0" i="0" u="none" strike="noStrike" kern="1200" cap="none" spc="0" normalizeH="0" baseline="0" noProof="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ru-RU" altLang="ru-RU" sz="4000" b="0" i="0" u="none" strike="noStrike" kern="1200" cap="none" spc="0" normalizeH="0" baseline="0" noProof="0" dirty="0">
              <a:ln>
                <a:solidFill>
                  <a:schemeClr val="bg1"/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cov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1988840"/>
            <a:ext cx="684076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just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Севооборот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это научно обоснованное чередование с/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культур и пара во времени и по территории или только во времени, связанное с системами удобрения и обработки почвы, уходом за растениями и др.</a:t>
            </a:r>
          </a:p>
        </p:txBody>
      </p:sp>
    </p:spTree>
    <p:extLst>
      <p:ext uri="{BB962C8B-B14F-4D97-AF65-F5344CB8AC3E}">
        <p14:creationId xmlns:p14="http://schemas.microsoft.com/office/powerpoint/2010/main" val="4290326348"/>
      </p:ext>
    </p:extLst>
  </p:cSld>
  <p:clrMapOvr>
    <a:masterClrMapping/>
  </p:clrMapOvr>
  <p:transition spd="slow"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764704"/>
            <a:ext cx="748883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Севообороты подразделяются на три типа: полевые, кормовые и специальные.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Полевыми называют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такие севообороты, в которых более половины площади занимают зерновые, технические и другие продовольственные культуры. </a:t>
            </a:r>
          </a:p>
          <a:p>
            <a:pPr marL="11430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Кормовые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это севообороты, в которых более половины площади занимают кормовые культуры.</a:t>
            </a:r>
          </a:p>
          <a:p>
            <a:pPr marL="11430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Специальные севообороты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предназначены для возделывания культур, требующих специальных условий и агротехники. Эти культуры предъявляют повышенные требования к плодородию почв, рельефу местности, водному и питательному режимам почв.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712" y="1052736"/>
            <a:ext cx="6858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Современное земледелие должно быть одновременно и интенсивным, и почвозащитным. Поэтому в районах с развитой эрозией почв по составу и чередованию культур севообороты должны быть почвозащитными.</a:t>
            </a:r>
          </a:p>
          <a:p>
            <a:pPr marL="114300" indent="457200" algn="just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Один из главных отличительных признаков севооборота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наличие в нем ведущей товарной культуры или групп, характеризующие вид севооборота или специализацию севооборота: зерновая, картофельная, свекловичная, льняная и др.</a:t>
            </a:r>
          </a:p>
        </p:txBody>
      </p:sp>
    </p:spTree>
    <p:extLst>
      <p:ext uri="{BB962C8B-B14F-4D97-AF65-F5344CB8AC3E}">
        <p14:creationId xmlns:p14="http://schemas.microsoft.com/office/powerpoint/2010/main" val="4290326348"/>
      </p:ext>
    </p:extLst>
  </p:cSld>
  <p:clrMapOvr>
    <a:masterClrMapping/>
  </p:clrMapOvr>
  <p:transition spd="slow">
    <p:cov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13690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выбор типов и видов севооборотов </a:t>
            </a:r>
            <a:br>
              <a:rPr lang="ru-RU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оказывают влияние следующие условия:</a:t>
            </a:r>
            <a:br>
              <a:rPr lang="ru-RU" sz="3600" dirty="0"/>
            </a:br>
            <a:br>
              <a:rPr lang="ru-RU" dirty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1772816"/>
            <a:ext cx="7560840" cy="4392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32000" algn="just">
              <a:buFont typeface="Wingdings" pitchFamily="2" charset="2"/>
              <a:buChar char="Ø"/>
            </a:pPr>
            <a:r>
              <a:rPr lang="ru-RU" sz="2000" dirty="0"/>
              <a:t>Специализация хозяйства и его производственных подразделений, структура посевных площадей;</a:t>
            </a:r>
          </a:p>
          <a:p>
            <a:pPr lvl="0" indent="432000" algn="just">
              <a:buFont typeface="Wingdings" pitchFamily="2" charset="2"/>
              <a:buChar char="Ø"/>
            </a:pPr>
            <a:r>
              <a:rPr lang="ru-RU" sz="2000" dirty="0"/>
              <a:t>Особенности землепользования с/х предприятия (тип и гранулометрический состав почв, степень эродированности, увлажнения, наличие орошаемых и осушенных земель, пространственные условия: конфигурация, протяженность, удаленность пахотных массивов);</a:t>
            </a:r>
          </a:p>
          <a:p>
            <a:pPr lvl="0" indent="432000" algn="just">
              <a:buFont typeface="Wingdings" pitchFamily="2" charset="2"/>
              <a:buChar char="Ø"/>
            </a:pPr>
            <a:r>
              <a:rPr lang="ru-RU" sz="2000" dirty="0"/>
              <a:t>Размещение основных, дополнительных, а также сезонно обитаемых производственных центров (животноводческих ферм, летних лагерей, откормочных площадок), концентрация поголовья животных;</a:t>
            </a:r>
          </a:p>
          <a:p>
            <a:pPr lvl="0" indent="432000" algn="just">
              <a:buFont typeface="Wingdings" pitchFamily="2" charset="2"/>
              <a:buChar char="Ø"/>
            </a:pPr>
            <a:r>
              <a:rPr lang="ru-RU" sz="2000" dirty="0"/>
              <a:t>Для кормовых земель в общей земельной площади, тип содержания и кормление скота;</a:t>
            </a:r>
          </a:p>
          <a:p>
            <a:pPr lvl="0" indent="432000" algn="just">
              <a:buFont typeface="Wingdings" pitchFamily="2" charset="2"/>
              <a:buChar char="Ø"/>
            </a:pPr>
            <a:r>
              <a:rPr lang="ru-RU" sz="2000" dirty="0"/>
              <a:t>Особенности расселения.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6" y="764704"/>
            <a:ext cx="660648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Тип и вид севооборотов в хозяйстве устанавливают после детального изучения территории, производительных свойств земель и их потенциальных возможностей, почвенного покрова, условий увлажнения и др. </a:t>
            </a:r>
          </a:p>
          <a:p>
            <a:pPr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При этом нужно выявить границы ранее введенных севооборотов и полей в них, установить размещение посевов с/х культур за последние годы, урожайность культур и продуктивность земель на различных земельных участках, их мелиоративное состояние, наличие орошаемых и осушенных земель, засоренных сорняками. </a:t>
            </a:r>
          </a:p>
        </p:txBody>
      </p:sp>
    </p:spTree>
    <p:extLst>
      <p:ext uri="{BB962C8B-B14F-4D97-AF65-F5344CB8AC3E}">
        <p14:creationId xmlns:p14="http://schemas.microsoft.com/office/powerpoint/2010/main" val="4290326348"/>
      </p:ext>
    </p:extLst>
  </p:cSld>
  <p:clrMapOvr>
    <a:masterClrMapping/>
  </p:clrMapOvr>
  <p:transition spd="slow">
    <p:cov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980728"/>
            <a:ext cx="784887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320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Особенности почвенного покрова, рельефа местности, мелиоративного состояния и хозяйственного использования земель оценивают с учетом степени окультуренности почв и условий возделывания имеющихся в хозяйстве культур. </a:t>
            </a:r>
          </a:p>
          <a:p>
            <a:pPr indent="4320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При этом проектировании используют материалы почвенного (почвенноэрозионного), геоботанического, агропроизводственного, мелиоративного и других видов обследования, картограммы агропроизводственной группировки почв, данные агроэкологической оценки пашни, бонитировки почв, внутрихозяйственной оценки земель, проектов мелиорации и улучшения земель, земельно-кадастровых карт.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2051720" y="449288"/>
            <a:ext cx="6805264" cy="6408712"/>
          </a:xfrm>
        </p:spPr>
        <p:txBody>
          <a:bodyPr>
            <a:normAutofit fontScale="77500" lnSpcReduction="20000"/>
          </a:bodyPr>
          <a:lstStyle/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	Обобщенный итог изучения этих материалов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– составление карты (картограмм) пригодности земель для возделывания с/х культур или их групп, которые используют при установлении типов и видов севооборотов.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3000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	Количественные показатели этой карты в виде урожайности с/х культур на участках различного плодородия используют при определении дифференцированного размещения посевов при решении оптимизационной задачи на компьютере.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3000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	Проектирование севооборотов начинают с тех типов и видов, которые отражают специализацию хозяйства или обусловлены природными особенностями территории.</a:t>
            </a:r>
          </a:p>
          <a:p>
            <a:pPr marL="114300" indent="0">
              <a:buNone/>
            </a:pP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0326348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98000">
              <a:schemeClr val="accent1">
                <a:lumMod val="60000"/>
                <a:lumOff val="40000"/>
              </a:schemeClr>
            </a:gs>
            <a:gs pos="100000">
              <a:schemeClr val="accent3">
                <a:lumMod val="105000"/>
                <a:satMod val="109000"/>
                <a:tint val="81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7654E817-920B-40F5-9FB8-339E55FE0037}"/>
              </a:ext>
            </a:extLst>
          </p:cNvPr>
          <p:cNvSpPr/>
          <p:nvPr/>
        </p:nvSpPr>
        <p:spPr>
          <a:xfrm>
            <a:off x="323528" y="908720"/>
            <a:ext cx="8532948" cy="496855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FF6B0B-AF62-4837-A8A7-07BEF254B742}"/>
              </a:ext>
            </a:extLst>
          </p:cNvPr>
          <p:cNvSpPr txBox="1"/>
          <p:nvPr/>
        </p:nvSpPr>
        <p:spPr>
          <a:xfrm>
            <a:off x="521550" y="303216"/>
            <a:ext cx="813690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изучаемых вопросов</a:t>
            </a:r>
          </a:p>
          <a:p>
            <a:pPr algn="ctr"/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Содержание, требования и порядок организации системы севооборотов</a:t>
            </a:r>
          </a:p>
          <a:p>
            <a:pPr marL="342900" indent="-342900" algn="just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видов и типов севооборотов </a:t>
            </a:r>
          </a:p>
          <a:p>
            <a:pPr marL="342900" indent="-342900" algn="just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Обоснование состава и площадей культур в севооборотах </a:t>
            </a:r>
          </a:p>
          <a:p>
            <a:pPr marL="342900" indent="-342900" algn="just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числа и площадей в севооборотах</a:t>
            </a:r>
          </a:p>
          <a:p>
            <a:pPr marL="342900" indent="-342900" algn="just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агроэкологического обоснования системы севооборотов </a:t>
            </a:r>
          </a:p>
          <a:p>
            <a:pPr marL="342900" indent="-342900" algn="just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обоснования размещения севооборотов в условиях экологизации использования земель</a:t>
            </a:r>
          </a:p>
          <a:p>
            <a:pPr marL="342900" indent="-342900" algn="just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полевых севооборотов </a:t>
            </a:r>
          </a:p>
          <a:p>
            <a:pPr marL="342900" indent="-342900" algn="just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кормовых севооборотов</a:t>
            </a:r>
          </a:p>
          <a:p>
            <a:pPr marL="342900" indent="-342900" algn="just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специальных севооборотов</a:t>
            </a:r>
          </a:p>
          <a:p>
            <a:pPr marL="342900" indent="-342900" algn="just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 всесевооборотных участков </a:t>
            </a:r>
          </a:p>
          <a:p>
            <a:pPr marL="342900" indent="-342900" algn="just"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организации севооборотов и их оценки </a:t>
            </a:r>
          </a:p>
          <a:p>
            <a:pPr marL="342900" indent="-342900">
              <a:buAutoNum type="arabicPeriod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1929149"/>
      </p:ext>
    </p:extLst>
  </p:cSld>
  <p:clrMapOvr>
    <a:masterClrMapping/>
  </p:clrMapOvr>
  <p:transition spd="slow">
    <p:cov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755576" y="620688"/>
            <a:ext cx="7128792" cy="5949280"/>
          </a:xfrm>
        </p:spPr>
        <p:txBody>
          <a:bodyPr>
            <a:normAutofit fontScale="92500" lnSpcReduction="20000"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	Севообороты размещают одновременно с определением типа, вида, числа и размеров.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	При размещении севооборотов учитывают: местоположение и границы производственных подразделений и хозяйственных центров, магистральных дорог, источников орошения, конфигурацию, площади и протяженность земельных массивов, размещение животноводческих ферм, кормовых земель.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	Типовые схемы различных видов севооборотов подбирают в соответствии с зональными системами земледелия, пользуясь изданными повсеместно рекомендациями по системе ведения сельского хозяйства для данной зоны. Следует при этом использовать результаты кадастровой оценки и бонитировки почв.</a:t>
            </a:r>
          </a:p>
          <a:p>
            <a:pPr marL="114300" indent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id="{34637F53-C858-49EB-8AA4-D8EAD02B3D30}"/>
              </a:ext>
            </a:extLst>
          </p:cNvPr>
          <p:cNvSpPr txBox="1">
            <a:spLocks noChangeArrowheads="1"/>
          </p:cNvSpPr>
          <p:nvPr/>
        </p:nvSpPr>
        <p:spPr>
          <a:xfrm rot="10800000" flipV="1">
            <a:off x="395536" y="1988840"/>
            <a:ext cx="8028384" cy="2376264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sz="5300" b="1" i="0" u="none" strike="noStrike" kern="1200" cap="none" spc="50" normalizeH="0" baseline="0" noProof="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6700" b="1" spc="50" noProof="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Вопрос 3</a:t>
            </a:r>
            <a:endParaRPr lang="ru-RU" sz="6700" b="1" spc="50" dirty="0">
              <a:ln w="9525" cmpd="sng">
                <a:solidFill>
                  <a:schemeClr val="bg1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lvl="0" algn="ctr"/>
            <a:r>
              <a:rPr lang="ru-RU" sz="67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Обоснование состава и площадей культур в севооборотах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sz="4000" b="0" i="0" u="none" strike="noStrike" kern="1200" cap="none" spc="0" normalizeH="0" baseline="0" noProof="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ru-RU" altLang="ru-RU" sz="4000" b="0" i="0" u="none" strike="noStrike" kern="1200" cap="none" spc="0" normalizeH="0" baseline="0" noProof="0" dirty="0">
              <a:ln>
                <a:solidFill>
                  <a:schemeClr val="bg1"/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cove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23728" y="692696"/>
            <a:ext cx="653447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Специализация хозяйства и его производственных подразделений, структура посевных площадей определяют состав сельскохозяйственных культур. Среди них могут быть ведущие товарные культуры (сахарная свекла, картофель, овощи и др.). В севообороты с этими культурами включают наилучшие предшественники, размещают их на наиболее плодородных землях.</a:t>
            </a:r>
          </a:p>
          <a:p>
            <a:pPr marL="114300" indent="45720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Специализация сельскохозяйственных организаций определяет состав культур в полевых севооборотах. </a:t>
            </a:r>
          </a:p>
          <a:p>
            <a:pPr marL="114300" indent="45720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При  проектировании полевых севооборотов необходимо создать наилучшие условия для размещения их по территории, обеспечив полевые культуры лучшими предшественниками и создав благоприятные условия для возделывания растений.</a:t>
            </a: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0326348"/>
      </p:ext>
    </p:extLst>
  </p:cSld>
  <p:clrMapOvr>
    <a:masterClrMapping/>
  </p:clrMapOvr>
  <p:transition spd="slow">
    <p:cover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416824" cy="5976664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 всех случаях состав культур в полевых севооборотах, их число и размещение необходимо увязывать с качеством почв хозяйства и их размещением на территории. При достаточной площади земель, сильно различающихся по плодородию, и их компактном расположении вводят отдельные полевые севообороты  с различным набором культур.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Основное условие при этом размещение менее требовательных к почвенному плодородию культур на менее плодородных землях и, наоборот, более требовательных культур на более плодородных почвах. Большое значение в этих случаях следует придавать культурам, повышающим или восстанавливающим плодородие почв (многолетним травам, люпину, зернобобовым и др.).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7704" y="260648"/>
            <a:ext cx="7020272" cy="6408712"/>
          </a:xfrm>
        </p:spPr>
        <p:txBody>
          <a:bodyPr>
            <a:normAutofit/>
          </a:bodyPr>
          <a:lstStyle/>
          <a:p>
            <a:pPr marL="0" indent="432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На легких почвах с небольшим содержанием гумуса вводят сидеральные севообороты, на суглинистых почвах –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севообороты, насыщенные льном, озимой пшеницей и другими культурами. </a:t>
            </a:r>
          </a:p>
          <a:p>
            <a:pPr marL="0" indent="432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На землях, подверженных смыву, проектируют почвозащитные севообороты с включением в их состав многолетних трав, озимых культур. </a:t>
            </a:r>
          </a:p>
          <a:p>
            <a:pPr marL="0" indent="432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Несмятые земли выделяют под полевые севообороты с большим насыщением пропашными , интенсивно возделываемыми культурами.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0326348"/>
      </p:ext>
    </p:extLst>
  </p:cSld>
  <p:clrMapOvr>
    <a:masterClrMapping/>
  </p:clrMapOvr>
  <p:transition spd="slow">
    <p:cover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980728"/>
            <a:ext cx="78488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320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Особенности почвенного покрова, рельефа местности, мелиоративного состояния и хозяйственного использования земель оценивают с учетом степени окультуренности почв и условий возделывания имеющихся в хозяйстве культур. </a:t>
            </a:r>
          </a:p>
          <a:p>
            <a:pPr indent="432000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320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При этом проектировании используют материалы почвенного (почвенноэрозионного), геоботанического, агропроизводственного, мелиоративного и других видов обследования, картограммы агропроизводственной группировки почв, данные агроэкологической оценки пашни, бонитировки почв, внутрихозяйственной оценки земель, проектов мелиорации и улучшения земель, земельно-кадастровых карт.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2051720" y="449288"/>
            <a:ext cx="6805264" cy="6408712"/>
          </a:xfrm>
        </p:spPr>
        <p:txBody>
          <a:bodyPr>
            <a:normAutofit fontScale="92500"/>
          </a:bodyPr>
          <a:lstStyle/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Обобщенный итог изучения этих материалов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– составление карты (картограмм) пригодности земель для возделывания с/х культур или их групп, которые используют при установлении типов и видов севооборотов.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	Количественные показатели этой карты в виде урожайности с/х культур на участках различного плодородия используют при определении дифференцированного размещения посевов при решении оптимизационной задачи на компьютере.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	Проектирование севооборотов начинают с тех типов и видов, которые отражают специализацию хозяйства или обусловлены природными особенностями территории.</a:t>
            </a:r>
          </a:p>
          <a:p>
            <a:pPr marL="114300" indent="0">
              <a:buNone/>
            </a:pP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0326348"/>
      </p:ext>
    </p:extLst>
  </p:cSld>
  <p:clrMapOvr>
    <a:masterClrMapping/>
  </p:clrMapOvr>
  <p:transition spd="slow">
    <p:cover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683568" y="836712"/>
            <a:ext cx="7632848" cy="6264696"/>
          </a:xfrm>
        </p:spPr>
        <p:txBody>
          <a:bodyPr>
            <a:noAutofit/>
          </a:bodyPr>
          <a:lstStyle/>
          <a:p>
            <a:pPr marL="0" indent="432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	Различные с/х культуры требуют разных условий произрастания (почвы, гранулометрический состав, условия увлажнения, освещенности и др.). </a:t>
            </a:r>
          </a:p>
          <a:p>
            <a:pPr marL="0" indent="432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Например, для получения высоких урожаев сахарной свеклы, яровой пшеницы необходимы богатые азотом плодородные почвы. Картофель, просо можно выращивать на менее плодородных и более легких почвах.</a:t>
            </a:r>
          </a:p>
          <a:p>
            <a:pPr marL="0" indent="432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Сильноэродированные почвы малопригодные или совсем непригодные для посевов пропашных культур (сахарной свеклы, кукурузы, подсолнечника, картофеля), но могут быть использованы для культур сплошного сева ( многолетних и однолетних трав, зерновых). </a:t>
            </a:r>
          </a:p>
          <a:p>
            <a:pPr marL="114300" lvl="0" indent="0">
              <a:buNone/>
            </a:pPr>
            <a:endParaRPr lang="ru-RU" sz="26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51720" y="692696"/>
            <a:ext cx="676875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Осушенные торфяники малопригодны для картофеля, льна, сахарной свеклы, силосных, но их используют для посевов зерновых, многолетних и однолетних трав. </a:t>
            </a:r>
          </a:p>
          <a:p>
            <a:pPr indent="457200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На почвах легкого гранулометрического состава ограничены посевы пшеницы, ячменя, сахарной свеклы, а на почвах избыточного увлажнения не рекомендуют посадку картофеля, озимых зерновых 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культур.</a:t>
            </a:r>
          </a:p>
          <a:p>
            <a:pPr indent="457200" algn="just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326348"/>
      </p:ext>
    </p:extLst>
  </p:cSld>
  <p:clrMapOvr>
    <a:masterClrMapping/>
  </p:clrMapOvr>
  <p:transition spd="slow">
    <p:cover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id="{34637F53-C858-49EB-8AA4-D8EAD02B3D30}"/>
              </a:ext>
            </a:extLst>
          </p:cNvPr>
          <p:cNvSpPr txBox="1">
            <a:spLocks noChangeArrowheads="1"/>
          </p:cNvSpPr>
          <p:nvPr/>
        </p:nvSpPr>
        <p:spPr>
          <a:xfrm rot="10800000" flipV="1">
            <a:off x="611560" y="1844824"/>
            <a:ext cx="8028384" cy="3312368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sz="4000" b="1" i="0" u="none" strike="noStrike" kern="1200" cap="none" spc="50" normalizeH="0" baseline="0" noProof="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4400" b="1" spc="50" noProof="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Вопрос 4</a:t>
            </a:r>
            <a:endParaRPr lang="ru-RU" sz="4400" b="1" spc="50" dirty="0">
              <a:ln w="9525" cmpd="sng">
                <a:solidFill>
                  <a:schemeClr val="bg1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lvl="0" algn="ctr"/>
            <a:r>
              <a:rPr lang="ru-RU" sz="4400" b="1" dirty="0">
                <a:solidFill>
                  <a:schemeClr val="accent1">
                    <a:lumMod val="50000"/>
                  </a:schemeClr>
                </a:solidFill>
              </a:rPr>
              <a:t>Определение числа и площадей севооборотов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sz="4000" b="0" i="0" u="none" strike="noStrike" kern="1200" cap="none" spc="0" normalizeH="0" baseline="0" noProof="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ru-RU" altLang="ru-RU" sz="4000" b="0" i="0" u="none" strike="noStrike" kern="1200" cap="none" spc="0" normalizeH="0" baseline="0" noProof="0" dirty="0">
              <a:ln>
                <a:solidFill>
                  <a:schemeClr val="bg1"/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id="{34637F53-C858-49EB-8AA4-D8EAD02B3D30}"/>
              </a:ext>
            </a:extLst>
          </p:cNvPr>
          <p:cNvSpPr txBox="1">
            <a:spLocks noChangeArrowheads="1"/>
          </p:cNvSpPr>
          <p:nvPr/>
        </p:nvSpPr>
        <p:spPr>
          <a:xfrm rot="10800000" flipV="1">
            <a:off x="0" y="1988840"/>
            <a:ext cx="9252520" cy="2376265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sz="4000" b="1" i="0" u="none" strike="noStrike" kern="1200" cap="none" spc="50" normalizeH="0" baseline="0" noProof="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5300" b="1" spc="50" noProof="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Вопрос 1</a:t>
            </a:r>
            <a:endParaRPr lang="ru-RU" sz="5300" b="1" spc="50" dirty="0">
              <a:ln w="9525" cmpd="sng">
                <a:solidFill>
                  <a:schemeClr val="bg1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kumimoji="0" lang="ru-RU" sz="5300" b="1" i="0" u="none" strike="noStrike" kern="1200" cap="none" spc="50" normalizeH="0" baseline="0" noProof="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53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Содержание, требования и порядок организации системы севооборотов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ru-RU" sz="4000" b="0" i="0" u="none" strike="noStrike" kern="1200" cap="none" spc="0" normalizeH="0" baseline="0" noProof="0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ru-RU" altLang="ru-RU" sz="4000" b="0" i="0" u="none" strike="noStrike" kern="1200" cap="none" spc="0" normalizeH="0" baseline="0" noProof="0" dirty="0">
              <a:ln>
                <a:solidFill>
                  <a:schemeClr val="bg1"/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cover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7704856" cy="5976664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На установление числа и площадей севооборотов влияют: </a:t>
            </a:r>
          </a:p>
          <a:p>
            <a:pPr marL="457200" indent="-342900" algn="just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организационно-производственная структура хозяйства, число, число и  размещение хозяйственных центров на территории с/х организации; </a:t>
            </a:r>
          </a:p>
          <a:p>
            <a:pPr marL="457200" indent="-342900" algn="just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качество земель и пространственные условия землепользования.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7704" y="260648"/>
            <a:ext cx="7020272" cy="6408712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 территориальной организационно-производственной структуре сельскохозяйственных организаций систему севооборотов разрабатывают отдельно для каждого внутрихозяйственного подразделения (производственного участка, отделения, комплексной бригады), при цеховой (отраслевой) структуре - 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для растениеводческих цехов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(полеводства, кормопроизводства, овощеводства).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При этом стремятся, чтобы общее число севооборотов в подразделении было минимальным.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Лучше всего, если в подразделении будет один севооборот.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0326348"/>
      </p:ext>
    </p:extLst>
  </p:cSld>
  <p:clrMapOvr>
    <a:masterClrMapping/>
  </p:clrMapOvr>
  <p:transition spd="slow">
    <p:cover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5616" y="980728"/>
            <a:ext cx="705678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В целях ликвидации обезлички в использовании земли, заинтересованности работников в конечных результатах своего труда, росте плодородия полей каждый севооборот целесообразно закреплять  за отдельным трудовым коллективом (бригадой). </a:t>
            </a:r>
          </a:p>
          <a:p>
            <a:pPr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Допускается, когда несколько севооборотов в одном производственном подразделении (например, полевой и почвозащитный) закрепляется за одной бригадой.</a:t>
            </a:r>
          </a:p>
          <a:p>
            <a:pPr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Нежелательно, чтобы один севооборот обслуживался несколькими постоянными полеводческими подразделениями.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2123728" y="260648"/>
            <a:ext cx="6805264" cy="6408712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Согласно рекомендациям при закреплении полевого севооборота за самостоятельной тракторно-полеводческой бригадой при комплексной механизации производственных процессов его площадь должна составлять: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пропашные севообороты с картофелем или сахарной свеклой – до 700-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850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га,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зернотравопропашные, зернопаропропашные – до 1000-1200,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зернотравяные – до 1500-1800га.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площадь кормовых севооборотов, закрепляемых за бригадами по кормопроизводству, составляет 400- 800 га, овощных – 100-200 га (по площади овощных культур). </a:t>
            </a:r>
          </a:p>
          <a:p>
            <a:pPr marL="114300" indent="0">
              <a:buNone/>
            </a:pP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0326348"/>
      </p:ext>
    </p:extLst>
  </p:cSld>
  <p:clrMapOvr>
    <a:masterClrMapping/>
  </p:clrMapOvr>
  <p:transition spd="slow">
    <p:cover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412776"/>
            <a:ext cx="7886700" cy="4351338"/>
          </a:xfrm>
        </p:spPr>
        <p:txBody>
          <a:bodyPr/>
          <a:lstStyle/>
          <a:p>
            <a:pPr marL="0" indent="432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Площади севооборотов можно определять, исходя из площади пашни, закрепляемой за производственным подразделением оптимального размера; на основании размеров площадей посевов ведущей культуры и рекомендуемой доли ее в севообороте; с учетом оптимальной площади и числа полей в рекомендуемой к освоению схеме севооборота.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55576" y="692696"/>
                <a:ext cx="7344816" cy="59093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457200" algn="just">
                  <a:buNone/>
                </a:pPr>
                <a:r>
                  <a:rPr lang="ru-RU" sz="2400" dirty="0">
                    <a:latin typeface="Times New Roman" pitchFamily="18" charset="0"/>
                    <a:cs typeface="Times New Roman" pitchFamily="18" charset="0"/>
                  </a:rPr>
                  <a:t>В первом случае площадь севооборота 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ru-RU" sz="2400" dirty="0">
                    <a:latin typeface="Times New Roman" pitchFamily="18" charset="0"/>
                    <a:cs typeface="Times New Roman" pitchFamily="18" charset="0"/>
                  </a:rPr>
                  <a:t> га, рассчитывается по формуле: </a:t>
                </a:r>
              </a:p>
              <a:p>
                <a:pPr indent="457200" algn="just">
                  <a:buNone/>
                </a:pPr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indent="457200" algn="ctr">
                  <a:buNone/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𝐻</m:t>
                        </m:r>
                      </m:sub>
                    </m:sSub>
                  </m:oMath>
                </a14:m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ru-RU" sz="3200" dirty="0">
                    <a:latin typeface="Times New Roman" pitchFamily="18" charset="0"/>
                    <a:cs typeface="Times New Roman" pitchFamily="18" charset="0"/>
                  </a:rPr>
                  <a:t>;</a:t>
                </a:r>
              </a:p>
              <a:p>
                <a:pPr indent="457200" algn="ctr">
                  <a:buNone/>
                </a:pPr>
                <a:endParaRPr lang="ru-RU" sz="3200" dirty="0">
                  <a:latin typeface="Times New Roman" pitchFamily="18" charset="0"/>
                  <a:cs typeface="Times New Roman" pitchFamily="18" charset="0"/>
                </a:endParaRPr>
              </a:p>
              <a:p>
                <a:pPr indent="457200" algn="just">
                  <a:buNone/>
                </a:pPr>
                <a:r>
                  <a:rPr lang="ru-RU" sz="2400" dirty="0">
                    <a:latin typeface="Times New Roman" pitchFamily="18" charset="0"/>
                    <a:cs typeface="Times New Roman" pitchFamily="18" charset="0"/>
                  </a:rPr>
                  <a:t>где 	</a:t>
                </a:r>
                <a:r>
                  <a:rPr lang="ru-RU" sz="2400" b="1" dirty="0">
                    <a:latin typeface="Times New Roman" pitchFamily="18" charset="0"/>
                    <a:cs typeface="Times New Roman" pitchFamily="18" charset="0"/>
                  </a:rPr>
                  <a:t>Р</a:t>
                </a:r>
                <a:r>
                  <a:rPr lang="ru-RU" sz="2400" b="1" baseline="-25000" dirty="0">
                    <a:latin typeface="Times New Roman" pitchFamily="18" charset="0"/>
                    <a:cs typeface="Times New Roman" pitchFamily="18" charset="0"/>
                  </a:rPr>
                  <a:t>Н</a:t>
                </a:r>
                <a:r>
                  <a:rPr lang="ru-RU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>
                    <a:latin typeface="Times New Roman" pitchFamily="18" charset="0"/>
                    <a:cs typeface="Times New Roman" pitchFamily="18" charset="0"/>
                  </a:rPr>
                  <a:t>– оптимальная площадь пашни с 					заданным составом      культур, 						приходящаяся на 1 механизатора, га; </a:t>
                </a:r>
              </a:p>
              <a:p>
                <a:pPr indent="457200">
                  <a:buNone/>
                </a:pPr>
                <a:r>
                  <a:rPr lang="ru-RU" sz="2400" dirty="0">
                    <a:latin typeface="Times New Roman" pitchFamily="18" charset="0"/>
                    <a:cs typeface="Times New Roman" pitchFamily="18" charset="0"/>
                  </a:rPr>
                  <a:t>		</a:t>
                </a:r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>
                    <a:latin typeface="Times New Roman" pitchFamily="18" charset="0"/>
                    <a:cs typeface="Times New Roman" pitchFamily="18" charset="0"/>
                  </a:rPr>
                  <a:t>– число механизаторов.</a:t>
                </a:r>
              </a:p>
              <a:p>
                <a:pPr indent="457200" algn="just">
                  <a:buNone/>
                </a:pPr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  <a:p>
                <a:pPr indent="457200" algn="just">
                  <a:buNone/>
                </a:pPr>
                <a:r>
                  <a:rPr lang="ru-RU" sz="2400" b="1" dirty="0">
                    <a:latin typeface="Times New Roman" pitchFamily="18" charset="0"/>
                    <a:cs typeface="Times New Roman" pitchFamily="18" charset="0"/>
                  </a:rPr>
                  <a:t>Например</a:t>
                </a:r>
                <a:r>
                  <a:rPr lang="ru-RU" sz="2400" dirty="0">
                    <a:latin typeface="Times New Roman" pitchFamily="18" charset="0"/>
                    <a:cs typeface="Times New Roman" pitchFamily="18" charset="0"/>
                  </a:rPr>
                  <a:t>, если в бригаде 7 механизаторов, а       нагрузка пашни на 1 механизатора по зернопаровому севообороту составляет 100 га, то площадь севооборота будет равна 700 га (100*7=700).</a:t>
                </a:r>
              </a:p>
              <a:p>
                <a:pPr indent="457200" algn="just">
                  <a:buNone/>
                </a:pPr>
                <a:endParaRPr lang="ru-RU" sz="2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692696"/>
                <a:ext cx="7344816" cy="5909310"/>
              </a:xfrm>
              <a:prstGeom prst="rect">
                <a:avLst/>
              </a:prstGeom>
              <a:blipFill>
                <a:blip r:embed="rId2"/>
                <a:stretch>
                  <a:fillRect l="-1328" t="-826" r="-12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>
            <a:spLocks noGrp="1"/>
          </p:cNvSpPr>
          <p:nvPr>
            <p:ph idx="1"/>
          </p:nvPr>
        </p:nvSpPr>
        <p:spPr>
          <a:xfrm>
            <a:off x="2123728" y="260648"/>
            <a:ext cx="6805264" cy="6408712"/>
          </a:xfrm>
        </p:spPr>
        <p:txBody>
          <a:bodyPr>
            <a:normAutofit lnSpcReduction="10000"/>
          </a:bodyPr>
          <a:lstStyle/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Во втором случае площадь севооборота можно определить, исходя из того что, в общей сумме затрат времени и средств на зерновые севообороты уборка занимает значительное место, поэтому площадь, занимаемая зерновыми, должна обеспечивать оптимальные условия для работы уборочнотранспортных комплексов (отрядов, бригад, звеньев) и их полную загрузку в лучшие агротехнические сроки.</a:t>
            </a:r>
          </a:p>
          <a:p>
            <a:pPr marL="0" indent="45720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Уборочная площадь зерновых, га равна: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600" b="1" baseline="-25000" dirty="0" err="1">
                <a:latin typeface="Times New Roman" pitchFamily="18" charset="0"/>
                <a:cs typeface="Times New Roman" pitchFamily="18" charset="0"/>
              </a:rPr>
              <a:t>уб</a:t>
            </a:r>
            <a:r>
              <a:rPr lang="ru-RU" sz="2600" b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sz="2600" b="1" baseline="-25000" dirty="0" err="1">
                <a:latin typeface="Times New Roman" pitchFamily="18" charset="0"/>
                <a:cs typeface="Times New Roman" pitchFamily="18" charset="0"/>
              </a:rPr>
              <a:t>дн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Д  ,</a:t>
            </a:r>
          </a:p>
          <a:p>
            <a:pPr marL="0" indent="457200" algn="ctr">
              <a:lnSpc>
                <a:spcPct val="110000"/>
              </a:lnSpc>
              <a:spcBef>
                <a:spcPts val="0"/>
              </a:spcBef>
              <a:buNone/>
            </a:pP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sz="2400" b="1" i="1" baseline="-25000" dirty="0" err="1">
                <a:latin typeface="Times New Roman" pitchFamily="18" charset="0"/>
                <a:cs typeface="Times New Roman" pitchFamily="18" charset="0"/>
              </a:rPr>
              <a:t>дн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дневная выработка агрегата на 	  	уборке, га/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число комбайнов;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оптимальные сроки уборки,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4300" indent="0">
              <a:buNone/>
            </a:pP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0326348"/>
      </p:ext>
    </p:extLst>
  </p:cSld>
  <p:clrMapOvr>
    <a:masterClrMapping/>
  </p:clrMapOvr>
  <p:transition spd="slow">
    <p:cover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7886700" cy="4351338"/>
          </a:xfrm>
        </p:spPr>
        <p:txBody>
          <a:bodyPr>
            <a:normAutofit/>
          </a:bodyPr>
          <a:lstStyle/>
          <a:p>
            <a:pPr marL="11430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Общая площадь севооборота, га равна: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11430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где 	λ – доля зерновых в структуре севооборота, %.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746" y="2058791"/>
            <a:ext cx="2664296" cy="1370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251520" y="836712"/>
            <a:ext cx="7825680" cy="5564088"/>
          </a:xfrm>
          <a:blipFill rotWithShape="1">
            <a:blip r:embed="rId2" cstate="print"/>
            <a:stretch>
              <a:fillRect l="-467" t="-1424" r="-1402"/>
            </a:stretch>
          </a:blipFill>
        </p:spPr>
        <p:txBody>
          <a:bodyPr/>
          <a:lstStyle/>
          <a:p>
            <a:pPr marL="0" indent="0">
              <a:buNone/>
            </a:pPr>
            <a:r>
              <a:rPr lang="ru-RU" dirty="0">
                <a:noFill/>
              </a:rPr>
              <a:t> 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27584" y="1124744"/>
            <a:ext cx="756084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третьем случае площадь севооборота, га определяют как произведение оптимальной площади поля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="1" baseline="-25000" dirty="0" err="1">
                <a:latin typeface="Times New Roman" pitchFamily="18" charset="0"/>
                <a:cs typeface="Times New Roman" pitchFamily="18" charset="0"/>
              </a:rPr>
              <a:t>opt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число полей в рекомендуемой схеме чередования культур К: </a:t>
            </a:r>
          </a:p>
          <a:p>
            <a:pPr indent="457200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Например, оптимальная площадь поля зернового севооборота при числе комбайнов в бригаде, равном 8, находится в пределах от 89 до 115 га. При наличии в севообороте от 7 до 10 полей его площадь будет составлять от 623 до 1150 га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973372"/>
            <a:ext cx="2231006" cy="911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9712" y="476672"/>
            <a:ext cx="6840537" cy="5832475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Как показала практика, организацию с-х производства и территории на основе научно обоснованных систем земледелия необходимо начинать с ведения и освоения севооборотов, установления строгого чередования культур, отвечающего природным и экономическим условиям конкретного хозяйства, особенностям каждого участка пашни.</a:t>
            </a:r>
          </a:p>
          <a:p>
            <a:pPr marL="114300" indent="0" algn="just"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Правильные севообороты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основа рационального земледелия. Они способствуют повышению эффективности использования земли, с-х техники, трудовых и денежно-материальных ресурсов.</a:t>
            </a: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5620171"/>
      </p:ext>
    </p:extLst>
  </p:cSld>
  <p:clrMapOvr>
    <a:masterClrMapping/>
  </p:clrMapOvr>
  <p:transition spd="slow">
    <p:cover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79712" y="260648"/>
            <a:ext cx="691276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приведенным формулам в зависимости от площади отдельных контуров, входящих в севооборот, рассчитывают ориентировочные площади зерновых севооборотов, которых целесообразно придерживаться при проектировании.</a:t>
            </a:r>
          </a:p>
          <a:p>
            <a:pPr indent="457200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Число зерновых севооборотов в конкретном хозяйстве зависит от их оптимальной площади, намечаемой организационно-производственной структуры площади и конфигурации землепользования в хозяйстве.</a:t>
            </a:r>
          </a:p>
          <a:p>
            <a:pPr indent="457200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 этом площадь полей зерновых севооборотов должна обеспечивать агротехнически правильное и высокпроизводительное выполнение механизированных работ.</a:t>
            </a:r>
          </a:p>
        </p:txBody>
      </p:sp>
    </p:spTree>
    <p:extLst>
      <p:ext uri="{BB962C8B-B14F-4D97-AF65-F5344CB8AC3E}">
        <p14:creationId xmlns:p14="http://schemas.microsoft.com/office/powerpoint/2010/main" val="4290326348"/>
      </p:ext>
    </p:extLst>
  </p:cSld>
  <p:clrMapOvr>
    <a:masterClrMapping/>
  </p:clrMapOvr>
  <p:transition spd="slow">
    <p:cover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83568" y="1052736"/>
            <a:ext cx="77048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проектирование полевых севооборотов большое влияние оказывают почвенные условия, сложившиеся в перспективное расселение, организиционно-хозяйственная структура, размеры пахотных массивов, набор полевых культур, энерговооруженность и организация труда в полеводстве. Полевые севообороты на суглинистых и супесчаных почвах при большом наборе культур с многолетними травами проектируют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7-9 польными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на песчаных почвах и рыхлых супесях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4-6- польными.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07704" y="1197620"/>
            <a:ext cx="6912768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Набор полевых культур в поле влияет на число полей в севообороте и на продолжительность его ротации. </a:t>
            </a:r>
          </a:p>
          <a:p>
            <a:pPr indent="457200" algn="just"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Длинная ротация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(8-12 лет) в севооборотах, где посевы озимых и зерновых культур чередуют с многолетними травами и пропашными культурами. </a:t>
            </a:r>
          </a:p>
          <a:p>
            <a:pPr indent="457200" algn="just"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Продолжительность ротации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6-7 лет характерна для пропашных севооборотов. </a:t>
            </a:r>
          </a:p>
          <a:p>
            <a:pPr indent="457200" algn="just"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Короткая ротация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(3-6 лет) свойственна зернопаровым и специальным севооборотам. </a:t>
            </a:r>
          </a:p>
          <a:p>
            <a:pPr indent="45720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Продолжительность ротации влияет на площадь севооборота. </a:t>
            </a:r>
          </a:p>
          <a:p>
            <a:pPr indent="45720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 равных площадях полей 8-12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польные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севообороты будут в 2-3 раза крупнее, чем 4-6-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польные</a:t>
            </a:r>
            <a:r>
              <a:rPr lang="ru-RU" sz="2000" dirty="0"/>
              <a:t>.</a:t>
            </a:r>
          </a:p>
          <a:p>
            <a:pPr indent="457200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326348"/>
      </p:ext>
    </p:extLst>
  </p:cSld>
  <p:clrMapOvr>
    <a:masterClrMapping/>
  </p:clrMapOvr>
  <p:transition spd="slow">
    <p:cover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35596" y="1505396"/>
            <a:ext cx="7272808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3200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 прочих равных условиях хозяйства, более крупные площади имеют и большее число плевых севооборотов, а в условиях значительной сельскохозяйственной освоенности и распаханности территории –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полевые севообороты большей площади.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43200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Следует иметь ввиду, что в условиях мелкоконтурности земель, пестроты почвенного  покрова, сильной расчлененности территории и разобщенности пахотных массивов чрезмерно крупные севообороты не позволяют соблюдать агротехнические требования возделывания культур, усложняют руководство и организацию полевых работ, затрудняют техническое обслуживание сельскохозяйственной техники.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95736" y="620688"/>
            <a:ext cx="6696744" cy="5688632"/>
          </a:xfrm>
        </p:spPr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 избежание встречных переходов и переездов людей и сельскохозяйственной техники к месту работы и обратно число полевых севооборотов увязывают с числом и размещением населенных пунктов. </a:t>
            </a:r>
          </a:p>
          <a:p>
            <a:pPr marL="11430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При территориальной организационно-производственной структуре управления сельскохозяйственным предприятием стремятся, чтобы отделения (бригады) были сформированы на базе одного крупного селения и за каждым (каждой) из них закрепляли один полевой севооборот. </a:t>
            </a:r>
          </a:p>
          <a:p>
            <a:pPr marL="11430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Если хозяйственные центры в производственных подразделениях размещены на краю землепользований, а их земельные массивы вытянуты в одну сторону, целесообразно введение нескольких полевых севооборотов с распространением на близлежащих землях наиболее трудоемких и малотранспортабельных культур. </a:t>
            </a:r>
          </a:p>
          <a:p>
            <a:pPr marL="11430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Это необходимо для снижения затрат на транспортировку рабочих и грузов, холостые переезды сельскохозяйственной техники.</a:t>
            </a:r>
          </a:p>
          <a:p>
            <a:pPr marL="11430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u="sng" dirty="0"/>
          </a:p>
        </p:txBody>
      </p:sp>
    </p:spTree>
    <p:extLst>
      <p:ext uri="{BB962C8B-B14F-4D97-AF65-F5344CB8AC3E}">
        <p14:creationId xmlns:p14="http://schemas.microsoft.com/office/powerpoint/2010/main" val="4290326348"/>
      </p:ext>
    </p:extLst>
  </p:cSld>
  <p:clrMapOvr>
    <a:masterClrMapping/>
  </p:clrMapOvr>
  <p:transition spd="slow">
    <p:cover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95736" y="620688"/>
            <a:ext cx="6696744" cy="5688632"/>
          </a:xfrm>
        </p:spPr>
        <p:txBody>
          <a:bodyPr>
            <a:normAutofit fontScale="70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	При небольшой площади производственного подразделения хозяйства приближение к населенным пунктам грузоемких культур может быть достигнуто и в рамках одного севооборота. 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	Например, звено севооборота, располагающееся вблизи селения имеет следующее чередование : 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зернобобовые,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озимые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картофель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яровые зерновые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Картофель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	На удаленных землях вводят следующее звено 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6-7.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Многолетние травы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озимые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. яровые зерновые с подсевом трав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0326348"/>
      </p:ext>
    </p:extLst>
  </p:cSld>
  <p:clrMapOvr>
    <a:masterClrMapping/>
  </p:clrMapOvr>
  <p:transition spd="slow">
    <p:cover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980728"/>
            <a:ext cx="777686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 проектировании необходимо стремиться к введению в хозяйстве минимального числа севооборотов. </a:t>
            </a:r>
          </a:p>
          <a:p>
            <a:pPr marL="11430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	Проектирование одного полевого севооборота целесообразно при компактном землепользовании, однородном почвенном покрове, наличии одного-двух крупных населенных пунктов, а также при возможности размещения в каждом поле севооборота одной культуры.</a:t>
            </a:r>
          </a:p>
          <a:p>
            <a:pPr marL="11430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	Если необходимо, то проектирование одного полевого севооборота дополняют введением кормовых и специальных севооборотов.</a:t>
            </a:r>
          </a:p>
          <a:p>
            <a:pPr marL="114300" indent="0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95736" y="692696"/>
            <a:ext cx="6336704" cy="4392488"/>
          </a:xfrm>
        </p:spPr>
        <p:txBody>
          <a:bodyPr>
            <a:normAutofit fontScale="92500" lnSpcReduction="10000"/>
          </a:bodyPr>
          <a:lstStyle/>
          <a:p>
            <a:pPr marL="0" indent="432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хозяйствах, отличающихся мелко-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контурностью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земель, агротехнической неоднородностью массивов пашни, а также проявлением эрозионных процессов, укрупнение севооборотов должно предусматривать также дифференцированное размещение культур с выделением рабочих участков и обязательным проведением комплекса агротехнически необходимых мероприятий (мелиорация, окультуривание, борьба с эрозией почв). </a:t>
            </a:r>
          </a:p>
          <a:p>
            <a:pPr marL="0" indent="432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Во всех случаях при организации севооборотов необходимо учитывать требования адаптивного земледелия и размещать посевы сельскохозяйственных культур на наиболее пригодных для них землях.</a:t>
            </a:r>
          </a:p>
          <a:p>
            <a:pPr marL="0" indent="4320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5044959"/>
      </p:ext>
    </p:extLst>
  </p:cSld>
  <p:clrMapOvr>
    <a:masterClrMapping/>
  </p:clrMapOvr>
  <p:transition spd="slow">
    <p:cover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>
            <a:extLst>
              <a:ext uri="{FF2B5EF4-FFF2-40B4-BE49-F238E27FC236}">
                <a16:creationId xmlns:a16="http://schemas.microsoft.com/office/drawing/2014/main" id="{34637F53-C858-49EB-8AA4-D8EAD02B3D3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 rot="10800000" flipV="1">
            <a:off x="-6856" y="3140968"/>
            <a:ext cx="9036496" cy="2008722"/>
          </a:xfr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b">
            <a:normAutofit fontScale="90000"/>
          </a:bodyPr>
          <a:lstStyle/>
          <a:p>
            <a:br>
              <a:rPr lang="ru-RU" sz="40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2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5. Порядок агроэкономического обоснования системы севооборотов</a:t>
            </a:r>
            <a:br>
              <a:rPr lang="ru-RU" sz="4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2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2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dirty="0"/>
            </a:br>
            <a:endParaRPr lang="ru-RU" altLang="ru-RU" sz="4000" b="1" dirty="0"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10334808"/>
      </p:ext>
    </p:extLst>
  </p:cSld>
  <p:clrMapOvr>
    <a:masterClrMapping/>
  </p:clrMapOvr>
  <p:transition spd="med">
    <p:pull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43608" y="980728"/>
            <a:ext cx="72008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Проектированию севооборотов предшествуют расчеты по определению посевных площадей сельскохозяйственных культур и пара с учетом плана заказа государства на продажу товарной продукци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и, потребности планируемого поголовья животных в кормах, размеров семенного фонда и других хозяйственных нужд.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По материалам подготовительных работ изучают показатели состояния отраслей производства, перспектив его развития и заказа на составление проекта внутрихозяйственного землеустройства. Анализируют и используют в последующих расчетах данные о планируемом поголовье скота (общественного и граждан), его продуктивности , валовом выходе продукции животноводства, потребности в кормах и другой продукции растениеводства (для продажи, на семена), планируемой урожайности культур и необходимые для этих целей расчетные площади по хозяйству.</a:t>
            </a:r>
          </a:p>
          <a:p>
            <a:pPr marL="11430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68485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251520" y="764704"/>
            <a:ext cx="8064896" cy="6408712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Вводить севообороты в отрыве от организации всего с-х производства и без учета особенностей конкретного хозяйства нельзя, поэтому эти элементы организации территории  рассматривают только в проектах землеустройства, обеспечивающих взаимоувязку развивающегося производства с особенностями землевладения и землепользования.</a:t>
            </a:r>
          </a:p>
          <a:p>
            <a:pPr marL="114300" indent="0"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Основа организации севооборотов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проект внутрихозяйственного землеустройства или материалы корректировки ранее составленного проекта. При этом по возможности необходимо сохранить устойчивые элементы существующей организации (границы полей, правильно посаженные лесополосы, основные дороги)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2378576"/>
      </p:ext>
    </p:extLst>
  </p:cSld>
  <p:clrMapOvr>
    <a:masterClrMapping/>
  </p:clrMapOvr>
  <p:transition spd="slow">
    <p:cover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95736" y="404664"/>
            <a:ext cx="6552728" cy="6048672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 использованием чертежа землеустроительного обследования получают и анализируют данные о фактическом и проектируемом размещении бригад и ферм, поголовье скота на них, проектируемых изменениях и размещении бригад и хозяйственных центров, основных дорог и других объектов инженерного оборудования территории.</a:t>
            </a:r>
          </a:p>
          <a:p>
            <a:pPr marL="0" indent="0" algn="just">
              <a:buNone/>
            </a:pP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Последующие расчеты и проектные разработки ведут по производственным подразделениям.</a:t>
            </a:r>
          </a:p>
          <a:p>
            <a:pPr marL="0" indent="0" algn="just">
              <a:buNone/>
            </a:pP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Вначале рассчитывают потребность в кормах для скота. При этом используются данные о планируемом поголовье скота по бригадам, его продуктивности, валовом выходе продукции животноводства и норм расхода кормов на получение 100 ц продукции (молока, говядины, свинины). При расчете площадей для лошадей и скота граждан принимают данные нормативов кормления животных.</a:t>
            </a:r>
          </a:p>
          <a:p>
            <a:pPr marL="0" indent="0" algn="just">
              <a:buNone/>
            </a:pP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Рассчитывают потребности в кормах по отдельным животноводческим фермам, подразделениям, а также в целом по хозяйству на основании принятых рационов кормления животных, проектного поголовья, вида скота и типа кормления с учетом необходимости создания страхового фонда.	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0326348"/>
      </p:ext>
    </p:extLst>
  </p:cSld>
  <p:clrMapOvr>
    <a:masterClrMapping/>
  </p:clrMapOvr>
  <p:transition spd="slow">
    <p:cover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620688"/>
            <a:ext cx="720080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Значительная часть потребности в зеленых кормах и сене удовлетворяется с улучшенных и естественных кормовых земель. Зеленый конвейер рассчитывают на основании потребности скота (учитывая поголовье общественного скота по бригадам, фермам, видам и группам), урожайности улучшенных и естественных пастбищ, кормовых культур на пашне, принимаемых схем сенокосов – и пастбищеоборотов.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Учитывая планируемое поголовье скота по фермам и видам, формируют выпасные группы животных: гурты (КРС), отары (овцы), табуны (лошади). Скот граждан комплектуют в пастбищные группы по населенным пунктам. Размер гуртов коров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100-200 голов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молодняка КРС и нетелей до 200-300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телят до 100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отары овец до 600-1200 голов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Имея расчетную потребность в зеленых кормах по бригадам и видам животных, поголовье в гуртах и планируемую урожайность пастбищных земель, определяют необходимые площади пастбищ для каждой группы скота. Закрепляют массивы пастбищ за гуртами, табунами и скотом личной собственности по населенным пунктам.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309454854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95736" y="404664"/>
            <a:ext cx="6552728" cy="604867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Недостающую потребность в зеленых кормах обеспечивают за счет посевов сельскохозяйственных культур в севооборотах. Определяют посевные площади кормовых культур, размещаемых на пашне на основании планируемой урожайности и потребности в различных видах кормов. Часть недостающих зеленых кормов может быть обеспечена в результате посевов промежуточных и пожнивных культур, под которые занимают до 10-15% пахотных земель, а остальная потребность – за счет многолетних трав.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расчета посевных площадей, структуры посевов и валового сбора продукции растениеводства по бригадам и в целом по хозяйству используют уточненные данные проектируемого состава сельскохозяйственных земель. При расчетах пользуются данными заказа на составление проекта, объемов продукции для продажи, потребности в семенах и кормах, а также планируемой урожайностью культур и кормовых земель.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случае, когда общая площадь посевов по хозяйству окажется меньше проектной площади пахотных земель, расширяют посевы более ценных и рентабельных культур с учетом специализации производства, конъюнктуры  рынка и природных условий. При недостатке проектной площади корректируют заказ на продажу продукции, поголовье скота, рационы кормления или другие исходные показатели.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6096935"/>
      </p:ext>
    </p:extLst>
  </p:cSld>
  <p:clrMapOvr>
    <a:masterClrMapping/>
  </p:clrMapOvr>
  <p:transition spd="slow">
    <p:cover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95736" y="404664"/>
            <a:ext cx="6552728" cy="60486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расчете посевных площадей, структуры и валовых сборов продукции по подразделениям возникает обычно их несогласованность с площадями пахотных земель.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этом случае соответственно уменьшают или увеличивают заказы на продажу, получение семян, площади технических и других культур, т.е. перераспределяют производство продукции растениеводства между подразделениями. Однако при этом целесообразно сохранить расчетные площади грузоемких кормовых культур с целью приближения их к местам потребления продукции, учесть сложившуюся специализацию производственных подразделений, их трудообеспеченность и качество почв.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6419453"/>
      </p:ext>
    </p:extLst>
  </p:cSld>
  <p:clrMapOvr>
    <a:masterClrMapping/>
  </p:clrMapOvr>
  <p:transition spd="slow">
    <p:cover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>
            <a:extLst>
              <a:ext uri="{FF2B5EF4-FFF2-40B4-BE49-F238E27FC236}">
                <a16:creationId xmlns:a16="http://schemas.microsoft.com/office/drawing/2014/main" id="{34637F53-C858-49EB-8AA4-D8EAD02B3D3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 rot="10800000" flipV="1">
            <a:off x="53752" y="2554414"/>
            <a:ext cx="9036496" cy="2008722"/>
          </a:xfr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b">
            <a:normAutofit fontScale="90000"/>
          </a:bodyPr>
          <a:lstStyle/>
          <a:p>
            <a:br>
              <a:rPr lang="ru-RU" sz="40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2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6.</a:t>
            </a:r>
            <a:br>
              <a:rPr lang="ru-RU" sz="4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2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2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ln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обоснования размещения севооборотов в условиях экологического землепользования </a:t>
            </a:r>
            <a:br>
              <a:rPr lang="ru-RU" dirty="0"/>
            </a:br>
            <a:endParaRPr lang="ru-RU" altLang="ru-RU" sz="4000" b="1" dirty="0"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4454920"/>
      </p:ext>
    </p:extLst>
  </p:cSld>
  <p:clrMapOvr>
    <a:masterClrMapping/>
  </p:clrMapOvr>
  <p:transition spd="med">
    <p:pull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584" y="620688"/>
            <a:ext cx="7272808" cy="604867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сельскохозяйственного землепользования производства требует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более интенсивного использования сельскохозяйственных земель, проведения мероприятий по повышению их продуктивности и в то же время необходимо неукоснительно соблюдать природоохранные мероприятия. В наибольшей степени по установлению видов, количества, агротехнического содержания и площадей различных севооборотов и их размещение оказывает влияние на развитие эрозионной опасности.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Предотвращение эрозии почв на пашне имеет первостепенное значение.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Эту задачу решают подбором культур в севооборотах и размещением их на основе категории эрозионно-опасных земель, составленных с учетом картограмм эрозии почв хозяйства.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подверженные эрозии или слабосмытые земли выделяют под полевые севообороты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большим насыщением пропашными, интенсивно возделываемыми культурами.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землях, подверженных эрозии, проектируют почвозащитные севообороты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включением в их состав многолетних трав, озимых культур.</a:t>
            </a:r>
          </a:p>
          <a:p>
            <a:pPr marL="0" indent="0" algn="just">
              <a:buNone/>
            </a:pPr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1992388472"/>
      </p:ext>
    </p:extLst>
  </p:cSld>
  <p:clrMapOvr>
    <a:masterClrMapping/>
  </p:clrMapOvr>
  <p:transition spd="med">
    <p:pull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548680"/>
            <a:ext cx="6840760" cy="6040760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случае если земли, пригодные для возделывания ограниченного набора культур, занимают небольшую площадь и расположены компактным массивом, на них устанавливают свое чередование культур в рамках единого севооборота или предусматривают выводные поля культур. Например, на смытых землях можно запроектировать выводное поле многолетних трав. 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наличии больших открытых массивов земель с торфяными почвами и их осушении предусматривают полосное размещение культур.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условиях радиоактивного загрязнения важной проблемой функционирования сельскохозяйственного производства является организация использования пахотных земель и оценка возможности получения на них экологически чистой продукции. Решение этой задачи неразрывно связано с ведением рациональных севооборотов, которые позволяют снизить вынос радионуклидов почвы продукцией растениеводства. 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этом содержания радионуклидов в урожае сельскохозяйственных культур не должно превышать максимально допустимой концентрации радиоактивных веществ в продукции растениеводства.</a:t>
            </a:r>
          </a:p>
          <a:p>
            <a:pPr marL="0" indent="0">
              <a:buNone/>
            </a:pP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973389"/>
      </p:ext>
    </p:extLst>
  </p:cSld>
  <p:clrMapOvr>
    <a:masterClrMapping/>
  </p:clrMapOvr>
  <p:transition spd="med">
    <p:pull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>
            <a:extLst>
              <a:ext uri="{FF2B5EF4-FFF2-40B4-BE49-F238E27FC236}">
                <a16:creationId xmlns:a16="http://schemas.microsoft.com/office/drawing/2014/main" id="{34637F53-C858-49EB-8AA4-D8EAD02B3D3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 rot="10800000" flipV="1">
            <a:off x="24780" y="2924944"/>
            <a:ext cx="9036496" cy="1504666"/>
          </a:xfr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b">
            <a:normAutofit fontScale="90000"/>
          </a:bodyPr>
          <a:lstStyle/>
          <a:p>
            <a:br>
              <a:rPr lang="ru-RU" sz="40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2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7.</a:t>
            </a:r>
            <a:br>
              <a:rPr lang="ru-RU" sz="4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2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n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Организация полевых </a:t>
            </a:r>
            <a:br>
              <a:rPr lang="ru-RU" sz="4400" b="1" dirty="0">
                <a:ln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n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севооборотов</a:t>
            </a:r>
            <a:br>
              <a:rPr lang="ru-RU" sz="4400" dirty="0"/>
            </a:br>
            <a:endParaRPr lang="ru-RU" altLang="ru-RU" sz="4400" b="1" dirty="0"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52542683"/>
      </p:ext>
    </p:extLst>
  </p:cSld>
  <p:clrMapOvr>
    <a:masterClrMapping/>
  </p:clrMapOvr>
  <p:transition spd="med">
    <p:pull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584" y="548680"/>
            <a:ext cx="7344816" cy="604867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Полевыми называют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такие севообороты, в которых более половины площадей занимают зерновые, технические и другие продовольственные культуры.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главных отличительных признаков севооборота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наличие в нем ведущей товарной культуры или их групп, характеризующее производственное направление или специализацию севооборота: зерновая, картофельная, свекловичная, льняная и др.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целях высокопроизводительного использования сельскохозяйственной техники, роста производительности труда, повышения урожайности сельскохозяйственных культур под полевые севообороты в первую очередь отводят крупные массивы пашни со сравнительно небольшими уклонами (до 3˚), компактные, правильной конфигурации, с однородными агоропроизводственными и агроэкологическими группами и классами земель.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сельскохозяйственных предприятиях зернового направления преобладают полевые севообороты, насыщенные зерновыми культурами. Зернотравяные и зерновые севообороты вводят также в хозяйствах, специализирующихся на производстве картофеля, сахарной свеклы, льна и других технических культур на удаленных от хозяйственного центра массивах.</a:t>
            </a:r>
          </a:p>
          <a:p>
            <a:pPr marL="0" indent="0" algn="just">
              <a:buNone/>
            </a:pPr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607533514"/>
      </p:ext>
    </p:extLst>
  </p:cSld>
  <p:clrMapOvr>
    <a:masterClrMapping/>
  </p:clrMapOvr>
  <p:transition spd="med">
    <p:pull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404664"/>
            <a:ext cx="7488832" cy="6192688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 полевых севооборотов определяется составом культур, требования к почвам которых различны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севооборотов с картофелем лучшими считают супесчаные и легкосуглинистые почвы, обладающие достаточной рыхлостью, воздухопроницаемостью, а также осушенные торфяники, освоенные пойменные земли. В связи с большой трудоемкостью возделывания картофеля, отзывчивостью на органические удобрения и полив картофельные севообороты размещают по возможности вблизи хозяйственных центров, животноводческих ферм, картофелехранилищ, а в случае применения орошения – недалеко от мест забора воды. Число и площадь картофельных севооборотов и полей в них должны быть согласованы с числом специализированных на этой культуре бригад (механизированные звенья). 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Как показывает практика, оптимальная площадь для применения комплекса машин на основных технологических операциях по возделыванию картофеля составляет 100…200 га (до 23 машин в комплексе), что соответствует нагрузке специализированной бригады.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Выращивание картофеля должно быть сосредоточено в хозяйствах, специализирующихся: в растениеводстве – на производстве картофеля и овощей, в животноводстве – на производстве молока, мяса крупного рогатого скота и свинины. </a:t>
            </a:r>
          </a:p>
          <a:p>
            <a:pPr marL="0" indent="0" algn="just">
              <a:buNone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5410410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712" y="548680"/>
            <a:ext cx="6840760" cy="583264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1619672" y="260648"/>
            <a:ext cx="7344816" cy="633670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Территория сельскохозяйственных предприятий неоднородна по природным свойствам (плодородию, конфигурации, удаленности от хозяйственных центров). Вместе с тем на пашне возделывают неодинаковые по значимости культуры, у которых различные требования к условиям произрастания, водному и питательному режимам почв, технология возделывания , трудоемкость и грузоемкость. Это обуславливает необходимость введения в каждом хозяйстве индивидуальных севооборотов с различным составом и чередованием культур.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	</a:t>
            </a:r>
            <a:r>
              <a:rPr kumimoji="0" lang="ru-RU" sz="24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Системой севооборотов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называют совокупность севооборотов в хозяйстве, представляющую собой сочетание их типов, видов, числа, размеров и размещения. При этом севообороты различаются по хозяйственному назначению, технологиям возделывания культур и требованиям к условиям их произрастания.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6997066"/>
      </p:ext>
    </p:extLst>
  </p:cSld>
  <p:clrMapOvr>
    <a:masterClrMapping/>
  </p:clrMapOvr>
  <p:transition spd="slow">
    <p:cover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35596" y="692696"/>
            <a:ext cx="7272808" cy="604867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севооборотах по производству товарного картофеля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допускается посадка его на одном поле в течение двух лет подряд при условии внесения ежегодно органических удобрений из расчета 40…60 т на 1 га.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свекловичные севообороты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выбирают хорошо удобренные пахотные массивы, отличающиеся высоким почвенным плодородием, благоприятным тепловым режимом, отсутствием эрозии, а в районах острого дефицита влаги – пригодные для орошения. По рельефу наилучшими является земли с крутизной склона до 3˚ южной, юго-западной и западной экспозиций. Не рекомендуют использовать песчаные, тяжелые глинистые, избыточно увлажненные, кислые и засоленные почва. Оптимальная площадь для применения комплекса машин на основных технологических операциях по возделыванию сахарной свеклы составляет 100…250 га (18 машин в комплексе), поэтому площади севооборотов и полей должны быть кратными площади, закрепляемой за механизированным производственным подразделением (бригадой, звеном). В зависимости от насыщения сахарной свеклой специализированных севооборотов и планируемых объемов ее производства размеры свекловичных севооборотов составляют 600…1000 га.</a:t>
            </a:r>
          </a:p>
          <a:p>
            <a:pPr marL="0" indent="0" algn="just">
              <a:buNone/>
            </a:pPr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3922635746"/>
      </p:ext>
    </p:extLst>
  </p:cSld>
  <p:clrMapOvr>
    <a:masterClrMapping/>
  </p:clrMapOvr>
  <p:transition spd="med">
    <p:pull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476672"/>
            <a:ext cx="7776864" cy="5622454"/>
          </a:xfrm>
        </p:spPr>
        <p:txBody>
          <a:bodyPr anchor="ctr">
            <a:normAutofit fontScale="25000" lnSpcReduction="20000"/>
          </a:bodyPr>
          <a:lstStyle/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Учитывая отзывчивость сахарной свеклы на органические и минеральные удобрения, наличие значительного количества побочной продукции (ботвы), идущей на корм скоту, большую энергоемкость, трудоемкость и грузоемкость производства, свекловичные севообороты размещают вблизи селений, животноводческих ферм и транспортных магистралей. В хозяйствах, отличающихся пестротой почвенного покрова, разбросанностью плодородных земель, картофель и сахарную свеклу размещают в полях севооборотов частями, полуполями на более пригодных участках.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Лучший предшественник сахарной све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клы – озимые, высеваемые после чистых парод и многолетних трав. Кроме того, сахарную свеклу можно высевать по кукурузе на силос и по раннему картофелю.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специализированных свекловичных севооборотах сахарная свекла может занимать 30% площади, а в условиях орошения до 40%.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 целью концентрации посевов свеклы размещения ее на ровных участках пашни специализированные свекловичные севообороты с укороченной ротацией, в которых сахарную свеклу не следует возвращать на одно и то же поле раньше чем через 3…4 года.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Концентрировать льнопроизводство целесообразно в специализированных хозяйствах, размещаемых в сырьевых зонах льнозавода насыщая севообороты льном при высоком почвенном плодородие до 15…17%, а при среднем плодородии до 14…16%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3932844"/>
      </p:ext>
    </p:extLst>
  </p:cSld>
  <p:clrMapOvr>
    <a:masterClrMapping/>
  </p:clrMapOvr>
  <p:transition spd="med">
    <p:pull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87624" y="620688"/>
            <a:ext cx="6984776" cy="648072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8000" dirty="0"/>
              <a:t>	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значительной пестроте почв по плодородию в хозяйствах льняные севообороты проектируют на лучших землях. На остальной площади землепользования вводят зернотравяные или зернотравопропашные севообороты. Льняные севообороты необходимо размещать вблизи перспективных населенных пунктов и магистральных дорог. Это обусловлено высокой трудоемкостью льна (до 30 чел. – дн. на 1 га и более), а также необходимостью снижения затрат на перевозку льнопродукции, рабочих к месту работы и обратно, органических и минеральных удобрений, холостые переезды техники.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Введение специализированных зерновых севооборотов вызвано специализацией хозяйства, созданием зерновых семеноводческих хозяйств, потребностей в зернофураже животноводческих комплексов, птицефабрик, комбикормовых заводов, выведением из состава полевых севооборотов предшественников зерновых при организации кормовых и других севооборотов. 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Возможность насыщения севооборотов зерновыми культурами определяется расширением состава предшественников яровых, применением различных сортов растений, высокой агротехникой, повышением технической оснащенности хозяйств. Концентрации посевов зерновых культур связана с их предшественниками;</a:t>
            </a:r>
          </a:p>
          <a:p>
            <a:pPr marL="0" indent="0" algn="just">
              <a:buNone/>
            </a:pPr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4142255060"/>
      </p:ext>
    </p:extLst>
  </p:cSld>
  <p:clrMapOvr>
    <a:masterClrMapping/>
  </p:clrMapOvr>
  <p:transition spd="med">
    <p:pull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556" y="1736812"/>
            <a:ext cx="7992888" cy="3384376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севооборотах без многолетних трав положительный баланс гумуса в почве может быть поддержан, если внести в почву повышенные дозы органических удобрений (до 12…15 т на 1 га пашни и более).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Одно из основных требований, предъявляемых к проектированию зерновых севооборотов, обеспечение повышения плодородия почв и создания наилучших условий для эффективного и высокопроизводительного использования сельскохозяйственной техники.</a:t>
            </a: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0434113"/>
      </p:ext>
    </p:extLst>
  </p:cSld>
  <p:clrMapOvr>
    <a:masterClrMapping/>
  </p:clrMapOvr>
  <p:transition spd="med">
    <p:pull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>
            <a:extLst>
              <a:ext uri="{FF2B5EF4-FFF2-40B4-BE49-F238E27FC236}">
                <a16:creationId xmlns:a16="http://schemas.microsoft.com/office/drawing/2014/main" id="{34637F53-C858-49EB-8AA4-D8EAD02B3D3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 rot="10800000" flipV="1">
            <a:off x="-5009" y="3434898"/>
            <a:ext cx="9036496" cy="1504666"/>
          </a:xfr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b">
            <a:normAutofit fontScale="90000"/>
          </a:bodyPr>
          <a:lstStyle/>
          <a:p>
            <a:br>
              <a:rPr lang="ru-RU" sz="40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2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8.</a:t>
            </a:r>
            <a:r>
              <a:rPr lang="ru-RU" sz="4400" b="1" dirty="0">
                <a:ln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4400" b="1" dirty="0">
                <a:ln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n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кормовых </a:t>
            </a:r>
            <a:br>
              <a:rPr lang="ru-RU" sz="4400" b="1" dirty="0">
                <a:ln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n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севооборотов</a:t>
            </a:r>
            <a:br>
              <a:rPr lang="ru-RU" dirty="0"/>
            </a:br>
            <a:endParaRPr lang="ru-RU" altLang="ru-RU" sz="4000" b="1" dirty="0"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9036524"/>
      </p:ext>
    </p:extLst>
  </p:cSld>
  <p:clrMapOvr>
    <a:masterClrMapping/>
  </p:clrMapOvr>
  <p:transition spd="med">
    <p:pull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3568" y="620688"/>
            <a:ext cx="7272808" cy="64807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Кормовые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севообороты , в которых более половины площади занимают кормовые культуры .Организуют их при животноводческих комплексах и крупных фермах, требующих большого количества сочных и зеленых кормов, с целью уменьшения транспортных издержек. Видовой состав культур в севооборотах должен быть установлен  за счет культур универсального использования ( многолетних и однолетних трав и др.), идущих для приготовления различных видов кормов и дающих возможность применять комплексную механизацию процессов их выращивания и заготовки.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Кормовые севообороты в хозяйстве проектируют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потребности скота в кормах, принятой системы содержания и типа кормления животных, пространственных условий землепользований, а также наличия естественных кормовых земель.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установлении структуры кормопроизводства необходимо, чтобы рост производства кормов опережал рост поголовья скота, а подготовка кормовой базы для животноводческих комплексов опережала ввод их в действие.</a:t>
            </a:r>
          </a:p>
          <a:p>
            <a:pPr marL="0" indent="0" algn="just">
              <a:buNone/>
            </a:pPr>
            <a:endParaRPr lang="ru-RU" altLang="ru-RU" sz="5100" dirty="0"/>
          </a:p>
        </p:txBody>
      </p:sp>
    </p:spTree>
    <p:extLst>
      <p:ext uri="{BB962C8B-B14F-4D97-AF65-F5344CB8AC3E}">
        <p14:creationId xmlns:p14="http://schemas.microsoft.com/office/powerpoint/2010/main" val="1881713543"/>
      </p:ext>
    </p:extLst>
  </p:cSld>
  <p:clrMapOvr>
    <a:masterClrMapping/>
  </p:clrMapOvr>
  <p:transition spd="med">
    <p:pull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340768"/>
            <a:ext cx="7704856" cy="5700291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8000" dirty="0"/>
              <a:t>	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хозяйствах молочного направления при наличии значительных площадей кормовых земель и, что особенно важно, орошаемых культурных пастбищ при компактном землепользовании отпадает необходимость в проектировании кормовых севооборотов.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случаях значительной удаленности хозяйственных центров даже при наличии достаточной площади ОКП проектируют кормовые севообороты для выращивания грузоемких силосных культур и корнеплодов вблизи ферм.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хозяйствах, специализирующихся на откорме крупного рогатого скота, проектирования кормовых севооборотов необходимо в первую очередь для выращивания трав на зеленый корм , сенаж и силос, а также производства грубых и концентрированных кормов в необходимом количестве и ассортименте. </a:t>
            </a: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587644"/>
      </p:ext>
    </p:extLst>
  </p:cSld>
  <p:clrMapOvr>
    <a:masterClrMapping/>
  </p:clrMapOvr>
  <p:transition spd="med">
    <p:pull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71600" y="692696"/>
            <a:ext cx="7200800" cy="59046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Здесь при размещении культур и организации территории необходимо руководствоваться следующим: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земли, примыкающие к комплексу (ферме), должны обеспечить его зелеными кормами, более удаленными земли – силосом или сенажом;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сельскохозяйственные земли, расположенные на большом расстоянии от комплексов, целесообразно использовать для производства сена и концентратов, а в перспективе – сухих брикетированных кормов в необходимом количестве, а в перспективе – сухих брикетированных кормов в необходимом количестве и ассортименте.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Вид животных, тип кормления, способы содержания скота определяют видовой состав кормовых культур и структуру посевных площадей кормовых севооборотов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219040"/>
      </p:ext>
    </p:extLst>
  </p:cSld>
  <p:clrMapOvr>
    <a:masterClrMapping/>
  </p:clrMapOvr>
  <p:transition spd="med">
    <p:pull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836712"/>
            <a:ext cx="7704856" cy="5498531"/>
          </a:xfrm>
        </p:spPr>
        <p:txBody>
          <a:bodyPr anchor="ctr">
            <a:normAutofit fontScale="25000" lnSpcReduction="20000"/>
          </a:bodyPr>
          <a:lstStyle/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Проектируют специализированные кормовые севообороты трех видов: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прифермские, сенокоснопастбищные, зернотравяные.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Прифермские севообороты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быть максимально насыщены высокоурожайными культурами, требующими внесения больших доз органических удобрений. Концентрируя их вблизи ферм, получают значительную экономию средств и труда за счет уменьшения затрат на перевозку продукции, удобрений, людей к месту работы и обратно, передвижение техники.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Прифермские севообороты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предназначены для производства сочных кормов: силосных культур, корнеплодов, культур для получения зеленой массы. Основными силосными культурами в прифермских севооборотах является кукуруза и люцерна. В таких севооборотах можно возделывать их длительное время на постоянных участках в выводных полях 8… 10 лет подряд или проектировать кукурузолюцерновые севообороты. Чтобы обеспечить агротехнический правильное чередование культур и подлежащие использование предшественников, включают также зерновые культуры: овес, ячмень и др.</a:t>
            </a:r>
          </a:p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/>
          </a:p>
          <a:p>
            <a:pPr marL="0" indent="0" algn="just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3876234"/>
      </p:ext>
    </p:extLst>
  </p:cSld>
  <p:clrMapOvr>
    <a:masterClrMapping/>
  </p:clrMapOvr>
  <p:transition spd="med">
    <p:pull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9552" y="836712"/>
            <a:ext cx="7632848" cy="576064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Чрезмерная концентрация посевов кормовых культур в кормовых севооборотах приводит к недостаточному использованию предшественников для полевых культур, что может вызвать снижение валовой продукции. В ряде случаев введение кормовых севооборотов приводит к дроблению полей и тем самым к снижению производительности машинно-тракторных агрегатов. Необходимо в каждом отдельном случае учесть указанные выше условия, найти целесообразные размеры кормовых севооборотов и правильно разместить ин на территории.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Сенокосно-пастбищные севообороты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предназначают для получения сена, сенажа, сенной муки, зеленого корма. Их также используют для создания высокопродуктивных лугов путем периодической вспашки и использования под полевые культуры и травосмеси многолетних трав. Продолжительность полевого периода (4-5 лет) определяют сроком, в течение которого пласт многолетних трав разлагается. Продолжительность лугового периода может колебаться от 4 до 8 лет в зависимости от почвенных условий, состава травосмесей, климата и условий использования. Он короче на суходольных лугах (4-5 лет) и длиннее на низинных (6-8 лет). В первые 2-3 года лугового периода возможно получить сена, а в последующем рекомендуется выпас.</a:t>
            </a:r>
            <a:endParaRPr lang="ru-RU" alt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23678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539552" y="692696"/>
            <a:ext cx="7537648" cy="576064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Проектирование системы севооборотов включает установление их типов и видов, определение количества и площадей размещения их по территории, разработку схем чередования посевов. Эти этапы взаимосвязаны между собой, поэтому при проектировании их рассматривают в виде комплексной проектной задачи.</a:t>
            </a:r>
          </a:p>
          <a:p>
            <a:pPr marL="11430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В ряде хозяйств, в связи с производственной необходимостью организуют также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внесевооборотные участки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которые не входят в севообороты. Организацию внесевооборотных участков рассматривают также в данной части проекта одновременно с проектированием севооборотов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2378576"/>
      </p:ext>
    </p:extLst>
  </p:cSld>
  <p:clrMapOvr>
    <a:masterClrMapping/>
  </p:clrMapOvr>
  <p:transition spd="slow">
    <p:cover/>
  </p:transition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612" y="1155368"/>
            <a:ext cx="6984776" cy="5700291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Сенокосно-пастбищные севообороты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вводят также на сильноэродированной пашне, нуждающейся во временном залужении. Луговой период в них составляет 5-6 лет, а полевой 1-2 года. Примерная схема севооборотов, следующая: 1-3) многолетние травы на зеленную подкормку или сено; 4-5) многолетние травы на выпас, а в случае продолжающейся эрозионной опасности применяется скашивание; 6) яровые зерновые на сено; 7) яровые или озимые на зерно или зеленый корм с подсевом многолетних трав.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зернотравяных севооборотах фуражные культуры должны занимать до 70% всей площади. Такие севообороты требуют меньшей механизации. Насыщение их озимыми культурами позволяет значительно сократить объем механизированных работ в период весенней распутицы, когда движение по дорогам затруднено. Травы на сено убирают в сухое время года, а перевозят грубые корма зимой тракторными волокушами.</a:t>
            </a:r>
          </a:p>
          <a:p>
            <a:pPr marL="0" indent="0">
              <a:buNone/>
            </a:pP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8139186"/>
      </p:ext>
    </p:extLst>
  </p:cSld>
  <p:clrMapOvr>
    <a:masterClrMapping/>
  </p:clrMapOvr>
  <p:transition spd="med">
    <p:pull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15616" y="692696"/>
            <a:ext cx="7056784" cy="59046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кормовых севооборотах необходимо широко использовать промежуточные и пожнивные посевы кормовых культур, которые повышают производительность использования пашни, ослабляют неблагоприятные последствия узкой специализации севооборотов, обеспечивают равномерную загрузку техники, является хорошим средством борьбы с сорной растительностью, ветровой  и водной эрозии почв, с вредителями и болезнями сельскохозяйственных культур.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промежуточных культур можно использовать озимые: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рожь, пшеница, вика; яровые: овес, горох, бобы, вика сераделла, люпин, турнепс, редька, горчица, райграс однолетний и др.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168607"/>
      </p:ext>
    </p:extLst>
  </p:cSld>
  <p:clrMapOvr>
    <a:masterClrMapping/>
  </p:clrMapOvr>
  <p:transition spd="med">
    <p:pull/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>
            <a:extLst>
              <a:ext uri="{FF2B5EF4-FFF2-40B4-BE49-F238E27FC236}">
                <a16:creationId xmlns:a16="http://schemas.microsoft.com/office/drawing/2014/main" id="{34637F53-C858-49EB-8AA4-D8EAD02B3D3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 rot="10800000" flipV="1">
            <a:off x="53752" y="2554414"/>
            <a:ext cx="9036496" cy="2008722"/>
          </a:xfr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b">
            <a:normAutofit fontScale="90000"/>
          </a:bodyPr>
          <a:lstStyle/>
          <a:p>
            <a:br>
              <a:rPr lang="ru-RU" sz="40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2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9.</a:t>
            </a:r>
            <a:br>
              <a:rPr lang="ru-RU" sz="4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2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2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ln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специальных севооборотов.</a:t>
            </a:r>
            <a:br>
              <a:rPr lang="ru-RU" sz="4400" dirty="0">
                <a:ln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4400" b="1" dirty="0">
              <a:ln>
                <a:solidFill>
                  <a:sysClr val="windowText" lastClr="000000"/>
                </a:solidFill>
              </a:ln>
              <a:solidFill>
                <a:schemeClr val="tx2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08475555"/>
      </p:ext>
    </p:extLst>
  </p:cSld>
  <p:clrMapOvr>
    <a:masterClrMapping/>
  </p:clrMapOvr>
  <p:transition spd="med">
    <p:pull/>
  </p:transition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576" y="692696"/>
            <a:ext cx="7416824" cy="5904656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Специальные севообороты предназначены для возделывания культур, требующих специальных условий и агротехники. Эти культуры предъявляют повышенные требования к плодородию почв, рельефу местности, водному и питательному режимам почв.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большинства овощных культур и некоторых других необходимы рыхлые почвы легкосуглинистого или супесчаного гранулометрического состава, достаточно обеспеченные влагой. Лучшие места для возделывания перечисленных культур это речные долины и поймы. По рельефу также пригодны слабопологие нижние части склонов, хорошо обогреваемые, защищенные от вредоносных ветров. Непригодны верхние части ветроударных склонов, замкнутые понижения. Наиболее благоприятны почвы низинных торфяников и пойм после окультуривания.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Севообороты включающие посевы лекарственных растений, требуют большого удельного веса ручного труда. Они, как правило малых размеров, и размещают их 	на минимальном расстоянии от населенного пункта (в радиусе 1-2 км.). Овощные севообороты ввиду большой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 грузоемкости размещают вблизи населенных пунктов, животноводческих комплексов и ферм. Необходим правильный подбор типов севооборотов и их размещение с учётом биологических особенностей различных групп культур. </a:t>
            </a:r>
            <a:endParaRPr lang="ru-RU" alt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527010"/>
      </p:ext>
    </p:extLst>
  </p:cSld>
  <p:clrMapOvr>
    <a:masterClrMapping/>
  </p:clrMapOvr>
  <p:transition spd="med">
    <p:pull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572" y="1052736"/>
            <a:ext cx="7704856" cy="6336704"/>
          </a:xfrm>
        </p:spPr>
        <p:txBody>
          <a:bodyPr anchor="ctr">
            <a:normAutofit fontScale="25000" lnSpcReduction="20000"/>
          </a:bodyPr>
          <a:lstStyle/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производственным признакам и сходству приемов выращивания овощные растения подразделяются на: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клубнеплоды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(кабачки, патиссоны);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бахчевые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арбуз, дыня, тыква);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огурцы и овощные тыквы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(кабачки, патиссоны);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капустные растени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(капуста кочанная, цветная и др.);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корнеплоды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морковь, свекла, репа, редька и др.),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пасленовые овощи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(помидоры, баклажаны, перец);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зеленые культуры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салат, шпинат, укроп и др.);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луковые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лук, чеснок);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бобовые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горох, фасоль). Перечисленные культуры предъявляют большие требования к влаге. 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Очень требовательны: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капуста, огурцы, редис; требовательны: помидоры, баклажаны, перец, лук; малотребовательны: корнеплоды, бобовые, тыква. 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Требовательность к влаге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главное условие выбора участка для размещения севооборотов, включающего ту или иную группу культур. 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Одни из них могут произрастать на повышенных, а другие – на пониженных участках; одни – без орошения, другие с орошением.</a:t>
            </a:r>
          </a:p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379311"/>
      </p:ext>
    </p:extLst>
  </p:cSld>
  <p:clrMapOvr>
    <a:masterClrMapping/>
  </p:clrMapOvr>
  <p:transition spd="med">
    <p:pull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576" y="548680"/>
            <a:ext cx="7416824" cy="604867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также учесть требования овощных культур к теплу. 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морозоустойчивый зимостойки многолетние растения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ревень, спаржа, чеснок, некоторые виды лука, щавель и др.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Холодостойкие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корнеплоды, лук, капустные и зеленые культуры.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полухолодостойким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отнести картофель.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Теплолюбивые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томаты, огурцы, перец, баклажаны.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Жаростойкие культуры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арбузы, дыни, тыква, кукуруза, фасоль.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Холодостойкие культуры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можно размещать на более низких местах и северных склонах, а теплолюбивые – на повышенных местах, южных склонах.  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структуре посевных площадей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преобладают капуста, морковь и свекла столовая.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Посевные площади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огурцов, лука репчатого, зеленных культур незначительны.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Овощеводство необходимо сочетать с молочным скотоводством, производством зерна, картофеля и других культур. Наибольшее распространения  должно получить овощеводство, сосредоточенное в овощемолочных  и овощемолочно-картофелеводческих хозяйствах, расположенных преимущественно на пойменных землях и осушенных торфяниках , а также на плодородным массивах пашни  2500… 3000 га и более посевная площадь овощных культур должна быть не менее 300… 500 га.</a:t>
            </a:r>
          </a:p>
          <a:p>
            <a:pPr marL="0" indent="0" algn="just">
              <a:buNone/>
            </a:pPr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3801623901"/>
      </p:ext>
    </p:extLst>
  </p:cSld>
  <p:clrMapOvr>
    <a:masterClrMapping/>
  </p:clrMapOvr>
  <p:transition spd="med">
    <p:pull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124744"/>
            <a:ext cx="7776864" cy="5628283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Введение овощных севооборотов необходимо указывать с размещение заводов и цехов по переработки овощей. Проектировать системы севооборотов при этом следует одновременно по всем хозяйствам, входящим в агропромышленное объединение по производству овощей.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обогащения почвы свежим органическим веществом, очищения от возбудителей болезней и вредителей, улучшения ее физико-механических свойств в овощных севооборотов необходимо высевать в качестве промежуточных культур сидераты, а также однолетние и многолетние травы.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выращивания ранних, теплолюбивых, зеленных однолетних и многолетних культур рекомендуется вводить специальные овощные севообороты на высокоплодородных и хорошо прогреваемых дерново-подзолистых и дерново-луговых прирусловых почвах с легким гранулометрическим составом, имеющих естественную или искусственную защиту от холодных ветров. Овощные севообороты для выращивания указанных культур, как правило, должны иметь короткую ротацию (4…5 полей).</a:t>
            </a:r>
          </a:p>
          <a:p>
            <a:pPr marL="0" indent="0" algn="just">
              <a:buNone/>
            </a:pP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1450099"/>
      </p:ext>
    </p:extLst>
  </p:cSld>
  <p:clrMapOvr>
    <a:masterClrMapping/>
  </p:clrMapOvr>
  <p:transition spd="med">
    <p:pull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584" y="737320"/>
            <a:ext cx="7488832" cy="612068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Почвозащитные севообороты. Задачу повышения продуктивности сельскохозяйственных земель и защиты почв от эрозии решают подбором культур в почвозащитных севооборотах и размещением их на основе категорий эрозионнопасных земель, составленных с учетом картограмм эрозии почв хозяйства. На пашне выделяют пять категорий земель. Пахотные земли, на которых опасность проявления процессов эрозии отсутствует или слабая, отнесены к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Ⅰ, Ⅱ категориям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– к 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сильная и очень сильная –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 к Ⅳ и 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землях Ⅲ, Ⅳ категорий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эрозионной опасности можно размещать севообороты с озимыми, яровыми зерновыми культурами сплошного сева.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По составу культур и их назначению севообороты, проектируемые на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землях Ⅳ и Ⅴ категорий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должны быть почвозащитными, которые не только защищают почву от дальнейшего разрушения, ни и восстанавливают плодородие эродированных земель. Структура почвозащитных севооборотов определяется степенью эродированности земель, а также эрозионной опасностью территории и ее важнейшим показателем – интенсивностью ежегодного смыва почв. С увеличением этих показателей должен возрастать удельный вес почвозащитных культур.</a:t>
            </a:r>
          </a:p>
          <a:p>
            <a:pPr marL="0" indent="0" algn="just">
              <a:buNone/>
            </a:pPr>
            <a:endParaRPr lang="ru-RU" altLang="ru-RU" sz="3400" dirty="0"/>
          </a:p>
        </p:txBody>
      </p:sp>
    </p:spTree>
    <p:extLst>
      <p:ext uri="{BB962C8B-B14F-4D97-AF65-F5344CB8AC3E}">
        <p14:creationId xmlns:p14="http://schemas.microsoft.com/office/powerpoint/2010/main" val="3054523552"/>
      </p:ext>
    </p:extLst>
  </p:cSld>
  <p:clrMapOvr>
    <a:masterClrMapping/>
  </p:clrMapOvr>
  <p:transition spd="med">
    <p:pull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764704"/>
            <a:ext cx="7776864" cy="5556275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Почвозащитное влияние севооборотов определяется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основном составом культур, их чередованием и агротехникой возделывания. В почвозащитных севооборотах исключает пропашные культуры, так как они способствуют смыву почв, особенно весной и в начале лета. Значительно слабее других культур реагируют на эродированность почв многолетние травы и озимая рожь. Увеличением посевов многолетних трав обеспечивается защита почв от эрозии; они хорошо защищают почву от разрушения в эрозионнопасные периоды и являются одним из лучших факторов окультуривания эродированных почв, особенно смеси бобовых и злаковых многолетних трав.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землях Ⅲ и частично Ⅱ катег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орий со слабо и среднесмытыми почвами, где опасность проявления эрозии увеличивается, предпочтение в севооборотах отдают многолетним травам и однолетним культурам сплошного сева. По возможности отказываются от возделывания пропашных культур, чистые пары полностью меняют на занятые. Здесь, как правило, вводят зернотравяные севообороты с 7…9 - летней ротацией.</a:t>
            </a:r>
          </a:p>
          <a:p>
            <a:pPr marL="0" indent="0" algn="just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7295150"/>
      </p:ext>
    </p:extLst>
  </p:cSld>
  <p:clrMapOvr>
    <a:masterClrMapping/>
  </p:clrMapOvr>
  <p:transition spd="med">
    <p:pull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9592" y="620688"/>
            <a:ext cx="7200800" cy="597666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землях Ⅳ, Ⅴ и частично Ⅲ категорий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эрозионной опасности со средне- и сильносмытыми почвами суглинистого гранулометрического состава, имеющих кислую реакцию, чаще проектируют травопольные шестипольные почвозащитные севообороты, в которых четыре поля отводят под многолетние травы (преимущественно клевер с тимофеевкой). Два поля занимают озимыми и яровыми зерновыми, на которых при достаточном внесении органических и минеральных удобрений получают высокие урожаи, и они защищают почву от эрозии и повышает ее плодородие.</a:t>
            </a:r>
          </a:p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холмисто-моренном рельефе на эродированных почвах со слабокислой или нейтральной реакцией целесообразно вводить почвозащитные севообороты, в которых 40…50% составляют зерновые культуры (причем около 50% должна занимать озимая рожь и 50% - ячмень) и 50…60%-люцерна. На дерново-подзолистых почвах легкого гранулометрического состава, слабо и среднеподверженных эрозии, вводят сидеральные севообороты. Сидераты высокоэффективны как подсевные и пожнивные культуры при использовании на зеленое удобрение.</a:t>
            </a:r>
          </a:p>
          <a:p>
            <a:pPr marL="0" indent="0" algn="just">
              <a:buNone/>
            </a:pPr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776674312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835696" y="809328"/>
            <a:ext cx="7128792" cy="6048672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Севообороты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главное звено системы земледелия и хозяйства. </a:t>
            </a:r>
          </a:p>
          <a:p>
            <a:pPr marL="11430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На основе севооборотов намечают обработку почвы удобрения полей, защиту растений, семеноводство, определяют комплекс необходимых машин , затраты денежных, материальных и трудовых ресурсов. С севооборотами связывают систему лесополос, противоэрозионных мероприятий, дорог, орошения и осушения. </a:t>
            </a:r>
          </a:p>
          <a:p>
            <a:pPr marL="11430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Их организацию увязывают с кормопроизводством.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0326348"/>
      </p:ext>
    </p:extLst>
  </p:cSld>
  <p:clrMapOvr>
    <a:masterClrMapping/>
  </p:clrMapOvr>
  <p:transition spd="slow">
    <p:cover/>
  </p:transition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>
            <a:extLst>
              <a:ext uri="{FF2B5EF4-FFF2-40B4-BE49-F238E27FC236}">
                <a16:creationId xmlns:a16="http://schemas.microsoft.com/office/drawing/2014/main" id="{34637F53-C858-49EB-8AA4-D8EAD02B3D3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 rot="10800000" flipV="1">
            <a:off x="53752" y="2554414"/>
            <a:ext cx="9036496" cy="2008722"/>
          </a:xfr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b">
            <a:normAutofit fontScale="90000"/>
          </a:bodyPr>
          <a:lstStyle/>
          <a:p>
            <a:br>
              <a:rPr lang="ru-RU" sz="40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2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10. </a:t>
            </a:r>
            <a:br>
              <a:rPr lang="ru-RU" sz="4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2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n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 внесевооборотных участков </a:t>
            </a:r>
            <a:br>
              <a:rPr lang="ru-RU" sz="4400" dirty="0">
                <a:ln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4400" b="1" dirty="0">
              <a:ln>
                <a:solidFill>
                  <a:sysClr val="windowText" lastClr="000000"/>
                </a:solidFill>
              </a:ln>
              <a:solidFill>
                <a:schemeClr val="tx2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5049615"/>
      </p:ext>
    </p:extLst>
  </p:cSld>
  <p:clrMapOvr>
    <a:masterClrMapping/>
  </p:clrMapOvr>
  <p:transition spd="med">
    <p:pull/>
  </p:transition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576" y="620688"/>
            <a:ext cx="7416824" cy="5976664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Внесевооборотные участки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участки пахотных земель, которые не включают в состав севооборотов. В ряде хозяйства их используют для длительного (10…15 лет) или бессемянного посева сельскохозяйственных культур. Иногда на этих участках вводят севообороты с чередованием культур только во времени (а не в пространстве).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внесевооборотным участкам относят: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участки пашни длительного или постоянного залужения; участки, небольшие по площади, вкрапленные в другие земли, удаленные на значительное расстояние от основных пахотных массивов и отличающиеся от окружающих их массивов пашни по почвенным или иным условиям; бессметные посевы кукурузы и ряда других культур; участки, используемые для конвейеров зеленых кормов организуемые при крупных животноводческих фермах.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Как правило, основное назначение внесевооборотных участков – получение высококачественного дешевого корма. Поэтому их размещают на более пригодных землях вблизи животноводческих ферм, силосных траншей, мест приготовления и хранения кормов.</a:t>
            </a:r>
          </a:p>
          <a:p>
            <a:pPr marL="0" indent="0" algn="just">
              <a:buNone/>
            </a:pP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223254"/>
      </p:ext>
    </p:extLst>
  </p:cSld>
  <p:clrMapOvr>
    <a:masterClrMapping/>
  </p:clrMapOvr>
  <p:transition spd="med">
    <p:pull/>
  </p:transition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>
            <a:extLst>
              <a:ext uri="{FF2B5EF4-FFF2-40B4-BE49-F238E27FC236}">
                <a16:creationId xmlns:a16="http://schemas.microsoft.com/office/drawing/2014/main" id="{34637F53-C858-49EB-8AA4-D8EAD02B3D3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 rot="10800000" flipV="1">
            <a:off x="53752" y="2554414"/>
            <a:ext cx="9036496" cy="2008722"/>
          </a:xfr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b">
            <a:normAutofit fontScale="90000"/>
          </a:bodyPr>
          <a:lstStyle/>
          <a:p>
            <a:br>
              <a:rPr lang="ru-RU" sz="40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2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11. </a:t>
            </a:r>
            <a:br>
              <a:rPr lang="ru-RU" sz="44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chemeClr val="tx2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n>
                  <a:solidFill>
                    <a:sysClr val="windowText" lastClr="000000"/>
                  </a:solidFill>
                </a:ln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и оценка вариантов севооборотов </a:t>
            </a:r>
            <a:br>
              <a:rPr lang="ru-RU" dirty="0"/>
            </a:br>
            <a:endParaRPr lang="ru-RU" altLang="ru-RU" sz="4000" b="1" dirty="0"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0321009"/>
      </p:ext>
    </p:extLst>
  </p:cSld>
  <p:clrMapOvr>
    <a:masterClrMapping/>
  </p:clrMapOvr>
  <p:transition spd="med">
    <p:pull/>
  </p:transition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576" y="476672"/>
            <a:ext cx="7704856" cy="6192688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Основную площадь пашни сельскохозяйственных организаций занимают полевые севообороты. Земельные массивы, на которых размещают полевые севообороты, неоднородны по плодородию почв, рельефу, увлажнению и другим условиям, а сельскохозяйственные организации значительно различаются по своем производственному направлению, организационной структуре и другим природным и экономическим условиями. </a:t>
            </a:r>
          </a:p>
          <a:p>
            <a:pPr marL="0" indent="0" algn="just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Поэтому при введении полевых севооборотов учитывают: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специализацию хозяйства, которая определяется состав культур в полевые севообороты; его организационно-производственную структуру и размеры;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населенных пунктов и размещение животноводческих комплексов и ферм;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рельеф местности, степень эродированности и расчлененности территории;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пространственные характеристики землепользования (состав и площадь сельскохозяйственных земель, размеры и размещение пахотных массивов, их конфигурации и удаленности от хозяйственных центров и др.).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Во всех случаях состав культур в полевых севооборотов, число севооборотов и их размещения необходимо увязывать с качеством почв хозяйства и их размещения на территории </a:t>
            </a:r>
          </a:p>
          <a:p>
            <a:pPr marL="0" indent="0" algn="just">
              <a:buNone/>
            </a:pP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567197"/>
      </p:ext>
    </p:extLst>
  </p:cSld>
  <p:clrMapOvr>
    <a:masterClrMapping/>
  </p:clrMapOvr>
  <p:transition spd="med">
    <p:pull/>
  </p:transition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1157709"/>
            <a:ext cx="7200800" cy="5700291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проектировании полевых севооборотов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создать наилучшие условия для размещения их по территории, обеспечив полевые культуры лучшими предшественниками и создав благоприятные условия для возделывания растений.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достаточной площади земель, сильно различающихся по плодородию, и их компактном расположении вводят для каждого однородного по качеству почв пахотного массива отдельный полевой севооборот с определенным набором культур. 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условие при этом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размещение менее требовательных к почвенному плодородию культур на менее плодородных землях и, наоборот, более требовательных культур на более плодородных почвах. Большое значение в этих случаях следует придавать культурам, повышающим или восстанавливающим плодородие почв (многолетние травам люпину, зернобобовым и др.).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Поля формируются здесь из рабочих участков объединенных в агроэкологические группы с учетом планируемых посевных площадей и структуры посевов.</a:t>
            </a:r>
          </a:p>
          <a:p>
            <a:pPr marL="0" indent="0">
              <a:buNone/>
            </a:pP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5230734"/>
      </p:ext>
    </p:extLst>
  </p:cSld>
  <p:clrMapOvr>
    <a:masterClrMapping/>
  </p:clrMapOvr>
  <p:transition spd="med">
    <p:pull/>
  </p:transition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91580" y="692696"/>
            <a:ext cx="7560840" cy="62646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случае, если земли, пригодные для возделывания ограниченного набора культур, занимают небольшую площадь поля и расположены компактным массивом, на них устанавливают свое чередование культур в рамках единого севооборота или предусматривает выводные поля культур. Например, на смытых землях можно запроектировать выводное поле многолетних трав, а на легких почвах- картофеля.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достаточно пестром почвенном покрове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землепользования и сравнительно небольших площадях выделенных групп участков задачу размещения севооборотов можно решать в следующем порядке. Ориентируются на ведущие наиболее ценные сельскохозяйственные культуры, подбираются рациональные схемы чередования посевов и рассчитываются площади соответствующих севооборотов. Используя данные группировки и матриц условной доходности или энергетической эффективности, а также учитывая эффективность, возделывания основных сельскохозяйственных культур, подбираются по нем рабочие участки, суммарная площадь которых равняется рассчитанному севообороту. 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выбранных рабочих участков формируются поля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результате севооборот может быть представлен не единым земельным массивом, а мозаичным размещением полей и рабочих участков.</a:t>
            </a:r>
          </a:p>
          <a:p>
            <a:pPr marL="0" indent="0" algn="just">
              <a:buNone/>
            </a:pPr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193711696"/>
      </p:ext>
    </p:extLst>
  </p:cSld>
  <p:clrMapOvr>
    <a:masterClrMapping/>
  </p:clrMapOvr>
  <p:transition spd="med">
    <p:pull/>
  </p:transition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614858"/>
            <a:ext cx="7992888" cy="5628283"/>
          </a:xfrm>
        </p:spPr>
        <p:txBody>
          <a:bodyPr anchor="ctr"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условиях пестроты т контрастности почвенного покрова, различий характера и состояния увлажнения, степени окультурности земель, разнообразия форм рельефа, пространственных характеристик территории и т. п., а также при частных климатических аномалиях и изменениях экономических условий сельскохозяйственного производства (конъюнктура рынка, реорганизация форм хозяйствования, интенсивное освоение и улучшение земель и др.) целесообразно проектировать севообороты в границах отдельных рабочих с чередованием культур во времени. 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этом учитывается группировка рабочих участков, данные матрицы условной доходности (энергетической эффективности), планируемые посевные площади, предшественника сельскохозяйственных культур и фитосанитарные требования. Размещения посевов сельскохозяйственных культур на рынке продуктов земледелия. При этом в первую очередь размещаются посева по самым энергетически эффективным участкам.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обоснования размещения посевов используются матрицы экономической (энергетической) эффективности, данные о предшественниках и фитосанитарных условиях.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7272146"/>
      </p:ext>
    </p:extLst>
  </p:cSld>
  <p:clrMapOvr>
    <a:masterClrMapping/>
  </p:clrMapOvr>
  <p:transition spd="med">
    <p:pull/>
  </p:transition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35391" y="692696"/>
            <a:ext cx="7056784" cy="59046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Экономико-математическая модель размещения сельскохозяйственных культур по рабочим участкам имеет следующее содержание: 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Максимизировать условный доход (выход энергии):</a:t>
            </a:r>
          </a:p>
          <a:p>
            <a:pPr marL="0" indent="0"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следующих ограничениях:</a:t>
            </a:r>
          </a:p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по площади посева отдельных культур:</a:t>
            </a:r>
          </a:p>
          <a:p>
            <a:pPr marL="0" indent="0" algn="just">
              <a:buNone/>
            </a:pP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97C2B2-0B02-4342-90A8-2EEB0082A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217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DB50F5DD-4D60-4F6E-9342-E431C1C9D6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870151"/>
              </p:ext>
            </p:extLst>
          </p:nvPr>
        </p:nvGraphicFramePr>
        <p:xfrm>
          <a:off x="3229063" y="2708920"/>
          <a:ext cx="2669439" cy="81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r:id="rId4" imgW="1180588" imgH="355446" progId="Equation.3">
                  <p:embed/>
                </p:oleObj>
              </mc:Choice>
              <mc:Fallback>
                <p:oleObj r:id="rId4" imgW="1180588" imgH="3554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9063" y="2708920"/>
                        <a:ext cx="2669439" cy="812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8">
            <a:extLst>
              <a:ext uri="{FF2B5EF4-FFF2-40B4-BE49-F238E27FC236}">
                <a16:creationId xmlns:a16="http://schemas.microsoft.com/office/drawing/2014/main" id="{A5B66D5C-5A7E-4617-B1BB-CACB30DE2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43BE2800-4751-4495-A28E-76EA0720B8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4301961"/>
              </p:ext>
            </p:extLst>
          </p:nvPr>
        </p:nvGraphicFramePr>
        <p:xfrm>
          <a:off x="3275856" y="4869160"/>
          <a:ext cx="1981343" cy="9992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r:id="rId6" imgW="710891" imgH="355446" progId="Equation.3">
                  <p:embed/>
                </p:oleObj>
              </mc:Choice>
              <mc:Fallback>
                <p:oleObj r:id="rId6" imgW="710891" imgH="3554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4869160"/>
                        <a:ext cx="1981343" cy="9992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2034313"/>
      </p:ext>
    </p:extLst>
  </p:cSld>
  <p:clrMapOvr>
    <a:masterClrMapping/>
  </p:clrMapOvr>
  <p:transition spd="med">
    <p:pull/>
  </p:transition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>
            <a:extLst>
              <a:ext uri="{FF2B5EF4-FFF2-40B4-BE49-F238E27FC236}">
                <a16:creationId xmlns:a16="http://schemas.microsoft.com/office/drawing/2014/main" id="{43352090-1448-4E8B-A2A8-876F8E14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908720"/>
            <a:ext cx="8352928" cy="5412259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по площади посева культур на отдельном участке</a:t>
            </a: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Индексация:</a:t>
            </a:r>
          </a:p>
          <a:p>
            <a:pPr marL="0" indent="0">
              <a:buNone/>
            </a:pPr>
            <a:r>
              <a:rPr lang="en-US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номер культуры;</a:t>
            </a:r>
          </a:p>
          <a:p>
            <a:pPr marL="0" indent="0">
              <a:buNone/>
            </a:pPr>
            <a:r>
              <a:rPr lang="en-US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множество культур; </a:t>
            </a:r>
          </a:p>
          <a:p>
            <a:pPr marL="0" indent="0">
              <a:buNone/>
            </a:pPr>
            <a:r>
              <a:rPr lang="en-US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номер участка; ,</a:t>
            </a:r>
          </a:p>
          <a:p>
            <a:pPr marL="0" indent="0">
              <a:buNone/>
            </a:pPr>
            <a:r>
              <a:rPr lang="en-US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множество участков. </a:t>
            </a:r>
          </a:p>
          <a:p>
            <a:pPr marL="0" indent="0">
              <a:buNone/>
            </a:pP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Неизвестные величины: </a:t>
            </a:r>
          </a:p>
          <a:p>
            <a:pPr marL="0" indent="0">
              <a:buNone/>
            </a:pPr>
            <a:r>
              <a:rPr lang="en-US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96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площадь посева </a:t>
            </a:r>
            <a:r>
              <a:rPr lang="ru-RU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й культуры на </a:t>
            </a:r>
            <a:r>
              <a:rPr lang="en-US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м участке.</a:t>
            </a:r>
          </a:p>
          <a:p>
            <a:pPr marL="0" indent="0">
              <a:buNone/>
            </a:pP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Известные величины: </a:t>
            </a:r>
          </a:p>
          <a:p>
            <a:pPr marL="0" indent="0">
              <a:buNone/>
            </a:pPr>
            <a:r>
              <a:rPr lang="ru-RU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en-US" sz="96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эффект от размещения </a:t>
            </a:r>
            <a:r>
              <a:rPr lang="en-US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й культуры на </a:t>
            </a:r>
            <a:r>
              <a:rPr lang="ru-RU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 участке;</a:t>
            </a:r>
          </a:p>
          <a:p>
            <a:pPr marL="0" indent="0">
              <a:buNone/>
            </a:pPr>
            <a:r>
              <a:rPr lang="ru-RU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96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площадь </a:t>
            </a:r>
            <a:r>
              <a:rPr lang="ru-RU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го участка;</a:t>
            </a:r>
          </a:p>
          <a:p>
            <a:pPr marL="0" indent="0">
              <a:buNone/>
            </a:pPr>
            <a:r>
              <a:rPr lang="ru-RU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96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площадь посева </a:t>
            </a:r>
            <a:r>
              <a:rPr lang="en-US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й культуры.</a:t>
            </a:r>
          </a:p>
          <a:p>
            <a:pPr marL="0" indent="0" algn="just">
              <a:buNone/>
            </a:pP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98C002-9211-4FE8-8F2C-3C4A8A819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D24D3B08-9AB4-4F72-AEB1-F20CFA1548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323998"/>
              </p:ext>
            </p:extLst>
          </p:nvPr>
        </p:nvGraphicFramePr>
        <p:xfrm>
          <a:off x="3203848" y="1268760"/>
          <a:ext cx="2016224" cy="959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r:id="rId3" imgW="723586" imgH="342751" progId="Equation.3">
                  <p:embed/>
                </p:oleObj>
              </mc:Choice>
              <mc:Fallback>
                <p:oleObj r:id="rId3" imgW="723586" imgH="34275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1268760"/>
                        <a:ext cx="2016224" cy="9593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8244979"/>
      </p:ext>
    </p:extLst>
  </p:cSld>
  <p:clrMapOvr>
    <a:masterClrMapping/>
  </p:clrMapOvr>
  <p:transition spd="med">
    <p:pull/>
  </p:transition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415" name="Rectangle 137">
            <a:extLst>
              <a:ext uri="{FF2B5EF4-FFF2-40B4-BE49-F238E27FC236}">
                <a16:creationId xmlns:a16="http://schemas.microsoft.com/office/drawing/2014/main" id="{EEFC5A63-68D6-4DC9-98B1-C2BDCE2E2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6" name="Freeform 6">
            <a:extLst>
              <a:ext uri="{FF2B5EF4-FFF2-40B4-BE49-F238E27FC236}">
                <a16:creationId xmlns:a16="http://schemas.microsoft.com/office/drawing/2014/main" id="{98696089-5956-4C6A-B8CF-020E45F61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095660" y="900814"/>
            <a:ext cx="569714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7" name="Freeform 7">
            <a:extLst>
              <a:ext uri="{FF2B5EF4-FFF2-40B4-BE49-F238E27FC236}">
                <a16:creationId xmlns:a16="http://schemas.microsoft.com/office/drawing/2014/main" id="{D2187C0E-E9DF-4786-B29C-0547C9F6F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094656" y="633165"/>
            <a:ext cx="361990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8" name="Rectangle 8">
            <a:extLst>
              <a:ext uri="{FF2B5EF4-FFF2-40B4-BE49-F238E27FC236}">
                <a16:creationId xmlns:a16="http://schemas.microsoft.com/office/drawing/2014/main" id="{FFFD7CA3-4CDC-48B8-9010-DDC3DF392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634080"/>
            <a:ext cx="5456646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0E739EBE-CB20-4F49-BA83-3F5B6C8A24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8320" y="899504"/>
            <a:ext cx="4612196" cy="4634605"/>
          </a:xfrm>
        </p:spPr>
        <p:txBody>
          <a:bodyPr anchor="t">
            <a:normAutofit/>
          </a:bodyPr>
          <a:lstStyle/>
          <a:p>
            <a:pPr marL="0" indent="0" algn="just">
              <a:buNone/>
            </a:pPr>
            <a:r>
              <a:rPr lang="ru-RU" sz="2100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посевов по годам осуществляется с помощью ЭВМ по программам линейного программиро-вания либо по программе </a:t>
            </a:r>
            <a:r>
              <a:rPr lang="en-US" sz="2400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sz="2400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134.еxе. После размещения посевов на очере-дной год необходимо откоррек-тировать матрицу с учетом проектных предшественников и данных о количестве лет, свободных от размещения определенной культуры</a:t>
            </a:r>
            <a:r>
              <a:rPr lang="ru-RU" sz="2100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ru-RU" sz="3200" dirty="0">
              <a:solidFill>
                <a:schemeClr val="bg1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F515F3C-56A2-4A3C-B8A1-93BC3EC5EFE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19280" y="143825"/>
            <a:ext cx="3408483" cy="5821923"/>
          </a:xfrm>
          <a:prstGeom prst="rect">
            <a:avLst/>
          </a:prstGeom>
          <a:noFill/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835CD8E-1EAE-44B6-8572-41904E3510A0}"/>
              </a:ext>
            </a:extLst>
          </p:cNvPr>
          <p:cNvSpPr/>
          <p:nvPr/>
        </p:nvSpPr>
        <p:spPr>
          <a:xfrm>
            <a:off x="5665374" y="5837591"/>
            <a:ext cx="492138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1–полевой севооборот №1; 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2–полевой севооборот №2;</a:t>
            </a:r>
          </a:p>
          <a:p>
            <a:pPr algn="just"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прифермский севооборот</a:t>
            </a:r>
          </a:p>
        </p:txBody>
      </p:sp>
    </p:spTree>
    <p:extLst>
      <p:ext uri="{BB962C8B-B14F-4D97-AF65-F5344CB8AC3E}">
        <p14:creationId xmlns:p14="http://schemas.microsoft.com/office/powerpoint/2010/main" val="4052651694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04664"/>
            <a:ext cx="777686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При проектировании севооборотов </a:t>
            </a:r>
          </a:p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необходимо учитывать следующие требования: </a:t>
            </a:r>
          </a:p>
          <a:p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611560" y="1340768"/>
            <a:ext cx="7632848" cy="5805264"/>
          </a:xfrm>
        </p:spPr>
        <p:txBody>
          <a:bodyPr>
            <a:normAutofit/>
          </a:bodyPr>
          <a:lstStyle/>
          <a:p>
            <a:pPr marL="114300" indent="0" algn="just">
              <a:buFont typeface="Wingdings" pitchFamily="2" charset="2"/>
              <a:buChar char="Ø"/>
            </a:pPr>
            <a:r>
              <a:rPr lang="ru-RU" sz="2400" dirty="0"/>
              <a:t>	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выполнение плана производства продукции растениеводства;</a:t>
            </a:r>
          </a:p>
          <a:p>
            <a:pPr marL="114300" indent="0" algn="just">
              <a:buFont typeface="Wingdings" pitchFamily="2" charset="2"/>
              <a:buChar char="Ø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использование каждого участка с учетом его природных свойств и биологических особенностей с-х культуры</a:t>
            </a:r>
          </a:p>
          <a:p>
            <a:pPr marL="114300" indent="0" algn="just">
              <a:buFont typeface="Wingdings" pitchFamily="2" charset="2"/>
              <a:buChar char="Ø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в основе севооборотов хозяйства должна лежать научно обоснованная структура посевных площадей, учитывающая природные и экономические условия, агроэкологические и пространственные особенности территории, позволяющая, исходя из экономических интересов землевладельцев и землепользователей, обеспечивать культуры наилучшими предшественниками, удовлетворять потребность скота в кормах, растениеводства – в семенах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797</TotalTime>
  <Words>8128</Words>
  <Application>Microsoft Office PowerPoint</Application>
  <PresentationFormat>Экран (4:3)</PresentationFormat>
  <Paragraphs>517</Paragraphs>
  <Slides>89</Slides>
  <Notes>32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89</vt:i4>
      </vt:variant>
    </vt:vector>
  </HeadingPairs>
  <TitlesOfParts>
    <vt:vector size="97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Equation.3</vt:lpstr>
      <vt:lpstr> Тема 2. Организация системы севооборотов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проектирования севооборотов следующий: </vt:lpstr>
      <vt:lpstr>Презентация PowerPoint</vt:lpstr>
      <vt:lpstr>Презентация PowerPoint</vt:lpstr>
      <vt:lpstr>Презентация PowerPoint</vt:lpstr>
      <vt:lpstr>Презентация PowerPoint</vt:lpstr>
      <vt:lpstr>На выбор типов и видов севооборотов  оказывают влияние следующие условия: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Вопрос 5. Порядок агроэкономического обоснования системы севооборотов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Вопрос 6.  Особенности обоснования размещения севооборотов в условиях экологического землепользования  </vt:lpstr>
      <vt:lpstr>Презентация PowerPoint</vt:lpstr>
      <vt:lpstr>Презентация PowerPoint</vt:lpstr>
      <vt:lpstr> Вопрос 7.  Организация полевых  севооборотов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Вопрос 8.  Организация кормовых  севооборотов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Вопрос 9.  Организация специальных севооборотов.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Вопрос 10.  Проектирование внесевооборотных участков  </vt:lpstr>
      <vt:lpstr>Презентация PowerPoint</vt:lpstr>
      <vt:lpstr> Вопрос 11.  Разработка и оценка вариантов севооборотов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Владислав Шатохин</dc:creator>
  <cp:lastModifiedBy>Владислав Шатохин</cp:lastModifiedBy>
  <cp:revision>55</cp:revision>
  <dcterms:created xsi:type="dcterms:W3CDTF">2019-10-26T09:54:43Z</dcterms:created>
  <dcterms:modified xsi:type="dcterms:W3CDTF">2020-02-12T08:51:46Z</dcterms:modified>
</cp:coreProperties>
</file>