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Default Extension="wdp" ContentType="image/vnd.ms-photo"/>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slides/slide89.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9"/>
  </p:notesMasterIdLst>
  <p:sldIdLst>
    <p:sldId id="256" r:id="rId2"/>
    <p:sldId id="269" r:id="rId3"/>
    <p:sldId id="270" r:id="rId4"/>
    <p:sldId id="257" r:id="rId5"/>
    <p:sldId id="258" r:id="rId6"/>
    <p:sldId id="266" r:id="rId7"/>
    <p:sldId id="268" r:id="rId8"/>
    <p:sldId id="275" r:id="rId9"/>
    <p:sldId id="267" r:id="rId10"/>
    <p:sldId id="276" r:id="rId11"/>
    <p:sldId id="274" r:id="rId12"/>
    <p:sldId id="271" r:id="rId13"/>
    <p:sldId id="277" r:id="rId14"/>
    <p:sldId id="281" r:id="rId15"/>
    <p:sldId id="293" r:id="rId16"/>
    <p:sldId id="282" r:id="rId17"/>
    <p:sldId id="286" r:id="rId18"/>
    <p:sldId id="294" r:id="rId19"/>
    <p:sldId id="287" r:id="rId20"/>
    <p:sldId id="295" r:id="rId21"/>
    <p:sldId id="283" r:id="rId22"/>
    <p:sldId id="280" r:id="rId23"/>
    <p:sldId id="291" r:id="rId24"/>
    <p:sldId id="292" r:id="rId25"/>
    <p:sldId id="284" r:id="rId26"/>
    <p:sldId id="285" r:id="rId27"/>
    <p:sldId id="288" r:id="rId28"/>
    <p:sldId id="296" r:id="rId29"/>
    <p:sldId id="289" r:id="rId30"/>
    <p:sldId id="299" r:id="rId31"/>
    <p:sldId id="308" r:id="rId32"/>
    <p:sldId id="300" r:id="rId33"/>
    <p:sldId id="309" r:id="rId34"/>
    <p:sldId id="301" r:id="rId35"/>
    <p:sldId id="310" r:id="rId36"/>
    <p:sldId id="297" r:id="rId37"/>
    <p:sldId id="290" r:id="rId38"/>
    <p:sldId id="306" r:id="rId39"/>
    <p:sldId id="298" r:id="rId40"/>
    <p:sldId id="307" r:id="rId41"/>
    <p:sldId id="311" r:id="rId42"/>
    <p:sldId id="365" r:id="rId43"/>
    <p:sldId id="366" r:id="rId44"/>
    <p:sldId id="367" r:id="rId45"/>
    <p:sldId id="368" r:id="rId46"/>
    <p:sldId id="364" r:id="rId47"/>
    <p:sldId id="312" r:id="rId48"/>
    <p:sldId id="313" r:id="rId49"/>
    <p:sldId id="314" r:id="rId50"/>
    <p:sldId id="315" r:id="rId51"/>
    <p:sldId id="316" r:id="rId52"/>
    <p:sldId id="317" r:id="rId53"/>
    <p:sldId id="318" r:id="rId54"/>
    <p:sldId id="319" r:id="rId55"/>
    <p:sldId id="320" r:id="rId56"/>
    <p:sldId id="321" r:id="rId57"/>
    <p:sldId id="322" r:id="rId58"/>
    <p:sldId id="323" r:id="rId59"/>
    <p:sldId id="324" r:id="rId60"/>
    <p:sldId id="325" r:id="rId61"/>
    <p:sldId id="326" r:id="rId62"/>
    <p:sldId id="327" r:id="rId63"/>
    <p:sldId id="328" r:id="rId64"/>
    <p:sldId id="329" r:id="rId65"/>
    <p:sldId id="330" r:id="rId66"/>
    <p:sldId id="331" r:id="rId67"/>
    <p:sldId id="332" r:id="rId68"/>
    <p:sldId id="333" r:id="rId69"/>
    <p:sldId id="334" r:id="rId70"/>
    <p:sldId id="335" r:id="rId71"/>
    <p:sldId id="336" r:id="rId72"/>
    <p:sldId id="337" r:id="rId73"/>
    <p:sldId id="338" r:id="rId74"/>
    <p:sldId id="339" r:id="rId75"/>
    <p:sldId id="340" r:id="rId76"/>
    <p:sldId id="341" r:id="rId77"/>
    <p:sldId id="342" r:id="rId78"/>
    <p:sldId id="343" r:id="rId79"/>
    <p:sldId id="344" r:id="rId80"/>
    <p:sldId id="345" r:id="rId81"/>
    <p:sldId id="346" r:id="rId82"/>
    <p:sldId id="347" r:id="rId83"/>
    <p:sldId id="348" r:id="rId84"/>
    <p:sldId id="349" r:id="rId85"/>
    <p:sldId id="363" r:id="rId86"/>
    <p:sldId id="351" r:id="rId87"/>
    <p:sldId id="352" r:id="rId88"/>
    <p:sldId id="353" r:id="rId89"/>
    <p:sldId id="354" r:id="rId90"/>
    <p:sldId id="355" r:id="rId91"/>
    <p:sldId id="356" r:id="rId92"/>
    <p:sldId id="357" r:id="rId93"/>
    <p:sldId id="358" r:id="rId94"/>
    <p:sldId id="359" r:id="rId95"/>
    <p:sldId id="360" r:id="rId96"/>
    <p:sldId id="361" r:id="rId97"/>
    <p:sldId id="362" r:id="rId9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4D4D4D"/>
    <a:srgbClr val="B92D14"/>
    <a:srgbClr val="35759D"/>
    <a:srgbClr val="35B19D"/>
    <a:srgbClr val="000000"/>
    <a:srgbClr val="E8E8E8"/>
    <a:srgbClr val="1E1E20"/>
    <a:srgbClr val="3333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6" autoAdjust="0"/>
    <p:restoredTop sz="95596" autoAdjust="0"/>
  </p:normalViewPr>
  <p:slideViewPr>
    <p:cSldViewPr>
      <p:cViewPr varScale="1">
        <p:scale>
          <a:sx n="70" d="100"/>
          <a:sy n="70" d="100"/>
        </p:scale>
        <p:origin x="-600" y="-90"/>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6168"/>
    </p:cViewPr>
  </p:sorter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notesMaster" Target="notesMasters/notesMaster1.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xmlns="" id="{306D91A2-3341-4603-90C7-DE1AAFB9D3F0}"/>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ru-RU"/>
          </a:p>
        </p:txBody>
      </p:sp>
      <p:sp>
        <p:nvSpPr>
          <p:cNvPr id="81923" name="Rectangle 3">
            <a:extLst>
              <a:ext uri="{FF2B5EF4-FFF2-40B4-BE49-F238E27FC236}">
                <a16:creationId xmlns:a16="http://schemas.microsoft.com/office/drawing/2014/main" xmlns="" id="{AB183A0F-2C3E-431D-A549-D5F04589716C}"/>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ru-RU"/>
          </a:p>
        </p:txBody>
      </p:sp>
      <p:sp>
        <p:nvSpPr>
          <p:cNvPr id="81924" name="Rectangle 4">
            <a:extLst>
              <a:ext uri="{FF2B5EF4-FFF2-40B4-BE49-F238E27FC236}">
                <a16:creationId xmlns:a16="http://schemas.microsoft.com/office/drawing/2014/main" xmlns="" id="{04974EAF-7F84-44BE-A159-6E588704146F}"/>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81925" name="Rectangle 5">
            <a:extLst>
              <a:ext uri="{FF2B5EF4-FFF2-40B4-BE49-F238E27FC236}">
                <a16:creationId xmlns:a16="http://schemas.microsoft.com/office/drawing/2014/main" xmlns="" id="{9ADA6562-4EE7-4ED2-A387-3C0136CEC0C0}"/>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ru-RU"/>
              <a:t>Click to edit Master text styles</a:t>
            </a:r>
          </a:p>
          <a:p>
            <a:pPr lvl="1"/>
            <a:r>
              <a:rPr lang="en-US" altLang="ru-RU"/>
              <a:t>Second level</a:t>
            </a:r>
          </a:p>
          <a:p>
            <a:pPr lvl="2"/>
            <a:r>
              <a:rPr lang="en-US" altLang="ru-RU"/>
              <a:t>Third level</a:t>
            </a:r>
          </a:p>
          <a:p>
            <a:pPr lvl="3"/>
            <a:r>
              <a:rPr lang="en-US" altLang="ru-RU"/>
              <a:t>Fourth level</a:t>
            </a:r>
          </a:p>
          <a:p>
            <a:pPr lvl="4"/>
            <a:r>
              <a:rPr lang="en-US" altLang="ru-RU"/>
              <a:t>Fifth level</a:t>
            </a:r>
          </a:p>
        </p:txBody>
      </p:sp>
      <p:sp>
        <p:nvSpPr>
          <p:cNvPr id="81926" name="Rectangle 6">
            <a:extLst>
              <a:ext uri="{FF2B5EF4-FFF2-40B4-BE49-F238E27FC236}">
                <a16:creationId xmlns:a16="http://schemas.microsoft.com/office/drawing/2014/main" xmlns="" id="{B988D5D4-860D-4965-85AD-E7A7F95B55E1}"/>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ru-RU"/>
          </a:p>
        </p:txBody>
      </p:sp>
      <p:sp>
        <p:nvSpPr>
          <p:cNvPr id="81927" name="Rectangle 7">
            <a:extLst>
              <a:ext uri="{FF2B5EF4-FFF2-40B4-BE49-F238E27FC236}">
                <a16:creationId xmlns:a16="http://schemas.microsoft.com/office/drawing/2014/main" xmlns="" id="{9A8F176E-DCFC-4A3C-9B98-76043BD3AECC}"/>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6B5EDEF0-AE7C-4E59-8F45-ED74AC22E50A}" type="slidenum">
              <a:rPr lang="en-US" altLang="ru-RU"/>
              <a:pPr/>
              <a:t>‹#›</a:t>
            </a:fld>
            <a:endParaRPr lang="en-US" altLang="ru-RU"/>
          </a:p>
        </p:txBody>
      </p:sp>
    </p:spTree>
    <p:extLst>
      <p:ext uri="{BB962C8B-B14F-4D97-AF65-F5344CB8AC3E}">
        <p14:creationId xmlns:p14="http://schemas.microsoft.com/office/powerpoint/2010/main" xmlns="" val="26936368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09056ABE-D5B8-4AEC-9E53-4A32A03904C0}"/>
              </a:ext>
            </a:extLst>
          </p:cNvPr>
          <p:cNvSpPr>
            <a:spLocks noGrp="1" noChangeArrowheads="1"/>
          </p:cNvSpPr>
          <p:nvPr>
            <p:ph type="sldNum" sz="quarter" idx="5"/>
          </p:nvPr>
        </p:nvSpPr>
        <p:spPr>
          <a:ln/>
        </p:spPr>
        <p:txBody>
          <a:bodyPr/>
          <a:lstStyle/>
          <a:p>
            <a:fld id="{1D22DC44-113D-4570-ADAC-401411DA1750}" type="slidenum">
              <a:rPr lang="en-US" altLang="ru-RU"/>
              <a:pPr/>
              <a:t>1</a:t>
            </a:fld>
            <a:endParaRPr lang="en-US" altLang="ru-RU"/>
          </a:p>
        </p:txBody>
      </p:sp>
      <p:sp>
        <p:nvSpPr>
          <p:cNvPr id="107522" name="Rectangle 2">
            <a:extLst>
              <a:ext uri="{FF2B5EF4-FFF2-40B4-BE49-F238E27FC236}">
                <a16:creationId xmlns:a16="http://schemas.microsoft.com/office/drawing/2014/main" xmlns="" id="{FEE79250-6529-4189-A970-F2F3942656EE}"/>
              </a:ext>
            </a:extLst>
          </p:cNvPr>
          <p:cNvSpPr>
            <a:spLocks noGrp="1" noRot="1" noChangeAspect="1" noChangeArrowheads="1" noTextEdit="1"/>
          </p:cNvSpPr>
          <p:nvPr>
            <p:ph type="sldImg"/>
          </p:nvPr>
        </p:nvSpPr>
        <p:spPr>
          <a:xfrm>
            <a:off x="1143000" y="685800"/>
            <a:ext cx="4572000" cy="3429000"/>
          </a:xfrm>
          <a:ln/>
        </p:spPr>
      </p:sp>
      <p:sp>
        <p:nvSpPr>
          <p:cNvPr id="107523" name="Rectangle 3">
            <a:extLst>
              <a:ext uri="{FF2B5EF4-FFF2-40B4-BE49-F238E27FC236}">
                <a16:creationId xmlns:a16="http://schemas.microsoft.com/office/drawing/2014/main" xmlns="" id="{60EE5363-7FA4-41D1-8C8A-DAB9573CBD2A}"/>
              </a:ext>
            </a:extLst>
          </p:cNvPr>
          <p:cNvSpPr>
            <a:spLocks noGrp="1" noChangeArrowheads="1"/>
          </p:cNvSpPr>
          <p:nvPr>
            <p:ph type="body" idx="1"/>
          </p:nvPr>
        </p:nvSpPr>
        <p:spPr/>
        <p:txBody>
          <a:bodyPr/>
          <a:lstStyle/>
          <a:p>
            <a:endParaRPr lang="ru-RU" alt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44</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extLst>
      <p:ext uri="{BB962C8B-B14F-4D97-AF65-F5344CB8AC3E}">
        <p14:creationId xmlns:p14="http://schemas.microsoft.com/office/powerpoint/2010/main" xmlns="" val="11161442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09056ABE-D5B8-4AEC-9E53-4A32A03904C0}"/>
              </a:ext>
            </a:extLst>
          </p:cNvPr>
          <p:cNvSpPr>
            <a:spLocks noGrp="1" noChangeArrowheads="1"/>
          </p:cNvSpPr>
          <p:nvPr>
            <p:ph type="sldNum" sz="quarter" idx="5"/>
          </p:nvPr>
        </p:nvSpPr>
        <p:spPr>
          <a:ln/>
        </p:spPr>
        <p:txBody>
          <a:bodyPr/>
          <a:lstStyle/>
          <a:p>
            <a:fld id="{1D22DC44-113D-4570-ADAC-401411DA1750}" type="slidenum">
              <a:rPr lang="en-US" altLang="ru-RU"/>
              <a:pPr/>
              <a:t>46</a:t>
            </a:fld>
            <a:endParaRPr lang="en-US" altLang="ru-RU"/>
          </a:p>
        </p:txBody>
      </p:sp>
      <p:sp>
        <p:nvSpPr>
          <p:cNvPr id="107522" name="Rectangle 2">
            <a:extLst>
              <a:ext uri="{FF2B5EF4-FFF2-40B4-BE49-F238E27FC236}">
                <a16:creationId xmlns:a16="http://schemas.microsoft.com/office/drawing/2014/main" xmlns="" id="{FEE79250-6529-4189-A970-F2F3942656EE}"/>
              </a:ext>
            </a:extLst>
          </p:cNvPr>
          <p:cNvSpPr>
            <a:spLocks noGrp="1" noRot="1" noChangeAspect="1" noChangeArrowheads="1" noTextEdit="1"/>
          </p:cNvSpPr>
          <p:nvPr>
            <p:ph type="sldImg"/>
          </p:nvPr>
        </p:nvSpPr>
        <p:spPr>
          <a:xfrm>
            <a:off x="1143000" y="685800"/>
            <a:ext cx="4572000" cy="3429000"/>
          </a:xfrm>
          <a:ln/>
        </p:spPr>
      </p:sp>
      <p:sp>
        <p:nvSpPr>
          <p:cNvPr id="107523" name="Rectangle 3">
            <a:extLst>
              <a:ext uri="{FF2B5EF4-FFF2-40B4-BE49-F238E27FC236}">
                <a16:creationId xmlns:a16="http://schemas.microsoft.com/office/drawing/2014/main" xmlns="" id="{60EE5363-7FA4-41D1-8C8A-DAB9573CBD2A}"/>
              </a:ext>
            </a:extLst>
          </p:cNvPr>
          <p:cNvSpPr>
            <a:spLocks noGrp="1" noChangeArrowheads="1"/>
          </p:cNvSpPr>
          <p:nvPr>
            <p:ph type="body" idx="1"/>
          </p:nvPr>
        </p:nvSpPr>
        <p:spPr/>
        <p:txBody>
          <a:bodyPr/>
          <a:lstStyle/>
          <a:p>
            <a:endParaRPr lang="ru-RU" altLang="ru-RU"/>
          </a:p>
        </p:txBody>
      </p:sp>
    </p:spTree>
    <p:extLst>
      <p:ext uri="{BB962C8B-B14F-4D97-AF65-F5344CB8AC3E}">
        <p14:creationId xmlns:p14="http://schemas.microsoft.com/office/powerpoint/2010/main" xmlns="" val="10833308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47</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09056ABE-D5B8-4AEC-9E53-4A32A03904C0}"/>
              </a:ext>
            </a:extLst>
          </p:cNvPr>
          <p:cNvSpPr>
            <a:spLocks noGrp="1" noChangeArrowheads="1"/>
          </p:cNvSpPr>
          <p:nvPr>
            <p:ph type="sldNum" sz="quarter" idx="5"/>
          </p:nvPr>
        </p:nvSpPr>
        <p:spPr>
          <a:ln/>
        </p:spPr>
        <p:txBody>
          <a:bodyPr/>
          <a:lstStyle/>
          <a:p>
            <a:fld id="{1D22DC44-113D-4570-ADAC-401411DA1750}" type="slidenum">
              <a:rPr lang="en-US" altLang="ru-RU"/>
              <a:pPr/>
              <a:t>52</a:t>
            </a:fld>
            <a:endParaRPr lang="en-US" altLang="ru-RU"/>
          </a:p>
        </p:txBody>
      </p:sp>
      <p:sp>
        <p:nvSpPr>
          <p:cNvPr id="107522" name="Rectangle 2">
            <a:extLst>
              <a:ext uri="{FF2B5EF4-FFF2-40B4-BE49-F238E27FC236}">
                <a16:creationId xmlns:a16="http://schemas.microsoft.com/office/drawing/2014/main" xmlns="" id="{FEE79250-6529-4189-A970-F2F3942656EE}"/>
              </a:ext>
            </a:extLst>
          </p:cNvPr>
          <p:cNvSpPr>
            <a:spLocks noGrp="1" noRot="1" noChangeAspect="1" noChangeArrowheads="1" noTextEdit="1"/>
          </p:cNvSpPr>
          <p:nvPr>
            <p:ph type="sldImg"/>
          </p:nvPr>
        </p:nvSpPr>
        <p:spPr>
          <a:xfrm>
            <a:off x="1143000" y="685800"/>
            <a:ext cx="4572000" cy="3429000"/>
          </a:xfrm>
          <a:ln/>
        </p:spPr>
      </p:sp>
      <p:sp>
        <p:nvSpPr>
          <p:cNvPr id="107523" name="Rectangle 3">
            <a:extLst>
              <a:ext uri="{FF2B5EF4-FFF2-40B4-BE49-F238E27FC236}">
                <a16:creationId xmlns:a16="http://schemas.microsoft.com/office/drawing/2014/main" xmlns="" id="{60EE5363-7FA4-41D1-8C8A-DAB9573CBD2A}"/>
              </a:ext>
            </a:extLst>
          </p:cNvPr>
          <p:cNvSpPr>
            <a:spLocks noGrp="1" noChangeArrowheads="1"/>
          </p:cNvSpPr>
          <p:nvPr>
            <p:ph type="body" idx="1"/>
          </p:nvPr>
        </p:nvSpPr>
        <p:spPr/>
        <p:txBody>
          <a:bodyPr/>
          <a:lstStyle/>
          <a:p>
            <a:endParaRPr lang="ru-RU" altLang="ru-R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53</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56</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extLst>
      <p:ext uri="{BB962C8B-B14F-4D97-AF65-F5344CB8AC3E}">
        <p14:creationId xmlns:p14="http://schemas.microsoft.com/office/powerpoint/2010/main" xmlns="" val="41108782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09056ABE-D5B8-4AEC-9E53-4A32A03904C0}"/>
              </a:ext>
            </a:extLst>
          </p:cNvPr>
          <p:cNvSpPr>
            <a:spLocks noGrp="1" noChangeArrowheads="1"/>
          </p:cNvSpPr>
          <p:nvPr>
            <p:ph type="sldNum" sz="quarter" idx="5"/>
          </p:nvPr>
        </p:nvSpPr>
        <p:spPr>
          <a:ln/>
        </p:spPr>
        <p:txBody>
          <a:bodyPr/>
          <a:lstStyle/>
          <a:p>
            <a:fld id="{1D22DC44-113D-4570-ADAC-401411DA1750}" type="slidenum">
              <a:rPr lang="en-US" altLang="ru-RU"/>
              <a:pPr/>
              <a:t>63</a:t>
            </a:fld>
            <a:endParaRPr lang="en-US" altLang="ru-RU"/>
          </a:p>
        </p:txBody>
      </p:sp>
      <p:sp>
        <p:nvSpPr>
          <p:cNvPr id="107522" name="Rectangle 2">
            <a:extLst>
              <a:ext uri="{FF2B5EF4-FFF2-40B4-BE49-F238E27FC236}">
                <a16:creationId xmlns:a16="http://schemas.microsoft.com/office/drawing/2014/main" xmlns="" id="{FEE79250-6529-4189-A970-F2F3942656EE}"/>
              </a:ext>
            </a:extLst>
          </p:cNvPr>
          <p:cNvSpPr>
            <a:spLocks noGrp="1" noRot="1" noChangeAspect="1" noChangeArrowheads="1" noTextEdit="1"/>
          </p:cNvSpPr>
          <p:nvPr>
            <p:ph type="sldImg"/>
          </p:nvPr>
        </p:nvSpPr>
        <p:spPr>
          <a:xfrm>
            <a:off x="1143000" y="685800"/>
            <a:ext cx="4572000" cy="3429000"/>
          </a:xfrm>
          <a:ln/>
        </p:spPr>
      </p:sp>
      <p:sp>
        <p:nvSpPr>
          <p:cNvPr id="107523" name="Rectangle 3">
            <a:extLst>
              <a:ext uri="{FF2B5EF4-FFF2-40B4-BE49-F238E27FC236}">
                <a16:creationId xmlns:a16="http://schemas.microsoft.com/office/drawing/2014/main" xmlns="" id="{60EE5363-7FA4-41D1-8C8A-DAB9573CBD2A}"/>
              </a:ext>
            </a:extLst>
          </p:cNvPr>
          <p:cNvSpPr>
            <a:spLocks noGrp="1" noChangeArrowheads="1"/>
          </p:cNvSpPr>
          <p:nvPr>
            <p:ph type="body" idx="1"/>
          </p:nvPr>
        </p:nvSpPr>
        <p:spPr/>
        <p:txBody>
          <a:bodyPr/>
          <a:lstStyle/>
          <a:p>
            <a:endParaRPr lang="ru-RU" altLang="ru-R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64</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67</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extLst>
      <p:ext uri="{BB962C8B-B14F-4D97-AF65-F5344CB8AC3E}">
        <p14:creationId xmlns:p14="http://schemas.microsoft.com/office/powerpoint/2010/main" xmlns="" val="41108782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09056ABE-D5B8-4AEC-9E53-4A32A03904C0}"/>
              </a:ext>
            </a:extLst>
          </p:cNvPr>
          <p:cNvSpPr>
            <a:spLocks noGrp="1" noChangeArrowheads="1"/>
          </p:cNvSpPr>
          <p:nvPr>
            <p:ph type="sldNum" sz="quarter" idx="5"/>
          </p:nvPr>
        </p:nvSpPr>
        <p:spPr>
          <a:ln/>
        </p:spPr>
        <p:txBody>
          <a:bodyPr/>
          <a:lstStyle/>
          <a:p>
            <a:fld id="{1D22DC44-113D-4570-ADAC-401411DA1750}" type="slidenum">
              <a:rPr lang="en-US" altLang="ru-RU"/>
              <a:pPr/>
              <a:t>69</a:t>
            </a:fld>
            <a:endParaRPr lang="en-US" altLang="ru-RU"/>
          </a:p>
        </p:txBody>
      </p:sp>
      <p:sp>
        <p:nvSpPr>
          <p:cNvPr id="107522" name="Rectangle 2">
            <a:extLst>
              <a:ext uri="{FF2B5EF4-FFF2-40B4-BE49-F238E27FC236}">
                <a16:creationId xmlns:a16="http://schemas.microsoft.com/office/drawing/2014/main" xmlns="" id="{FEE79250-6529-4189-A970-F2F3942656EE}"/>
              </a:ext>
            </a:extLst>
          </p:cNvPr>
          <p:cNvSpPr>
            <a:spLocks noGrp="1" noRot="1" noChangeAspect="1" noChangeArrowheads="1" noTextEdit="1"/>
          </p:cNvSpPr>
          <p:nvPr>
            <p:ph type="sldImg"/>
          </p:nvPr>
        </p:nvSpPr>
        <p:spPr>
          <a:xfrm>
            <a:off x="1143000" y="685800"/>
            <a:ext cx="4572000" cy="3429000"/>
          </a:xfrm>
          <a:ln/>
        </p:spPr>
      </p:sp>
      <p:sp>
        <p:nvSpPr>
          <p:cNvPr id="107523" name="Rectangle 3">
            <a:extLst>
              <a:ext uri="{FF2B5EF4-FFF2-40B4-BE49-F238E27FC236}">
                <a16:creationId xmlns:a16="http://schemas.microsoft.com/office/drawing/2014/main" xmlns="" id="{60EE5363-7FA4-41D1-8C8A-DAB9573CBD2A}"/>
              </a:ext>
            </a:extLst>
          </p:cNvPr>
          <p:cNvSpPr>
            <a:spLocks noGrp="1" noChangeArrowheads="1"/>
          </p:cNvSpPr>
          <p:nvPr>
            <p:ph type="body" idx="1"/>
          </p:nvPr>
        </p:nvSpPr>
        <p:spPr/>
        <p:txBody>
          <a:bodyPr/>
          <a:lstStyle/>
          <a:p>
            <a:endParaRPr lang="ru-RU" alt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09056ABE-D5B8-4AEC-9E53-4A32A03904C0}"/>
              </a:ext>
            </a:extLst>
          </p:cNvPr>
          <p:cNvSpPr>
            <a:spLocks noGrp="1" noChangeArrowheads="1"/>
          </p:cNvSpPr>
          <p:nvPr>
            <p:ph type="sldNum" sz="quarter" idx="5"/>
          </p:nvPr>
        </p:nvSpPr>
        <p:spPr>
          <a:ln/>
        </p:spPr>
        <p:txBody>
          <a:bodyPr/>
          <a:lstStyle/>
          <a:p>
            <a:fld id="{1D22DC44-113D-4570-ADAC-401411DA1750}" type="slidenum">
              <a:rPr lang="en-US" altLang="ru-RU"/>
              <a:pPr/>
              <a:t>2</a:t>
            </a:fld>
            <a:endParaRPr lang="en-US" altLang="ru-RU"/>
          </a:p>
        </p:txBody>
      </p:sp>
      <p:sp>
        <p:nvSpPr>
          <p:cNvPr id="107522" name="Rectangle 2">
            <a:extLst>
              <a:ext uri="{FF2B5EF4-FFF2-40B4-BE49-F238E27FC236}">
                <a16:creationId xmlns:a16="http://schemas.microsoft.com/office/drawing/2014/main" xmlns="" id="{FEE79250-6529-4189-A970-F2F3942656EE}"/>
              </a:ext>
            </a:extLst>
          </p:cNvPr>
          <p:cNvSpPr>
            <a:spLocks noGrp="1" noRot="1" noChangeAspect="1" noChangeArrowheads="1" noTextEdit="1"/>
          </p:cNvSpPr>
          <p:nvPr>
            <p:ph type="sldImg"/>
          </p:nvPr>
        </p:nvSpPr>
        <p:spPr>
          <a:xfrm>
            <a:off x="1143000" y="685800"/>
            <a:ext cx="4572000" cy="3429000"/>
          </a:xfrm>
          <a:ln/>
        </p:spPr>
      </p:sp>
      <p:sp>
        <p:nvSpPr>
          <p:cNvPr id="107523" name="Rectangle 3">
            <a:extLst>
              <a:ext uri="{FF2B5EF4-FFF2-40B4-BE49-F238E27FC236}">
                <a16:creationId xmlns:a16="http://schemas.microsoft.com/office/drawing/2014/main" xmlns="" id="{60EE5363-7FA4-41D1-8C8A-DAB9573CBD2A}"/>
              </a:ext>
            </a:extLst>
          </p:cNvPr>
          <p:cNvSpPr>
            <a:spLocks noGrp="1" noChangeArrowheads="1"/>
          </p:cNvSpPr>
          <p:nvPr>
            <p:ph type="body" idx="1"/>
          </p:nvPr>
        </p:nvSpPr>
        <p:spPr/>
        <p:txBody>
          <a:bodyPr/>
          <a:lstStyle/>
          <a:p>
            <a:endParaRPr lang="ru-RU" altLang="ru-RU"/>
          </a:p>
        </p:txBody>
      </p:sp>
    </p:spTree>
    <p:extLst>
      <p:ext uri="{BB962C8B-B14F-4D97-AF65-F5344CB8AC3E}">
        <p14:creationId xmlns:p14="http://schemas.microsoft.com/office/powerpoint/2010/main" xmlns="" val="40145374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70</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73</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extLst>
      <p:ext uri="{BB962C8B-B14F-4D97-AF65-F5344CB8AC3E}">
        <p14:creationId xmlns:p14="http://schemas.microsoft.com/office/powerpoint/2010/main" xmlns="" val="41108782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09056ABE-D5B8-4AEC-9E53-4A32A03904C0}"/>
              </a:ext>
            </a:extLst>
          </p:cNvPr>
          <p:cNvSpPr>
            <a:spLocks noGrp="1" noChangeArrowheads="1"/>
          </p:cNvSpPr>
          <p:nvPr>
            <p:ph type="sldNum" sz="quarter" idx="5"/>
          </p:nvPr>
        </p:nvSpPr>
        <p:spPr>
          <a:ln/>
        </p:spPr>
        <p:txBody>
          <a:bodyPr/>
          <a:lstStyle/>
          <a:p>
            <a:fld id="{1D22DC44-113D-4570-ADAC-401411DA1750}" type="slidenum">
              <a:rPr lang="en-US" altLang="ru-RU"/>
              <a:pPr/>
              <a:t>77</a:t>
            </a:fld>
            <a:endParaRPr lang="en-US" altLang="ru-RU"/>
          </a:p>
        </p:txBody>
      </p:sp>
      <p:sp>
        <p:nvSpPr>
          <p:cNvPr id="107522" name="Rectangle 2">
            <a:extLst>
              <a:ext uri="{FF2B5EF4-FFF2-40B4-BE49-F238E27FC236}">
                <a16:creationId xmlns:a16="http://schemas.microsoft.com/office/drawing/2014/main" xmlns="" id="{FEE79250-6529-4189-A970-F2F3942656EE}"/>
              </a:ext>
            </a:extLst>
          </p:cNvPr>
          <p:cNvSpPr>
            <a:spLocks noGrp="1" noRot="1" noChangeAspect="1" noChangeArrowheads="1" noTextEdit="1"/>
          </p:cNvSpPr>
          <p:nvPr>
            <p:ph type="sldImg"/>
          </p:nvPr>
        </p:nvSpPr>
        <p:spPr>
          <a:xfrm>
            <a:off x="1143000" y="685800"/>
            <a:ext cx="4572000" cy="3429000"/>
          </a:xfrm>
          <a:ln/>
        </p:spPr>
      </p:sp>
      <p:sp>
        <p:nvSpPr>
          <p:cNvPr id="107523" name="Rectangle 3">
            <a:extLst>
              <a:ext uri="{FF2B5EF4-FFF2-40B4-BE49-F238E27FC236}">
                <a16:creationId xmlns:a16="http://schemas.microsoft.com/office/drawing/2014/main" xmlns="" id="{60EE5363-7FA4-41D1-8C8A-DAB9573CBD2A}"/>
              </a:ext>
            </a:extLst>
          </p:cNvPr>
          <p:cNvSpPr>
            <a:spLocks noGrp="1" noChangeArrowheads="1"/>
          </p:cNvSpPr>
          <p:nvPr>
            <p:ph type="body" idx="1"/>
          </p:nvPr>
        </p:nvSpPr>
        <p:spPr/>
        <p:txBody>
          <a:bodyPr/>
          <a:lstStyle/>
          <a:p>
            <a:endParaRPr lang="ru-RU" altLang="ru-RU"/>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78</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81</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extLst>
      <p:ext uri="{BB962C8B-B14F-4D97-AF65-F5344CB8AC3E}">
        <p14:creationId xmlns:p14="http://schemas.microsoft.com/office/powerpoint/2010/main" xmlns="" val="41108782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09056ABE-D5B8-4AEC-9E53-4A32A03904C0}"/>
              </a:ext>
            </a:extLst>
          </p:cNvPr>
          <p:cNvSpPr>
            <a:spLocks noGrp="1" noChangeArrowheads="1"/>
          </p:cNvSpPr>
          <p:nvPr>
            <p:ph type="sldNum" sz="quarter" idx="5"/>
          </p:nvPr>
        </p:nvSpPr>
        <p:spPr>
          <a:ln/>
        </p:spPr>
        <p:txBody>
          <a:bodyPr/>
          <a:lstStyle/>
          <a:p>
            <a:fld id="{1D22DC44-113D-4570-ADAC-401411DA1750}" type="slidenum">
              <a:rPr lang="en-US" altLang="ru-RU"/>
              <a:pPr/>
              <a:t>83</a:t>
            </a:fld>
            <a:endParaRPr lang="en-US" altLang="ru-RU"/>
          </a:p>
        </p:txBody>
      </p:sp>
      <p:sp>
        <p:nvSpPr>
          <p:cNvPr id="107522" name="Rectangle 2">
            <a:extLst>
              <a:ext uri="{FF2B5EF4-FFF2-40B4-BE49-F238E27FC236}">
                <a16:creationId xmlns:a16="http://schemas.microsoft.com/office/drawing/2014/main" xmlns="" id="{FEE79250-6529-4189-A970-F2F3942656EE}"/>
              </a:ext>
            </a:extLst>
          </p:cNvPr>
          <p:cNvSpPr>
            <a:spLocks noGrp="1" noRot="1" noChangeAspect="1" noChangeArrowheads="1" noTextEdit="1"/>
          </p:cNvSpPr>
          <p:nvPr>
            <p:ph type="sldImg"/>
          </p:nvPr>
        </p:nvSpPr>
        <p:spPr>
          <a:xfrm>
            <a:off x="1143000" y="685800"/>
            <a:ext cx="4572000" cy="3429000"/>
          </a:xfrm>
          <a:ln/>
        </p:spPr>
      </p:sp>
      <p:sp>
        <p:nvSpPr>
          <p:cNvPr id="107523" name="Rectangle 3">
            <a:extLst>
              <a:ext uri="{FF2B5EF4-FFF2-40B4-BE49-F238E27FC236}">
                <a16:creationId xmlns:a16="http://schemas.microsoft.com/office/drawing/2014/main" xmlns="" id="{60EE5363-7FA4-41D1-8C8A-DAB9573CBD2A}"/>
              </a:ext>
            </a:extLst>
          </p:cNvPr>
          <p:cNvSpPr>
            <a:spLocks noGrp="1" noChangeArrowheads="1"/>
          </p:cNvSpPr>
          <p:nvPr>
            <p:ph type="body" idx="1"/>
          </p:nvPr>
        </p:nvSpPr>
        <p:spPr/>
        <p:txBody>
          <a:bodyPr/>
          <a:lstStyle/>
          <a:p>
            <a:endParaRPr lang="ru-RU" altLang="ru-RU"/>
          </a:p>
        </p:txBody>
      </p:sp>
    </p:spTree>
    <p:extLst>
      <p:ext uri="{BB962C8B-B14F-4D97-AF65-F5344CB8AC3E}">
        <p14:creationId xmlns:p14="http://schemas.microsoft.com/office/powerpoint/2010/main" xmlns="" val="9736523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84</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extLst>
      <p:ext uri="{BB962C8B-B14F-4D97-AF65-F5344CB8AC3E}">
        <p14:creationId xmlns:p14="http://schemas.microsoft.com/office/powerpoint/2010/main" xmlns="" val="28818615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86</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89</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extLst>
      <p:ext uri="{BB962C8B-B14F-4D97-AF65-F5344CB8AC3E}">
        <p14:creationId xmlns:p14="http://schemas.microsoft.com/office/powerpoint/2010/main" xmlns="" val="4110878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09056ABE-D5B8-4AEC-9E53-4A32A03904C0}"/>
              </a:ext>
            </a:extLst>
          </p:cNvPr>
          <p:cNvSpPr>
            <a:spLocks noGrp="1" noChangeArrowheads="1"/>
          </p:cNvSpPr>
          <p:nvPr>
            <p:ph type="sldNum" sz="quarter" idx="5"/>
          </p:nvPr>
        </p:nvSpPr>
        <p:spPr>
          <a:ln/>
        </p:spPr>
        <p:txBody>
          <a:bodyPr/>
          <a:lstStyle/>
          <a:p>
            <a:fld id="{1D22DC44-113D-4570-ADAC-401411DA1750}" type="slidenum">
              <a:rPr lang="en-US" altLang="ru-RU"/>
              <a:pPr/>
              <a:t>3</a:t>
            </a:fld>
            <a:endParaRPr lang="en-US" altLang="ru-RU"/>
          </a:p>
        </p:txBody>
      </p:sp>
      <p:sp>
        <p:nvSpPr>
          <p:cNvPr id="107522" name="Rectangle 2">
            <a:extLst>
              <a:ext uri="{FF2B5EF4-FFF2-40B4-BE49-F238E27FC236}">
                <a16:creationId xmlns:a16="http://schemas.microsoft.com/office/drawing/2014/main" xmlns="" id="{FEE79250-6529-4189-A970-F2F3942656EE}"/>
              </a:ext>
            </a:extLst>
          </p:cNvPr>
          <p:cNvSpPr>
            <a:spLocks noGrp="1" noRot="1" noChangeAspect="1" noChangeArrowheads="1" noTextEdit="1"/>
          </p:cNvSpPr>
          <p:nvPr>
            <p:ph type="sldImg"/>
          </p:nvPr>
        </p:nvSpPr>
        <p:spPr>
          <a:xfrm>
            <a:off x="1143000" y="685800"/>
            <a:ext cx="4572000" cy="3429000"/>
          </a:xfrm>
          <a:ln/>
        </p:spPr>
      </p:sp>
      <p:sp>
        <p:nvSpPr>
          <p:cNvPr id="107523" name="Rectangle 3">
            <a:extLst>
              <a:ext uri="{FF2B5EF4-FFF2-40B4-BE49-F238E27FC236}">
                <a16:creationId xmlns:a16="http://schemas.microsoft.com/office/drawing/2014/main" xmlns="" id="{60EE5363-7FA4-41D1-8C8A-DAB9573CBD2A}"/>
              </a:ext>
            </a:extLst>
          </p:cNvPr>
          <p:cNvSpPr>
            <a:spLocks noGrp="1" noChangeArrowheads="1"/>
          </p:cNvSpPr>
          <p:nvPr>
            <p:ph type="body" idx="1"/>
          </p:nvPr>
        </p:nvSpPr>
        <p:spPr/>
        <p:txBody>
          <a:bodyPr/>
          <a:lstStyle/>
          <a:p>
            <a:endParaRPr lang="ru-RU" altLang="ru-RU"/>
          </a:p>
        </p:txBody>
      </p:sp>
    </p:spTree>
    <p:extLst>
      <p:ext uri="{BB962C8B-B14F-4D97-AF65-F5344CB8AC3E}">
        <p14:creationId xmlns:p14="http://schemas.microsoft.com/office/powerpoint/2010/main" xmlns="" val="23257968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4</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7</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extLst>
      <p:ext uri="{BB962C8B-B14F-4D97-AF65-F5344CB8AC3E}">
        <p14:creationId xmlns:p14="http://schemas.microsoft.com/office/powerpoint/2010/main" xmlns="" val="41108782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8</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10</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09056ABE-D5B8-4AEC-9E53-4A32A03904C0}"/>
              </a:ext>
            </a:extLst>
          </p:cNvPr>
          <p:cNvSpPr>
            <a:spLocks noGrp="1" noChangeArrowheads="1"/>
          </p:cNvSpPr>
          <p:nvPr>
            <p:ph type="sldNum" sz="quarter" idx="5"/>
          </p:nvPr>
        </p:nvSpPr>
        <p:spPr>
          <a:ln/>
        </p:spPr>
        <p:txBody>
          <a:bodyPr/>
          <a:lstStyle/>
          <a:p>
            <a:fld id="{1D22DC44-113D-4570-ADAC-401411DA1750}" type="slidenum">
              <a:rPr lang="en-US" altLang="ru-RU"/>
              <a:pPr/>
              <a:t>41</a:t>
            </a:fld>
            <a:endParaRPr lang="en-US" altLang="ru-RU"/>
          </a:p>
        </p:txBody>
      </p:sp>
      <p:sp>
        <p:nvSpPr>
          <p:cNvPr id="107522" name="Rectangle 2">
            <a:extLst>
              <a:ext uri="{FF2B5EF4-FFF2-40B4-BE49-F238E27FC236}">
                <a16:creationId xmlns:a16="http://schemas.microsoft.com/office/drawing/2014/main" xmlns="" id="{FEE79250-6529-4189-A970-F2F3942656EE}"/>
              </a:ext>
            </a:extLst>
          </p:cNvPr>
          <p:cNvSpPr>
            <a:spLocks noGrp="1" noRot="1" noChangeAspect="1" noChangeArrowheads="1" noTextEdit="1"/>
          </p:cNvSpPr>
          <p:nvPr>
            <p:ph type="sldImg"/>
          </p:nvPr>
        </p:nvSpPr>
        <p:spPr>
          <a:xfrm>
            <a:off x="1143000" y="685800"/>
            <a:ext cx="4572000" cy="3429000"/>
          </a:xfrm>
          <a:ln/>
        </p:spPr>
      </p:sp>
      <p:sp>
        <p:nvSpPr>
          <p:cNvPr id="107523" name="Rectangle 3">
            <a:extLst>
              <a:ext uri="{FF2B5EF4-FFF2-40B4-BE49-F238E27FC236}">
                <a16:creationId xmlns:a16="http://schemas.microsoft.com/office/drawing/2014/main" xmlns="" id="{60EE5363-7FA4-41D1-8C8A-DAB9573CBD2A}"/>
              </a:ext>
            </a:extLst>
          </p:cNvPr>
          <p:cNvSpPr>
            <a:spLocks noGrp="1" noChangeArrowheads="1"/>
          </p:cNvSpPr>
          <p:nvPr>
            <p:ph type="body" idx="1"/>
          </p:nvPr>
        </p:nvSpPr>
        <p:spPr/>
        <p:txBody>
          <a:bodyPr/>
          <a:lstStyle/>
          <a:p>
            <a:endParaRPr lang="ru-RU" alt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xmlns="" id="{7FF65B43-2912-48B2-A577-3C5F37E56A23}"/>
              </a:ext>
            </a:extLst>
          </p:cNvPr>
          <p:cNvSpPr>
            <a:spLocks noGrp="1" noChangeArrowheads="1"/>
          </p:cNvSpPr>
          <p:nvPr>
            <p:ph type="sldNum" sz="quarter" idx="5"/>
          </p:nvPr>
        </p:nvSpPr>
        <p:spPr>
          <a:ln/>
        </p:spPr>
        <p:txBody>
          <a:bodyPr/>
          <a:lstStyle/>
          <a:p>
            <a:fld id="{9F7F5C35-7977-4AED-96B0-8CD03A7BEE1B}" type="slidenum">
              <a:rPr lang="en-US" altLang="ru-RU"/>
              <a:pPr/>
              <a:t>42</a:t>
            </a:fld>
            <a:endParaRPr lang="en-US" altLang="ru-RU"/>
          </a:p>
        </p:txBody>
      </p:sp>
      <p:sp>
        <p:nvSpPr>
          <p:cNvPr id="112642" name="Rectangle 2">
            <a:extLst>
              <a:ext uri="{FF2B5EF4-FFF2-40B4-BE49-F238E27FC236}">
                <a16:creationId xmlns:a16="http://schemas.microsoft.com/office/drawing/2014/main" xmlns="" id="{995FB2C7-0D7B-4FE8-BFD7-C6218B6E8AB3}"/>
              </a:ext>
            </a:extLst>
          </p:cNvPr>
          <p:cNvSpPr>
            <a:spLocks noGrp="1" noRot="1" noChangeAspect="1" noChangeArrowheads="1" noTextEdit="1"/>
          </p:cNvSpPr>
          <p:nvPr>
            <p:ph type="sldImg"/>
          </p:nvPr>
        </p:nvSpPr>
        <p:spPr>
          <a:xfrm>
            <a:off x="1143000" y="685800"/>
            <a:ext cx="4572000" cy="3429000"/>
          </a:xfrm>
          <a:ln/>
        </p:spPr>
      </p:sp>
      <p:sp>
        <p:nvSpPr>
          <p:cNvPr id="112643" name="Rectangle 3">
            <a:extLst>
              <a:ext uri="{FF2B5EF4-FFF2-40B4-BE49-F238E27FC236}">
                <a16:creationId xmlns:a16="http://schemas.microsoft.com/office/drawing/2014/main" xmlns="" id="{C256C893-CAC1-4E7A-9F24-E8000E967C9E}"/>
              </a:ext>
            </a:extLst>
          </p:cNvPr>
          <p:cNvSpPr>
            <a:spLocks noGrp="1" noChangeArrowheads="1"/>
          </p:cNvSpPr>
          <p:nvPr>
            <p:ph type="body" idx="1"/>
          </p:nvPr>
        </p:nvSpPr>
        <p:spPr/>
        <p:txBody>
          <a:bodyPr/>
          <a:lstStyle/>
          <a:p>
            <a:endParaRPr lang="ru-RU" altLang="ru-RU"/>
          </a:p>
        </p:txBody>
      </p:sp>
    </p:spTree>
    <p:extLst>
      <p:ext uri="{BB962C8B-B14F-4D97-AF65-F5344CB8AC3E}">
        <p14:creationId xmlns:p14="http://schemas.microsoft.com/office/powerpoint/2010/main" xmlns="" val="2195975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3673118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2990300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3156368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3787925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764DE79-268F-4C1A-8933-263129D2AF90}" type="datetimeFigureOut">
              <a:rPr lang="en-US" smtClean="0"/>
              <a:pPr/>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1524573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pPr/>
              <a:t>10/14/2020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2645845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29151"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pPr/>
              <a:t>10/14/2020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184668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pPr/>
              <a:t>10/14/2020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2142198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pPr/>
              <a:t>10/14/2020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714151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C764DE79-268F-4C1A-8933-263129D2AF90}" type="datetimeFigureOut">
              <a:rPr lang="en-US" smtClean="0"/>
              <a:pPr/>
              <a:t>10/14/2020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1274085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C764DE79-268F-4C1A-8933-263129D2AF90}" type="datetimeFigureOut">
              <a:rPr lang="en-US" smtClean="0"/>
              <a:pPr/>
              <a:t>10/14/2020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1202860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accent1">
                <a:shade val="45000"/>
                <a:satMod val="135000"/>
              </a:schemeClr>
              <a:prstClr val="white"/>
            </a:duotone>
            <a:extLst>
              <a:ext uri="{BEBA8EAE-BF5A-486C-A8C5-ECC9F3942E4B}">
                <a14:imgProps xmlns:a14="http://schemas.microsoft.com/office/drawing/2010/main" xmlns="">
                  <a14:imgLayer r:embed="rId14">
                    <a14:imgEffect>
                      <a14:saturation sat="33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smtClean="0"/>
              <a:pPr/>
              <a:t>10/14/2020</a:t>
            </a:fld>
            <a:endParaRPr lang="en-US" dirty="0"/>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29185428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75000"/>
              </a:schemeClr>
            </a:gs>
            <a:gs pos="98000">
              <a:schemeClr val="accent1">
                <a:lumMod val="60000"/>
                <a:lumOff val="40000"/>
              </a:schemeClr>
            </a:gs>
            <a:gs pos="100000">
              <a:schemeClr val="accent3">
                <a:lumMod val="105000"/>
                <a:satMod val="109000"/>
                <a:tint val="81000"/>
              </a:schemeClr>
            </a:gs>
          </a:gsLst>
          <a:lin ang="5400000" scaled="0"/>
        </a:gradFill>
        <a:effectLst/>
      </p:bgPr>
    </p:bg>
    <p:spTree>
      <p:nvGrpSpPr>
        <p:cNvPr id="1" name=""/>
        <p:cNvGrpSpPr/>
        <p:nvPr/>
      </p:nvGrpSpPr>
      <p:grpSpPr>
        <a:xfrm>
          <a:off x="0" y="0"/>
          <a:ext cx="0" cy="0"/>
          <a:chOff x="0" y="0"/>
          <a:chExt cx="0" cy="0"/>
        </a:xfrm>
      </p:grpSpPr>
      <p:sp>
        <p:nvSpPr>
          <p:cNvPr id="4" name="Прямоугольник: скругленные углы 3">
            <a:extLst>
              <a:ext uri="{FF2B5EF4-FFF2-40B4-BE49-F238E27FC236}">
                <a16:creationId xmlns:a16="http://schemas.microsoft.com/office/drawing/2014/main" xmlns="" id="{23AF359B-6563-4451-8BE9-4394C1E572F0}"/>
              </a:ext>
            </a:extLst>
          </p:cNvPr>
          <p:cNvSpPr/>
          <p:nvPr/>
        </p:nvSpPr>
        <p:spPr>
          <a:xfrm>
            <a:off x="719572" y="5301208"/>
            <a:ext cx="7704856" cy="1224136"/>
          </a:xfrm>
          <a:prstGeom prst="round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56" name="Rectangle 8">
            <a:extLst>
              <a:ext uri="{FF2B5EF4-FFF2-40B4-BE49-F238E27FC236}">
                <a16:creationId xmlns:a16="http://schemas.microsoft.com/office/drawing/2014/main" xmlns="" id="{302153DC-298C-475E-ACAC-17C342546B07}"/>
              </a:ext>
            </a:extLst>
          </p:cNvPr>
          <p:cNvSpPr>
            <a:spLocks noGrp="1" noChangeArrowheads="1"/>
          </p:cNvSpPr>
          <p:nvPr>
            <p:ph type="subTitle" idx="1"/>
          </p:nvPr>
        </p:nvSpPr>
        <p:spPr>
          <a:xfrm>
            <a:off x="915319" y="5374506"/>
            <a:ext cx="7313362" cy="1077540"/>
          </a:xfrm>
          <a:extLst>
            <a:ext uri="{AF507438-7753-43E0-B8FC-AC1667EBCBE1}">
              <a14:hiddenEffects xmlns:a14="http://schemas.microsoft.com/office/drawing/2010/main" xmlns="">
                <a:effectLst>
                  <a:outerShdw dist="17961" dir="2700000" algn="ctr" rotWithShape="0">
                    <a:srgbClr val="1E1E20"/>
                  </a:outerShdw>
                </a:effectLst>
              </a14:hiddenEffects>
            </a:ext>
          </a:extLst>
        </p:spPr>
        <p:txBody>
          <a:bodyPr>
            <a:noAutofit/>
          </a:bodyPr>
          <a:lstStyle/>
          <a:p>
            <a:r>
              <a:rPr lang="ru-RU" altLang="ru-RU" sz="28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Разработано: старший преподаватель кафедры землеустройства УО «БГСХА», </a:t>
            </a:r>
            <a:r>
              <a:rPr lang="ru-RU" altLang="ru-RU" sz="2800"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Пшибыш</a:t>
            </a:r>
            <a:r>
              <a:rPr lang="ru-RU" altLang="ru-RU" sz="28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Е.В.</a:t>
            </a:r>
          </a:p>
          <a:p>
            <a:endParaRPr lang="ru-RU" altLang="ru-RU" sz="2800" dirty="0">
              <a:solidFill>
                <a:srgbClr val="FFFFFF"/>
              </a:solidFill>
              <a:latin typeface="Times New Roman" panose="02020603050405020304" pitchFamily="18" charset="0"/>
              <a:cs typeface="Times New Roman" panose="02020603050405020304" pitchFamily="18" charset="0"/>
            </a:endParaRPr>
          </a:p>
          <a:p>
            <a:endParaRPr lang="ru-RU" altLang="ru-RU" sz="2800" dirty="0">
              <a:solidFill>
                <a:srgbClr val="FFFFFF"/>
              </a:solidFill>
            </a:endParaRPr>
          </a:p>
        </p:txBody>
      </p:sp>
      <p:sp>
        <p:nvSpPr>
          <p:cNvPr id="2" name="Прямоугольник: скругленные углы 1">
            <a:extLst>
              <a:ext uri="{FF2B5EF4-FFF2-40B4-BE49-F238E27FC236}">
                <a16:creationId xmlns:a16="http://schemas.microsoft.com/office/drawing/2014/main" xmlns="" id="{257365E3-AD2A-4898-84F2-FBBDD3242758}"/>
              </a:ext>
            </a:extLst>
          </p:cNvPr>
          <p:cNvSpPr/>
          <p:nvPr/>
        </p:nvSpPr>
        <p:spPr>
          <a:xfrm>
            <a:off x="719572" y="548680"/>
            <a:ext cx="7704856" cy="129614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ru-RU" sz="280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Презентация курса лекций по дисциплине</a:t>
            </a:r>
          </a:p>
          <a:p>
            <a:pPr algn="ctr"/>
            <a:r>
              <a:rPr lang="ru-RU" sz="280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«Внутрихозяйственное устройство территории»</a:t>
            </a:r>
          </a:p>
        </p:txBody>
      </p:sp>
      <p:sp>
        <p:nvSpPr>
          <p:cNvPr id="2053" name="Rectangle 5">
            <a:extLst>
              <a:ext uri="{FF2B5EF4-FFF2-40B4-BE49-F238E27FC236}">
                <a16:creationId xmlns:a16="http://schemas.microsoft.com/office/drawing/2014/main" xmlns="" id="{34637F53-C858-49EB-8AA4-D8EAD02B3D30}"/>
              </a:ext>
            </a:extLst>
          </p:cNvPr>
          <p:cNvSpPr>
            <a:spLocks noGrp="1" noChangeArrowheads="1"/>
          </p:cNvSpPr>
          <p:nvPr>
            <p:ph type="ctrTitle"/>
          </p:nvPr>
        </p:nvSpPr>
        <p:spPr>
          <a:xfrm rot="10800000" flipV="1">
            <a:off x="-54260" y="2132856"/>
            <a:ext cx="9252520" cy="2376265"/>
          </a:xfrm>
          <a:noFill/>
        </p:spPr>
        <p:txBody>
          <a:bodyPr anchor="b">
            <a:normAutofit/>
          </a:bodyPr>
          <a:lstStyle/>
          <a:p>
            <a:r>
              <a:rPr lang="ru-RU" sz="4000" b="1" spc="50" dirty="0">
                <a:ln w="9525" cmpd="sng">
                  <a:solidFill>
                    <a:schemeClr val="bg1"/>
                  </a:solidFill>
                  <a:prstDash val="solid"/>
                </a:ln>
                <a:solidFill>
                  <a:srgbClr val="70AD47">
                    <a:tint val="1000"/>
                  </a:srgbClr>
                </a:solidFill>
                <a:effectLst>
                  <a:glow rad="38100">
                    <a:schemeClr val="accent1">
                      <a:alpha val="40000"/>
                    </a:schemeClr>
                  </a:glow>
                </a:effectLst>
                <a:latin typeface="Times New Roman" panose="02020603050405020304" pitchFamily="18" charset="0"/>
                <a:cs typeface="Times New Roman" panose="02020603050405020304" pitchFamily="18" charset="0"/>
              </a:rPr>
              <a:t/>
            </a:r>
            <a:br>
              <a:rPr lang="ru-RU" sz="4000" b="1" spc="50" dirty="0">
                <a:ln w="9525" cmpd="sng">
                  <a:solidFill>
                    <a:schemeClr val="bg1"/>
                  </a:solidFill>
                  <a:prstDash val="solid"/>
                </a:ln>
                <a:solidFill>
                  <a:srgbClr val="70AD47">
                    <a:tint val="1000"/>
                  </a:srgbClr>
                </a:solidFill>
                <a:effectLst>
                  <a:glow rad="38100">
                    <a:schemeClr val="accent1">
                      <a:alpha val="40000"/>
                    </a:schemeClr>
                  </a:glow>
                </a:effectLst>
                <a:latin typeface="Times New Roman" panose="02020603050405020304" pitchFamily="18" charset="0"/>
                <a:cs typeface="Times New Roman" panose="02020603050405020304" pitchFamily="18" charset="0"/>
              </a:rPr>
            </a:br>
            <a:r>
              <a:rPr lang="ru-RU" sz="4000" b="1" spc="50" dirty="0">
                <a:ln w="9525" cmpd="sng">
                  <a:solidFill>
                    <a:schemeClr val="bg1"/>
                  </a:solidFill>
                  <a:prstDash val="solid"/>
                </a:ln>
                <a:solidFill>
                  <a:srgbClr val="70AD47">
                    <a:tint val="1000"/>
                  </a:srgbClr>
                </a:solidFill>
                <a:effectLst>
                  <a:glow rad="38100">
                    <a:schemeClr val="accent1">
                      <a:alpha val="40000"/>
                    </a:schemeClr>
                  </a:glow>
                </a:effectLst>
                <a:latin typeface="Times New Roman" panose="02020603050405020304" pitchFamily="18" charset="0"/>
                <a:cs typeface="Times New Roman" panose="02020603050405020304" pitchFamily="18" charset="0"/>
              </a:rPr>
              <a:t>Тема 1. Организация земель</a:t>
            </a:r>
            <a:r>
              <a:rPr lang="ru-RU" dirty="0">
                <a:solidFill>
                  <a:schemeClr val="bg1"/>
                </a:solidFill>
              </a:rPr>
              <a:t/>
            </a:r>
            <a:br>
              <a:rPr lang="ru-RU" dirty="0">
                <a:solidFill>
                  <a:schemeClr val="bg1"/>
                </a:solidFill>
              </a:rPr>
            </a:br>
            <a:r>
              <a:rPr lang="ru-RU" sz="4000" dirty="0">
                <a:ln>
                  <a:solidFill>
                    <a:schemeClr val="bg1"/>
                  </a:solidFill>
                </a:ln>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
            </a:r>
            <a:br>
              <a:rPr lang="ru-RU" sz="4000" dirty="0">
                <a:ln>
                  <a:solidFill>
                    <a:schemeClr val="bg1"/>
                  </a:solidFill>
                </a:ln>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br>
            <a:endParaRPr lang="ru-RU" altLang="ru-RU" sz="4000" dirty="0">
              <a:ln>
                <a:solidFill>
                  <a:schemeClr val="bg1"/>
                </a:solidFill>
              </a:ln>
              <a:solidFill>
                <a:srgbClr val="FFFFFF"/>
              </a:solidFill>
              <a:effectLst>
                <a:outerShdw blurRad="50800" dist="38100" dir="5400000" algn="t" rotWithShape="0">
                  <a:prstClr val="black">
                    <a:alpha val="40000"/>
                  </a:prstClr>
                </a:outerShdw>
              </a:effectLst>
            </a:endParaRPr>
          </a:p>
        </p:txBody>
      </p:sp>
    </p:spTree>
  </p:cSld>
  <p:clrMapOvr>
    <a:masterClrMapping/>
  </p:clrMapOvr>
  <p:transition spd="slow">
    <p:cov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5">
            <a:extLst>
              <a:ext uri="{FF2B5EF4-FFF2-40B4-BE49-F238E27FC236}">
                <a16:creationId xmlns:a16="http://schemas.microsoft.com/office/drawing/2014/main" xmlns="" id="{34637F53-C858-49EB-8AA4-D8EAD02B3D30}"/>
              </a:ext>
            </a:extLst>
          </p:cNvPr>
          <p:cNvSpPr txBox="1">
            <a:spLocks noChangeArrowheads="1"/>
          </p:cNvSpPr>
          <p:nvPr/>
        </p:nvSpPr>
        <p:spPr>
          <a:xfrm rot="10800000" flipV="1">
            <a:off x="-112092" y="2132112"/>
            <a:ext cx="9252520" cy="2376265"/>
          </a:xfrm>
          <a:prstGeom prst="rect">
            <a:avLst/>
          </a:prstGeom>
          <a:noFill/>
        </p:spPr>
        <p:txBody>
          <a:bodyPr vert="horz" lIns="91440" tIns="45720" rIns="91440" bIns="45720" rtlCol="0" anchor="b">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40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Вопрос 3</a:t>
            </a:r>
          </a:p>
          <a:p>
            <a:pPr algn="ctr"/>
            <a:r>
              <a:rPr lang="ru-RU" b="1" dirty="0">
                <a:ln>
                  <a:solidFill>
                    <a:sysClr val="windowText" lastClr="000000"/>
                  </a:solidFill>
                </a:ln>
                <a:solidFill>
                  <a:schemeClr val="accent1">
                    <a:lumMod val="50000"/>
                  </a:schemeClr>
                </a:solidFill>
                <a:latin typeface="Times New Roman" panose="02020603050405020304" pitchFamily="18" charset="0"/>
                <a:cs typeface="Times New Roman" panose="02020603050405020304" pitchFamily="18" charset="0"/>
              </a:rPr>
              <a:t>Агроэкологическое зонирование территорий</a:t>
            </a:r>
            <a:r>
              <a:rPr lang="ru-RU" dirty="0">
                <a:ln>
                  <a:solidFill>
                    <a:sysClr val="windowText" lastClr="000000"/>
                  </a:solidFill>
                </a:ln>
                <a:solidFill>
                  <a:schemeClr val="accent1">
                    <a:lumMod val="50000"/>
                  </a:schemeClr>
                </a:solidFill>
              </a:rPr>
              <a:t/>
            </a:r>
            <a:br>
              <a:rPr lang="ru-RU" dirty="0">
                <a:ln>
                  <a:solidFill>
                    <a:sysClr val="windowText" lastClr="000000"/>
                  </a:solidFill>
                </a:ln>
                <a:solidFill>
                  <a:schemeClr val="accent1">
                    <a:lumMod val="50000"/>
                  </a:schemeClr>
                </a:solidFill>
              </a:rPr>
            </a:br>
            <a:r>
              <a:rPr lang="ru-RU" sz="4000" dirty="0">
                <a:ln>
                  <a:solidFill>
                    <a:sysClr val="windowText" lastClr="000000"/>
                  </a:solidFill>
                </a:ln>
                <a:solidFill>
                  <a:schemeClr val="accent1">
                    <a:lumMod val="50000"/>
                  </a:schemeClr>
                </a:solidFill>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
            </a:r>
            <a:br>
              <a:rPr lang="ru-RU" sz="4000" dirty="0">
                <a:ln>
                  <a:solidFill>
                    <a:sysClr val="windowText" lastClr="000000"/>
                  </a:solidFill>
                </a:ln>
                <a:solidFill>
                  <a:schemeClr val="accent1">
                    <a:lumMod val="50000"/>
                  </a:schemeClr>
                </a:solidFill>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br>
            <a:endParaRPr lang="ru-RU" altLang="ru-RU" sz="4000" dirty="0">
              <a:ln>
                <a:solidFill>
                  <a:sysClr val="windowText" lastClr="000000"/>
                </a:solidFill>
              </a:ln>
              <a:solidFill>
                <a:schemeClr val="accent1">
                  <a:lumMod val="50000"/>
                </a:schemeClr>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xmlns="" val="4103564625"/>
      </p:ext>
    </p:extLst>
  </p:cSld>
  <p:clrMapOvr>
    <a:masterClrMapping/>
  </p:clrMapOvr>
  <p:transition spd="slow">
    <p:cover/>
  </p:transition>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2123728" y="476672"/>
            <a:ext cx="6624736" cy="5628283"/>
          </a:xfrm>
        </p:spPr>
        <p:txBody>
          <a:bodyPr>
            <a:normAutofit/>
          </a:bodyPr>
          <a:lstStyle/>
          <a:p>
            <a:pPr marL="0" indent="0" algn="just">
              <a:buNone/>
            </a:pPr>
            <a:endParaRPr lang="ru-RU" sz="2600" dirty="0">
              <a:latin typeface="Times New Roman" panose="02020603050405020304" pitchFamily="18" charset="0"/>
              <a:cs typeface="Times New Roman" panose="02020603050405020304" pitchFamily="18" charset="0"/>
            </a:endParaRPr>
          </a:p>
          <a:p>
            <a:pPr marL="0" indent="0" algn="just">
              <a:buNone/>
            </a:pPr>
            <a:r>
              <a:rPr lang="ru-RU" sz="2400" dirty="0">
                <a:latin typeface="Times New Roman" panose="02020603050405020304" pitchFamily="18" charset="0"/>
                <a:cs typeface="Times New Roman" panose="02020603050405020304" pitchFamily="18" charset="0"/>
              </a:rPr>
              <a:t>	</a:t>
            </a:r>
          </a:p>
          <a:p>
            <a:pPr marL="0" indent="0" algn="just">
              <a:buNone/>
            </a:pPr>
            <a:endParaRPr lang="ru-RU" dirty="0"/>
          </a:p>
        </p:txBody>
      </p:sp>
      <p:sp>
        <p:nvSpPr>
          <p:cNvPr id="2" name="Прямоугольник 1"/>
          <p:cNvSpPr/>
          <p:nvPr/>
        </p:nvSpPr>
        <p:spPr>
          <a:xfrm>
            <a:off x="1907704" y="548680"/>
            <a:ext cx="6696744" cy="6278642"/>
          </a:xfrm>
          <a:prstGeom prst="rect">
            <a:avLst/>
          </a:prstGeom>
        </p:spPr>
        <p:txBody>
          <a:bodyPr wrap="square">
            <a:spAutoFit/>
          </a:bodyPr>
          <a:lstStyle/>
          <a:p>
            <a:pPr algn="just"/>
            <a:r>
              <a:rPr lang="ru-RU" sz="2400" dirty="0">
                <a:solidFill>
                  <a:schemeClr val="bg2">
                    <a:lumMod val="10000"/>
                  </a:schemeClr>
                </a:solidFill>
                <a:latin typeface="Times New Roman" panose="02020603050405020304" pitchFamily="18" charset="0"/>
                <a:cs typeface="Times New Roman" panose="02020603050405020304" pitchFamily="18" charset="0"/>
              </a:rPr>
              <a:t>		Агроэкологическое зонирование территории проводится с целью экономически обоснованной организации и использования земли.</a:t>
            </a:r>
            <a:endParaRPr lang="ru-RU" sz="2400" dirty="0">
              <a:latin typeface="Times New Roman" panose="02020603050405020304" pitchFamily="18" charset="0"/>
              <a:cs typeface="Times New Roman" panose="02020603050405020304" pitchFamily="18" charset="0"/>
            </a:endParaRPr>
          </a:p>
          <a:p>
            <a:pPr algn="just"/>
            <a:r>
              <a:rPr lang="ru-RU" sz="24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Агроэкологическое зонирование территории </a:t>
            </a:r>
            <a:r>
              <a:rPr lang="ru-RU" sz="2400" dirty="0">
                <a:latin typeface="Times New Roman" panose="02020603050405020304" pitchFamily="18" charset="0"/>
                <a:cs typeface="Times New Roman" panose="02020603050405020304" pitchFamily="18" charset="0"/>
              </a:rPr>
              <a:t>представляет собой способ и конечный результат разделения ее на относительно однородные по функциональному назначению и природно-экологическим свойствам земельные участки.</a:t>
            </a:r>
          </a:p>
          <a:p>
            <a:pPr algn="just"/>
            <a:r>
              <a:rPr lang="ru-RU" sz="24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Для зонирования по плану землепользования </a:t>
            </a:r>
            <a:r>
              <a:rPr lang="ru-RU" sz="2400" dirty="0">
                <a:latin typeface="Times New Roman" panose="02020603050405020304" pitchFamily="18" charset="0"/>
                <a:cs typeface="Times New Roman" panose="02020603050405020304" pitchFamily="18" charset="0"/>
              </a:rPr>
              <a:t>выделяются основные природные и антропогенные проекты, которые требуют защиты от загрязнения и деградации или сами являются источниками загрязнения окружающей среды</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38997245"/>
      </p:ext>
    </p:extLst>
  </p:cSld>
  <p:clrMapOvr>
    <a:masterClrMapping/>
  </p:clrMapOvr>
  <p:transition spd="slow">
    <p:cov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827584" y="807622"/>
            <a:ext cx="7632848" cy="5693866"/>
          </a:xfrm>
          <a:prstGeom prst="rect">
            <a:avLst/>
          </a:prstGeom>
        </p:spPr>
        <p:txBody>
          <a:bodyPr wrap="square">
            <a:spAutoFit/>
          </a:bodyPr>
          <a:lstStyle/>
          <a:p>
            <a:pPr marL="114300" lvl="0" indent="0">
              <a:buNone/>
            </a:pPr>
            <a:r>
              <a:rPr lang="ru-RU" sz="2800" b="1" dirty="0">
                <a:latin typeface="Times New Roman" panose="02020603050405020304" pitchFamily="18" charset="0"/>
                <a:cs typeface="Times New Roman" panose="02020603050405020304" pitchFamily="18" charset="0"/>
              </a:rPr>
              <a:t>ВЫДЕЛЯЮТ</a:t>
            </a:r>
            <a:r>
              <a:rPr lang="en-US" sz="2800" b="1" dirty="0"/>
              <a:t>:</a:t>
            </a:r>
            <a:endParaRPr lang="ru-RU" sz="2800" b="1" dirty="0"/>
          </a:p>
          <a:p>
            <a:pPr marL="114300" lvl="0"/>
            <a:r>
              <a:rPr lang="ru-RU" sz="2400" b="1" dirty="0">
                <a:latin typeface="Times New Roman" panose="02020603050405020304" pitchFamily="18" charset="0"/>
                <a:cs typeface="Times New Roman" panose="02020603050405020304" pitchFamily="18" charset="0"/>
              </a:rPr>
              <a:t>   1. Потенциально экологически опасные объекты:</a:t>
            </a:r>
          </a:p>
          <a:p>
            <a:pPr marL="342900" indent="-342900">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животноводческие фермы и комплексы</a:t>
            </a:r>
          </a:p>
          <a:p>
            <a:pPr marL="342900" indent="-342900">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 перерабатывающие предприятия, цеха, гаражи, стоянки машин, склады ГСМ и другие хозяйственные центры</a:t>
            </a:r>
          </a:p>
          <a:p>
            <a:pPr marL="342900" indent="-342900">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 склады минеральных удобрений, ядохимикатов, силосные траншеи, навозохранилища</a:t>
            </a:r>
          </a:p>
          <a:p>
            <a:pPr marL="114300" lvl="0"/>
            <a:r>
              <a:rPr lang="ru-RU" sz="24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2. постоянно действующие потенциально   </a:t>
            </a:r>
          </a:p>
          <a:p>
            <a:pPr marL="114300" lvl="0"/>
            <a:r>
              <a:rPr lang="ru-RU" sz="2400" b="1" dirty="0">
                <a:latin typeface="Times New Roman" panose="02020603050405020304" pitchFamily="18" charset="0"/>
                <a:cs typeface="Times New Roman" panose="02020603050405020304" pitchFamily="18" charset="0"/>
              </a:rPr>
              <a:t>   экологически  опасные линейные антропогенные </a:t>
            </a:r>
          </a:p>
          <a:p>
            <a:pPr marL="114300" lvl="0"/>
            <a:r>
              <a:rPr lang="ru-RU" sz="2400" b="1" dirty="0">
                <a:latin typeface="Times New Roman" panose="02020603050405020304" pitchFamily="18" charset="0"/>
                <a:cs typeface="Times New Roman" panose="02020603050405020304" pitchFamily="18" charset="0"/>
              </a:rPr>
              <a:t>   объекты:</a:t>
            </a:r>
          </a:p>
          <a:p>
            <a:pPr marL="342900" indent="-342900">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дороги (железные, автомобильные с грунтовым, твердым покрытием или проселочные)</a:t>
            </a:r>
          </a:p>
          <a:p>
            <a:pPr marL="342900" indent="-342900">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трубопроводы</a:t>
            </a:r>
          </a:p>
          <a:p>
            <a:pPr marL="342900" indent="-342900">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ЛЭП</a:t>
            </a:r>
          </a:p>
        </p:txBody>
      </p:sp>
    </p:spTree>
    <p:extLst>
      <p:ext uri="{BB962C8B-B14F-4D97-AF65-F5344CB8AC3E}">
        <p14:creationId xmlns:p14="http://schemas.microsoft.com/office/powerpoint/2010/main" xmlns="" val="3679366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2123728" y="476672"/>
            <a:ext cx="6624736" cy="5628283"/>
          </a:xfrm>
        </p:spPr>
        <p:txBody>
          <a:bodyPr>
            <a:normAutofit/>
          </a:bodyPr>
          <a:lstStyle/>
          <a:p>
            <a:pPr marL="0" indent="0" algn="just">
              <a:buNone/>
            </a:pPr>
            <a:endParaRPr lang="ru-RU" sz="2600" dirty="0">
              <a:latin typeface="Times New Roman" panose="02020603050405020304" pitchFamily="18" charset="0"/>
              <a:cs typeface="Times New Roman" panose="02020603050405020304" pitchFamily="18" charset="0"/>
            </a:endParaRPr>
          </a:p>
          <a:p>
            <a:pPr marL="0" indent="0" algn="just">
              <a:buNone/>
            </a:pPr>
            <a:r>
              <a:rPr lang="ru-RU" sz="2400" dirty="0">
                <a:latin typeface="Times New Roman" panose="02020603050405020304" pitchFamily="18" charset="0"/>
                <a:cs typeface="Times New Roman" panose="02020603050405020304" pitchFamily="18" charset="0"/>
              </a:rPr>
              <a:t>	</a:t>
            </a:r>
          </a:p>
          <a:p>
            <a:pPr marL="0" indent="0" algn="just">
              <a:buNone/>
            </a:pPr>
            <a:endParaRPr lang="ru-RU" dirty="0"/>
          </a:p>
        </p:txBody>
      </p:sp>
      <p:sp>
        <p:nvSpPr>
          <p:cNvPr id="2" name="Прямоугольник 1"/>
          <p:cNvSpPr/>
          <p:nvPr/>
        </p:nvSpPr>
        <p:spPr>
          <a:xfrm>
            <a:off x="1907704" y="548680"/>
            <a:ext cx="6696744" cy="5539978"/>
          </a:xfrm>
          <a:prstGeom prst="rect">
            <a:avLst/>
          </a:prstGeom>
        </p:spPr>
        <p:txBody>
          <a:bodyPr wrap="square">
            <a:spAutoFit/>
          </a:bodyPr>
          <a:lstStyle/>
          <a:p>
            <a:pPr marL="114300" indent="0" algn="just">
              <a:buNone/>
            </a:pPr>
            <a:r>
              <a:rPr lang="ru-RU" sz="2400" i="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Размеры санитарно-защитной зоны зависят от объекта.</a:t>
            </a:r>
          </a:p>
          <a:p>
            <a:pPr marL="114300" indent="0" algn="just">
              <a:buNone/>
            </a:pPr>
            <a:r>
              <a:rPr lang="ru-RU" sz="2400" dirty="0">
                <a:latin typeface="Times New Roman" panose="02020603050405020304" pitchFamily="18" charset="0"/>
                <a:cs typeface="Times New Roman" panose="02020603050405020304" pitchFamily="18" charset="0"/>
              </a:rPr>
              <a:t>		Кроме санитарно-защитных зон выделяют также </a:t>
            </a:r>
            <a:r>
              <a:rPr lang="ru-RU" sz="2400" b="1" dirty="0">
                <a:latin typeface="Times New Roman" panose="02020603050405020304" pitchFamily="18" charset="0"/>
                <a:cs typeface="Times New Roman" panose="02020603050405020304" pitchFamily="18" charset="0"/>
              </a:rPr>
              <a:t>зону загрязнения</a:t>
            </a:r>
            <a:r>
              <a:rPr lang="ru-RU" sz="2400" dirty="0">
                <a:latin typeface="Times New Roman" panose="02020603050405020304" pitchFamily="18" charset="0"/>
                <a:cs typeface="Times New Roman" panose="02020603050405020304" pitchFamily="18" charset="0"/>
              </a:rPr>
              <a:t>.</a:t>
            </a:r>
          </a:p>
          <a:p>
            <a:pPr marL="114300" indent="0" algn="just">
              <a:buNone/>
            </a:pPr>
            <a:r>
              <a:rPr lang="ru-RU" sz="2400" i="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Зона загрязнения вдоль дорог может быть увеличена с учетом розы ветров или уменьшена до 50%.</a:t>
            </a:r>
          </a:p>
          <a:p>
            <a:pPr marL="114300" indent="0" algn="just">
              <a:buNone/>
            </a:pPr>
            <a:r>
              <a:rPr lang="ru-RU" sz="2400" i="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Устанавливают размеры санитарных зон, которые включают в себя прибрежные полосы.</a:t>
            </a:r>
          </a:p>
          <a:p>
            <a:pPr marL="114300" indent="0" algn="just">
              <a:buNone/>
            </a:pPr>
            <a:r>
              <a:rPr lang="ru-RU" sz="2400" dirty="0">
                <a:latin typeface="Times New Roman" panose="02020603050405020304" pitchFamily="18" charset="0"/>
                <a:cs typeface="Times New Roman" panose="02020603050405020304" pitchFamily="18" charset="0"/>
              </a:rPr>
              <a:t>		Одновременно с зонирование устанавливают </a:t>
            </a:r>
            <a:r>
              <a:rPr lang="ru-RU" sz="2400" b="1" dirty="0">
                <a:latin typeface="Times New Roman" panose="02020603050405020304" pitchFamily="18" charset="0"/>
                <a:cs typeface="Times New Roman" panose="02020603050405020304" pitchFamily="18" charset="0"/>
              </a:rPr>
              <a:t>границы благоприятного влияния экологически устойчивых земель </a:t>
            </a:r>
            <a:r>
              <a:rPr lang="ru-RU" sz="2400" dirty="0">
                <a:latin typeface="Times New Roman" panose="02020603050405020304" pitchFamily="18" charset="0"/>
                <a:cs typeface="Times New Roman" panose="02020603050405020304" pitchFamily="18" charset="0"/>
              </a:rPr>
              <a:t>(леса, лесополосы, болота, водоемы, луга и другие)</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294096460"/>
      </p:ext>
    </p:extLst>
  </p:cSld>
  <p:clrMapOvr>
    <a:masterClrMapping/>
  </p:clrMapOvr>
  <p:transition spd="slow">
    <p:cov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487025"/>
            <a:ext cx="7632848" cy="6370975"/>
          </a:xfrm>
          <a:prstGeom prst="rect">
            <a:avLst/>
          </a:prstGeom>
        </p:spPr>
        <p:txBody>
          <a:bodyPr wrap="square">
            <a:spAutoFit/>
          </a:bodyPr>
          <a:lstStyle/>
          <a:p>
            <a:pPr algn="ctr"/>
            <a:r>
              <a:rPr lang="ru-RU" sz="2400" b="1" dirty="0">
                <a:latin typeface="Times New Roman" panose="02020603050405020304" pitchFamily="18" charset="0"/>
                <a:cs typeface="Times New Roman" panose="02020603050405020304" pitchFamily="18" charset="0"/>
              </a:rPr>
              <a:t>Руководствуются следующими </a:t>
            </a:r>
          </a:p>
          <a:p>
            <a:pPr algn="ctr"/>
            <a:r>
              <a:rPr lang="ru-RU" sz="2400" b="1" dirty="0">
                <a:latin typeface="Times New Roman" panose="02020603050405020304" pitchFamily="18" charset="0"/>
                <a:cs typeface="Times New Roman" panose="02020603050405020304" pitchFamily="18" charset="0"/>
              </a:rPr>
              <a:t>положениями</a:t>
            </a:r>
          </a:p>
          <a:p>
            <a:pPr marL="342900" indent="-342900">
              <a:buFont typeface="Wingdings" panose="05000000000000000000" pitchFamily="2" charset="2"/>
              <a:buChar char="Ø"/>
            </a:pPr>
            <a:r>
              <a:rPr lang="ru-RU"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водоохранная зона (100-500м);</a:t>
            </a:r>
          </a:p>
          <a:p>
            <a:pPr marL="342900" indent="-342900">
              <a:buFont typeface="Wingdings" panose="05000000000000000000" pitchFamily="2" charset="2"/>
              <a:buChar char="Ø"/>
            </a:pPr>
            <a:r>
              <a:rPr lang="ru-RU"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охранная зона вдоль воздушных высоковольтных линий электропередач (10-30 м);</a:t>
            </a:r>
          </a:p>
          <a:p>
            <a:pPr marL="342900" indent="-342900">
              <a:buFont typeface="Wingdings" panose="05000000000000000000" pitchFamily="2" charset="2"/>
              <a:buChar char="Ø"/>
            </a:pPr>
            <a:r>
              <a:rPr lang="ru-RU"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полоса временного отвода до 32 м;</a:t>
            </a:r>
          </a:p>
          <a:p>
            <a:pPr marL="342900" indent="-342900">
              <a:buFont typeface="Wingdings" panose="05000000000000000000" pitchFamily="2" charset="2"/>
              <a:buChar char="Ø"/>
            </a:pPr>
            <a:r>
              <a:rPr lang="ru-RU"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сельскохозяйственные земли, расположенные в полосе отвода автомобильных дорог, используют по целевому назначению;</a:t>
            </a:r>
          </a:p>
          <a:p>
            <a:pPr marL="342900" indent="-342900">
              <a:buFont typeface="Wingdings" panose="05000000000000000000" pitchFamily="2" charset="2"/>
              <a:buChar char="Ø"/>
            </a:pPr>
            <a:r>
              <a:rPr lang="ru-RU"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в санитарно-защитных зонах запрещается: размещение стадионов, парков, скверов и других зон отдыха, рекомендуется сохранение и создание новых лесонасаждений; возможно использование для индивидуального использования</a:t>
            </a:r>
          </a:p>
          <a:p>
            <a:pPr marL="114300" indent="0">
              <a:buNone/>
            </a:pPr>
            <a:endParaRPr lang="ru-RU" sz="2400" i="1" dirty="0">
              <a:latin typeface="Times New Roman" panose="02020603050405020304" pitchFamily="18" charset="0"/>
              <a:cs typeface="Times New Roman" panose="02020603050405020304" pitchFamily="18" charset="0"/>
            </a:endParaRPr>
          </a:p>
          <a:p>
            <a:pPr marL="114300" indent="0" algn="just">
              <a:buNone/>
            </a:pPr>
            <a:r>
              <a:rPr lang="ru-RU" sz="2400" i="1" dirty="0">
                <a:latin typeface="Times New Roman" panose="02020603050405020304" pitchFamily="18" charset="0"/>
                <a:cs typeface="Times New Roman" panose="02020603050405020304" pitchFamily="18" charset="0"/>
              </a:rPr>
              <a:t>Зоны отображаются на чертежах земле-устроительного обследования территории.</a:t>
            </a:r>
          </a:p>
        </p:txBody>
      </p:sp>
    </p:spTree>
    <p:extLst>
      <p:ext uri="{BB962C8B-B14F-4D97-AF65-F5344CB8AC3E}">
        <p14:creationId xmlns:p14="http://schemas.microsoft.com/office/powerpoint/2010/main" xmlns="" val="2464466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69776" y="2067088"/>
            <a:ext cx="8604448" cy="2723823"/>
          </a:xfrm>
          <a:prstGeom prst="rect">
            <a:avLst/>
          </a:prstGeom>
        </p:spPr>
        <p:txBody>
          <a:bodyPr wrap="square">
            <a:spAutoFit/>
          </a:bodyPr>
          <a:lstStyle/>
          <a:p>
            <a:pPr algn="ctr"/>
            <a:r>
              <a:rPr lang="ru-RU" sz="40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Вопрос 4</a:t>
            </a:r>
          </a:p>
          <a:p>
            <a:pPr algn="ctr"/>
            <a:r>
              <a:rPr lang="ru-RU" sz="40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Определение состава и структуры земель, режима и условия их использования</a:t>
            </a:r>
            <a:r>
              <a:rPr lang="ru-RU" sz="1100" dirty="0">
                <a:ln>
                  <a:solidFill>
                    <a:sysClr val="windowText" lastClr="000000"/>
                  </a:solidFill>
                </a:ln>
                <a:solidFill>
                  <a:schemeClr val="accent1">
                    <a:lumMod val="50000"/>
                  </a:schemeClr>
                </a:solidFill>
                <a:latin typeface="Times New Roman" panose="02020603050405020304" pitchFamily="18" charset="0"/>
                <a:cs typeface="Times New Roman" panose="02020603050405020304" pitchFamily="18" charset="0"/>
              </a:rPr>
              <a:t/>
            </a:r>
            <a:br>
              <a:rPr lang="ru-RU" sz="1100" dirty="0">
                <a:ln>
                  <a:solidFill>
                    <a:sysClr val="windowText" lastClr="000000"/>
                  </a:solidFill>
                </a:ln>
                <a:solidFill>
                  <a:schemeClr val="accent1">
                    <a:lumMod val="50000"/>
                  </a:schemeClr>
                </a:solidFill>
                <a:latin typeface="Times New Roman" panose="02020603050405020304" pitchFamily="18" charset="0"/>
                <a:cs typeface="Times New Roman" panose="02020603050405020304" pitchFamily="18" charset="0"/>
              </a:rPr>
            </a:br>
            <a:endParaRPr lang="ru-RU" sz="1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5366404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9919" y="764704"/>
            <a:ext cx="7774489" cy="5940088"/>
          </a:xfrm>
          <a:prstGeom prst="rect">
            <a:avLst/>
          </a:prstGeom>
        </p:spPr>
        <p:txBody>
          <a:bodyPr wrap="square">
            <a:spAutoFit/>
          </a:bodyPr>
          <a:lstStyle/>
          <a:p>
            <a:r>
              <a:rPr lang="ru-RU" sz="2000" b="1" dirty="0">
                <a:latin typeface="Times New Roman" panose="02020603050405020304" pitchFamily="18" charset="0"/>
                <a:cs typeface="Times New Roman" panose="02020603050405020304" pitchFamily="18" charset="0"/>
              </a:rPr>
              <a:t>	Запроектированный состав и соотношение земель должны отвечать следующим требованиям:</a:t>
            </a:r>
          </a:p>
          <a:p>
            <a:pPr marL="342900" indent="-342900"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безусловное и стабильное выполнение государственных плановых заданий по производству товарной с/х продукции;</a:t>
            </a:r>
          </a:p>
          <a:p>
            <a:pPr marL="342900" indent="-342900"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учет экономических интересов землепользователей;</a:t>
            </a:r>
          </a:p>
          <a:p>
            <a:pPr marL="342900" indent="-342900"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полное рациональное и эффективное использование земель в соответствии с их природными свойствами;</a:t>
            </a:r>
          </a:p>
          <a:p>
            <a:pPr marL="342900" indent="-342900"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прекращение эрозионных процессов и улучшение ландшафтов</a:t>
            </a:r>
          </a:p>
          <a:p>
            <a:pPr marL="342900" indent="-342900"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соответствие установленной специализации отраслей и их рациональному сочетанию;</a:t>
            </a:r>
          </a:p>
          <a:p>
            <a:pPr marL="342900" indent="-342900"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обеспечение устойчивой кормовой базы для животноводства;</a:t>
            </a:r>
          </a:p>
          <a:p>
            <a:pPr marL="342900" indent="-342900"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минимальные затраты на транспортировку и хранение продукции без потерь;</a:t>
            </a:r>
          </a:p>
          <a:p>
            <a:pPr marL="342900" indent="-342900"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создание благоприятных условий для повышение произво-дительности труда и высокопроизводительного использования машинотракторных агрегатов;</a:t>
            </a:r>
          </a:p>
          <a:p>
            <a:pPr marL="342900" indent="-342900"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минимальные капитальные вложения в освоении новых земель и повышение интенсивности использования земель, находящихся в обработке, быстрейшая окупаемость капитала вложений.</a:t>
            </a:r>
          </a:p>
        </p:txBody>
      </p:sp>
    </p:spTree>
    <p:extLst>
      <p:ext uri="{BB962C8B-B14F-4D97-AF65-F5344CB8AC3E}">
        <p14:creationId xmlns:p14="http://schemas.microsoft.com/office/powerpoint/2010/main" xmlns="" val="23802473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1907704" y="303392"/>
            <a:ext cx="6624736" cy="5628283"/>
          </a:xfrm>
        </p:spPr>
        <p:txBody>
          <a:bodyPr>
            <a:normAutofit/>
          </a:bodyPr>
          <a:lstStyle/>
          <a:p>
            <a:pPr marL="0" indent="0" algn="just">
              <a:buNone/>
            </a:pPr>
            <a:endParaRPr lang="ru-RU" sz="2600" dirty="0">
              <a:latin typeface="Times New Roman" panose="02020603050405020304" pitchFamily="18" charset="0"/>
              <a:cs typeface="Times New Roman" panose="02020603050405020304" pitchFamily="18" charset="0"/>
            </a:endParaRPr>
          </a:p>
          <a:p>
            <a:pPr marL="0" indent="0" algn="just">
              <a:buNone/>
            </a:pPr>
            <a:r>
              <a:rPr lang="ru-RU" sz="2400" dirty="0">
                <a:latin typeface="Times New Roman" panose="02020603050405020304" pitchFamily="18" charset="0"/>
                <a:cs typeface="Times New Roman" panose="02020603050405020304" pitchFamily="18" charset="0"/>
              </a:rPr>
              <a:t>	</a:t>
            </a:r>
          </a:p>
          <a:p>
            <a:pPr marL="0" indent="0" algn="just">
              <a:buNone/>
            </a:pPr>
            <a:endParaRPr lang="ru-RU" dirty="0"/>
          </a:p>
        </p:txBody>
      </p:sp>
      <p:sp>
        <p:nvSpPr>
          <p:cNvPr id="3" name="Прямоугольник 2"/>
          <p:cNvSpPr/>
          <p:nvPr/>
        </p:nvSpPr>
        <p:spPr>
          <a:xfrm>
            <a:off x="2123728" y="764704"/>
            <a:ext cx="6534472" cy="5016758"/>
          </a:xfrm>
          <a:prstGeom prst="rect">
            <a:avLst/>
          </a:prstGeom>
        </p:spPr>
        <p:txBody>
          <a:bodyPr wrap="square">
            <a:spAutoFit/>
          </a:bodyPr>
          <a:lstStyle/>
          <a:p>
            <a:pPr algn="just"/>
            <a:r>
              <a:rPr lang="ru-RU" sz="2000" dirty="0">
                <a:solidFill>
                  <a:schemeClr val="bg2">
                    <a:lumMod val="25000"/>
                  </a:schemeClr>
                </a:solidFill>
                <a:latin typeface="Times New Roman" panose="02020603050405020304" pitchFamily="18" charset="0"/>
                <a:cs typeface="Times New Roman" panose="02020603050405020304" pitchFamily="18" charset="0"/>
              </a:rPr>
              <a:t>		Установление состава и площадей начинают с тех видов, которые отражают основные экономические интересы хозяйства, требуют особых природных условий или связаны с выполнением природоохранных требований (залужение, облесение).	</a:t>
            </a:r>
            <a:endParaRPr lang="ru-RU" sz="2000" dirty="0">
              <a:latin typeface="Times New Roman" panose="02020603050405020304" pitchFamily="18" charset="0"/>
              <a:cs typeface="Times New Roman" panose="02020603050405020304" pitchFamily="18" charset="0"/>
            </a:endParaRPr>
          </a:p>
          <a:p>
            <a:pPr algn="just"/>
            <a:r>
              <a:rPr lang="ru-RU" sz="2000" b="1" dirty="0">
                <a:latin typeface="Times New Roman" panose="02020603050405020304" pitchFamily="18" charset="0"/>
                <a:cs typeface="Times New Roman" panose="02020603050405020304" pitchFamily="18" charset="0"/>
              </a:rPr>
              <a:t>		Фактическое соотношение земель </a:t>
            </a:r>
            <a:r>
              <a:rPr lang="ru-RU" sz="2000" dirty="0">
                <a:latin typeface="Times New Roman" panose="02020603050405020304" pitchFamily="18" charset="0"/>
                <a:cs typeface="Times New Roman" panose="02020603050405020304" pitchFamily="18" charset="0"/>
              </a:rPr>
              <a:t>-это один из наиболее важных факторов, определяющих специализацию производства. </a:t>
            </a:r>
          </a:p>
          <a:p>
            <a:pPr algn="just"/>
            <a:r>
              <a:rPr lang="ru-RU" sz="2000" dirty="0">
                <a:latin typeface="Times New Roman" panose="02020603050405020304" pitchFamily="18" charset="0"/>
                <a:cs typeface="Times New Roman" panose="02020603050405020304" pitchFamily="18" charset="0"/>
              </a:rPr>
              <a:t>		По средствам мелиоративных и культур технических мероприятий природные условия могут быть улучшены. </a:t>
            </a:r>
          </a:p>
          <a:p>
            <a:pPr algn="just"/>
            <a:r>
              <a:rPr lang="ru-RU" sz="2000" dirty="0">
                <a:latin typeface="Times New Roman" panose="02020603050405020304" pitchFamily="18" charset="0"/>
                <a:cs typeface="Times New Roman" panose="02020603050405020304" pitchFamily="18" charset="0"/>
              </a:rPr>
              <a:t>		Переход от фактической структуры к проектной осуществляют с учетом организационного хозяйственного устройства предприятия, его финансово экономических возможностей, наличия трудовых ресурсов.</a:t>
            </a:r>
          </a:p>
        </p:txBody>
      </p:sp>
    </p:spTree>
    <p:extLst>
      <p:ext uri="{BB962C8B-B14F-4D97-AF65-F5344CB8AC3E}">
        <p14:creationId xmlns:p14="http://schemas.microsoft.com/office/powerpoint/2010/main" xmlns="" val="99409332"/>
      </p:ext>
    </p:extLst>
  </p:cSld>
  <p:clrMapOvr>
    <a:masterClrMapping/>
  </p:clrMapOvr>
  <p:transition spd="slow">
    <p:cove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15616" y="692696"/>
            <a:ext cx="7632848" cy="5078313"/>
          </a:xfrm>
          <a:prstGeom prst="rect">
            <a:avLst/>
          </a:prstGeom>
        </p:spPr>
        <p:txBody>
          <a:bodyPr wrap="square">
            <a:spAutoFit/>
          </a:bodyPr>
          <a:lstStyle/>
          <a:p>
            <a:pPr marL="114300" indent="0">
              <a:buNone/>
            </a:pPr>
            <a:r>
              <a:rPr lang="ru-RU" sz="2800" b="1" dirty="0">
                <a:effectLst>
                  <a:outerShdw blurRad="38100" dist="38100" dir="2700000" algn="tl">
                    <a:srgbClr val="000000">
                      <a:alpha val="43137"/>
                    </a:srgbClr>
                  </a:outerShdw>
                </a:effectLst>
              </a:rPr>
              <a:t>Природные факторы: </a:t>
            </a:r>
          </a:p>
          <a:p>
            <a:pPr marL="1120140" lvl="2" indent="-342900">
              <a:buFont typeface="Wingdings" panose="05000000000000000000" pitchFamily="2" charset="2"/>
              <a:buChar char="Ø"/>
            </a:pPr>
            <a:r>
              <a:rPr lang="ru-RU" sz="2400" dirty="0"/>
              <a:t>рельеф;</a:t>
            </a:r>
          </a:p>
          <a:p>
            <a:pPr marL="1120140" lvl="2" indent="-342900">
              <a:buFont typeface="Wingdings" panose="05000000000000000000" pitchFamily="2" charset="2"/>
              <a:buChar char="Ø"/>
            </a:pPr>
            <a:r>
              <a:rPr lang="ru-RU" sz="2400" dirty="0"/>
              <a:t>почва;</a:t>
            </a:r>
          </a:p>
          <a:p>
            <a:pPr marL="1120140" lvl="2" indent="-342900">
              <a:buFont typeface="Wingdings" panose="05000000000000000000" pitchFamily="2" charset="2"/>
              <a:buChar char="Ø"/>
            </a:pPr>
            <a:r>
              <a:rPr lang="ru-RU" sz="2400" dirty="0"/>
              <a:t>степень увлажнения;</a:t>
            </a:r>
          </a:p>
          <a:p>
            <a:pPr marL="1120140" lvl="2" indent="-342900">
              <a:buFont typeface="Wingdings" panose="05000000000000000000" pitchFamily="2" charset="2"/>
              <a:buChar char="Ø"/>
            </a:pPr>
            <a:r>
              <a:rPr lang="ru-RU" sz="2400" dirty="0"/>
              <a:t>глубина залегания грунтовых вод;</a:t>
            </a:r>
          </a:p>
          <a:p>
            <a:pPr marL="1120140" lvl="2" indent="-342900">
              <a:buFont typeface="Wingdings" panose="05000000000000000000" pitchFamily="2" charset="2"/>
              <a:buChar char="Ø"/>
            </a:pPr>
            <a:r>
              <a:rPr lang="ru-RU" sz="2400" dirty="0"/>
              <a:t>естественная растительность.</a:t>
            </a:r>
          </a:p>
          <a:p>
            <a:pPr marL="114300" indent="0">
              <a:buNone/>
            </a:pPr>
            <a:endParaRPr lang="ru-RU" sz="2800" b="1" dirty="0">
              <a:effectLst>
                <a:outerShdw blurRad="38100" dist="38100" dir="2700000" algn="tl">
                  <a:srgbClr val="000000">
                    <a:alpha val="43137"/>
                  </a:srgbClr>
                </a:outerShdw>
              </a:effectLst>
            </a:endParaRPr>
          </a:p>
          <a:p>
            <a:pPr marL="114300" indent="0">
              <a:buNone/>
            </a:pPr>
            <a:r>
              <a:rPr lang="ru-RU" sz="2800" b="1" dirty="0">
                <a:effectLst>
                  <a:outerShdw blurRad="38100" dist="38100" dir="2700000" algn="tl">
                    <a:srgbClr val="000000">
                      <a:alpha val="43137"/>
                    </a:srgbClr>
                  </a:outerShdw>
                </a:effectLst>
              </a:rPr>
              <a:t>Экономические факторы: </a:t>
            </a:r>
          </a:p>
          <a:p>
            <a:pPr marL="1120140" lvl="2" indent="-342900">
              <a:buFont typeface="Wingdings" panose="05000000000000000000" pitchFamily="2" charset="2"/>
              <a:buChar char="Ø"/>
            </a:pPr>
            <a:r>
              <a:rPr lang="ru-RU" sz="2400" dirty="0"/>
              <a:t>размещение населённых пунктов;</a:t>
            </a:r>
          </a:p>
          <a:p>
            <a:pPr marL="1120140" lvl="2" indent="-342900">
              <a:buFont typeface="Wingdings" panose="05000000000000000000" pitchFamily="2" charset="2"/>
              <a:buChar char="Ø"/>
            </a:pPr>
            <a:r>
              <a:rPr lang="ru-RU" sz="2400" dirty="0"/>
              <a:t>дорожная сеть;</a:t>
            </a:r>
          </a:p>
          <a:p>
            <a:pPr marL="1120140" lvl="2" indent="-342900">
              <a:buFont typeface="Wingdings" panose="05000000000000000000" pitchFamily="2" charset="2"/>
              <a:buChar char="Ø"/>
            </a:pPr>
            <a:r>
              <a:rPr lang="ru-RU" sz="2400" dirty="0"/>
              <a:t>пункты переработки и сдачи продукции;</a:t>
            </a:r>
          </a:p>
          <a:p>
            <a:pPr marL="1120140" lvl="2" indent="-342900">
              <a:buFont typeface="Wingdings" panose="05000000000000000000" pitchFamily="2" charset="2"/>
              <a:buChar char="Ø"/>
            </a:pPr>
            <a:r>
              <a:rPr lang="ru-RU" sz="2400" dirty="0"/>
              <a:t>трудовые ресурсы;</a:t>
            </a:r>
          </a:p>
          <a:p>
            <a:pPr marL="1120140" lvl="2" indent="-342900">
              <a:buFont typeface="Wingdings" panose="05000000000000000000" pitchFamily="2" charset="2"/>
              <a:buChar char="Ø"/>
            </a:pPr>
            <a:r>
              <a:rPr lang="ru-RU" sz="2400" dirty="0"/>
              <a:t>плановые задания на товарную продукцию.</a:t>
            </a:r>
          </a:p>
        </p:txBody>
      </p:sp>
    </p:spTree>
    <p:extLst>
      <p:ext uri="{BB962C8B-B14F-4D97-AF65-F5344CB8AC3E}">
        <p14:creationId xmlns:p14="http://schemas.microsoft.com/office/powerpoint/2010/main" xmlns="" val="13259832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1995240" y="539180"/>
            <a:ext cx="6624736" cy="5628283"/>
          </a:xfrm>
        </p:spPr>
        <p:txBody>
          <a:bodyPr>
            <a:normAutofit/>
          </a:bodyPr>
          <a:lstStyle/>
          <a:p>
            <a:pPr marL="0" indent="0" algn="just">
              <a:buNone/>
            </a:pPr>
            <a:endParaRPr lang="ru-RU" sz="2600" dirty="0">
              <a:latin typeface="Times New Roman" panose="02020603050405020304" pitchFamily="18" charset="0"/>
              <a:cs typeface="Times New Roman" panose="02020603050405020304" pitchFamily="18" charset="0"/>
            </a:endParaRPr>
          </a:p>
          <a:p>
            <a:pPr marL="0" indent="0" algn="just">
              <a:buNone/>
            </a:pPr>
            <a:r>
              <a:rPr lang="ru-RU" sz="2400" dirty="0">
                <a:latin typeface="Times New Roman" panose="02020603050405020304" pitchFamily="18" charset="0"/>
                <a:cs typeface="Times New Roman" panose="02020603050405020304" pitchFamily="18" charset="0"/>
              </a:rPr>
              <a:t>	</a:t>
            </a:r>
          </a:p>
          <a:p>
            <a:pPr marL="0" indent="0" algn="just">
              <a:buNone/>
            </a:pPr>
            <a:endParaRPr lang="ru-RU" dirty="0"/>
          </a:p>
        </p:txBody>
      </p:sp>
      <p:sp>
        <p:nvSpPr>
          <p:cNvPr id="2" name="Прямоугольник 1"/>
          <p:cNvSpPr/>
          <p:nvPr/>
        </p:nvSpPr>
        <p:spPr>
          <a:xfrm>
            <a:off x="1907704" y="548680"/>
            <a:ext cx="6696744" cy="461665"/>
          </a:xfrm>
          <a:prstGeom prst="rect">
            <a:avLst/>
          </a:prstGeom>
        </p:spPr>
        <p:txBody>
          <a:bodyPr wrap="square">
            <a:spAutoFit/>
          </a:bodyPr>
          <a:lstStyle/>
          <a:p>
            <a:r>
              <a:rPr lang="ru-RU" sz="2400" dirty="0">
                <a:solidFill>
                  <a:schemeClr val="bg2">
                    <a:lumMod val="10000"/>
                  </a:schemeClr>
                </a:solidFill>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979712" y="260649"/>
            <a:ext cx="6624736" cy="5262979"/>
          </a:xfrm>
          <a:prstGeom prst="rect">
            <a:avLst/>
          </a:prstGeom>
        </p:spPr>
        <p:txBody>
          <a:bodyPr wrap="square">
            <a:spAutoFit/>
          </a:bodyPr>
          <a:lstStyle/>
          <a:p>
            <a:pPr algn="just"/>
            <a:r>
              <a:rPr lang="ru-RU" sz="2400" b="1" dirty="0">
                <a:latin typeface="Times New Roman" panose="02020603050405020304" pitchFamily="18" charset="0"/>
                <a:cs typeface="Times New Roman" panose="02020603050405020304" pitchFamily="18" charset="0"/>
              </a:rPr>
              <a:t>Переход от существующего к проектному составу площадей возможно за счет:</a:t>
            </a:r>
            <a:endParaRPr lang="ru-RU" sz="24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 осушения избыточно увлажнённых земель;</a:t>
            </a:r>
          </a:p>
          <a:p>
            <a:pPr marL="342900" indent="-342900"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 культур-технических работ (раскорчевка, уборка камней и т.д.);</a:t>
            </a:r>
          </a:p>
          <a:p>
            <a:pPr marL="342900" indent="-342900"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 ликвидации замкнутых блюдцеобразных понижений;</a:t>
            </a:r>
          </a:p>
          <a:p>
            <a:pPr marL="342900" indent="-342900"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 за счет планировки поверхности включая    создание микрорельефа для безопасного сброса стока с переувлажненных земель;</a:t>
            </a:r>
          </a:p>
          <a:p>
            <a:pPr marL="342900" indent="-342900"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окультуривание земель (известкование кислых почв, землевание, посев сидеральных культур);</a:t>
            </a:r>
          </a:p>
          <a:p>
            <a:pPr marL="342900" indent="-342900"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строительство дорог и дорожных сооружений. </a:t>
            </a:r>
          </a:p>
        </p:txBody>
      </p:sp>
    </p:spTree>
    <p:extLst>
      <p:ext uri="{BB962C8B-B14F-4D97-AF65-F5344CB8AC3E}">
        <p14:creationId xmlns:p14="http://schemas.microsoft.com/office/powerpoint/2010/main" xmlns="" val="598370471"/>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75000"/>
              </a:schemeClr>
            </a:gs>
            <a:gs pos="98000">
              <a:schemeClr val="accent1">
                <a:lumMod val="60000"/>
                <a:lumOff val="40000"/>
              </a:schemeClr>
            </a:gs>
            <a:gs pos="100000">
              <a:schemeClr val="accent3">
                <a:lumMod val="105000"/>
                <a:satMod val="109000"/>
                <a:tint val="81000"/>
              </a:schemeClr>
            </a:gs>
          </a:gsLst>
          <a:lin ang="5400000" scaled="0"/>
        </a:gradFill>
        <a:effectLst/>
      </p:bgPr>
    </p:bg>
    <p:spTree>
      <p:nvGrpSpPr>
        <p:cNvPr id="1" name=""/>
        <p:cNvGrpSpPr/>
        <p:nvPr/>
      </p:nvGrpSpPr>
      <p:grpSpPr>
        <a:xfrm>
          <a:off x="0" y="0"/>
          <a:ext cx="0" cy="0"/>
          <a:chOff x="0" y="0"/>
          <a:chExt cx="0" cy="0"/>
        </a:xfrm>
      </p:grpSpPr>
      <p:sp>
        <p:nvSpPr>
          <p:cNvPr id="4" name="Прямоугольник: скругленные углы 3">
            <a:extLst>
              <a:ext uri="{FF2B5EF4-FFF2-40B4-BE49-F238E27FC236}">
                <a16:creationId xmlns:a16="http://schemas.microsoft.com/office/drawing/2014/main" xmlns="" id="{23AF359B-6563-4451-8BE9-4394C1E572F0}"/>
              </a:ext>
            </a:extLst>
          </p:cNvPr>
          <p:cNvSpPr/>
          <p:nvPr/>
        </p:nvSpPr>
        <p:spPr>
          <a:xfrm>
            <a:off x="719572" y="908720"/>
            <a:ext cx="7704856" cy="5184576"/>
          </a:xfrm>
          <a:prstGeom prst="round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lgn="just">
              <a:buAutoNum type="arabicPeriod"/>
            </a:pPr>
            <a:r>
              <a:rPr lang="ru-RU" sz="2000" b="1" dirty="0">
                <a:solidFill>
                  <a:schemeClr val="tx1"/>
                </a:solidFill>
                <a:latin typeface="Times New Roman" panose="02020603050405020304" pitchFamily="18" charset="0"/>
                <a:cs typeface="Times New Roman" panose="02020603050405020304" pitchFamily="18" charset="0"/>
              </a:rPr>
              <a:t>Понятие и задачи организации земель</a:t>
            </a:r>
          </a:p>
          <a:p>
            <a:pPr marL="514350" indent="-514350" algn="just">
              <a:buAutoNum type="arabicPeriod"/>
            </a:pPr>
            <a:r>
              <a:rPr lang="ru-RU" sz="2000" b="1" dirty="0">
                <a:solidFill>
                  <a:schemeClr val="tx1"/>
                </a:solidFill>
                <a:latin typeface="Times New Roman" panose="02020603050405020304" pitchFamily="18" charset="0"/>
                <a:cs typeface="Times New Roman" panose="02020603050405020304" pitchFamily="18" charset="0"/>
              </a:rPr>
              <a:t>Основные требования организации земель.</a:t>
            </a:r>
          </a:p>
          <a:p>
            <a:pPr marL="514350" indent="-514350" algn="just">
              <a:buAutoNum type="arabicPeriod"/>
            </a:pPr>
            <a:r>
              <a:rPr lang="ru-RU" sz="2000" b="1" dirty="0">
                <a:solidFill>
                  <a:schemeClr val="tx1"/>
                </a:solidFill>
                <a:latin typeface="Times New Roman" panose="02020603050405020304" pitchFamily="18" charset="0"/>
                <a:cs typeface="Times New Roman" panose="02020603050405020304" pitchFamily="18" charset="0"/>
              </a:rPr>
              <a:t>Агроэкологическое зонирование территории </a:t>
            </a:r>
          </a:p>
          <a:p>
            <a:pPr marL="514350" indent="-514350" algn="just">
              <a:buAutoNum type="arabicPeriod"/>
            </a:pPr>
            <a:r>
              <a:rPr lang="ru-RU" sz="2000" b="1" dirty="0">
                <a:solidFill>
                  <a:schemeClr val="tx1"/>
                </a:solidFill>
                <a:latin typeface="Times New Roman" panose="02020603050405020304" pitchFamily="18" charset="0"/>
                <a:cs typeface="Times New Roman" panose="02020603050405020304" pitchFamily="18" charset="0"/>
              </a:rPr>
              <a:t>Определение состава и структуры земель, режима и условий их использования.</a:t>
            </a:r>
          </a:p>
          <a:p>
            <a:pPr marL="514350" indent="-514350" algn="just">
              <a:buAutoNum type="arabicPeriod"/>
            </a:pPr>
            <a:r>
              <a:rPr lang="ru-RU" sz="2000" b="1" dirty="0">
                <a:solidFill>
                  <a:schemeClr val="tx1"/>
                </a:solidFill>
                <a:latin typeface="Times New Roman" panose="02020603050405020304" pitchFamily="18" charset="0"/>
                <a:cs typeface="Times New Roman" panose="02020603050405020304" pitchFamily="18" charset="0"/>
              </a:rPr>
              <a:t>Понятие и цели трансформации земель </a:t>
            </a:r>
          </a:p>
          <a:p>
            <a:pPr marL="514350" indent="-514350" algn="just">
              <a:buAutoNum type="arabicPeriod"/>
            </a:pPr>
            <a:r>
              <a:rPr lang="ru-RU" sz="2000" b="1" dirty="0">
                <a:solidFill>
                  <a:schemeClr val="tx1"/>
                </a:solidFill>
                <a:latin typeface="Times New Roman" panose="02020603050405020304" pitchFamily="18" charset="0"/>
                <a:cs typeface="Times New Roman" panose="02020603050405020304" pitchFamily="18" charset="0"/>
              </a:rPr>
              <a:t>Экономическое, инженерно-техническое и правовое содержание трансформации земель.</a:t>
            </a:r>
          </a:p>
          <a:p>
            <a:pPr marL="514350" indent="-514350" algn="just">
              <a:buAutoNum type="arabicPeriod"/>
            </a:pPr>
            <a:r>
              <a:rPr lang="ru-RU" sz="2000" b="1" dirty="0">
                <a:solidFill>
                  <a:schemeClr val="tx1"/>
                </a:solidFill>
                <a:latin typeface="Times New Roman" panose="02020603050405020304" pitchFamily="18" charset="0"/>
                <a:cs typeface="Times New Roman" panose="02020603050405020304" pitchFamily="18" charset="0"/>
              </a:rPr>
              <a:t>Направление трансформации земель </a:t>
            </a:r>
          </a:p>
          <a:p>
            <a:pPr marL="514350" indent="-514350" algn="just">
              <a:buAutoNum type="arabicPeriod"/>
            </a:pPr>
            <a:r>
              <a:rPr lang="ru-RU" sz="2000" b="1" dirty="0">
                <a:solidFill>
                  <a:schemeClr val="tx1"/>
                </a:solidFill>
                <a:latin typeface="Times New Roman" panose="02020603050405020304" pitchFamily="18" charset="0"/>
                <a:cs typeface="Times New Roman" panose="02020603050405020304" pitchFamily="18" charset="0"/>
              </a:rPr>
              <a:t>Задачи и пути укрупнения контуров сельско-хозяйственных земель </a:t>
            </a:r>
          </a:p>
          <a:p>
            <a:pPr marL="514350" indent="-514350" algn="just">
              <a:buAutoNum type="arabicPeriod"/>
            </a:pPr>
            <a:r>
              <a:rPr lang="ru-RU" sz="2000" b="1" dirty="0">
                <a:solidFill>
                  <a:schemeClr val="tx1"/>
                </a:solidFill>
                <a:latin typeface="Times New Roman" panose="02020603050405020304" pitchFamily="18" charset="0"/>
                <a:cs typeface="Times New Roman" panose="02020603050405020304" pitchFamily="18" charset="0"/>
              </a:rPr>
              <a:t>Очередность освоения и укрупнения земель</a:t>
            </a:r>
          </a:p>
          <a:p>
            <a:pPr marL="514350" indent="-514350" algn="just">
              <a:buAutoNum type="arabicPeriod"/>
            </a:pPr>
            <a:r>
              <a:rPr lang="ru-RU" sz="2000" b="1" dirty="0">
                <a:solidFill>
                  <a:schemeClr val="tx1"/>
                </a:solidFill>
                <a:latin typeface="Times New Roman" panose="02020603050405020304" pitchFamily="18" charset="0"/>
                <a:cs typeface="Times New Roman" panose="02020603050405020304" pitchFamily="18" charset="0"/>
              </a:rPr>
              <a:t>Оптимизация землепользований сельскохозяйственных организаций </a:t>
            </a:r>
          </a:p>
        </p:txBody>
      </p:sp>
      <p:sp>
        <p:nvSpPr>
          <p:cNvPr id="8" name="TextBox 7">
            <a:extLst>
              <a:ext uri="{FF2B5EF4-FFF2-40B4-BE49-F238E27FC236}">
                <a16:creationId xmlns:a16="http://schemas.microsoft.com/office/drawing/2014/main" xmlns="" id="{40916D67-AB2D-4174-B543-6C65BD97D35E}"/>
              </a:ext>
            </a:extLst>
          </p:cNvPr>
          <p:cNvSpPr txBox="1"/>
          <p:nvPr/>
        </p:nvSpPr>
        <p:spPr>
          <a:xfrm>
            <a:off x="1997714" y="223295"/>
            <a:ext cx="5148572" cy="523220"/>
          </a:xfrm>
          <a:prstGeom prst="rect">
            <a:avLst/>
          </a:prstGeom>
          <a:noFill/>
        </p:spPr>
        <p:txBody>
          <a:bodyPr wrap="square" rtlCol="0">
            <a:spAutoFit/>
          </a:bodyPr>
          <a:lstStyle/>
          <a:p>
            <a:pPr algn="ctr"/>
            <a:r>
              <a:rPr lang="ru-RU" sz="2800" dirty="0">
                <a:solidFill>
                  <a:schemeClr val="bg1"/>
                </a:solidFill>
                <a:latin typeface="Times New Roman" panose="02020603050405020304" pitchFamily="18" charset="0"/>
                <a:cs typeface="Times New Roman" panose="02020603050405020304" pitchFamily="18" charset="0"/>
              </a:rPr>
              <a:t>Перечень изучаемых вопросов</a:t>
            </a:r>
          </a:p>
        </p:txBody>
      </p:sp>
    </p:spTree>
    <p:extLst>
      <p:ext uri="{BB962C8B-B14F-4D97-AF65-F5344CB8AC3E}">
        <p14:creationId xmlns:p14="http://schemas.microsoft.com/office/powerpoint/2010/main" xmlns="" val="3800057793"/>
      </p:ext>
    </p:extLst>
  </p:cSld>
  <p:clrMapOvr>
    <a:masterClrMapping/>
  </p:clrMapOvr>
  <p:transition spd="slow">
    <p:cove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75556" y="2151727"/>
            <a:ext cx="7992888" cy="2554545"/>
          </a:xfrm>
          <a:prstGeom prst="rect">
            <a:avLst/>
          </a:prstGeom>
        </p:spPr>
        <p:txBody>
          <a:bodyPr wrap="square">
            <a:spAutoFit/>
          </a:bodyPr>
          <a:lstStyle/>
          <a:p>
            <a:pPr algn="ctr"/>
            <a:r>
              <a:rPr lang="ru-RU" sz="40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Вопрос 5.</a:t>
            </a:r>
          </a:p>
          <a:p>
            <a:pPr algn="ctr"/>
            <a:r>
              <a:rPr lang="ru-RU" sz="40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Понятие и цели трансформации земель</a:t>
            </a:r>
            <a:r>
              <a:rPr lang="ru-RU" sz="4000" dirty="0">
                <a:ln>
                  <a:solidFill>
                    <a:sysClr val="windowText" lastClr="000000"/>
                  </a:solidFill>
                </a:ln>
                <a:solidFill>
                  <a:schemeClr val="accent1">
                    <a:lumMod val="50000"/>
                  </a:schemeClr>
                </a:solidFill>
                <a:latin typeface="Times New Roman" panose="02020603050405020304" pitchFamily="18" charset="0"/>
                <a:cs typeface="Times New Roman" panose="02020603050405020304" pitchFamily="18" charset="0"/>
              </a:rPr>
              <a:t/>
            </a:r>
            <a:br>
              <a:rPr lang="ru-RU" sz="4000" dirty="0">
                <a:ln>
                  <a:solidFill>
                    <a:sysClr val="windowText" lastClr="000000"/>
                  </a:solidFill>
                </a:ln>
                <a:solidFill>
                  <a:schemeClr val="accent1">
                    <a:lumMod val="50000"/>
                  </a:schemeClr>
                </a:solidFill>
                <a:latin typeface="Times New Roman" panose="02020603050405020304" pitchFamily="18" charset="0"/>
                <a:cs typeface="Times New Roman" panose="02020603050405020304" pitchFamily="18" charset="0"/>
              </a:rPr>
            </a:b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252262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71600" y="836712"/>
            <a:ext cx="8496944" cy="4524315"/>
          </a:xfrm>
          <a:prstGeom prst="rect">
            <a:avLst/>
          </a:prstGeom>
        </p:spPr>
        <p:txBody>
          <a:bodyPr wrap="square">
            <a:spAutoFit/>
          </a:bodyPr>
          <a:lstStyle/>
          <a:p>
            <a:r>
              <a:rPr lang="ru-RU" sz="2400" b="1" dirty="0">
                <a:latin typeface="Times New Roman" panose="02020603050405020304" pitchFamily="18" charset="0"/>
                <a:cs typeface="Times New Roman" panose="02020603050405020304" pitchFamily="18" charset="0"/>
              </a:rPr>
              <a:t>Земли Республики Беларусь делятся на следующие категории:</a:t>
            </a:r>
            <a:endParaRPr lang="ru-RU" sz="24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земли сельскохозяйственного назначения;</a:t>
            </a:r>
          </a:p>
          <a:p>
            <a:pPr marL="342900" indent="-342900">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земли населенных пунктов, садоводческих товариществ, дачных кооперативов;</a:t>
            </a:r>
          </a:p>
          <a:p>
            <a:pPr marL="342900" indent="-342900">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земли промышленности, транспорта, связи, энергетики, обороны и иного назначения;</a:t>
            </a:r>
          </a:p>
          <a:p>
            <a:pPr marL="342900" indent="-342900">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земли природоохранного, оздоровительного, рекреационного, историко-культурного назначения;</a:t>
            </a:r>
          </a:p>
          <a:p>
            <a:pPr marL="342900" indent="-342900">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земли лесного фонда;</a:t>
            </a:r>
          </a:p>
          <a:p>
            <a:pPr marL="342900" indent="-342900">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земли водного фонда;</a:t>
            </a:r>
          </a:p>
          <a:p>
            <a:pPr marL="342900" indent="-342900">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земли запаса.</a:t>
            </a:r>
          </a:p>
        </p:txBody>
      </p:sp>
    </p:spTree>
    <p:extLst>
      <p:ext uri="{BB962C8B-B14F-4D97-AF65-F5344CB8AC3E}">
        <p14:creationId xmlns:p14="http://schemas.microsoft.com/office/powerpoint/2010/main" xmlns="" val="21365783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2123728" y="476672"/>
            <a:ext cx="6624736" cy="5628283"/>
          </a:xfrm>
        </p:spPr>
        <p:txBody>
          <a:bodyPr>
            <a:normAutofit/>
          </a:bodyPr>
          <a:lstStyle/>
          <a:p>
            <a:pPr marL="0" indent="0" algn="just">
              <a:buNone/>
            </a:pPr>
            <a:endParaRPr lang="ru-RU" sz="2600" dirty="0">
              <a:latin typeface="Times New Roman" panose="02020603050405020304" pitchFamily="18" charset="0"/>
              <a:cs typeface="Times New Roman" panose="02020603050405020304" pitchFamily="18" charset="0"/>
            </a:endParaRPr>
          </a:p>
          <a:p>
            <a:pPr marL="0" indent="0" algn="just">
              <a:buNone/>
            </a:pPr>
            <a:r>
              <a:rPr lang="ru-RU" sz="2400" dirty="0">
                <a:latin typeface="Times New Roman" panose="02020603050405020304" pitchFamily="18" charset="0"/>
                <a:cs typeface="Times New Roman" panose="02020603050405020304" pitchFamily="18" charset="0"/>
              </a:rPr>
              <a:t>	</a:t>
            </a:r>
          </a:p>
          <a:p>
            <a:pPr marL="0" indent="0" algn="just">
              <a:buNone/>
            </a:pPr>
            <a:endParaRPr lang="ru-RU" dirty="0"/>
          </a:p>
        </p:txBody>
      </p:sp>
      <p:sp>
        <p:nvSpPr>
          <p:cNvPr id="2" name="Прямоугольник 1"/>
          <p:cNvSpPr/>
          <p:nvPr/>
        </p:nvSpPr>
        <p:spPr>
          <a:xfrm>
            <a:off x="1763688" y="188640"/>
            <a:ext cx="7200800" cy="6832640"/>
          </a:xfrm>
          <a:prstGeom prst="rect">
            <a:avLst/>
          </a:prstGeom>
        </p:spPr>
        <p:txBody>
          <a:bodyPr wrap="square">
            <a:spAutoFit/>
          </a:bodyPr>
          <a:lstStyle/>
          <a:p>
            <a:pPr algn="just"/>
            <a:r>
              <a:rPr lang="ru-RU" sz="2000" dirty="0">
                <a:latin typeface="Times New Roman" panose="02020603050405020304" pitchFamily="18" charset="0"/>
                <a:cs typeface="Times New Roman" panose="02020603050405020304" pitchFamily="18" charset="0"/>
              </a:rPr>
              <a:t>		К землям </a:t>
            </a:r>
            <a:r>
              <a:rPr lang="ru-RU" sz="2000" b="1" dirty="0">
                <a:latin typeface="Times New Roman" panose="02020603050405020304" pitchFamily="18" charset="0"/>
                <a:cs typeface="Times New Roman" panose="02020603050405020304" pitchFamily="18" charset="0"/>
              </a:rPr>
              <a:t>сельскохозяйственного назначения </a:t>
            </a:r>
            <a:r>
              <a:rPr lang="ru-RU" sz="2000" dirty="0">
                <a:latin typeface="Times New Roman" panose="02020603050405020304" pitchFamily="18" charset="0"/>
                <a:cs typeface="Times New Roman" panose="02020603050405020304" pitchFamily="18" charset="0"/>
              </a:rPr>
              <a:t>относятся земельные участки, включающие в себя сельскохозяйственные и иные земли, предоставленные для ведения сельского хозяйства.</a:t>
            </a:r>
          </a:p>
          <a:p>
            <a:pPr marL="342900" indent="-342900" algn="just">
              <a:buFont typeface="Wingdings" panose="05000000000000000000" pitchFamily="2" charset="2"/>
              <a:buChar char="Ø"/>
            </a:pPr>
            <a:endParaRPr lang="ru-RU" sz="2000" dirty="0">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		К землям </a:t>
            </a:r>
            <a:r>
              <a:rPr lang="ru-RU" sz="2000" b="1" dirty="0">
                <a:latin typeface="Times New Roman" panose="02020603050405020304" pitchFamily="18" charset="0"/>
                <a:cs typeface="Times New Roman" panose="02020603050405020304" pitchFamily="18" charset="0"/>
              </a:rPr>
              <a:t>населенных пунктов, садоводческих товариществ, дачных кооперативов </a:t>
            </a:r>
            <a:r>
              <a:rPr lang="ru-RU" sz="2000" dirty="0">
                <a:latin typeface="Times New Roman" panose="02020603050405020304" pitchFamily="18" charset="0"/>
                <a:cs typeface="Times New Roman" panose="02020603050405020304" pitchFamily="18" charset="0"/>
              </a:rPr>
              <a:t>относятся земли, земельные участки, расположенные в границах городов, поселков городского типа, сельских населенных пунктов, садоводческих товариществ, дачных кооперативов, за исключением земель, отнесенных к иным категориям в этих границах.</a:t>
            </a:r>
          </a:p>
          <a:p>
            <a:pPr marL="342900" indent="-342900" algn="just">
              <a:buFont typeface="Wingdings" panose="05000000000000000000" pitchFamily="2" charset="2"/>
              <a:buChar char="Ø"/>
            </a:pPr>
            <a:endParaRPr lang="ru-RU" sz="2000" dirty="0">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		К землям</a:t>
            </a:r>
            <a:r>
              <a:rPr lang="ru-RU" sz="2000" b="1" dirty="0">
                <a:latin typeface="Times New Roman" panose="02020603050405020304" pitchFamily="18" charset="0"/>
                <a:cs typeface="Times New Roman" panose="02020603050405020304" pitchFamily="18" charset="0"/>
              </a:rPr>
              <a:t> промышленности, транспорта, связи, энергетики, обороны и иного назначения </a:t>
            </a:r>
            <a:r>
              <a:rPr lang="ru-RU" sz="2000" dirty="0">
                <a:latin typeface="Times New Roman" panose="02020603050405020304" pitchFamily="18" charset="0"/>
                <a:cs typeface="Times New Roman" panose="02020603050405020304" pitchFamily="18" charset="0"/>
              </a:rPr>
              <a:t>относятся земельные участки, предоставленные для размещения объектов промышленности, транспорта, связи, энергетики, размещения и постоянной дислокации государственных таможенных органов, воинских частей, военных учебных заведений и организаций Вооруженных Сил Республики Беларусь, других войск и воинских формирований Республики Беларусь, иных объектов.</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5605450"/>
      </p:ext>
    </p:extLst>
  </p:cSld>
  <p:clrMapOvr>
    <a:masterClrMapping/>
  </p:clrMapOvr>
  <p:transition spd="slow">
    <p:cove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30678" y="476672"/>
            <a:ext cx="8082644" cy="6463308"/>
          </a:xfrm>
          <a:prstGeom prst="rect">
            <a:avLst/>
          </a:prstGeom>
        </p:spPr>
        <p:txBody>
          <a:bodyPr wrap="square">
            <a:spAutoFit/>
          </a:bodyPr>
          <a:lstStyle/>
          <a:p>
            <a:pPr algn="just"/>
            <a:r>
              <a:rPr lang="ru-RU" dirty="0">
                <a:latin typeface="Times New Roman" panose="02020603050405020304" pitchFamily="18" charset="0"/>
                <a:cs typeface="Times New Roman" panose="02020603050405020304" pitchFamily="18" charset="0"/>
              </a:rPr>
              <a:t>		К землям </a:t>
            </a:r>
            <a:r>
              <a:rPr lang="ru-RU" b="1" dirty="0">
                <a:latin typeface="Times New Roman" panose="02020603050405020304" pitchFamily="18" charset="0"/>
                <a:cs typeface="Times New Roman" panose="02020603050405020304" pitchFamily="18" charset="0"/>
              </a:rPr>
              <a:t>природоохранного назначения </a:t>
            </a:r>
            <a:r>
              <a:rPr lang="ru-RU" dirty="0">
                <a:latin typeface="Times New Roman" panose="02020603050405020304" pitchFamily="18" charset="0"/>
                <a:cs typeface="Times New Roman" panose="02020603050405020304" pitchFamily="18" charset="0"/>
              </a:rPr>
              <a:t>относятся земельные участки, предоставленные для размещения заповедников, национальных парков и заказников. К землям оздоровительного назначения относятся предоставленные земельные участки для размещения объектов санаторно-курортного лечения и оздоровления и иные земельные участки, обладающие природными лечебными факторами. К землям рекреационного назначения относятся земельные участки для размещения объектов, предназначенных для организованного массового отдыха населения и туризма. К землям историко-культурного назначения относятся земельные участки, предоставленные для размещения недвижимых материальных историко-культурных ценностей и археологических объектов.</a:t>
            </a:r>
            <a:endParaRPr lang="ru-RU" dirty="0">
              <a:solidFill>
                <a:schemeClr val="bg2">
                  <a:lumMod val="10000"/>
                </a:schemeClr>
              </a:solidFill>
              <a:latin typeface="Times New Roman" panose="02020603050405020304" pitchFamily="18" charset="0"/>
              <a:cs typeface="Times New Roman" panose="02020603050405020304" pitchFamily="18" charset="0"/>
            </a:endParaRPr>
          </a:p>
          <a:p>
            <a:pPr algn="just"/>
            <a:r>
              <a:rPr lang="ru-RU" dirty="0">
                <a:solidFill>
                  <a:schemeClr val="bg2">
                    <a:lumMod val="10000"/>
                  </a:schemeClr>
                </a:solidFill>
                <a:latin typeface="Times New Roman" panose="02020603050405020304" pitchFamily="18" charset="0"/>
                <a:cs typeface="Times New Roman" panose="02020603050405020304" pitchFamily="18" charset="0"/>
              </a:rPr>
              <a:t>		К землям </a:t>
            </a:r>
            <a:r>
              <a:rPr lang="ru-RU" b="1" dirty="0">
                <a:solidFill>
                  <a:schemeClr val="bg2">
                    <a:lumMod val="10000"/>
                  </a:schemeClr>
                </a:solidFill>
                <a:latin typeface="Times New Roman" panose="02020603050405020304" pitchFamily="18" charset="0"/>
                <a:cs typeface="Times New Roman" panose="02020603050405020304" pitchFamily="18" charset="0"/>
              </a:rPr>
              <a:t>лесного фонда </a:t>
            </a:r>
            <a:r>
              <a:rPr lang="ru-RU" dirty="0">
                <a:solidFill>
                  <a:schemeClr val="bg2">
                    <a:lumMod val="10000"/>
                  </a:schemeClr>
                </a:solidFill>
                <a:latin typeface="Times New Roman" panose="02020603050405020304" pitchFamily="18" charset="0"/>
                <a:cs typeface="Times New Roman" panose="02020603050405020304" pitchFamily="18" charset="0"/>
              </a:rPr>
              <a:t>относятся лесные земли, а также нелесные земли, расположенные в границах лесного фонда, предоставленные для ведения лесного хозяйства.</a:t>
            </a: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К землям </a:t>
            </a:r>
            <a:r>
              <a:rPr lang="ru-RU" b="1" dirty="0">
                <a:latin typeface="Times New Roman" panose="02020603050405020304" pitchFamily="18" charset="0"/>
                <a:cs typeface="Times New Roman" panose="02020603050405020304" pitchFamily="18" charset="0"/>
              </a:rPr>
              <a:t>водного фонда </a:t>
            </a:r>
            <a:r>
              <a:rPr lang="ru-RU" dirty="0">
                <a:latin typeface="Times New Roman" panose="02020603050405020304" pitchFamily="18" charset="0"/>
                <a:cs typeface="Times New Roman" panose="02020603050405020304" pitchFamily="18" charset="0"/>
              </a:rPr>
              <a:t>относятся земли, занятые водными объектами, а также земельные участки, предоставленные для ведения водного хозяйства, в том числе для размещения водохозяйственных сооружений и устройств.</a:t>
            </a:r>
          </a:p>
          <a:p>
            <a:pPr algn="just"/>
            <a:r>
              <a:rPr lang="ru-RU" dirty="0">
                <a:latin typeface="Times New Roman" panose="02020603050405020304" pitchFamily="18" charset="0"/>
                <a:cs typeface="Times New Roman" panose="02020603050405020304" pitchFamily="18" charset="0"/>
              </a:rPr>
              <a:t>		К землям </a:t>
            </a:r>
            <a:r>
              <a:rPr lang="ru-RU" b="1" dirty="0">
                <a:latin typeface="Times New Roman" panose="02020603050405020304" pitchFamily="18" charset="0"/>
                <a:cs typeface="Times New Roman" panose="02020603050405020304" pitchFamily="18" charset="0"/>
              </a:rPr>
              <a:t>запаса</a:t>
            </a:r>
            <a:r>
              <a:rPr lang="ru-RU" dirty="0">
                <a:latin typeface="Times New Roman" panose="02020603050405020304" pitchFamily="18" charset="0"/>
                <a:cs typeface="Times New Roman" panose="02020603050405020304" pitchFamily="18" charset="0"/>
              </a:rPr>
              <a:t> относятся земли, земельные участки, не отнесенные к иным категориям и не предоставленные землепользователям. Земли запаса находятся в ведении соответствующего исполнительного комитета, рассматриваются как резерв и могут использоваться после перевода их в иные категории земель.</a:t>
            </a:r>
          </a:p>
        </p:txBody>
      </p:sp>
    </p:spTree>
    <p:extLst>
      <p:ext uri="{BB962C8B-B14F-4D97-AF65-F5344CB8AC3E}">
        <p14:creationId xmlns:p14="http://schemas.microsoft.com/office/powerpoint/2010/main" xmlns="" val="37680173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39192" y="692696"/>
            <a:ext cx="8640960" cy="5324535"/>
          </a:xfrm>
          <a:prstGeom prst="rect">
            <a:avLst/>
          </a:prstGeom>
        </p:spPr>
        <p:txBody>
          <a:bodyPr wrap="square">
            <a:spAutoFit/>
          </a:bodyPr>
          <a:lstStyle/>
          <a:p>
            <a:pPr marL="342900" indent="-342900">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лесные земли </a:t>
            </a:r>
            <a:r>
              <a:rPr lang="ru-RU" sz="2000" dirty="0">
                <a:latin typeface="Times New Roman" panose="02020603050405020304" pitchFamily="18" charset="0"/>
                <a:cs typeface="Times New Roman" panose="02020603050405020304" pitchFamily="18" charset="0"/>
              </a:rPr>
              <a:t>- земли лесного фонда, покрытые лесом, а также не покрытые лесом, но предназначенные для его восстановления (вырубки, гари, редины, пустыри, прогалины, погибшие древостои, площади, занятые питомниками, плантациями и не сомкнувшимися лесными культурами, и др.), предоставленные для ведения лесного хозяйства;</a:t>
            </a:r>
          </a:p>
          <a:p>
            <a:pPr marL="342900" indent="-342900">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земли под древесно-кустарниковой растительностью (насаждениями) </a:t>
            </a:r>
            <a:r>
              <a:rPr lang="ru-RU" sz="2000" dirty="0">
                <a:latin typeface="Times New Roman" panose="02020603050405020304" pitchFamily="18" charset="0"/>
                <a:cs typeface="Times New Roman" panose="02020603050405020304" pitchFamily="18" charset="0"/>
              </a:rPr>
              <a:t>- земли, покрытые древесно-кустарниковой растительностью (насаждениями), не входящей в лесной фонд;</a:t>
            </a:r>
          </a:p>
          <a:p>
            <a:pPr marL="342900" indent="-342900">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земли под болотами </a:t>
            </a:r>
            <a:r>
              <a:rPr lang="ru-RU" sz="2000" dirty="0">
                <a:latin typeface="Times New Roman" panose="02020603050405020304" pitchFamily="18" charset="0"/>
                <a:cs typeface="Times New Roman" panose="02020603050405020304" pitchFamily="18" charset="0"/>
              </a:rPr>
              <a:t>- избыточно увлажненные земли, покрытые слоем торфа;</a:t>
            </a:r>
          </a:p>
          <a:p>
            <a:pPr marL="342900" indent="-342900">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земли под водными объектами </a:t>
            </a:r>
            <a:r>
              <a:rPr lang="ru-RU" sz="2000" dirty="0">
                <a:latin typeface="Times New Roman" panose="02020603050405020304" pitchFamily="18" charset="0"/>
                <a:cs typeface="Times New Roman" panose="02020603050405020304" pitchFamily="18" charset="0"/>
              </a:rPr>
              <a:t>- земли, занятые сосредоточением природных вод на поверхности суши (реками, ручьями, родниками, озерами, водохранилищами, прудами, прудами-</a:t>
            </a:r>
            <a:r>
              <a:rPr lang="ru-RU" sz="2000" dirty="0" err="1">
                <a:latin typeface="Times New Roman" panose="02020603050405020304" pitchFamily="18" charset="0"/>
                <a:cs typeface="Times New Roman" panose="02020603050405020304" pitchFamily="18" charset="0"/>
              </a:rPr>
              <a:t>копанями</a:t>
            </a:r>
            <a:r>
              <a:rPr lang="ru-RU" sz="2000" dirty="0">
                <a:latin typeface="Times New Roman" panose="02020603050405020304" pitchFamily="18" charset="0"/>
                <a:cs typeface="Times New Roman" panose="02020603050405020304" pitchFamily="18" charset="0"/>
              </a:rPr>
              <a:t>, каналами и иными поверхностными водными объектами);</a:t>
            </a:r>
          </a:p>
          <a:p>
            <a:pPr marL="342900" indent="-342900">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земли под дорогами и иными транспортными коммуникациями </a:t>
            </a:r>
            <a:r>
              <a:rPr lang="ru-RU" sz="2000" dirty="0">
                <a:latin typeface="Times New Roman" panose="02020603050405020304" pitchFamily="18" charset="0"/>
                <a:cs typeface="Times New Roman" panose="02020603050405020304" pitchFamily="18" charset="0"/>
              </a:rPr>
              <a:t>- земли, занятые дорогами, просеками, прогонами, линейными сооружениями;</a:t>
            </a:r>
          </a:p>
        </p:txBody>
      </p:sp>
    </p:spTree>
    <p:extLst>
      <p:ext uri="{BB962C8B-B14F-4D97-AF65-F5344CB8AC3E}">
        <p14:creationId xmlns:p14="http://schemas.microsoft.com/office/powerpoint/2010/main" xmlns="" val="34486953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2123728" y="476672"/>
            <a:ext cx="6624736" cy="5628283"/>
          </a:xfrm>
        </p:spPr>
        <p:txBody>
          <a:bodyPr>
            <a:normAutofit/>
          </a:bodyPr>
          <a:lstStyle/>
          <a:p>
            <a:pPr marL="0" indent="0" algn="just">
              <a:buNone/>
            </a:pPr>
            <a:endParaRPr lang="ru-RU" sz="2600" dirty="0">
              <a:latin typeface="Times New Roman" panose="02020603050405020304" pitchFamily="18" charset="0"/>
              <a:cs typeface="Times New Roman" panose="02020603050405020304" pitchFamily="18" charset="0"/>
            </a:endParaRPr>
          </a:p>
          <a:p>
            <a:pPr marL="0" indent="0" algn="just">
              <a:buNone/>
            </a:pPr>
            <a:r>
              <a:rPr lang="ru-RU" sz="2400" dirty="0">
                <a:latin typeface="Times New Roman" panose="02020603050405020304" pitchFamily="18" charset="0"/>
                <a:cs typeface="Times New Roman" panose="02020603050405020304" pitchFamily="18" charset="0"/>
              </a:rPr>
              <a:t>	</a:t>
            </a:r>
          </a:p>
          <a:p>
            <a:pPr marL="0" indent="0" algn="just">
              <a:buNone/>
            </a:pPr>
            <a:endParaRPr lang="ru-RU" dirty="0"/>
          </a:p>
        </p:txBody>
      </p:sp>
      <p:sp>
        <p:nvSpPr>
          <p:cNvPr id="2" name="Прямоугольник 1"/>
          <p:cNvSpPr/>
          <p:nvPr/>
        </p:nvSpPr>
        <p:spPr>
          <a:xfrm>
            <a:off x="1763688" y="116632"/>
            <a:ext cx="7272808" cy="7078861"/>
          </a:xfrm>
          <a:prstGeom prst="rect">
            <a:avLst/>
          </a:prstGeom>
        </p:spPr>
        <p:txBody>
          <a:bodyPr wrap="square">
            <a:spAutoFit/>
          </a:bodyPr>
          <a:lstStyle/>
          <a:p>
            <a:r>
              <a:rPr lang="ru-RU" b="1" dirty="0">
                <a:latin typeface="Times New Roman" panose="02020603050405020304" pitchFamily="18" charset="0"/>
                <a:cs typeface="Times New Roman" panose="02020603050405020304" pitchFamily="18" charset="0"/>
              </a:rPr>
              <a:t>      		Независимо от деления на категории земель земли Республики Беларусь подразделяются на следующие виды:</a:t>
            </a:r>
            <a:r>
              <a:rPr lang="ru-RU" b="1" dirty="0">
                <a:solidFill>
                  <a:schemeClr val="bg2">
                    <a:lumMod val="10000"/>
                  </a:schemeClr>
                </a:solidFill>
                <a:latin typeface="Times New Roman" panose="02020603050405020304" pitchFamily="18" charset="0"/>
                <a:cs typeface="Times New Roman" panose="02020603050405020304" pitchFamily="18" charset="0"/>
              </a:rPr>
              <a:t> </a:t>
            </a:r>
          </a:p>
          <a:p>
            <a:pPr marL="285750" indent="-285750">
              <a:buFont typeface="Wingdings" panose="05000000000000000000" pitchFamily="2" charset="2"/>
              <a:buChar char="Ø"/>
            </a:pPr>
            <a:r>
              <a:rPr lang="ru-RU" b="1" dirty="0">
                <a:latin typeface="Times New Roman" panose="02020603050405020304" pitchFamily="18" charset="0"/>
                <a:cs typeface="Times New Roman" panose="02020603050405020304" pitchFamily="18" charset="0"/>
              </a:rPr>
              <a:t> пахотные земли </a:t>
            </a:r>
            <a:r>
              <a:rPr lang="ru-RU" dirty="0">
                <a:latin typeface="Times New Roman" panose="02020603050405020304" pitchFamily="18" charset="0"/>
                <a:cs typeface="Times New Roman" panose="02020603050405020304" pitchFamily="18" charset="0"/>
              </a:rPr>
              <a:t>- сельскохозяйственные земли, систематически обрабатываемые (перепахиваемые) и используемые под посевы сельскохозяйственных культур, включая посевы многолетних трав со сроком пользования, предусмотренным схемой севооборота, а также выводные поля, участки закрытого грунта (парники, теплицы и оранжереи) и чистые пары;</a:t>
            </a:r>
          </a:p>
          <a:p>
            <a:pPr marL="285750" indent="-285750">
              <a:buFont typeface="Wingdings" panose="05000000000000000000" pitchFamily="2" charset="2"/>
              <a:buChar char="Ø"/>
            </a:pPr>
            <a:r>
              <a:rPr lang="ru-RU" b="1" dirty="0">
                <a:latin typeface="Times New Roman" panose="02020603050405020304" pitchFamily="18" charset="0"/>
                <a:cs typeface="Times New Roman" panose="02020603050405020304" pitchFamily="18" charset="0"/>
              </a:rPr>
              <a:t> залежные земли </a:t>
            </a:r>
            <a:r>
              <a:rPr lang="ru-RU" dirty="0">
                <a:latin typeface="Times New Roman" panose="02020603050405020304" pitchFamily="18" charset="0"/>
                <a:cs typeface="Times New Roman" panose="02020603050405020304" pitchFamily="18" charset="0"/>
              </a:rPr>
              <a:t>- сельскохозяйственные земли, которые ранее использовались как пахотные и более одного года после уборки урожая не используются для посева сельскохозяйственных культур и не подготовлены под пар;</a:t>
            </a:r>
          </a:p>
          <a:p>
            <a:pPr marL="285750" indent="-285750">
              <a:buFont typeface="Wingdings" panose="05000000000000000000" pitchFamily="2" charset="2"/>
              <a:buChar char="Ø"/>
            </a:pPr>
            <a:r>
              <a:rPr lang="ru-RU" b="1" dirty="0">
                <a:latin typeface="Times New Roman" panose="02020603050405020304" pitchFamily="18" charset="0"/>
                <a:cs typeface="Times New Roman" panose="02020603050405020304" pitchFamily="18" charset="0"/>
              </a:rPr>
              <a:t> земли под постоянными культурами </a:t>
            </a:r>
            <a:r>
              <a:rPr lang="ru-RU" dirty="0">
                <a:latin typeface="Times New Roman" panose="02020603050405020304" pitchFamily="18" charset="0"/>
                <a:cs typeface="Times New Roman" panose="02020603050405020304" pitchFamily="18" charset="0"/>
              </a:rPr>
              <a:t>- сельскохозяйственные земли, занятые искусственно созданной древесно-кустарниковой растительностью (насаждениями) или насаждениями травянистых многолетних растений, предназначенными для получения урожая плодов, продовольственного, технического и лекарственного растительного сырья, а также для озеленения;</a:t>
            </a:r>
          </a:p>
          <a:p>
            <a:pPr marL="285750" indent="-285750">
              <a:buFont typeface="Wingdings" panose="05000000000000000000" pitchFamily="2" charset="2"/>
              <a:buChar char="Ø"/>
            </a:pPr>
            <a:r>
              <a:rPr lang="ru-RU" b="1" dirty="0">
                <a:latin typeface="Times New Roman" panose="02020603050405020304" pitchFamily="18" charset="0"/>
                <a:cs typeface="Times New Roman" panose="02020603050405020304" pitchFamily="18" charset="0"/>
              </a:rPr>
              <a:t> луговые земли </a:t>
            </a:r>
            <a:r>
              <a:rPr lang="ru-RU" dirty="0">
                <a:latin typeface="Times New Roman" panose="02020603050405020304" pitchFamily="18" charset="0"/>
                <a:cs typeface="Times New Roman" panose="02020603050405020304" pitchFamily="18" charset="0"/>
              </a:rPr>
              <a:t>- сельскохозяйственные земли, используемые преимущественно для возделывания луговых многолетних трав, земли, на которых создан искусственный травостой или проведены мероприятия по улучшению естественного травостоя (улучшенные луговые земли), а также земли, покрытые естественными луговыми травостоями (естественные луговые земли);</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928993043"/>
      </p:ext>
    </p:extLst>
  </p:cSld>
  <p:clrMapOvr>
    <a:masterClrMapping/>
  </p:clrMapOvr>
  <p:transition spd="slow">
    <p:cove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2123728" y="476672"/>
            <a:ext cx="6624736" cy="5628283"/>
          </a:xfrm>
        </p:spPr>
        <p:txBody>
          <a:bodyPr>
            <a:normAutofit/>
          </a:bodyPr>
          <a:lstStyle/>
          <a:p>
            <a:pPr marL="0" indent="0" algn="just">
              <a:buNone/>
            </a:pPr>
            <a:endParaRPr lang="ru-RU" sz="2600" dirty="0">
              <a:latin typeface="Times New Roman" panose="02020603050405020304" pitchFamily="18" charset="0"/>
              <a:cs typeface="Times New Roman" panose="02020603050405020304" pitchFamily="18" charset="0"/>
            </a:endParaRPr>
          </a:p>
          <a:p>
            <a:pPr marL="0" indent="0" algn="just">
              <a:buNone/>
            </a:pPr>
            <a:r>
              <a:rPr lang="ru-RU" sz="2400" dirty="0">
                <a:latin typeface="Times New Roman" panose="02020603050405020304" pitchFamily="18" charset="0"/>
                <a:cs typeface="Times New Roman" panose="02020603050405020304" pitchFamily="18" charset="0"/>
              </a:rPr>
              <a:t>	</a:t>
            </a:r>
          </a:p>
          <a:p>
            <a:pPr marL="0" indent="0" algn="just">
              <a:buNone/>
            </a:pPr>
            <a:endParaRPr lang="ru-RU" dirty="0"/>
          </a:p>
        </p:txBody>
      </p:sp>
      <p:sp>
        <p:nvSpPr>
          <p:cNvPr id="2" name="Прямоугольник 1"/>
          <p:cNvSpPr/>
          <p:nvPr/>
        </p:nvSpPr>
        <p:spPr>
          <a:xfrm>
            <a:off x="1907704" y="548680"/>
            <a:ext cx="7236296" cy="5355312"/>
          </a:xfrm>
          <a:prstGeom prst="rect">
            <a:avLst/>
          </a:prstGeom>
        </p:spPr>
        <p:txBody>
          <a:bodyPr wrap="square">
            <a:spAutoFit/>
          </a:bodyPr>
          <a:lstStyle/>
          <a:p>
            <a:pPr marL="342900" indent="-342900">
              <a:buFont typeface="Wingdings" panose="05000000000000000000" pitchFamily="2" charset="2"/>
              <a:buChar char="Ø"/>
            </a:pPr>
            <a:r>
              <a:rPr lang="ru-RU" sz="2400" dirty="0">
                <a:solidFill>
                  <a:schemeClr val="bg2">
                    <a:lumMod val="10000"/>
                  </a:schemeClr>
                </a:solidFill>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земли общего пользования </a:t>
            </a:r>
            <a:r>
              <a:rPr lang="ru-RU" sz="2000" dirty="0">
                <a:latin typeface="Times New Roman" panose="02020603050405020304" pitchFamily="18" charset="0"/>
                <a:cs typeface="Times New Roman" panose="02020603050405020304" pitchFamily="18" charset="0"/>
              </a:rPr>
              <a:t>- земли, занятые улицами, проспектами, площадями, проездами, набережными, бульварами, скверами, парками и другими общественными местами;</a:t>
            </a:r>
          </a:p>
          <a:p>
            <a:pPr marL="342900" indent="-342900">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земли под застройкой </a:t>
            </a:r>
            <a:r>
              <a:rPr lang="ru-RU" sz="2000" dirty="0">
                <a:latin typeface="Times New Roman" panose="02020603050405020304" pitchFamily="18" charset="0"/>
                <a:cs typeface="Times New Roman" panose="02020603050405020304" pitchFamily="18" charset="0"/>
              </a:rPr>
              <a:t>- земли, занятые капитальными строениями (зданиями, сооружениями), а также земли, прилегающие к этим объектам и используемые для их обслуживания;</a:t>
            </a:r>
          </a:p>
          <a:p>
            <a:pPr marL="342900" indent="-342900">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нарушенные земли </a:t>
            </a:r>
            <a:r>
              <a:rPr lang="ru-RU" sz="2000" dirty="0">
                <a:latin typeface="Times New Roman" panose="02020603050405020304" pitchFamily="18" charset="0"/>
                <a:cs typeface="Times New Roman" panose="02020603050405020304" pitchFamily="18" charset="0"/>
              </a:rPr>
              <a:t>- земли, утратившие свои природно-исторические признаки, состояние и характер использования в результате вредного антропогенного воздействия и находящиеся в состоянии, исключающем их эффективное использование по исходному целевому назначению;</a:t>
            </a:r>
          </a:p>
          <a:p>
            <a:pPr marL="342900" indent="-342900">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неиспользуемые земли </a:t>
            </a:r>
            <a:r>
              <a:rPr lang="ru-RU" sz="2000" dirty="0">
                <a:latin typeface="Times New Roman" panose="02020603050405020304" pitchFamily="18" charset="0"/>
                <a:cs typeface="Times New Roman" panose="02020603050405020304" pitchFamily="18" charset="0"/>
              </a:rPr>
              <a:t>- земли, не используемые в хозяйственной и иной деятельности;</a:t>
            </a:r>
          </a:p>
          <a:p>
            <a:pPr marL="342900" indent="-342900">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иные земли</a:t>
            </a:r>
            <a:r>
              <a:rPr lang="ru-RU" sz="2000" dirty="0">
                <a:latin typeface="Times New Roman" panose="02020603050405020304" pitchFamily="18" charset="0"/>
                <a:cs typeface="Times New Roman" panose="02020603050405020304" pitchFamily="18" charset="0"/>
              </a:rPr>
              <a:t> - земли, не отнесенные к видам земель.</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766162669"/>
      </p:ext>
    </p:extLst>
  </p:cSld>
  <p:clrMapOvr>
    <a:masterClrMapping/>
  </p:clrMapOvr>
  <p:transition spd="slow">
    <p:cove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907704" y="548680"/>
            <a:ext cx="6696744" cy="461665"/>
          </a:xfrm>
          <a:prstGeom prst="rect">
            <a:avLst/>
          </a:prstGeom>
        </p:spPr>
        <p:txBody>
          <a:bodyPr wrap="square">
            <a:spAutoFit/>
          </a:bodyPr>
          <a:lstStyle/>
          <a:p>
            <a:r>
              <a:rPr lang="ru-RU" sz="2400" dirty="0">
                <a:solidFill>
                  <a:schemeClr val="bg2">
                    <a:lumMod val="10000"/>
                  </a:schemeClr>
                </a:solidFill>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763688" y="2060848"/>
            <a:ext cx="7056784" cy="1938992"/>
          </a:xfrm>
          <a:prstGeom prst="rect">
            <a:avLst/>
          </a:prstGeom>
        </p:spPr>
        <p:txBody>
          <a:bodyPr wrap="square">
            <a:spAutoFit/>
          </a:bodyPr>
          <a:lstStyle/>
          <a:p>
            <a:pPr algn="just"/>
            <a:r>
              <a:rPr lang="ru-RU" sz="2400" b="1" dirty="0">
                <a:latin typeface="Times New Roman" panose="02020603050405020304" pitchFamily="18" charset="0"/>
                <a:cs typeface="Times New Roman" panose="02020603050405020304" pitchFamily="18" charset="0"/>
              </a:rPr>
              <a:t>		Трансформация </a:t>
            </a:r>
            <a:r>
              <a:rPr lang="ru-RU" sz="2400" dirty="0">
                <a:latin typeface="Times New Roman" panose="02020603050405020304" pitchFamily="18" charset="0"/>
                <a:cs typeface="Times New Roman" panose="02020603050405020304" pitchFamily="18" charset="0"/>
              </a:rPr>
              <a:t>— это видоизменение земель,  т. е. перевод земель из одного вида в другой. Это многогранный и длительный процесс.</a:t>
            </a:r>
          </a:p>
          <a:p>
            <a:pPr algn="just"/>
            <a:r>
              <a:rPr lang="ru-RU" sz="2400" dirty="0">
                <a:latin typeface="Times New Roman" panose="02020603050405020304" pitchFamily="18" charset="0"/>
                <a:cs typeface="Times New Roman" panose="02020603050405020304" pitchFamily="18" charset="0"/>
              </a:rPr>
              <a:t>		В зависимости от </a:t>
            </a:r>
            <a:r>
              <a:rPr lang="ru-RU" sz="2400" i="1" dirty="0">
                <a:latin typeface="Times New Roman" panose="02020603050405020304" pitchFamily="18" charset="0"/>
                <a:cs typeface="Times New Roman" panose="02020603050405020304" pitchFamily="18" charset="0"/>
              </a:rPr>
              <a:t>целей</a:t>
            </a:r>
            <a:r>
              <a:rPr lang="ru-RU" sz="2400" dirty="0">
                <a:latin typeface="Times New Roman" panose="02020603050405020304" pitchFamily="18" charset="0"/>
                <a:cs typeface="Times New Roman" panose="02020603050405020304" pitchFamily="18" charset="0"/>
              </a:rPr>
              <a:t> трансформации ее характер и критерии оценки будут различными.</a:t>
            </a:r>
          </a:p>
        </p:txBody>
      </p:sp>
    </p:spTree>
    <p:extLst>
      <p:ext uri="{BB962C8B-B14F-4D97-AF65-F5344CB8AC3E}">
        <p14:creationId xmlns:p14="http://schemas.microsoft.com/office/powerpoint/2010/main" xmlns="" val="4289960651"/>
      </p:ext>
    </p:extLst>
  </p:cSld>
  <p:clrMapOvr>
    <a:masterClrMapping/>
  </p:clrMapOvr>
  <p:transition spd="slow">
    <p:cove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59632" y="836712"/>
            <a:ext cx="6840760" cy="4708981"/>
          </a:xfrm>
          <a:prstGeom prst="rect">
            <a:avLst/>
          </a:prstGeom>
        </p:spPr>
        <p:txBody>
          <a:bodyPr wrap="square">
            <a:spAutoFit/>
          </a:bodyPr>
          <a:lstStyle/>
          <a:p>
            <a:pPr algn="just"/>
            <a:r>
              <a:rPr lang="ru-RU" sz="2000" b="1" dirty="0">
                <a:latin typeface="Times New Roman" panose="02020603050405020304" pitchFamily="18" charset="0"/>
                <a:cs typeface="Times New Roman" panose="02020603050405020304" pitchFamily="18" charset="0"/>
              </a:rPr>
              <a:t>Трансформацию следует проводить в следующих целях:</a:t>
            </a:r>
          </a:p>
          <a:p>
            <a:pPr algn="just"/>
            <a:endParaRPr lang="ru-RU" sz="2000" b="1"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Увеличение площадей с/х земель, особенно пахотных за счет пригодных, но неиспользуемых в сельском хозяйстве;</a:t>
            </a:r>
          </a:p>
          <a:p>
            <a:pPr marL="342900" indent="-342900"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Повышение интенсивности использования с/х земель, особенно пахотных и других высокопродуктивных земель за счет менее продуктивных;</a:t>
            </a:r>
          </a:p>
          <a:p>
            <a:pPr marL="342900" indent="-342900"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В целях ликвидации мелкоконтурности и укрепление участков для повышения производительности с/х техники;</a:t>
            </a:r>
          </a:p>
          <a:p>
            <a:pPr marL="342900" indent="-342900"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В целях выделения участков для инженерных сооружений, дорожного и иного внутрихозяйственного строительства, а также противоэрозионных и других природоохранных мероприятий.</a:t>
            </a:r>
          </a:p>
        </p:txBody>
      </p:sp>
    </p:spTree>
    <p:extLst>
      <p:ext uri="{BB962C8B-B14F-4D97-AF65-F5344CB8AC3E}">
        <p14:creationId xmlns:p14="http://schemas.microsoft.com/office/powerpoint/2010/main" xmlns="" val="7536054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2123728" y="476672"/>
            <a:ext cx="6624736" cy="5628283"/>
          </a:xfrm>
        </p:spPr>
        <p:txBody>
          <a:bodyPr>
            <a:normAutofit/>
          </a:bodyPr>
          <a:lstStyle/>
          <a:p>
            <a:pPr marL="0" indent="0" algn="just">
              <a:buNone/>
            </a:pPr>
            <a:endParaRPr lang="ru-RU" sz="2600" dirty="0">
              <a:latin typeface="Times New Roman" panose="02020603050405020304" pitchFamily="18" charset="0"/>
              <a:cs typeface="Times New Roman" panose="02020603050405020304" pitchFamily="18" charset="0"/>
            </a:endParaRPr>
          </a:p>
          <a:p>
            <a:pPr marL="0" indent="0" algn="just">
              <a:buNone/>
            </a:pPr>
            <a:r>
              <a:rPr lang="ru-RU" sz="2400" dirty="0">
                <a:latin typeface="Times New Roman" panose="02020603050405020304" pitchFamily="18" charset="0"/>
                <a:cs typeface="Times New Roman" panose="02020603050405020304" pitchFamily="18" charset="0"/>
              </a:rPr>
              <a:t>	</a:t>
            </a:r>
          </a:p>
          <a:p>
            <a:pPr marL="0" indent="0" algn="just">
              <a:buNone/>
            </a:pPr>
            <a:endParaRPr lang="ru-RU" dirty="0"/>
          </a:p>
        </p:txBody>
      </p:sp>
      <p:sp>
        <p:nvSpPr>
          <p:cNvPr id="2" name="Прямоугольник 1"/>
          <p:cNvSpPr/>
          <p:nvPr/>
        </p:nvSpPr>
        <p:spPr>
          <a:xfrm>
            <a:off x="1907704" y="548680"/>
            <a:ext cx="6696744" cy="461665"/>
          </a:xfrm>
          <a:prstGeom prst="rect">
            <a:avLst/>
          </a:prstGeom>
        </p:spPr>
        <p:txBody>
          <a:bodyPr wrap="square">
            <a:spAutoFit/>
          </a:bodyPr>
          <a:lstStyle/>
          <a:p>
            <a:r>
              <a:rPr lang="ru-RU" sz="2400" dirty="0">
                <a:solidFill>
                  <a:schemeClr val="bg2">
                    <a:lumMod val="10000"/>
                  </a:schemeClr>
                </a:solidFill>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889448" y="260648"/>
            <a:ext cx="7003032" cy="6647974"/>
          </a:xfrm>
          <a:prstGeom prst="rect">
            <a:avLst/>
          </a:prstGeom>
        </p:spPr>
        <p:txBody>
          <a:bodyPr wrap="square">
            <a:spAutoFit/>
          </a:bodyPr>
          <a:lstStyle/>
          <a:p>
            <a:pPr algn="just"/>
            <a:r>
              <a:rPr lang="ru-RU" sz="2400" b="1" dirty="0">
                <a:latin typeface="Times New Roman" panose="02020603050405020304" pitchFamily="18" charset="0"/>
                <a:cs typeface="Times New Roman" panose="02020603050405020304" pitchFamily="18" charset="0"/>
              </a:rPr>
              <a:t>     При трансформации соблюдаются следующие требования:</a:t>
            </a:r>
          </a:p>
          <a:p>
            <a:pPr marL="342900" indent="-342900" algn="just">
              <a:buFont typeface="Wingdings" panose="05000000000000000000" pitchFamily="2" charset="2"/>
              <a:buChar char="Ø"/>
            </a:pPr>
            <a:r>
              <a:rPr lang="ru-RU"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Общая площадь с/х земель в результате их трансформации не должна уменьшаться; </a:t>
            </a:r>
          </a:p>
          <a:p>
            <a:pPr marL="342900" indent="-342900" algn="just">
              <a:buFont typeface="Wingdings" panose="05000000000000000000" pitchFamily="2" charset="2"/>
              <a:buChar char="Ø"/>
            </a:pPr>
            <a:r>
              <a:rPr lang="ru-RU"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Общая площадь культурных земель по проекту не должна быть меньше чем на год землеустройства;</a:t>
            </a:r>
          </a:p>
          <a:p>
            <a:pPr marL="342900" indent="-342900" algn="just">
              <a:buFont typeface="Wingdings" panose="05000000000000000000" pitchFamily="2" charset="2"/>
              <a:buChar char="Ø"/>
            </a:pPr>
            <a:r>
              <a:rPr lang="ru-RU"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Целесообразность перевода каждого участка пахотных земель в менее интенсивные виды необходимо обосновать исходя из конкретных условий производства;</a:t>
            </a:r>
          </a:p>
          <a:p>
            <a:pPr marL="342900" indent="-342900" algn="just">
              <a:buFont typeface="Wingdings" panose="05000000000000000000" pitchFamily="2" charset="2"/>
              <a:buChar char="Ø"/>
            </a:pPr>
            <a:r>
              <a:rPr lang="ru-RU"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Затраты по трансформации земель должны окупаться в установленные нормативные сроки;  </a:t>
            </a:r>
          </a:p>
          <a:p>
            <a:pPr marL="342900" indent="-342900" algn="just">
              <a:buFont typeface="Wingdings" panose="05000000000000000000" pitchFamily="2" charset="2"/>
              <a:buChar char="Ø"/>
            </a:pPr>
            <a:r>
              <a:rPr lang="ru-RU"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Трансформация земель не должна уменьшать площадь с/х земель, подлежащих обложению земельным налогом, а также размер земельного налога по хозяйству в целом. </a:t>
            </a:r>
          </a:p>
          <a:p>
            <a:endParaRPr lang="ru-RU" dirty="0"/>
          </a:p>
        </p:txBody>
      </p:sp>
    </p:spTree>
    <p:extLst>
      <p:ext uri="{BB962C8B-B14F-4D97-AF65-F5344CB8AC3E}">
        <p14:creationId xmlns:p14="http://schemas.microsoft.com/office/powerpoint/2010/main" xmlns="" val="1833349771"/>
      </p:ext>
    </p:extLst>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75000"/>
              </a:schemeClr>
            </a:gs>
            <a:gs pos="98000">
              <a:schemeClr val="accent1">
                <a:lumMod val="60000"/>
                <a:lumOff val="40000"/>
              </a:schemeClr>
            </a:gs>
            <a:gs pos="100000">
              <a:schemeClr val="accent3">
                <a:lumMod val="105000"/>
                <a:satMod val="109000"/>
                <a:tint val="81000"/>
              </a:schemeClr>
            </a:gs>
          </a:gsLst>
          <a:lin ang="5400000" scaled="0"/>
        </a:gradFill>
        <a:effectLst/>
      </p:bgPr>
    </p:bg>
    <p:spTree>
      <p:nvGrpSpPr>
        <p:cNvPr id="1" name=""/>
        <p:cNvGrpSpPr/>
        <p:nvPr/>
      </p:nvGrpSpPr>
      <p:grpSpPr>
        <a:xfrm>
          <a:off x="0" y="0"/>
          <a:ext cx="0" cy="0"/>
          <a:chOff x="0" y="0"/>
          <a:chExt cx="0" cy="0"/>
        </a:xfrm>
      </p:grpSpPr>
      <p:sp>
        <p:nvSpPr>
          <p:cNvPr id="4" name="Прямоугольник: скругленные углы 3">
            <a:extLst>
              <a:ext uri="{FF2B5EF4-FFF2-40B4-BE49-F238E27FC236}">
                <a16:creationId xmlns:a16="http://schemas.microsoft.com/office/drawing/2014/main" xmlns="" id="{23AF359B-6563-4451-8BE9-4394C1E572F0}"/>
              </a:ext>
            </a:extLst>
          </p:cNvPr>
          <p:cNvSpPr/>
          <p:nvPr/>
        </p:nvSpPr>
        <p:spPr>
          <a:xfrm>
            <a:off x="719572" y="908720"/>
            <a:ext cx="7704856" cy="2664296"/>
          </a:xfrm>
          <a:prstGeom prst="round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just">
              <a:buAutoNum type="arabicPeriod" startAt="11"/>
            </a:pPr>
            <a:r>
              <a:rPr lang="ru-RU" sz="2000" b="1" dirty="0">
                <a:solidFill>
                  <a:schemeClr val="tx1"/>
                </a:solidFill>
                <a:latin typeface="Times New Roman" panose="02020603050405020304" pitchFamily="18" charset="0"/>
                <a:cs typeface="Times New Roman" panose="02020603050405020304" pitchFamily="18" charset="0"/>
              </a:rPr>
              <a:t>Размещение плодово-ягодных насаждений</a:t>
            </a:r>
          </a:p>
          <a:p>
            <a:pPr marL="457200" indent="-457200" algn="just">
              <a:buAutoNum type="arabicPeriod" startAt="11"/>
            </a:pPr>
            <a:r>
              <a:rPr lang="ru-RU" sz="2000" b="1" dirty="0">
                <a:solidFill>
                  <a:schemeClr val="tx1"/>
                </a:solidFill>
                <a:latin typeface="Times New Roman" panose="02020603050405020304" pitchFamily="18" charset="0"/>
                <a:cs typeface="Times New Roman" panose="02020603050405020304" pitchFamily="18" charset="0"/>
              </a:rPr>
              <a:t>Размещение луговых земель</a:t>
            </a:r>
          </a:p>
          <a:p>
            <a:pPr marL="457200" indent="-457200" algn="just">
              <a:buAutoNum type="arabicPeriod" startAt="11"/>
            </a:pPr>
            <a:r>
              <a:rPr lang="ru-RU" sz="2000" b="1" dirty="0">
                <a:solidFill>
                  <a:schemeClr val="tx1"/>
                </a:solidFill>
                <a:latin typeface="Times New Roman" panose="02020603050405020304" pitchFamily="18" charset="0"/>
                <a:cs typeface="Times New Roman" panose="02020603050405020304" pitchFamily="18" charset="0"/>
              </a:rPr>
              <a:t>Размещение защитных лесных насаждений</a:t>
            </a:r>
          </a:p>
          <a:p>
            <a:pPr marL="457200" indent="-457200" algn="just">
              <a:buAutoNum type="arabicPeriod" startAt="11"/>
            </a:pPr>
            <a:r>
              <a:rPr lang="ru-RU" sz="2000" b="1" dirty="0">
                <a:solidFill>
                  <a:schemeClr val="tx1"/>
                </a:solidFill>
                <a:latin typeface="Times New Roman" panose="02020603050405020304" pitchFamily="18" charset="0"/>
                <a:cs typeface="Times New Roman" panose="02020603050405020304" pitchFamily="18" charset="0"/>
              </a:rPr>
              <a:t>Составление проектной экспликации земель и ее использование </a:t>
            </a:r>
          </a:p>
          <a:p>
            <a:pPr marL="457200" indent="-457200" algn="just">
              <a:buAutoNum type="arabicPeriod" startAt="11"/>
            </a:pPr>
            <a:r>
              <a:rPr lang="ru-RU" sz="2000" b="1" dirty="0">
                <a:solidFill>
                  <a:schemeClr val="tx1"/>
                </a:solidFill>
                <a:latin typeface="Times New Roman" panose="02020603050405020304" pitchFamily="18" charset="0"/>
                <a:cs typeface="Times New Roman" panose="02020603050405020304" pitchFamily="18" charset="0"/>
              </a:rPr>
              <a:t>Обоснование проектируемой организации земель</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xmlns="" id="{40916D67-AB2D-4174-B543-6C65BD97D35E}"/>
              </a:ext>
            </a:extLst>
          </p:cNvPr>
          <p:cNvSpPr txBox="1"/>
          <p:nvPr/>
        </p:nvSpPr>
        <p:spPr>
          <a:xfrm>
            <a:off x="1997714" y="223295"/>
            <a:ext cx="5148572" cy="523220"/>
          </a:xfrm>
          <a:prstGeom prst="rect">
            <a:avLst/>
          </a:prstGeom>
          <a:noFill/>
        </p:spPr>
        <p:txBody>
          <a:bodyPr wrap="square" rtlCol="0">
            <a:spAutoFit/>
          </a:bodyPr>
          <a:lstStyle/>
          <a:p>
            <a:pPr algn="ctr"/>
            <a:r>
              <a:rPr lang="ru-RU" sz="2800" dirty="0">
                <a:solidFill>
                  <a:schemeClr val="bg1"/>
                </a:solidFill>
                <a:latin typeface="Times New Roman" panose="02020603050405020304" pitchFamily="18" charset="0"/>
                <a:cs typeface="Times New Roman" panose="02020603050405020304" pitchFamily="18" charset="0"/>
              </a:rPr>
              <a:t>Перечень изучаемых вопросов</a:t>
            </a:r>
          </a:p>
        </p:txBody>
      </p:sp>
    </p:spTree>
    <p:extLst>
      <p:ext uri="{BB962C8B-B14F-4D97-AF65-F5344CB8AC3E}">
        <p14:creationId xmlns:p14="http://schemas.microsoft.com/office/powerpoint/2010/main" xmlns="" val="50462971"/>
      </p:ext>
    </p:extLst>
  </p:cSld>
  <p:clrMapOvr>
    <a:masterClrMapping/>
  </p:clrMapOvr>
  <p:transition spd="slow">
    <p:cover/>
  </p:transition>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2123728" y="476672"/>
            <a:ext cx="6624736" cy="5628283"/>
          </a:xfrm>
        </p:spPr>
        <p:txBody>
          <a:bodyPr>
            <a:normAutofit/>
          </a:bodyPr>
          <a:lstStyle/>
          <a:p>
            <a:pPr marL="0" indent="0" algn="just">
              <a:buNone/>
            </a:pPr>
            <a:endParaRPr lang="ru-RU" sz="2600" dirty="0">
              <a:latin typeface="Times New Roman" panose="02020603050405020304" pitchFamily="18" charset="0"/>
              <a:cs typeface="Times New Roman" panose="02020603050405020304" pitchFamily="18" charset="0"/>
            </a:endParaRPr>
          </a:p>
          <a:p>
            <a:pPr marL="0" indent="0" algn="just">
              <a:buNone/>
            </a:pPr>
            <a:r>
              <a:rPr lang="ru-RU" sz="2400" dirty="0">
                <a:latin typeface="Times New Roman" panose="02020603050405020304" pitchFamily="18" charset="0"/>
                <a:cs typeface="Times New Roman" panose="02020603050405020304" pitchFamily="18" charset="0"/>
              </a:rPr>
              <a:t>	</a:t>
            </a:r>
          </a:p>
          <a:p>
            <a:pPr marL="0" indent="0" algn="just">
              <a:buNone/>
            </a:pPr>
            <a:endParaRPr lang="ru-RU" dirty="0"/>
          </a:p>
        </p:txBody>
      </p:sp>
      <p:sp>
        <p:nvSpPr>
          <p:cNvPr id="2" name="Прямоугольник 1"/>
          <p:cNvSpPr/>
          <p:nvPr/>
        </p:nvSpPr>
        <p:spPr>
          <a:xfrm>
            <a:off x="1907704" y="548680"/>
            <a:ext cx="6696744" cy="461665"/>
          </a:xfrm>
          <a:prstGeom prst="rect">
            <a:avLst/>
          </a:prstGeom>
        </p:spPr>
        <p:txBody>
          <a:bodyPr wrap="square">
            <a:spAutoFit/>
          </a:bodyPr>
          <a:lstStyle/>
          <a:p>
            <a:r>
              <a:rPr lang="ru-RU" sz="2400" dirty="0">
                <a:solidFill>
                  <a:schemeClr val="bg2">
                    <a:lumMod val="10000"/>
                  </a:schemeClr>
                </a:solidFill>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565920" y="1843950"/>
            <a:ext cx="7740352" cy="3170099"/>
          </a:xfrm>
          <a:prstGeom prst="rect">
            <a:avLst/>
          </a:prstGeom>
        </p:spPr>
        <p:txBody>
          <a:bodyPr wrap="square">
            <a:spAutoFit/>
          </a:bodyPr>
          <a:lstStyle/>
          <a:p>
            <a:pPr algn="ctr"/>
            <a:r>
              <a:rPr lang="ru-RU" sz="40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Вопрос 6.</a:t>
            </a:r>
          </a:p>
          <a:p>
            <a:pPr algn="ctr"/>
            <a:r>
              <a:rPr lang="ru-RU" sz="40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Экономическое, инженерно-техническое и правовое содержание трансформации земель</a:t>
            </a: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366331368"/>
      </p:ext>
    </p:extLst>
  </p:cSld>
  <p:clrMapOvr>
    <a:masterClrMapping/>
  </p:clrMapOvr>
  <p:transition spd="slow">
    <p:cove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71600" y="920621"/>
            <a:ext cx="7416824" cy="5016758"/>
          </a:xfrm>
          <a:prstGeom prst="rect">
            <a:avLst/>
          </a:prstGeom>
        </p:spPr>
        <p:txBody>
          <a:bodyPr wrap="square">
            <a:spAutoFit/>
          </a:bodyPr>
          <a:lstStyle/>
          <a:p>
            <a:pPr marL="114300" indent="0" algn="just">
              <a:buNone/>
            </a:pPr>
            <a:r>
              <a:rPr lang="ru-RU" sz="2000" dirty="0">
                <a:latin typeface="Times New Roman" panose="02020603050405020304" pitchFamily="18" charset="0"/>
                <a:cs typeface="Times New Roman" panose="02020603050405020304" pitchFamily="18" charset="0"/>
              </a:rPr>
              <a:t>		В зависимости от </a:t>
            </a:r>
            <a:r>
              <a:rPr lang="ru-RU" sz="2000" b="1" dirty="0">
                <a:latin typeface="Times New Roman" panose="02020603050405020304" pitchFamily="18" charset="0"/>
                <a:cs typeface="Times New Roman" panose="02020603050405020304" pitchFamily="18" charset="0"/>
              </a:rPr>
              <a:t>целей</a:t>
            </a:r>
            <a:r>
              <a:rPr lang="ru-RU" sz="2000" dirty="0">
                <a:latin typeface="Times New Roman" panose="02020603050405020304" pitchFamily="18" charset="0"/>
                <a:cs typeface="Times New Roman" panose="02020603050405020304" pitchFamily="18" charset="0"/>
              </a:rPr>
              <a:t> трансформации ее характер и критерии оценки будут различными. При проведении трансформации необходимо учитывать размещение объектов в целом. Например, лесные полосы, размещаемые на пахотных землях в районах водной и ветровой эрозии, занимают 5-7% пахотных. Прибрежные полосы вдоль рек и озер залужаются</a:t>
            </a:r>
          </a:p>
          <a:p>
            <a:pPr algn="just"/>
            <a:endParaRPr lang="ru-RU" sz="2000" dirty="0">
              <a:latin typeface="Times New Roman" panose="02020603050405020304" pitchFamily="18" charset="0"/>
              <a:cs typeface="Times New Roman" panose="02020603050405020304" pitchFamily="18" charset="0"/>
            </a:endParaRPr>
          </a:p>
          <a:p>
            <a:pPr marL="114300" indent="0" algn="just">
              <a:buNone/>
            </a:pPr>
            <a:r>
              <a:rPr lang="ru-RU" sz="2000" dirty="0">
                <a:latin typeface="Times New Roman" panose="02020603050405020304" pitchFamily="18" charset="0"/>
                <a:cs typeface="Times New Roman" panose="02020603050405020304" pitchFamily="18" charset="0"/>
              </a:rPr>
              <a:t>		Эффективность трансформации </a:t>
            </a:r>
            <a:r>
              <a:rPr lang="ru-RU" sz="2000" b="1" dirty="0">
                <a:latin typeface="Times New Roman" panose="02020603050405020304" pitchFamily="18" charset="0"/>
                <a:cs typeface="Times New Roman" panose="02020603050405020304" pitchFamily="18" charset="0"/>
              </a:rPr>
              <a:t>не может </a:t>
            </a:r>
            <a:r>
              <a:rPr lang="ru-RU" sz="2000" dirty="0">
                <a:latin typeface="Times New Roman" panose="02020603050405020304" pitchFamily="18" charset="0"/>
                <a:cs typeface="Times New Roman" panose="02020603050405020304" pitchFamily="18" charset="0"/>
              </a:rPr>
              <a:t>определяться прибавкой урожая. На первый план выходит народнохозяйственная эффективность. </a:t>
            </a:r>
            <a:r>
              <a:rPr lang="ru-RU" sz="2000" b="1" dirty="0">
                <a:latin typeface="Times New Roman" panose="02020603050405020304" pitchFamily="18" charset="0"/>
                <a:cs typeface="Times New Roman" panose="02020603050405020304" pitchFamily="18" charset="0"/>
              </a:rPr>
              <a:t>Результативность</a:t>
            </a:r>
            <a:r>
              <a:rPr lang="ru-RU" sz="2000" i="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оценивается по их прямому природоохранному назначению</a:t>
            </a:r>
          </a:p>
          <a:p>
            <a:pPr algn="just"/>
            <a:endParaRPr lang="ru-RU" sz="2000" dirty="0">
              <a:latin typeface="Times New Roman" panose="02020603050405020304" pitchFamily="18" charset="0"/>
              <a:cs typeface="Times New Roman" panose="02020603050405020304" pitchFamily="18" charset="0"/>
            </a:endParaRPr>
          </a:p>
          <a:p>
            <a:pPr marL="114300" indent="0" algn="just">
              <a:buNone/>
            </a:pPr>
            <a:r>
              <a:rPr lang="ru-RU" sz="2000" dirty="0">
                <a:latin typeface="Times New Roman" panose="02020603050405020304" pitchFamily="18" charset="0"/>
                <a:cs typeface="Times New Roman" panose="02020603050405020304" pitchFamily="18" charset="0"/>
              </a:rPr>
              <a:t>		В инженерно-техническом отношении трансформация осуществляется на основе комплекса культур-технических, организационно-хозяйственных, агролесомелиоративных, гидротехнических и других мероприятий.</a:t>
            </a:r>
          </a:p>
        </p:txBody>
      </p:sp>
    </p:spTree>
    <p:extLst>
      <p:ext uri="{BB962C8B-B14F-4D97-AF65-F5344CB8AC3E}">
        <p14:creationId xmlns:p14="http://schemas.microsoft.com/office/powerpoint/2010/main" xmlns="" val="32446930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2123728" y="476672"/>
            <a:ext cx="6624736" cy="5628283"/>
          </a:xfrm>
        </p:spPr>
        <p:txBody>
          <a:bodyPr>
            <a:normAutofit/>
          </a:bodyPr>
          <a:lstStyle/>
          <a:p>
            <a:pPr marL="0" indent="0" algn="just">
              <a:buNone/>
            </a:pPr>
            <a:endParaRPr lang="ru-RU" sz="2600" dirty="0">
              <a:latin typeface="Times New Roman" panose="02020603050405020304" pitchFamily="18" charset="0"/>
              <a:cs typeface="Times New Roman" panose="02020603050405020304" pitchFamily="18" charset="0"/>
            </a:endParaRPr>
          </a:p>
          <a:p>
            <a:pPr marL="0" indent="0" algn="just">
              <a:buNone/>
            </a:pPr>
            <a:r>
              <a:rPr lang="ru-RU" sz="2400" dirty="0">
                <a:latin typeface="Times New Roman" panose="02020603050405020304" pitchFamily="18" charset="0"/>
                <a:cs typeface="Times New Roman" panose="02020603050405020304" pitchFamily="18" charset="0"/>
              </a:rPr>
              <a:t>	</a:t>
            </a:r>
          </a:p>
          <a:p>
            <a:pPr marL="0" indent="0" algn="just">
              <a:buNone/>
            </a:pPr>
            <a:endParaRPr lang="ru-RU" dirty="0"/>
          </a:p>
        </p:txBody>
      </p:sp>
      <p:sp>
        <p:nvSpPr>
          <p:cNvPr id="2" name="Прямоугольник 1"/>
          <p:cNvSpPr/>
          <p:nvPr/>
        </p:nvSpPr>
        <p:spPr>
          <a:xfrm>
            <a:off x="1907704" y="548680"/>
            <a:ext cx="6696744" cy="461665"/>
          </a:xfrm>
          <a:prstGeom prst="rect">
            <a:avLst/>
          </a:prstGeom>
        </p:spPr>
        <p:txBody>
          <a:bodyPr wrap="square">
            <a:spAutoFit/>
          </a:bodyPr>
          <a:lstStyle/>
          <a:p>
            <a:r>
              <a:rPr lang="ru-RU" sz="2400" dirty="0">
                <a:solidFill>
                  <a:schemeClr val="bg2">
                    <a:lumMod val="10000"/>
                  </a:schemeClr>
                </a:solidFill>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640532" y="-1"/>
            <a:ext cx="7395964" cy="6247864"/>
          </a:xfrm>
          <a:prstGeom prst="rect">
            <a:avLst/>
          </a:prstGeom>
        </p:spPr>
        <p:txBody>
          <a:bodyPr wrap="square">
            <a:spAutoFit/>
          </a:bodyPr>
          <a:lstStyle/>
          <a:p>
            <a:pPr marL="114300" indent="0" algn="just">
              <a:buNone/>
            </a:pPr>
            <a:r>
              <a:rPr lang="ru-RU" sz="2000" i="1" dirty="0">
                <a:latin typeface="Times New Roman" panose="02020603050405020304" pitchFamily="18" charset="0"/>
                <a:cs typeface="Times New Roman" panose="02020603050405020304" pitchFamily="18" charset="0"/>
              </a:rPr>
              <a:t>		Прежде чем прейти к внутреннему устройству территории с/х земель необходимо наметить мероприятия по их улучшению не вызывающие трансформацию, но повышающие их продуктивность.</a:t>
            </a:r>
          </a:p>
          <a:p>
            <a:pPr marL="114300" indent="0">
              <a:buNone/>
            </a:pPr>
            <a:endParaRPr lang="ru-RU" sz="2000" dirty="0">
              <a:latin typeface="Times New Roman" panose="02020603050405020304" pitchFamily="18" charset="0"/>
              <a:cs typeface="Times New Roman" panose="02020603050405020304" pitchFamily="18" charset="0"/>
            </a:endParaRPr>
          </a:p>
          <a:p>
            <a:pPr marL="114300" indent="0" algn="just">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К таким </a:t>
            </a:r>
            <a:r>
              <a:rPr lang="ru-RU" sz="2000" b="1" dirty="0" err="1" smtClean="0">
                <a:latin typeface="Times New Roman" panose="02020603050405020304" pitchFamily="18" charset="0"/>
                <a:cs typeface="Times New Roman" panose="02020603050405020304" pitchFamily="18" charset="0"/>
              </a:rPr>
              <a:t>культуртехническим</a:t>
            </a:r>
            <a:r>
              <a:rPr lang="ru-RU" sz="2000" b="1" dirty="0" smtClean="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мероприятиям относят:</a:t>
            </a:r>
          </a:p>
          <a:p>
            <a:pPr marL="457200" indent="-342900">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Коренное улучшение кормовых земель</a:t>
            </a:r>
          </a:p>
          <a:p>
            <a:pPr marL="457200" indent="-342900">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Применение различных мероприятий резко повышающих продуктивность с/х земель (орошение, осушение и др.)</a:t>
            </a:r>
          </a:p>
          <a:p>
            <a:pPr marL="457200" indent="-342900">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Удаление лесокустарниковой растительности и пней  </a:t>
            </a:r>
          </a:p>
          <a:p>
            <a:pPr marL="457200" indent="-342900">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Удаление камней</a:t>
            </a:r>
          </a:p>
          <a:p>
            <a:pPr marL="457200" indent="-342900">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Засыпка, заравнивание ям и каналов, разравнивание отвалов</a:t>
            </a:r>
          </a:p>
          <a:p>
            <a:pPr marL="457200" indent="-342900">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Срезка и разделка кочек </a:t>
            </a:r>
          </a:p>
          <a:p>
            <a:pPr marL="457200" indent="-342900">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 Агротехнические и другие меры поверхностного улучшения: </a:t>
            </a:r>
          </a:p>
          <a:p>
            <a:pPr marL="1394460" lvl="3" indent="-342900">
              <a:buFont typeface="Arial" panose="020B0604020202020204" pitchFamily="34" charset="0"/>
              <a:buChar char="•"/>
            </a:pPr>
            <a:r>
              <a:rPr lang="ru-RU" sz="2000" dirty="0">
                <a:latin typeface="Times New Roman" panose="02020603050405020304" pitchFamily="18" charset="0"/>
                <a:cs typeface="Times New Roman" panose="02020603050405020304" pitchFamily="18" charset="0"/>
              </a:rPr>
              <a:t>боронование</a:t>
            </a:r>
          </a:p>
          <a:p>
            <a:pPr marL="1394460" lvl="3" indent="-342900">
              <a:buFont typeface="Arial" panose="020B0604020202020204" pitchFamily="34" charset="0"/>
              <a:buChar char="•"/>
            </a:pPr>
            <a:r>
              <a:rPr lang="ru-RU" sz="2000" dirty="0">
                <a:latin typeface="Times New Roman" panose="02020603050405020304" pitchFamily="18" charset="0"/>
                <a:cs typeface="Times New Roman" panose="02020603050405020304" pitchFamily="18" charset="0"/>
              </a:rPr>
              <a:t>дискование</a:t>
            </a:r>
          </a:p>
          <a:p>
            <a:pPr marL="1394460" lvl="3" indent="-342900">
              <a:buFont typeface="Arial" panose="020B0604020202020204" pitchFamily="34" charset="0"/>
              <a:buChar char="•"/>
            </a:pPr>
            <a:r>
              <a:rPr lang="ru-RU" sz="2000" dirty="0">
                <a:latin typeface="Times New Roman" panose="02020603050405020304" pitchFamily="18" charset="0"/>
                <a:cs typeface="Times New Roman" panose="02020603050405020304" pitchFamily="18" charset="0"/>
              </a:rPr>
              <a:t>внесение органических и минеральных удобрений </a:t>
            </a:r>
          </a:p>
          <a:p>
            <a:pPr marL="1394460" lvl="3" indent="-342900">
              <a:buFont typeface="Arial" panose="020B0604020202020204" pitchFamily="34" charset="0"/>
              <a:buChar char="•"/>
            </a:pPr>
            <a:r>
              <a:rPr lang="ru-RU" sz="2000" dirty="0">
                <a:latin typeface="Times New Roman" panose="02020603050405020304" pitchFamily="18" charset="0"/>
                <a:cs typeface="Times New Roman" panose="02020603050405020304" pitchFamily="18" charset="0"/>
              </a:rPr>
              <a:t>образование волов, щелей, лунок для задерживания поверхностного стока вод</a:t>
            </a:r>
          </a:p>
          <a:p>
            <a:pPr marL="1394460" lvl="3" indent="-342900">
              <a:buFont typeface="Arial" panose="020B0604020202020204" pitchFamily="34" charset="0"/>
              <a:buChar char="•"/>
            </a:pPr>
            <a:r>
              <a:rPr lang="ru-RU" sz="2000" dirty="0">
                <a:latin typeface="Times New Roman" panose="02020603050405020304" pitchFamily="18" charset="0"/>
                <a:cs typeface="Times New Roman" panose="02020603050405020304" pitchFamily="18" charset="0"/>
              </a:rPr>
              <a:t>устройства щитов </a:t>
            </a:r>
          </a:p>
        </p:txBody>
      </p:sp>
    </p:spTree>
    <p:extLst>
      <p:ext uri="{BB962C8B-B14F-4D97-AF65-F5344CB8AC3E}">
        <p14:creationId xmlns:p14="http://schemas.microsoft.com/office/powerpoint/2010/main" xmlns="" val="888861099"/>
      </p:ext>
    </p:extLst>
  </p:cSld>
  <p:clrMapOvr>
    <a:masterClrMapping/>
  </p:clrMapOvr>
  <p:transition spd="slow">
    <p:cove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980728"/>
            <a:ext cx="7560840" cy="3785652"/>
          </a:xfrm>
          <a:prstGeom prst="rect">
            <a:avLst/>
          </a:prstGeom>
        </p:spPr>
        <p:txBody>
          <a:bodyPr wrap="square">
            <a:spAutoFit/>
          </a:bodyPr>
          <a:lstStyle/>
          <a:p>
            <a:pPr marL="114300" indent="0" algn="just">
              <a:buNone/>
            </a:pPr>
            <a:r>
              <a:rPr lang="ru-RU" sz="2400" b="1" dirty="0">
                <a:latin typeface="Times New Roman" panose="02020603050405020304" pitchFamily="18" charset="0"/>
                <a:cs typeface="Times New Roman" panose="02020603050405020304" pitchFamily="18" charset="0"/>
              </a:rPr>
              <a:t>		Коренное улучшение кормовых земель — </a:t>
            </a:r>
            <a:r>
              <a:rPr lang="ru-RU" sz="2400" dirty="0">
                <a:latin typeface="Times New Roman" panose="02020603050405020304" pitchFamily="18" charset="0"/>
                <a:cs typeface="Times New Roman" panose="02020603050405020304" pitchFamily="18" charset="0"/>
              </a:rPr>
              <a:t>это комплексное воздействие на производительные свойства земельных участков, посредством мелиоративных (осушение, орошение), культур-технических (раскорчевка кустарника, уборка камней, срезка кочек и др.), агротехнических (распашка, залужение, внесение органических и минеральных удобрений и </a:t>
            </a:r>
            <a:r>
              <a:rPr lang="ru-RU" sz="2400" dirty="0" err="1">
                <a:latin typeface="Times New Roman" panose="02020603050405020304" pitchFamily="18" charset="0"/>
                <a:cs typeface="Times New Roman" panose="02020603050405020304" pitchFamily="18" charset="0"/>
              </a:rPr>
              <a:t>тд</a:t>
            </a:r>
            <a:r>
              <a:rPr lang="ru-RU" sz="2400" dirty="0" smtClean="0">
                <a:latin typeface="Times New Roman" panose="02020603050405020304" pitchFamily="18" charset="0"/>
                <a:cs typeface="Times New Roman" panose="02020603050405020304" pitchFamily="18" charset="0"/>
              </a:rPr>
              <a:t>.) мероприятий.</a:t>
            </a:r>
            <a:endParaRPr lang="ru-RU" sz="2400" dirty="0">
              <a:latin typeface="Times New Roman" panose="02020603050405020304" pitchFamily="18" charset="0"/>
              <a:cs typeface="Times New Roman" panose="02020603050405020304" pitchFamily="18" charset="0"/>
            </a:endParaRPr>
          </a:p>
          <a:p>
            <a:pPr marL="114300" indent="0" algn="just">
              <a:buNone/>
            </a:pPr>
            <a:r>
              <a:rPr lang="ru-RU" sz="2400" i="1" dirty="0">
                <a:latin typeface="Times New Roman" panose="02020603050405020304" pitchFamily="18" charset="0"/>
                <a:cs typeface="Times New Roman" panose="02020603050405020304" pitchFamily="18" charset="0"/>
              </a:rPr>
              <a:t> 		В результате коренного улучшения создаются культурные пастбища и сенокосы</a:t>
            </a:r>
            <a:r>
              <a:rPr lang="ru-RU" sz="1600" i="1" dirty="0"/>
              <a:t>.</a:t>
            </a:r>
          </a:p>
        </p:txBody>
      </p:sp>
    </p:spTree>
    <p:extLst>
      <p:ext uri="{BB962C8B-B14F-4D97-AF65-F5344CB8AC3E}">
        <p14:creationId xmlns:p14="http://schemas.microsoft.com/office/powerpoint/2010/main" xmlns="" val="38385271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2123728" y="476672"/>
            <a:ext cx="6624736" cy="5628283"/>
          </a:xfrm>
        </p:spPr>
        <p:txBody>
          <a:bodyPr>
            <a:normAutofit/>
          </a:bodyPr>
          <a:lstStyle/>
          <a:p>
            <a:pPr marL="0" indent="0" algn="just">
              <a:buNone/>
            </a:pPr>
            <a:endParaRPr lang="ru-RU" sz="2600" dirty="0">
              <a:latin typeface="Times New Roman" panose="02020603050405020304" pitchFamily="18" charset="0"/>
              <a:cs typeface="Times New Roman" panose="02020603050405020304" pitchFamily="18" charset="0"/>
            </a:endParaRPr>
          </a:p>
          <a:p>
            <a:pPr marL="0" indent="0" algn="just">
              <a:buNone/>
            </a:pPr>
            <a:r>
              <a:rPr lang="ru-RU" sz="2400" dirty="0">
                <a:latin typeface="Times New Roman" panose="02020603050405020304" pitchFamily="18" charset="0"/>
                <a:cs typeface="Times New Roman" panose="02020603050405020304" pitchFamily="18" charset="0"/>
              </a:rPr>
              <a:t>	</a:t>
            </a:r>
          </a:p>
          <a:p>
            <a:pPr marL="0" indent="0" algn="just">
              <a:buNone/>
            </a:pPr>
            <a:endParaRPr lang="ru-RU" dirty="0"/>
          </a:p>
        </p:txBody>
      </p:sp>
      <p:sp>
        <p:nvSpPr>
          <p:cNvPr id="2" name="Прямоугольник 1"/>
          <p:cNvSpPr/>
          <p:nvPr/>
        </p:nvSpPr>
        <p:spPr>
          <a:xfrm>
            <a:off x="1907704" y="548680"/>
            <a:ext cx="6696744" cy="461665"/>
          </a:xfrm>
          <a:prstGeom prst="rect">
            <a:avLst/>
          </a:prstGeom>
        </p:spPr>
        <p:txBody>
          <a:bodyPr wrap="square">
            <a:spAutoFit/>
          </a:bodyPr>
          <a:lstStyle/>
          <a:p>
            <a:r>
              <a:rPr lang="ru-RU" sz="2400" dirty="0">
                <a:solidFill>
                  <a:schemeClr val="bg2">
                    <a:lumMod val="10000"/>
                  </a:schemeClr>
                </a:solidFill>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894756" y="1004690"/>
            <a:ext cx="7110536" cy="4524315"/>
          </a:xfrm>
          <a:prstGeom prst="rect">
            <a:avLst/>
          </a:prstGeom>
        </p:spPr>
        <p:txBody>
          <a:bodyPr wrap="square">
            <a:spAutoFit/>
          </a:bodyPr>
          <a:lstStyle/>
          <a:p>
            <a:pPr algn="just"/>
            <a:r>
              <a:rPr lang="ru-RU" sz="2400" b="1" dirty="0">
                <a:latin typeface="Times New Roman" panose="02020603050405020304" pitchFamily="18" charset="0"/>
                <a:cs typeface="Times New Roman" panose="02020603050405020304" pitchFamily="18" charset="0"/>
              </a:rPr>
              <a:t>		Поверхностное улучшение </a:t>
            </a:r>
            <a:r>
              <a:rPr lang="ru-RU" sz="2400" dirty="0">
                <a:latin typeface="Times New Roman" panose="02020603050405020304" pitchFamily="18" charset="0"/>
                <a:cs typeface="Times New Roman" panose="02020603050405020304" pitchFamily="18" charset="0"/>
              </a:rPr>
              <a:t>проводят на массивах кормовых земель, когда целесообразно сохранить ценный травостой, а распашка, боронование и дискование недопустимы (в поймах рек на эрозионно-опасных склонах и </a:t>
            </a:r>
            <a:r>
              <a:rPr lang="ru-RU" sz="2400" dirty="0" err="1">
                <a:latin typeface="Times New Roman" panose="02020603050405020304" pitchFamily="18" charset="0"/>
                <a:cs typeface="Times New Roman" panose="02020603050405020304" pitchFamily="18" charset="0"/>
              </a:rPr>
              <a:t>тд</a:t>
            </a:r>
            <a:r>
              <a:rPr lang="ru-RU" sz="2400" dirty="0">
                <a:latin typeface="Times New Roman" panose="02020603050405020304" pitchFamily="18" charset="0"/>
                <a:cs typeface="Times New Roman" panose="02020603050405020304" pitchFamily="18" charset="0"/>
              </a:rPr>
              <a:t>.). </a:t>
            </a:r>
          </a:p>
          <a:p>
            <a:pPr marL="114300" indent="0" algn="just">
              <a:buNone/>
            </a:pPr>
            <a:endParaRPr lang="ru-RU" sz="2400" dirty="0">
              <a:latin typeface="Times New Roman" panose="02020603050405020304" pitchFamily="18" charset="0"/>
              <a:cs typeface="Times New Roman" panose="02020603050405020304" pitchFamily="18" charset="0"/>
            </a:endParaRPr>
          </a:p>
          <a:p>
            <a:pPr marL="114300" indent="0" algn="just">
              <a:buNone/>
            </a:pPr>
            <a:r>
              <a:rPr lang="ru-RU" sz="2400" dirty="0">
                <a:latin typeface="Times New Roman" panose="02020603050405020304" pitchFamily="18" charset="0"/>
                <a:cs typeface="Times New Roman" panose="02020603050405020304" pitchFamily="18" charset="0"/>
              </a:rPr>
              <a:t>		При этом не исключаются работы по осушению открытой сеть каналов, срезка кустарников, уборка камней, срезка кочек, подсев трав, внесение удобрений и другие работы при условии, что они не уничтожают естественного растительного покрова</a:t>
            </a:r>
          </a:p>
        </p:txBody>
      </p:sp>
    </p:spTree>
    <p:extLst>
      <p:ext uri="{BB962C8B-B14F-4D97-AF65-F5344CB8AC3E}">
        <p14:creationId xmlns:p14="http://schemas.microsoft.com/office/powerpoint/2010/main" xmlns="" val="2236951315"/>
      </p:ext>
    </p:extLst>
  </p:cSld>
  <p:clrMapOvr>
    <a:masterClrMapping/>
  </p:clrMapOvr>
  <p:transition spd="slow">
    <p:cove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66192" y="1268760"/>
            <a:ext cx="8166248" cy="4154984"/>
          </a:xfrm>
          <a:prstGeom prst="rect">
            <a:avLst/>
          </a:prstGeom>
        </p:spPr>
        <p:txBody>
          <a:bodyPr wrap="square">
            <a:spAutoFit/>
          </a:bodyPr>
          <a:lstStyle/>
          <a:p>
            <a:pPr marL="114300" indent="0" algn="just">
              <a:buNone/>
            </a:pPr>
            <a:r>
              <a:rPr lang="ru-RU" sz="2400" b="1" dirty="0">
                <a:latin typeface="Times New Roman" panose="02020603050405020304" pitchFamily="18" charset="0"/>
                <a:cs typeface="Times New Roman" panose="02020603050405020304" pitchFamily="18" charset="0"/>
              </a:rPr>
              <a:t>		Окультуривание земель </a:t>
            </a:r>
            <a:r>
              <a:rPr lang="ru-RU" sz="2400" dirty="0">
                <a:latin typeface="Times New Roman" panose="02020603050405020304" pitchFamily="18" charset="0"/>
                <a:cs typeface="Times New Roman" panose="02020603050405020304" pitchFamily="18" charset="0"/>
              </a:rPr>
              <a:t>означает перевод земельных участков из естественного состояния в культурное, т.е. трансформацию естественных кормовых или не с/х земель в пахотные или культурно луговые земли, посредствам комплекса мелиоративных и агротехнических мероприятий </a:t>
            </a:r>
          </a:p>
          <a:p>
            <a:pPr marL="114300" indent="0" algn="just">
              <a:buNone/>
            </a:pPr>
            <a:endParaRPr lang="ru-RU" sz="2400" dirty="0">
              <a:latin typeface="Times New Roman" panose="02020603050405020304" pitchFamily="18" charset="0"/>
              <a:cs typeface="Times New Roman" panose="02020603050405020304" pitchFamily="18" charset="0"/>
            </a:endParaRPr>
          </a:p>
          <a:p>
            <a:pPr marL="114300" algn="just"/>
            <a:r>
              <a:rPr lang="ru-RU" sz="2400" b="1" dirty="0">
                <a:latin typeface="Times New Roman" panose="02020603050405020304" pitchFamily="18" charset="0"/>
                <a:cs typeface="Times New Roman" panose="02020603050405020304" pitchFamily="18" charset="0"/>
              </a:rPr>
              <a:t>		Окультуривание почв </a:t>
            </a:r>
            <a:r>
              <a:rPr lang="ru-RU" sz="2400" dirty="0">
                <a:latin typeface="Times New Roman" panose="02020603050405020304" pitchFamily="18" charset="0"/>
                <a:cs typeface="Times New Roman" panose="02020603050405020304" pitchFamily="18" charset="0"/>
              </a:rPr>
              <a:t>— это длительный процесс накопления почвенного плодородия, который необязательно связан с трансформацией земель.</a:t>
            </a:r>
          </a:p>
          <a:p>
            <a:pPr marL="114300" indent="0">
              <a:buNone/>
            </a:pP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92580012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7544" y="2060848"/>
            <a:ext cx="8496944" cy="2554545"/>
          </a:xfrm>
          <a:prstGeom prst="rect">
            <a:avLst/>
          </a:prstGeom>
        </p:spPr>
        <p:txBody>
          <a:bodyPr wrap="square">
            <a:spAutoFit/>
          </a:bodyPr>
          <a:lstStyle/>
          <a:p>
            <a:pPr algn="ctr"/>
            <a:r>
              <a:rPr lang="ru-RU" sz="40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Вопрос 7.</a:t>
            </a:r>
          </a:p>
          <a:p>
            <a:pPr algn="ctr"/>
            <a:r>
              <a:rPr lang="ru-RU" sz="40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Направление трансформации земель</a:t>
            </a:r>
            <a:r>
              <a:rPr lang="ru-RU" sz="4000" dirty="0">
                <a:ln>
                  <a:solidFill>
                    <a:sysClr val="windowText" lastClr="000000"/>
                  </a:solidFill>
                </a:ln>
                <a:solidFill>
                  <a:schemeClr val="accent1">
                    <a:lumMod val="50000"/>
                  </a:schemeClr>
                </a:solidFill>
                <a:latin typeface="Times New Roman" panose="02020603050405020304" pitchFamily="18" charset="0"/>
                <a:cs typeface="Times New Roman" panose="02020603050405020304" pitchFamily="18" charset="0"/>
              </a:rPr>
              <a:t/>
            </a:r>
            <a:br>
              <a:rPr lang="ru-RU" sz="4000" dirty="0">
                <a:ln>
                  <a:solidFill>
                    <a:sysClr val="windowText" lastClr="000000"/>
                  </a:solidFill>
                </a:ln>
                <a:solidFill>
                  <a:schemeClr val="accent1">
                    <a:lumMod val="50000"/>
                  </a:schemeClr>
                </a:solidFill>
                <a:latin typeface="Times New Roman" panose="02020603050405020304" pitchFamily="18" charset="0"/>
                <a:cs typeface="Times New Roman" panose="02020603050405020304" pitchFamily="18" charset="0"/>
              </a:rPr>
            </a:b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46152019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2123728" y="476672"/>
            <a:ext cx="6624736" cy="5628283"/>
          </a:xfrm>
        </p:spPr>
        <p:txBody>
          <a:bodyPr>
            <a:normAutofit/>
          </a:bodyPr>
          <a:lstStyle/>
          <a:p>
            <a:pPr marL="0" indent="0" algn="just">
              <a:buNone/>
            </a:pPr>
            <a:endParaRPr lang="ru-RU" sz="2600" dirty="0">
              <a:latin typeface="Times New Roman" panose="02020603050405020304" pitchFamily="18" charset="0"/>
              <a:cs typeface="Times New Roman" panose="02020603050405020304" pitchFamily="18" charset="0"/>
            </a:endParaRPr>
          </a:p>
          <a:p>
            <a:pPr marL="0" indent="0" algn="just">
              <a:buNone/>
            </a:pPr>
            <a:r>
              <a:rPr lang="ru-RU" sz="2400" dirty="0">
                <a:latin typeface="Times New Roman" panose="02020603050405020304" pitchFamily="18" charset="0"/>
                <a:cs typeface="Times New Roman" panose="02020603050405020304" pitchFamily="18" charset="0"/>
              </a:rPr>
              <a:t>	</a:t>
            </a:r>
          </a:p>
          <a:p>
            <a:pPr marL="0" indent="0" algn="just">
              <a:buNone/>
            </a:pPr>
            <a:endParaRPr lang="ru-RU" dirty="0"/>
          </a:p>
        </p:txBody>
      </p:sp>
      <p:sp>
        <p:nvSpPr>
          <p:cNvPr id="3" name="Прямоугольник 2"/>
          <p:cNvSpPr/>
          <p:nvPr/>
        </p:nvSpPr>
        <p:spPr>
          <a:xfrm>
            <a:off x="2096852" y="1767319"/>
            <a:ext cx="6318448" cy="3046988"/>
          </a:xfrm>
          <a:prstGeom prst="rect">
            <a:avLst/>
          </a:prstGeom>
        </p:spPr>
        <p:txBody>
          <a:bodyPr wrap="square">
            <a:spAutoFit/>
          </a:bodyPr>
          <a:lstStyle/>
          <a:p>
            <a:pPr algn="just"/>
            <a:r>
              <a:rPr lang="ru-RU" sz="2400" b="1" dirty="0">
                <a:latin typeface="Times New Roman" panose="02020603050405020304" pitchFamily="18" charset="0"/>
                <a:cs typeface="Times New Roman" panose="02020603050405020304" pitchFamily="18" charset="0"/>
              </a:rPr>
              <a:t>		Первое направление </a:t>
            </a:r>
            <a:r>
              <a:rPr lang="ru-RU" sz="2400" dirty="0">
                <a:latin typeface="Times New Roman" panose="02020603050405020304" pitchFamily="18" charset="0"/>
                <a:cs typeface="Times New Roman" panose="02020603050405020304" pitchFamily="18" charset="0"/>
              </a:rPr>
              <a:t>– максимальное увеличение трансформации земель. Резервом для их расширения служат выбывшие ранее из с/х оборота заросшие и заболоченные площади, пески, овраги, упорядочение приусадебного землепользования</a:t>
            </a:r>
          </a:p>
          <a:p>
            <a:pPr algn="just"/>
            <a:r>
              <a:rPr lang="ru-RU" sz="24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Второе направление </a:t>
            </a:r>
            <a:r>
              <a:rPr lang="ru-RU" sz="2400" dirty="0">
                <a:latin typeface="Times New Roman" panose="02020603050405020304" pitchFamily="18" charset="0"/>
                <a:cs typeface="Times New Roman" panose="02020603050405020304" pitchFamily="18" charset="0"/>
              </a:rPr>
              <a:t>– расширение самого ценного вида с/х земель, т.е. пахотных</a:t>
            </a:r>
          </a:p>
        </p:txBody>
      </p:sp>
    </p:spTree>
    <p:extLst>
      <p:ext uri="{BB962C8B-B14F-4D97-AF65-F5344CB8AC3E}">
        <p14:creationId xmlns:p14="http://schemas.microsoft.com/office/powerpoint/2010/main" xmlns="" val="1098426329"/>
      </p:ext>
    </p:extLst>
  </p:cSld>
  <p:clrMapOvr>
    <a:masterClrMapping/>
  </p:clrMapOvr>
  <p:transition spd="slow">
    <p:cove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692696"/>
            <a:ext cx="7992888" cy="5324535"/>
          </a:xfrm>
          <a:prstGeom prst="rect">
            <a:avLst/>
          </a:prstGeom>
        </p:spPr>
        <p:txBody>
          <a:bodyPr wrap="square">
            <a:spAutoFit/>
          </a:bodyPr>
          <a:lstStyle/>
          <a:p>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Для  расширения пахотных земель используют следующие  резервы: </a:t>
            </a:r>
          </a:p>
          <a:p>
            <a:endParaRPr lang="ru-RU" sz="2000" b="1"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залежные участки до сих пор по тем или иным причинам не освоенные;</a:t>
            </a: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сравнительно мелкие, но плодородные участки кормовых земель и других земель пригодных для вовлечения в севооборот;</a:t>
            </a: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залуженные участки, на которых благодаря почвозащитным мерам повышено плодородие;</a:t>
            </a: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переувлажненные участки, после проведения осушительных работ; </a:t>
            </a: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плодородные участки, заросшие кустарниками и мелколесьем после проведения культур технических работ;</a:t>
            </a: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сведенные в более или менее крупные участки, высвобождающиеся в результате приусадебного землепользования плодородные земли, свободные земли внутри НП (заброшенные, укрупненные) ;</a:t>
            </a: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участки садов и других высоко интенсивных плантаций с погибшими насаждениями .</a:t>
            </a:r>
          </a:p>
        </p:txBody>
      </p:sp>
    </p:spTree>
    <p:extLst>
      <p:ext uri="{BB962C8B-B14F-4D97-AF65-F5344CB8AC3E}">
        <p14:creationId xmlns:p14="http://schemas.microsoft.com/office/powerpoint/2010/main" xmlns="" val="10630183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2123728" y="476672"/>
            <a:ext cx="6624736" cy="5628283"/>
          </a:xfrm>
        </p:spPr>
        <p:txBody>
          <a:bodyPr>
            <a:normAutofit/>
          </a:bodyPr>
          <a:lstStyle/>
          <a:p>
            <a:pPr marL="0" indent="0" algn="just">
              <a:buNone/>
            </a:pPr>
            <a:endParaRPr lang="ru-RU" sz="2600" dirty="0">
              <a:latin typeface="Times New Roman" panose="02020603050405020304" pitchFamily="18" charset="0"/>
              <a:cs typeface="Times New Roman" panose="02020603050405020304" pitchFamily="18" charset="0"/>
            </a:endParaRPr>
          </a:p>
          <a:p>
            <a:pPr marL="0" indent="0" algn="just">
              <a:buNone/>
            </a:pPr>
            <a:r>
              <a:rPr lang="ru-RU" sz="2400" dirty="0">
                <a:latin typeface="Times New Roman" panose="02020603050405020304" pitchFamily="18" charset="0"/>
                <a:cs typeface="Times New Roman" panose="02020603050405020304" pitchFamily="18" charset="0"/>
              </a:rPr>
              <a:t>	</a:t>
            </a:r>
          </a:p>
          <a:p>
            <a:pPr marL="0" indent="0" algn="just">
              <a:buNone/>
            </a:pPr>
            <a:endParaRPr lang="ru-RU" dirty="0"/>
          </a:p>
        </p:txBody>
      </p:sp>
      <p:sp>
        <p:nvSpPr>
          <p:cNvPr id="2" name="Прямоугольник 1"/>
          <p:cNvSpPr/>
          <p:nvPr/>
        </p:nvSpPr>
        <p:spPr>
          <a:xfrm>
            <a:off x="1907704" y="548680"/>
            <a:ext cx="6696744" cy="461665"/>
          </a:xfrm>
          <a:prstGeom prst="rect">
            <a:avLst/>
          </a:prstGeom>
        </p:spPr>
        <p:txBody>
          <a:bodyPr wrap="square">
            <a:spAutoFit/>
          </a:bodyPr>
          <a:lstStyle/>
          <a:p>
            <a:r>
              <a:rPr lang="ru-RU" sz="2400" dirty="0">
                <a:solidFill>
                  <a:schemeClr val="bg2">
                    <a:lumMod val="10000"/>
                  </a:schemeClr>
                </a:solidFill>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2240868" y="2151727"/>
            <a:ext cx="6030416" cy="2554545"/>
          </a:xfrm>
          <a:prstGeom prst="rect">
            <a:avLst/>
          </a:prstGeom>
        </p:spPr>
        <p:txBody>
          <a:bodyPr wrap="square">
            <a:spAutoFit/>
          </a:bodyPr>
          <a:lstStyle/>
          <a:p>
            <a:pPr algn="just"/>
            <a:r>
              <a:rPr lang="ru-RU" sz="2000" b="1" dirty="0">
                <a:latin typeface="Times New Roman" panose="02020603050405020304" pitchFamily="18" charset="0"/>
                <a:cs typeface="Times New Roman" panose="02020603050405020304" pitchFamily="18" charset="0"/>
              </a:rPr>
              <a:t>Третье направление </a:t>
            </a:r>
            <a:r>
              <a:rPr lang="ru-RU" sz="2000" dirty="0">
                <a:latin typeface="Times New Roman" panose="02020603050405020304" pitchFamily="18" charset="0"/>
                <a:cs typeface="Times New Roman" panose="02020603050405020304" pitchFamily="18" charset="0"/>
              </a:rPr>
              <a:t>связано с улучшением конфигурации отдельных участков спрямлением линий границ, ликвидацией мелкоконтурности, раздробленности земель </a:t>
            </a:r>
          </a:p>
          <a:p>
            <a:pPr algn="just"/>
            <a:r>
              <a:rPr lang="ru-RU" sz="2000" b="1" dirty="0">
                <a:latin typeface="Times New Roman" panose="02020603050405020304" pitchFamily="18" charset="0"/>
                <a:cs typeface="Times New Roman" panose="02020603050405020304" pitchFamily="18" charset="0"/>
              </a:rPr>
              <a:t>Четвертое направление </a:t>
            </a:r>
            <a:r>
              <a:rPr lang="ru-RU" sz="2000" dirty="0">
                <a:latin typeface="Times New Roman" panose="02020603050405020304" pitchFamily="18" charset="0"/>
                <a:cs typeface="Times New Roman" panose="02020603050405020304" pitchFamily="18" charset="0"/>
              </a:rPr>
              <a:t>— это выделение с/х земель в целях расширения с/х строительства, внедрение комплексов противоэрозионных и других природоохранных мероприятий</a:t>
            </a:r>
            <a:r>
              <a:rPr lang="ru-RU" sz="2000" dirty="0"/>
              <a:t> </a:t>
            </a:r>
          </a:p>
        </p:txBody>
      </p:sp>
    </p:spTree>
    <p:extLst>
      <p:ext uri="{BB962C8B-B14F-4D97-AF65-F5344CB8AC3E}">
        <p14:creationId xmlns:p14="http://schemas.microsoft.com/office/powerpoint/2010/main" xmlns="" val="4132984643"/>
      </p:ext>
    </p:extLst>
  </p:cSld>
  <p:clrMapOvr>
    <a:masterClrMapping/>
  </p:clrMapOvr>
  <p:transition spd="slow">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5">
            <a:extLst>
              <a:ext uri="{FF2B5EF4-FFF2-40B4-BE49-F238E27FC236}">
                <a16:creationId xmlns:a16="http://schemas.microsoft.com/office/drawing/2014/main" xmlns="" id="{34637F53-C858-49EB-8AA4-D8EAD02B3D30}"/>
              </a:ext>
            </a:extLst>
          </p:cNvPr>
          <p:cNvSpPr txBox="1">
            <a:spLocks noChangeArrowheads="1"/>
          </p:cNvSpPr>
          <p:nvPr/>
        </p:nvSpPr>
        <p:spPr>
          <a:xfrm rot="10800000" flipV="1">
            <a:off x="-112092" y="2132112"/>
            <a:ext cx="9252520" cy="2376265"/>
          </a:xfrm>
          <a:prstGeom prst="rect">
            <a:avLst/>
          </a:prstGeom>
          <a:noFill/>
        </p:spPr>
        <p:txBody>
          <a:bodyPr vert="horz" lIns="91440" tIns="45720" rIns="91440" bIns="45720" rtlCol="0" anchor="b">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40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Вопрос 1</a:t>
            </a:r>
          </a:p>
          <a:p>
            <a:pPr algn="ctr"/>
            <a:r>
              <a:rPr lang="ru-RU" sz="40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Понятие и задачи организации</a:t>
            </a:r>
          </a:p>
          <a:p>
            <a:pPr algn="ctr"/>
            <a:r>
              <a:rPr lang="ru-RU" sz="40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земель</a:t>
            </a:r>
            <a:r>
              <a:rPr lang="ru-RU" dirty="0">
                <a:ln>
                  <a:solidFill>
                    <a:sysClr val="windowText" lastClr="000000"/>
                  </a:solidFill>
                </a:ln>
                <a:solidFill>
                  <a:schemeClr val="accent1">
                    <a:lumMod val="50000"/>
                  </a:schemeClr>
                </a:solidFill>
              </a:rPr>
              <a:t/>
            </a:r>
            <a:br>
              <a:rPr lang="ru-RU" dirty="0">
                <a:ln>
                  <a:solidFill>
                    <a:sysClr val="windowText" lastClr="000000"/>
                  </a:solidFill>
                </a:ln>
                <a:solidFill>
                  <a:schemeClr val="accent1">
                    <a:lumMod val="50000"/>
                  </a:schemeClr>
                </a:solidFill>
              </a:rPr>
            </a:br>
            <a:r>
              <a:rPr lang="ru-RU" sz="4000" dirty="0">
                <a:ln>
                  <a:solidFill>
                    <a:sysClr val="windowText" lastClr="000000"/>
                  </a:solidFill>
                </a:ln>
                <a:solidFill>
                  <a:schemeClr val="accent1">
                    <a:lumMod val="50000"/>
                  </a:schemeClr>
                </a:solidFill>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
            </a:r>
            <a:br>
              <a:rPr lang="ru-RU" sz="4000" dirty="0">
                <a:ln>
                  <a:solidFill>
                    <a:sysClr val="windowText" lastClr="000000"/>
                  </a:solidFill>
                </a:ln>
                <a:solidFill>
                  <a:schemeClr val="accent1">
                    <a:lumMod val="50000"/>
                  </a:schemeClr>
                </a:solidFill>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br>
            <a:endParaRPr lang="ru-RU" altLang="ru-RU" sz="4000" dirty="0">
              <a:ln>
                <a:solidFill>
                  <a:sysClr val="windowText" lastClr="000000"/>
                </a:solidFill>
              </a:ln>
              <a:solidFill>
                <a:schemeClr val="accent1">
                  <a:lumMod val="50000"/>
                </a:schemeClr>
              </a:solidFill>
              <a:effectLst>
                <a:outerShdw blurRad="50800" dist="38100" dir="5400000" algn="t" rotWithShape="0">
                  <a:prstClr val="black">
                    <a:alpha val="40000"/>
                  </a:prstClr>
                </a:outerShdw>
              </a:effectLst>
            </a:endParaRPr>
          </a:p>
        </p:txBody>
      </p:sp>
    </p:spTree>
  </p:cSld>
  <p:clrMapOvr>
    <a:masterClrMapping/>
  </p:clrMapOvr>
  <p:transition spd="slow">
    <p:cove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971600" y="1700808"/>
            <a:ext cx="7416824" cy="2677656"/>
          </a:xfrm>
          <a:prstGeom prst="rect">
            <a:avLst/>
          </a:prstGeom>
        </p:spPr>
        <p:txBody>
          <a:bodyPr wrap="square">
            <a:spAutoFit/>
          </a:bodyPr>
          <a:lstStyle/>
          <a:p>
            <a:pPr marL="114300" indent="0" algn="just">
              <a:buNone/>
            </a:pPr>
            <a:r>
              <a:rPr lang="ru-RU" sz="2400" dirty="0">
                <a:latin typeface="Times New Roman" panose="02020603050405020304" pitchFamily="18" charset="0"/>
                <a:cs typeface="Times New Roman" panose="02020603050405020304" pitchFamily="18" charset="0"/>
              </a:rPr>
              <a:t>		В качестве </a:t>
            </a:r>
            <a:r>
              <a:rPr lang="ru-RU" sz="2400" b="1" dirty="0">
                <a:latin typeface="Times New Roman" panose="02020603050405020304" pitchFamily="18" charset="0"/>
                <a:cs typeface="Times New Roman" panose="02020603050405020304" pitchFamily="18" charset="0"/>
              </a:rPr>
              <a:t>рабочих документов </a:t>
            </a:r>
            <a:r>
              <a:rPr lang="ru-RU" sz="2400" dirty="0">
                <a:latin typeface="Times New Roman" panose="02020603050405020304" pitchFamily="18" charset="0"/>
                <a:cs typeface="Times New Roman" panose="02020603050405020304" pitchFamily="18" charset="0"/>
              </a:rPr>
              <a:t>составляют таблицы состояния земле и ведомости мелиоративных и культур технических работ на землю. </a:t>
            </a:r>
          </a:p>
          <a:p>
            <a:pPr marL="114300" indent="0" algn="just">
              <a:buNone/>
            </a:pPr>
            <a:endParaRPr lang="ru-RU" sz="2400" dirty="0">
              <a:latin typeface="Times New Roman" panose="02020603050405020304" pitchFamily="18" charset="0"/>
              <a:cs typeface="Times New Roman" panose="02020603050405020304" pitchFamily="18" charset="0"/>
            </a:endParaRPr>
          </a:p>
          <a:p>
            <a:pPr marL="114300" indent="0" algn="just">
              <a:buNone/>
            </a:pPr>
            <a:r>
              <a:rPr lang="ru-RU" sz="2400" dirty="0">
                <a:latin typeface="Times New Roman" panose="02020603050405020304" pitchFamily="18" charset="0"/>
                <a:cs typeface="Times New Roman" panose="02020603050405020304" pitchFamily="18" charset="0"/>
              </a:rPr>
              <a:t>		Данные этих таблиц служат </a:t>
            </a:r>
            <a:r>
              <a:rPr lang="ru-RU" sz="2400" b="1" dirty="0">
                <a:latin typeface="Times New Roman" panose="02020603050405020304" pitchFamily="18" charset="0"/>
                <a:cs typeface="Times New Roman" panose="02020603050405020304" pitchFamily="18" charset="0"/>
              </a:rPr>
              <a:t>исходной базой </a:t>
            </a:r>
            <a:r>
              <a:rPr lang="ru-RU" sz="2400" dirty="0">
                <a:latin typeface="Times New Roman" panose="02020603050405020304" pitchFamily="18" charset="0"/>
                <a:cs typeface="Times New Roman" panose="02020603050405020304" pitchFamily="18" charset="0"/>
              </a:rPr>
              <a:t>для определения эффективности капитальных затрат на организацию земель</a:t>
            </a:r>
          </a:p>
        </p:txBody>
      </p:sp>
    </p:spTree>
    <p:extLst>
      <p:ext uri="{BB962C8B-B14F-4D97-AF65-F5344CB8AC3E}">
        <p14:creationId xmlns:p14="http://schemas.microsoft.com/office/powerpoint/2010/main" xmlns="" val="116007280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6" name="Rectangle 8">
            <a:extLst>
              <a:ext uri="{FF2B5EF4-FFF2-40B4-BE49-F238E27FC236}">
                <a16:creationId xmlns:a16="http://schemas.microsoft.com/office/drawing/2014/main" xmlns="" id="{302153DC-298C-475E-ACAC-17C342546B07}"/>
              </a:ext>
            </a:extLst>
          </p:cNvPr>
          <p:cNvSpPr>
            <a:spLocks noGrp="1" noChangeArrowheads="1"/>
          </p:cNvSpPr>
          <p:nvPr>
            <p:ph type="subTitle" idx="1"/>
          </p:nvPr>
        </p:nvSpPr>
        <p:spPr>
          <a:xfrm>
            <a:off x="915319" y="5374506"/>
            <a:ext cx="7313362" cy="1077540"/>
          </a:xfrm>
          <a:extLst>
            <a:ext uri="{AF507438-7753-43E0-B8FC-AC1667EBCBE1}">
              <a14:hiddenEffects xmlns:a14="http://schemas.microsoft.com/office/drawing/2010/main" xmlns="">
                <a:effectLst>
                  <a:outerShdw dist="17961" dir="2700000" algn="ctr" rotWithShape="0">
                    <a:srgbClr val="1E1E20"/>
                  </a:outerShdw>
                </a:effectLst>
              </a14:hiddenEffects>
            </a:ext>
          </a:extLst>
        </p:spPr>
        <p:txBody>
          <a:bodyPr>
            <a:noAutofit/>
          </a:bodyPr>
          <a:lstStyle/>
          <a:p>
            <a:r>
              <a:rPr lang="ru-RU" altLang="ru-RU" sz="2800" dirty="0">
                <a:solidFill>
                  <a:srgbClr val="FFFFFF"/>
                </a:solidFill>
              </a:rPr>
              <a:t> </a:t>
            </a:r>
          </a:p>
        </p:txBody>
      </p:sp>
      <p:sp>
        <p:nvSpPr>
          <p:cNvPr id="2053" name="Rectangle 5">
            <a:extLst>
              <a:ext uri="{FF2B5EF4-FFF2-40B4-BE49-F238E27FC236}">
                <a16:creationId xmlns:a16="http://schemas.microsoft.com/office/drawing/2014/main" xmlns="" id="{34637F53-C858-49EB-8AA4-D8EAD02B3D30}"/>
              </a:ext>
            </a:extLst>
          </p:cNvPr>
          <p:cNvSpPr>
            <a:spLocks noGrp="1" noChangeArrowheads="1"/>
          </p:cNvSpPr>
          <p:nvPr>
            <p:ph type="ctrTitle"/>
          </p:nvPr>
        </p:nvSpPr>
        <p:spPr>
          <a:xfrm rot="10800000" flipV="1">
            <a:off x="0" y="2924944"/>
            <a:ext cx="9036496" cy="1720690"/>
          </a:xfrm>
          <a:noFill/>
        </p:spPr>
        <p:txBody>
          <a:bodyPr anchor="b">
            <a:normAutofit fontScale="90000"/>
          </a:bodyPr>
          <a:lstStyle/>
          <a:p>
            <a:r>
              <a:rPr lang="ru-RU" sz="4400" b="1" spc="50" dirty="0">
                <a:ln w="9525" cmpd="sng">
                  <a:solidFill>
                    <a:schemeClr val="bg1"/>
                  </a:solidFill>
                  <a:prstDash val="solid"/>
                </a:ln>
                <a:solidFill>
                  <a:srgbClr val="70AD47">
                    <a:tint val="1000"/>
                  </a:srgbClr>
                </a:solidFill>
                <a:effectLst>
                  <a:glow rad="38100">
                    <a:schemeClr val="accent1">
                      <a:alpha val="40000"/>
                    </a:schemeClr>
                  </a:glow>
                </a:effectLst>
                <a:latin typeface="Times New Roman" panose="02020603050405020304" pitchFamily="18" charset="0"/>
                <a:cs typeface="Times New Roman" panose="02020603050405020304" pitchFamily="18" charset="0"/>
              </a:rPr>
              <a:t/>
            </a:r>
            <a:br>
              <a:rPr lang="ru-RU" sz="4400" b="1" spc="50" dirty="0">
                <a:ln w="9525" cmpd="sng">
                  <a:solidFill>
                    <a:schemeClr val="bg1"/>
                  </a:solidFill>
                  <a:prstDash val="solid"/>
                </a:ln>
                <a:solidFill>
                  <a:srgbClr val="70AD47">
                    <a:tint val="1000"/>
                  </a:srgbClr>
                </a:solidFill>
                <a:effectLst>
                  <a:glow rad="38100">
                    <a:schemeClr val="accent1">
                      <a:alpha val="40000"/>
                    </a:schemeClr>
                  </a:glow>
                </a:effectLst>
                <a:latin typeface="Times New Roman" panose="02020603050405020304" pitchFamily="18" charset="0"/>
                <a:cs typeface="Times New Roman" panose="02020603050405020304" pitchFamily="18" charset="0"/>
              </a:rPr>
            </a:br>
            <a: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Вопрос 8.</a:t>
            </a:r>
            <a:b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br>
            <a: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 </a:t>
            </a:r>
            <a: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Задачи и пути укрупнения контуров сельскохозяйственных земель</a:t>
            </a:r>
            <a:r>
              <a:rPr lang="ru-RU" sz="4000" dirty="0">
                <a:ln>
                  <a:solidFill>
                    <a:schemeClr val="bg1"/>
                  </a:solidFill>
                </a:ln>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
            </a:r>
            <a:br>
              <a:rPr lang="ru-RU" sz="4000" dirty="0">
                <a:ln>
                  <a:solidFill>
                    <a:schemeClr val="bg1"/>
                  </a:solidFill>
                </a:ln>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br>
            <a:endParaRPr lang="ru-RU" altLang="ru-RU" sz="4000" dirty="0">
              <a:ln>
                <a:solidFill>
                  <a:schemeClr val="bg1"/>
                </a:solidFill>
              </a:ln>
              <a:solidFill>
                <a:srgbClr val="FFFFFF"/>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xmlns="" val="2245609038"/>
      </p:ext>
    </p:extLst>
  </p:cSld>
  <p:clrMapOvr>
    <a:masterClrMapping/>
  </p:clrMapOvr>
  <p:transition spd="slow">
    <p:cove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a:extLst>
              <a:ext uri="{FF2B5EF4-FFF2-40B4-BE49-F238E27FC236}">
                <a16:creationId xmlns:a16="http://schemas.microsoft.com/office/drawing/2014/main" xmlns="" id="{0E739EBE-CB20-4F49-BA83-3F5B6C8A2428}"/>
              </a:ext>
            </a:extLst>
          </p:cNvPr>
          <p:cNvSpPr>
            <a:spLocks noGrp="1" noChangeArrowheads="1"/>
          </p:cNvSpPr>
          <p:nvPr>
            <p:ph idx="1"/>
          </p:nvPr>
        </p:nvSpPr>
        <p:spPr>
          <a:xfrm>
            <a:off x="899592" y="692696"/>
            <a:ext cx="7272808" cy="5760640"/>
          </a:xfrm>
        </p:spPr>
        <p:txBody>
          <a:bodyPr>
            <a:normAutofit/>
          </a:bodyPr>
          <a:lstStyle/>
          <a:p>
            <a:pPr marL="0" indent="0" algn="just">
              <a:buNone/>
            </a:pPr>
            <a:r>
              <a:rPr lang="ru-RU" dirty="0"/>
              <a:t>	</a:t>
            </a:r>
            <a:r>
              <a:rPr lang="ru-RU" sz="2000" dirty="0">
                <a:latin typeface="Times New Roman" panose="02020603050405020304" pitchFamily="18" charset="0"/>
                <a:cs typeface="Times New Roman" panose="02020603050405020304" pitchFamily="18" charset="0"/>
              </a:rPr>
              <a:t>Для землепользований многих сельскохозяйственных организаций характерны раздробленность сельскохозяйственных земель, мелкая контурность, наличие большого числа вкрапливаний других земель и криволинейность границ.</a:t>
            </a:r>
          </a:p>
          <a:p>
            <a:pPr marL="0" indent="0" algn="just">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Мелкая контурность и раздробленность пахотных и кормовых земель носят значительный ущерб экономике хозяйстве</a:t>
            </a:r>
            <a:r>
              <a:rPr lang="ru-RU" sz="2000" dirty="0">
                <a:latin typeface="Times New Roman" panose="02020603050405020304" pitchFamily="18" charset="0"/>
                <a:cs typeface="Times New Roman" panose="02020603050405020304" pitchFamily="18" charset="0"/>
              </a:rPr>
              <a:t>, усложняется использование сельскохозяйственных земель (вспашка, сенокошение, пастьба скота), снижается их продуктивность.</a:t>
            </a:r>
          </a:p>
          <a:p>
            <a:pPr marL="0" indent="0" algn="just">
              <a:buNone/>
            </a:pPr>
            <a:r>
              <a:rPr lang="ru-RU" sz="2000" dirty="0">
                <a:latin typeface="Times New Roman" panose="02020603050405020304" pitchFamily="18" charset="0"/>
                <a:cs typeface="Times New Roman" panose="02020603050405020304" pitchFamily="18" charset="0"/>
              </a:rPr>
              <a:t>	Для освоения под пахотные и кормовые земли с целью ликвидации мелкоконтурности в первую очередь отбирают вклинивающиеся и вкрапленные участки, а также смежники утратившие свое значение дороги, канавы, убирают неправильно посаженные лесополосы.</a:t>
            </a:r>
          </a:p>
          <a:p>
            <a:pPr marL="0" indent="0" algn="just">
              <a:buNone/>
            </a:pPr>
            <a:endParaRPr lang="ru-RU" altLang="ru-RU" sz="2000" dirty="0"/>
          </a:p>
        </p:txBody>
      </p:sp>
    </p:spTree>
    <p:extLst>
      <p:ext uri="{BB962C8B-B14F-4D97-AF65-F5344CB8AC3E}">
        <p14:creationId xmlns:p14="http://schemas.microsoft.com/office/powerpoint/2010/main" xmlns="" val="3903792578"/>
      </p:ext>
    </p:extLst>
  </p:cSld>
  <p:clrMapOvr>
    <a:masterClrMapping/>
  </p:clrMapOvr>
  <p:transition spd="slow">
    <p:cover/>
  </p:transition>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4294967295"/>
          </p:nvPr>
        </p:nvSpPr>
        <p:spPr>
          <a:xfrm>
            <a:off x="2303463" y="549275"/>
            <a:ext cx="6840537" cy="5832475"/>
          </a:xfrm>
        </p:spPr>
        <p:txBody>
          <a:bodyPr>
            <a:noAutofit/>
          </a:bodyPr>
          <a:lstStyle/>
          <a:p>
            <a:pPr marL="0" indent="0" algn="just">
              <a:buNone/>
            </a:pPr>
            <a:r>
              <a:rPr lang="ru-RU" sz="2000" dirty="0">
                <a:latin typeface="Times New Roman" panose="02020603050405020304" pitchFamily="18" charset="0"/>
                <a:cs typeface="Times New Roman" panose="02020603050405020304" pitchFamily="18" charset="0"/>
              </a:rPr>
              <a:t>		</a:t>
            </a:r>
          </a:p>
        </p:txBody>
      </p:sp>
      <p:sp>
        <p:nvSpPr>
          <p:cNvPr id="3" name="Rectangle 5">
            <a:extLst>
              <a:ext uri="{FF2B5EF4-FFF2-40B4-BE49-F238E27FC236}">
                <a16:creationId xmlns:a16="http://schemas.microsoft.com/office/drawing/2014/main" xmlns="" id="{0E739EBE-CB20-4F49-BA83-3F5B6C8A2428}"/>
              </a:ext>
            </a:extLst>
          </p:cNvPr>
          <p:cNvSpPr txBox="1">
            <a:spLocks noChangeArrowheads="1"/>
          </p:cNvSpPr>
          <p:nvPr/>
        </p:nvSpPr>
        <p:spPr>
          <a:xfrm>
            <a:off x="2123728" y="483444"/>
            <a:ext cx="6873552" cy="59766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Основные пути устранения мелкой контурности следующие:</a:t>
            </a:r>
          </a:p>
          <a:p>
            <a:pPr lvl="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реконструкция существующей и строительство новой мелиоративной сети с применением гончарного дренажа;</a:t>
            </a:r>
          </a:p>
          <a:p>
            <a:pPr lvl="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упорядочение оросительной сети и укрупнение поливных участков;</a:t>
            </a:r>
          </a:p>
          <a:p>
            <a:pPr lvl="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выполаживание оврагов и засыпка микропонижений и небольших промоин;</a:t>
            </a:r>
          </a:p>
          <a:p>
            <a:pPr lvl="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расчистка земель от кустарников, пней, камней;</a:t>
            </a:r>
          </a:p>
          <a:p>
            <a:pPr lvl="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рекультивация земель с нарушенным почвенным покровом;</a:t>
            </a:r>
          </a:p>
          <a:p>
            <a:pPr lvl="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ликвидация потерявших свое значение дорог, лесополос, каналов;</a:t>
            </a:r>
          </a:p>
          <a:p>
            <a:pPr lvl="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проведение культуртехнических и агромелиоративных мероприятий с целью выравнивания плодородия почв</a:t>
            </a:r>
          </a:p>
          <a:p>
            <a:pPr marL="0" indent="0" algn="just">
              <a:buNone/>
            </a:pPr>
            <a:r>
              <a:rPr lang="ru-RU" sz="2000" dirty="0">
                <a:latin typeface="Times New Roman" panose="02020603050405020304" pitchFamily="18" charset="0"/>
                <a:cs typeface="Times New Roman" panose="02020603050405020304" pitchFamily="18" charset="0"/>
              </a:rPr>
              <a:t>	</a:t>
            </a:r>
            <a:endParaRPr lang="ru-RU" alt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7029058"/>
      </p:ext>
    </p:extLst>
  </p:cSld>
  <p:clrMapOvr>
    <a:masterClrMapping/>
  </p:clrMapOvr>
  <p:transition spd="slow">
    <p:cove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a:extLst>
              <a:ext uri="{FF2B5EF4-FFF2-40B4-BE49-F238E27FC236}">
                <a16:creationId xmlns:a16="http://schemas.microsoft.com/office/drawing/2014/main" xmlns="" id="{0E739EBE-CB20-4F49-BA83-3F5B6C8A2428}"/>
              </a:ext>
            </a:extLst>
          </p:cNvPr>
          <p:cNvSpPr>
            <a:spLocks noGrp="1" noChangeArrowheads="1"/>
          </p:cNvSpPr>
          <p:nvPr>
            <p:ph idx="1"/>
          </p:nvPr>
        </p:nvSpPr>
        <p:spPr>
          <a:xfrm>
            <a:off x="935596" y="692696"/>
            <a:ext cx="7272808" cy="5760640"/>
          </a:xfrm>
        </p:spPr>
        <p:txBody>
          <a:bodyPr>
            <a:normAutofit/>
          </a:bodyPr>
          <a:lstStyle/>
          <a:p>
            <a:pPr marL="0" indent="0" algn="just">
              <a:buNone/>
            </a:pPr>
            <a:r>
              <a:rPr lang="ru-RU" dirty="0"/>
              <a:t>	</a:t>
            </a:r>
            <a:r>
              <a:rPr lang="ru-RU" sz="2000" dirty="0">
                <a:latin typeface="Times New Roman" panose="02020603050405020304" pitchFamily="18" charset="0"/>
                <a:cs typeface="Times New Roman" panose="02020603050405020304" pitchFamily="18" charset="0"/>
              </a:rPr>
              <a:t>Укрупнение земельных массивов и улучшение их конфигурации приводят к увеличению длины рабочего гона, а следовательно, к сокращению рабочего времени, сроков проведения полевых работ и повышению производительности труда </a:t>
            </a:r>
          </a:p>
          <a:p>
            <a:pPr marL="0" indent="0" algn="just">
              <a:buNone/>
            </a:pPr>
            <a:r>
              <a:rPr lang="ru-RU" sz="2000" dirty="0">
                <a:latin typeface="Times New Roman" panose="02020603050405020304" pitchFamily="18" charset="0"/>
                <a:cs typeface="Times New Roman" panose="02020603050405020304" pitchFamily="18" charset="0"/>
              </a:rPr>
              <a:t>	При решении вопросов дальнейшего использования раздробленных участков под те или иные земли наряду с качеством почв и рельефом учитывают пространственные свойства площадь и конфигурацию участка, его местоположение относительно хозяйственных центров, основных массивов сельскохозяйственных земель, гидрографической сети  и т.д. </a:t>
            </a:r>
          </a:p>
          <a:p>
            <a:pPr marL="0" indent="0" algn="just">
              <a:buNone/>
            </a:pPr>
            <a:r>
              <a:rPr lang="ru-RU" sz="2000" dirty="0">
                <a:latin typeface="Times New Roman" panose="02020603050405020304" pitchFamily="18" charset="0"/>
                <a:cs typeface="Times New Roman" panose="02020603050405020304" pitchFamily="18" charset="0"/>
              </a:rPr>
              <a:t>	Участок с хорошими почвами может быть неэффективен для освоения вследствие его небольшой площади, удаления от основных массивов, неправильной конфигурации, что ведет к увеличению затрат на его использование.</a:t>
            </a:r>
          </a:p>
          <a:p>
            <a:pPr marL="0" indent="0" algn="just">
              <a:buNone/>
            </a:pPr>
            <a:endParaRPr lang="ru-RU" altLang="ru-RU" sz="2000" dirty="0"/>
          </a:p>
        </p:txBody>
      </p:sp>
    </p:spTree>
    <p:extLst>
      <p:ext uri="{BB962C8B-B14F-4D97-AF65-F5344CB8AC3E}">
        <p14:creationId xmlns:p14="http://schemas.microsoft.com/office/powerpoint/2010/main" xmlns="" val="3082650251"/>
      </p:ext>
    </p:extLst>
  </p:cSld>
  <p:clrMapOvr>
    <a:masterClrMapping/>
  </p:clrMapOvr>
  <p:transition spd="slow">
    <p:cover/>
  </p:transition>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4294967295"/>
          </p:nvPr>
        </p:nvSpPr>
        <p:spPr>
          <a:xfrm>
            <a:off x="2303463" y="549275"/>
            <a:ext cx="6840537" cy="5832475"/>
          </a:xfrm>
        </p:spPr>
        <p:txBody>
          <a:bodyPr>
            <a:noAutofit/>
          </a:bodyPr>
          <a:lstStyle/>
          <a:p>
            <a:pPr marL="0" indent="0" algn="just">
              <a:buNone/>
            </a:pPr>
            <a:r>
              <a:rPr lang="ru-RU" sz="2000" dirty="0">
                <a:latin typeface="Times New Roman" panose="02020603050405020304" pitchFamily="18" charset="0"/>
                <a:cs typeface="Times New Roman" panose="02020603050405020304" pitchFamily="18" charset="0"/>
              </a:rPr>
              <a:t>		</a:t>
            </a:r>
          </a:p>
        </p:txBody>
      </p:sp>
      <p:sp>
        <p:nvSpPr>
          <p:cNvPr id="3" name="Rectangle 5">
            <a:extLst>
              <a:ext uri="{FF2B5EF4-FFF2-40B4-BE49-F238E27FC236}">
                <a16:creationId xmlns:a16="http://schemas.microsoft.com/office/drawing/2014/main" xmlns="" id="{0E739EBE-CB20-4F49-BA83-3F5B6C8A2428}"/>
              </a:ext>
            </a:extLst>
          </p:cNvPr>
          <p:cNvSpPr txBox="1">
            <a:spLocks noChangeArrowheads="1"/>
          </p:cNvSpPr>
          <p:nvPr/>
        </p:nvSpPr>
        <p:spPr>
          <a:xfrm>
            <a:off x="2123728" y="483444"/>
            <a:ext cx="6873552" cy="59766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ru-RU" sz="2000" dirty="0">
                <a:latin typeface="Times New Roman" panose="02020603050405020304" pitchFamily="18" charset="0"/>
                <a:cs typeface="Times New Roman" panose="02020603050405020304" pitchFamily="18" charset="0"/>
              </a:rPr>
              <a:t> 	При ликвидации мелкоконтурности невозможной обойтись без частичного перевода более интенсивных видов земель в менее интенсивных (например, пахотных земель в культурные кормовые земли), так как во вновь осваиваемые участки могут попасть незначительные площади земель сравнительно ниже по качеству. </a:t>
            </a:r>
          </a:p>
          <a:p>
            <a:pPr marL="0" indent="0" algn="just">
              <a:buNone/>
            </a:pPr>
            <a:r>
              <a:rPr lang="ru-RU" sz="2000" dirty="0">
                <a:latin typeface="Times New Roman" panose="02020603050405020304" pitchFamily="18" charset="0"/>
                <a:cs typeface="Times New Roman" panose="02020603050405020304" pitchFamily="18" charset="0"/>
              </a:rPr>
              <a:t>	Кроме того, капитальные затрат на мелиорацию отдельных участков могут оказаться очень большими по сравнению с ожидаемым эффектом на данном участке.</a:t>
            </a:r>
          </a:p>
          <a:p>
            <a:pPr marL="0" indent="0" algn="just">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Границы участков сельскохозяйственных земель </a:t>
            </a:r>
            <a:r>
              <a:rPr lang="ru-RU" sz="2000" dirty="0">
                <a:latin typeface="Times New Roman" panose="02020603050405020304" pitchFamily="18" charset="0"/>
                <a:cs typeface="Times New Roman" panose="02020603050405020304" pitchFamily="18" charset="0"/>
              </a:rPr>
              <a:t>проектируют прямолинейно, с максимальным приближением к границам почвенных контуров. Образуемые участки должны иметь правильную конфигурацию в целях создания лучших условий для их эксплуатации.</a:t>
            </a:r>
          </a:p>
          <a:p>
            <a:pPr marL="0" indent="0" algn="just">
              <a:buNone/>
            </a:pPr>
            <a:r>
              <a:rPr lang="ru-RU" sz="2000" dirty="0">
                <a:latin typeface="Times New Roman" panose="02020603050405020304" pitchFamily="18" charset="0"/>
                <a:cs typeface="Times New Roman" panose="02020603050405020304" pitchFamily="18" charset="0"/>
              </a:rPr>
              <a:t>    	</a:t>
            </a:r>
            <a:endParaRPr lang="ru-RU" alt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869204207"/>
      </p:ext>
    </p:extLst>
  </p:cSld>
  <p:clrMapOvr>
    <a:masterClrMapping/>
  </p:clrMapOvr>
  <p:transition spd="slow">
    <p:cove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6" name="Rectangle 8">
            <a:extLst>
              <a:ext uri="{FF2B5EF4-FFF2-40B4-BE49-F238E27FC236}">
                <a16:creationId xmlns:a16="http://schemas.microsoft.com/office/drawing/2014/main" xmlns="" id="{302153DC-298C-475E-ACAC-17C342546B07}"/>
              </a:ext>
            </a:extLst>
          </p:cNvPr>
          <p:cNvSpPr>
            <a:spLocks noGrp="1" noChangeArrowheads="1"/>
          </p:cNvSpPr>
          <p:nvPr>
            <p:ph type="subTitle" idx="1"/>
          </p:nvPr>
        </p:nvSpPr>
        <p:spPr>
          <a:xfrm>
            <a:off x="915319" y="5374506"/>
            <a:ext cx="7313362" cy="1077540"/>
          </a:xfrm>
          <a:extLst>
            <a:ext uri="{AF507438-7753-43E0-B8FC-AC1667EBCBE1}">
              <a14:hiddenEffects xmlns:a14="http://schemas.microsoft.com/office/drawing/2010/main" xmlns="">
                <a:effectLst>
                  <a:outerShdw dist="17961" dir="2700000" algn="ctr" rotWithShape="0">
                    <a:srgbClr val="1E1E20"/>
                  </a:outerShdw>
                </a:effectLst>
              </a14:hiddenEffects>
            </a:ext>
          </a:extLst>
        </p:spPr>
        <p:txBody>
          <a:bodyPr>
            <a:noAutofit/>
          </a:bodyPr>
          <a:lstStyle/>
          <a:p>
            <a:r>
              <a:rPr lang="ru-RU" altLang="ru-RU" sz="2800" dirty="0">
                <a:solidFill>
                  <a:srgbClr val="FFFFFF"/>
                </a:solidFill>
              </a:rPr>
              <a:t> </a:t>
            </a:r>
          </a:p>
        </p:txBody>
      </p:sp>
      <p:sp>
        <p:nvSpPr>
          <p:cNvPr id="2053" name="Rectangle 5">
            <a:extLst>
              <a:ext uri="{FF2B5EF4-FFF2-40B4-BE49-F238E27FC236}">
                <a16:creationId xmlns:a16="http://schemas.microsoft.com/office/drawing/2014/main" xmlns="" id="{34637F53-C858-49EB-8AA4-D8EAD02B3D30}"/>
              </a:ext>
            </a:extLst>
          </p:cNvPr>
          <p:cNvSpPr>
            <a:spLocks noGrp="1" noChangeArrowheads="1"/>
          </p:cNvSpPr>
          <p:nvPr>
            <p:ph type="ctrTitle"/>
          </p:nvPr>
        </p:nvSpPr>
        <p:spPr>
          <a:xfrm rot="10800000" flipV="1">
            <a:off x="0" y="2924944"/>
            <a:ext cx="9036496" cy="1720690"/>
          </a:xfrm>
          <a:noFill/>
        </p:spPr>
        <p:txBody>
          <a:bodyPr anchor="b">
            <a:normAutofit fontScale="90000"/>
          </a:bodyPr>
          <a:lstStyle/>
          <a:p>
            <a:r>
              <a:rPr lang="ru-RU" sz="4400" b="1" spc="50" dirty="0">
                <a:ln w="9525" cmpd="sng">
                  <a:solidFill>
                    <a:schemeClr val="bg1"/>
                  </a:solidFill>
                  <a:prstDash val="solid"/>
                </a:ln>
                <a:solidFill>
                  <a:srgbClr val="70AD47">
                    <a:tint val="1000"/>
                  </a:srgbClr>
                </a:solidFill>
                <a:effectLst>
                  <a:glow rad="38100">
                    <a:schemeClr val="accent1">
                      <a:alpha val="40000"/>
                    </a:schemeClr>
                  </a:glow>
                </a:effectLst>
                <a:latin typeface="Times New Roman" panose="02020603050405020304" pitchFamily="18" charset="0"/>
                <a:cs typeface="Times New Roman" panose="02020603050405020304" pitchFamily="18" charset="0"/>
              </a:rPr>
              <a:t/>
            </a:r>
            <a:br>
              <a:rPr lang="ru-RU" sz="4400" b="1" spc="50" dirty="0">
                <a:ln w="9525" cmpd="sng">
                  <a:solidFill>
                    <a:schemeClr val="bg1"/>
                  </a:solidFill>
                  <a:prstDash val="solid"/>
                </a:ln>
                <a:solidFill>
                  <a:srgbClr val="70AD47">
                    <a:tint val="1000"/>
                  </a:srgbClr>
                </a:solidFill>
                <a:effectLst>
                  <a:glow rad="38100">
                    <a:schemeClr val="accent1">
                      <a:alpha val="40000"/>
                    </a:schemeClr>
                  </a:glow>
                </a:effectLst>
                <a:latin typeface="Times New Roman" panose="02020603050405020304" pitchFamily="18" charset="0"/>
                <a:cs typeface="Times New Roman" panose="02020603050405020304" pitchFamily="18" charset="0"/>
              </a:rPr>
            </a:br>
            <a: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Вопрос 9.</a:t>
            </a:r>
            <a:b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br>
            <a: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 Очередность освоения и </a:t>
            </a:r>
            <a:b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br>
            <a: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укрупнения земель</a:t>
            </a:r>
            <a:r>
              <a:rPr lang="ru-RU" sz="4000" dirty="0">
                <a:ln>
                  <a:solidFill>
                    <a:schemeClr val="bg1"/>
                  </a:solidFill>
                </a:ln>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
            </a:r>
            <a:br>
              <a:rPr lang="ru-RU" sz="4000" dirty="0">
                <a:ln>
                  <a:solidFill>
                    <a:schemeClr val="bg1"/>
                  </a:solidFill>
                </a:ln>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br>
            <a:endParaRPr lang="ru-RU" altLang="ru-RU" sz="4000" dirty="0">
              <a:ln>
                <a:solidFill>
                  <a:schemeClr val="bg1"/>
                </a:solidFill>
              </a:ln>
              <a:solidFill>
                <a:srgbClr val="FFFFFF"/>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xmlns="" val="1446781498"/>
      </p:ext>
    </p:extLst>
  </p:cSld>
  <p:clrMapOvr>
    <a:masterClrMapping/>
  </p:clrMapOvr>
  <p:transition spd="slow">
    <p:cove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a:extLst>
              <a:ext uri="{FF2B5EF4-FFF2-40B4-BE49-F238E27FC236}">
                <a16:creationId xmlns:a16="http://schemas.microsoft.com/office/drawing/2014/main" xmlns="" id="{0E739EBE-CB20-4F49-BA83-3F5B6C8A2428}"/>
              </a:ext>
            </a:extLst>
          </p:cNvPr>
          <p:cNvSpPr>
            <a:spLocks noGrp="1" noChangeArrowheads="1"/>
          </p:cNvSpPr>
          <p:nvPr>
            <p:ph idx="1"/>
          </p:nvPr>
        </p:nvSpPr>
        <p:spPr>
          <a:xfrm>
            <a:off x="899592" y="692696"/>
            <a:ext cx="7272808" cy="5760640"/>
          </a:xfrm>
        </p:spPr>
        <p:txBody>
          <a:bodyPr>
            <a:normAutofit fontScale="25000" lnSpcReduction="20000"/>
          </a:bodyPr>
          <a:lstStyle/>
          <a:p>
            <a:pPr marL="0" indent="0" algn="just">
              <a:buNone/>
            </a:pPr>
            <a:r>
              <a:rPr lang="ru-RU" dirty="0"/>
              <a:t>	</a:t>
            </a:r>
            <a:r>
              <a:rPr lang="ru-RU" sz="8000" dirty="0">
                <a:latin typeface="Times New Roman" panose="02020603050405020304" pitchFamily="18" charset="0"/>
                <a:cs typeface="Times New Roman" panose="02020603050405020304" pitchFamily="18" charset="0"/>
              </a:rPr>
              <a:t>Решение задачи освоения и улучшения земель начинают с анализа и уточнения материалов подготовительных работ, касающихся оценки сложившейся системы использования и охраны земель, ее пригодности для решения экономических задач хозяйства. </a:t>
            </a:r>
          </a:p>
          <a:p>
            <a:pPr marL="0" indent="0" algn="just">
              <a:buNone/>
            </a:pPr>
            <a:r>
              <a:rPr lang="ru-RU" sz="8000" dirty="0">
                <a:latin typeface="Times New Roman" panose="02020603050405020304" pitchFamily="18" charset="0"/>
                <a:cs typeface="Times New Roman" panose="02020603050405020304" pitchFamily="18" charset="0"/>
              </a:rPr>
              <a:t>	Затем определяют участки земель с особым режимом использования и наносят их на плановую основу. </a:t>
            </a:r>
          </a:p>
          <a:p>
            <a:pPr marL="0" indent="0" algn="just">
              <a:buNone/>
            </a:pPr>
            <a:r>
              <a:rPr lang="ru-RU" sz="8000" dirty="0">
                <a:latin typeface="Times New Roman" panose="02020603050405020304" pitchFamily="18" charset="0"/>
                <a:cs typeface="Times New Roman" panose="02020603050405020304" pitchFamily="18" charset="0"/>
              </a:rPr>
              <a:t>	Далее изучают земли хозяйства с точки зрения возможности их мелиорации, проведения культур-технических мероприятий, расширения площадей сельскохозяйственных земель, улучшения их структуры и размещения. </a:t>
            </a:r>
          </a:p>
          <a:p>
            <a:pPr marL="0" indent="0" algn="just">
              <a:buNone/>
            </a:pPr>
            <a:r>
              <a:rPr lang="ru-RU" sz="8000" dirty="0">
                <a:latin typeface="Times New Roman" panose="02020603050405020304" pitchFamily="18" charset="0"/>
                <a:cs typeface="Times New Roman" panose="02020603050405020304" pitchFamily="18" charset="0"/>
              </a:rPr>
              <a:t>	После этого определяют площадь и выделяют земли под пруды, водоемы, различные мелиоративные и водохозяйственные сооружения, участки малого орошения, а также под внутрихозяйственную застройку и основные внутрихозяйственные дороги. </a:t>
            </a:r>
          </a:p>
          <a:p>
            <a:pPr marL="0" indent="0" algn="just">
              <a:buNone/>
            </a:pPr>
            <a:r>
              <a:rPr lang="ru-RU" sz="8000" dirty="0">
                <a:latin typeface="Times New Roman" panose="02020603050405020304" pitchFamily="18" charset="0"/>
                <a:cs typeface="Times New Roman" panose="02020603050405020304" pitchFamily="18" charset="0"/>
              </a:rPr>
              <a:t>	Проектируют систему защитных лесных насаждений на непахотных землях, размещают прибрежные и прибалочные лесополосы, участки сплошного облесения, определяют ориентировочную площадь лесополос на пахотных землях.</a:t>
            </a:r>
          </a:p>
          <a:p>
            <a:pPr marL="0" indent="0" algn="just">
              <a:buNone/>
            </a:pPr>
            <a:endParaRPr lang="ru-RU" altLang="ru-RU" sz="2000" dirty="0"/>
          </a:p>
        </p:txBody>
      </p:sp>
    </p:spTree>
    <p:extLst>
      <p:ext uri="{BB962C8B-B14F-4D97-AF65-F5344CB8AC3E}">
        <p14:creationId xmlns:p14="http://schemas.microsoft.com/office/powerpoint/2010/main" xmlns="" val="490156843"/>
      </p:ext>
    </p:extLst>
  </p:cSld>
  <p:clrMapOvr>
    <a:masterClrMapping/>
  </p:clrMapOvr>
  <p:transition spd="slow">
    <p:cove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1043608" y="692696"/>
            <a:ext cx="6912768" cy="5544616"/>
          </a:xfrm>
        </p:spPr>
        <p:txBody>
          <a:bodyPr anchor="b">
            <a:normAutofit fontScale="92500" lnSpcReduction="20000"/>
          </a:bodyPr>
          <a:lstStyle/>
          <a:p>
            <a:pPr marL="0" indent="0" algn="just">
              <a:buNone/>
            </a:pPr>
            <a:r>
              <a:rPr lang="ru-RU" dirty="0"/>
              <a:t>	</a:t>
            </a:r>
            <a:r>
              <a:rPr lang="ru-RU" sz="2400" dirty="0">
                <a:latin typeface="Times New Roman" panose="02020603050405020304" pitchFamily="18" charset="0"/>
                <a:cs typeface="Times New Roman" panose="02020603050405020304" pitchFamily="18" charset="0"/>
              </a:rPr>
              <a:t>Устанавливают участки, подлежащие консервации, выводу из сельхозоборота, залужению многолетними травами.</a:t>
            </a:r>
          </a:p>
          <a:p>
            <a:pPr marL="0" indent="0" algn="just">
              <a:buNone/>
            </a:pPr>
            <a:r>
              <a:rPr lang="ru-RU" sz="2400" b="1" dirty="0">
                <a:latin typeface="Times New Roman" panose="02020603050405020304" pitchFamily="18" charset="0"/>
                <a:cs typeface="Times New Roman" panose="02020603050405020304" pitchFamily="18" charset="0"/>
              </a:rPr>
              <a:t>           	Дальнейшая последовательность проектирования следующая:</a:t>
            </a:r>
          </a:p>
          <a:p>
            <a:pPr marL="0" lvl="0" indent="0" algn="just">
              <a:buNone/>
            </a:pPr>
            <a:r>
              <a:rPr lang="ru-RU" sz="24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1</a:t>
            </a:r>
            <a:r>
              <a:rPr lang="ru-RU" sz="2400" dirty="0">
                <a:latin typeface="Times New Roman" panose="02020603050405020304" pitchFamily="18" charset="0"/>
                <a:cs typeface="Times New Roman" panose="02020603050405020304" pitchFamily="18" charset="0"/>
              </a:rPr>
              <a:t>.На основе оценке земель по их пригодности (для сельскохозяйственных земель и культур), материалов обследований и изысканий, тщательного изучения  участков в натуре изыскивают возможности интенсификации  использования земли за счет:</a:t>
            </a:r>
          </a:p>
          <a:p>
            <a:pPr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Перевода сельскохозяйственных и несельскохозяйственных земель  в пахотные земли, проведения различных видов мелиорации и культуртехнических работ;</a:t>
            </a:r>
          </a:p>
          <a:p>
            <a:pPr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Направленного повышения плодородия пахотных земель  и укрупнения их массивов путем  ликвидации  пятен переувлажненных  мест, вкрапленных кустарников, мелколесья, болот, выделения участков, требующих санации или применения повышенных доз удобрения;</a:t>
            </a:r>
          </a:p>
          <a:p>
            <a:pPr marL="0" indent="0" algn="just">
              <a:buNone/>
            </a:pPr>
            <a:endParaRPr lang="ru-RU" sz="2000" dirty="0"/>
          </a:p>
        </p:txBody>
      </p:sp>
    </p:spTree>
    <p:extLst>
      <p:ext uri="{BB962C8B-B14F-4D97-AF65-F5344CB8AC3E}">
        <p14:creationId xmlns:p14="http://schemas.microsoft.com/office/powerpoint/2010/main" xmlns="" val="531500031"/>
      </p:ext>
    </p:extLst>
  </p:cSld>
  <p:clrMapOvr>
    <a:masterClrMapping/>
  </p:clrMapOvr>
  <p:transition spd="slow">
    <p:cove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1187624" y="548680"/>
            <a:ext cx="6840760" cy="5628283"/>
          </a:xfrm>
        </p:spPr>
        <p:txBody>
          <a:bodyPr>
            <a:normAutofit fontScale="85000" lnSpcReduction="10000"/>
          </a:bodyPr>
          <a:lstStyle/>
          <a:p>
            <a:pPr lvl="0"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Направленного повышения плодородия пахотных земель  и укрупнения их массивов путем  ликвидации  пятен переувлажненных  мест, вкрапленных кустарников, мелколесья, болот, выделения участков, требующих санации или применения повышенных доз удобрения;</a:t>
            </a:r>
          </a:p>
          <a:p>
            <a:pPr lvl="0"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Расширение площадей луговых земель под сенокошение и выпас скота путем использования несельскохозяйственных земель (кустарников, мелколесья, болот и т.д.).</a:t>
            </a:r>
          </a:p>
          <a:p>
            <a:pPr marL="0" indent="0" algn="just">
              <a:buNone/>
            </a:pPr>
            <a:r>
              <a:rPr lang="ru-RU" sz="24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2</a:t>
            </a:r>
            <a:r>
              <a:rPr lang="ru-RU" sz="2400" dirty="0">
                <a:latin typeface="Times New Roman" panose="02020603050405020304" pitchFamily="18" charset="0"/>
                <a:cs typeface="Times New Roman" panose="02020603050405020304" pitchFamily="18" charset="0"/>
              </a:rPr>
              <a:t>.Размещают участки новых садов и других многолетних насаждений.</a:t>
            </a:r>
          </a:p>
          <a:p>
            <a:pPr marL="0" indent="0" algn="just">
              <a:buNone/>
            </a:pPr>
            <a:r>
              <a:rPr lang="ru-RU" sz="24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3</a:t>
            </a:r>
            <a:r>
              <a:rPr lang="ru-RU" sz="2400" dirty="0">
                <a:latin typeface="Times New Roman" panose="02020603050405020304" pitchFamily="18" charset="0"/>
                <a:cs typeface="Times New Roman" panose="02020603050405020304" pitchFamily="18" charset="0"/>
              </a:rPr>
              <a:t>.Отмечают на проектном плане участки, подлежащие трансформации в другие виды земель, отграничивают  кормовые земли , подлежащие коренному и поверхностному улучшению  и остающиеся в естественном состоянии; выделяют массивы земель для орошения и осушения.</a:t>
            </a:r>
          </a:p>
          <a:p>
            <a:pPr marL="0" indent="0" algn="just">
              <a:buNone/>
            </a:pPr>
            <a:r>
              <a:rPr lang="ru-RU" sz="24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4</a:t>
            </a:r>
            <a:r>
              <a:rPr lang="ru-RU" sz="2400" dirty="0">
                <a:latin typeface="Times New Roman" panose="02020603050405020304" pitchFamily="18" charset="0"/>
                <a:cs typeface="Times New Roman" panose="02020603050405020304" pitchFamily="18" charset="0"/>
              </a:rPr>
              <a:t>.Составляют предварительный план трансформации, улучшения земель и предварительную экспликацию земель. Определяют ожидаемую эффективность трансформации и улучшения земель.</a:t>
            </a:r>
          </a:p>
          <a:p>
            <a:pPr marL="0" lvl="0" indent="0" algn="just">
              <a:buNone/>
            </a:pPr>
            <a:endParaRPr lang="ru-RU" sz="2000" dirty="0">
              <a:latin typeface="Times New Roman" panose="02020603050405020304" pitchFamily="18" charset="0"/>
              <a:cs typeface="Times New Roman" panose="02020603050405020304" pitchFamily="18" charset="0"/>
            </a:endParaRPr>
          </a:p>
          <a:p>
            <a:pPr marL="0" indent="0" algn="just">
              <a:buNone/>
            </a:pPr>
            <a:endParaRPr lang="ru-RU" dirty="0"/>
          </a:p>
        </p:txBody>
      </p:sp>
    </p:spTree>
    <p:extLst>
      <p:ext uri="{BB962C8B-B14F-4D97-AF65-F5344CB8AC3E}">
        <p14:creationId xmlns:p14="http://schemas.microsoft.com/office/powerpoint/2010/main" xmlns="" val="174613791"/>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1979712" y="332656"/>
            <a:ext cx="6840760" cy="5832648"/>
          </a:xfrm>
        </p:spPr>
        <p:txBody>
          <a:bodyPr anchor="t">
            <a:noAutofit/>
          </a:bodyPr>
          <a:lstStyle/>
          <a:p>
            <a:pPr marL="0" indent="0" algn="just">
              <a:buNone/>
            </a:pPr>
            <a:r>
              <a:rPr lang="ru-RU" sz="2000" dirty="0">
                <a:latin typeface="Times New Roman" panose="02020603050405020304" pitchFamily="18" charset="0"/>
                <a:cs typeface="Times New Roman" panose="02020603050405020304" pitchFamily="18" charset="0"/>
              </a:rPr>
              <a:t>		</a:t>
            </a:r>
          </a:p>
          <a:p>
            <a:pPr marL="0" indent="0" algn="just">
              <a:buNone/>
            </a:pPr>
            <a:endParaRPr lang="ru-RU" sz="2000" dirty="0"/>
          </a:p>
        </p:txBody>
      </p:sp>
      <p:sp>
        <p:nvSpPr>
          <p:cNvPr id="3" name="Rectangle 5">
            <a:extLst>
              <a:ext uri="{FF2B5EF4-FFF2-40B4-BE49-F238E27FC236}">
                <a16:creationId xmlns:a16="http://schemas.microsoft.com/office/drawing/2014/main" xmlns="" id="{0E739EBE-CB20-4F49-BA83-3F5B6C8A2428}"/>
              </a:ext>
            </a:extLst>
          </p:cNvPr>
          <p:cNvSpPr txBox="1">
            <a:spLocks noChangeArrowheads="1"/>
          </p:cNvSpPr>
          <p:nvPr/>
        </p:nvSpPr>
        <p:spPr>
          <a:xfrm>
            <a:off x="1979712" y="483444"/>
            <a:ext cx="6873552" cy="59766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ru-RU" sz="2000" b="1"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Одна из главных задач ВХЗ- </a:t>
            </a:r>
            <a:r>
              <a:rPr lang="ru-RU" sz="2400" dirty="0">
                <a:latin typeface="Times New Roman" panose="02020603050405020304" pitchFamily="18" charset="0"/>
                <a:cs typeface="Times New Roman" panose="02020603050405020304" pitchFamily="18" charset="0"/>
              </a:rPr>
              <a:t>это организация земель и севооборотов. </a:t>
            </a:r>
          </a:p>
          <a:p>
            <a:pPr marL="0" indent="0" algn="just">
              <a:buNone/>
            </a:pPr>
            <a:r>
              <a:rPr lang="ru-RU" sz="2400" b="1" dirty="0">
                <a:latin typeface="Times New Roman" panose="02020603050405020304" pitchFamily="18" charset="0"/>
                <a:cs typeface="Times New Roman" panose="02020603050405020304" pitchFamily="18" charset="0"/>
              </a:rPr>
              <a:t>	Решая эту задачу определяют:</a:t>
            </a:r>
          </a:p>
          <a:p>
            <a:pPr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 Хозяйственное назначение и характер использования каждого земельного участка</a:t>
            </a:r>
          </a:p>
          <a:p>
            <a:pPr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 Уровень интенсивности использования отдельных видов и участков земель</a:t>
            </a:r>
          </a:p>
          <a:p>
            <a:pPr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 Система севооборотов, объемы улучшения и консервации земель, сохранение и воспроизводство плодородия почв, мелиоративного и противоэрозионного обустройства территории</a:t>
            </a:r>
          </a:p>
          <a:p>
            <a:pPr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 Нормативы, режим и условия использования земельных участков</a:t>
            </a:r>
          </a:p>
          <a:p>
            <a:pPr algn="just">
              <a:buFont typeface="Wingdings" panose="05000000000000000000" pitchFamily="2" charset="2"/>
              <a:buChar char="Ø"/>
            </a:pPr>
            <a:endParaRPr lang="ru-RU" alt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295620171"/>
      </p:ext>
    </p:extLst>
  </p:cSld>
  <p:clrMapOvr>
    <a:masterClrMapping/>
  </p:clrMapOvr>
  <p:transition spd="slow">
    <p:cove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1259632" y="620688"/>
            <a:ext cx="6984776" cy="5628283"/>
          </a:xfrm>
        </p:spPr>
        <p:txBody>
          <a:bodyPr>
            <a:normAutofit fontScale="92500" lnSpcReduction="20000"/>
          </a:bodyPr>
          <a:lstStyle/>
          <a:p>
            <a:pPr marL="0" indent="0" algn="just">
              <a:buNone/>
            </a:pPr>
            <a:r>
              <a:rPr lang="ru-RU" sz="2000" dirty="0"/>
              <a:t>	</a:t>
            </a:r>
            <a:r>
              <a:rPr lang="ru-RU" sz="2400" b="1" dirty="0">
                <a:latin typeface="Times New Roman" panose="02020603050405020304" pitchFamily="18" charset="0"/>
                <a:cs typeface="Times New Roman" panose="02020603050405020304" pitchFamily="18" charset="0"/>
              </a:rPr>
              <a:t>5</a:t>
            </a:r>
            <a:r>
              <a:rPr lang="ru-RU" sz="2400" dirty="0">
                <a:latin typeface="Times New Roman" panose="02020603050405020304" pitchFamily="18" charset="0"/>
                <a:cs typeface="Times New Roman" panose="02020603050405020304" pitchFamily="18" charset="0"/>
              </a:rPr>
              <a:t>.Схематически намечают систему использования сельскохозяйственных земель. План трансформации и предварительную экспликацию земель составляют на 2 срока: </a:t>
            </a:r>
            <a:r>
              <a:rPr lang="ru-RU" sz="2400" b="1" dirty="0">
                <a:latin typeface="Times New Roman" panose="02020603050405020304" pitchFamily="18" charset="0"/>
                <a:cs typeface="Times New Roman" panose="02020603050405020304" pitchFamily="18" charset="0"/>
              </a:rPr>
              <a:t>фактический и расчетный </a:t>
            </a:r>
            <a:r>
              <a:rPr lang="ru-RU" sz="2400" dirty="0">
                <a:latin typeface="Times New Roman" panose="02020603050405020304" pitchFamily="18" charset="0"/>
                <a:cs typeface="Times New Roman" panose="02020603050405020304" pitchFamily="18" charset="0"/>
              </a:rPr>
              <a:t>(только для земель , которые реально могут быть вовлечены в оборот).</a:t>
            </a:r>
          </a:p>
          <a:p>
            <a:pPr marL="0" indent="0" algn="just">
              <a:buNone/>
            </a:pPr>
            <a:r>
              <a:rPr lang="ru-RU" sz="2400" dirty="0">
                <a:latin typeface="Times New Roman" panose="02020603050405020304" pitchFamily="18" charset="0"/>
                <a:cs typeface="Times New Roman" panose="02020603050405020304" pitchFamily="18" charset="0"/>
              </a:rPr>
              <a:t>	Предлагаемые решения должны быть обоснованы  с помощью  системы показателей.</a:t>
            </a:r>
          </a:p>
          <a:p>
            <a:pPr marL="0" indent="0" algn="just">
              <a:buNone/>
            </a:pPr>
            <a:r>
              <a:rPr lang="ru-RU" sz="2400" dirty="0">
                <a:latin typeface="Times New Roman" panose="02020603050405020304" pitchFamily="18" charset="0"/>
                <a:cs typeface="Times New Roman" panose="02020603050405020304" pitchFamily="18" charset="0"/>
              </a:rPr>
              <a:t>	Трансформация, улучшения  и перераспределения  земель намечают по видам мероприятий  в границах объекта, которым  может быть существующий или специально выделенный контур земель, рабочий участок или их группы, массив земель, точечный или линейный объект.</a:t>
            </a:r>
          </a:p>
          <a:p>
            <a:pPr marL="0" indent="0" algn="just">
              <a:buNone/>
            </a:pPr>
            <a:r>
              <a:rPr lang="ru-RU" sz="2400" dirty="0">
                <a:latin typeface="Times New Roman" panose="02020603050405020304" pitchFamily="18" charset="0"/>
                <a:cs typeface="Times New Roman" panose="02020603050405020304" pitchFamily="18" charset="0"/>
              </a:rPr>
              <a:t>	 Все объекты в виды мероприятий а по трансформации, улучшению и перераспределению земель отображаются на чертеже землеустроительного обследования (эскизный вариант) и на плане организации и устройства территории сельскохозяйственных земель (рекомендуемый вариант).</a:t>
            </a:r>
          </a:p>
          <a:p>
            <a:pPr marL="0" lvl="0" indent="0" algn="just">
              <a:buNone/>
            </a:pPr>
            <a:endParaRPr lang="ru-RU" sz="2000" dirty="0">
              <a:latin typeface="Times New Roman" panose="02020603050405020304" pitchFamily="18" charset="0"/>
              <a:cs typeface="Times New Roman" panose="02020603050405020304" pitchFamily="18" charset="0"/>
            </a:endParaRPr>
          </a:p>
          <a:p>
            <a:pPr marL="0" indent="0" algn="just">
              <a:buNone/>
            </a:pPr>
            <a:endParaRPr lang="ru-RU" dirty="0"/>
          </a:p>
        </p:txBody>
      </p:sp>
    </p:spTree>
    <p:extLst>
      <p:ext uri="{BB962C8B-B14F-4D97-AF65-F5344CB8AC3E}">
        <p14:creationId xmlns:p14="http://schemas.microsoft.com/office/powerpoint/2010/main" xmlns="" val="3474524857"/>
      </p:ext>
    </p:extLst>
  </p:cSld>
  <p:clrMapOvr>
    <a:masterClrMapping/>
  </p:clrMapOvr>
  <p:transition spd="slow">
    <p:cove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6">
            <a:extLst>
              <a:ext uri="{FF2B5EF4-FFF2-40B4-BE49-F238E27FC236}">
                <a16:creationId xmlns:a16="http://schemas.microsoft.com/office/drawing/2014/main" xmlns="" id="{F7AA72CB-6B7E-41FB-80A3-2595441FB0ED}"/>
              </a:ext>
            </a:extLst>
          </p:cNvPr>
          <p:cNvSpPr>
            <a:spLocks noGrp="1"/>
          </p:cNvSpPr>
          <p:nvPr>
            <p:ph type="body" idx="1"/>
          </p:nvPr>
        </p:nvSpPr>
        <p:spPr>
          <a:xfrm>
            <a:off x="1115616" y="692696"/>
            <a:ext cx="6840760" cy="5688632"/>
          </a:xfrm>
        </p:spPr>
        <p:txBody>
          <a:bodyPr>
            <a:normAutofit fontScale="92500" lnSpcReduction="20000"/>
          </a:bodyPr>
          <a:lstStyle/>
          <a:p>
            <a:pPr algn="just"/>
            <a:r>
              <a:rPr lang="ru-RU" sz="2900" dirty="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В текстовую часть проекта внутрихозяйственного землеустройства включается таблица с указанием наименования объекта, его местоположения, вида земель, площади,  проблем с использованием и охраной земель, вида мероприятий и их стоимости по укрепленным нормативам.</a:t>
            </a:r>
          </a:p>
          <a:p>
            <a:pPr algn="just"/>
            <a:r>
              <a:rPr lang="ru-RU" sz="2600" dirty="0">
                <a:latin typeface="Times New Roman" panose="02020603050405020304" pitchFamily="18" charset="0"/>
                <a:cs typeface="Times New Roman" panose="02020603050405020304" pitchFamily="18" charset="0"/>
              </a:rPr>
              <a:t>	В рекомендуемый вариант на расчетный период проекта включается только мероприятия реально обеспеченные финансированием, возможностями хозяйства и обслуживающих его подрядных организаций, наличием проектной документации.</a:t>
            </a:r>
          </a:p>
          <a:p>
            <a:pPr algn="just"/>
            <a:r>
              <a:rPr lang="ru-RU" sz="2600" dirty="0">
                <a:latin typeface="Times New Roman" panose="02020603050405020304" pitchFamily="18" charset="0"/>
                <a:cs typeface="Times New Roman" panose="02020603050405020304" pitchFamily="18" charset="0"/>
              </a:rPr>
              <a:t>	В случаях, когда экономическая, экологическая  и социальная целесообразность намеченных мероприятий неочевидна, осуществляются необходимые расчеты и обоснования.</a:t>
            </a:r>
          </a:p>
          <a:p>
            <a:r>
              <a:rPr lang="ru-RU" sz="2900" dirty="0"/>
              <a:t> </a:t>
            </a:r>
          </a:p>
          <a:p>
            <a:pPr algn="just"/>
            <a:endParaRPr lang="ru-RU"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947027548"/>
      </p:ext>
    </p:extLst>
  </p:cSld>
  <p:clrMapOvr>
    <a:masterClrMapping/>
  </p:clrMapOvr>
  <p:transition spd="slow">
    <p:cove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6" name="Rectangle 8">
            <a:extLst>
              <a:ext uri="{FF2B5EF4-FFF2-40B4-BE49-F238E27FC236}">
                <a16:creationId xmlns:a16="http://schemas.microsoft.com/office/drawing/2014/main" xmlns="" id="{302153DC-298C-475E-ACAC-17C342546B07}"/>
              </a:ext>
            </a:extLst>
          </p:cNvPr>
          <p:cNvSpPr>
            <a:spLocks noGrp="1" noChangeArrowheads="1"/>
          </p:cNvSpPr>
          <p:nvPr>
            <p:ph type="subTitle" idx="1"/>
          </p:nvPr>
        </p:nvSpPr>
        <p:spPr>
          <a:xfrm>
            <a:off x="915319" y="5374506"/>
            <a:ext cx="7313362" cy="1077540"/>
          </a:xfrm>
          <a:extLst>
            <a:ext uri="{AF507438-7753-43E0-B8FC-AC1667EBCBE1}">
              <a14:hiddenEffects xmlns:a14="http://schemas.microsoft.com/office/drawing/2010/main" xmlns="">
                <a:effectLst>
                  <a:outerShdw dist="17961" dir="2700000" algn="ctr" rotWithShape="0">
                    <a:srgbClr val="1E1E20"/>
                  </a:outerShdw>
                </a:effectLst>
              </a14:hiddenEffects>
            </a:ext>
          </a:extLst>
        </p:spPr>
        <p:txBody>
          <a:bodyPr>
            <a:noAutofit/>
          </a:bodyPr>
          <a:lstStyle/>
          <a:p>
            <a:r>
              <a:rPr lang="ru-RU" altLang="ru-RU" sz="2800" dirty="0">
                <a:solidFill>
                  <a:srgbClr val="FFFFFF"/>
                </a:solidFill>
              </a:rPr>
              <a:t> </a:t>
            </a:r>
          </a:p>
        </p:txBody>
      </p:sp>
      <p:sp>
        <p:nvSpPr>
          <p:cNvPr id="2053" name="Rectangle 5">
            <a:extLst>
              <a:ext uri="{FF2B5EF4-FFF2-40B4-BE49-F238E27FC236}">
                <a16:creationId xmlns:a16="http://schemas.microsoft.com/office/drawing/2014/main" xmlns="" id="{34637F53-C858-49EB-8AA4-D8EAD02B3D30}"/>
              </a:ext>
            </a:extLst>
          </p:cNvPr>
          <p:cNvSpPr>
            <a:spLocks noGrp="1" noChangeArrowheads="1"/>
          </p:cNvSpPr>
          <p:nvPr>
            <p:ph type="ctrTitle"/>
          </p:nvPr>
        </p:nvSpPr>
        <p:spPr>
          <a:xfrm rot="10800000" flipV="1">
            <a:off x="458670" y="2240867"/>
            <a:ext cx="8226660" cy="2376265"/>
          </a:xfrm>
          <a:noFill/>
        </p:spPr>
        <p:txBody>
          <a:bodyPr anchor="b">
            <a:normAutofit fontScale="90000"/>
          </a:bodyPr>
          <a:lstStyle/>
          <a:p>
            <a:r>
              <a:rPr lang="ru-RU" sz="4000" b="1" spc="50" dirty="0">
                <a:ln w="9525" cmpd="sng">
                  <a:solidFill>
                    <a:schemeClr val="bg1"/>
                  </a:solidFill>
                  <a:prstDash val="solid"/>
                </a:ln>
                <a:solidFill>
                  <a:srgbClr val="70AD47">
                    <a:tint val="1000"/>
                  </a:srgbClr>
                </a:solidFill>
                <a:effectLst>
                  <a:glow rad="38100">
                    <a:schemeClr val="accent1">
                      <a:alpha val="40000"/>
                    </a:schemeClr>
                  </a:glow>
                </a:effectLst>
                <a:latin typeface="Times New Roman" panose="02020603050405020304" pitchFamily="18" charset="0"/>
                <a:cs typeface="Times New Roman" panose="02020603050405020304" pitchFamily="18" charset="0"/>
              </a:rPr>
              <a:t/>
            </a:r>
            <a:br>
              <a:rPr lang="ru-RU" sz="4000" b="1" spc="50" dirty="0">
                <a:ln w="9525" cmpd="sng">
                  <a:solidFill>
                    <a:schemeClr val="bg1"/>
                  </a:solidFill>
                  <a:prstDash val="solid"/>
                </a:ln>
                <a:solidFill>
                  <a:srgbClr val="70AD47">
                    <a:tint val="1000"/>
                  </a:srgbClr>
                </a:solidFill>
                <a:effectLst>
                  <a:glow rad="38100">
                    <a:schemeClr val="accent1">
                      <a:alpha val="40000"/>
                    </a:schemeClr>
                  </a:glow>
                </a:effectLst>
                <a:latin typeface="Times New Roman" panose="02020603050405020304" pitchFamily="18" charset="0"/>
                <a:cs typeface="Times New Roman" panose="02020603050405020304" pitchFamily="18" charset="0"/>
              </a:rPr>
            </a:br>
            <a: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Вопрос 10.</a:t>
            </a:r>
            <a:b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br>
            <a: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 Оптимизация землепользований сельскохозяйственных организация</a:t>
            </a:r>
            <a:r>
              <a:rPr lang="ru-RU" sz="4000" dirty="0">
                <a:ln>
                  <a:solidFill>
                    <a:sysClr val="windowText" lastClr="000000"/>
                  </a:solidFill>
                </a:ln>
                <a:solidFill>
                  <a:schemeClr val="tx2"/>
                </a:solidFill>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
            </a:r>
            <a:br>
              <a:rPr lang="ru-RU" sz="4000" dirty="0">
                <a:ln>
                  <a:solidFill>
                    <a:sysClr val="windowText" lastClr="000000"/>
                  </a:solidFill>
                </a:ln>
                <a:solidFill>
                  <a:schemeClr val="tx2"/>
                </a:solidFill>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br>
            <a:endParaRPr lang="ru-RU" altLang="ru-RU" sz="4000" dirty="0">
              <a:ln>
                <a:solidFill>
                  <a:sysClr val="windowText" lastClr="000000"/>
                </a:solidFill>
              </a:ln>
              <a:solidFill>
                <a:schemeClr val="tx2"/>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xmlns="" val="1051208602"/>
      </p:ext>
    </p:extLst>
  </p:cSld>
  <p:clrMapOvr>
    <a:masterClrMapping/>
  </p:clrMapOvr>
  <p:transition spd="slow">
    <p:cove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a:extLst>
              <a:ext uri="{FF2B5EF4-FFF2-40B4-BE49-F238E27FC236}">
                <a16:creationId xmlns:a16="http://schemas.microsoft.com/office/drawing/2014/main" xmlns="" id="{0E739EBE-CB20-4F49-BA83-3F5B6C8A2428}"/>
              </a:ext>
            </a:extLst>
          </p:cNvPr>
          <p:cNvSpPr>
            <a:spLocks noGrp="1" noChangeArrowheads="1"/>
          </p:cNvSpPr>
          <p:nvPr>
            <p:ph idx="1"/>
          </p:nvPr>
        </p:nvSpPr>
        <p:spPr>
          <a:xfrm>
            <a:off x="755576" y="692696"/>
            <a:ext cx="7416824" cy="5976664"/>
          </a:xfrm>
        </p:spPr>
        <p:txBody>
          <a:bodyPr>
            <a:normAutofit lnSpcReduction="10000"/>
          </a:bodyPr>
          <a:lstStyle/>
          <a:p>
            <a:pPr marL="0" indent="0" algn="just">
              <a:buNone/>
            </a:pPr>
            <a:r>
              <a:rPr lang="ru-RU" dirty="0"/>
              <a:t>	</a:t>
            </a:r>
            <a:r>
              <a:rPr lang="ru-RU" sz="2400" dirty="0">
                <a:latin typeface="Times New Roman" panose="02020603050405020304" pitchFamily="18" charset="0"/>
                <a:cs typeface="Times New Roman" panose="02020603050405020304" pitchFamily="18" charset="0"/>
              </a:rPr>
              <a:t>В современных условиях хозяйствования,  характеризующихся переходом на рыночные переходом на рыночные отношения и объективно возрастающими требованиями  к обеспечению экологической безопасности  производства  и экологии землепользования, необходимость выработки проектных решений, обеспечивающих повышение эффективности сельскохозяйственного производства на основе ресурсосбережения, достигаемого  путем оптимизации землепользования сельскохозяйственных организаций. При этом имеется ввиду также относительное снижение антропогенной нагрузки на территорию в интересах улучшения экологического состояния окружающей средою</a:t>
            </a:r>
          </a:p>
          <a:p>
            <a:pPr marL="0" indent="0" algn="just">
              <a:buNone/>
            </a:pPr>
            <a:r>
              <a:rPr lang="ru-RU" sz="2400" dirty="0">
                <a:latin typeface="Times New Roman" panose="02020603050405020304" pitchFamily="18" charset="0"/>
                <a:cs typeface="Times New Roman" panose="02020603050405020304" pitchFamily="18" charset="0"/>
              </a:rPr>
              <a:t>	При нынешней дороговизне удобрений, средств защиты растений, сельскохозяйственной техники и энергоносителей интенсификация земледелия на всей площади пахотных земель в обозримой перспективе труднодостижима. </a:t>
            </a:r>
            <a:endParaRPr lang="ru-RU" alt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54248809"/>
      </p:ext>
    </p:extLst>
  </p:cSld>
  <p:clrMapOvr>
    <a:masterClrMapping/>
  </p:clrMapOvr>
  <p:transition spd="slow">
    <p:cove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1115616" y="548680"/>
            <a:ext cx="6696744" cy="5688633"/>
          </a:xfrm>
        </p:spPr>
        <p:txBody>
          <a:bodyPr anchor="b">
            <a:normAutofit fontScale="85000" lnSpcReduction="20000"/>
          </a:bodyPr>
          <a:lstStyle/>
          <a:p>
            <a:pPr marL="0" indent="0" algn="just">
              <a:buNone/>
            </a:pPr>
            <a:r>
              <a:rPr lang="ru-RU" sz="2200" dirty="0">
                <a:latin typeface="Times New Roman" panose="02020603050405020304" pitchFamily="18" charset="0"/>
                <a:cs typeface="Times New Roman" panose="02020603050405020304" pitchFamily="18" charset="0"/>
              </a:rPr>
              <a:t>	</a:t>
            </a:r>
          </a:p>
          <a:p>
            <a:pPr marL="0" indent="0" algn="just">
              <a:buNone/>
            </a:pPr>
            <a:r>
              <a:rPr lang="ru-RU" sz="2200" dirty="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Более реальной представляется перспектива улучшения баланса ресурсов и повышения эффективности земледелия путем оптимизации землепользования, осуществляемой на основе следующих общих положений:</a:t>
            </a:r>
          </a:p>
          <a:p>
            <a:pPr algn="just">
              <a:buFont typeface="Wingdings" panose="05000000000000000000" pitchFamily="2" charset="2"/>
              <a:buChar char="Ø"/>
            </a:pPr>
            <a:r>
              <a:rPr lang="ru-RU" sz="2600" dirty="0">
                <a:latin typeface="Times New Roman" panose="02020603050405020304" pitchFamily="18" charset="0"/>
                <a:cs typeface="Times New Roman" panose="02020603050405020304" pitchFamily="18" charset="0"/>
              </a:rPr>
              <a:t>земля, функционируя в качестве главного средства производства сельском хозяйстве, имеет три стороны качества: </a:t>
            </a:r>
          </a:p>
          <a:p>
            <a:pPr marL="0" indent="0" algn="just">
              <a:buNone/>
            </a:pPr>
            <a:r>
              <a:rPr lang="ru-RU" sz="2600" dirty="0">
                <a:latin typeface="Times New Roman" panose="02020603050405020304" pitchFamily="18" charset="0"/>
                <a:cs typeface="Times New Roman" panose="02020603050405020304" pitchFamily="18" charset="0"/>
              </a:rPr>
              <a:t>	1)</a:t>
            </a:r>
            <a:r>
              <a:rPr lang="ru-RU" sz="2600" b="1" dirty="0">
                <a:latin typeface="Times New Roman" panose="02020603050405020304" pitchFamily="18" charset="0"/>
                <a:cs typeface="Times New Roman" panose="02020603050405020304" pitchFamily="18" charset="0"/>
              </a:rPr>
              <a:t>плодородие</a:t>
            </a:r>
            <a:r>
              <a:rPr lang="ru-RU" sz="2600" dirty="0">
                <a:latin typeface="Times New Roman" panose="02020603050405020304" pitchFamily="18" charset="0"/>
                <a:cs typeface="Times New Roman" panose="02020603050405020304" pitchFamily="18" charset="0"/>
              </a:rPr>
              <a:t>, от которого зависит урожайность сельскохозяйственных культур; </a:t>
            </a:r>
          </a:p>
          <a:p>
            <a:pPr marL="0" indent="0" algn="just">
              <a:buNone/>
            </a:pPr>
            <a:r>
              <a:rPr lang="ru-RU" sz="2600" dirty="0">
                <a:latin typeface="Times New Roman" panose="02020603050405020304" pitchFamily="18" charset="0"/>
                <a:cs typeface="Times New Roman" panose="02020603050405020304" pitchFamily="18" charset="0"/>
              </a:rPr>
              <a:t>	2)</a:t>
            </a:r>
            <a:r>
              <a:rPr lang="ru-RU" sz="2600" b="1" dirty="0">
                <a:latin typeface="Times New Roman" panose="02020603050405020304" pitchFamily="18" charset="0"/>
                <a:cs typeface="Times New Roman" panose="02020603050405020304" pitchFamily="18" charset="0"/>
              </a:rPr>
              <a:t>технологические свойства земельных участков</a:t>
            </a:r>
            <a:r>
              <a:rPr lang="ru-RU" sz="2600" dirty="0">
                <a:latin typeface="Times New Roman" panose="02020603050405020304" pitchFamily="18" charset="0"/>
                <a:cs typeface="Times New Roman" panose="02020603050405020304" pitchFamily="18" charset="0"/>
              </a:rPr>
              <a:t>, определяющие трудоемкость выполнения полевых механизированных работ; </a:t>
            </a:r>
          </a:p>
          <a:p>
            <a:pPr marL="0" indent="0" algn="just">
              <a:buNone/>
            </a:pPr>
            <a:r>
              <a:rPr lang="ru-RU" sz="2600" dirty="0">
                <a:latin typeface="Times New Roman" panose="02020603050405020304" pitchFamily="18" charset="0"/>
                <a:cs typeface="Times New Roman" panose="02020603050405020304" pitchFamily="18" charset="0"/>
              </a:rPr>
              <a:t>	3)</a:t>
            </a:r>
            <a:r>
              <a:rPr lang="ru-RU" sz="2600" b="1" dirty="0">
                <a:latin typeface="Times New Roman" panose="02020603050405020304" pitchFamily="18" charset="0"/>
                <a:cs typeface="Times New Roman" panose="02020603050405020304" pitchFamily="18" charset="0"/>
              </a:rPr>
              <a:t>местоположение земельных участков по отношению к внутрихозяйственным производственным центрам</a:t>
            </a:r>
            <a:r>
              <a:rPr lang="ru-RU" sz="2600" dirty="0">
                <a:latin typeface="Times New Roman" panose="02020603050405020304" pitchFamily="18" charset="0"/>
                <a:cs typeface="Times New Roman" panose="02020603050405020304" pitchFamily="18" charset="0"/>
              </a:rPr>
              <a:t>, обуславливающее величину затрат на транспортные работы и холосты перегоны техники при возделывании сельскохозяйственных культур.</a:t>
            </a:r>
            <a:r>
              <a:rPr lang="ru-RU" sz="2200" dirty="0">
                <a:latin typeface="Times New Roman" panose="02020603050405020304" pitchFamily="18" charset="0"/>
                <a:cs typeface="Times New Roman" panose="02020603050405020304" pitchFamily="18" charset="0"/>
              </a:rPr>
              <a:t>	</a:t>
            </a:r>
          </a:p>
          <a:p>
            <a:pPr marL="0" indent="0" algn="just">
              <a:buNone/>
            </a:pPr>
            <a:endParaRPr lang="ru-RU" sz="2000" dirty="0"/>
          </a:p>
        </p:txBody>
      </p:sp>
    </p:spTree>
    <p:extLst>
      <p:ext uri="{BB962C8B-B14F-4D97-AF65-F5344CB8AC3E}">
        <p14:creationId xmlns:p14="http://schemas.microsoft.com/office/powerpoint/2010/main" xmlns="" val="3461184090"/>
      </p:ext>
    </p:extLst>
  </p:cSld>
  <p:clrMapOvr>
    <a:masterClrMapping/>
  </p:clrMapOvr>
  <p:transition spd="slow">
    <p:cove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1187624" y="764704"/>
            <a:ext cx="6840760" cy="5628283"/>
          </a:xfrm>
        </p:spPr>
        <p:txBody>
          <a:bodyPr>
            <a:normAutofit fontScale="77500" lnSpcReduction="20000"/>
          </a:bodyPr>
          <a:lstStyle/>
          <a:p>
            <a:pPr algn="just">
              <a:buFont typeface="Wingdings" panose="05000000000000000000" pitchFamily="2" charset="2"/>
              <a:buChar char="Ø"/>
            </a:pPr>
            <a:r>
              <a:rPr lang="ru-RU" dirty="0">
                <a:latin typeface="Times New Roman" panose="02020603050405020304" pitchFamily="18" charset="0"/>
                <a:cs typeface="Times New Roman" panose="02020603050405020304" pitchFamily="18" charset="0"/>
              </a:rPr>
              <a:t>вносимые в почву органические и минеральные удобрения весомее окупаются урожаем на более плодородных землях (по данным </a:t>
            </a:r>
            <a:r>
              <a:rPr lang="ru-RU" dirty="0" err="1">
                <a:latin typeface="Times New Roman" panose="02020603050405020304" pitchFamily="18" charset="0"/>
                <a:cs typeface="Times New Roman" panose="02020603050405020304" pitchFamily="18" charset="0"/>
              </a:rPr>
              <a:t>БелНИИ</a:t>
            </a:r>
            <a:r>
              <a:rPr lang="ru-RU" dirty="0">
                <a:latin typeface="Times New Roman" panose="02020603050405020304" pitchFamily="18" charset="0"/>
                <a:cs typeface="Times New Roman" panose="02020603050405020304" pitchFamily="18" charset="0"/>
              </a:rPr>
              <a:t> почвоведения и агрохимии окупаемость зерном 1 кг </a:t>
            </a:r>
            <a:r>
              <a:rPr lang="ru-RU" dirty="0" err="1">
                <a:latin typeface="Times New Roman" panose="02020603050405020304" pitchFamily="18" charset="0"/>
                <a:cs typeface="Times New Roman" panose="02020603050405020304" pitchFamily="18" charset="0"/>
              </a:rPr>
              <a:t>д.в</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NPK</a:t>
            </a:r>
            <a:r>
              <a:rPr lang="ru-RU" dirty="0">
                <a:latin typeface="Times New Roman" panose="02020603050405020304" pitchFamily="18" charset="0"/>
                <a:cs typeface="Times New Roman" panose="02020603050405020304" pitchFamily="18" charset="0"/>
              </a:rPr>
              <a:t> на малоплодородных (до 20 баллов) землях составляет порядка 3,4 кг.. на лучших ( 50 и более баллов) 6,6 кг. 1 кг органических удобрений соответственно 11 и 22 кг);</a:t>
            </a:r>
          </a:p>
          <a:p>
            <a:pPr algn="just">
              <a:buFont typeface="Wingdings" panose="05000000000000000000" pitchFamily="2" charset="2"/>
              <a:buChar char="Ø"/>
            </a:pPr>
            <a:r>
              <a:rPr lang="ru-RU" dirty="0">
                <a:latin typeface="Times New Roman" panose="02020603050405020304" pitchFamily="18" charset="0"/>
                <a:cs typeface="Times New Roman" panose="02020603050405020304" pitchFamily="18" charset="0"/>
              </a:rPr>
              <a:t>затраты на возделывание сельскохозяйственных культур уменьшаются по мере улучшения технологических свойств земельных участков и их транспортной доступности.</a:t>
            </a:r>
          </a:p>
          <a:p>
            <a:pPr marL="0" indent="0" algn="just">
              <a:buNone/>
            </a:pPr>
            <a:r>
              <a:rPr lang="ru-RU" dirty="0">
                <a:latin typeface="Times New Roman" panose="02020603050405020304" pitchFamily="18" charset="0"/>
                <a:cs typeface="Times New Roman" panose="02020603050405020304" pitchFamily="18" charset="0"/>
              </a:rPr>
              <a:t>	Подготовка предложения по оптимизации землепользования должна основываться на тщательном анализе качественного состояния сельскохозяйственных земель, сравнительной оценке участков пахотных земель, улучшенных луговых земель по эффективности возделывания сельскохозяйственных культур и эффективности хозяйственного использования.</a:t>
            </a:r>
          </a:p>
          <a:p>
            <a:pPr marL="0" lvl="0" indent="0" algn="just">
              <a:buNone/>
            </a:pPr>
            <a:endParaRPr lang="ru-RU" sz="2000" dirty="0">
              <a:latin typeface="Times New Roman" panose="02020603050405020304" pitchFamily="18" charset="0"/>
              <a:cs typeface="Times New Roman" panose="02020603050405020304" pitchFamily="18" charset="0"/>
            </a:endParaRPr>
          </a:p>
          <a:p>
            <a:pPr marL="0" indent="0" algn="just">
              <a:buNone/>
            </a:pPr>
            <a:endParaRPr lang="ru-RU" dirty="0"/>
          </a:p>
        </p:txBody>
      </p:sp>
    </p:spTree>
    <p:extLst>
      <p:ext uri="{BB962C8B-B14F-4D97-AF65-F5344CB8AC3E}">
        <p14:creationId xmlns:p14="http://schemas.microsoft.com/office/powerpoint/2010/main" xmlns="" val="3739763648"/>
      </p:ext>
    </p:extLst>
  </p:cSld>
  <p:clrMapOvr>
    <a:masterClrMapping/>
  </p:clrMapOvr>
  <p:transition spd="slow">
    <p:cove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a:extLst>
              <a:ext uri="{FF2B5EF4-FFF2-40B4-BE49-F238E27FC236}">
                <a16:creationId xmlns:a16="http://schemas.microsoft.com/office/drawing/2014/main" xmlns="" id="{0E739EBE-CB20-4F49-BA83-3F5B6C8A2428}"/>
              </a:ext>
            </a:extLst>
          </p:cNvPr>
          <p:cNvSpPr>
            <a:spLocks noGrp="1" noChangeArrowheads="1"/>
          </p:cNvSpPr>
          <p:nvPr>
            <p:ph idx="1"/>
          </p:nvPr>
        </p:nvSpPr>
        <p:spPr>
          <a:xfrm>
            <a:off x="935596" y="476672"/>
            <a:ext cx="7272808" cy="6192688"/>
          </a:xfrm>
        </p:spPr>
        <p:txBody>
          <a:bodyPr>
            <a:noAutofit/>
          </a:bodyPr>
          <a:lstStyle/>
          <a:p>
            <a:pPr marL="0" indent="0" algn="just">
              <a:buNone/>
            </a:pPr>
            <a:r>
              <a:rPr lang="ru-RU" sz="24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Оценка земельных участков по эффективности возделывания сельскохозяйственных культур производится на основе матрицы условной энергетической эффективности (условного дохода) возделывания сельскохозяйственных культур по рабочим участкам.</a:t>
            </a:r>
          </a:p>
          <a:p>
            <a:pPr marL="0" indent="0" algn="just">
              <a:buNone/>
            </a:pPr>
            <a:r>
              <a:rPr lang="ru-RU" sz="2000" dirty="0">
                <a:latin typeface="Times New Roman" panose="02020603050405020304" pitchFamily="18" charset="0"/>
                <a:cs typeface="Times New Roman" panose="02020603050405020304" pitchFamily="18" charset="0"/>
              </a:rPr>
              <a:t>	Синтезирующими показателями эффективности является энергетическая эффективность (условный подход) возделывания сельскохозяйственных культур по рабочим участкам, а также в качестве дополнительных дифференцированные показатели энергетического баланса (условного дохода) по отношению к худшим или средним условиям рассматриваемой территории (республики, области, района, сельхозорганизации). </a:t>
            </a:r>
          </a:p>
          <a:p>
            <a:pPr marL="0" indent="0" algn="just">
              <a:buNone/>
            </a:pPr>
            <a:r>
              <a:rPr lang="ru-RU" sz="2000" dirty="0">
                <a:latin typeface="Times New Roman" panose="02020603050405020304" pitchFamily="18" charset="0"/>
                <a:cs typeface="Times New Roman" panose="02020603050405020304" pitchFamily="18" charset="0"/>
              </a:rPr>
              <a:t>	Дифференциальный энергетический баланс по земельным участкам рассчитывается как разница  между энергетической эффективностью (условным доходом) возделывания сельскохозяйственных культур на конкретном участке и энергетической эффективностью (условным доходом), возделывания сельскохозяйственных культур н худших землях или средней энергетической эффективностью возделывания сельскохозяйственных культур в пределах рассматриваемой территории.</a:t>
            </a:r>
          </a:p>
          <a:p>
            <a:pPr marL="0" indent="0" algn="just">
              <a:buNone/>
            </a:pPr>
            <a:endParaRPr lang="ru-RU" alt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16199164"/>
      </p:ext>
    </p:extLst>
  </p:cSld>
  <p:clrMapOvr>
    <a:masterClrMapping/>
  </p:clrMapOvr>
  <p:transition spd="slow">
    <p:cove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755576" y="476672"/>
            <a:ext cx="7560840" cy="6192689"/>
          </a:xfrm>
        </p:spPr>
        <p:txBody>
          <a:bodyPr>
            <a:normAutofit fontScale="85000" lnSpcReduction="20000"/>
          </a:bodyPr>
          <a:lstStyle/>
          <a:p>
            <a:pPr marL="0" indent="0" algn="just">
              <a:buNone/>
            </a:pPr>
            <a:r>
              <a:rPr lang="ru-RU" sz="2000" dirty="0"/>
              <a:t>	</a:t>
            </a:r>
            <a:r>
              <a:rPr lang="ru-RU" dirty="0">
                <a:latin typeface="Times New Roman" panose="02020603050405020304" pitchFamily="18" charset="0"/>
                <a:cs typeface="Times New Roman" panose="02020603050405020304" pitchFamily="18" charset="0"/>
              </a:rPr>
              <a:t>Синтезирующие показатели эффективности использования для распределения земельных участков по группам качества или по группам благоприятности возделывания сельхозкультур для дальнейшего анализа условий ведения земледелия.</a:t>
            </a:r>
          </a:p>
          <a:p>
            <a:pPr marL="0" indent="0" algn="just">
              <a:buNone/>
            </a:pPr>
            <a:r>
              <a:rPr lang="ru-RU" dirty="0">
                <a:latin typeface="Times New Roman" panose="02020603050405020304" pitchFamily="18" charset="0"/>
                <a:cs typeface="Times New Roman" panose="02020603050405020304" pitchFamily="18" charset="0"/>
              </a:rPr>
              <a:t>	Все пахотные земли рассматриваемой территории распределяются на </a:t>
            </a:r>
            <a:r>
              <a:rPr lang="ru-RU" b="1" dirty="0">
                <a:latin typeface="Times New Roman" panose="02020603050405020304" pitchFamily="18" charset="0"/>
                <a:cs typeface="Times New Roman" panose="02020603050405020304" pitchFamily="18" charset="0"/>
              </a:rPr>
              <a:t>7 групп качества</a:t>
            </a:r>
            <a:r>
              <a:rPr lang="ru-RU" dirty="0">
                <a:latin typeface="Times New Roman" panose="02020603050405020304" pitchFamily="18" charset="0"/>
                <a:cs typeface="Times New Roman" panose="02020603050405020304" pitchFamily="18" charset="0"/>
              </a:rPr>
              <a:t> по степени благоприятности для растениеводства: </a:t>
            </a:r>
          </a:p>
          <a:p>
            <a:pPr algn="just">
              <a:buFont typeface="Wingdings" panose="05000000000000000000" pitchFamily="2" charset="2"/>
              <a:buChar char="ü"/>
            </a:pPr>
            <a:r>
              <a:rPr lang="ru-RU" b="1" dirty="0">
                <a:latin typeface="Times New Roman" panose="02020603050405020304" pitchFamily="18" charset="0"/>
                <a:cs typeface="Times New Roman" panose="02020603050405020304" pitchFamily="18" charset="0"/>
              </a:rPr>
              <a:t>наиболее благоприятные; </a:t>
            </a:r>
          </a:p>
          <a:p>
            <a:pPr algn="just">
              <a:buFont typeface="Wingdings" panose="05000000000000000000" pitchFamily="2" charset="2"/>
              <a:buChar char="ü"/>
            </a:pPr>
            <a:r>
              <a:rPr lang="ru-RU" b="1" dirty="0">
                <a:latin typeface="Times New Roman" panose="02020603050405020304" pitchFamily="18" charset="0"/>
                <a:cs typeface="Times New Roman" panose="02020603050405020304" pitchFamily="18" charset="0"/>
              </a:rPr>
              <a:t>благоприяные; </a:t>
            </a:r>
          </a:p>
          <a:p>
            <a:pPr algn="just">
              <a:buFont typeface="Wingdings" panose="05000000000000000000" pitchFamily="2" charset="2"/>
              <a:buChar char="ü"/>
            </a:pPr>
            <a:r>
              <a:rPr lang="ru-RU" b="1" dirty="0">
                <a:latin typeface="Times New Roman" panose="02020603050405020304" pitchFamily="18" charset="0"/>
                <a:cs typeface="Times New Roman" panose="02020603050405020304" pitchFamily="18" charset="0"/>
              </a:rPr>
              <a:t>хорошие; </a:t>
            </a:r>
          </a:p>
          <a:p>
            <a:pPr algn="just">
              <a:buFont typeface="Wingdings" panose="05000000000000000000" pitchFamily="2" charset="2"/>
              <a:buChar char="ü"/>
            </a:pPr>
            <a:r>
              <a:rPr lang="ru-RU" b="1" dirty="0">
                <a:latin typeface="Times New Roman" panose="02020603050405020304" pitchFamily="18" charset="0"/>
                <a:cs typeface="Times New Roman" panose="02020603050405020304" pitchFamily="18" charset="0"/>
              </a:rPr>
              <a:t>удовлетворительные, </a:t>
            </a:r>
          </a:p>
          <a:p>
            <a:pPr algn="just">
              <a:buFont typeface="Wingdings" panose="05000000000000000000" pitchFamily="2" charset="2"/>
              <a:buChar char="ü"/>
            </a:pPr>
            <a:r>
              <a:rPr lang="ru-RU" b="1" dirty="0">
                <a:latin typeface="Times New Roman" panose="02020603050405020304" pitchFamily="18" charset="0"/>
                <a:cs typeface="Times New Roman" panose="02020603050405020304" pitchFamily="18" charset="0"/>
              </a:rPr>
              <a:t>неблагоприятные; </a:t>
            </a:r>
          </a:p>
          <a:p>
            <a:pPr algn="just">
              <a:buFont typeface="Wingdings" panose="05000000000000000000" pitchFamily="2" charset="2"/>
              <a:buChar char="ü"/>
            </a:pPr>
            <a:r>
              <a:rPr lang="ru-RU" b="1" dirty="0">
                <a:latin typeface="Times New Roman" panose="02020603050405020304" pitchFamily="18" charset="0"/>
                <a:cs typeface="Times New Roman" panose="02020603050405020304" pitchFamily="18" charset="0"/>
              </a:rPr>
              <a:t>плохие; </a:t>
            </a:r>
          </a:p>
          <a:p>
            <a:pPr algn="just">
              <a:buFont typeface="Wingdings" panose="05000000000000000000" pitchFamily="2" charset="2"/>
              <a:buChar char="ü"/>
            </a:pPr>
            <a:r>
              <a:rPr lang="ru-RU" b="1" dirty="0">
                <a:latin typeface="Times New Roman" panose="02020603050405020304" pitchFamily="18" charset="0"/>
                <a:cs typeface="Times New Roman" panose="02020603050405020304" pitchFamily="18" charset="0"/>
              </a:rPr>
              <a:t>самые плохие. </a:t>
            </a:r>
          </a:p>
          <a:p>
            <a:pPr marL="0" indent="0" algn="just">
              <a:buNone/>
            </a:pPr>
            <a:r>
              <a:rPr lang="ru-RU" dirty="0">
                <a:latin typeface="Times New Roman" panose="02020603050405020304" pitchFamily="18" charset="0"/>
                <a:cs typeface="Times New Roman" panose="02020603050405020304" pitchFamily="18" charset="0"/>
              </a:rPr>
              <a:t>	Распределение производства по показателям общей оценки, отражающей благоприятность возделывания сельскохозяйственных культур в среднем.</a:t>
            </a:r>
          </a:p>
          <a:p>
            <a:pPr marL="0" indent="0" algn="just">
              <a:buNone/>
            </a:pPr>
            <a:r>
              <a:rPr lang="ru-RU" sz="2400" dirty="0">
                <a:latin typeface="Times New Roman" panose="02020603050405020304" pitchFamily="18" charset="0"/>
                <a:cs typeface="Times New Roman" panose="02020603050405020304" pitchFamily="18" charset="0"/>
              </a:rPr>
              <a:t>	</a:t>
            </a:r>
          </a:p>
          <a:p>
            <a:pPr marL="0" indent="0" algn="just">
              <a:buNone/>
            </a:pPr>
            <a:endParaRPr lang="ru-RU" dirty="0"/>
          </a:p>
        </p:txBody>
      </p:sp>
    </p:spTree>
    <p:extLst>
      <p:ext uri="{BB962C8B-B14F-4D97-AF65-F5344CB8AC3E}">
        <p14:creationId xmlns:p14="http://schemas.microsoft.com/office/powerpoint/2010/main" xmlns="" val="968643044"/>
      </p:ext>
    </p:extLst>
  </p:cSld>
  <p:clrMapOvr>
    <a:masterClrMapping/>
  </p:clrMapOvr>
  <p:transition spd="slow">
    <p:cove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6">
            <a:extLst>
              <a:ext uri="{FF2B5EF4-FFF2-40B4-BE49-F238E27FC236}">
                <a16:creationId xmlns:a16="http://schemas.microsoft.com/office/drawing/2014/main" xmlns="" id="{F7AA72CB-6B7E-41FB-80A3-2595441FB0ED}"/>
              </a:ext>
            </a:extLst>
          </p:cNvPr>
          <p:cNvSpPr>
            <a:spLocks noGrp="1"/>
          </p:cNvSpPr>
          <p:nvPr>
            <p:ph type="body" idx="1"/>
          </p:nvPr>
        </p:nvSpPr>
        <p:spPr>
          <a:xfrm>
            <a:off x="539552" y="714376"/>
            <a:ext cx="8208912" cy="6120680"/>
          </a:xfrm>
        </p:spPr>
        <p:txBody>
          <a:bodyPr>
            <a:normAutofit/>
          </a:bodyPr>
          <a:lstStyle/>
          <a:p>
            <a:pPr algn="just"/>
            <a:r>
              <a:rPr lang="ru-RU" sz="2200"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Результат распределения участков по группам систематизируются в ведомости и используются для общей характеристики дифференциации качества земель, предварительного определения площади, целесообразной для исключения из земледелия в данной сельхозорганизации в интересах более рационального использования ресурсов.</a:t>
            </a:r>
          </a:p>
          <a:p>
            <a:pPr algn="just"/>
            <a:r>
              <a:rPr lang="ru-RU" dirty="0">
                <a:latin typeface="Times New Roman" panose="02020603050405020304" pitchFamily="18" charset="0"/>
                <a:cs typeface="Times New Roman" panose="02020603050405020304" pitchFamily="18" charset="0"/>
              </a:rPr>
              <a:t>	На худших по качеству земельных участках (группы  «самые плохие и плохие»)по существу производится неэффективное «сжигание» производственных ресурсов при сложившемся в последние годы их резком дефиците. При это в связи с уменьшением урожайности сельскохозяйственных культур пропорционально увеличивается землеёмкость производства единицы продукции, что даёт повод для вывода об относительном увеличении антропогенной нагрузки на территорию.</a:t>
            </a:r>
          </a:p>
          <a:p>
            <a:pPr algn="just"/>
            <a:endParaRPr lang="ru-RU"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112038335"/>
      </p:ext>
    </p:extLst>
  </p:cSld>
  <p:clrMapOvr>
    <a:masterClrMapping/>
  </p:clrMapOvr>
  <p:transition spd="slow">
    <p:cove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755576" y="660721"/>
            <a:ext cx="7416824" cy="6192688"/>
          </a:xfrm>
        </p:spPr>
        <p:txBody>
          <a:bodyPr>
            <a:normAutofit lnSpcReduction="10000"/>
          </a:bodyPr>
          <a:lstStyle/>
          <a:p>
            <a:pPr marL="0" indent="0" algn="just">
              <a:buNone/>
            </a:pPr>
            <a:r>
              <a:rPr lang="ru-RU" sz="2000" dirty="0"/>
              <a:t>	</a:t>
            </a:r>
            <a:r>
              <a:rPr lang="ru-RU" sz="2400" dirty="0">
                <a:latin typeface="Times New Roman" panose="02020603050405020304" pitchFamily="18" charset="0"/>
                <a:cs typeface="Times New Roman" panose="02020603050405020304" pitchFamily="18" charset="0"/>
              </a:rPr>
              <a:t>Поэтому необходимо проанализировать малоэффективные земельные участки и, в зависимости от причины низкой эффективности, принять соответствующие решение по оптимизации землепользования, которая может осуществляться по следующим направления:</a:t>
            </a:r>
          </a:p>
          <a:p>
            <a:pPr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уменьшение площади пахотных земель за счет изменения характера  использования тех участков, низкая эффективность использования которых обусловлена причинами генетического характера – песчаные земли, крутосклоны, мелкоконтурные и изрезанные земельные участки; такие участки целесообразно намечать под облесение, создание плантаций лекарственных растений, под выпас скота, в зависимости от конкретных условий; под лесопосадки в первую очередь намечаются низкоплодородные песчаные и супесчаные земли, а также мелкие участки удаленного расположения среди лесных массивов или к ним примыкающие;</a:t>
            </a:r>
          </a:p>
        </p:txBody>
      </p:sp>
    </p:spTree>
    <p:extLst>
      <p:ext uri="{BB962C8B-B14F-4D97-AF65-F5344CB8AC3E}">
        <p14:creationId xmlns:p14="http://schemas.microsoft.com/office/powerpoint/2010/main" xmlns="" val="1315511384"/>
      </p:ext>
    </p:extLst>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4294967295"/>
          </p:nvPr>
        </p:nvSpPr>
        <p:spPr>
          <a:xfrm>
            <a:off x="2303463" y="549275"/>
            <a:ext cx="6840537" cy="5832475"/>
          </a:xfrm>
        </p:spPr>
        <p:txBody>
          <a:bodyPr>
            <a:noAutofit/>
          </a:bodyPr>
          <a:lstStyle/>
          <a:p>
            <a:pPr marL="0" indent="0" algn="just">
              <a:buNone/>
            </a:pPr>
            <a:r>
              <a:rPr lang="ru-RU" sz="2000" dirty="0">
                <a:latin typeface="Times New Roman" panose="02020603050405020304" pitchFamily="18" charset="0"/>
                <a:cs typeface="Times New Roman" panose="02020603050405020304" pitchFamily="18" charset="0"/>
              </a:rPr>
              <a:t>		</a:t>
            </a:r>
          </a:p>
        </p:txBody>
      </p:sp>
      <p:sp>
        <p:nvSpPr>
          <p:cNvPr id="3" name="Rectangle 5">
            <a:extLst>
              <a:ext uri="{FF2B5EF4-FFF2-40B4-BE49-F238E27FC236}">
                <a16:creationId xmlns:a16="http://schemas.microsoft.com/office/drawing/2014/main" xmlns="" id="{0E739EBE-CB20-4F49-BA83-3F5B6C8A2428}"/>
              </a:ext>
            </a:extLst>
          </p:cNvPr>
          <p:cNvSpPr txBox="1">
            <a:spLocks noChangeArrowheads="1"/>
          </p:cNvSpPr>
          <p:nvPr/>
        </p:nvSpPr>
        <p:spPr>
          <a:xfrm>
            <a:off x="2123728" y="483444"/>
            <a:ext cx="6873552" cy="59766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ru-RU" sz="200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Под организацией земель и севооборотов подразумевают установление обоснованности их состава, соотношения, хозяйственно целесообразного размещения на территории и дифференцированного использования это предполагает решение следующих вопросов:</a:t>
            </a:r>
          </a:p>
          <a:p>
            <a:pPr lvl="0"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Агро-экологическое зонирование территории хозяйства</a:t>
            </a:r>
          </a:p>
          <a:p>
            <a:pPr lvl="0"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Установление состава и соотношения земель, режима и условий их использования</a:t>
            </a:r>
          </a:p>
          <a:p>
            <a:pPr lvl="0"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Трансформация, улучшение и размещение земель</a:t>
            </a:r>
          </a:p>
          <a:p>
            <a:pPr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Организация системы севооборота (установление типов, видов, количества и размеров севооборота)</a:t>
            </a:r>
            <a:endParaRPr lang="ru-RU" alt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096997066"/>
      </p:ext>
    </p:extLst>
  </p:cSld>
  <p:clrMapOvr>
    <a:masterClrMapping/>
  </p:clrMapOvr>
  <p:transition spd="slow">
    <p:cove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1187624" y="764704"/>
            <a:ext cx="6984776" cy="5760640"/>
          </a:xfrm>
        </p:spPr>
        <p:txBody>
          <a:bodyPr>
            <a:normAutofit fontScale="92500" lnSpcReduction="10000"/>
          </a:bodyPr>
          <a:lstStyle/>
          <a:p>
            <a:pPr algn="just">
              <a:buFont typeface="Wingdings" panose="05000000000000000000" pitchFamily="2" charset="2"/>
              <a:buChar char="Ø"/>
            </a:pPr>
            <a:r>
              <a:rPr lang="ru-RU" sz="2400" dirty="0">
                <a:latin typeface="Times New Roman" panose="02020603050405020304" pitchFamily="18" charset="0"/>
                <a:cs typeface="Times New Roman" panose="02020603050405020304" pitchFamily="18" charset="0"/>
              </a:rPr>
              <a:t>улучшение технологических характеристик полей и отдельно обрабатываемых земельных участков (увеличение длины гона, улучшение конфигурации и т.д.) По сравнению с оптимальными условиями (длина гона более 1000 метров), при длине гона 200 м затраты на выполнение полевых работ возрастают в 1,5 раза, 125 м - в 2 раза.</a:t>
            </a:r>
          </a:p>
          <a:p>
            <a:pPr marL="0" indent="0" algn="just">
              <a:buNone/>
            </a:pPr>
            <a:r>
              <a:rPr lang="ru-RU" sz="2400" dirty="0">
                <a:latin typeface="Times New Roman" panose="02020603050405020304" pitchFamily="18" charset="0"/>
                <a:cs typeface="Times New Roman" panose="02020603050405020304" pitchFamily="18" charset="0"/>
              </a:rPr>
              <a:t>	Улучшение технологических свойств сельскохозяйственных земель может достигаться исключением из обработки мелких участков, а также устранением изломов в границах участков, улучшением их конфигурации.</a:t>
            </a:r>
          </a:p>
          <a:p>
            <a:pPr marL="0" indent="0" algn="just">
              <a:buNone/>
            </a:pPr>
            <a:r>
              <a:rPr lang="ru-RU" sz="2400" dirty="0">
                <a:latin typeface="Times New Roman" panose="02020603050405020304" pitchFamily="18" charset="0"/>
                <a:cs typeface="Times New Roman" panose="02020603050405020304" pitchFamily="18" charset="0"/>
              </a:rPr>
              <a:t>	Исключаемые из земледелия для улучшения технологических свойств пахотных земель участки могут обладать неплохим потенциалом плодородия, поэтому такие участки целесообразно передавать для выпаса скота, охотничьим хозяйствам для организации кормовой базы диких животных и т.п.</a:t>
            </a:r>
          </a:p>
          <a:p>
            <a:pPr marL="0" indent="0" algn="just">
              <a:buNone/>
            </a:pP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578779502"/>
      </p:ext>
    </p:extLst>
  </p:cSld>
  <p:clrMapOvr>
    <a:masterClrMapping/>
  </p:clrMapOvr>
  <p:transition spd="slow">
    <p:cove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6">
            <a:extLst>
              <a:ext uri="{FF2B5EF4-FFF2-40B4-BE49-F238E27FC236}">
                <a16:creationId xmlns:a16="http://schemas.microsoft.com/office/drawing/2014/main" xmlns="" id="{F7AA72CB-6B7E-41FB-80A3-2595441FB0ED}"/>
              </a:ext>
            </a:extLst>
          </p:cNvPr>
          <p:cNvSpPr>
            <a:spLocks noGrp="1"/>
          </p:cNvSpPr>
          <p:nvPr>
            <p:ph type="body" idx="1"/>
          </p:nvPr>
        </p:nvSpPr>
        <p:spPr>
          <a:xfrm>
            <a:off x="827584" y="548680"/>
            <a:ext cx="7344816" cy="6048672"/>
          </a:xfrm>
        </p:spPr>
        <p:txBody>
          <a:bodyPr>
            <a:normAutofit fontScale="92500"/>
          </a:bodyPr>
          <a:lstStyle/>
          <a:p>
            <a:pPr algn="just"/>
            <a:r>
              <a:rPr lang="ru-RU" sz="2200"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Среди малоэффективных нередко встречаются участки с плодородными почвами и благоприятными технологическими характеристиками. Низкая эффективность из использования связана со значительной удаленностью от хозяйственных центров сельскохозяйственного предприятия. Чаще это могут быть чересполосные участки на мелиорированных землях. Для оптимизации землепользования такие участки сельскохозяйственных земель могут передаваться в порядке межхозяйственного землеустройства другим организациям, с межхозяйственными центрами которых они будут иметь лучшую транспортную связь и благодаря этому более эффективное использование. Они могут использоваться также для образования крестьянских (фермерских) хозяйств.</a:t>
            </a:r>
          </a:p>
          <a:p>
            <a:pPr algn="just"/>
            <a:r>
              <a:rPr lang="ru-RU" dirty="0">
                <a:latin typeface="Times New Roman" panose="02020603050405020304" pitchFamily="18" charset="0"/>
                <a:cs typeface="Times New Roman" panose="02020603050405020304" pitchFamily="18" charset="0"/>
              </a:rPr>
              <a:t>	Независимо от рассматриваемой территории анализ малоэффективных участков и исключение их из пахотных земель необходимо производить, в пределах землепользований сельскохозяйственных организаций. </a:t>
            </a:r>
          </a:p>
        </p:txBody>
      </p:sp>
    </p:spTree>
    <p:extLst>
      <p:ext uri="{BB962C8B-B14F-4D97-AF65-F5344CB8AC3E}">
        <p14:creationId xmlns:p14="http://schemas.microsoft.com/office/powerpoint/2010/main" xmlns="" val="3753574588"/>
      </p:ext>
    </p:extLst>
  </p:cSld>
  <p:clrMapOvr>
    <a:masterClrMapping/>
  </p:clrMapOvr>
  <p:transition spd="slow">
    <p:cove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971600" y="631776"/>
            <a:ext cx="7272808" cy="6237312"/>
          </a:xfrm>
        </p:spPr>
        <p:txBody>
          <a:bodyPr>
            <a:normAutofit/>
          </a:bodyPr>
          <a:lstStyle/>
          <a:p>
            <a:pPr marL="0" indent="0" algn="just">
              <a:buNone/>
            </a:pPr>
            <a:r>
              <a:rPr lang="ru-RU" dirty="0"/>
              <a:t>	</a:t>
            </a:r>
            <a:r>
              <a:rPr lang="ru-RU" sz="2400" dirty="0">
                <a:latin typeface="Times New Roman" panose="02020603050405020304" pitchFamily="18" charset="0"/>
                <a:cs typeface="Times New Roman" panose="02020603050405020304" pitchFamily="18" charset="0"/>
              </a:rPr>
              <a:t>Целесообразно, чтобы предлагаемая к исключению площадь пахотных земель на первом этапе работы по оптимизации </a:t>
            </a:r>
            <a:r>
              <a:rPr lang="ru-RU" sz="2400" b="1" dirty="0">
                <a:latin typeface="Times New Roman" panose="02020603050405020304" pitchFamily="18" charset="0"/>
                <a:cs typeface="Times New Roman" panose="02020603050405020304" pitchFamily="18" charset="0"/>
              </a:rPr>
              <a:t>не превышала 10-15% </a:t>
            </a:r>
            <a:r>
              <a:rPr lang="ru-RU" sz="2400" dirty="0">
                <a:latin typeface="Times New Roman" panose="02020603050405020304" pitchFamily="18" charset="0"/>
                <a:cs typeface="Times New Roman" panose="02020603050405020304" pitchFamily="18" charset="0"/>
              </a:rPr>
              <a:t>от их наличия в сельхозорганизациях. </a:t>
            </a:r>
          </a:p>
          <a:p>
            <a:pPr marL="0" indent="0" algn="just">
              <a:buNone/>
            </a:pPr>
            <a:r>
              <a:rPr lang="ru-RU" sz="2400" dirty="0">
                <a:latin typeface="Times New Roman" panose="02020603050405020304" pitchFamily="18" charset="0"/>
                <a:cs typeface="Times New Roman" panose="02020603050405020304" pitchFamily="18" charset="0"/>
              </a:rPr>
              <a:t>	К исключению участков из земледелия следует подходить осторожно, поскольку в будущем малоубыточные участки могут перейти в доходные по мере внедрения ресурсосберегающих и интенсивных технологий.</a:t>
            </a:r>
          </a:p>
          <a:p>
            <a:pPr marL="0" indent="0" algn="just">
              <a:buNone/>
            </a:pPr>
            <a:r>
              <a:rPr lang="ru-RU" sz="2400" dirty="0">
                <a:latin typeface="Times New Roman" panose="02020603050405020304" pitchFamily="18" charset="0"/>
                <a:cs typeface="Times New Roman" panose="02020603050405020304" pitchFamily="18" charset="0"/>
              </a:rPr>
              <a:t>	В связи с последним анализируется возможности предприятия в части интенсификации производства: обеспеченность трудовыми ресурсами и средствами механизации, фактический уровень внесения удобрений и его отношение к величинам, предусматривающимся системой земледелия республики.</a:t>
            </a:r>
          </a:p>
          <a:p>
            <a:pPr marL="0" indent="0" algn="just">
              <a:buNone/>
            </a:pP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945995119"/>
      </p:ext>
    </p:extLst>
  </p:cSld>
  <p:clrMapOvr>
    <a:masterClrMapping/>
  </p:clrMapOvr>
  <p:transition spd="slow">
    <p:cove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a:extLst>
              <a:ext uri="{FF2B5EF4-FFF2-40B4-BE49-F238E27FC236}">
                <a16:creationId xmlns:a16="http://schemas.microsoft.com/office/drawing/2014/main" xmlns="" id="{34637F53-C858-49EB-8AA4-D8EAD02B3D30}"/>
              </a:ext>
            </a:extLst>
          </p:cNvPr>
          <p:cNvSpPr>
            <a:spLocks noGrp="1" noChangeArrowheads="1"/>
          </p:cNvSpPr>
          <p:nvPr>
            <p:ph type="ctrTitle"/>
          </p:nvPr>
        </p:nvSpPr>
        <p:spPr>
          <a:xfrm rot="10800000" flipV="1">
            <a:off x="-54260" y="2852936"/>
            <a:ext cx="9252520" cy="2232248"/>
          </a:xfrm>
          <a:noFill/>
        </p:spPr>
        <p:txBody>
          <a:bodyPr anchor="b">
            <a:normAutofit fontScale="90000"/>
          </a:bodyPr>
          <a:lstStyle/>
          <a:p>
            <a:r>
              <a:rPr lang="ru-RU" sz="4400" b="1" spc="50" dirty="0">
                <a:ln w="9525" cmpd="sng">
                  <a:solidFill>
                    <a:schemeClr val="bg1"/>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
            </a:r>
            <a:br>
              <a:rPr lang="ru-RU" sz="4400" b="1" spc="50" dirty="0">
                <a:ln w="9525" cmpd="sng">
                  <a:solidFill>
                    <a:schemeClr val="bg1"/>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br>
            <a: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Вопрос 11.</a:t>
            </a:r>
            <a:r>
              <a:rPr lang="ru-RU" sz="4400" dirty="0">
                <a:ln>
                  <a:solidFill>
                    <a:sysClr val="windowText" lastClr="000000"/>
                  </a:solidFill>
                </a:ln>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br>
              <a:rPr lang="ru-RU" sz="4400" dirty="0">
                <a:ln>
                  <a:solidFill>
                    <a:sysClr val="windowText" lastClr="000000"/>
                  </a:solidFill>
                </a:ln>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4400" b="1" dirty="0">
                <a:ln>
                  <a:solidFill>
                    <a:sysClr val="windowText" lastClr="000000"/>
                  </a:solidFill>
                </a:ln>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Размещение плодово-ягодных насаждений</a:t>
            </a:r>
            <a:r>
              <a:rPr lang="ru-RU" dirty="0">
                <a:solidFill>
                  <a:schemeClr val="bg1"/>
                </a:solidFill>
              </a:rPr>
              <a:t/>
            </a:r>
            <a:br>
              <a:rPr lang="ru-RU" dirty="0">
                <a:solidFill>
                  <a:schemeClr val="bg1"/>
                </a:solidFill>
              </a:rPr>
            </a:br>
            <a:r>
              <a:rPr lang="ru-RU" sz="4000" dirty="0">
                <a:ln>
                  <a:solidFill>
                    <a:schemeClr val="bg1"/>
                  </a:solidFill>
                </a:ln>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
            </a:r>
            <a:br>
              <a:rPr lang="ru-RU" sz="4000" dirty="0">
                <a:ln>
                  <a:solidFill>
                    <a:schemeClr val="bg1"/>
                  </a:solidFill>
                </a:ln>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br>
            <a:endParaRPr lang="ru-RU" altLang="ru-RU" sz="4000" dirty="0">
              <a:ln>
                <a:solidFill>
                  <a:schemeClr val="bg1"/>
                </a:solidFill>
              </a:ln>
              <a:solidFill>
                <a:srgbClr val="FFFFFF"/>
              </a:solidFill>
              <a:effectLst>
                <a:outerShdw blurRad="50800" dist="38100" dir="5400000" algn="t" rotWithShape="0">
                  <a:prstClr val="black">
                    <a:alpha val="40000"/>
                  </a:prstClr>
                </a:outerShdw>
              </a:effectLst>
            </a:endParaRPr>
          </a:p>
        </p:txBody>
      </p:sp>
      <p:sp>
        <p:nvSpPr>
          <p:cNvPr id="3" name="Подзаголовок 2"/>
          <p:cNvSpPr>
            <a:spLocks noGrp="1"/>
          </p:cNvSpPr>
          <p:nvPr>
            <p:ph type="subTitle" idx="1"/>
          </p:nvPr>
        </p:nvSpPr>
        <p:spPr/>
        <p:txBody>
          <a:bodyPr/>
          <a:lstStyle/>
          <a:p>
            <a:endParaRPr lang="ru-RU" dirty="0"/>
          </a:p>
          <a:p>
            <a:r>
              <a:rPr lang="ru-RU" dirty="0"/>
              <a:t> </a:t>
            </a:r>
          </a:p>
        </p:txBody>
      </p:sp>
    </p:spTree>
    <p:extLst>
      <p:ext uri="{BB962C8B-B14F-4D97-AF65-F5344CB8AC3E}">
        <p14:creationId xmlns:p14="http://schemas.microsoft.com/office/powerpoint/2010/main" xmlns="" val="1014078437"/>
      </p:ext>
    </p:extLst>
  </p:cSld>
  <p:clrMapOvr>
    <a:masterClrMapping/>
  </p:clrMapOvr>
  <p:transition spd="slow">
    <p:cove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a:extLst>
              <a:ext uri="{FF2B5EF4-FFF2-40B4-BE49-F238E27FC236}">
                <a16:creationId xmlns:a16="http://schemas.microsoft.com/office/drawing/2014/main" xmlns="" id="{0E739EBE-CB20-4F49-BA83-3F5B6C8A2428}"/>
              </a:ext>
            </a:extLst>
          </p:cNvPr>
          <p:cNvSpPr>
            <a:spLocks noGrp="1" noChangeArrowheads="1"/>
          </p:cNvSpPr>
          <p:nvPr>
            <p:ph idx="1"/>
          </p:nvPr>
        </p:nvSpPr>
        <p:spPr>
          <a:xfrm>
            <a:off x="827584" y="548680"/>
            <a:ext cx="7305600" cy="6048672"/>
          </a:xfrm>
        </p:spPr>
        <p:txBody>
          <a:bodyPr>
            <a:normAutofit/>
          </a:bodyPr>
          <a:lstStyle/>
          <a:p>
            <a:pPr marL="0" indent="0" algn="just">
              <a:buNone/>
            </a:pPr>
            <a:r>
              <a:rPr lang="ru-RU" sz="22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При выборе участков под сады и ягодники </a:t>
            </a:r>
            <a:r>
              <a:rPr lang="ru-RU" sz="2000" dirty="0">
                <a:latin typeface="Times New Roman" panose="02020603050405020304" pitchFamily="18" charset="0"/>
                <a:cs typeface="Times New Roman" panose="02020603050405020304" pitchFamily="18" charset="0"/>
              </a:rPr>
              <a:t>учитывают требования этих насаждений к рельефу местности, почвам, условиям увлажнения, глубине залегания грунтовых вод, необходимость защиты участка от действий вредоносных ветров, а также организационно-хозяйственные требования к размещению по отношению к хозцентрам, пунктам переработки и сдачи продукции, водным источникам , к форме конфигурации  участков.</a:t>
            </a:r>
          </a:p>
          <a:p>
            <a:pPr marL="0" indent="0" algn="just">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Для размещения садов наиболее приемлемы склоны крутизной от 3 до 6 градусов</a:t>
            </a:r>
            <a:r>
              <a:rPr lang="ru-RU" sz="2000" dirty="0">
                <a:latin typeface="Times New Roman" panose="02020603050405020304" pitchFamily="18" charset="0"/>
                <a:cs typeface="Times New Roman" panose="02020603050405020304" pitchFamily="18" charset="0"/>
              </a:rPr>
              <a:t>. Наилучшее место для посадки садов является средние части подветренных склонов, так как на них массы холодного воздуха не задерживаются, а перемещаются в низины. Высокие элементы рельефа, незащищенные приводораздельные части более подвержены сильным ветрам, низины – застою холодного воздуха и заморозкам. </a:t>
            </a:r>
          </a:p>
          <a:p>
            <a:pPr marL="0" indent="0" algn="just">
              <a:buNone/>
            </a:pPr>
            <a:r>
              <a:rPr lang="ru-RU" sz="2000" dirty="0">
                <a:latin typeface="Times New Roman" panose="02020603050405020304" pitchFamily="18" charset="0"/>
                <a:cs typeface="Times New Roman" panose="02020603050405020304" pitchFamily="18" charset="0"/>
              </a:rPr>
              <a:t>	Бессточные низменности, котловины, впадины вследствие застоя воды и поздних внесений заморозков вообще непригодны под сад.</a:t>
            </a:r>
          </a:p>
          <a:p>
            <a:pPr marL="0" indent="0" algn="just">
              <a:buNone/>
            </a:pPr>
            <a:endParaRPr lang="ru-RU" alt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41699047"/>
      </p:ext>
    </p:extLst>
  </p:cSld>
  <p:clrMapOvr>
    <a:masterClrMapping/>
  </p:clrMapOvr>
  <p:transition spd="slow">
    <p:cove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827584" y="620688"/>
            <a:ext cx="7344816" cy="5832648"/>
          </a:xfrm>
        </p:spPr>
        <p:txBody>
          <a:bodyPr anchor="t">
            <a:noAutofit/>
          </a:bodyPr>
          <a:lstStyle/>
          <a:p>
            <a:pPr marL="0" indent="0" algn="just">
              <a:buNone/>
            </a:pPr>
            <a:r>
              <a:rPr lang="ru-RU" sz="2000" dirty="0">
                <a:latin typeface="Times New Roman" panose="02020603050405020304" pitchFamily="18" charset="0"/>
                <a:cs typeface="Times New Roman" panose="02020603050405020304" pitchFamily="18" charset="0"/>
              </a:rPr>
              <a:t>	Поскольку большие водные пространства снижают суточные колебания температуры, делают микроклимат более мягким, повышают относительную влажность воздуха, предохраняют сады от заморозков, хорошим местом для размещения садов является широкие теплые террасы речных долин, приподнятые над зоной низких почвенных температур и заморозков.</a:t>
            </a:r>
          </a:p>
          <a:p>
            <a:pPr marL="0" indent="0" algn="just">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Очень важное значение имеет экспозиция склонов</a:t>
            </a:r>
            <a:r>
              <a:rPr lang="ru-RU" sz="2000" dirty="0">
                <a:latin typeface="Times New Roman" panose="02020603050405020304" pitchFamily="18" charset="0"/>
                <a:cs typeface="Times New Roman" panose="02020603050405020304" pitchFamily="18" charset="0"/>
              </a:rPr>
              <a:t>. В районах с относительно малым числом солнечных дней и недостатком тепла при большом количестве влаги предпочтение отдают склонам южного и юго-западного направления, как наиболее оснащённым и теплым.</a:t>
            </a:r>
          </a:p>
          <a:p>
            <a:pPr marL="0" indent="0" algn="just">
              <a:buNone/>
            </a:pPr>
            <a:r>
              <a:rPr lang="ru-RU" sz="2000" dirty="0">
                <a:latin typeface="Times New Roman" panose="02020603050405020304" pitchFamily="18" charset="0"/>
                <a:cs typeface="Times New Roman" panose="02020603050405020304" pitchFamily="18" charset="0"/>
              </a:rPr>
              <a:t>	Восточные склоны первыми принимают лучи восходящего солнца на охлажденную ночную почву, что является причиной резкого перепада температур.</a:t>
            </a:r>
          </a:p>
          <a:p>
            <a:pPr marL="0" indent="0" algn="just">
              <a:buNone/>
            </a:pPr>
            <a:r>
              <a:rPr lang="ru-RU" sz="2000" dirty="0">
                <a:latin typeface="Times New Roman" panose="02020603050405020304" pitchFamily="18" charset="0"/>
                <a:cs typeface="Times New Roman" panose="02020603050405020304" pitchFamily="18" charset="0"/>
              </a:rPr>
              <a:t>	Из-за этого, а также вследствие большой подверженности воздействию сухих и холодных ветров восточные склоны непригодны для садов.</a:t>
            </a:r>
          </a:p>
          <a:p>
            <a:pPr marL="0" indent="0" algn="just">
              <a:buNone/>
            </a:pPr>
            <a:r>
              <a:rPr lang="ru-RU" sz="2400" dirty="0">
                <a:latin typeface="Times New Roman" panose="02020603050405020304" pitchFamily="18" charset="0"/>
                <a:cs typeface="Times New Roman" panose="02020603050405020304" pitchFamily="18" charset="0"/>
              </a:rPr>
              <a:t>	</a:t>
            </a:r>
          </a:p>
          <a:p>
            <a:pPr marL="0" indent="0" algn="just">
              <a:buNone/>
            </a:pPr>
            <a:r>
              <a:rPr lang="ru-RU" sz="2000" dirty="0">
                <a:latin typeface="Times New Roman" panose="02020603050405020304" pitchFamily="18" charset="0"/>
                <a:cs typeface="Times New Roman" panose="02020603050405020304" pitchFamily="18" charset="0"/>
              </a:rPr>
              <a:t>		</a:t>
            </a:r>
          </a:p>
          <a:p>
            <a:pPr marL="0" indent="0" algn="just">
              <a:buNone/>
            </a:pPr>
            <a:endParaRPr lang="ru-RU" sz="2000" dirty="0"/>
          </a:p>
        </p:txBody>
      </p:sp>
    </p:spTree>
    <p:extLst>
      <p:ext uri="{BB962C8B-B14F-4D97-AF65-F5344CB8AC3E}">
        <p14:creationId xmlns:p14="http://schemas.microsoft.com/office/powerpoint/2010/main" xmlns="" val="2515905813"/>
      </p:ext>
    </p:extLst>
  </p:cSld>
  <p:clrMapOvr>
    <a:masterClrMapping/>
  </p:clrMapOvr>
  <p:transition spd="slow">
    <p:cove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971600" y="620688"/>
            <a:ext cx="7200800" cy="5616624"/>
          </a:xfrm>
        </p:spPr>
        <p:txBody>
          <a:bodyPr>
            <a:noAutofit/>
          </a:bodyPr>
          <a:lstStyle/>
          <a:p>
            <a:pPr marL="0" indent="0" algn="just">
              <a:buNone/>
            </a:pPr>
            <a:r>
              <a:rPr lang="ru-RU" sz="2000" dirty="0">
                <a:latin typeface="Times New Roman" panose="02020603050405020304" pitchFamily="18" charset="0"/>
                <a:cs typeface="Times New Roman" panose="02020603050405020304" pitchFamily="18" charset="0"/>
              </a:rPr>
              <a:t>	В южных районах наиболее пригодны северные и северо-западные склоны. Многолетние насаждения не страдают на них от солнечных ожогов, в почве лучше сохраняется влага; цветение наступает позже, что защищает будущий урожай от возможных заморозков.</a:t>
            </a:r>
          </a:p>
          <a:p>
            <a:pPr marL="0" indent="0" algn="just">
              <a:buNone/>
            </a:pPr>
            <a:r>
              <a:rPr lang="ru-RU" sz="2000" dirty="0">
                <a:latin typeface="Times New Roman" panose="02020603050405020304" pitchFamily="18" charset="0"/>
                <a:cs typeface="Times New Roman" panose="02020603050405020304" pitchFamily="18" charset="0"/>
              </a:rPr>
              <a:t>	Почвы (грунты) должны обладать плодородием и хорошо выраженной воздухопроницаемостью на глубину распространения основной массы корневых систем растений: </a:t>
            </a:r>
          </a:p>
          <a:p>
            <a:pPr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для яблони, груши </a:t>
            </a:r>
            <a:r>
              <a:rPr lang="ru-RU" sz="2000" dirty="0">
                <a:latin typeface="Times New Roman" panose="02020603050405020304" pitchFamily="18" charset="0"/>
                <a:cs typeface="Times New Roman" panose="02020603050405020304" pitchFamily="18" charset="0"/>
              </a:rPr>
              <a:t>– на 3 м и более; </a:t>
            </a:r>
          </a:p>
          <a:p>
            <a:pPr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для сливы и вишни </a:t>
            </a:r>
            <a:r>
              <a:rPr lang="ru-RU" sz="2000" dirty="0">
                <a:latin typeface="Times New Roman" panose="02020603050405020304" pitchFamily="18" charset="0"/>
                <a:cs typeface="Times New Roman" panose="02020603050405020304" pitchFamily="18" charset="0"/>
              </a:rPr>
              <a:t>– 2 м; </a:t>
            </a:r>
          </a:p>
          <a:p>
            <a:pPr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для ягодных кустарников</a:t>
            </a:r>
            <a:r>
              <a:rPr lang="ru-RU" sz="2000" dirty="0">
                <a:latin typeface="Times New Roman" panose="02020603050405020304" pitchFamily="18" charset="0"/>
                <a:cs typeface="Times New Roman" panose="02020603050405020304" pitchFamily="18" charset="0"/>
              </a:rPr>
              <a:t> (крыжовника, черной смородины) – до 1,5 м; </a:t>
            </a:r>
          </a:p>
          <a:p>
            <a:pPr algn="just">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для малины, земляники </a:t>
            </a:r>
            <a:r>
              <a:rPr lang="ru-RU" sz="2000" dirty="0">
                <a:latin typeface="Times New Roman" panose="02020603050405020304" pitchFamily="18" charset="0"/>
                <a:cs typeface="Times New Roman" panose="02020603050405020304" pitchFamily="18" charset="0"/>
              </a:rPr>
              <a:t>– до 1 м. </a:t>
            </a:r>
          </a:p>
          <a:p>
            <a:pPr marL="0" indent="0" algn="just">
              <a:buNone/>
            </a:pPr>
            <a:r>
              <a:rPr lang="ru-RU" sz="2000" dirty="0">
                <a:latin typeface="Times New Roman" panose="02020603050405020304" pitchFamily="18" charset="0"/>
                <a:cs typeface="Times New Roman" panose="02020603050405020304" pitchFamily="18" charset="0"/>
              </a:rPr>
              <a:t>	По этой причине непригодны для многолетних плодоягодных насаждений почвы с близким залеганием грунтовых вод, глеевые, глееватые, заболоченные торфяные и лугово-болотные почвы.</a:t>
            </a:r>
          </a:p>
          <a:p>
            <a:pPr marL="0" indent="0" algn="just">
              <a:buNone/>
            </a:pPr>
            <a:r>
              <a:rPr lang="ru-RU"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xmlns="" val="2836621704"/>
      </p:ext>
    </p:extLst>
  </p:cSld>
  <p:clrMapOvr>
    <a:masterClrMapping/>
  </p:clrMapOvr>
  <p:transition spd="slow">
    <p:cove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a:extLst>
              <a:ext uri="{FF2B5EF4-FFF2-40B4-BE49-F238E27FC236}">
                <a16:creationId xmlns:a16="http://schemas.microsoft.com/office/drawing/2014/main" xmlns="" id="{0E739EBE-CB20-4F49-BA83-3F5B6C8A2428}"/>
              </a:ext>
            </a:extLst>
          </p:cNvPr>
          <p:cNvSpPr>
            <a:spLocks noGrp="1" noChangeArrowheads="1"/>
          </p:cNvSpPr>
          <p:nvPr>
            <p:ph idx="1"/>
          </p:nvPr>
        </p:nvSpPr>
        <p:spPr>
          <a:xfrm>
            <a:off x="755576" y="620688"/>
            <a:ext cx="7344816" cy="6336704"/>
          </a:xfrm>
        </p:spPr>
        <p:txBody>
          <a:bodyPr>
            <a:normAutofit/>
          </a:bodyPr>
          <a:lstStyle/>
          <a:p>
            <a:pPr marL="0" indent="0" algn="just">
              <a:buNone/>
            </a:pPr>
            <a:r>
              <a:rPr lang="ru-RU" sz="2000" dirty="0">
                <a:latin typeface="Times New Roman" panose="02020603050405020304" pitchFamily="18" charset="0"/>
                <a:cs typeface="Times New Roman" panose="02020603050405020304" pitchFamily="18" charset="0"/>
              </a:rPr>
              <a:t>	</a:t>
            </a:r>
            <a:r>
              <a:rPr lang="ru-RU" b="1" dirty="0"/>
              <a:t> </a:t>
            </a:r>
            <a:r>
              <a:rPr lang="ru-RU" sz="2000" b="1" dirty="0">
                <a:latin typeface="Times New Roman" panose="02020603050405020304" pitchFamily="18" charset="0"/>
                <a:cs typeface="Times New Roman" panose="02020603050405020304" pitchFamily="18" charset="0"/>
              </a:rPr>
              <a:t>Гранулометрический состав также влияет на воздушный, водный тепловой режимы почв. </a:t>
            </a:r>
            <a:r>
              <a:rPr lang="ru-RU" sz="2000" dirty="0">
                <a:latin typeface="Times New Roman" panose="02020603050405020304" pitchFamily="18" charset="0"/>
                <a:cs typeface="Times New Roman" panose="02020603050405020304" pitchFamily="18" charset="0"/>
              </a:rPr>
              <a:t>В северных районах с более холодным и влажным климатом для размещения садов лучше подходят почвы с легким гранулометрическим составом (легкосуглинистые, супесчаные). В более теплых районах наилучшими являются суглинистые и тяжелосуглинистые почвы.</a:t>
            </a:r>
          </a:p>
          <a:p>
            <a:pPr marL="0" indent="0" algn="just">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Не подходят для садов и ягодников почвы, засоленные легкорастворимыми солями.</a:t>
            </a:r>
            <a:r>
              <a:rPr lang="ru-RU" sz="2000" dirty="0">
                <a:latin typeface="Times New Roman" panose="02020603050405020304" pitchFamily="18" charset="0"/>
                <a:cs typeface="Times New Roman" panose="02020603050405020304" pitchFamily="18" charset="0"/>
              </a:rPr>
              <a:t> Для яблоневых садов малопригодны также сильнокарбонатные почвы.</a:t>
            </a:r>
          </a:p>
          <a:p>
            <a:pPr marL="0" indent="0" algn="just">
              <a:buNone/>
            </a:pPr>
            <a:r>
              <a:rPr lang="ru-RU" sz="2000" dirty="0">
                <a:latin typeface="Times New Roman" panose="02020603050405020304" pitchFamily="18" charset="0"/>
                <a:cs typeface="Times New Roman" panose="02020603050405020304" pitchFamily="18" charset="0"/>
              </a:rPr>
              <a:t>	Для лучшей организации производства, уменьшения транспортных расходов, украшения ландшафта сады и ягодники размещают крупными массивами правильной конфигурации вблизи основных хозяйственных центров.</a:t>
            </a:r>
          </a:p>
          <a:p>
            <a:pPr marL="0" indent="0" algn="just">
              <a:buNone/>
            </a:pPr>
            <a:r>
              <a:rPr lang="ru-RU" sz="2000" dirty="0">
                <a:latin typeface="Times New Roman" panose="02020603050405020304" pitchFamily="18" charset="0"/>
                <a:cs typeface="Times New Roman" panose="02020603050405020304" pitchFamily="18" charset="0"/>
              </a:rPr>
              <a:t> 	Плодоносящие сады отзывчивы также на орошение, поэтому они должны быть расположены недалеко от водных источников.</a:t>
            </a:r>
          </a:p>
          <a:p>
            <a:pPr marL="0" indent="0" algn="just">
              <a:buNone/>
            </a:pPr>
            <a:endParaRPr lang="ru-RU" alt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954705653"/>
      </p:ext>
    </p:extLst>
  </p:cSld>
  <p:clrMapOvr>
    <a:masterClrMapping/>
  </p:clrMapOvr>
  <p:transition spd="slow">
    <p:cove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899592" y="620688"/>
            <a:ext cx="7272808" cy="5832648"/>
          </a:xfrm>
        </p:spPr>
        <p:txBody>
          <a:bodyPr>
            <a:normAutofit/>
          </a:bodyPr>
          <a:lstStyle/>
          <a:p>
            <a:pPr marL="0" indent="0" algn="just">
              <a:buNone/>
            </a:pPr>
            <a:r>
              <a:rPr lang="ru-RU" sz="26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Вновь проектируемые сады и ягодники располагают рядом с существующими, если прилегающие земли подходят для этого. Сосредоточение посадок в одном месте удобно для организации работ и руководство ими, использования преимущества концентрации производства.</a:t>
            </a:r>
          </a:p>
          <a:p>
            <a:pPr marL="0" indent="0" algn="just">
              <a:buNone/>
            </a:pPr>
            <a:r>
              <a:rPr lang="ru-RU" sz="2000" dirty="0">
                <a:latin typeface="Times New Roman" panose="02020603050405020304" pitchFamily="18" charset="0"/>
                <a:cs typeface="Times New Roman" panose="02020603050405020304" pitchFamily="18" charset="0"/>
              </a:rPr>
              <a:t>	При размещении плодовых и ягодных культур на некоторые удалении от населенных пунктов необходимо обеспечение удобно дорожной связи с массивами этих насаждений.</a:t>
            </a:r>
          </a:p>
          <a:p>
            <a:pPr marL="0" indent="0" algn="just">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Плодовые и ягодные культуры </a:t>
            </a:r>
            <a:r>
              <a:rPr lang="ru-RU" sz="2000" dirty="0">
                <a:latin typeface="Times New Roman" panose="02020603050405020304" pitchFamily="18" charset="0"/>
                <a:cs typeface="Times New Roman" panose="02020603050405020304" pitchFamily="18" charset="0"/>
              </a:rPr>
              <a:t>- грузоемкие и трудоемкие, поэтому максимальное приближение к населенным пунктам, консервным заводам, железнодорожным станциям обеспечивает значительное сокращение транспортных расходов по перевозке грузов и людей, позволяет более производительно использовать трудовые ресурсы.</a:t>
            </a:r>
          </a:p>
          <a:p>
            <a:pPr marL="0" indent="0" algn="just">
              <a:buNone/>
            </a:pPr>
            <a:r>
              <a:rPr lang="ru-RU" sz="2000" dirty="0">
                <a:latin typeface="Times New Roman" panose="02020603050405020304" pitchFamily="18" charset="0"/>
                <a:cs typeface="Times New Roman" panose="02020603050405020304" pitchFamily="18" charset="0"/>
              </a:rPr>
              <a:t>	</a:t>
            </a:r>
          </a:p>
          <a:p>
            <a:pPr marL="0" indent="0" algn="just">
              <a:buNone/>
            </a:pPr>
            <a:endParaRPr lang="ru-RU" dirty="0"/>
          </a:p>
        </p:txBody>
      </p:sp>
    </p:spTree>
    <p:extLst>
      <p:ext uri="{BB962C8B-B14F-4D97-AF65-F5344CB8AC3E}">
        <p14:creationId xmlns:p14="http://schemas.microsoft.com/office/powerpoint/2010/main" xmlns="" val="4128177978"/>
      </p:ext>
    </p:extLst>
  </p:cSld>
  <p:clrMapOvr>
    <a:masterClrMapping/>
  </p:clrMapOvr>
  <p:transition spd="slow">
    <p:cove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a:extLst>
              <a:ext uri="{FF2B5EF4-FFF2-40B4-BE49-F238E27FC236}">
                <a16:creationId xmlns:a16="http://schemas.microsoft.com/office/drawing/2014/main" xmlns="" id="{34637F53-C858-49EB-8AA4-D8EAD02B3D30}"/>
              </a:ext>
            </a:extLst>
          </p:cNvPr>
          <p:cNvSpPr>
            <a:spLocks noGrp="1" noChangeArrowheads="1"/>
          </p:cNvSpPr>
          <p:nvPr>
            <p:ph type="ctrTitle"/>
          </p:nvPr>
        </p:nvSpPr>
        <p:spPr>
          <a:xfrm rot="10800000" flipV="1">
            <a:off x="-54260" y="1988840"/>
            <a:ext cx="9252520" cy="2376265"/>
          </a:xfrm>
          <a:noFill/>
        </p:spPr>
        <p:txBody>
          <a:bodyPr anchor="b">
            <a:normAutofit fontScale="90000"/>
          </a:bodyPr>
          <a:lstStyle/>
          <a:p>
            <a:r>
              <a:rPr lang="ru-RU" sz="4000" b="1" spc="50" dirty="0">
                <a:ln w="9525" cmpd="sng">
                  <a:solidFill>
                    <a:schemeClr val="bg1"/>
                  </a:solidFill>
                  <a:prstDash val="solid"/>
                </a:ln>
                <a:solidFill>
                  <a:srgbClr val="70AD47">
                    <a:tint val="1000"/>
                  </a:srgbClr>
                </a:solidFill>
                <a:effectLst>
                  <a:glow rad="38100">
                    <a:schemeClr val="accent1">
                      <a:alpha val="40000"/>
                    </a:schemeClr>
                  </a:glow>
                </a:effectLst>
                <a:latin typeface="Times New Roman" panose="02020603050405020304" pitchFamily="18" charset="0"/>
                <a:cs typeface="Times New Roman" panose="02020603050405020304" pitchFamily="18" charset="0"/>
              </a:rPr>
              <a:t/>
            </a:r>
            <a:br>
              <a:rPr lang="ru-RU" sz="4000" b="1" spc="50" dirty="0">
                <a:ln w="9525" cmpd="sng">
                  <a:solidFill>
                    <a:schemeClr val="bg1"/>
                  </a:solidFill>
                  <a:prstDash val="solid"/>
                </a:ln>
                <a:solidFill>
                  <a:srgbClr val="70AD47">
                    <a:tint val="1000"/>
                  </a:srgbClr>
                </a:solidFill>
                <a:effectLst>
                  <a:glow rad="38100">
                    <a:schemeClr val="accent1">
                      <a:alpha val="40000"/>
                    </a:schemeClr>
                  </a:glow>
                </a:effectLst>
                <a:latin typeface="Times New Roman" panose="02020603050405020304" pitchFamily="18" charset="0"/>
                <a:cs typeface="Times New Roman" panose="02020603050405020304" pitchFamily="18" charset="0"/>
              </a:rPr>
            </a:br>
            <a: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Вопрос 12.</a:t>
            </a:r>
            <a:b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br>
            <a: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 Размещение луговых земель под сенокошение</a:t>
            </a:r>
            <a:r>
              <a:rPr lang="ru-RU" sz="4000" dirty="0">
                <a:ln>
                  <a:solidFill>
                    <a:schemeClr val="bg1"/>
                  </a:solidFill>
                </a:ln>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
            </a:r>
            <a:br>
              <a:rPr lang="ru-RU" sz="4000" dirty="0">
                <a:ln>
                  <a:solidFill>
                    <a:schemeClr val="bg1"/>
                  </a:solidFill>
                </a:ln>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br>
            <a:endParaRPr lang="ru-RU" altLang="ru-RU" sz="4000" dirty="0">
              <a:ln>
                <a:solidFill>
                  <a:schemeClr val="bg1"/>
                </a:solidFill>
              </a:ln>
              <a:solidFill>
                <a:srgbClr val="FFFFFF"/>
              </a:solidFill>
              <a:effectLst>
                <a:outerShdw blurRad="50800" dist="38100" dir="5400000" algn="t" rotWithShape="0">
                  <a:prstClr val="black">
                    <a:alpha val="40000"/>
                  </a:prstClr>
                </a:outerShdw>
              </a:effectLst>
            </a:endParaRPr>
          </a:p>
        </p:txBody>
      </p:sp>
      <p:sp>
        <p:nvSpPr>
          <p:cNvPr id="3" name="Подзаголовок 2"/>
          <p:cNvSpPr>
            <a:spLocks noGrp="1"/>
          </p:cNvSpPr>
          <p:nvPr>
            <p:ph type="subTitle" idx="1"/>
          </p:nvPr>
        </p:nvSpPr>
        <p:spPr/>
        <p:txBody>
          <a:bodyPr/>
          <a:lstStyle/>
          <a:p>
            <a:r>
              <a:rPr lang="ru-RU" dirty="0"/>
              <a:t> </a:t>
            </a:r>
          </a:p>
        </p:txBody>
      </p:sp>
    </p:spTree>
    <p:extLst>
      <p:ext uri="{BB962C8B-B14F-4D97-AF65-F5344CB8AC3E}">
        <p14:creationId xmlns:p14="http://schemas.microsoft.com/office/powerpoint/2010/main" xmlns="" val="355732737"/>
      </p:ext>
    </p:extLst>
  </p:cSld>
  <p:clrMapOvr>
    <a:masterClrMapping/>
  </p:clrMapOvr>
  <p:transition spd="slow">
    <p:cov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a:extLst>
              <a:ext uri="{FF2B5EF4-FFF2-40B4-BE49-F238E27FC236}">
                <a16:creationId xmlns:a16="http://schemas.microsoft.com/office/drawing/2014/main" xmlns="" id="{0E739EBE-CB20-4F49-BA83-3F5B6C8A2428}"/>
              </a:ext>
            </a:extLst>
          </p:cNvPr>
          <p:cNvSpPr>
            <a:spLocks noGrp="1" noChangeArrowheads="1"/>
          </p:cNvSpPr>
          <p:nvPr>
            <p:ph idx="1"/>
          </p:nvPr>
        </p:nvSpPr>
        <p:spPr>
          <a:xfrm>
            <a:off x="1043608" y="476672"/>
            <a:ext cx="6873552" cy="5976664"/>
          </a:xfrm>
        </p:spPr>
        <p:txBody>
          <a:bodyPr>
            <a:normAutofit lnSpcReduction="10000"/>
          </a:bodyPr>
          <a:lstStyle/>
          <a:p>
            <a:pPr marL="0" indent="0">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Основная цель организации земель </a:t>
            </a:r>
            <a:r>
              <a:rPr lang="ru-RU" sz="2000" dirty="0">
                <a:latin typeface="Times New Roman" panose="02020603050405020304" pitchFamily="18" charset="0"/>
                <a:cs typeface="Times New Roman" panose="02020603050405020304" pitchFamily="18" charset="0"/>
              </a:rPr>
              <a:t>– повышение интенсивности и выявление резервов роста эффективности использования земли, на основе учета экономических интересов землепользователей</a:t>
            </a:r>
          </a:p>
          <a:p>
            <a:pPr marL="0" indent="0">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Задачи:</a:t>
            </a:r>
          </a:p>
          <a:p>
            <a:pPr lvl="0">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Организация рационального использования всех земель хозяйства в соответствии с их природными свойствами, экономическими интересами землепользователей </a:t>
            </a:r>
          </a:p>
          <a:p>
            <a:pPr lvl="0">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Обеспечение системы мероприятий в целях защиты почв от деградации и рузрушения, поддержание экологической стабильности территории</a:t>
            </a:r>
          </a:p>
          <a:p>
            <a:pPr lvl="0">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Устранение мелкой контурности и раздробленности земель, выравнивание различий почвенного плодородия, создание экологически и агро-технически однородных массивов земель за счет обоснованного проведения культур-технических мероприятий</a:t>
            </a:r>
          </a:p>
          <a:p>
            <a:pPr lvl="0">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Создание благоприятной организационно-территориальных условий для внедрения прогрессивных систем ведения хозяйства</a:t>
            </a:r>
          </a:p>
          <a:p>
            <a:pPr lvl="0">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Создание условий для оптимальной специализации хозяйства</a:t>
            </a:r>
          </a:p>
          <a:p>
            <a:pPr marL="0" indent="0" algn="just">
              <a:buNone/>
            </a:pPr>
            <a:endParaRPr lang="ru-RU" alt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822378576"/>
      </p:ext>
    </p:extLst>
  </p:cSld>
  <p:clrMapOvr>
    <a:masterClrMapping/>
  </p:clrMapOvr>
  <p:transition spd="slow">
    <p:cove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a:extLst>
              <a:ext uri="{FF2B5EF4-FFF2-40B4-BE49-F238E27FC236}">
                <a16:creationId xmlns:a16="http://schemas.microsoft.com/office/drawing/2014/main" xmlns="" id="{0E739EBE-CB20-4F49-BA83-3F5B6C8A2428}"/>
              </a:ext>
            </a:extLst>
          </p:cNvPr>
          <p:cNvSpPr>
            <a:spLocks noGrp="1" noChangeArrowheads="1"/>
          </p:cNvSpPr>
          <p:nvPr>
            <p:ph idx="1"/>
          </p:nvPr>
        </p:nvSpPr>
        <p:spPr>
          <a:xfrm>
            <a:off x="755576" y="692696"/>
            <a:ext cx="7377608" cy="5976664"/>
          </a:xfrm>
        </p:spPr>
        <p:txBody>
          <a:bodyPr>
            <a:normAutofit fontScale="92500" lnSpcReduction="10000"/>
          </a:bodyPr>
          <a:lstStyle/>
          <a:p>
            <a:pPr marL="0" indent="0" algn="just">
              <a:buNone/>
            </a:pPr>
            <a:r>
              <a:rPr lang="ru-RU" dirty="0"/>
              <a:t>	</a:t>
            </a:r>
            <a:r>
              <a:rPr lang="ru-RU" sz="2200" dirty="0">
                <a:latin typeface="Times New Roman" panose="02020603050405020304" pitchFamily="18" charset="0"/>
                <a:cs typeface="Times New Roman" panose="02020603050405020304" pitchFamily="18" charset="0"/>
              </a:rPr>
              <a:t>Под сенокошение в первую очередь отводят заливные луга, ложбинные влажные и сырые луга в нижней трети склоны на делювиальных наносах, низинные луга, низинные болота после их осушения.</a:t>
            </a:r>
          </a:p>
          <a:p>
            <a:pPr marL="0" indent="0" algn="just">
              <a:buNone/>
            </a:pPr>
            <a:r>
              <a:rPr lang="ru-RU" sz="2200" dirty="0">
                <a:latin typeface="Times New Roman" panose="02020603050405020304" pitchFamily="18" charset="0"/>
                <a:cs typeface="Times New Roman" panose="02020603050405020304" pitchFamily="18" charset="0"/>
              </a:rPr>
              <a:t>	Для организации механизированного сенокошения участка, отводимые под сенокос, должны быть пригодны для прохождения техники, иметь по возможности крупный размер, правильную форму, быть чистыми от кустарника,  пней, мелколесья, пней и кочек.</a:t>
            </a:r>
          </a:p>
          <a:p>
            <a:pPr marL="0" indent="0" algn="just">
              <a:buNone/>
            </a:pPr>
            <a:r>
              <a:rPr lang="ru-RU" sz="2200" dirty="0">
                <a:latin typeface="Times New Roman" panose="02020603050405020304" pitchFamily="18" charset="0"/>
                <a:cs typeface="Times New Roman" panose="02020603050405020304" pitchFamily="18" charset="0"/>
              </a:rPr>
              <a:t>	В сенокосы также переводят вкрапленные в пахотные земли участки пастбищ, малодоступные для выпаса скота, а также сильноэродированные склоны, где из-за деградации почв нельзя пасти животных и требуются залужение.</a:t>
            </a:r>
          </a:p>
          <a:p>
            <a:pPr marL="0" indent="0" algn="just">
              <a:buNone/>
            </a:pPr>
            <a:r>
              <a:rPr lang="ru-RU" sz="2200" dirty="0">
                <a:latin typeface="Times New Roman" panose="02020603050405020304" pitchFamily="18" charset="0"/>
                <a:cs typeface="Times New Roman" panose="02020603050405020304" pitchFamily="18" charset="0"/>
              </a:rPr>
              <a:t>	В районах с развитой водной эрозией почв залужению подлежат водопроводящие ложбины (ширина залужения составляет 20-40 м), в местах сильного техногенного и радиоактивного загрязнения – наиболее загрязненные участки, исключаемые из сельскохозяйственного использования и предназначенные для консервации, во всех зонах – участки сильного теневого угнетения растений. </a:t>
            </a:r>
          </a:p>
          <a:p>
            <a:pPr marL="0" indent="0" algn="just">
              <a:buNone/>
            </a:pPr>
            <a:endParaRPr lang="ru-RU" alt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116121517"/>
      </p:ext>
    </p:extLst>
  </p:cSld>
  <p:clrMapOvr>
    <a:masterClrMapping/>
  </p:clrMapOvr>
  <p:transition spd="slow">
    <p:cove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683568" y="512676"/>
            <a:ext cx="7488832" cy="5832648"/>
          </a:xfrm>
        </p:spPr>
        <p:txBody>
          <a:bodyPr anchor="ctr">
            <a:normAutofit fontScale="92500"/>
          </a:bodyPr>
          <a:lstStyle/>
          <a:p>
            <a:pPr marL="0" indent="0" algn="just">
              <a:buNone/>
            </a:pPr>
            <a:r>
              <a:rPr lang="ru-RU" sz="2200" dirty="0">
                <a:latin typeface="Times New Roman" panose="02020603050405020304" pitchFamily="18" charset="0"/>
                <a:cs typeface="Times New Roman" panose="02020603050405020304" pitchFamily="18" charset="0"/>
              </a:rPr>
              <a:t>	При организации земель создают также и </a:t>
            </a:r>
            <a:r>
              <a:rPr lang="ru-RU" sz="2200" i="1" dirty="0">
                <a:latin typeface="Times New Roman" panose="02020603050405020304" pitchFamily="18" charset="0"/>
                <a:cs typeface="Times New Roman" panose="02020603050405020304" pitchFamily="18" charset="0"/>
              </a:rPr>
              <a:t>биологические (экологические) коридоры </a:t>
            </a:r>
            <a:r>
              <a:rPr lang="ru-RU" sz="2200" dirty="0">
                <a:latin typeface="Times New Roman" panose="02020603050405020304" pitchFamily="18" charset="0"/>
                <a:cs typeface="Times New Roman" panose="02020603050405020304" pitchFamily="18" charset="0"/>
              </a:rPr>
              <a:t>шириной 10…50 м, т.е. линейные элементы организации территории в виде залуженных полос, живых изгородей, буферных лесонасаждений или лесополос, соединяющие  массивные лесонасаждений, кустарники, болота между собой и служащие местами гнездования дичи, укрытием для обитающих животных, птиц, насекомых и обеспечивающих проход (коридор) к открытому и защищенному пространствам.</a:t>
            </a:r>
          </a:p>
          <a:p>
            <a:pPr marL="0" indent="0" algn="just">
              <a:buNone/>
            </a:pPr>
            <a:r>
              <a:rPr lang="ru-RU" sz="2200" dirty="0">
                <a:latin typeface="Times New Roman" panose="02020603050405020304" pitchFamily="18" charset="0"/>
                <a:cs typeface="Times New Roman" panose="02020603050405020304" pitchFamily="18" charset="0"/>
              </a:rPr>
              <a:t>	Под пастбища наиболее пригодны центральная и притеррасная часть поймы. Модно также использовать суходолы нормального увлажнения, пологие склоны преимущественно северных, северо-западных и западных экспозиций. </a:t>
            </a:r>
          </a:p>
          <a:p>
            <a:pPr marL="0" indent="0" algn="just">
              <a:buNone/>
            </a:pPr>
            <a:r>
              <a:rPr lang="ru-RU" sz="2200" dirty="0">
                <a:latin typeface="Times New Roman" panose="02020603050405020304" pitchFamily="18" charset="0"/>
                <a:cs typeface="Times New Roman" panose="02020603050405020304" pitchFamily="18" charset="0"/>
              </a:rPr>
              <a:t>	Не подходят для этих целей торфяники верховых болот, слаборазложившиеся (менее чем на 25%) торфяники переходного типа, сильноэродированные склоны, засоленные и песчаные земли.	</a:t>
            </a:r>
          </a:p>
          <a:p>
            <a:pPr marL="0" indent="0" algn="just">
              <a:buNone/>
            </a:pPr>
            <a:r>
              <a:rPr lang="ru-RU" sz="2200" dirty="0">
                <a:latin typeface="Times New Roman" panose="02020603050405020304" pitchFamily="18" charset="0"/>
                <a:cs typeface="Times New Roman" panose="02020603050405020304" pitchFamily="18" charset="0"/>
              </a:rPr>
              <a:t>		</a:t>
            </a:r>
          </a:p>
          <a:p>
            <a:pPr marL="0" indent="0" algn="just">
              <a:buNone/>
            </a:pPr>
            <a:endParaRPr lang="ru-RU" sz="2000" dirty="0"/>
          </a:p>
        </p:txBody>
      </p:sp>
    </p:spTree>
    <p:extLst>
      <p:ext uri="{BB962C8B-B14F-4D97-AF65-F5344CB8AC3E}">
        <p14:creationId xmlns:p14="http://schemas.microsoft.com/office/powerpoint/2010/main" xmlns="" val="137674158"/>
      </p:ext>
    </p:extLst>
  </p:cSld>
  <p:clrMapOvr>
    <a:masterClrMapping/>
  </p:clrMapOvr>
  <p:transition spd="slow">
    <p:cove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971600" y="692696"/>
            <a:ext cx="7200800" cy="5844307"/>
          </a:xfrm>
        </p:spPr>
        <p:txBody>
          <a:bodyPr>
            <a:normAutofit/>
          </a:bodyPr>
          <a:lstStyle/>
          <a:p>
            <a:pPr marL="0" indent="0" algn="just">
              <a:buNone/>
            </a:pPr>
            <a:r>
              <a:rPr lang="ru-RU" sz="2000" dirty="0">
                <a:latin typeface="Times New Roman" panose="02020603050405020304" pitchFamily="18" charset="0"/>
                <a:cs typeface="Times New Roman" panose="02020603050405020304" pitchFamily="18" charset="0"/>
              </a:rPr>
              <a:t>	При поливе лучшими считаются легкие и средние по гранулометрическому составу почвы, тогда как для неорошаемых пастбищ – средние и тяжелые почвы, тогда как для неорошаемых пастбищ – средние и тяжелые почвы. 	Грантовые воды должны залегать не выше 0,8…1,0 м от поверхности.</a:t>
            </a:r>
          </a:p>
          <a:p>
            <a:pPr marL="0" indent="0" algn="just">
              <a:buNone/>
            </a:pPr>
            <a:r>
              <a:rPr lang="ru-RU" sz="2000" dirty="0">
                <a:latin typeface="Times New Roman" panose="02020603050405020304" pitchFamily="18" charset="0"/>
                <a:cs typeface="Times New Roman" panose="02020603050405020304" pitchFamily="18" charset="0"/>
              </a:rPr>
              <a:t>	При размещении луговых земель под выпас скота учитывают и зооветеринарные требования. Так, для выпаса скота нельзя использовать земли с очагами заражения глинистыми и инфекционными заболеваниями, заболоченные участки. Для овец непригодны сырые пастбища.</a:t>
            </a:r>
          </a:p>
          <a:p>
            <a:pPr marL="0" lvl="0" indent="0" algn="just">
              <a:buNone/>
            </a:pPr>
            <a:r>
              <a:rPr lang="ru-RU" sz="2000" dirty="0">
                <a:latin typeface="Times New Roman" panose="02020603050405020304" pitchFamily="18" charset="0"/>
                <a:cs typeface="Times New Roman" panose="02020603050405020304" pitchFamily="18" charset="0"/>
              </a:rPr>
              <a:t>	Чтобы уменьшить расстояния перегона скота, площадь скотопрогонов и затрат на огораживание, пастбища размещают рядом с фермером, летними лагерями, кормовыми севооборотами и местами водопоя скота. </a:t>
            </a:r>
          </a:p>
          <a:p>
            <a:pPr marL="0" indent="0" algn="just">
              <a:buNone/>
            </a:pPr>
            <a:endParaRPr lang="ru-RU" sz="2400" dirty="0"/>
          </a:p>
        </p:txBody>
      </p:sp>
    </p:spTree>
    <p:extLst>
      <p:ext uri="{BB962C8B-B14F-4D97-AF65-F5344CB8AC3E}">
        <p14:creationId xmlns:p14="http://schemas.microsoft.com/office/powerpoint/2010/main" xmlns="" val="1772488590"/>
      </p:ext>
    </p:extLst>
  </p:cSld>
  <p:clrMapOvr>
    <a:masterClrMapping/>
  </p:clrMapOvr>
  <p:transition spd="slow">
    <p:cove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a:extLst>
              <a:ext uri="{FF2B5EF4-FFF2-40B4-BE49-F238E27FC236}">
                <a16:creationId xmlns:a16="http://schemas.microsoft.com/office/drawing/2014/main" xmlns="" id="{0E739EBE-CB20-4F49-BA83-3F5B6C8A2428}"/>
              </a:ext>
            </a:extLst>
          </p:cNvPr>
          <p:cNvSpPr>
            <a:spLocks noGrp="1" noChangeArrowheads="1"/>
          </p:cNvSpPr>
          <p:nvPr>
            <p:ph idx="1"/>
          </p:nvPr>
        </p:nvSpPr>
        <p:spPr>
          <a:xfrm>
            <a:off x="1043608" y="908720"/>
            <a:ext cx="7128792" cy="6336704"/>
          </a:xfrm>
        </p:spPr>
        <p:txBody>
          <a:bodyPr>
            <a:normAutofit/>
          </a:bodyPr>
          <a:lstStyle/>
          <a:p>
            <a:pPr marL="0" indent="0" algn="just">
              <a:buNone/>
            </a:pPr>
            <a:r>
              <a:rPr lang="ru-RU" sz="2000" dirty="0">
                <a:latin typeface="Times New Roman" panose="02020603050405020304" pitchFamily="18" charset="0"/>
                <a:cs typeface="Times New Roman" panose="02020603050405020304" pitchFamily="18" charset="0"/>
              </a:rPr>
              <a:t>	Под пастбища стремятся отводить крупные массивы, увязывая их размещения и площади с числом и размерами гуртовых, отарных участков, схемами пастбищеоборотов и их внутренним устройством.</a:t>
            </a:r>
          </a:p>
          <a:p>
            <a:pPr marL="0" indent="0" algn="just">
              <a:buNone/>
            </a:pPr>
            <a:r>
              <a:rPr lang="ru-RU" sz="2000" dirty="0">
                <a:latin typeface="Times New Roman" panose="02020603050405020304" pitchFamily="18" charset="0"/>
                <a:cs typeface="Times New Roman" panose="02020603050405020304" pitchFamily="18" charset="0"/>
              </a:rPr>
              <a:t>	Для повышения продуктивности пастбищ и организации их рационального использования создают </a:t>
            </a:r>
            <a:r>
              <a:rPr lang="ru-RU" sz="2000" b="1" dirty="0">
                <a:latin typeface="Times New Roman" panose="02020603050405020304" pitchFamily="18" charset="0"/>
                <a:cs typeface="Times New Roman" panose="02020603050405020304" pitchFamily="18" charset="0"/>
              </a:rPr>
              <a:t>орошаемые культурные пастбища </a:t>
            </a:r>
            <a:r>
              <a:rPr lang="ru-RU" sz="2000" dirty="0">
                <a:latin typeface="Times New Roman" panose="02020603050405020304" pitchFamily="18" charset="0"/>
                <a:cs typeface="Times New Roman" panose="02020603050405020304" pitchFamily="18" charset="0"/>
              </a:rPr>
              <a:t>(ОКП) – высокопродуктивные земли, созданные путем коренного или поверхностного улучшения природных кормовых земель, небольших площадей низкопродуктивной пашни, а также не используемых в сельском хозяйстве земель ( под кустарниками, болотами и т.д.) на котором проводят загонную пастьбу скота, орошение и другие необходимые мероприятия по улучшению травостоя в системе пастбищеоборотота</a:t>
            </a:r>
            <a:r>
              <a:rPr lang="ru-RU" sz="2400" dirty="0">
                <a:latin typeface="Times New Roman" panose="02020603050405020304" pitchFamily="18" charset="0"/>
                <a:cs typeface="Times New Roman" panose="02020603050405020304" pitchFamily="18" charset="0"/>
              </a:rPr>
              <a:t>. </a:t>
            </a:r>
          </a:p>
          <a:p>
            <a:pPr marL="0" indent="0" algn="just">
              <a:buNone/>
            </a:pPr>
            <a:r>
              <a:rPr lang="ru-RU" sz="2400" dirty="0">
                <a:latin typeface="Times New Roman" panose="02020603050405020304" pitchFamily="18" charset="0"/>
                <a:cs typeface="Times New Roman" panose="02020603050405020304" pitchFamily="18" charset="0"/>
              </a:rPr>
              <a:t>	</a:t>
            </a:r>
            <a:endParaRPr lang="ru-RU" alt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276174896"/>
      </p:ext>
    </p:extLst>
  </p:cSld>
  <p:clrMapOvr>
    <a:masterClrMapping/>
  </p:clrMapOvr>
  <p:transition spd="slow">
    <p:cove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1151620" y="620688"/>
            <a:ext cx="6840760" cy="5772299"/>
          </a:xfrm>
        </p:spPr>
        <p:txBody>
          <a:bodyPr>
            <a:normAutofit/>
          </a:bodyPr>
          <a:lstStyle/>
          <a:p>
            <a:pPr marL="0" indent="0" algn="just">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Такие пастбища продуктивностью до 7…8 тыс. </a:t>
            </a:r>
            <a:r>
              <a:rPr lang="ru-RU" sz="2000" dirty="0">
                <a:latin typeface="Times New Roman" panose="02020603050405020304" pitchFamily="18" charset="0"/>
                <a:cs typeface="Times New Roman" panose="02020603050405020304" pitchFamily="18" charset="0"/>
              </a:rPr>
              <a:t>кормовых единиц и более с 1 га размещают на ближайших к ферма и источникам орошения участкам пашни, на чистых, высокопродуктивных и улучшенных кормовых землях и др. массивах. Пригодных для орошения, загонной (порционной) пастьбы скота, проведения мероприятий по улучшению травостоя в системе пастбищеоборота.</a:t>
            </a:r>
          </a:p>
          <a:p>
            <a:pPr marL="0" indent="0" algn="just">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Обязательно учитывают условия орошения </a:t>
            </a:r>
            <a:r>
              <a:rPr lang="ru-RU" sz="2000" dirty="0">
                <a:latin typeface="Times New Roman" panose="02020603050405020304" pitchFamily="18" charset="0"/>
                <a:cs typeface="Times New Roman" panose="02020603050405020304" pitchFamily="18" charset="0"/>
              </a:rPr>
              <a:t>(тип и гранулометрический состав почв, экспозицию, длину крутизну склонов, наличие водных источников). Форму и площадь участков согласовывают с типами дождевальных машин и их сезонной загрузкой. </a:t>
            </a:r>
          </a:p>
          <a:p>
            <a:pPr marL="0" indent="0" algn="just">
              <a:buNone/>
            </a:pPr>
            <a:r>
              <a:rPr lang="ru-RU" sz="2000" dirty="0">
                <a:latin typeface="Times New Roman" panose="02020603050405020304" pitchFamily="18" charset="0"/>
                <a:cs typeface="Times New Roman" panose="02020603050405020304" pitchFamily="18" charset="0"/>
              </a:rPr>
              <a:t>	При организации земель необходимо определить площади и выделить массивы в тесном с выбором источников для орошения. Для этого цели производят расчет потребности в воде для орошения и водопоя скота, подбирают дождевальные машины, установки и насосные станции. 		</a:t>
            </a:r>
          </a:p>
          <a:p>
            <a:pPr marL="0" indent="0" algn="just">
              <a:buNone/>
            </a:pPr>
            <a:endParaRPr lang="ru-RU" sz="2000" dirty="0"/>
          </a:p>
        </p:txBody>
      </p:sp>
    </p:spTree>
    <p:extLst>
      <p:ext uri="{BB962C8B-B14F-4D97-AF65-F5344CB8AC3E}">
        <p14:creationId xmlns:p14="http://schemas.microsoft.com/office/powerpoint/2010/main" xmlns="" val="1648298241"/>
      </p:ext>
    </p:extLst>
  </p:cSld>
  <p:clrMapOvr>
    <a:masterClrMapping/>
  </p:clrMapOvr>
  <p:transition spd="slow">
    <p:cove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6">
            <a:extLst>
              <a:ext uri="{FF2B5EF4-FFF2-40B4-BE49-F238E27FC236}">
                <a16:creationId xmlns:a16="http://schemas.microsoft.com/office/drawing/2014/main" xmlns="" id="{F7AA72CB-6B7E-41FB-80A3-2595441FB0ED}"/>
              </a:ext>
            </a:extLst>
          </p:cNvPr>
          <p:cNvSpPr>
            <a:spLocks noGrp="1"/>
          </p:cNvSpPr>
          <p:nvPr>
            <p:ph type="body" idx="1"/>
          </p:nvPr>
        </p:nvSpPr>
        <p:spPr>
          <a:xfrm>
            <a:off x="827584" y="620688"/>
            <a:ext cx="7344816" cy="6048672"/>
          </a:xfrm>
        </p:spPr>
        <p:txBody>
          <a:bodyPr>
            <a:normAutofit fontScale="92500"/>
          </a:bodyPr>
          <a:lstStyle/>
          <a:p>
            <a:pPr algn="just"/>
            <a:r>
              <a:rPr lang="ru-RU" sz="2200" dirty="0">
                <a:latin typeface="Times New Roman" panose="02020603050405020304" pitchFamily="18" charset="0"/>
                <a:cs typeface="Times New Roman" panose="02020603050405020304" pitchFamily="18" charset="0"/>
              </a:rPr>
              <a:t>	Источниками для орошения могут быть реки, озера, пруды, водохранилища, подземные воды и воды, сбрасываемые с мелиоративных систем. Забор воды из водоисточника согласовывают с заинтересованными организациями. Пригодность воды определяют на основе химического анализа. Для орошения пригодна вода, в которой содержится не более 1 г/л солей.</a:t>
            </a:r>
          </a:p>
          <a:p>
            <a:pPr algn="just"/>
            <a:r>
              <a:rPr lang="ru-RU" sz="2200" dirty="0">
                <a:latin typeface="Times New Roman" panose="02020603050405020304" pitchFamily="18" charset="0"/>
                <a:cs typeface="Times New Roman" panose="02020603050405020304" pitchFamily="18" charset="0"/>
              </a:rPr>
              <a:t>	</a:t>
            </a:r>
            <a:r>
              <a:rPr lang="ru-RU" sz="2200" b="1" dirty="0">
                <a:latin typeface="Times New Roman" panose="02020603050405020304" pitchFamily="18" charset="0"/>
                <a:cs typeface="Times New Roman" panose="02020603050405020304" pitchFamily="18" charset="0"/>
              </a:rPr>
              <a:t>Могут применяться различные способы полива: дождевание, поверхностное и почвенное орошение.</a:t>
            </a:r>
          </a:p>
          <a:p>
            <a:pPr algn="just"/>
            <a:r>
              <a:rPr lang="ru-RU" sz="2200" dirty="0">
                <a:latin typeface="Times New Roman" panose="02020603050405020304" pitchFamily="18" charset="0"/>
                <a:cs typeface="Times New Roman" panose="02020603050405020304" pitchFamily="18" charset="0"/>
              </a:rPr>
              <a:t>	</a:t>
            </a:r>
            <a:r>
              <a:rPr lang="ru-RU" sz="2200" b="1" dirty="0">
                <a:latin typeface="Times New Roman" panose="02020603050405020304" pitchFamily="18" charset="0"/>
                <a:cs typeface="Times New Roman" panose="02020603050405020304" pitchFamily="18" charset="0"/>
              </a:rPr>
              <a:t>Поверхностное орошение- </a:t>
            </a:r>
            <a:r>
              <a:rPr lang="ru-RU" sz="2200" dirty="0">
                <a:latin typeface="Times New Roman" panose="02020603050405020304" pitchFamily="18" charset="0"/>
                <a:cs typeface="Times New Roman" panose="02020603050405020304" pitchFamily="18" charset="0"/>
              </a:rPr>
              <a:t>наиболее дешевый и простой способ, но для пастбищ имеет ограниченное применение, так как разрушают структуру почвы и не обеспечивает равномерное улучшение травостоя, а необходима для осуществления полива нарезки борозд и полос угнетает травостой.</a:t>
            </a:r>
          </a:p>
          <a:p>
            <a:pPr algn="just"/>
            <a:r>
              <a:rPr lang="ru-RU" sz="2200" dirty="0">
                <a:latin typeface="Times New Roman" panose="02020603050405020304" pitchFamily="18" charset="0"/>
                <a:cs typeface="Times New Roman" panose="02020603050405020304" pitchFamily="18" charset="0"/>
              </a:rPr>
              <a:t>	Наиболее рациональное водоснабжение растений обеспечивает </a:t>
            </a:r>
            <a:r>
              <a:rPr lang="ru-RU" sz="2200" b="1" dirty="0">
                <a:latin typeface="Times New Roman" panose="02020603050405020304" pitchFamily="18" charset="0"/>
                <a:cs typeface="Times New Roman" panose="02020603050405020304" pitchFamily="18" charset="0"/>
              </a:rPr>
              <a:t>подпочвенное орошение</a:t>
            </a:r>
            <a:r>
              <a:rPr lang="ru-RU" sz="2200" dirty="0">
                <a:latin typeface="Times New Roman" panose="02020603050405020304" pitchFamily="18" charset="0"/>
                <a:cs typeface="Times New Roman" panose="02020603050405020304" pitchFamily="18" charset="0"/>
              </a:rPr>
              <a:t>, т.к. сохраняет структуру почв, позволяют полностью автоматизировать полив, обеспечивает экономное расходование поливной воды. Однако, применяют подпочвенное орошение на более ценных землях, для пастбищ такое орошение очень трудоемкое и дорогостоящее.</a:t>
            </a:r>
          </a:p>
          <a:p>
            <a:pPr algn="just"/>
            <a:endParaRPr lang="ru-RU"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16299328"/>
      </p:ext>
    </p:extLst>
  </p:cSld>
  <p:clrMapOvr>
    <a:masterClrMapping/>
  </p:clrMapOvr>
  <p:transition spd="slow">
    <p:cove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899592" y="542850"/>
            <a:ext cx="7056784" cy="5772299"/>
          </a:xfrm>
        </p:spPr>
        <p:txBody>
          <a:bodyPr>
            <a:normAutofit/>
          </a:bodyPr>
          <a:lstStyle/>
          <a:p>
            <a:pPr marL="0" indent="0" algn="just">
              <a:buNone/>
            </a:pPr>
            <a:r>
              <a:rPr lang="ru-RU" sz="2000" dirty="0"/>
              <a:t>	</a:t>
            </a:r>
            <a:r>
              <a:rPr lang="ru-RU" sz="2000" dirty="0">
                <a:latin typeface="Times New Roman" panose="02020603050405020304" pitchFamily="18" charset="0"/>
                <a:cs typeface="Times New Roman" panose="02020603050405020304" pitchFamily="18" charset="0"/>
              </a:rPr>
              <a:t>Наиболее эффективный способ орошения для пастбищ – </a:t>
            </a:r>
            <a:r>
              <a:rPr lang="ru-RU" sz="2000" b="1" dirty="0">
                <a:latin typeface="Times New Roman" panose="02020603050405020304" pitchFamily="18" charset="0"/>
                <a:cs typeface="Times New Roman" panose="02020603050405020304" pitchFamily="18" charset="0"/>
              </a:rPr>
              <a:t>дождевание</a:t>
            </a:r>
            <a:r>
              <a:rPr lang="ru-RU" sz="2000" dirty="0">
                <a:latin typeface="Times New Roman" panose="02020603050405020304" pitchFamily="18" charset="0"/>
                <a:cs typeface="Times New Roman" panose="02020603050405020304" pitchFamily="18" charset="0"/>
              </a:rPr>
              <a:t>. Оно создает условия близкие к естественному увлажнению. Вода смывает пыль и грязь со стравливаемой части растений, увеличивает влажность листьев травостоя, улучшает процесс дыхания. При орошении дождевание легко наладить водоснабжение скота (устройство передвижных автопоилок, присоединяемых к гидрантам), становиться возможным вносить удобрения в почву с оросительной водой.</a:t>
            </a:r>
          </a:p>
          <a:p>
            <a:pPr marL="0" indent="0" algn="just">
              <a:buNone/>
            </a:pPr>
            <a:r>
              <a:rPr lang="ru-RU" sz="2000" dirty="0">
                <a:latin typeface="Times New Roman" panose="02020603050405020304" pitchFamily="18" charset="0"/>
                <a:cs typeface="Times New Roman" panose="02020603050405020304" pitchFamily="18" charset="0"/>
              </a:rPr>
              <a:t>	С внедрением прогрессивных приемов заготовки кормов участки, выделяемые под культурные орошаемые пастбища, не всегда используют под выпас. Многие руководители и специалисты хозяйств считают более целесообразным скашивать зеленую массу для производства сенажа, витаминно-травяной муки, гранул или брикетов. На них иногда высевают зернофуражные культуры для закладки монокорма, поэтому такие участки интенсивного кормопроизводства должны быть отнесены не к пастбищам, а к орошаемой пашнею.</a:t>
            </a:r>
          </a:p>
          <a:p>
            <a:endParaRPr lang="ru-RU" dirty="0"/>
          </a:p>
          <a:p>
            <a:pPr marL="0" indent="0" algn="just">
              <a:buNone/>
            </a:pP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089993810"/>
      </p:ext>
    </p:extLst>
  </p:cSld>
  <p:clrMapOvr>
    <a:masterClrMapping/>
  </p:clrMapOvr>
  <p:transition spd="slow">
    <p:cove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a:extLst>
              <a:ext uri="{FF2B5EF4-FFF2-40B4-BE49-F238E27FC236}">
                <a16:creationId xmlns:a16="http://schemas.microsoft.com/office/drawing/2014/main" xmlns="" id="{34637F53-C858-49EB-8AA4-D8EAD02B3D30}"/>
              </a:ext>
            </a:extLst>
          </p:cNvPr>
          <p:cNvSpPr>
            <a:spLocks noGrp="1" noChangeArrowheads="1"/>
          </p:cNvSpPr>
          <p:nvPr>
            <p:ph type="ctrTitle"/>
          </p:nvPr>
        </p:nvSpPr>
        <p:spPr>
          <a:xfrm rot="10800000" flipV="1">
            <a:off x="-54260" y="2413905"/>
            <a:ext cx="9252520" cy="2376265"/>
          </a:xfrm>
          <a:noFill/>
        </p:spPr>
        <p:txBody>
          <a:bodyPr anchor="b">
            <a:normAutofit fontScale="90000"/>
          </a:bodyPr>
          <a:lstStyle/>
          <a:p>
            <a:r>
              <a:rPr lang="ru-RU" sz="4000" b="1" spc="50" dirty="0">
                <a:ln w="9525" cmpd="sng">
                  <a:solidFill>
                    <a:schemeClr val="bg1"/>
                  </a:solidFill>
                  <a:prstDash val="solid"/>
                </a:ln>
                <a:solidFill>
                  <a:srgbClr val="70AD47">
                    <a:tint val="1000"/>
                  </a:srgbClr>
                </a:solidFill>
                <a:effectLst>
                  <a:glow rad="38100">
                    <a:schemeClr val="accent1">
                      <a:alpha val="40000"/>
                    </a:schemeClr>
                  </a:glow>
                </a:effectLst>
                <a:latin typeface="Times New Roman" panose="02020603050405020304" pitchFamily="18" charset="0"/>
                <a:cs typeface="Times New Roman" panose="02020603050405020304" pitchFamily="18" charset="0"/>
              </a:rPr>
              <a:t/>
            </a:r>
            <a:br>
              <a:rPr lang="ru-RU" sz="4000" b="1" spc="50" dirty="0">
                <a:ln w="9525" cmpd="sng">
                  <a:solidFill>
                    <a:schemeClr val="bg1"/>
                  </a:solidFill>
                  <a:prstDash val="solid"/>
                </a:ln>
                <a:solidFill>
                  <a:srgbClr val="70AD47">
                    <a:tint val="1000"/>
                  </a:srgbClr>
                </a:solidFill>
                <a:effectLst>
                  <a:glow rad="38100">
                    <a:schemeClr val="accent1">
                      <a:alpha val="40000"/>
                    </a:schemeClr>
                  </a:glow>
                </a:effectLst>
                <a:latin typeface="Times New Roman" panose="02020603050405020304" pitchFamily="18" charset="0"/>
                <a:cs typeface="Times New Roman" panose="02020603050405020304" pitchFamily="18" charset="0"/>
              </a:rPr>
            </a:br>
            <a: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Вопрос 13.</a:t>
            </a:r>
            <a:r>
              <a:rPr lang="ru-RU" sz="4400" b="1" dirty="0">
                <a:ln>
                  <a:solidFill>
                    <a:sysClr val="windowText" lastClr="000000"/>
                  </a:solidFill>
                </a:ln>
                <a:solidFill>
                  <a:schemeClr val="accent1">
                    <a:lumMod val="50000"/>
                  </a:schemeClr>
                </a:solidFill>
                <a:latin typeface="Times New Roman" panose="02020603050405020304" pitchFamily="18" charset="0"/>
                <a:cs typeface="Times New Roman" panose="02020603050405020304" pitchFamily="18" charset="0"/>
              </a:rPr>
              <a:t> </a:t>
            </a:r>
            <a:br>
              <a:rPr lang="ru-RU" sz="4400" b="1" dirty="0">
                <a:ln>
                  <a:solidFill>
                    <a:sysClr val="windowText" lastClr="000000"/>
                  </a:solidFill>
                </a:ln>
                <a:solidFill>
                  <a:schemeClr val="accent1">
                    <a:lumMod val="50000"/>
                  </a:schemeClr>
                </a:solidFill>
                <a:latin typeface="Times New Roman" panose="02020603050405020304" pitchFamily="18" charset="0"/>
                <a:cs typeface="Times New Roman" panose="02020603050405020304" pitchFamily="18" charset="0"/>
              </a:rPr>
            </a:br>
            <a:r>
              <a:rPr lang="ru-RU" sz="4400" b="1" dirty="0">
                <a:ln>
                  <a:solidFill>
                    <a:sysClr val="windowText" lastClr="000000"/>
                  </a:solidFill>
                </a:ln>
                <a:solidFill>
                  <a:schemeClr val="accent1">
                    <a:lumMod val="50000"/>
                  </a:schemeClr>
                </a:solidFill>
                <a:latin typeface="Times New Roman" panose="02020603050405020304" pitchFamily="18" charset="0"/>
                <a:cs typeface="Times New Roman" panose="02020603050405020304" pitchFamily="18" charset="0"/>
              </a:rPr>
              <a:t>Размещение защитных лесных насаждений</a:t>
            </a:r>
            <a:r>
              <a:rPr lang="ru-RU" dirty="0">
                <a:solidFill>
                  <a:schemeClr val="bg1"/>
                </a:solidFill>
              </a:rPr>
              <a:t/>
            </a:r>
            <a:br>
              <a:rPr lang="ru-RU" dirty="0">
                <a:solidFill>
                  <a:schemeClr val="bg1"/>
                </a:solidFill>
              </a:rPr>
            </a:br>
            <a:r>
              <a:rPr lang="ru-RU" sz="4000" dirty="0">
                <a:ln>
                  <a:solidFill>
                    <a:schemeClr val="bg1"/>
                  </a:solidFill>
                </a:ln>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
            </a:r>
            <a:br>
              <a:rPr lang="ru-RU" sz="4000" dirty="0">
                <a:ln>
                  <a:solidFill>
                    <a:schemeClr val="bg1"/>
                  </a:solidFill>
                </a:ln>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br>
            <a:endParaRPr lang="ru-RU" altLang="ru-RU" sz="4000" dirty="0">
              <a:ln>
                <a:solidFill>
                  <a:schemeClr val="bg1"/>
                </a:solidFill>
              </a:ln>
              <a:solidFill>
                <a:srgbClr val="FFFFFF"/>
              </a:solidFill>
              <a:effectLst>
                <a:outerShdw blurRad="50800" dist="38100" dir="5400000" algn="t" rotWithShape="0">
                  <a:prstClr val="black">
                    <a:alpha val="40000"/>
                  </a:prstClr>
                </a:outerShdw>
              </a:effectLst>
            </a:endParaRPr>
          </a:p>
        </p:txBody>
      </p:sp>
      <p:sp>
        <p:nvSpPr>
          <p:cNvPr id="3" name="Подзаголовок 2"/>
          <p:cNvSpPr>
            <a:spLocks noGrp="1"/>
          </p:cNvSpPr>
          <p:nvPr>
            <p:ph type="subTitle" idx="1"/>
          </p:nvPr>
        </p:nvSpPr>
        <p:spPr/>
        <p:txBody>
          <a:bodyPr/>
          <a:lstStyle/>
          <a:p>
            <a:r>
              <a:rPr lang="ru-RU" dirty="0"/>
              <a:t> </a:t>
            </a:r>
          </a:p>
        </p:txBody>
      </p:sp>
    </p:spTree>
    <p:extLst>
      <p:ext uri="{BB962C8B-B14F-4D97-AF65-F5344CB8AC3E}">
        <p14:creationId xmlns:p14="http://schemas.microsoft.com/office/powerpoint/2010/main" xmlns="" val="2342898705"/>
      </p:ext>
    </p:extLst>
  </p:cSld>
  <p:clrMapOvr>
    <a:masterClrMapping/>
  </p:clrMapOvr>
  <p:transition spd="slow">
    <p:cove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a:extLst>
              <a:ext uri="{FF2B5EF4-FFF2-40B4-BE49-F238E27FC236}">
                <a16:creationId xmlns:a16="http://schemas.microsoft.com/office/drawing/2014/main" xmlns="" id="{0E739EBE-CB20-4F49-BA83-3F5B6C8A2428}"/>
              </a:ext>
            </a:extLst>
          </p:cNvPr>
          <p:cNvSpPr>
            <a:spLocks noGrp="1" noChangeArrowheads="1"/>
          </p:cNvSpPr>
          <p:nvPr>
            <p:ph idx="1"/>
          </p:nvPr>
        </p:nvSpPr>
        <p:spPr>
          <a:xfrm>
            <a:off x="971600" y="737320"/>
            <a:ext cx="7200800" cy="5572000"/>
          </a:xfrm>
        </p:spPr>
        <p:txBody>
          <a:bodyPr>
            <a:normAutofit fontScale="92500" lnSpcReduction="20000"/>
          </a:bodyPr>
          <a:lstStyle/>
          <a:p>
            <a:pPr marL="0" indent="0" algn="just">
              <a:buNone/>
            </a:pPr>
            <a:r>
              <a:rPr lang="ru-RU" sz="2000" dirty="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Одна из наиболее сложных задач, решаемых при составлении проекта внутрихозяйственного землеустройства – </a:t>
            </a:r>
            <a:r>
              <a:rPr lang="ru-RU" sz="2200" b="1" dirty="0">
                <a:latin typeface="Times New Roman" panose="02020603050405020304" pitchFamily="18" charset="0"/>
                <a:cs typeface="Times New Roman" panose="02020603050405020304" pitchFamily="18" charset="0"/>
              </a:rPr>
              <a:t>создание системы защитных лесонасаждений, обеспечивающие задержание поверхностного стока воды и ослабления силы вредоносных ветров.</a:t>
            </a:r>
          </a:p>
          <a:p>
            <a:pPr marL="0" indent="0" algn="just">
              <a:buNone/>
            </a:pPr>
            <a:r>
              <a:rPr lang="ru-RU" sz="2200" dirty="0">
                <a:latin typeface="Times New Roman" panose="02020603050405020304" pitchFamily="18" charset="0"/>
                <a:cs typeface="Times New Roman" panose="02020603050405020304" pitchFamily="18" charset="0"/>
              </a:rPr>
              <a:t>	Основную классификацию проектируемых лесонасаждений определяют их функциональными назначениями. Тем не менее, с точки зрения организации и технологии проектирования защитных лесных насаждений модно разделить на две группы. </a:t>
            </a:r>
          </a:p>
          <a:p>
            <a:pPr marL="0" indent="0" algn="just">
              <a:buNone/>
            </a:pPr>
            <a:r>
              <a:rPr lang="ru-RU" sz="2200" b="1" dirty="0">
                <a:latin typeface="Times New Roman" panose="02020603050405020304" pitchFamily="18" charset="0"/>
                <a:cs typeface="Times New Roman" panose="02020603050405020304" pitchFamily="18" charset="0"/>
              </a:rPr>
              <a:t>	К первой относят </a:t>
            </a:r>
            <a:r>
              <a:rPr lang="ru-RU" sz="2200" dirty="0">
                <a:latin typeface="Times New Roman" panose="02020603050405020304" pitchFamily="18" charset="0"/>
                <a:cs typeface="Times New Roman" panose="02020603050405020304" pitchFamily="18" charset="0"/>
              </a:rPr>
              <a:t>те которые проектируют в процессе организации земель: участка сплошного облесения, прибалочные и приовражные лесные полосы, насаждения вокруг населенных пунктов, отдельно расположенных производственных центров, прудов и водоемов, вдоль внутрихозяйственных магистральных дорог и каналов. </a:t>
            </a:r>
          </a:p>
          <a:p>
            <a:pPr marL="0" indent="0" algn="just">
              <a:buNone/>
            </a:pPr>
            <a:r>
              <a:rPr lang="ru-RU" sz="2200" dirty="0">
                <a:latin typeface="Times New Roman" panose="02020603050405020304" pitchFamily="18" charset="0"/>
                <a:cs typeface="Times New Roman" panose="02020603050405020304" pitchFamily="18" charset="0"/>
              </a:rPr>
              <a:t>	Основная особенность этой группы насаждений их размещения главным образом на непахотных землях. Во вторую группу входят лесонасаждения, проектируемые в ходе внутреннего устройства территории сельскохозяйственных земель: водорегулирующие и вероломные лесные полосы, а также защитные зоны на пастбищах.</a:t>
            </a:r>
          </a:p>
          <a:p>
            <a:pPr marL="0" indent="0" algn="just">
              <a:buNone/>
            </a:pPr>
            <a:r>
              <a:rPr lang="ru-RU" sz="2200" dirty="0">
                <a:latin typeface="Times New Roman" panose="02020603050405020304" pitchFamily="18" charset="0"/>
                <a:cs typeface="Times New Roman" panose="02020603050405020304" pitchFamily="18" charset="0"/>
              </a:rPr>
              <a:t>	</a:t>
            </a:r>
            <a:endParaRPr lang="ru-RU" alt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403199918"/>
      </p:ext>
    </p:extLst>
  </p:cSld>
  <p:clrMapOvr>
    <a:masterClrMapping/>
  </p:clrMapOvr>
  <p:transition spd="slow">
    <p:cove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899592" y="809328"/>
            <a:ext cx="7128792" cy="6048672"/>
          </a:xfrm>
        </p:spPr>
        <p:txBody>
          <a:bodyPr anchor="t">
            <a:noAutofit/>
          </a:bodyPr>
          <a:lstStyle/>
          <a:p>
            <a:pPr marL="0" indent="0" algn="just">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Сплошное облесение</a:t>
            </a:r>
            <a:r>
              <a:rPr lang="ru-RU" sz="2000" dirty="0">
                <a:latin typeface="Times New Roman" panose="02020603050405020304" pitchFamily="18" charset="0"/>
                <a:cs typeface="Times New Roman" panose="02020603050405020304" pitchFamily="18" charset="0"/>
              </a:rPr>
              <a:t> проектируют на неудобны, не используемых в сельском хозяйстве землях: овражно-балочных, оползневых участках, эрозионно-опасных крутых склонах, песках в целях ликвидации последствий и предотвращения дальнейшего развития водной и ветровой эрозии, обогащения ландшафта и использования неудобных земель.</a:t>
            </a:r>
          </a:p>
          <a:p>
            <a:pPr marL="0" indent="0" algn="just">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Защитные лесные насаждения вокруг населенных пунктов, отдельно расположенных ферм, полевых скотов, вдоль основных внутрихозяйственных дорог </a:t>
            </a:r>
            <a:r>
              <a:rPr lang="ru-RU" sz="2000" dirty="0">
                <a:latin typeface="Times New Roman" panose="02020603050405020304" pitchFamily="18" charset="0"/>
                <a:cs typeface="Times New Roman" panose="02020603050405020304" pitchFamily="18" charset="0"/>
              </a:rPr>
              <a:t>создает с целью защиты из от вредоносных ветров, снежных заносов, для архитектурной-декоративного оформления, культурного отдыха трудящихся. </a:t>
            </a:r>
          </a:p>
          <a:p>
            <a:pPr marL="0" indent="0" algn="just">
              <a:buNone/>
            </a:pPr>
            <a:r>
              <a:rPr lang="ru-RU" sz="2000" dirty="0">
                <a:latin typeface="Times New Roman" panose="02020603050405020304" pitchFamily="18" charset="0"/>
                <a:cs typeface="Times New Roman" panose="02020603050405020304" pitchFamily="18" charset="0"/>
              </a:rPr>
              <a:t>	Ширину таких насаждений устанавливают </a:t>
            </a:r>
            <a:r>
              <a:rPr lang="ru-RU" sz="2000" b="1" dirty="0">
                <a:latin typeface="Times New Roman" panose="02020603050405020304" pitchFamily="18" charset="0"/>
                <a:cs typeface="Times New Roman" panose="02020603050405020304" pitchFamily="18" charset="0"/>
              </a:rPr>
              <a:t>от</a:t>
            </a: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5…10 до 20…30 м. </a:t>
            </a:r>
            <a:r>
              <a:rPr lang="ru-RU" sz="2000" dirty="0">
                <a:latin typeface="Times New Roman" panose="02020603050405020304" pitchFamily="18" charset="0"/>
                <a:cs typeface="Times New Roman" panose="02020603050405020304" pitchFamily="18" charset="0"/>
              </a:rPr>
              <a:t>	</a:t>
            </a:r>
          </a:p>
          <a:p>
            <a:pPr marL="0" indent="0" algn="just">
              <a:buNone/>
            </a:pPr>
            <a:r>
              <a:rPr lang="ru-RU" sz="2400" dirty="0">
                <a:latin typeface="Times New Roman" panose="02020603050405020304" pitchFamily="18" charset="0"/>
                <a:cs typeface="Times New Roman" panose="02020603050405020304" pitchFamily="18" charset="0"/>
              </a:rPr>
              <a:t>		</a:t>
            </a:r>
          </a:p>
          <a:p>
            <a:pPr marL="0" indent="0" algn="just">
              <a:buNone/>
            </a:pPr>
            <a:endParaRPr lang="ru-RU" sz="2000" dirty="0"/>
          </a:p>
        </p:txBody>
      </p:sp>
    </p:spTree>
    <p:extLst>
      <p:ext uri="{BB962C8B-B14F-4D97-AF65-F5344CB8AC3E}">
        <p14:creationId xmlns:p14="http://schemas.microsoft.com/office/powerpoint/2010/main" xmlns="" val="1501760067"/>
      </p:ext>
    </p:ext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5">
            <a:extLst>
              <a:ext uri="{FF2B5EF4-FFF2-40B4-BE49-F238E27FC236}">
                <a16:creationId xmlns:a16="http://schemas.microsoft.com/office/drawing/2014/main" xmlns="" id="{34637F53-C858-49EB-8AA4-D8EAD02B3D30}"/>
              </a:ext>
            </a:extLst>
          </p:cNvPr>
          <p:cNvSpPr txBox="1">
            <a:spLocks noChangeArrowheads="1"/>
          </p:cNvSpPr>
          <p:nvPr/>
        </p:nvSpPr>
        <p:spPr>
          <a:xfrm rot="10800000" flipV="1">
            <a:off x="-112092" y="2132112"/>
            <a:ext cx="9252520" cy="2376265"/>
          </a:xfrm>
          <a:prstGeom prst="rect">
            <a:avLst/>
          </a:prstGeom>
          <a:noFill/>
        </p:spPr>
        <p:txBody>
          <a:bodyPr vert="horz" lIns="91440" tIns="45720" rIns="91440" bIns="45720" rtlCol="0" anchor="b">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40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Вопрос 2</a:t>
            </a:r>
          </a:p>
          <a:p>
            <a:pPr algn="ctr"/>
            <a:r>
              <a:rPr lang="ru-RU" sz="40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Основные требования организации земель</a:t>
            </a:r>
            <a:r>
              <a:rPr lang="ru-RU" dirty="0">
                <a:ln>
                  <a:solidFill>
                    <a:sysClr val="windowText" lastClr="000000"/>
                  </a:solidFill>
                </a:ln>
                <a:solidFill>
                  <a:schemeClr val="accent1">
                    <a:lumMod val="50000"/>
                  </a:schemeClr>
                </a:solidFill>
              </a:rPr>
              <a:t/>
            </a:r>
            <a:br>
              <a:rPr lang="ru-RU" dirty="0">
                <a:ln>
                  <a:solidFill>
                    <a:sysClr val="windowText" lastClr="000000"/>
                  </a:solidFill>
                </a:ln>
                <a:solidFill>
                  <a:schemeClr val="accent1">
                    <a:lumMod val="50000"/>
                  </a:schemeClr>
                </a:solidFill>
              </a:rPr>
            </a:br>
            <a:r>
              <a:rPr lang="ru-RU" sz="4000" dirty="0">
                <a:ln>
                  <a:solidFill>
                    <a:sysClr val="windowText" lastClr="000000"/>
                  </a:solidFill>
                </a:ln>
                <a:solidFill>
                  <a:schemeClr val="accent1">
                    <a:lumMod val="50000"/>
                  </a:schemeClr>
                </a:solidFill>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
            </a:r>
            <a:br>
              <a:rPr lang="ru-RU" sz="4000" dirty="0">
                <a:ln>
                  <a:solidFill>
                    <a:sysClr val="windowText" lastClr="000000"/>
                  </a:solidFill>
                </a:ln>
                <a:solidFill>
                  <a:schemeClr val="accent1">
                    <a:lumMod val="50000"/>
                  </a:schemeClr>
                </a:solidFill>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br>
            <a:endParaRPr lang="ru-RU" altLang="ru-RU" sz="4000" dirty="0">
              <a:ln>
                <a:solidFill>
                  <a:sysClr val="windowText" lastClr="000000"/>
                </a:solidFill>
              </a:ln>
              <a:solidFill>
                <a:schemeClr val="accent1">
                  <a:lumMod val="50000"/>
                </a:schemeClr>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xmlns="" val="1296895043"/>
      </p:ext>
    </p:extLst>
  </p:cSld>
  <p:clrMapOvr>
    <a:masterClrMapping/>
  </p:clrMapOvr>
  <p:transition spd="slow">
    <p:cove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1151620" y="764704"/>
            <a:ext cx="6840760" cy="6192688"/>
          </a:xfrm>
        </p:spPr>
        <p:txBody>
          <a:bodyPr>
            <a:noAutofit/>
          </a:bodyPr>
          <a:lstStyle/>
          <a:p>
            <a:pPr marL="0" indent="0" algn="just">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Лесные полосы вдоль оросительных каналов </a:t>
            </a:r>
            <a:r>
              <a:rPr lang="ru-RU" sz="2000" dirty="0">
                <a:latin typeface="Times New Roman" panose="02020603050405020304" pitchFamily="18" charset="0"/>
                <a:cs typeface="Times New Roman" panose="02020603050405020304" pitchFamily="18" charset="0"/>
              </a:rPr>
              <a:t>затеняют их и значительно сокращают фильтрацию и испарения воды, уменьшают заиление. Их размещают с одной стороны канала, чтобы не усложнять использование пашни при их очистке. Полосы проектируют одно-двухрядные, шириной 3-6 м.</a:t>
            </a:r>
          </a:p>
          <a:p>
            <a:pPr marL="0" indent="0" algn="just">
              <a:buNone/>
            </a:pPr>
            <a:r>
              <a:rPr lang="ru-RU" sz="2000" dirty="0">
                <a:latin typeface="Times New Roman" panose="02020603050405020304" pitchFamily="18" charset="0"/>
                <a:cs typeface="Times New Roman" panose="02020603050405020304" pitchFamily="18" charset="0"/>
              </a:rPr>
              <a:t>	Вокруг массивов садов проектируют защитные опушечные полосы шириной 8-15 м (четырех-пятирядные). Они защищают многолетние растения от вредного влияния ветров, способствуют более равномерному распределению снежного покрова и предохраняют от вымерзания.</a:t>
            </a:r>
          </a:p>
          <a:p>
            <a:pPr marL="0" indent="0" algn="just">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Лесные посадки вокруг прудов и водоемов </a:t>
            </a:r>
            <a:r>
              <a:rPr lang="ru-RU" sz="2000" dirty="0">
                <a:latin typeface="Times New Roman" panose="02020603050405020304" pitchFamily="18" charset="0"/>
                <a:cs typeface="Times New Roman" panose="02020603050405020304" pitchFamily="18" charset="0"/>
              </a:rPr>
              <a:t>предназначены для защиты их от заявления, ослабления испарения с водной поверхности, предохранения прилегающих склонов от эрозии. 	</a:t>
            </a:r>
          </a:p>
        </p:txBody>
      </p:sp>
    </p:spTree>
    <p:extLst>
      <p:ext uri="{BB962C8B-B14F-4D97-AF65-F5344CB8AC3E}">
        <p14:creationId xmlns:p14="http://schemas.microsoft.com/office/powerpoint/2010/main" xmlns="" val="4236211328"/>
      </p:ext>
    </p:extLst>
  </p:cSld>
  <p:clrMapOvr>
    <a:masterClrMapping/>
  </p:clrMapOvr>
  <p:transition spd="slow">
    <p:cove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a:extLst>
              <a:ext uri="{FF2B5EF4-FFF2-40B4-BE49-F238E27FC236}">
                <a16:creationId xmlns:a16="http://schemas.microsoft.com/office/drawing/2014/main" xmlns="" id="{0E739EBE-CB20-4F49-BA83-3F5B6C8A2428}"/>
              </a:ext>
            </a:extLst>
          </p:cNvPr>
          <p:cNvSpPr>
            <a:spLocks noGrp="1" noChangeArrowheads="1"/>
          </p:cNvSpPr>
          <p:nvPr>
            <p:ph idx="1"/>
          </p:nvPr>
        </p:nvSpPr>
        <p:spPr>
          <a:xfrm>
            <a:off x="539552" y="908720"/>
            <a:ext cx="7848872" cy="6192688"/>
          </a:xfrm>
        </p:spPr>
        <p:txBody>
          <a:bodyPr>
            <a:normAutofit/>
          </a:bodyPr>
          <a:lstStyle/>
          <a:p>
            <a:pPr marL="0" indent="0" algn="just">
              <a:buNone/>
            </a:pPr>
            <a:r>
              <a:rPr lang="ru-RU" sz="2000" dirty="0">
                <a:latin typeface="Times New Roman" panose="02020603050405020304" pitchFamily="18" charset="0"/>
                <a:cs typeface="Times New Roman" panose="02020603050405020304" pitchFamily="18" charset="0"/>
              </a:rPr>
              <a:t>	 В зависимости от защитного назначения такие участки делят на берегоукрепительные и противоэрозионные шириной 5-10 м; илозадерживающие фильтры длиной 100-150 м , шириной равной ширине балки; посадка по мокрому откосу и за сухим откосом плотины шириной 5-10 м для защиты от волнобоя и устранения избытка влаги и заболачивания балки , в которой размещается водоем. Для свободного подъезда к воде и прогона скота на водопой в лесных насаждениях оставляют разрывы.</a:t>
            </a:r>
          </a:p>
          <a:p>
            <a:pPr marL="0" indent="0" algn="just">
              <a:buNone/>
            </a:pPr>
            <a:r>
              <a:rPr lang="ru-RU" sz="2000" dirty="0">
                <a:latin typeface="Times New Roman" panose="02020603050405020304" pitchFamily="18" charset="0"/>
                <a:cs typeface="Times New Roman" panose="02020603050405020304" pitchFamily="18" charset="0"/>
              </a:rPr>
              <a:t>	Прибалочные лесные полосы проектируют вдоль бровок балок для задерживания поверхностного стока, перевода его в грунтовые и защиты нижних частей склонов от размыва. </a:t>
            </a:r>
          </a:p>
          <a:p>
            <a:pPr marL="0" indent="0" algn="just">
              <a:buNone/>
            </a:pPr>
            <a:r>
              <a:rPr lang="ru-RU" sz="2000" dirty="0">
                <a:latin typeface="Times New Roman" panose="02020603050405020304" pitchFamily="18" charset="0"/>
                <a:cs typeface="Times New Roman" panose="02020603050405020304" pitchFamily="18" charset="0"/>
              </a:rPr>
              <a:t>	Приовражные лесные полосы проектируют вокруг оврагов. </a:t>
            </a:r>
            <a:r>
              <a:rPr lang="ru-RU" sz="2000" b="1" dirty="0">
                <a:latin typeface="Times New Roman" panose="02020603050405020304" pitchFamily="18" charset="0"/>
                <a:cs typeface="Times New Roman" panose="02020603050405020304" pitchFamily="18" charset="0"/>
              </a:rPr>
              <a:t>Их назначение </a:t>
            </a:r>
            <a:r>
              <a:rPr lang="ru-RU" sz="2000" dirty="0">
                <a:latin typeface="Times New Roman" panose="02020603050405020304" pitchFamily="18" charset="0"/>
                <a:cs typeface="Times New Roman" panose="02020603050405020304" pitchFamily="18" charset="0"/>
              </a:rPr>
              <a:t>– задерживать дальнейший рост оврагов, способствовать зарастанию и укреплению действующих оврагов. 	Ширину прибалочных и приовражных полос рекомендуют в пределах 20 м.</a:t>
            </a:r>
          </a:p>
          <a:p>
            <a:pPr marL="0" indent="0" algn="just">
              <a:buNone/>
            </a:pPr>
            <a:endParaRPr lang="ru-RU" sz="2000" dirty="0">
              <a:latin typeface="Times New Roman" panose="02020603050405020304" pitchFamily="18" charset="0"/>
              <a:cs typeface="Times New Roman" panose="02020603050405020304" pitchFamily="18" charset="0"/>
            </a:endParaRPr>
          </a:p>
          <a:p>
            <a:pPr marL="0" indent="0" algn="just">
              <a:buNone/>
            </a:pPr>
            <a:endParaRPr lang="ru-RU" alt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14331465"/>
      </p:ext>
    </p:extLst>
  </p:cSld>
  <p:clrMapOvr>
    <a:masterClrMapping/>
  </p:clrMapOvr>
  <p:transition spd="slow">
    <p:cove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1043608" y="620688"/>
            <a:ext cx="6624736" cy="5628283"/>
          </a:xfrm>
        </p:spPr>
        <p:txBody>
          <a:bodyPr>
            <a:normAutofit/>
          </a:bodyPr>
          <a:lstStyle/>
          <a:p>
            <a:pPr marL="0" indent="0" algn="just">
              <a:buNone/>
            </a:pPr>
            <a:r>
              <a:rPr lang="ru-RU" sz="26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В лесных посадках высаживают 50% лесных пород и 50% кустарников с мощной корневой системой. Для улучшения экологической ситуации используют нектароносные и богатые пыльцой породы (липу, клен, боярышник, рябину и др.).</a:t>
            </a:r>
          </a:p>
          <a:p>
            <a:pPr marL="0" indent="0" algn="just">
              <a:buNone/>
            </a:pPr>
            <a:endParaRPr lang="ru-RU" sz="2400" dirty="0"/>
          </a:p>
        </p:txBody>
      </p:sp>
    </p:spTree>
    <p:extLst>
      <p:ext uri="{BB962C8B-B14F-4D97-AF65-F5344CB8AC3E}">
        <p14:creationId xmlns:p14="http://schemas.microsoft.com/office/powerpoint/2010/main" xmlns="" val="3460465067"/>
      </p:ext>
    </p:extLst>
  </p:cSld>
  <p:clrMapOvr>
    <a:masterClrMapping/>
  </p:clrMapOvr>
  <p:transition spd="slow">
    <p:cove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a:extLst>
              <a:ext uri="{FF2B5EF4-FFF2-40B4-BE49-F238E27FC236}">
                <a16:creationId xmlns:a16="http://schemas.microsoft.com/office/drawing/2014/main" xmlns="" id="{34637F53-C858-49EB-8AA4-D8EAD02B3D30}"/>
              </a:ext>
            </a:extLst>
          </p:cNvPr>
          <p:cNvSpPr>
            <a:spLocks noGrp="1" noChangeArrowheads="1"/>
          </p:cNvSpPr>
          <p:nvPr>
            <p:ph type="ctrTitle"/>
          </p:nvPr>
        </p:nvSpPr>
        <p:spPr>
          <a:xfrm rot="10800000" flipV="1">
            <a:off x="179512" y="4249688"/>
            <a:ext cx="8964488" cy="2016224"/>
          </a:xfrm>
          <a:noFill/>
        </p:spPr>
        <p:txBody>
          <a:bodyPr anchor="b">
            <a:normAutofit fontScale="90000"/>
          </a:bodyPr>
          <a:lstStyle/>
          <a:p>
            <a: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Вопрос 14</a:t>
            </a:r>
            <a:b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br>
            <a:r>
              <a:rPr lang="ru-RU" sz="44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Составление проектной экспликации земель и ее использование</a:t>
            </a:r>
            <a:r>
              <a:rPr lang="ru-RU" sz="3600" b="1" spc="50" dirty="0">
                <a:ln w="9525" cmpd="sng">
                  <a:solidFill>
                    <a:schemeClr val="bg1"/>
                  </a:solidFill>
                  <a:prstDash val="solid"/>
                </a:ln>
                <a:solidFill>
                  <a:schemeClr val="bg1"/>
                </a:solidFill>
                <a:effectLst>
                  <a:glow rad="38100">
                    <a:schemeClr val="accent1">
                      <a:alpha val="40000"/>
                    </a:schemeClr>
                  </a:glow>
                </a:effectLst>
                <a:latin typeface="Times New Roman" panose="02020603050405020304" pitchFamily="18" charset="0"/>
                <a:cs typeface="Times New Roman" panose="02020603050405020304" pitchFamily="18" charset="0"/>
              </a:rPr>
              <a:t/>
            </a:r>
            <a:br>
              <a:rPr lang="ru-RU" sz="3600" b="1" spc="50" dirty="0">
                <a:ln w="9525" cmpd="sng">
                  <a:solidFill>
                    <a:schemeClr val="bg1"/>
                  </a:solidFill>
                  <a:prstDash val="solid"/>
                </a:ln>
                <a:solidFill>
                  <a:schemeClr val="bg1"/>
                </a:solidFill>
                <a:effectLst>
                  <a:glow rad="38100">
                    <a:schemeClr val="accent1">
                      <a:alpha val="40000"/>
                    </a:schemeClr>
                  </a:glow>
                </a:effectLst>
                <a:latin typeface="Times New Roman" panose="02020603050405020304" pitchFamily="18" charset="0"/>
                <a:cs typeface="Times New Roman" panose="02020603050405020304" pitchFamily="18" charset="0"/>
              </a:rPr>
            </a:br>
            <a:r>
              <a:rPr lang="ru-RU" sz="3600" b="1" dirty="0">
                <a:solidFill>
                  <a:schemeClr val="bg1"/>
                </a:solidFill>
                <a:latin typeface="Times New Roman" panose="02020603050405020304" pitchFamily="18" charset="0"/>
                <a:cs typeface="Times New Roman" panose="02020603050405020304" pitchFamily="18" charset="0"/>
              </a:rPr>
              <a:t>Вопрос 14. Составление проектной экспликации земель и ее использование.</a:t>
            </a:r>
            <a:r>
              <a:rPr lang="ru-RU" sz="3600" dirty="0"/>
              <a:t/>
            </a:r>
            <a:br>
              <a:rPr lang="ru-RU" sz="3600" dirty="0"/>
            </a:br>
            <a:r>
              <a:rPr lang="ru-RU" dirty="0">
                <a:solidFill>
                  <a:schemeClr val="bg1"/>
                </a:solidFill>
              </a:rPr>
              <a:t/>
            </a:r>
            <a:br>
              <a:rPr lang="ru-RU" dirty="0">
                <a:solidFill>
                  <a:schemeClr val="bg1"/>
                </a:solidFill>
              </a:rPr>
            </a:br>
            <a:endParaRPr lang="ru-RU" altLang="ru-RU" sz="4000" dirty="0">
              <a:ln>
                <a:solidFill>
                  <a:schemeClr val="bg1"/>
                </a:solidFill>
              </a:ln>
              <a:solidFill>
                <a:srgbClr val="FFFFFF"/>
              </a:solidFill>
              <a:effectLst>
                <a:outerShdw blurRad="50800" dist="38100" dir="5400000" algn="t" rotWithShape="0">
                  <a:prstClr val="black">
                    <a:alpha val="40000"/>
                  </a:prstClr>
                </a:outerShdw>
              </a:effectLst>
            </a:endParaRPr>
          </a:p>
        </p:txBody>
      </p:sp>
      <p:sp>
        <p:nvSpPr>
          <p:cNvPr id="3" name="Подзаголовок 2"/>
          <p:cNvSpPr>
            <a:spLocks noGrp="1"/>
          </p:cNvSpPr>
          <p:nvPr>
            <p:ph type="subTitle" idx="1"/>
          </p:nvPr>
        </p:nvSpPr>
        <p:spPr/>
        <p:txBody>
          <a:bodyPr/>
          <a:lstStyle/>
          <a:p>
            <a:r>
              <a:rPr lang="ru-RU" dirty="0"/>
              <a:t> </a:t>
            </a:r>
          </a:p>
        </p:txBody>
      </p:sp>
    </p:spTree>
    <p:extLst>
      <p:ext uri="{BB962C8B-B14F-4D97-AF65-F5344CB8AC3E}">
        <p14:creationId xmlns:p14="http://schemas.microsoft.com/office/powerpoint/2010/main" xmlns="" val="4228464787"/>
      </p:ext>
    </p:extLst>
  </p:cSld>
  <p:clrMapOvr>
    <a:masterClrMapping/>
  </p:clrMapOvr>
  <p:transition spd="slow">
    <p:cove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a:extLst>
              <a:ext uri="{FF2B5EF4-FFF2-40B4-BE49-F238E27FC236}">
                <a16:creationId xmlns:a16="http://schemas.microsoft.com/office/drawing/2014/main" xmlns="" id="{0E739EBE-CB20-4F49-BA83-3F5B6C8A2428}"/>
              </a:ext>
            </a:extLst>
          </p:cNvPr>
          <p:cNvSpPr>
            <a:spLocks noGrp="1" noChangeArrowheads="1"/>
          </p:cNvSpPr>
          <p:nvPr>
            <p:ph idx="1"/>
          </p:nvPr>
        </p:nvSpPr>
        <p:spPr>
          <a:xfrm>
            <a:off x="955204" y="1268760"/>
            <a:ext cx="7233592" cy="6192688"/>
          </a:xfrm>
        </p:spPr>
        <p:txBody>
          <a:bodyPr>
            <a:normAutofit/>
          </a:bodyPr>
          <a:lstStyle/>
          <a:p>
            <a:pPr marL="0" indent="0" algn="just">
              <a:buNone/>
            </a:pPr>
            <a:r>
              <a:rPr lang="ru-RU" sz="22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В результате организации земель составляют план их трансформации и улучшения. В нем отражают фактическую структуру земель, все изменения, намеченные при проектировании. </a:t>
            </a:r>
          </a:p>
          <a:p>
            <a:pPr marL="0" indent="0" algn="just">
              <a:buNone/>
            </a:pPr>
            <a:r>
              <a:rPr lang="ru-RU" sz="2000" dirty="0">
                <a:latin typeface="Times New Roman" panose="02020603050405020304" pitchFamily="18" charset="0"/>
                <a:cs typeface="Times New Roman" panose="02020603050405020304" pitchFamily="18" charset="0"/>
              </a:rPr>
              <a:t>	В итоге приводят экспликацию земель на конец расчетного периода. Здесь же учитывают площади под основные и вспомогательные хозцентры, внутрихозяйственные дороги и другие инженерные сооружения, исчисленные в процессе разработки первой и второй составных частей проекта.</a:t>
            </a:r>
          </a:p>
          <a:p>
            <a:pPr marL="0" indent="0" algn="just">
              <a:buNone/>
            </a:pPr>
            <a:r>
              <a:rPr lang="ru-RU" sz="2000" dirty="0">
                <a:latin typeface="Times New Roman" panose="02020603050405020304" pitchFamily="18" charset="0"/>
                <a:cs typeface="Times New Roman" panose="02020603050405020304" pitchFamily="18" charset="0"/>
              </a:rPr>
              <a:t>	Полученная проектная экспликации, как и план трансформации земель, является предварительной. Структура земель уточняют в процессе внутреннего устройства территории сельскохозяйственных земель.</a:t>
            </a:r>
          </a:p>
          <a:p>
            <a:pPr marL="0" indent="0" algn="just">
              <a:buNone/>
            </a:pPr>
            <a:endParaRPr lang="ru-RU" alt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091770325"/>
      </p:ext>
    </p:extLst>
  </p:cSld>
  <p:clrMapOvr>
    <a:masterClrMapping/>
  </p:clrMapOvr>
  <p:transition spd="slow">
    <p:cover/>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043608" y="2060848"/>
            <a:ext cx="7416824" cy="2554545"/>
          </a:xfrm>
          <a:prstGeom prst="rect">
            <a:avLst/>
          </a:prstGeom>
        </p:spPr>
        <p:txBody>
          <a:bodyPr wrap="square">
            <a:spAutoFit/>
          </a:bodyPr>
          <a:lstStyle/>
          <a:p>
            <a:pPr algn="ctr"/>
            <a:r>
              <a:rPr lang="ru-RU" sz="40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Вопрос 15</a:t>
            </a:r>
          </a:p>
          <a:p>
            <a:pPr algn="ctr"/>
            <a:r>
              <a:rPr lang="ru-RU" sz="4000" b="1" spc="50" dirty="0">
                <a:ln w="9525" cmpd="sng">
                  <a:solidFill>
                    <a:sysClr val="windowText" lastClr="000000"/>
                  </a:solidFill>
                  <a:prstDash val="solid"/>
                </a:ln>
                <a:solidFill>
                  <a:schemeClr val="accent1">
                    <a:lumMod val="50000"/>
                  </a:schemeClr>
                </a:solidFill>
                <a:effectLst>
                  <a:glow rad="38100">
                    <a:schemeClr val="accent1">
                      <a:alpha val="40000"/>
                    </a:schemeClr>
                  </a:glow>
                </a:effectLst>
                <a:latin typeface="Times New Roman" panose="02020603050405020304" pitchFamily="18" charset="0"/>
                <a:cs typeface="Times New Roman" panose="02020603050405020304" pitchFamily="18" charset="0"/>
              </a:rPr>
              <a:t>Обоснование проектируемой организации земель</a:t>
            </a:r>
            <a:r>
              <a:rPr lang="ru-RU" sz="4000" dirty="0">
                <a:ln>
                  <a:solidFill>
                    <a:sysClr val="windowText" lastClr="000000"/>
                  </a:solidFill>
                </a:ln>
                <a:solidFill>
                  <a:schemeClr val="accent1">
                    <a:lumMod val="50000"/>
                  </a:schemeClr>
                </a:solidFill>
                <a:latin typeface="Times New Roman" panose="02020603050405020304" pitchFamily="18" charset="0"/>
                <a:cs typeface="Times New Roman" panose="02020603050405020304" pitchFamily="18" charset="0"/>
              </a:rPr>
              <a:t/>
            </a:r>
            <a:br>
              <a:rPr lang="ru-RU" sz="4000" dirty="0">
                <a:ln>
                  <a:solidFill>
                    <a:sysClr val="windowText" lastClr="000000"/>
                  </a:solidFill>
                </a:ln>
                <a:solidFill>
                  <a:schemeClr val="accent1">
                    <a:lumMod val="50000"/>
                  </a:schemeClr>
                </a:solidFill>
                <a:latin typeface="Times New Roman" panose="02020603050405020304" pitchFamily="18" charset="0"/>
                <a:cs typeface="Times New Roman" panose="02020603050405020304" pitchFamily="18" charset="0"/>
              </a:rPr>
            </a:b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84799690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a:extLst>
              <a:ext uri="{FF2B5EF4-FFF2-40B4-BE49-F238E27FC236}">
                <a16:creationId xmlns:a16="http://schemas.microsoft.com/office/drawing/2014/main" xmlns="" id="{0E739EBE-CB20-4F49-BA83-3F5B6C8A2428}"/>
              </a:ext>
            </a:extLst>
          </p:cNvPr>
          <p:cNvSpPr>
            <a:spLocks noGrp="1" noChangeArrowheads="1"/>
          </p:cNvSpPr>
          <p:nvPr>
            <p:ph idx="1"/>
          </p:nvPr>
        </p:nvSpPr>
        <p:spPr>
          <a:xfrm>
            <a:off x="899592" y="692696"/>
            <a:ext cx="7344816" cy="5976664"/>
          </a:xfrm>
        </p:spPr>
        <p:txBody>
          <a:bodyPr>
            <a:normAutofit/>
          </a:bodyPr>
          <a:lstStyle/>
          <a:p>
            <a:pPr marL="0" indent="0" algn="ctr">
              <a:buNone/>
            </a:pPr>
            <a:r>
              <a:rPr lang="ru-RU" sz="2000" b="1" dirty="0">
                <a:latin typeface="Times New Roman" panose="02020603050405020304" pitchFamily="18" charset="0"/>
                <a:cs typeface="Times New Roman" panose="02020603050405020304" pitchFamily="18" charset="0"/>
              </a:rPr>
              <a:t>Социально-экономические и природоохранные показатели обоснования организации земель.</a:t>
            </a:r>
            <a:endParaRPr lang="ru-RU" sz="2000" dirty="0">
              <a:latin typeface="Times New Roman" panose="02020603050405020304" pitchFamily="18" charset="0"/>
              <a:cs typeface="Times New Roman" panose="02020603050405020304" pitchFamily="18" charset="0"/>
            </a:endParaRPr>
          </a:p>
          <a:p>
            <a:pPr marL="0" indent="0" algn="just">
              <a:buNone/>
            </a:pPr>
            <a:r>
              <a:rPr lang="ru-RU" sz="2000" dirty="0">
                <a:latin typeface="Times New Roman" panose="02020603050405020304" pitchFamily="18" charset="0"/>
                <a:cs typeface="Times New Roman" panose="02020603050405020304" pitchFamily="18" charset="0"/>
              </a:rPr>
              <a:t>	В условиях эрозии почв проектные решения оценивают по тому, в какой степени они способствуют прекращению процессов водной эрозии и дефляции, восстановления и повышения почвенного плодородия</a:t>
            </a:r>
          </a:p>
          <a:p>
            <a:pPr marL="0" indent="0" algn="just">
              <a:buNone/>
            </a:pPr>
            <a:r>
              <a:rPr lang="ru-RU" sz="2000" dirty="0">
                <a:latin typeface="Times New Roman" panose="02020603050405020304" pitchFamily="18" charset="0"/>
                <a:cs typeface="Times New Roman" panose="02020603050405020304" pitchFamily="18" charset="0"/>
              </a:rPr>
              <a:t>	Сложное сочетание экономических и природных условий, действующих в противоположных направлениях, требует тщательного обоснования проектных решений, а в ряде случаев - составления и анализ вариантов проекта. Например, экономические интересы землепользователей нередко требует увеличения площадей пахотных земель, тогда как экологические условия, против, препятствуют широкому вовлечению земель в сельскохозяйственный оборот. </a:t>
            </a:r>
          </a:p>
          <a:p>
            <a:pPr marL="0" indent="0" algn="just">
              <a:buNone/>
            </a:pPr>
            <a:r>
              <a:rPr lang="ru-RU" sz="2000" dirty="0">
                <a:latin typeface="Times New Roman" panose="02020603050405020304" pitchFamily="18" charset="0"/>
                <a:cs typeface="Times New Roman" panose="02020603050405020304" pitchFamily="18" charset="0"/>
              </a:rPr>
              <a:t>	В процессе землеустройства из всех объектов, пригодных по своим природным свойствам для трансформации и улучшения, необходимо выбрать такие, которые принесут хозяйству наибольший эффект при строгом соблюдении природоохранных требований. </a:t>
            </a:r>
          </a:p>
          <a:p>
            <a:pPr marL="0" indent="0" algn="just">
              <a:buNone/>
            </a:pPr>
            <a:endParaRPr lang="ru-RU" alt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892755417"/>
      </p:ext>
    </p:extLst>
  </p:cSld>
  <p:clrMapOvr>
    <a:masterClrMapping/>
  </p:clrMapOvr>
  <p:transition spd="slow">
    <p:cove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1043608" y="476672"/>
            <a:ext cx="7560840" cy="6624736"/>
          </a:xfrm>
        </p:spPr>
        <p:txBody>
          <a:bodyPr anchor="ctr">
            <a:normAutofit fontScale="47500" lnSpcReduction="20000"/>
          </a:bodyPr>
          <a:lstStyle/>
          <a:p>
            <a:pPr marL="0" indent="0" algn="ctr">
              <a:buNone/>
            </a:pPr>
            <a:r>
              <a:rPr lang="ru-RU" sz="4200" b="1" dirty="0">
                <a:latin typeface="Times New Roman" panose="02020603050405020304" pitchFamily="18" charset="0"/>
                <a:cs typeface="Times New Roman" panose="02020603050405020304" pitchFamily="18" charset="0"/>
              </a:rPr>
              <a:t>Технико-экономические показатели обоснования проектной организации земель</a:t>
            </a:r>
            <a:endParaRPr lang="ru-RU" sz="4200" dirty="0">
              <a:latin typeface="Times New Roman" panose="02020603050405020304" pitchFamily="18" charset="0"/>
              <a:cs typeface="Times New Roman" panose="02020603050405020304" pitchFamily="18" charset="0"/>
            </a:endParaRPr>
          </a:p>
          <a:p>
            <a:pPr marL="0" indent="0" algn="just">
              <a:buNone/>
            </a:pPr>
            <a:r>
              <a:rPr lang="ru-RU" sz="4200" dirty="0">
                <a:latin typeface="Times New Roman" panose="02020603050405020304" pitchFamily="18" charset="0"/>
                <a:cs typeface="Times New Roman" panose="02020603050405020304" pitchFamily="18" charset="0"/>
              </a:rPr>
              <a:t>	Один из важных показателей повышения эффективности использования земли увеличения площади более ценных земель за счет менее ценных, вовлечение в сельскохозяйственный оборот неиспользуемых земель. В этой связи для характеристики проекта составляют площади отдельных видов земель до землеустройства и по проекту, разрабатывают таблицы трансформации земель, баланс площадей, предварительную экспликацию земель по производственным подразделениям и видам земель, намечают виды, объемы и очередность освоения, трансформации и улучшения земель.</a:t>
            </a:r>
          </a:p>
          <a:p>
            <a:pPr marL="0" indent="0" algn="just">
              <a:buNone/>
            </a:pPr>
            <a:r>
              <a:rPr lang="ru-RU" sz="4200" dirty="0">
                <a:latin typeface="Times New Roman" panose="02020603050405020304" pitchFamily="18" charset="0"/>
                <a:cs typeface="Times New Roman" panose="02020603050405020304" pitchFamily="18" charset="0"/>
              </a:rPr>
              <a:t>	Наряду с количественным учитывают качественное изменения земель в результате мероприятий по их улучшению. Повышение качества земель характеризуется возрастанием баллов бонитета почв и экономической оценки земель. </a:t>
            </a:r>
          </a:p>
          <a:p>
            <a:pPr marL="0" indent="0" algn="just">
              <a:buNone/>
            </a:pPr>
            <a:r>
              <a:rPr lang="ru-RU" sz="4200" dirty="0">
                <a:latin typeface="Times New Roman" panose="02020603050405020304" pitchFamily="18" charset="0"/>
                <a:cs typeface="Times New Roman" panose="02020603050405020304" pitchFamily="18" charset="0"/>
              </a:rPr>
              <a:t>	При трансформации и размещении земель дают качественную характеристику земель по почвам, рельефу, условиям увлажнения, удаленность с точки зрения их пригодности для освоения, улучшения, перевода в другие виды земель.</a:t>
            </a:r>
          </a:p>
          <a:p>
            <a:pPr marL="0" indent="0" algn="just">
              <a:buNone/>
            </a:pPr>
            <a:r>
              <a:rPr lang="ru-RU" sz="2200" dirty="0">
                <a:latin typeface="Times New Roman" panose="02020603050405020304" pitchFamily="18" charset="0"/>
                <a:cs typeface="Times New Roman" panose="02020603050405020304" pitchFamily="18" charset="0"/>
              </a:rPr>
              <a:t>	</a:t>
            </a:r>
          </a:p>
          <a:p>
            <a:pPr marL="0" indent="0" algn="just">
              <a:buNone/>
            </a:pPr>
            <a:r>
              <a:rPr lang="ru-RU" sz="2200" dirty="0">
                <a:latin typeface="Times New Roman" panose="02020603050405020304" pitchFamily="18" charset="0"/>
                <a:cs typeface="Times New Roman" panose="02020603050405020304" pitchFamily="18" charset="0"/>
              </a:rPr>
              <a:t>		</a:t>
            </a:r>
          </a:p>
          <a:p>
            <a:pPr marL="0" indent="0" algn="just">
              <a:buNone/>
            </a:pPr>
            <a:endParaRPr lang="ru-RU" sz="2000" dirty="0"/>
          </a:p>
        </p:txBody>
      </p:sp>
    </p:spTree>
    <p:extLst>
      <p:ext uri="{BB962C8B-B14F-4D97-AF65-F5344CB8AC3E}">
        <p14:creationId xmlns:p14="http://schemas.microsoft.com/office/powerpoint/2010/main" xmlns="" val="3512709503"/>
      </p:ext>
    </p:extLst>
  </p:cSld>
  <p:clrMapOvr>
    <a:masterClrMapping/>
  </p:clrMapOvr>
  <p:transition spd="slow">
    <p:cover/>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827584" y="764704"/>
            <a:ext cx="7272808" cy="5916315"/>
          </a:xfrm>
        </p:spPr>
        <p:txBody>
          <a:bodyPr>
            <a:normAutofit/>
          </a:bodyPr>
          <a:lstStyle/>
          <a:p>
            <a:pPr marL="0" indent="0" algn="just">
              <a:buNone/>
            </a:pPr>
            <a:r>
              <a:rPr lang="ru-RU" sz="2000" dirty="0">
                <a:latin typeface="Times New Roman" panose="02020603050405020304" pitchFamily="18" charset="0"/>
                <a:cs typeface="Times New Roman" panose="02020603050405020304" pitchFamily="18" charset="0"/>
              </a:rPr>
              <a:t>	По материалам качественной оценки земель с учетом фактической урожайности отдельных культур, насаждений, сенокосов и пастбищ на разных элементах рельефа и почвах определяют прирост или недобор продукции по различным вариантам проекта.</a:t>
            </a:r>
          </a:p>
          <a:p>
            <a:pPr marL="0" indent="0" algn="just">
              <a:buNone/>
            </a:pPr>
            <a:r>
              <a:rPr lang="ru-RU" sz="2000" dirty="0">
                <a:latin typeface="Times New Roman" panose="02020603050405020304" pitchFamily="18" charset="0"/>
                <a:cs typeface="Times New Roman" panose="02020603050405020304" pitchFamily="18" charset="0"/>
              </a:rPr>
              <a:t>	В связи с тем, сто различная организация земель и севооборотов обусловливает и разные системы кормопроизводства, в проекте разрабатывают баланс кормов и определяют источники их покрытия.</a:t>
            </a:r>
          </a:p>
          <a:p>
            <a:pPr marL="0" indent="0" algn="just">
              <a:buNone/>
            </a:pPr>
            <a:r>
              <a:rPr lang="ru-RU" sz="2000" dirty="0">
                <a:latin typeface="Times New Roman" panose="02020603050405020304" pitchFamily="18" charset="0"/>
                <a:cs typeface="Times New Roman" panose="02020603050405020304" pitchFamily="18" charset="0"/>
              </a:rPr>
              <a:t>	Проект организации земель должна отвечать требованиям эффективного использования сельскохозяйственной техники. Поэтому при его обосновании рассчитывают затраты на холостые переезды, повороты и заезды сельскохозяйственной техники, производительность машинно-тракторных агрегатов, сроки выполнения механизированных работ.</a:t>
            </a:r>
          </a:p>
          <a:p>
            <a:pPr marL="0" indent="0" algn="just">
              <a:buNone/>
            </a:pPr>
            <a:endParaRPr lang="ru-RU" dirty="0"/>
          </a:p>
        </p:txBody>
      </p:sp>
    </p:spTree>
    <p:extLst>
      <p:ext uri="{BB962C8B-B14F-4D97-AF65-F5344CB8AC3E}">
        <p14:creationId xmlns:p14="http://schemas.microsoft.com/office/powerpoint/2010/main" xmlns="" val="3894055291"/>
      </p:ext>
    </p:extLst>
  </p:cSld>
  <p:clrMapOvr>
    <a:masterClrMapping/>
  </p:clrMapOvr>
  <p:transition spd="slow">
    <p:cover/>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a:extLst>
              <a:ext uri="{FF2B5EF4-FFF2-40B4-BE49-F238E27FC236}">
                <a16:creationId xmlns:a16="http://schemas.microsoft.com/office/drawing/2014/main" xmlns="" id="{0E739EBE-CB20-4F49-BA83-3F5B6C8A2428}"/>
              </a:ext>
            </a:extLst>
          </p:cNvPr>
          <p:cNvSpPr>
            <a:spLocks noGrp="1" noChangeArrowheads="1"/>
          </p:cNvSpPr>
          <p:nvPr>
            <p:ph idx="1"/>
          </p:nvPr>
        </p:nvSpPr>
        <p:spPr>
          <a:xfrm>
            <a:off x="1043608" y="548680"/>
            <a:ext cx="7089576" cy="6048672"/>
          </a:xfrm>
        </p:spPr>
        <p:txBody>
          <a:bodyPr>
            <a:normAutofit/>
          </a:bodyPr>
          <a:lstStyle/>
          <a:p>
            <a:pPr marL="0" indent="0">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Экономические показатели организации земель</a:t>
            </a:r>
            <a:endParaRPr lang="ru-RU" sz="2000" dirty="0">
              <a:latin typeface="Times New Roman" panose="02020603050405020304" pitchFamily="18" charset="0"/>
              <a:cs typeface="Times New Roman" panose="02020603050405020304" pitchFamily="18" charset="0"/>
            </a:endParaRPr>
          </a:p>
          <a:p>
            <a:pPr marL="0" indent="0" algn="just">
              <a:buNone/>
            </a:pPr>
            <a:r>
              <a:rPr lang="ru-RU" sz="2000" dirty="0">
                <a:latin typeface="Times New Roman" panose="02020603050405020304" pitchFamily="18" charset="0"/>
                <a:cs typeface="Times New Roman" panose="02020603050405020304" pitchFamily="18" charset="0"/>
              </a:rPr>
              <a:t>	Экономическое обоснования мероприятий по организации сельскохозяйственных земель связано с расчетом эффективности капиталовложений, поскольку осуществление мелиоративных и культур-технических работ требует значительных капитальных затрат. Эффект этих мероприятий определяется увеличением выхода валовой продукции и приростом чистого дохода; в качестве обобщающего показателя обычно используют отношение прироста чистого дохода к капиталовложениям.</a:t>
            </a:r>
          </a:p>
          <a:p>
            <a:pPr marL="0" indent="0" algn="just">
              <a:buNone/>
            </a:pPr>
            <a:r>
              <a:rPr lang="ru-RU" sz="2000" dirty="0">
                <a:latin typeface="Times New Roman" panose="02020603050405020304" pitchFamily="18" charset="0"/>
                <a:cs typeface="Times New Roman" panose="02020603050405020304" pitchFamily="18" charset="0"/>
              </a:rPr>
              <a:t>	В процессе освоения новых земель в сельскохозяйственном обороте вовлекаются участки кустарника и мелколесья, не имеющие природоохранного значения: земли, занятые оврагами и промоинами; рекультивированные участки  из-под карьеров, промышленных выработок полезных ископаемых, торфоразработок; болота, ненужные дороги, свободные участки на территории производственных центров и др. 	</a:t>
            </a:r>
            <a:endParaRPr lang="ru-RU" alt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272889688"/>
      </p:ext>
    </p:extLst>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extLst>
              <a:ext uri="{BEBA8EAE-BF5A-486C-A8C5-ECC9F3942E4B}">
                <a14:imgProps xmlns:a14="http://schemas.microsoft.com/office/drawing/2010/main" xmlns="">
                  <a14:imgLayer r:embed="rId3">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2123728" y="476672"/>
            <a:ext cx="6624736" cy="5628283"/>
          </a:xfrm>
        </p:spPr>
        <p:txBody>
          <a:bodyPr>
            <a:normAutofit/>
          </a:bodyPr>
          <a:lstStyle/>
          <a:p>
            <a:pPr marL="0" indent="0" algn="just">
              <a:buNone/>
            </a:pPr>
            <a:r>
              <a:rPr lang="ru-RU" sz="260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	</a:t>
            </a:r>
          </a:p>
          <a:p>
            <a:pPr marL="0" indent="0" algn="just">
              <a:buNone/>
            </a:pPr>
            <a:endParaRPr lang="ru-RU" dirty="0"/>
          </a:p>
        </p:txBody>
      </p:sp>
      <p:sp>
        <p:nvSpPr>
          <p:cNvPr id="2" name="Прямоугольник 1"/>
          <p:cNvSpPr/>
          <p:nvPr/>
        </p:nvSpPr>
        <p:spPr>
          <a:xfrm>
            <a:off x="1759992" y="0"/>
            <a:ext cx="7200800" cy="6863417"/>
          </a:xfrm>
          <a:prstGeom prst="rect">
            <a:avLst/>
          </a:prstGeom>
        </p:spPr>
        <p:txBody>
          <a:bodyPr wrap="square">
            <a:spAutoFit/>
          </a:bodyPr>
          <a:lstStyle/>
          <a:p>
            <a:pPr algn="just"/>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Запроектированный состав и соотношение земель должны отвечать следующим требованиям: </a:t>
            </a: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 Безусловное и стабильное выполнение государственных плановых заданий по производству товарной с/х продукции</a:t>
            </a: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 Учет экономических интересов землепользователей</a:t>
            </a: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 Полное рациональное и эффективное использование земель с их природными свойствами.</a:t>
            </a: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 прекращение эрозионных процессов и улучшение ландшафта</a:t>
            </a: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 В соответствии с установленной специализацией отраслей и их рациональному сочетанию.</a:t>
            </a: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 Обеспечение устойчивой кормовой базы для животноводства</a:t>
            </a: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 Минимальные затраты на транспортировку и хранение продукции без потерь</a:t>
            </a: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 Создание благоприятных условий для повышения производительности труда и высокопроизводительного использования Машинотракторных агрегатов</a:t>
            </a: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 Минимальные кап вложения в освоении новых земель и повышения интенсивности использования земель, находящихся в обработке, быстрейшая окупаемость кап вложений</a:t>
            </a:r>
          </a:p>
        </p:txBody>
      </p:sp>
    </p:spTree>
    <p:extLst>
      <p:ext uri="{BB962C8B-B14F-4D97-AF65-F5344CB8AC3E}">
        <p14:creationId xmlns:p14="http://schemas.microsoft.com/office/powerpoint/2010/main" xmlns="" val="4290326348"/>
      </p:ext>
    </p:extLst>
  </p:cSld>
  <p:clrMapOvr>
    <a:masterClrMapping/>
  </p:clrMapOvr>
  <p:transition spd="slow">
    <p:cover/>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11" name="Объект 10">
                <a:extLst>
                  <a:ext uri="{FF2B5EF4-FFF2-40B4-BE49-F238E27FC236}">
                    <a16:creationId xmlns:a16="http://schemas.microsoft.com/office/drawing/2014/main" id="{43352090-1448-4E8B-A2A8-876F8E14C772}"/>
                  </a:ext>
                </a:extLst>
              </p:cNvPr>
              <p:cNvSpPr>
                <a:spLocks noGrp="1"/>
              </p:cNvSpPr>
              <p:nvPr>
                <p:ph idx="1"/>
              </p:nvPr>
            </p:nvSpPr>
            <p:spPr>
              <a:xfrm>
                <a:off x="827584" y="476672"/>
                <a:ext cx="7560840" cy="6132339"/>
              </a:xfrm>
            </p:spPr>
            <p:txBody>
              <a:bodyPr anchor="ctr">
                <a:normAutofit/>
              </a:bodyPr>
              <a:lstStyle/>
              <a:p>
                <a:pPr marL="0" indent="0" algn="just">
                  <a:buNone/>
                </a:pPr>
                <a:r>
                  <a:rPr lang="ru-RU" sz="2000" dirty="0">
                    <a:latin typeface="Times New Roman" panose="02020603050405020304" pitchFamily="18" charset="0"/>
                    <a:cs typeface="Times New Roman" panose="02020603050405020304" pitchFamily="18" charset="0"/>
                  </a:rPr>
                  <a:t>	В связи с тем, что эти участки до землеустройства не давал продукции, затрачиваемые капиталовложения окупаются чистым доходом с вовлеченных в производство земель:</a:t>
                </a:r>
              </a:p>
              <a:p>
                <a:pPr marL="0" indent="0" algn="just">
                  <a:buNone/>
                </a:pPr>
                <a:endParaRPr lang="ru-RU" sz="2000" b="1" dirty="0">
                  <a:latin typeface="Times New Roman" panose="02020603050405020304" pitchFamily="18" charset="0"/>
                  <a:cs typeface="Times New Roman" panose="02020603050405020304" pitchFamily="18" charset="0"/>
                </a:endParaRPr>
              </a:p>
              <a:p>
                <a:pPr marL="0" indent="0" algn="ctr">
                  <a:buNone/>
                </a:pPr>
                <a14:m>
                  <m:oMathPara xmlns:m="http://schemas.openxmlformats.org/officeDocument/2006/math">
                    <m:oMathParaPr>
                      <m:jc m:val="centerGroup"/>
                    </m:oMathParaPr>
                    <m:oMath xmlns:m="http://schemas.openxmlformats.org/officeDocument/2006/math">
                      <m:r>
                        <a:rPr lang="ru-RU" sz="2400" b="1" i="1" smtClean="0">
                          <a:latin typeface="Cambria Math" panose="02040503050406030204" pitchFamily="18" charset="0"/>
                        </a:rPr>
                        <m:t>Е=</m:t>
                      </m:r>
                      <m:f>
                        <m:fPr>
                          <m:ctrlPr>
                            <a:rPr lang="ru-RU" sz="2400" b="1" i="1">
                              <a:latin typeface="Cambria Math" panose="02040503050406030204" pitchFamily="18" charset="0"/>
                            </a:rPr>
                          </m:ctrlPr>
                        </m:fPr>
                        <m:num>
                          <m:r>
                            <a:rPr lang="ru-RU" sz="2400" b="1" i="1" smtClean="0">
                              <a:latin typeface="Cambria Math" panose="02040503050406030204" pitchFamily="18" charset="0"/>
                            </a:rPr>
                            <m:t>ЧД</m:t>
                          </m:r>
                        </m:num>
                        <m:den>
                          <m:r>
                            <a:rPr lang="ru-RU" sz="2400" b="1" i="1" smtClean="0">
                              <a:latin typeface="Cambria Math" panose="02040503050406030204" pitchFamily="18" charset="0"/>
                            </a:rPr>
                            <m:t>К</m:t>
                          </m:r>
                        </m:den>
                      </m:f>
                    </m:oMath>
                  </m:oMathPara>
                </a14:m>
                <a:endParaRPr lang="ru-RU" sz="2400" b="1" dirty="0">
                  <a:latin typeface="Times New Roman" panose="02020603050405020304" pitchFamily="18" charset="0"/>
                  <a:cs typeface="Times New Roman" panose="02020603050405020304" pitchFamily="18" charset="0"/>
                </a:endParaRPr>
              </a:p>
              <a:p>
                <a:pPr marL="0" indent="0" algn="just">
                  <a:buNone/>
                </a:pPr>
                <a:endParaRPr lang="ru-RU" sz="2000" dirty="0">
                  <a:latin typeface="Times New Roman" panose="02020603050405020304" pitchFamily="18" charset="0"/>
                  <a:cs typeface="Times New Roman" panose="02020603050405020304" pitchFamily="18" charset="0"/>
                </a:endParaRPr>
              </a:p>
              <a:p>
                <a:pPr marL="0" indent="0" algn="just">
                  <a:buNone/>
                </a:pPr>
                <a:r>
                  <a:rPr lang="ru-RU" sz="2000" dirty="0">
                    <a:latin typeface="Times New Roman" panose="02020603050405020304" pitchFamily="18" charset="0"/>
                    <a:cs typeface="Times New Roman" panose="02020603050405020304" pitchFamily="18" charset="0"/>
                  </a:rPr>
                  <a:t>Где:  	</a:t>
                </a:r>
                <a:r>
                  <a:rPr lang="ru-RU" sz="2000" b="1" dirty="0">
                    <a:latin typeface="Times New Roman" panose="02020603050405020304" pitchFamily="18" charset="0"/>
                    <a:cs typeface="Times New Roman" panose="02020603050405020304" pitchFamily="18" charset="0"/>
                  </a:rPr>
                  <a:t>Е</a:t>
                </a:r>
                <a:r>
                  <a:rPr lang="ru-RU" sz="2000" dirty="0">
                    <a:latin typeface="Times New Roman" panose="02020603050405020304" pitchFamily="18" charset="0"/>
                    <a:cs typeface="Times New Roman" panose="02020603050405020304" pitchFamily="18" charset="0"/>
                  </a:rPr>
                  <a:t> – коэффициент эффективности капиталовложений, лет;</a:t>
                </a:r>
              </a:p>
              <a:p>
                <a:pPr marL="0" indent="0" algn="just">
                  <a:buNone/>
                </a:pPr>
                <a:r>
                  <a:rPr lang="ru-RU" sz="2000" b="1" dirty="0">
                    <a:latin typeface="Times New Roman" panose="02020603050405020304" pitchFamily="18" charset="0"/>
                    <a:cs typeface="Times New Roman" panose="02020603050405020304" pitchFamily="18" charset="0"/>
                  </a:rPr>
                  <a:t>         	ЧД </a:t>
                </a:r>
                <a:r>
                  <a:rPr lang="ru-RU" sz="2000" dirty="0">
                    <a:latin typeface="Times New Roman" panose="02020603050405020304" pitchFamily="18" charset="0"/>
                    <a:cs typeface="Times New Roman" panose="02020603050405020304" pitchFamily="18" charset="0"/>
                  </a:rPr>
                  <a:t>– чистый доход вовлеченных в производство земель;</a:t>
                </a:r>
              </a:p>
              <a:p>
                <a:pPr marL="0" indent="0" algn="just">
                  <a:buNone/>
                </a:pPr>
                <a:r>
                  <a:rPr lang="ru-RU" sz="2000" b="1" dirty="0">
                    <a:latin typeface="Times New Roman" panose="02020603050405020304" pitchFamily="18" charset="0"/>
                    <a:cs typeface="Times New Roman" panose="02020603050405020304" pitchFamily="18" charset="0"/>
                  </a:rPr>
                  <a:t>         	К</a:t>
                </a:r>
                <a:r>
                  <a:rPr lang="ru-RU" sz="2000" dirty="0">
                    <a:latin typeface="Times New Roman" panose="02020603050405020304" pitchFamily="18" charset="0"/>
                    <a:cs typeface="Times New Roman" panose="02020603050405020304" pitchFamily="18" charset="0"/>
                  </a:rPr>
                  <a:t>  –  размер капиталовложений.</a:t>
                </a:r>
              </a:p>
              <a:p>
                <a:pPr marL="0" indent="0" algn="just">
                  <a:buNone/>
                </a:pPr>
                <a:endParaRPr lang="ru-RU" sz="2400" dirty="0">
                  <a:latin typeface="Times New Roman" panose="02020603050405020304" pitchFamily="18" charset="0"/>
                  <a:cs typeface="Times New Roman" panose="02020603050405020304" pitchFamily="18" charset="0"/>
                </a:endParaRPr>
              </a:p>
              <a:p>
                <a:pPr marL="0" indent="0" algn="just">
                  <a:buNone/>
                </a:pPr>
                <a:endParaRPr lang="ru-RU" dirty="0"/>
              </a:p>
            </p:txBody>
          </p:sp>
        </mc:Choice>
        <mc:Fallback>
          <p:sp>
            <p:nvSpPr>
              <p:cNvPr id="11" name="Объект 10">
                <a:extLst>
                  <a:ext uri="{FF2B5EF4-FFF2-40B4-BE49-F238E27FC236}">
                    <a16:creationId xmlns:a16="http://schemas.microsoft.com/office/drawing/2014/main" xmlns="" xmlns:a14="http://schemas.microsoft.com/office/drawing/2010/main" id="{43352090-1448-4E8B-A2A8-876F8E14C772}"/>
                  </a:ext>
                </a:extLst>
              </p:cNvPr>
              <p:cNvSpPr>
                <a:spLocks noGrp="1" noRot="1" noChangeAspect="1" noMove="1" noResize="1" noEditPoints="1" noAdjustHandles="1" noChangeArrowheads="1" noChangeShapeType="1" noTextEdit="1"/>
              </p:cNvSpPr>
              <p:nvPr>
                <p:ph idx="1"/>
              </p:nvPr>
            </p:nvSpPr>
            <p:spPr>
              <a:xfrm>
                <a:off x="827584" y="476672"/>
                <a:ext cx="7560840" cy="6132339"/>
              </a:xfrm>
              <a:blipFill>
                <a:blip r:embed="rId2" cstate="print"/>
                <a:stretch>
                  <a:fillRect l="-887" r="-806"/>
                </a:stretch>
              </a:blipFill>
            </p:spPr>
            <p:txBody>
              <a:bodyPr/>
              <a:lstStyle/>
              <a:p>
                <a:r>
                  <a:rPr lang="ru-RU">
                    <a:noFill/>
                  </a:rPr>
                  <a:t> </a:t>
                </a:r>
              </a:p>
            </p:txBody>
          </p:sp>
        </mc:Fallback>
      </mc:AlternateContent>
    </p:spTree>
    <p:extLst>
      <p:ext uri="{BB962C8B-B14F-4D97-AF65-F5344CB8AC3E}">
        <p14:creationId xmlns:p14="http://schemas.microsoft.com/office/powerpoint/2010/main" xmlns="" val="581181241"/>
      </p:ext>
    </p:extLst>
  </p:cSld>
  <p:clrMapOvr>
    <a:masterClrMapping/>
  </p:clrMapOvr>
  <p:transition spd="slow">
    <p:cover/>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7" name="Текст 6">
                <a:extLst>
                  <a:ext uri="{FF2B5EF4-FFF2-40B4-BE49-F238E27FC236}">
                    <a16:creationId xmlns:a16="http://schemas.microsoft.com/office/drawing/2014/main" id="{F7AA72CB-6B7E-41FB-80A3-2595441FB0ED}"/>
                  </a:ext>
                </a:extLst>
              </p:cNvPr>
              <p:cNvSpPr>
                <a:spLocks noGrp="1"/>
              </p:cNvSpPr>
              <p:nvPr>
                <p:ph type="body" idx="1"/>
              </p:nvPr>
            </p:nvSpPr>
            <p:spPr>
              <a:xfrm>
                <a:off x="935596" y="584684"/>
                <a:ext cx="7272808" cy="5688632"/>
              </a:xfrm>
            </p:spPr>
            <p:txBody>
              <a:bodyPr anchor="ctr">
                <a:normAutofit/>
              </a:bodyPr>
              <a:lstStyle/>
              <a:p>
                <a:pPr algn="just"/>
                <a:r>
                  <a:rPr lang="ru-RU" sz="22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Если освоения земель требует больших затрат времени (больше года), то эффективность капиталовложений рассчитываются   по формулам:</a:t>
                </a:r>
              </a:p>
              <a:p>
                <a:pPr algn="just"/>
                <a:endParaRPr lang="ru-RU" sz="2000" dirty="0">
                  <a:latin typeface="Times New Roman" panose="02020603050405020304" pitchFamily="18" charset="0"/>
                  <a:cs typeface="Times New Roman" panose="02020603050405020304" pitchFamily="18" charset="0"/>
                </a:endParaRPr>
              </a:p>
              <a:p>
                <a:pPr algn="just"/>
                <a14:m>
                  <m:oMathPara xmlns:m="http://schemas.openxmlformats.org/officeDocument/2006/math">
                    <m:oMathParaPr>
                      <m:jc m:val="centerGroup"/>
                    </m:oMathParaPr>
                    <m:oMath xmlns:m="http://schemas.openxmlformats.org/officeDocument/2006/math">
                      <m:r>
                        <a:rPr lang="ru-RU" i="1">
                          <a:latin typeface="Cambria Math"/>
                        </a:rPr>
                        <m:t>Е=</m:t>
                      </m:r>
                      <m:f>
                        <m:fPr>
                          <m:ctrlPr>
                            <a:rPr lang="ru-RU" i="1">
                              <a:latin typeface="Cambria Math" panose="02040503050406030204" pitchFamily="18" charset="0"/>
                            </a:rPr>
                          </m:ctrlPr>
                        </m:fPr>
                        <m:num>
                          <m:r>
                            <a:rPr lang="ru-RU" i="1">
                              <a:latin typeface="Cambria Math"/>
                            </a:rPr>
                            <m:t>1</m:t>
                          </m:r>
                        </m:num>
                        <m:den>
                          <m:r>
                            <a:rPr lang="ru-RU" i="1">
                              <a:latin typeface="Cambria Math"/>
                            </a:rPr>
                            <m:t>Т</m:t>
                          </m:r>
                        </m:den>
                      </m:f>
                    </m:oMath>
                  </m:oMathPara>
                </a14:m>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a:p>
                <a:pPr algn="just"/>
                <a14:m>
                  <m:oMathPara xmlns:m="http://schemas.openxmlformats.org/officeDocument/2006/math">
                    <m:oMathParaPr>
                      <m:jc m:val="centerGroup"/>
                    </m:oMathParaPr>
                    <m:oMath xmlns:m="http://schemas.openxmlformats.org/officeDocument/2006/math">
                      <m:r>
                        <a:rPr lang="ru-RU" i="1">
                          <a:latin typeface="Cambria Math"/>
                        </a:rPr>
                        <m:t>Т=</m:t>
                      </m:r>
                      <m:f>
                        <m:fPr>
                          <m:ctrlPr>
                            <a:rPr lang="ru-RU" i="1">
                              <a:latin typeface="Cambria Math" panose="02040503050406030204" pitchFamily="18" charset="0"/>
                            </a:rPr>
                          </m:ctrlPr>
                        </m:fPr>
                        <m:num>
                          <m:r>
                            <a:rPr lang="ru-RU" i="1">
                              <a:latin typeface="Cambria Math"/>
                            </a:rPr>
                            <m:t>К</m:t>
                          </m:r>
                        </m:num>
                        <m:den>
                          <m:r>
                            <a:rPr lang="ru-RU" i="1">
                              <a:latin typeface="Cambria Math"/>
                            </a:rPr>
                            <m:t>ЧД</m:t>
                          </m:r>
                        </m:den>
                      </m:f>
                      <m:r>
                        <a:rPr lang="ru-RU" i="1">
                          <a:latin typeface="Cambria Math"/>
                        </a:rPr>
                        <m:t>+0.5(</m:t>
                      </m:r>
                      <m:r>
                        <a:rPr lang="en-US" i="1">
                          <a:latin typeface="Cambria Math"/>
                        </a:rPr>
                        <m:t>𝑡</m:t>
                      </m:r>
                      <m:r>
                        <a:rPr lang="en-US" i="1">
                          <a:latin typeface="Cambria Math"/>
                        </a:rPr>
                        <m:t>+1)</m:t>
                      </m:r>
                    </m:oMath>
                  </m:oMathPara>
                </a14:m>
                <a:endParaRPr lang="ru-RU" dirty="0">
                  <a:latin typeface="Times New Roman" panose="02020603050405020304" pitchFamily="18" charset="0"/>
                  <a:cs typeface="Times New Roman" panose="02020603050405020304" pitchFamily="18" charset="0"/>
                </a:endParaRPr>
              </a:p>
              <a:p>
                <a:pPr algn="just"/>
                <a:endParaRPr lang="ru-RU" sz="2000" dirty="0">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Где: 	</a:t>
                </a:r>
                <a:r>
                  <a:rPr lang="en-US" sz="2000" b="1" dirty="0">
                    <a:latin typeface="Times New Roman" panose="02020603050405020304" pitchFamily="18" charset="0"/>
                    <a:cs typeface="Times New Roman" panose="02020603050405020304" pitchFamily="18" charset="0"/>
                  </a:rPr>
                  <a:t>T</a:t>
                </a:r>
                <a:r>
                  <a:rPr lang="ru-RU" sz="2000" dirty="0">
                    <a:latin typeface="Times New Roman" panose="02020603050405020304" pitchFamily="18" charset="0"/>
                    <a:cs typeface="Times New Roman" panose="02020603050405020304" pitchFamily="18" charset="0"/>
                  </a:rPr>
                  <a:t> – срок окупаемости капиталовложений, лет;</a:t>
                </a:r>
              </a:p>
              <a:p>
                <a:pPr algn="just"/>
                <a:r>
                  <a:rPr lang="ru-RU"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t</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время производства работ, лет.</a:t>
                </a:r>
              </a:p>
              <a:p>
                <a:pPr algn="just"/>
                <a:endParaRPr lang="ru-RU" sz="2600" dirty="0">
                  <a:latin typeface="Times New Roman" panose="02020603050405020304" pitchFamily="18" charset="0"/>
                  <a:cs typeface="Times New Roman" panose="02020603050405020304" pitchFamily="18" charset="0"/>
                </a:endParaRPr>
              </a:p>
            </p:txBody>
          </p:sp>
        </mc:Choice>
        <mc:Fallback>
          <p:sp>
            <p:nvSpPr>
              <p:cNvPr id="7" name="Текст 6">
                <a:extLst>
                  <a:ext uri="{FF2B5EF4-FFF2-40B4-BE49-F238E27FC236}">
                    <a16:creationId xmlns:a16="http://schemas.microsoft.com/office/drawing/2014/main" xmlns="" xmlns:a14="http://schemas.microsoft.com/office/drawing/2010/main" id="{F7AA72CB-6B7E-41FB-80A3-2595441FB0ED}"/>
                  </a:ext>
                </a:extLst>
              </p:cNvPr>
              <p:cNvSpPr>
                <a:spLocks noGrp="1" noRot="1" noChangeAspect="1" noMove="1" noResize="1" noEditPoints="1" noAdjustHandles="1" noChangeArrowheads="1" noChangeShapeType="1" noTextEdit="1"/>
              </p:cNvSpPr>
              <p:nvPr>
                <p:ph type="body" idx="1"/>
              </p:nvPr>
            </p:nvSpPr>
            <p:spPr>
              <a:xfrm>
                <a:off x="935596" y="584684"/>
                <a:ext cx="7272808" cy="5688632"/>
              </a:xfrm>
              <a:blipFill>
                <a:blip r:embed="rId2" cstate="print"/>
                <a:stretch>
                  <a:fillRect l="-838" r="-838"/>
                </a:stretch>
              </a:blipFill>
            </p:spPr>
            <p:txBody>
              <a:bodyPr/>
              <a:lstStyle/>
              <a:p>
                <a:r>
                  <a:rPr lang="ru-RU">
                    <a:noFill/>
                  </a:rPr>
                  <a:t> </a:t>
                </a:r>
              </a:p>
            </p:txBody>
          </p:sp>
        </mc:Fallback>
      </mc:AlternateContent>
    </p:spTree>
    <p:extLst>
      <p:ext uri="{BB962C8B-B14F-4D97-AF65-F5344CB8AC3E}">
        <p14:creationId xmlns:p14="http://schemas.microsoft.com/office/powerpoint/2010/main" xmlns="" val="3726958548"/>
      </p:ext>
    </p:extLst>
  </p:cSld>
  <p:clrMapOvr>
    <a:masterClrMapping/>
  </p:clrMapOvr>
  <p:transition spd="slow">
    <p:cover/>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a:extLst>
              <a:ext uri="{FF2B5EF4-FFF2-40B4-BE49-F238E27FC236}">
                <a16:creationId xmlns:a16="http://schemas.microsoft.com/office/drawing/2014/main" xmlns="" id="{43352090-1448-4E8B-A2A8-876F8E14C772}"/>
              </a:ext>
            </a:extLst>
          </p:cNvPr>
          <p:cNvSpPr>
            <a:spLocks noGrp="1"/>
          </p:cNvSpPr>
          <p:nvPr>
            <p:ph idx="1"/>
          </p:nvPr>
        </p:nvSpPr>
        <p:spPr>
          <a:xfrm>
            <a:off x="755576" y="1102432"/>
            <a:ext cx="7632848" cy="4653136"/>
          </a:xfrm>
        </p:spPr>
        <p:txBody>
          <a:bodyPr anchor="ctr">
            <a:normAutofit/>
          </a:bodyPr>
          <a:lstStyle/>
          <a:p>
            <a:pPr marL="0" indent="0" algn="just">
              <a:buNone/>
            </a:pPr>
            <a:r>
              <a:rPr lang="ru-RU" sz="2000" dirty="0">
                <a:latin typeface="Times New Roman" panose="02020603050405020304" pitchFamily="18" charset="0"/>
                <a:cs typeface="Times New Roman" panose="02020603050405020304" pitchFamily="18" charset="0"/>
              </a:rPr>
              <a:t>	При трансформации и улучшения сельскохозяйственных земель в отличие от освоения новых земель следует учитывать получаемую ранее продукцию (закустаренный сенокос давал сено, с участков переувлажненной пашни собирали какой-то урожай и т.д.). </a:t>
            </a: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В результате трансформации и мелиоративного улучшения земель</a:t>
            </a:r>
            <a:r>
              <a:rPr lang="ru-RU" sz="2000" dirty="0">
                <a:latin typeface="Times New Roman" panose="02020603050405020304" pitchFamily="18" charset="0"/>
                <a:cs typeface="Times New Roman" panose="02020603050405020304" pitchFamily="18" charset="0"/>
              </a:rPr>
              <a:t> (осушения, орошения, известкования), а также осуществления культуртехнических работ ( расчистки кустарников, мелколесья, камней) повышается плодородие почв, что приводит к выходу дополнительной продукции: кроме того, изменяются производственные затраты – снижаются расходы на механизированную обработку полей вследствие улучшения пространственных условий, растут эксплуатационные и амортизационные расходы, связанные с наличием оросительной и осушительной сетей, и т.д. </a:t>
            </a:r>
          </a:p>
          <a:p>
            <a:pPr marL="0" indent="0" algn="just">
              <a:buNone/>
            </a:pP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153888848"/>
      </p:ext>
    </p:extLst>
  </p:cSld>
  <p:clrMapOvr>
    <a:masterClrMapping/>
  </p:clrMapOvr>
  <p:transition spd="slow">
    <p:cover/>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11" name="Объект 10">
                <a:extLst>
                  <a:ext uri="{FF2B5EF4-FFF2-40B4-BE49-F238E27FC236}">
                    <a16:creationId xmlns:a16="http://schemas.microsoft.com/office/drawing/2014/main" id="{43352090-1448-4E8B-A2A8-876F8E14C772}"/>
                  </a:ext>
                </a:extLst>
              </p:cNvPr>
              <p:cNvSpPr>
                <a:spLocks noGrp="1"/>
              </p:cNvSpPr>
              <p:nvPr>
                <p:ph idx="1"/>
              </p:nvPr>
            </p:nvSpPr>
            <p:spPr>
              <a:xfrm>
                <a:off x="791580" y="1370942"/>
                <a:ext cx="7560840" cy="4116115"/>
              </a:xfrm>
            </p:spPr>
            <p:txBody>
              <a:bodyPr anchor="ctr">
                <a:normAutofit/>
              </a:bodyPr>
              <a:lstStyle/>
              <a:p>
                <a:pPr marL="0" indent="0" algn="just">
                  <a:buNone/>
                </a:pP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Поэтому эффект землеустройства в данном случае определяют приростом чистого дохода и сопоставления с капиталовложениями:</a:t>
                </a:r>
                <a:endParaRPr lang="en-US" sz="2000" dirty="0">
                  <a:latin typeface="Times New Roman" panose="02020603050405020304" pitchFamily="18" charset="0"/>
                  <a:cs typeface="Times New Roman" panose="02020603050405020304" pitchFamily="18" charset="0"/>
                </a:endParaRPr>
              </a:p>
              <a:p>
                <a:pPr marL="0" indent="0" algn="just">
                  <a:buNone/>
                </a:pPr>
                <a:endParaRPr lang="ru-RU" sz="2000" dirty="0">
                  <a:latin typeface="Times New Roman" panose="02020603050405020304" pitchFamily="18" charset="0"/>
                  <a:cs typeface="Times New Roman" panose="02020603050405020304" pitchFamily="18" charset="0"/>
                </a:endParaRPr>
              </a:p>
              <a:p>
                <a:pPr marL="0" indent="0" algn="just">
                  <a:buNone/>
                </a:pPr>
                <a14:m>
                  <m:oMathPara xmlns:m="http://schemas.openxmlformats.org/officeDocument/2006/math">
                    <m:oMathParaPr>
                      <m:jc m:val="centerGroup"/>
                    </m:oMathParaPr>
                    <m:oMath xmlns:m="http://schemas.openxmlformats.org/officeDocument/2006/math">
                      <m:r>
                        <a:rPr lang="ru-RU" sz="2400" i="1">
                          <a:latin typeface="Cambria Math"/>
                        </a:rPr>
                        <m:t>Е=</m:t>
                      </m:r>
                      <m:f>
                        <m:fPr>
                          <m:ctrlPr>
                            <a:rPr lang="ru-RU" sz="2400" i="1">
                              <a:latin typeface="Cambria Math" panose="02040503050406030204" pitchFamily="18" charset="0"/>
                            </a:rPr>
                          </m:ctrlPr>
                        </m:fPr>
                        <m:num>
                          <m:r>
                            <a:rPr lang="ru-RU" sz="2400" i="1">
                              <a:latin typeface="Cambria Math"/>
                            </a:rPr>
                            <m:t>∆ЧД</m:t>
                          </m:r>
                        </m:num>
                        <m:den>
                          <m:r>
                            <a:rPr lang="ru-RU" sz="2400" i="1">
                              <a:latin typeface="Cambria Math"/>
                            </a:rPr>
                            <m:t>К</m:t>
                          </m:r>
                        </m:den>
                      </m:f>
                    </m:oMath>
                  </m:oMathPara>
                </a14:m>
                <a:endParaRPr lang="en-US" sz="2400" dirty="0">
                  <a:latin typeface="Times New Roman" panose="02020603050405020304" pitchFamily="18" charset="0"/>
                  <a:cs typeface="Times New Roman" panose="02020603050405020304" pitchFamily="18" charset="0"/>
                </a:endParaRPr>
              </a:p>
              <a:p>
                <a:pPr marL="0" indent="0" algn="just">
                  <a:buNone/>
                </a:pPr>
                <a:endParaRPr lang="ru-RU" sz="2400" dirty="0">
                  <a:latin typeface="Times New Roman" panose="02020603050405020304" pitchFamily="18" charset="0"/>
                  <a:cs typeface="Times New Roman" panose="02020603050405020304" pitchFamily="18" charset="0"/>
                </a:endParaRPr>
              </a:p>
              <a:p>
                <a:pPr marL="0" indent="0" algn="just">
                  <a:buNone/>
                </a:pPr>
                <a14:m>
                  <m:oMathPara xmlns:m="http://schemas.openxmlformats.org/officeDocument/2006/math">
                    <m:oMathParaPr>
                      <m:jc m:val="centerGroup"/>
                    </m:oMathParaPr>
                    <m:oMath xmlns:m="http://schemas.openxmlformats.org/officeDocument/2006/math">
                      <m:r>
                        <a:rPr lang="ru-RU" sz="2400" i="1">
                          <a:latin typeface="Cambria Math"/>
                        </a:rPr>
                        <m:t>∆ЧД=</m:t>
                      </m:r>
                      <m:sSub>
                        <m:sSubPr>
                          <m:ctrlPr>
                            <a:rPr lang="ru-RU" sz="2400" i="1">
                              <a:latin typeface="Cambria Math" panose="02040503050406030204" pitchFamily="18" charset="0"/>
                            </a:rPr>
                          </m:ctrlPr>
                        </m:sSubPr>
                        <m:e>
                          <m:r>
                            <a:rPr lang="ru-RU" sz="2400" i="1">
                              <a:latin typeface="Cambria Math"/>
                            </a:rPr>
                            <m:t>ЧД</m:t>
                          </m:r>
                        </m:e>
                        <m:sub>
                          <m:r>
                            <a:rPr lang="ru-RU" sz="2400" i="1">
                              <a:latin typeface="Cambria Math"/>
                            </a:rPr>
                            <m:t>1</m:t>
                          </m:r>
                        </m:sub>
                      </m:sSub>
                      <m:r>
                        <a:rPr lang="ru-RU" sz="2400" i="1">
                          <a:latin typeface="Cambria Math"/>
                        </a:rPr>
                        <m:t>−</m:t>
                      </m:r>
                      <m:sSub>
                        <m:sSubPr>
                          <m:ctrlPr>
                            <a:rPr lang="ru-RU" sz="2400" i="1">
                              <a:latin typeface="Cambria Math" panose="02040503050406030204" pitchFamily="18" charset="0"/>
                            </a:rPr>
                          </m:ctrlPr>
                        </m:sSubPr>
                        <m:e>
                          <m:r>
                            <a:rPr lang="ru-RU" sz="2400" i="1">
                              <a:latin typeface="Cambria Math"/>
                            </a:rPr>
                            <m:t>ЧД</m:t>
                          </m:r>
                        </m:e>
                        <m:sub>
                          <m:r>
                            <a:rPr lang="ru-RU" sz="2400" i="1">
                              <a:latin typeface="Cambria Math"/>
                            </a:rPr>
                            <m:t>0</m:t>
                          </m:r>
                        </m:sub>
                      </m:sSub>
                    </m:oMath>
                  </m:oMathPara>
                </a14:m>
                <a:endParaRPr lang="en-US" sz="2400" dirty="0">
                  <a:latin typeface="Times New Roman" panose="02020603050405020304" pitchFamily="18" charset="0"/>
                  <a:cs typeface="Times New Roman" panose="02020603050405020304" pitchFamily="18" charset="0"/>
                </a:endParaRPr>
              </a:p>
              <a:p>
                <a:pPr marL="0" indent="0" algn="just">
                  <a:buNone/>
                </a:pPr>
                <a:endParaRPr lang="ru-RU" sz="2000" dirty="0">
                  <a:latin typeface="Times New Roman" panose="02020603050405020304" pitchFamily="18" charset="0"/>
                  <a:cs typeface="Times New Roman" panose="02020603050405020304" pitchFamily="18" charset="0"/>
                </a:endParaRPr>
              </a:p>
              <a:p>
                <a:pPr marL="0" indent="0" algn="just">
                  <a:buNone/>
                </a:pPr>
                <a:r>
                  <a:rPr lang="ru-RU" sz="2000" dirty="0">
                    <a:latin typeface="Times New Roman" panose="02020603050405020304" pitchFamily="18" charset="0"/>
                    <a:cs typeface="Times New Roman" panose="02020603050405020304" pitchFamily="18" charset="0"/>
                  </a:rPr>
                  <a:t>где: 	</a:t>
                </a:r>
                <a:r>
                  <a:rPr lang="ru-RU" sz="2000" b="1" dirty="0">
                    <a:latin typeface="Times New Roman" panose="02020603050405020304" pitchFamily="18" charset="0"/>
                    <a:cs typeface="Times New Roman" panose="02020603050405020304" pitchFamily="18" charset="0"/>
                  </a:rPr>
                  <a:t>ЧД1, ЧД0 </a:t>
                </a:r>
                <a:r>
                  <a:rPr lang="ru-RU" sz="2000" dirty="0">
                    <a:latin typeface="Times New Roman" panose="02020603050405020304" pitchFamily="18" charset="0"/>
                    <a:cs typeface="Times New Roman" panose="02020603050405020304" pitchFamily="18" charset="0"/>
                  </a:rPr>
                  <a:t>– чистый доход трансформированных 	и улучшенных земель соответственно после и до 	землеустройства </a:t>
                </a:r>
              </a:p>
              <a:p>
                <a:pPr marL="0" indent="0" algn="just">
                  <a:buNone/>
                </a:pPr>
                <a:endParaRPr lang="ru-RU" sz="2000" dirty="0">
                  <a:latin typeface="Times New Roman" panose="02020603050405020304" pitchFamily="18" charset="0"/>
                  <a:cs typeface="Times New Roman" panose="02020603050405020304" pitchFamily="18" charset="0"/>
                </a:endParaRPr>
              </a:p>
            </p:txBody>
          </p:sp>
        </mc:Choice>
        <mc:Fallback>
          <p:sp>
            <p:nvSpPr>
              <p:cNvPr id="11" name="Объект 10">
                <a:extLst>
                  <a:ext uri="{FF2B5EF4-FFF2-40B4-BE49-F238E27FC236}">
                    <a16:creationId xmlns:a16="http://schemas.microsoft.com/office/drawing/2014/main" xmlns="" xmlns:a14="http://schemas.microsoft.com/office/drawing/2010/main" id="{43352090-1448-4E8B-A2A8-876F8E14C772}"/>
                  </a:ext>
                </a:extLst>
              </p:cNvPr>
              <p:cNvSpPr>
                <a:spLocks noGrp="1" noRot="1" noChangeAspect="1" noMove="1" noResize="1" noEditPoints="1" noAdjustHandles="1" noChangeArrowheads="1" noChangeShapeType="1" noTextEdit="1"/>
              </p:cNvSpPr>
              <p:nvPr>
                <p:ph idx="1"/>
              </p:nvPr>
            </p:nvSpPr>
            <p:spPr>
              <a:xfrm>
                <a:off x="791580" y="1370942"/>
                <a:ext cx="7560840" cy="4116115"/>
              </a:xfrm>
              <a:blipFill>
                <a:blip r:embed="rId2" cstate="print"/>
                <a:stretch>
                  <a:fillRect l="-887" t="-2519" r="-806"/>
                </a:stretch>
              </a:blipFill>
            </p:spPr>
            <p:txBody>
              <a:bodyPr/>
              <a:lstStyle/>
              <a:p>
                <a:r>
                  <a:rPr lang="ru-RU">
                    <a:noFill/>
                  </a:rPr>
                  <a:t> </a:t>
                </a:r>
              </a:p>
            </p:txBody>
          </p:sp>
        </mc:Fallback>
      </mc:AlternateContent>
    </p:spTree>
    <p:extLst>
      <p:ext uri="{BB962C8B-B14F-4D97-AF65-F5344CB8AC3E}">
        <p14:creationId xmlns:p14="http://schemas.microsoft.com/office/powerpoint/2010/main" xmlns="" val="1411292465"/>
      </p:ext>
    </p:extLst>
  </p:cSld>
  <p:clrMapOvr>
    <a:masterClrMapping/>
  </p:clrMapOvr>
  <p:transition spd="slow">
    <p:cover/>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6">
            <a:extLst>
              <a:ext uri="{FF2B5EF4-FFF2-40B4-BE49-F238E27FC236}">
                <a16:creationId xmlns:a16="http://schemas.microsoft.com/office/drawing/2014/main" xmlns="" id="{F7AA72CB-6B7E-41FB-80A3-2595441FB0ED}"/>
              </a:ext>
            </a:extLst>
          </p:cNvPr>
          <p:cNvSpPr>
            <a:spLocks noGrp="1"/>
          </p:cNvSpPr>
          <p:nvPr>
            <p:ph type="body" idx="1"/>
          </p:nvPr>
        </p:nvSpPr>
        <p:spPr>
          <a:xfrm>
            <a:off x="935596" y="955626"/>
            <a:ext cx="7272808" cy="4946748"/>
          </a:xfrm>
        </p:spPr>
        <p:txBody>
          <a:bodyPr>
            <a:normAutofit/>
          </a:bodyPr>
          <a:lstStyle/>
          <a:p>
            <a:pPr algn="just"/>
            <a:r>
              <a:rPr lang="ru-RU" sz="22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Коэффициент эффективности капиталовложений могут быть применены и для установления очередности сельскохозяйственных освоения, трансформации и улучшения земель. Это необходимо в тех случаях, когда денежно-материальные и трудовые ресурсы, которые могут быть использование для этих целей, ограничены. В первую очередь проводят мероприятия, дающие наибольшую отдачу и имеющие наивысший коэффициент эффективности.</a:t>
            </a:r>
          </a:p>
          <a:p>
            <a:pPr algn="just"/>
            <a:r>
              <a:rPr lang="ru-RU" sz="2000" dirty="0">
                <a:latin typeface="Times New Roman" panose="02020603050405020304" pitchFamily="18" charset="0"/>
                <a:cs typeface="Times New Roman" panose="02020603050405020304" pitchFamily="18" charset="0"/>
              </a:rPr>
              <a:t>	На практики мелиоративные работы осуществляются на по отдельным контурам земель, а по объектам, в состав которых входят различные участки (переувлажненные, залесённые и т.д.). Кроме того, возможны различные варианты мелиоративных работ, устройства территории, целевого использования земель. Поэтому для выбора наилучшего способа трансформации, улучшения и организации использования мелиоративно-неустроенных земель пользуются показателями сравнительной эффективности капитальных вложений.</a:t>
            </a:r>
          </a:p>
          <a:p>
            <a:endParaRPr lang="ru-RU"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888461691"/>
      </p:ext>
    </p:extLst>
  </p:cSld>
  <p:clrMapOvr>
    <a:masterClrMapping/>
  </p:clrMapOvr>
  <p:transition spd="slow">
    <p:cover/>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11" name="Объект 10">
                <a:extLst>
                  <a:ext uri="{FF2B5EF4-FFF2-40B4-BE49-F238E27FC236}">
                    <a16:creationId xmlns:a16="http://schemas.microsoft.com/office/drawing/2014/main" id="{43352090-1448-4E8B-A2A8-876F8E14C772}"/>
                  </a:ext>
                </a:extLst>
              </p:cNvPr>
              <p:cNvSpPr>
                <a:spLocks noGrp="1"/>
              </p:cNvSpPr>
              <p:nvPr>
                <p:ph idx="1"/>
              </p:nvPr>
            </p:nvSpPr>
            <p:spPr>
              <a:xfrm>
                <a:off x="1043608" y="620688"/>
                <a:ext cx="7056784" cy="5916315"/>
              </a:xfrm>
            </p:spPr>
            <p:txBody>
              <a:bodyPr anchor="ctr">
                <a:normAutofit/>
              </a:bodyPr>
              <a:lstStyle/>
              <a:p>
                <a:pPr marL="0" indent="0" algn="just">
                  <a:buNone/>
                </a:pPr>
                <a:r>
                  <a:rPr lang="ru-RU" sz="2000" dirty="0">
                    <a:latin typeface="Times New Roman" panose="02020603050405020304" pitchFamily="18" charset="0"/>
                    <a:cs typeface="Times New Roman" panose="02020603050405020304" pitchFamily="18" charset="0"/>
                  </a:rPr>
                  <a:t>	Учитывая то что дополнительные капиталовложения </a:t>
                </a:r>
                <a:r>
                  <a:rPr lang="en-US" sz="2000" dirty="0">
                    <a:latin typeface="Times New Roman" panose="02020603050405020304" pitchFamily="18" charset="0"/>
                    <a:cs typeface="Times New Roman" panose="02020603050405020304" pitchFamily="18" charset="0"/>
                  </a:rPr>
                  <a:t>K</a:t>
                </a:r>
                <a:r>
                  <a:rPr lang="ru-RU" sz="2000" dirty="0">
                    <a:latin typeface="Times New Roman" panose="02020603050405020304" pitchFamily="18" charset="0"/>
                    <a:cs typeface="Times New Roman" panose="02020603050405020304" pitchFamily="18" charset="0"/>
                  </a:rPr>
                  <a:t> определяют различные ежегодные издержки производства, связанные с организацией территории </a:t>
                </a:r>
                <a:r>
                  <a:rPr lang="en-US" sz="2000" dirty="0">
                    <a:latin typeface="Times New Roman" panose="02020603050405020304" pitchFamily="18" charset="0"/>
                    <a:cs typeface="Times New Roman" panose="02020603050405020304" pitchFamily="18" charset="0"/>
                  </a:rPr>
                  <a:t>C</a:t>
                </a:r>
                <a:r>
                  <a:rPr lang="ru-RU" sz="2000" dirty="0">
                    <a:latin typeface="Times New Roman" panose="02020603050405020304" pitchFamily="18" charset="0"/>
                    <a:cs typeface="Times New Roman" panose="02020603050405020304" pitchFamily="18" charset="0"/>
                  </a:rPr>
                  <a:t>, а также неодинаковый выход продукции и чистого дохода ЧД, в качестве показателя сравнительной эффективности проектных решений используется выход чистого дохода на единицу приведенных затрат:</a:t>
                </a:r>
              </a:p>
              <a:p>
                <a:pPr marL="0" indent="0" algn="just">
                  <a:buNone/>
                </a:pPr>
                <a:endParaRPr lang="ru-RU" sz="2000" dirty="0">
                  <a:latin typeface="Times New Roman" panose="02020603050405020304" pitchFamily="18" charset="0"/>
                  <a:cs typeface="Times New Roman" panose="02020603050405020304" pitchFamily="18" charset="0"/>
                </a:endParaRPr>
              </a:p>
              <a:p>
                <a:pPr marL="0" indent="0" algn="just">
                  <a:buNone/>
                </a:pPr>
                <a14:m>
                  <m:oMathPara xmlns:m="http://schemas.openxmlformats.org/officeDocument/2006/math">
                    <m:oMathParaPr>
                      <m:jc m:val="center"/>
                    </m:oMathParaPr>
                    <m:oMath xmlns:m="http://schemas.openxmlformats.org/officeDocument/2006/math">
                      <m:r>
                        <a:rPr lang="ru-RU" sz="2000" i="1">
                          <a:latin typeface="Cambria Math"/>
                        </a:rPr>
                        <m:t>Э=</m:t>
                      </m:r>
                      <m:f>
                        <m:fPr>
                          <m:ctrlPr>
                            <a:rPr lang="ru-RU" sz="2000" i="1">
                              <a:latin typeface="Cambria Math" panose="02040503050406030204" pitchFamily="18" charset="0"/>
                            </a:rPr>
                          </m:ctrlPr>
                        </m:fPr>
                        <m:num>
                          <m:r>
                            <a:rPr lang="ru-RU" sz="2000" i="1">
                              <a:latin typeface="Cambria Math"/>
                            </a:rPr>
                            <m:t>ЧД</m:t>
                          </m:r>
                        </m:num>
                        <m:den>
                          <m:r>
                            <a:rPr lang="ru-RU" sz="2000" i="1">
                              <a:latin typeface="Cambria Math"/>
                            </a:rPr>
                            <m:t>С+</m:t>
                          </m:r>
                          <m:sSub>
                            <m:sSubPr>
                              <m:ctrlPr>
                                <a:rPr lang="ru-RU" sz="2000" i="1">
                                  <a:latin typeface="Cambria Math" panose="02040503050406030204" pitchFamily="18" charset="0"/>
                                </a:rPr>
                              </m:ctrlPr>
                            </m:sSubPr>
                            <m:e>
                              <m:r>
                                <a:rPr lang="ru-RU" sz="2000" i="1">
                                  <a:latin typeface="Cambria Math"/>
                                </a:rPr>
                                <m:t>КЕ</m:t>
                              </m:r>
                            </m:e>
                            <m:sub>
                              <m:r>
                                <a:rPr lang="ru-RU" sz="2000" i="1">
                                  <a:latin typeface="Cambria Math"/>
                                </a:rPr>
                                <m:t>Н</m:t>
                              </m:r>
                            </m:sub>
                          </m:sSub>
                        </m:den>
                      </m:f>
                      <m:r>
                        <a:rPr lang="ru-RU" sz="2000" i="1">
                          <a:latin typeface="Cambria Math"/>
                        </a:rPr>
                        <m:t>→</m:t>
                      </m:r>
                      <m:r>
                        <a:rPr lang="ru-RU" sz="2000" i="1">
                          <a:latin typeface="Cambria Math"/>
                        </a:rPr>
                        <m:t>𝑚𝑎𝑥</m:t>
                      </m:r>
                    </m:oMath>
                  </m:oMathPara>
                </a14:m>
                <a:endParaRPr lang="ru-RU" sz="2000" dirty="0">
                  <a:latin typeface="Times New Roman" panose="02020603050405020304" pitchFamily="18" charset="0"/>
                  <a:cs typeface="Times New Roman" panose="02020603050405020304" pitchFamily="18" charset="0"/>
                </a:endParaRPr>
              </a:p>
              <a:p>
                <a:pPr marL="0" indent="0" algn="just">
                  <a:buNone/>
                </a:pPr>
                <a:endParaRPr lang="ru-RU" sz="2000" dirty="0">
                  <a:latin typeface="Times New Roman" panose="02020603050405020304" pitchFamily="18" charset="0"/>
                  <a:cs typeface="Times New Roman" panose="02020603050405020304" pitchFamily="18" charset="0"/>
                </a:endParaRPr>
              </a:p>
              <a:p>
                <a:pPr marL="0" indent="0" algn="just">
                  <a:buNone/>
                </a:pPr>
                <a:r>
                  <a:rPr lang="ru-RU" sz="2000" dirty="0">
                    <a:latin typeface="Times New Roman" panose="02020603050405020304" pitchFamily="18" charset="0"/>
                    <a:cs typeface="Times New Roman" panose="02020603050405020304" pitchFamily="18" charset="0"/>
                  </a:rPr>
                  <a:t>где: 	</a:t>
                </a:r>
                <a:r>
                  <a:rPr lang="ru-RU" sz="2000" b="1" dirty="0">
                    <a:latin typeface="Times New Roman" panose="02020603050405020304" pitchFamily="18" charset="0"/>
                    <a:cs typeface="Times New Roman" panose="02020603050405020304" pitchFamily="18" charset="0"/>
                  </a:rPr>
                  <a:t>Ен</a:t>
                </a:r>
                <a:r>
                  <a:rPr lang="ru-RU" sz="2000" dirty="0">
                    <a:latin typeface="Times New Roman" panose="02020603050405020304" pitchFamily="18" charset="0"/>
                    <a:cs typeface="Times New Roman" panose="02020603050405020304" pitchFamily="18" charset="0"/>
                  </a:rPr>
                  <a:t> – нормативный коэффициент эффективности 	капиталовложений.</a:t>
                </a:r>
              </a:p>
              <a:p>
                <a:pPr marL="0" indent="0" algn="just">
                  <a:buNone/>
                </a:pPr>
                <a:endParaRPr lang="ru-RU" sz="2000" dirty="0">
                  <a:latin typeface="Times New Roman" panose="02020603050405020304" pitchFamily="18" charset="0"/>
                  <a:cs typeface="Times New Roman" panose="02020603050405020304" pitchFamily="18" charset="0"/>
                </a:endParaRPr>
              </a:p>
              <a:p>
                <a:pPr marL="0" indent="0" algn="just">
                  <a:buNone/>
                </a:pPr>
                <a:endParaRPr lang="ru-RU" dirty="0"/>
              </a:p>
            </p:txBody>
          </p:sp>
        </mc:Choice>
        <mc:Fallback>
          <p:sp>
            <p:nvSpPr>
              <p:cNvPr id="11" name="Объект 10">
                <a:extLst>
                  <a:ext uri="{FF2B5EF4-FFF2-40B4-BE49-F238E27FC236}">
                    <a16:creationId xmlns:a16="http://schemas.microsoft.com/office/drawing/2014/main" xmlns="" xmlns:a14="http://schemas.microsoft.com/office/drawing/2010/main" id="{43352090-1448-4E8B-A2A8-876F8E14C772}"/>
                  </a:ext>
                </a:extLst>
              </p:cNvPr>
              <p:cNvSpPr>
                <a:spLocks noGrp="1" noRot="1" noChangeAspect="1" noMove="1" noResize="1" noEditPoints="1" noAdjustHandles="1" noChangeArrowheads="1" noChangeShapeType="1" noTextEdit="1"/>
              </p:cNvSpPr>
              <p:nvPr>
                <p:ph idx="1"/>
              </p:nvPr>
            </p:nvSpPr>
            <p:spPr>
              <a:xfrm>
                <a:off x="1043608" y="620688"/>
                <a:ext cx="7056784" cy="5916315"/>
              </a:xfrm>
              <a:blipFill>
                <a:blip r:embed="rId2" cstate="print"/>
                <a:stretch>
                  <a:fillRect l="-864" r="-950"/>
                </a:stretch>
              </a:blipFill>
            </p:spPr>
            <p:txBody>
              <a:bodyPr/>
              <a:lstStyle/>
              <a:p>
                <a:r>
                  <a:rPr lang="ru-RU">
                    <a:noFill/>
                  </a:rPr>
                  <a:t> </a:t>
                </a:r>
              </a:p>
            </p:txBody>
          </p:sp>
        </mc:Fallback>
      </mc:AlternateContent>
    </p:spTree>
    <p:extLst>
      <p:ext uri="{BB962C8B-B14F-4D97-AF65-F5344CB8AC3E}">
        <p14:creationId xmlns:p14="http://schemas.microsoft.com/office/powerpoint/2010/main" xmlns="" val="955362328"/>
      </p:ext>
    </p:extLst>
  </p:cSld>
  <p:clrMapOvr>
    <a:masterClrMapping/>
  </p:clrMapOvr>
  <p:transition spd="slow">
    <p:cover/>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6">
            <a:extLst>
              <a:ext uri="{FF2B5EF4-FFF2-40B4-BE49-F238E27FC236}">
                <a16:creationId xmlns:a16="http://schemas.microsoft.com/office/drawing/2014/main" xmlns="" id="{F7AA72CB-6B7E-41FB-80A3-2595441FB0ED}"/>
              </a:ext>
            </a:extLst>
          </p:cNvPr>
          <p:cNvSpPr>
            <a:spLocks noGrp="1"/>
          </p:cNvSpPr>
          <p:nvPr>
            <p:ph type="body" idx="1"/>
          </p:nvPr>
        </p:nvSpPr>
        <p:spPr>
          <a:xfrm>
            <a:off x="899592" y="620688"/>
            <a:ext cx="7272808" cy="5976664"/>
          </a:xfrm>
        </p:spPr>
        <p:txBody>
          <a:bodyPr>
            <a:normAutofit/>
          </a:bodyPr>
          <a:lstStyle/>
          <a:p>
            <a:pPr algn="just"/>
            <a:r>
              <a:rPr lang="ru-RU" sz="22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Таким образом, при экономическом обосновании различных вариантов организации земель необходимо рассчитывать следующие основные экономические показатели:</a:t>
            </a:r>
          </a:p>
          <a:p>
            <a:pPr marL="342900" lvl="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Капитальные вложения на сельскохозяйственное освоение, трансформацию, улучшение земель, закладку многолетних насаждений;</a:t>
            </a:r>
          </a:p>
          <a:p>
            <a:pPr marL="342900" lvl="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Прирост валовой продукции в результате освоения новых земель;</a:t>
            </a:r>
          </a:p>
          <a:p>
            <a:pPr marL="342900" lvl="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Ежегодные издержки производства, включая амортизационные расходы отчисления и эксплуатационные расходы, затраты на осуществление дополнительных агротехнических мероприятий, транспортные затраты, затраты на механизированную обработку сельскохозяйственной техники, простоев по организационным и техническим причинам;</a:t>
            </a:r>
          </a:p>
          <a:p>
            <a:pPr marL="342900" indent="-342900" algn="just">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Потери продукции под дополнительными дорогами, каналами;</a:t>
            </a:r>
          </a:p>
          <a:p>
            <a:pPr marL="342900" lvl="0" indent="-342900" algn="just">
              <a:buFont typeface="Wingdings" panose="05000000000000000000" pitchFamily="2" charset="2"/>
              <a:buChar char="Ø"/>
            </a:pPr>
            <a:endParaRPr lang="ru-RU" sz="2000" dirty="0">
              <a:latin typeface="Times New Roman" panose="02020603050405020304" pitchFamily="18" charset="0"/>
              <a:cs typeface="Times New Roman" panose="02020603050405020304" pitchFamily="18" charset="0"/>
            </a:endParaRPr>
          </a:p>
          <a:p>
            <a:pPr algn="just"/>
            <a:endParaRPr lang="ru-RU"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172241668"/>
      </p:ext>
    </p:extLst>
  </p:cSld>
  <p:clrMapOvr>
    <a:masterClrMapping/>
  </p:clrMapOvr>
  <p:transition spd="slow">
    <p:cover/>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6">
            <a:extLst>
              <a:ext uri="{FF2B5EF4-FFF2-40B4-BE49-F238E27FC236}">
                <a16:creationId xmlns:a16="http://schemas.microsoft.com/office/drawing/2014/main" xmlns="" id="{F7AA72CB-6B7E-41FB-80A3-2595441FB0ED}"/>
              </a:ext>
            </a:extLst>
          </p:cNvPr>
          <p:cNvSpPr>
            <a:spLocks noGrp="1"/>
          </p:cNvSpPr>
          <p:nvPr>
            <p:ph type="body" idx="1"/>
          </p:nvPr>
        </p:nvSpPr>
        <p:spPr>
          <a:xfrm>
            <a:off x="1043608" y="764704"/>
            <a:ext cx="7128792" cy="5976664"/>
          </a:xfrm>
        </p:spPr>
        <p:txBody>
          <a:bodyPr>
            <a:normAutofit fontScale="92500" lnSpcReduction="10000"/>
          </a:bodyPr>
          <a:lstStyle/>
          <a:p>
            <a:pPr marL="342900" lvl="0" indent="-342900" algn="just">
              <a:buFont typeface="Wingdings" panose="05000000000000000000" pitchFamily="2" charset="2"/>
              <a:buChar char="Ø"/>
            </a:pPr>
            <a:r>
              <a:rPr lang="ru-RU" sz="2200" dirty="0">
                <a:latin typeface="Times New Roman" panose="02020603050405020304" pitchFamily="18" charset="0"/>
                <a:cs typeface="Times New Roman" panose="02020603050405020304" pitchFamily="18" charset="0"/>
              </a:rPr>
              <a:t>Прирост чистого дохода за счет трансформации и улучшения земель, закладки многолетних насаждений;</a:t>
            </a:r>
          </a:p>
          <a:p>
            <a:pPr marL="342900" lvl="0" indent="-342900" algn="just">
              <a:buFont typeface="Wingdings" panose="05000000000000000000" pitchFamily="2" charset="2"/>
              <a:buChar char="Ø"/>
            </a:pPr>
            <a:r>
              <a:rPr lang="ru-RU" sz="2200" dirty="0">
                <a:latin typeface="Times New Roman" panose="02020603050405020304" pitchFamily="18" charset="0"/>
                <a:cs typeface="Times New Roman" panose="02020603050405020304" pitchFamily="18" charset="0"/>
              </a:rPr>
              <a:t>Приведенные затраты;</a:t>
            </a:r>
          </a:p>
          <a:p>
            <a:pPr marL="342900" lvl="0" indent="-342900" algn="just">
              <a:buFont typeface="Wingdings" panose="05000000000000000000" pitchFamily="2" charset="2"/>
              <a:buChar char="Ø"/>
            </a:pPr>
            <a:r>
              <a:rPr lang="ru-RU" sz="2200" dirty="0">
                <a:latin typeface="Times New Roman" panose="02020603050405020304" pitchFamily="18" charset="0"/>
                <a:cs typeface="Times New Roman" panose="02020603050405020304" pitchFamily="18" charset="0"/>
              </a:rPr>
              <a:t>Коэффициент эффективности капиталовложений;</a:t>
            </a:r>
          </a:p>
          <a:p>
            <a:pPr marL="342900" lvl="0" indent="-342900" algn="just">
              <a:buFont typeface="Wingdings" panose="05000000000000000000" pitchFamily="2" charset="2"/>
              <a:buChar char="Ø"/>
            </a:pPr>
            <a:r>
              <a:rPr lang="ru-RU" sz="2200" dirty="0">
                <a:latin typeface="Times New Roman" panose="02020603050405020304" pitchFamily="18" charset="0"/>
                <a:cs typeface="Times New Roman" panose="02020603050405020304" pitchFamily="18" charset="0"/>
              </a:rPr>
              <a:t>Отношение чистого дохода к приведенным затратам (используют при сравнение вариантов проекта).</a:t>
            </a:r>
          </a:p>
          <a:p>
            <a:pPr algn="just"/>
            <a:r>
              <a:rPr lang="ru-RU" sz="2200" dirty="0">
                <a:latin typeface="Times New Roman" panose="02020603050405020304" pitchFamily="18" charset="0"/>
                <a:cs typeface="Times New Roman" panose="02020603050405020304" pitchFamily="18" charset="0"/>
              </a:rPr>
              <a:t>	Практика показывает, что при соблюдении и природоохранных требований наибольший эконмический эффект получают при трансформации в пашню чистых естественных кормовых земель, залежи, кустарники, а также при коренном и поверхностном улучшении сенокосов и пастбищ.</a:t>
            </a:r>
          </a:p>
          <a:p>
            <a:pPr algn="just"/>
            <a:r>
              <a:rPr lang="ru-RU" sz="2200" dirty="0">
                <a:latin typeface="Times New Roman" panose="02020603050405020304" pitchFamily="18" charset="0"/>
                <a:cs typeface="Times New Roman" panose="02020603050405020304" pitchFamily="18" charset="0"/>
              </a:rPr>
              <a:t>	Эффективны также но продолжительны во времени мероприятия по закладке многолетних насаждений, осушению и орошению земель, освоению болот, выработанных торфяников. Менее эффективны рекультивация нарушенных земель, освоение карьеров, облесение.</a:t>
            </a:r>
          </a:p>
          <a:p>
            <a:pPr algn="just"/>
            <a:r>
              <a:rPr lang="ru-RU" sz="2200" dirty="0">
                <a:latin typeface="Times New Roman" panose="02020603050405020304" pitchFamily="18" charset="0"/>
                <a:cs typeface="Times New Roman" panose="02020603050405020304" pitchFamily="18" charset="0"/>
              </a:rPr>
              <a:t>	Данные проекта внутрихозяйственного землеустройства уточняют в соответствующих рабочих проектах.</a:t>
            </a:r>
          </a:p>
          <a:p>
            <a:pPr algn="just"/>
            <a:endParaRPr lang="ru-RU" sz="2600" dirty="0">
              <a:latin typeface="Times New Roman" panose="02020603050405020304" pitchFamily="18" charset="0"/>
              <a:cs typeface="Times New Roman" panose="02020603050405020304" pitchFamily="18" charset="0"/>
            </a:endParaRPr>
          </a:p>
          <a:p>
            <a:pPr algn="just"/>
            <a:endParaRPr lang="ru-RU"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87655362"/>
      </p:ext>
    </p:extLst>
  </p:cSld>
  <p:clrMapOvr>
    <a:masterClrMapping/>
  </p:clrMapOvr>
  <p:transition spd="slow">
    <p:cover/>
  </p:transition>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1121</TotalTime>
  <Words>1435</Words>
  <Application>Microsoft Office PowerPoint</Application>
  <PresentationFormat>Экран (4:3)</PresentationFormat>
  <Paragraphs>481</Paragraphs>
  <Slides>97</Slides>
  <Notes>28</Notes>
  <HiddenSlides>0</HiddenSlides>
  <MMClips>0</MMClips>
  <ScaleCrop>false</ScaleCrop>
  <HeadingPairs>
    <vt:vector size="4" baseType="variant">
      <vt:variant>
        <vt:lpstr>Тема</vt:lpstr>
      </vt:variant>
      <vt:variant>
        <vt:i4>1</vt:i4>
      </vt:variant>
      <vt:variant>
        <vt:lpstr>Заголовки слайдов</vt:lpstr>
      </vt:variant>
      <vt:variant>
        <vt:i4>97</vt:i4>
      </vt:variant>
    </vt:vector>
  </HeadingPairs>
  <TitlesOfParts>
    <vt:vector size="98" baseType="lpstr">
      <vt:lpstr>Office Theme</vt:lpstr>
      <vt:lpstr> Тема 1. Организация земель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lpstr> Вопрос 8.  Задачи и пути укрупнения контуров сельскохозяйственных земель </vt:lpstr>
      <vt:lpstr>Слайд 42</vt:lpstr>
      <vt:lpstr>Слайд 43</vt:lpstr>
      <vt:lpstr>Слайд 44</vt:lpstr>
      <vt:lpstr>Слайд 45</vt:lpstr>
      <vt:lpstr> Вопрос 9.  Очередность освоения и  укрупнения земель </vt:lpstr>
      <vt:lpstr>Слайд 47</vt:lpstr>
      <vt:lpstr>Слайд 48</vt:lpstr>
      <vt:lpstr>Слайд 49</vt:lpstr>
      <vt:lpstr>Слайд 50</vt:lpstr>
      <vt:lpstr>Слайд 51</vt:lpstr>
      <vt:lpstr> Вопрос 10.  Оптимизация землепользований сельскохозяйственных организация </vt:lpstr>
      <vt:lpstr>Слайд 53</vt:lpstr>
      <vt:lpstr>Слайд 54</vt:lpstr>
      <vt:lpstr>Слайд 55</vt:lpstr>
      <vt:lpstr>Слайд 56</vt:lpstr>
      <vt:lpstr>Слайд 57</vt:lpstr>
      <vt:lpstr>Слайд 58</vt:lpstr>
      <vt:lpstr>Слайд 59</vt:lpstr>
      <vt:lpstr>Слайд 60</vt:lpstr>
      <vt:lpstr>Слайд 61</vt:lpstr>
      <vt:lpstr>Слайд 62</vt:lpstr>
      <vt:lpstr> Вопрос 11.  Размещение плодово-ягодных насаждений  </vt:lpstr>
      <vt:lpstr>Слайд 64</vt:lpstr>
      <vt:lpstr>Слайд 65</vt:lpstr>
      <vt:lpstr>Слайд 66</vt:lpstr>
      <vt:lpstr>Слайд 67</vt:lpstr>
      <vt:lpstr>Слайд 68</vt:lpstr>
      <vt:lpstr> Вопрос 12.  Размещение луговых земель под сенокошение </vt:lpstr>
      <vt:lpstr>Слайд 70</vt:lpstr>
      <vt:lpstr>Слайд 71</vt:lpstr>
      <vt:lpstr>Слайд 72</vt:lpstr>
      <vt:lpstr>Слайд 73</vt:lpstr>
      <vt:lpstr>Слайд 74</vt:lpstr>
      <vt:lpstr>Слайд 75</vt:lpstr>
      <vt:lpstr>Слайд 76</vt:lpstr>
      <vt:lpstr> Вопрос 13.  Размещение защитных лесных насаждений  </vt:lpstr>
      <vt:lpstr>Слайд 78</vt:lpstr>
      <vt:lpstr>Слайд 79</vt:lpstr>
      <vt:lpstr>Слайд 80</vt:lpstr>
      <vt:lpstr>Слайд 81</vt:lpstr>
      <vt:lpstr>Слайд 82</vt:lpstr>
      <vt:lpstr>Вопрос 14 Составление проектной экспликации земель и ее использование Вопрос 14. Составление проектной экспликации земель и ее использование.  </vt:lpstr>
      <vt:lpstr>Слайд 84</vt:lpstr>
      <vt:lpstr>Слайд 85</vt:lpstr>
      <vt:lpstr>Слайд 86</vt:lpstr>
      <vt:lpstr>Слайд 87</vt:lpstr>
      <vt:lpstr>Слайд 88</vt:lpstr>
      <vt:lpstr>Слайд 89</vt:lpstr>
      <vt:lpstr>Слайд 90</vt:lpstr>
      <vt:lpstr>Слайд 91</vt:lpstr>
      <vt:lpstr>Слайд 92</vt:lpstr>
      <vt:lpstr>Слайд 93</vt:lpstr>
      <vt:lpstr>Слайд 94</vt:lpstr>
      <vt:lpstr>Слайд 95</vt:lpstr>
      <vt:lpstr>Слайд 96</vt:lpstr>
      <vt:lpstr>Слайд 97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Владислав Шатохин</dc:creator>
  <cp:lastModifiedBy>RePack by SPecialiST</cp:lastModifiedBy>
  <cp:revision>63</cp:revision>
  <dcterms:created xsi:type="dcterms:W3CDTF">2019-10-26T09:54:43Z</dcterms:created>
  <dcterms:modified xsi:type="dcterms:W3CDTF">2020-10-14T06:39:28Z</dcterms:modified>
</cp:coreProperties>
</file>