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7C66-47BC-4944-9181-CCDFFA9BCF8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725B-F51F-4062-BD0E-B496F574E3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7C66-47BC-4944-9181-CCDFFA9BCF8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725B-F51F-4062-BD0E-B496F574E3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7C66-47BC-4944-9181-CCDFFA9BCF8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725B-F51F-4062-BD0E-B496F574E3C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7C66-47BC-4944-9181-CCDFFA9BCF8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725B-F51F-4062-BD0E-B496F574E3C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7C66-47BC-4944-9181-CCDFFA9BCF8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725B-F51F-4062-BD0E-B496F574E3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7C66-47BC-4944-9181-CCDFFA9BCF8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725B-F51F-4062-BD0E-B496F574E3C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7C66-47BC-4944-9181-CCDFFA9BCF8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725B-F51F-4062-BD0E-B496F574E3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7C66-47BC-4944-9181-CCDFFA9BCF8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725B-F51F-4062-BD0E-B496F574E3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7C66-47BC-4944-9181-CCDFFA9BCF8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725B-F51F-4062-BD0E-B496F574E3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7C66-47BC-4944-9181-CCDFFA9BCF8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725B-F51F-4062-BD0E-B496F574E3C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7C66-47BC-4944-9181-CCDFFA9BCF8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725B-F51F-4062-BD0E-B496F574E3C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D547C66-47BC-4944-9181-CCDFFA9BCF8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C77725B-F51F-4062-BD0E-B496F574E3C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700808"/>
            <a:ext cx="8712968" cy="17526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chemeClr val="tx1"/>
                </a:solidFill>
              </a:rPr>
              <a:t>ФОРМИРОВАНИЕ МАССИВА СКОТА ЖЕЛАТЕЛЬНОГОТИПА</a:t>
            </a:r>
          </a:p>
        </p:txBody>
      </p:sp>
    </p:spTree>
    <p:extLst>
      <p:ext uri="{BB962C8B-B14F-4D97-AF65-F5344CB8AC3E}">
        <p14:creationId xmlns="" xmlns:p14="http://schemas.microsoft.com/office/powerpoint/2010/main" val="3892076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305342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г) исследование системы осуществляется в совокупности с условиями ее функционирования;</a:t>
            </a:r>
          </a:p>
          <a:p>
            <a:r>
              <a:rPr lang="ru-RU" sz="2800" dirty="0"/>
              <a:t>д) структура системы характеризуется связями между ее элементами различного уровня. Совокупность связей и их типологическая характеристика приводит к понятию структуры и организации системы;</a:t>
            </a:r>
          </a:p>
          <a:p>
            <a:r>
              <a:rPr lang="ru-RU" sz="2800" dirty="0"/>
              <a:t>е) структура системы характеризуется как по горизонтали (когда имеются ввиду связи между однотипными, </a:t>
            </a:r>
            <a:r>
              <a:rPr lang="ru-RU" sz="2800" dirty="0" err="1"/>
              <a:t>однопорядковыми</a:t>
            </a:r>
            <a:r>
              <a:rPr lang="ru-RU" sz="2800" dirty="0"/>
              <a:t> компонентами системы), так и по вертикали (что приводит к понятию уровней системы и иерархии этих уровней);</a:t>
            </a:r>
          </a:p>
        </p:txBody>
      </p:sp>
    </p:spTree>
    <p:extLst>
      <p:ext uri="{BB962C8B-B14F-4D97-AF65-F5344CB8AC3E}">
        <p14:creationId xmlns="" xmlns:p14="http://schemas.microsoft.com/office/powerpoint/2010/main" val="1775839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843"/>
            <a:ext cx="86409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ж) специфическим способом регулирования многоуровневой иерархией является управление  разнообразные по формам и по "жесткости" связи уровней, обеспечивающие нормальное функционирование и развитие систем.</a:t>
            </a:r>
          </a:p>
          <a:p>
            <a:pPr indent="354013"/>
            <a:r>
              <a:rPr lang="ru-RU" sz="2800" dirty="0"/>
              <a:t>В общем случае системный подход к решению определенной проблемы включает в себя следующие элементы: выбор проблемы, постановка задачи и ограничение степени ее сложности, установление иерархии целей и задач, выбор путей решения задачи, моделирование и анализ, оценка возможных стратегий и вариантов решения, внедрение результатов (рис. 1).</a:t>
            </a:r>
          </a:p>
        </p:txBody>
      </p:sp>
    </p:spTree>
    <p:extLst>
      <p:ext uri="{BB962C8B-B14F-4D97-AF65-F5344CB8AC3E}">
        <p14:creationId xmlns="" xmlns:p14="http://schemas.microsoft.com/office/powerpoint/2010/main" val="4185152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52736"/>
            <a:ext cx="10679009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6093296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Рис 1. Этапы системного подхода и их взаимосвязь</a:t>
            </a:r>
          </a:p>
        </p:txBody>
      </p:sp>
    </p:spTree>
    <p:extLst>
      <p:ext uri="{BB962C8B-B14F-4D97-AF65-F5344CB8AC3E}">
        <p14:creationId xmlns="" xmlns:p14="http://schemas.microsoft.com/office/powerpoint/2010/main" val="1998059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305342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Общую </a:t>
            </a:r>
            <a:r>
              <a:rPr lang="ru-RU" sz="2800" dirty="0"/>
              <a:t>проблему создание системы совершенствования популяции черно-пестрого скота на основе принципов крупномасштабной селекции можно упростить до решения проблемы формирования массива скота желательного типа, так как, с одной стороны, получение конечных продуктов животноводства осуществляется только от конкретных животных, а с другой </a:t>
            </a:r>
            <a:r>
              <a:rPr lang="ru-RU" sz="2800" dirty="0" smtClean="0"/>
              <a:t>– </a:t>
            </a:r>
            <a:r>
              <a:rPr lang="ru-RU" sz="2800" dirty="0"/>
              <a:t>обеспечение населения дешевыми продовольственными товарами в отрасли скотоводства немыслимо без четко налаженной племенной работы на уровне популяции.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2.	Организация селекционного процесса по формированию массива скота желательного типа.</a:t>
            </a:r>
          </a:p>
        </p:txBody>
      </p:sp>
    </p:spTree>
    <p:extLst>
      <p:ext uri="{BB962C8B-B14F-4D97-AF65-F5344CB8AC3E}">
        <p14:creationId xmlns="" xmlns:p14="http://schemas.microsoft.com/office/powerpoint/2010/main" val="1988086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582341"/>
            <a:ext cx="85689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Выбор проблемы в организации племенной работы с молочным скотом на основе принципов системного подхода можно представить как систему совершенствования популяции черно-пестрого скота на основе принципов крупномасштабной селекции (рис. 2). Объясняется это тем, что разработка селекционной программы для конкретной популяции крупного рогатого скота требует четкой организации селекционной работы с каждой категорией племенных животных.</a:t>
            </a:r>
          </a:p>
        </p:txBody>
      </p:sp>
    </p:spTree>
    <p:extLst>
      <p:ext uri="{BB962C8B-B14F-4D97-AF65-F5344CB8AC3E}">
        <p14:creationId xmlns="" xmlns:p14="http://schemas.microsoft.com/office/powerpoint/2010/main" val="1713807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188639"/>
            <a:ext cx="8034337" cy="5832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78718" y="6056603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Рис. 2. Этапы системного подхода по формированию массива скота желательного типа</a:t>
            </a:r>
          </a:p>
        </p:txBody>
      </p:sp>
    </p:spTree>
    <p:extLst>
      <p:ext uri="{BB962C8B-B14F-4D97-AF65-F5344CB8AC3E}">
        <p14:creationId xmlns="" xmlns:p14="http://schemas.microsoft.com/office/powerpoint/2010/main" val="2228817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408"/>
            <a:ext cx="864096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После постановки проблемы и ограничения ее сложности устанавливались цель и задачи исследований, которые образуют некую иерархию, причем основные задачи последовательно подразделяются на ряд второстепенных. Основную цель наших исследований </a:t>
            </a:r>
            <a:r>
              <a:rPr lang="ru-RU" sz="2800" dirty="0" smtClean="0"/>
              <a:t>– </a:t>
            </a:r>
            <a:r>
              <a:rPr lang="ru-RU" sz="2800" dirty="0"/>
              <a:t>формирование массива скота желательного типа </a:t>
            </a:r>
            <a:r>
              <a:rPr lang="ru-RU" sz="2800" dirty="0" smtClean="0"/>
              <a:t>– </a:t>
            </a:r>
            <a:r>
              <a:rPr lang="ru-RU" sz="2800" dirty="0"/>
              <a:t>можно реализовать либо за счет массового закупа черно-пестрого скота соответствующего генотипа и телосложения из других стран, либо разработкой ряда научно-методических и технологических мероприятий по последовательному формированию массива скота, адаптированного к условиям обитания конкретного региона и способного поддерживать высокие продуктивные качества на протяжении продолжительного периода эксплуатации. </a:t>
            </a:r>
          </a:p>
        </p:txBody>
      </p:sp>
    </p:spTree>
    <p:extLst>
      <p:ext uri="{BB962C8B-B14F-4D97-AF65-F5344CB8AC3E}">
        <p14:creationId xmlns="" xmlns:p14="http://schemas.microsoft.com/office/powerpoint/2010/main" val="28033129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443841"/>
            <a:ext cx="856895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 свою очередь, получение животных желательного типа в масштабах популяции может быть достигнуто за счет повышения продуктивных, племенных качеств и улучшения экстерьерных особенностей </a:t>
            </a:r>
            <a:r>
              <a:rPr lang="ru-RU" sz="2800" dirty="0" err="1"/>
              <a:t>быкопроизводящих</a:t>
            </a:r>
            <a:r>
              <a:rPr lang="ru-RU" sz="2800" dirty="0"/>
              <a:t> коров и быков-производителей. Селекционную работу с племенными животными можно осуществлять за счет повышения эффективности селекционного процесса в племенных хозяйствах, а также повышения квалификации специалистов и животноводов, обслуживающих высокоценных животных.</a:t>
            </a:r>
          </a:p>
        </p:txBody>
      </p:sp>
    </p:spTree>
    <p:extLst>
      <p:ext uri="{BB962C8B-B14F-4D97-AF65-F5344CB8AC3E}">
        <p14:creationId xmlns="" xmlns:p14="http://schemas.microsoft.com/office/powerpoint/2010/main" val="232306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556792"/>
            <a:ext cx="86409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Системный подход к формированию животных, приспособленных к условиям обитания, способных показывать высокие продуктивные качества при минимальных затратах кормовых средств и труда позволяет рассматривать проблему как цепь последовательных этапов племенной работы на уровне: популяция </a:t>
            </a:r>
            <a:r>
              <a:rPr lang="ru-RU" sz="2800" dirty="0" smtClean="0"/>
              <a:t>– </a:t>
            </a:r>
            <a:r>
              <a:rPr lang="ru-RU" sz="2800" dirty="0"/>
              <a:t>племенное хозяйство  племенное животное </a:t>
            </a:r>
            <a:r>
              <a:rPr lang="ru-RU" sz="2800" dirty="0" smtClean="0"/>
              <a:t>– </a:t>
            </a:r>
            <a:r>
              <a:rPr lang="ru-RU" sz="2800" dirty="0"/>
              <a:t>среда. </a:t>
            </a:r>
          </a:p>
        </p:txBody>
      </p:sp>
    </p:spTree>
    <p:extLst>
      <p:ext uri="{BB962C8B-B14F-4D97-AF65-F5344CB8AC3E}">
        <p14:creationId xmlns="" xmlns:p14="http://schemas.microsoft.com/office/powerpoint/2010/main" val="32744479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997839"/>
            <a:ext cx="8352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Такой подход дает возможность разработать методологические принципы планирования исследований и на основе их результатов получить комплексную информацию о современном состоянии животных активной части популяции и организации племенной работы по получению потомства, отвечающего параметрам желательного типа с учетом факторов реальной эксплуатации. </a:t>
            </a:r>
          </a:p>
        </p:txBody>
      </p:sp>
    </p:spTree>
    <p:extLst>
      <p:ext uri="{BB962C8B-B14F-4D97-AF65-F5344CB8AC3E}">
        <p14:creationId xmlns="" xmlns:p14="http://schemas.microsoft.com/office/powerpoint/2010/main" val="3266522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ПЛАН: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8346" y="2154893"/>
            <a:ext cx="85689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354013" algn="l"/>
              </a:tabLst>
            </a:pPr>
            <a:r>
              <a:rPr lang="ru-RU" sz="3200" b="1" dirty="0"/>
              <a:t>1.</a:t>
            </a:r>
            <a:r>
              <a:rPr lang="ru-RU" dirty="0"/>
              <a:t>	</a:t>
            </a:r>
            <a:r>
              <a:rPr lang="ru-RU" sz="3200" b="1" dirty="0"/>
              <a:t>Системный подход к проблеме повышения эффективности селекционно-племенной работы.</a:t>
            </a:r>
          </a:p>
          <a:p>
            <a:pPr>
              <a:tabLst>
                <a:tab pos="354013" algn="l"/>
              </a:tabLst>
            </a:pPr>
            <a:r>
              <a:rPr lang="ru-RU" sz="3200" b="1" dirty="0"/>
              <a:t>2.	Организация селекционного процесса по формированию массива скота желательного типа.</a:t>
            </a:r>
          </a:p>
          <a:p>
            <a:pPr>
              <a:tabLst>
                <a:tab pos="354013" algn="l"/>
              </a:tabLst>
            </a:pPr>
            <a:r>
              <a:rPr lang="ru-RU" sz="3200" b="1" dirty="0"/>
              <a:t>3.	Методика разработки параметров отбора животных желательного типа.</a:t>
            </a:r>
          </a:p>
        </p:txBody>
      </p:sp>
    </p:spTree>
    <p:extLst>
      <p:ext uri="{BB962C8B-B14F-4D97-AF65-F5344CB8AC3E}">
        <p14:creationId xmlns="" xmlns:p14="http://schemas.microsoft.com/office/powerpoint/2010/main" val="17728223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582341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Введение последней составляющей (окружающая среда) обуславливается использованием племенных животных в различных климатических зонах, с различной температурой, влажностью воздуха, кормовыми возможностями, которые в той или иной мере влияют на продуктивные качества животных.</a:t>
            </a:r>
          </a:p>
          <a:p>
            <a:r>
              <a:rPr lang="ru-RU" sz="2800" dirty="0"/>
              <a:t>Таким образом,  с позиции системного подхода в организации племенной работы совершенствование популяции молочного скота осуществляется путем реализации трех последовательных этапов. </a:t>
            </a:r>
          </a:p>
        </p:txBody>
      </p:sp>
    </p:spTree>
    <p:extLst>
      <p:ext uri="{BB962C8B-B14F-4D97-AF65-F5344CB8AC3E}">
        <p14:creationId xmlns="" xmlns:p14="http://schemas.microsoft.com/office/powerpoint/2010/main" val="17739163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413338"/>
            <a:ext cx="83529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На </a:t>
            </a:r>
            <a:r>
              <a:rPr lang="ru-RU" sz="2800" b="1" dirty="0"/>
              <a:t>первом</a:t>
            </a:r>
            <a:r>
              <a:rPr lang="ru-RU" sz="2800" dirty="0"/>
              <a:t> этапе в племенных хозяйствах создаются высокопродуктивные селекционные стада коров-матерей ремонтных быков, а на госплемпредприятиях или элеверах отбирают быков-лидеров для проведения "заказного" подбора.</a:t>
            </a:r>
          </a:p>
        </p:txBody>
      </p:sp>
    </p:spTree>
    <p:extLst>
      <p:ext uri="{BB962C8B-B14F-4D97-AF65-F5344CB8AC3E}">
        <p14:creationId xmlns="" xmlns:p14="http://schemas.microsoft.com/office/powerpoint/2010/main" val="33285936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136339"/>
            <a:ext cx="83529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Основная задача </a:t>
            </a:r>
            <a:r>
              <a:rPr lang="ru-RU" sz="2800" b="1" dirty="0"/>
              <a:t>второго</a:t>
            </a:r>
            <a:r>
              <a:rPr lang="ru-RU" sz="2800" dirty="0"/>
              <a:t> этапа   передача ценной генетической информации в </a:t>
            </a:r>
            <a:r>
              <a:rPr lang="ru-RU" sz="2800" dirty="0" err="1"/>
              <a:t>пользовательные</a:t>
            </a:r>
            <a:r>
              <a:rPr lang="ru-RU" sz="2800" dirty="0"/>
              <a:t> стада, что достигается путем воспроизводства, направленного выращивания и оценки быков по собственной продуктивности и качеству потомства в конкретных хозяйственных условиях на комплексах (элеверах) зонального (областного) значения.</a:t>
            </a:r>
          </a:p>
        </p:txBody>
      </p:sp>
    </p:spTree>
    <p:extLst>
      <p:ext uri="{BB962C8B-B14F-4D97-AF65-F5344CB8AC3E}">
        <p14:creationId xmlns="" xmlns:p14="http://schemas.microsoft.com/office/powerpoint/2010/main" val="20647057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582341"/>
            <a:ext cx="84969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На </a:t>
            </a:r>
            <a:r>
              <a:rPr lang="ru-RU" sz="2800" b="1" dirty="0"/>
              <a:t>третьем</a:t>
            </a:r>
            <a:r>
              <a:rPr lang="ru-RU" sz="2800" dirty="0"/>
              <a:t> этапе реализация генетической информации осуществляется в </a:t>
            </a:r>
            <a:r>
              <a:rPr lang="ru-RU" sz="2800" dirty="0" err="1"/>
              <a:t>пользовательных</a:t>
            </a:r>
            <a:r>
              <a:rPr lang="ru-RU" sz="2800" dirty="0"/>
              <a:t> стадах на основе дифференцированного использования быков, оцененных по качеству потомства.</a:t>
            </a:r>
          </a:p>
          <a:p>
            <a:pPr indent="354013"/>
            <a:r>
              <a:rPr lang="ru-RU" sz="2800" dirty="0"/>
              <a:t>В каждом конкретном случае на основании моделирования и оптимизации селекционного процесса на ЭВМ, селекционный центр или ГПП выбирают научно обоснованную систему организации племенной работы с учетом популяционных особенностей и возможностей. </a:t>
            </a:r>
          </a:p>
        </p:txBody>
      </p:sp>
    </p:spTree>
    <p:extLst>
      <p:ext uri="{BB962C8B-B14F-4D97-AF65-F5344CB8AC3E}">
        <p14:creationId xmlns="" xmlns:p14="http://schemas.microsoft.com/office/powerpoint/2010/main" val="25764255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Методика разработки параметров отбора животных желательного типа.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551837"/>
            <a:ext cx="85689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Определение критериев желательного типа для маточного поголовья активной части популяции проводится по данным планов племенной работы племенных стад путем тщательной оценки фенотипа (продуктивность, живая масса экстерьер).</a:t>
            </a:r>
          </a:p>
        </p:txBody>
      </p:sp>
    </p:spTree>
    <p:extLst>
      <p:ext uri="{BB962C8B-B14F-4D97-AF65-F5344CB8AC3E}">
        <p14:creationId xmlns="" xmlns:p14="http://schemas.microsoft.com/office/powerpoint/2010/main" val="12732235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424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Таблица 1 – Параметры отбора коров желательного типа для воспроизводства стада в племенных хозяйствах.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57378821"/>
              </p:ext>
            </p:extLst>
          </p:nvPr>
        </p:nvGraphicFramePr>
        <p:xfrm>
          <a:off x="395536" y="1573635"/>
          <a:ext cx="8424938" cy="4833765"/>
        </p:xfrm>
        <a:graphic>
          <a:graphicData uri="http://schemas.openxmlformats.org/drawingml/2006/table">
            <a:tbl>
              <a:tblPr firstRow="1" firstCol="1" bandRow="1"/>
              <a:tblGrid>
                <a:gridCol w="3365187"/>
                <a:gridCol w="2544410"/>
                <a:gridCol w="2515341"/>
              </a:tblGrid>
              <a:tr h="217484">
                <a:tc rowSpan="2"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Показатель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  <a:latin typeface="Times New Roman"/>
                          <a:ea typeface="Calibri"/>
                        </a:rPr>
                        <a:t>Возраст</a:t>
                      </a:r>
                      <a:endParaRPr lang="ru-RU" sz="13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7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1 лактация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3 лактация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05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Удой, кг</a:t>
                      </a:r>
                    </a:p>
                  </a:txBody>
                  <a:tcPr marL="61629" marR="61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5200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6000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05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Жир, %</a:t>
                      </a:r>
                    </a:p>
                  </a:txBody>
                  <a:tcPr marL="61629" marR="61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3,7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3,8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05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Белок, %</a:t>
                      </a:r>
                    </a:p>
                  </a:txBody>
                  <a:tcPr marL="61629" marR="61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3,2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3,2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05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Живая масса, кг</a:t>
                      </a:r>
                    </a:p>
                  </a:txBody>
                  <a:tcPr marL="61629" marR="61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530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600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05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Высота в холке, см</a:t>
                      </a:r>
                    </a:p>
                  </a:txBody>
                  <a:tcPr marL="61629" marR="61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131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135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05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Высота в крестце, см</a:t>
                      </a:r>
                    </a:p>
                  </a:txBody>
                  <a:tcPr marL="61629" marR="61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135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138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05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Ширина груди, см</a:t>
                      </a:r>
                    </a:p>
                  </a:txBody>
                  <a:tcPr marL="61629" marR="61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48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52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05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Глубина груди, см</a:t>
                      </a:r>
                    </a:p>
                  </a:txBody>
                  <a:tcPr marL="61629" marR="61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70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75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841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Косая длинна туловища, см</a:t>
                      </a:r>
                    </a:p>
                  </a:txBody>
                  <a:tcPr marL="61629" marR="61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153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160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Ширина в </a:t>
                      </a:r>
                      <a:r>
                        <a:rPr lang="ru-RU" sz="2000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маклоках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, см</a:t>
                      </a:r>
                    </a:p>
                  </a:txBody>
                  <a:tcPr marL="61629" marR="61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52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55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05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Обхват груди, см</a:t>
                      </a:r>
                    </a:p>
                  </a:txBody>
                  <a:tcPr marL="61629" marR="61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195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205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05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Обхват пясти, см</a:t>
                      </a:r>
                    </a:p>
                  </a:txBody>
                  <a:tcPr marL="61629" marR="61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18,9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19,8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40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Коэффициент молочности</a:t>
                      </a:r>
                    </a:p>
                  </a:txBody>
                  <a:tcPr marL="61629" marR="61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9,8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10,0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05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ИПТ</a:t>
                      </a:r>
                    </a:p>
                  </a:txBody>
                  <a:tcPr marL="61629" marR="61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3,58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3,47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629" marR="61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59056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997839"/>
            <a:ext cx="83529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Конкретные значения устанавливают для животных разных возрастов при оценке в племенных стадах и в целом по популяции коров разной кровности. Проводится корреляционный анализ между удоем и различными технологическими показателями, полученные в результате обработки средние параметры </a:t>
            </a:r>
            <a:r>
              <a:rPr lang="ru-RU" sz="2800" dirty="0" err="1"/>
              <a:t>селекционируемых</a:t>
            </a:r>
            <a:r>
              <a:rPr lang="ru-RU" sz="2800" dirty="0"/>
              <a:t> признаков принимают за нижнюю границу отбора.</a:t>
            </a:r>
          </a:p>
        </p:txBody>
      </p:sp>
    </p:spTree>
    <p:extLst>
      <p:ext uri="{BB962C8B-B14F-4D97-AF65-F5344CB8AC3E}">
        <p14:creationId xmlns="" xmlns:p14="http://schemas.microsoft.com/office/powerpoint/2010/main" val="33780489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628800"/>
            <a:ext cx="83529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Селекционная работа по разработке параметров желательного типа скота проводится в несколько этапов:</a:t>
            </a:r>
          </a:p>
          <a:p>
            <a:pPr>
              <a:tabLst>
                <a:tab pos="442913" algn="l"/>
              </a:tabLst>
            </a:pPr>
            <a:r>
              <a:rPr lang="ru-RU" sz="2800" dirty="0"/>
              <a:t>1.	Предусматривает комплексную оценку экстерьерно-конституциональных, продуктивных племенных и других особенностей животных активной части популяции.</a:t>
            </a:r>
          </a:p>
          <a:p>
            <a:r>
              <a:rPr lang="ru-RU" sz="2800" dirty="0"/>
              <a:t>Используется индексная оценка. </a:t>
            </a:r>
          </a:p>
        </p:txBody>
      </p:sp>
    </p:spTree>
    <p:extLst>
      <p:ext uri="{BB962C8B-B14F-4D97-AF65-F5344CB8AC3E}">
        <p14:creationId xmlns="" xmlns:p14="http://schemas.microsoft.com/office/powerpoint/2010/main" val="29278920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828836"/>
            <a:ext cx="83529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2.	В разных странах свои индексы. По количеству молочного жира, предлагается использовать индекс производственной типичности (ИПТ).</a:t>
            </a:r>
          </a:p>
        </p:txBody>
      </p:sp>
    </p:spTree>
    <p:extLst>
      <p:ext uri="{BB962C8B-B14F-4D97-AF65-F5344CB8AC3E}">
        <p14:creationId xmlns="" xmlns:p14="http://schemas.microsoft.com/office/powerpoint/2010/main" val="19927251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413338"/>
            <a:ext cx="83529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Учитывая, что согласно инструкции по бонитировке коров молочных и молочно-мясных пород племенную ценность определяют по количеству молочного жира, предлагается использовать индекс производственной типичности (ИПТ), рассчитываемый по формуле:</a:t>
            </a:r>
          </a:p>
        </p:txBody>
      </p:sp>
    </p:spTree>
    <p:extLst>
      <p:ext uri="{BB962C8B-B14F-4D97-AF65-F5344CB8AC3E}">
        <p14:creationId xmlns="" xmlns:p14="http://schemas.microsoft.com/office/powerpoint/2010/main" val="1683383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7195" y="908720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Литература:</a:t>
            </a:r>
          </a:p>
          <a:p>
            <a:r>
              <a:rPr lang="ru-RU" b="1" dirty="0"/>
              <a:t>1.  </a:t>
            </a:r>
            <a:r>
              <a:rPr lang="ru-RU" b="1" dirty="0" err="1"/>
              <a:t>Басовский</a:t>
            </a:r>
            <a:r>
              <a:rPr lang="ru-RU" b="1" dirty="0"/>
              <a:t>, Н.З. Крупномасштабная селекция в животноводстве / Н.З </a:t>
            </a:r>
            <a:r>
              <a:rPr lang="ru-RU" b="1" dirty="0" err="1"/>
              <a:t>Басовский</a:t>
            </a:r>
            <a:r>
              <a:rPr lang="ru-RU" b="1" dirty="0"/>
              <a:t>, В.И. </a:t>
            </a:r>
            <a:r>
              <a:rPr lang="ru-RU" b="1" dirty="0" err="1"/>
              <a:t>Буркат</a:t>
            </a:r>
            <a:r>
              <a:rPr lang="ru-RU" b="1" dirty="0"/>
              <a:t>, В.И. Власов [и др.]. Киев : Ассоциация «</a:t>
            </a:r>
            <a:r>
              <a:rPr lang="ru-RU" b="1" dirty="0" err="1"/>
              <a:t>Украiна</a:t>
            </a:r>
            <a:r>
              <a:rPr lang="ru-RU" b="1" dirty="0"/>
              <a:t>», 1994. - 373 с.</a:t>
            </a:r>
          </a:p>
          <a:p>
            <a:pPr>
              <a:tabLst>
                <a:tab pos="265113" algn="l"/>
              </a:tabLst>
            </a:pPr>
            <a:r>
              <a:rPr lang="ru-RU" b="1" dirty="0"/>
              <a:t>2.	</a:t>
            </a:r>
            <a:r>
              <a:rPr lang="ru-RU" b="1" dirty="0" err="1"/>
              <a:t>Казаровец</a:t>
            </a:r>
            <a:r>
              <a:rPr lang="ru-RU" b="1" dirty="0"/>
              <a:t>, Н.В. Племенная работа в молочном скотоводстве : монография / Н.В. </a:t>
            </a:r>
            <a:r>
              <a:rPr lang="ru-RU" b="1" dirty="0" err="1"/>
              <a:t>Казаровец</a:t>
            </a:r>
            <a:r>
              <a:rPr lang="ru-RU" b="1" dirty="0"/>
              <a:t> [и др.]. – Минск : БГАТУ, 2012. – 424 с.</a:t>
            </a:r>
          </a:p>
          <a:p>
            <a:pPr>
              <a:tabLst>
                <a:tab pos="265113" algn="l"/>
              </a:tabLst>
            </a:pPr>
            <a:r>
              <a:rPr lang="ru-RU" b="1" dirty="0"/>
              <a:t>3.	Теоретические и практические аспекты селекционно-племенной работы в скотоводстве : Монография / Н.В. </a:t>
            </a:r>
            <a:r>
              <a:rPr lang="ru-RU" b="1" dirty="0" err="1"/>
              <a:t>Казаровец</a:t>
            </a:r>
            <a:r>
              <a:rPr lang="ru-RU" b="1" dirty="0"/>
              <a:t> [и др.]. – Минск : БГАТУ, 2005. – 312 с.</a:t>
            </a:r>
          </a:p>
          <a:p>
            <a:pPr>
              <a:tabLst>
                <a:tab pos="265113" algn="l"/>
              </a:tabLst>
            </a:pPr>
            <a:r>
              <a:rPr lang="ru-RU" b="1" dirty="0"/>
              <a:t>4.	Павлова, Т. В. Крупномасштабная селекция: учебно-методическое пособие для студентов учреждений высшего образования, обучающихся по специальности «Зоотехния»/ Т. В. Павлова, Н. В. </a:t>
            </a:r>
            <a:r>
              <a:rPr lang="ru-RU" b="1" dirty="0" err="1"/>
              <a:t>Казаровец</a:t>
            </a:r>
            <a:r>
              <a:rPr lang="ru-RU" b="1" dirty="0"/>
              <a:t>, Н. И. </a:t>
            </a:r>
            <a:r>
              <a:rPr lang="ru-RU" b="1" dirty="0" err="1"/>
              <a:t>Гавриченко</a:t>
            </a:r>
            <a:r>
              <a:rPr lang="ru-RU" b="1" dirty="0"/>
              <a:t>; Белорусская государственная сельско-хозяйственная академия. – Горки, 2016. – 78 с.</a:t>
            </a:r>
          </a:p>
          <a:p>
            <a:pPr>
              <a:tabLst>
                <a:tab pos="265113" algn="l"/>
              </a:tabLst>
            </a:pPr>
            <a:r>
              <a:rPr lang="ru-RU" b="1" dirty="0"/>
              <a:t>Литература дополнительная: </a:t>
            </a:r>
          </a:p>
          <a:p>
            <a:pPr>
              <a:tabLst>
                <a:tab pos="265113" algn="l"/>
              </a:tabLst>
            </a:pPr>
            <a:r>
              <a:rPr lang="ru-RU" b="1" dirty="0"/>
              <a:t>5.	</a:t>
            </a:r>
            <a:r>
              <a:rPr lang="ru-RU" b="1" dirty="0" err="1"/>
              <a:t>Жебровский</a:t>
            </a:r>
            <a:r>
              <a:rPr lang="ru-RU" b="1" dirty="0"/>
              <a:t>, Л.С. Селекция сельскохозяйственных животных: учебник для ВУЗов / Л.С. </a:t>
            </a:r>
            <a:r>
              <a:rPr lang="ru-RU" b="1" dirty="0" err="1"/>
              <a:t>Жебровский</a:t>
            </a:r>
            <a:r>
              <a:rPr lang="ru-RU" b="1" dirty="0"/>
              <a:t>. – Санкт-Петербург : Лань, 2002. – 256 с. </a:t>
            </a:r>
          </a:p>
          <a:p>
            <a:pPr>
              <a:tabLst>
                <a:tab pos="265113" algn="l"/>
              </a:tabLst>
            </a:pPr>
            <a:r>
              <a:rPr lang="ru-RU" b="1" dirty="0"/>
              <a:t>6.	Петухов, В.П. Генетические основы селекции животных / В.П. Петухов, Л.К. Эрнст, И.И. </a:t>
            </a:r>
            <a:r>
              <a:rPr lang="ru-RU" b="1" dirty="0" err="1"/>
              <a:t>Гудилин</a:t>
            </a:r>
            <a:r>
              <a:rPr lang="ru-RU" b="1" dirty="0"/>
              <a:t> [и др.]. Москва : </a:t>
            </a:r>
            <a:r>
              <a:rPr lang="ru-RU" b="1" dirty="0" err="1"/>
              <a:t>Агропромиздат</a:t>
            </a:r>
            <a:r>
              <a:rPr lang="ru-RU" b="1" dirty="0"/>
              <a:t>, 1989. – 448 с.</a:t>
            </a:r>
          </a:p>
        </p:txBody>
      </p:sp>
    </p:spTree>
    <p:extLst>
      <p:ext uri="{BB962C8B-B14F-4D97-AF65-F5344CB8AC3E}">
        <p14:creationId xmlns="" xmlns:p14="http://schemas.microsoft.com/office/powerpoint/2010/main" val="25891913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0" y="1164538"/>
                <a:ext cx="5292080" cy="9285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/>
                        </a:rPr>
                        <m:t>ИПТ=</m:t>
                      </m:r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ru-RU" sz="2800" b="0" i="1" smtClean="0">
                                  <a:latin typeface="Cambria Math"/>
                                </a:rPr>
                                <m:t>Ж∗27,7</m:t>
                              </m:r>
                            </m:e>
                          </m:d>
                          <m:r>
                            <a:rPr lang="ru-RU" sz="2800" b="0" i="1" smtClean="0">
                              <a:latin typeface="Cambria Math"/>
                            </a:rPr>
                            <m:t>ИД</m:t>
                          </m:r>
                        </m:num>
                        <m:den>
                          <m:r>
                            <a:rPr lang="ru-RU" sz="2800" b="0" i="1" smtClean="0">
                              <a:latin typeface="Cambria Math"/>
                            </a:rPr>
                            <m:t>В∗ИС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64538"/>
                <a:ext cx="5292080" cy="928524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323528" y="2420888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где	Ж	– молочный жир, кг;</a:t>
            </a:r>
          </a:p>
          <a:p>
            <a:r>
              <a:rPr lang="ru-RU" sz="2800" dirty="0"/>
              <a:t>	27,7	– коэффициент корректировки удоя по стандартному содержанию жира;</a:t>
            </a:r>
          </a:p>
          <a:p>
            <a:r>
              <a:rPr lang="ru-RU" sz="2800" dirty="0"/>
              <a:t>	ИД	– индекс </a:t>
            </a:r>
            <a:r>
              <a:rPr lang="ru-RU" sz="2800" dirty="0" err="1"/>
              <a:t>длинноногости</a:t>
            </a:r>
            <a:r>
              <a:rPr lang="ru-RU" sz="2800" dirty="0"/>
              <a:t>;</a:t>
            </a:r>
          </a:p>
          <a:p>
            <a:r>
              <a:rPr lang="ru-RU" sz="2800" dirty="0"/>
              <a:t>	ИС	– индекс </a:t>
            </a:r>
            <a:r>
              <a:rPr lang="ru-RU" sz="2800" dirty="0" err="1"/>
              <a:t>сбитости</a:t>
            </a:r>
            <a:r>
              <a:rPr lang="ru-RU" sz="2800" dirty="0"/>
              <a:t>;</a:t>
            </a:r>
          </a:p>
          <a:p>
            <a:r>
              <a:rPr lang="ru-RU" sz="2800" dirty="0"/>
              <a:t>	В	– живая масса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5881490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967335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Устанавливаются следующие градации ИПТ: 3,0 и более – молочный тип; 2,1 – 2,9 – молочно-мясной; 1,1 – 2,0 – мясо-молочный.</a:t>
            </a:r>
          </a:p>
        </p:txBody>
      </p:sp>
    </p:spTree>
    <p:extLst>
      <p:ext uri="{BB962C8B-B14F-4D97-AF65-F5344CB8AC3E}">
        <p14:creationId xmlns="" xmlns:p14="http://schemas.microsoft.com/office/powerpoint/2010/main" val="3744567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СПАСИБО ЗА ВНИМАНИЕ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1619349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3095" y="980728"/>
            <a:ext cx="86409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Специфика сложного объекта (популяции) не исчерпывается особенностями составляющих его элементов, а связана, прежде всего, с характером их взаимодействия. К тому же сложный объект представляет собой иерархическое, многоуровневое образование, изучаемое различными науками, и характер структуры, связей и отношений существенным образом зависит от уровня развития и применяемых организационных решений. Системный подход имеет своей целью выявить механизм "жизни", т. е. функционирование и развитие популяции в ее внутренних и внешних характеристиках.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93095" y="57836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1.	Системный подход к проблеме повышения эффективности </a:t>
            </a:r>
            <a:r>
              <a:rPr lang="ru-RU" sz="2800" b="1" dirty="0" err="1"/>
              <a:t>селекционно</a:t>
            </a:r>
            <a:r>
              <a:rPr lang="ru-RU" sz="2800" b="1" dirty="0"/>
              <a:t>-племенной работы.</a:t>
            </a:r>
          </a:p>
        </p:txBody>
      </p:sp>
    </p:spTree>
    <p:extLst>
      <p:ext uri="{BB962C8B-B14F-4D97-AF65-F5344CB8AC3E}">
        <p14:creationId xmlns="" xmlns:p14="http://schemas.microsoft.com/office/powerpoint/2010/main" val="101914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628800"/>
            <a:ext cx="86409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Таким образом, сущность системного подхода состоит в рассмотрении сложного объекта как взаимодействующего комплекса его элементов, подвергающихся дополнительным воздействиям внешних факторов. При этом прослеживаются все изменения, происходящие под воздействием одного или нескольких факторов.</a:t>
            </a:r>
          </a:p>
        </p:txBody>
      </p:sp>
    </p:spTree>
    <p:extLst>
      <p:ext uri="{BB962C8B-B14F-4D97-AF65-F5344CB8AC3E}">
        <p14:creationId xmlns="" xmlns:p14="http://schemas.microsoft.com/office/powerpoint/2010/main" val="1532299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325269"/>
            <a:ext cx="86409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 сфере племенной работы статус системного подхода является вполне определенным и по своему существу глубоко системным: ее основной объект  племенные животные, в т. ч. получение и интенсивное использование </a:t>
            </a:r>
            <a:r>
              <a:rPr lang="ru-RU" sz="2800" dirty="0" err="1"/>
              <a:t>быкопроизводящих</a:t>
            </a:r>
            <a:r>
              <a:rPr lang="ru-RU" sz="2800" dirty="0"/>
              <a:t> коров и быков-улучшателей; системной является сама технология по их получению, предполагающая строго координированную селекционную работу многих исполнителей.</a:t>
            </a:r>
          </a:p>
          <a:p>
            <a:r>
              <a:rPr lang="ru-RU" sz="2800" dirty="0"/>
              <a:t> Принципы системного подхода как методология научного познания рассмотрены в трудах В. М. Кузнецова [63,65], Н. З. </a:t>
            </a:r>
            <a:r>
              <a:rPr lang="ru-RU" sz="2800" dirty="0" err="1"/>
              <a:t>Басовского</a:t>
            </a:r>
            <a:r>
              <a:rPr lang="ru-RU" sz="2800" dirty="0"/>
              <a:t> [10,11,12], Н. С. </a:t>
            </a:r>
            <a:r>
              <a:rPr lang="ru-RU" sz="2800" dirty="0" err="1"/>
              <a:t>Пелехатого</a:t>
            </a:r>
            <a:r>
              <a:rPr lang="ru-RU" sz="2800" dirty="0"/>
              <a:t> [84,85], М. П. </a:t>
            </a:r>
            <a:r>
              <a:rPr lang="ru-RU" sz="2800" dirty="0" err="1"/>
              <a:t>Гриня</a:t>
            </a:r>
            <a:r>
              <a:rPr lang="ru-RU" sz="2800" dirty="0"/>
              <a:t>, А. М. </a:t>
            </a:r>
            <a:r>
              <a:rPr lang="ru-RU" sz="2800" dirty="0" err="1"/>
              <a:t>Якусевича</a:t>
            </a:r>
            <a:r>
              <a:rPr lang="ru-RU" sz="2800" dirty="0"/>
              <a:t> [30,36]. Определение понятия системного подхода дают </a:t>
            </a:r>
            <a:r>
              <a:rPr lang="ru-RU" sz="2800" dirty="0" err="1"/>
              <a:t>Квейд</a:t>
            </a:r>
            <a:r>
              <a:rPr lang="ru-RU" sz="2800" dirty="0"/>
              <a:t> и </a:t>
            </a:r>
            <a:r>
              <a:rPr lang="ru-RU" sz="2800" dirty="0" err="1"/>
              <a:t>Бугер</a:t>
            </a:r>
            <a:r>
              <a:rPr lang="ru-RU" sz="2800" dirty="0"/>
              <a:t> [16</a:t>
            </a:r>
            <a:r>
              <a:rPr lang="ru-RU" sz="2800" dirty="0" smtClean="0"/>
              <a:t>].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55441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0554" y="310520"/>
            <a:ext cx="86409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"Системный подход помогает лицу, принимающему решение, выбрать последовательность действия путем общего изучения стоящей перед ним проблемы, определения цели, нахождения вариантов решения и сравнение последних соответствующих им результатов, причем для квалифицированного суждения об исследуемой проблеме по возможности используются аналитические зависимости".</a:t>
            </a:r>
          </a:p>
          <a:p>
            <a:r>
              <a:rPr lang="ru-RU" sz="2800" dirty="0"/>
              <a:t>Системная постановка проблемы влечет за собой целый ряд следствий. Во-первых, она должна быть актуальной, позволяющей по-новому взглянуть на изучаемый объект и очертить реальность, подлежащую исследованию. Во-вторых, должен быть выполнен минимум условий, делающих последующие исследования системными. </a:t>
            </a:r>
          </a:p>
        </p:txBody>
      </p:sp>
    </p:spTree>
    <p:extLst>
      <p:ext uri="{BB962C8B-B14F-4D97-AF65-F5344CB8AC3E}">
        <p14:creationId xmlns="" xmlns:p14="http://schemas.microsoft.com/office/powerpoint/2010/main" val="2916192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136339"/>
            <a:ext cx="84249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Следовательно, системный подход выражает постепенное усложнение способов подхода к исследуемому объекту, так  как каждый последующий этап включает все предыдущие и, кроме того, решает новые, более сложные задачи. Положения, на которых базируется системный подход, можно сформулировать следующим образом </a:t>
            </a:r>
          </a:p>
        </p:txBody>
      </p:sp>
    </p:spTree>
    <p:extLst>
      <p:ext uri="{BB962C8B-B14F-4D97-AF65-F5344CB8AC3E}">
        <p14:creationId xmlns="" xmlns:p14="http://schemas.microsoft.com/office/powerpoint/2010/main" val="1525252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0150" y="692696"/>
            <a:ext cx="871296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а) при </a:t>
            </a:r>
            <a:r>
              <a:rPr lang="ru-RU" sz="2800" dirty="0"/>
              <a:t>исследовании сложного объекта как системы описание его элементов не имеет самостоятельного значения, так как каждый элемент системы оценивается не в изолированном виде, а с учетом его роли и значения во всем объекте;</a:t>
            </a:r>
          </a:p>
          <a:p>
            <a:r>
              <a:rPr lang="ru-RU" sz="2800" dirty="0"/>
              <a:t>б) специфика системного объекта определяется не только особенностями составляющих его элементов, а связана с характером взаимосвязи между его отдельными элементами;</a:t>
            </a:r>
          </a:p>
          <a:p>
            <a:r>
              <a:rPr lang="ru-RU" sz="2800" dirty="0"/>
              <a:t>в) один и тот же объект выступает как обладающий одновременно разными характеристиками, параметрами и функциями. Одним из проявлений этого является иерархичность строения системы;</a:t>
            </a:r>
          </a:p>
        </p:txBody>
      </p:sp>
    </p:spTree>
    <p:extLst>
      <p:ext uri="{BB962C8B-B14F-4D97-AF65-F5344CB8AC3E}">
        <p14:creationId xmlns="" xmlns:p14="http://schemas.microsoft.com/office/powerpoint/2010/main" val="30355021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151</TotalTime>
  <Words>1485</Words>
  <Application>Microsoft Office PowerPoint</Application>
  <PresentationFormat>Экран (4:3)</PresentationFormat>
  <Paragraphs>107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Волна</vt:lpstr>
      <vt:lpstr>Слайд 1</vt:lpstr>
      <vt:lpstr>ПЛАН: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 3</dc:title>
  <dc:creator>Генетика</dc:creator>
  <cp:lastModifiedBy>admin</cp:lastModifiedBy>
  <cp:revision>14</cp:revision>
  <dcterms:created xsi:type="dcterms:W3CDTF">2019-02-08T09:54:02Z</dcterms:created>
  <dcterms:modified xsi:type="dcterms:W3CDTF">2024-05-02T06:36:10Z</dcterms:modified>
</cp:coreProperties>
</file>