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86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43F2F-6A0E-41E0-8C26-C5CCCAADFDEB}" type="datetimeFigureOut">
              <a:rPr lang="ru-RU"/>
              <a:pPr>
                <a:defRPr/>
              </a:pPr>
              <a:t>02.05.2024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4AF4E-09D3-41F7-9026-AAAB95DED2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009B2-D429-4D2C-B4D4-054076100586}" type="datetimeFigureOut">
              <a:rPr lang="ru-RU"/>
              <a:pPr>
                <a:defRPr/>
              </a:pPr>
              <a:t>02.05.2024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0E345-D6CF-4EFF-B876-FDF9698676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52881-8FCC-463A-A6F6-66F73C122B08}" type="datetimeFigureOut">
              <a:rPr lang="ru-RU"/>
              <a:pPr>
                <a:defRPr/>
              </a:pPr>
              <a:t>02.05.2024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D81E8-A720-4C31-97B7-1124D67E91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5A98A-269B-4C96-97B0-036389919E67}" type="datetimeFigureOut">
              <a:rPr lang="ru-RU"/>
              <a:pPr>
                <a:defRPr/>
              </a:pPr>
              <a:t>02.05.2024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6E630-9E35-48D1-8E77-5EDD27EC5B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53383-BC39-43BC-A8FB-4868ED2E6370}" type="datetimeFigureOut">
              <a:rPr lang="ru-RU"/>
              <a:pPr>
                <a:defRPr/>
              </a:pPr>
              <a:t>02.05.2024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08C92-D1E4-4BA8-8F17-72A9D83A1A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D4C0B-4FB2-4EB5-B620-F167E9CB7BAA}" type="datetimeFigureOut">
              <a:rPr lang="ru-RU"/>
              <a:pPr>
                <a:defRPr/>
              </a:pPr>
              <a:t>02.05.2024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83AE9-49E8-42E8-A1B4-50FD693EB5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9AAAD-17BB-4BA8-B054-8E92F1163C05}" type="datetimeFigureOut">
              <a:rPr lang="ru-RU"/>
              <a:pPr>
                <a:defRPr/>
              </a:pPr>
              <a:t>02.05.2024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52CAE-5755-4592-9824-0223C2E525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20ABD-532C-4473-982B-781F0A5E443D}" type="datetimeFigureOut">
              <a:rPr lang="ru-RU"/>
              <a:pPr>
                <a:defRPr/>
              </a:pPr>
              <a:t>02.05.2024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F148E-1B1F-411D-AF14-837CDBF25F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78114-6E17-467E-ADD4-9B2824977223}" type="datetimeFigureOut">
              <a:rPr lang="ru-RU"/>
              <a:pPr>
                <a:defRPr/>
              </a:pPr>
              <a:t>02.05.2024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64054-6D75-4C89-A72D-57545612B7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D80CC-EED8-42E0-B1C9-5E5BB663909C}" type="datetimeFigureOut">
              <a:rPr lang="ru-RU"/>
              <a:pPr>
                <a:defRPr/>
              </a:pPr>
              <a:t>02.05.2024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B4E6A-EBE4-4EAA-9294-D989B056A9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511DB-B384-4911-98F4-B5FA8CBB4468}" type="datetimeFigureOut">
              <a:rPr lang="ru-RU"/>
              <a:pPr>
                <a:defRPr/>
              </a:pPr>
              <a:t>02.05.2024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2078C-6385-4918-99D2-EFF759F65A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69068-7564-45D0-842E-86FD1B2D38EC}" type="datetimeFigureOut">
              <a:rPr lang="ru-RU"/>
              <a:pPr>
                <a:defRPr/>
              </a:pPr>
              <a:t>02.05.2024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AC909-E36C-456E-8CC2-373155C9FE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35AB140-66B8-48E8-AF7F-CE585354EE24}" type="datetimeFigureOut">
              <a:rPr lang="ru-RU"/>
              <a:pPr>
                <a:defRPr/>
              </a:pPr>
              <a:t>02.05.2024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B875BA1-B469-4EB1-9407-8440F261A3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3314700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" y="4941888"/>
            <a:ext cx="8286750" cy="1752600"/>
          </a:xfrm>
        </p:spPr>
        <p:txBody>
          <a:bodyPr/>
          <a:lstStyle/>
          <a:p>
            <a:pPr eaLnBrk="1" hangingPunct="1"/>
            <a:endParaRPr lang="ru-RU" smtClean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ru-RU" b="1" smtClean="0">
                <a:solidFill>
                  <a:schemeClr val="tx1"/>
                </a:solidFill>
              </a:rPr>
              <a:t>СЕЛЕКЦИЯ</a:t>
            </a:r>
            <a:endParaRPr lang="ru-RU" smtClean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ru-RU" b="1" smtClean="0">
                <a:solidFill>
                  <a:schemeClr val="tx1"/>
                </a:solidFill>
              </a:rPr>
              <a:t>БЫКОПРОИЗВОДЯЩИХ КОРОВ</a:t>
            </a:r>
            <a:endParaRPr lang="ru-RU" smtClean="0">
              <a:solidFill>
                <a:schemeClr val="tx1"/>
              </a:solidFill>
            </a:endParaRPr>
          </a:p>
        </p:txBody>
      </p:sp>
      <p:pic>
        <p:nvPicPr>
          <p:cNvPr id="1331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214313"/>
            <a:ext cx="8542338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/>
            <a:r>
              <a:rPr lang="ru-RU" sz="2800" b="1" smtClean="0"/>
              <a:t>Вопрос 2 - Оценка продуктивных и племенных достоинств коров-рекордисток</a:t>
            </a:r>
          </a:p>
        </p:txBody>
      </p:sp>
      <p:sp>
        <p:nvSpPr>
          <p:cNvPr id="2457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357188" algn="just" eaLnBrk="1" hangingPunct="1">
              <a:lnSpc>
                <a:spcPct val="90000"/>
              </a:lnSpc>
              <a:buFont typeface="Arial" charset="0"/>
              <a:buNone/>
            </a:pPr>
            <a:r>
              <a:rPr lang="ru-RU" smtClean="0"/>
              <a:t>Абсолютную племенную ценность по молочной продуктивности определяют по отклонению показателей величины удоя (кг), молочного жира (кг), молочного белка (кг) от средних величин по популяции на контрольный год с учетом коэффициентов наследуемости и межстадных различий.</a:t>
            </a:r>
          </a:p>
          <a:p>
            <a:pPr marL="0" indent="357188" algn="just" eaLnBrk="1" hangingPunct="1">
              <a:lnSpc>
                <a:spcPct val="90000"/>
              </a:lnSpc>
              <a:buFont typeface="Arial" charset="0"/>
              <a:buNone/>
            </a:pPr>
            <a:r>
              <a:rPr lang="ru-RU" smtClean="0"/>
              <a:t>Расчет по этим признакам проводится по формуле: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3"/>
          <p:cNvSpPr>
            <a:spLocks noGrp="1"/>
          </p:cNvSpPr>
          <p:nvPr>
            <p:ph type="body" idx="1"/>
          </p:nvPr>
        </p:nvSpPr>
        <p:spPr>
          <a:xfrm>
            <a:off x="457200" y="1052736"/>
            <a:ext cx="8686800" cy="5805264"/>
          </a:xfrm>
        </p:spPr>
        <p:txBody>
          <a:bodyPr/>
          <a:lstStyle/>
          <a:p>
            <a:pPr eaLnBrk="1" hangingPunct="1">
              <a:spcBef>
                <a:spcPts val="0"/>
              </a:spcBef>
              <a:buFont typeface="Arial" charset="0"/>
              <a:buNone/>
            </a:pP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где:     </a:t>
            </a:r>
          </a:p>
          <a:p>
            <a:pPr eaLnBrk="1" hangingPunct="1">
              <a:spcBef>
                <a:spcPts val="0"/>
              </a:spcBef>
            </a:pP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23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1,2,3</a:t>
            </a: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 - индекс племенной ценности коровы-дочери : 1- по удою за 240-305 дней лактации; 2 - по молочному жиру (кг); 3 - по молочному белку (кг);</a:t>
            </a:r>
            <a:endParaRPr lang="en-US" sz="23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US" sz="2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ru-RU" sz="23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- коэффициент наследуемости по удою, равный 0,25; % содержания жира - 0,4; % содержания белка - 0,3;</a:t>
            </a:r>
          </a:p>
          <a:p>
            <a:pPr eaLnBrk="1" hangingPunct="1">
              <a:spcBef>
                <a:spcPts val="0"/>
              </a:spcBef>
            </a:pP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3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К1,2,3</a:t>
            </a: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–удой, молочный жир, молочный белок за лактацию оцениваемой дочери;</a:t>
            </a:r>
            <a:endParaRPr lang="ru-RU" sz="23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ru-RU" sz="2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Рсв</a:t>
            </a:r>
            <a:r>
              <a:rPr lang="ru-RU" sz="2300" i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1,2,3</a:t>
            </a:r>
            <a:r>
              <a:rPr lang="ru-RU" sz="2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средний удой, молочный жир, молочный белок сверстниц в оцениваемой популяции, закончивших аналогичную (1,2 или 3 и ст.) лактацию и отелившихся в том же году;</a:t>
            </a:r>
            <a:endParaRPr lang="en-US" sz="23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US" sz="2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ru-RU" sz="23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межстадная</a:t>
            </a: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генетическая изменчивость, равная 0,1;</a:t>
            </a:r>
          </a:p>
          <a:p>
            <a:pPr eaLnBrk="1" hangingPunct="1">
              <a:spcBef>
                <a:spcPts val="0"/>
              </a:spcBef>
            </a:pP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23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1,2,3</a:t>
            </a:r>
            <a:r>
              <a:rPr lang="ru-RU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- средний удой, молочный жир, молочный белок по подконтрольному поголовью за предыдущий год.</a:t>
            </a:r>
          </a:p>
        </p:txBody>
      </p:sp>
      <p:sp>
        <p:nvSpPr>
          <p:cNvPr id="2867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74449225"/>
              </p:ext>
            </p:extLst>
          </p:nvPr>
        </p:nvGraphicFramePr>
        <p:xfrm>
          <a:off x="169170" y="260648"/>
          <a:ext cx="8805660" cy="758974"/>
        </p:xfrm>
        <a:graphic>
          <a:graphicData uri="http://schemas.openxmlformats.org/presentationml/2006/ole">
            <p:oleObj spid="_x0000_s28684" name="Формула" r:id="rId3" imgW="2984500" imgH="254000" progId="">
              <p:embed/>
            </p:oleObj>
          </a:graphicData>
        </a:graphic>
      </p:graphicFrame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3"/>
          <p:cNvSpPr>
            <a:spLocks noGrp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marL="0" indent="357188" algn="just" eaLnBrk="1" hangingPunct="1">
              <a:buFont typeface="Arial" charset="0"/>
              <a:buNone/>
            </a:pPr>
            <a:r>
              <a:rPr lang="ru-RU" smtClean="0"/>
              <a:t>Относительную племенную ценность определяют по величине продуктивного индекса коровы, выраженного в процентах и рассчитывают по формуле:</a:t>
            </a:r>
          </a:p>
        </p:txBody>
      </p:sp>
      <p:pic>
        <p:nvPicPr>
          <p:cNvPr id="2969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3176711"/>
            <a:ext cx="5391804" cy="1620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ru-RU" sz="4000" dirty="0" smtClean="0"/>
              <a:t>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Комплексный продуктивный индекс коровы рассчитывают по формуле:</a:t>
            </a:r>
          </a:p>
        </p:txBody>
      </p:sp>
      <p:sp>
        <p:nvSpPr>
          <p:cNvPr id="3072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3072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938" y="1695450"/>
            <a:ext cx="8882062" cy="650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4" name="Rectangle 6"/>
          <p:cNvSpPr>
            <a:spLocks noChangeArrowheads="1"/>
          </p:cNvSpPr>
          <p:nvPr/>
        </p:nvSpPr>
        <p:spPr bwMode="auto">
          <a:xfrm>
            <a:off x="467544" y="2780928"/>
            <a:ext cx="8008539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88900" algn="l"/>
                <a:tab pos="803275" algn="l"/>
              </a:tabLst>
            </a:pPr>
            <a:r>
              <a:rPr lang="ru-RU" sz="2400" dirty="0"/>
              <a:t>где </a:t>
            </a:r>
            <a:endParaRPr lang="ru-RU" sz="2400" dirty="0" smtClean="0"/>
          </a:p>
          <a:p>
            <a:pPr>
              <a:tabLst>
                <a:tab pos="88900" algn="l"/>
                <a:tab pos="803275" algn="l"/>
              </a:tabLst>
            </a:pPr>
            <a:r>
              <a:rPr lang="ru-RU" sz="2400" dirty="0" smtClean="0"/>
              <a:t>       </a:t>
            </a:r>
            <a:endParaRPr lang="ru-RU" sz="2400" dirty="0"/>
          </a:p>
          <a:p>
            <a:pPr>
              <a:tabLst>
                <a:tab pos="88900" algn="l"/>
                <a:tab pos="803275" algn="l"/>
              </a:tabLst>
            </a:pPr>
            <a:r>
              <a:rPr lang="ru-RU" sz="2400" dirty="0"/>
              <a:t> </a:t>
            </a:r>
            <a:r>
              <a:rPr lang="ru-RU" sz="2400" i="1" dirty="0"/>
              <a:t>ИПД - </a:t>
            </a:r>
            <a:r>
              <a:rPr lang="ru-RU" sz="2400" dirty="0"/>
              <a:t>продуктивный индекс дочерей, %; </a:t>
            </a:r>
          </a:p>
          <a:p>
            <a:pPr>
              <a:tabLst>
                <a:tab pos="88900" algn="l"/>
                <a:tab pos="803275" algn="l"/>
              </a:tabLst>
            </a:pPr>
            <a:r>
              <a:rPr lang="ru-RU" sz="2400" dirty="0"/>
              <a:t> </a:t>
            </a:r>
            <a:r>
              <a:rPr lang="ru-RU" sz="2400" i="1" dirty="0"/>
              <a:t>ОПЦУ </a:t>
            </a:r>
            <a:r>
              <a:rPr lang="ru-RU" sz="2400" dirty="0"/>
              <a:t>- относительная племенная ценность по удою; </a:t>
            </a:r>
          </a:p>
          <a:p>
            <a:pPr>
              <a:tabLst>
                <a:tab pos="88900" algn="l"/>
                <a:tab pos="803275" algn="l"/>
              </a:tabLst>
            </a:pPr>
            <a:r>
              <a:rPr lang="ru-RU" sz="2400" dirty="0"/>
              <a:t> </a:t>
            </a:r>
            <a:r>
              <a:rPr lang="ru-RU" sz="2400" i="1" dirty="0"/>
              <a:t>ОПЦКГЖ - </a:t>
            </a:r>
            <a:r>
              <a:rPr lang="ru-RU" sz="2400" dirty="0"/>
              <a:t>относительная племенная ценность по кг </a:t>
            </a:r>
            <a:endParaRPr lang="ru-RU" sz="2400" dirty="0" smtClean="0"/>
          </a:p>
          <a:p>
            <a:pPr>
              <a:tabLst>
                <a:tab pos="88900" algn="l"/>
                <a:tab pos="803275" algn="l"/>
              </a:tabLst>
            </a:pPr>
            <a:r>
              <a:rPr lang="ru-RU" sz="2400" dirty="0" smtClean="0"/>
              <a:t>молочного </a:t>
            </a:r>
            <a:r>
              <a:rPr lang="ru-RU" sz="2400" dirty="0"/>
              <a:t>жира,</a:t>
            </a:r>
          </a:p>
          <a:p>
            <a:pPr>
              <a:tabLst>
                <a:tab pos="88900" algn="l"/>
                <a:tab pos="803275" algn="l"/>
              </a:tabLst>
            </a:pPr>
            <a:r>
              <a:rPr lang="ru-RU" sz="2400" dirty="0"/>
              <a:t> </a:t>
            </a:r>
            <a:r>
              <a:rPr lang="ru-RU" sz="2400" i="1" dirty="0"/>
              <a:t>ОПЦКГБ - </a:t>
            </a:r>
            <a:r>
              <a:rPr lang="ru-RU" sz="2400" dirty="0"/>
              <a:t>относительная племенная ценность по кг </a:t>
            </a:r>
            <a:endParaRPr lang="ru-RU" sz="2400" dirty="0" smtClean="0"/>
          </a:p>
          <a:p>
            <a:pPr>
              <a:tabLst>
                <a:tab pos="88900" algn="l"/>
                <a:tab pos="803275" algn="l"/>
              </a:tabLst>
            </a:pPr>
            <a:r>
              <a:rPr lang="ru-RU" sz="2400" dirty="0" smtClean="0"/>
              <a:t>молочного </a:t>
            </a:r>
            <a:r>
              <a:rPr lang="ru-RU" sz="2400" dirty="0"/>
              <a:t>белка, </a:t>
            </a:r>
          </a:p>
          <a:p>
            <a:pPr>
              <a:tabLst>
                <a:tab pos="88900" algn="l"/>
                <a:tab pos="803275" algn="l"/>
              </a:tabLst>
            </a:pPr>
            <a:r>
              <a:rPr lang="ru-RU" sz="2400" dirty="0"/>
              <a:t> 0,6 и 0,2 - относительные весовые коэффициенты.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3"/>
          <p:cNvSpPr>
            <a:spLocks noGrp="1"/>
          </p:cNvSpPr>
          <p:nvPr>
            <p:ph type="body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marL="0" indent="357188" algn="just" eaLnBrk="1" hangingPunct="1">
              <a:buFont typeface="Arial" charset="0"/>
              <a:buNone/>
            </a:pPr>
            <a:r>
              <a:rPr lang="ru-RU" smtClean="0"/>
              <a:t>На основе визуального осмотра оцениваются отдельные статьи экстерьера коров по 9 - ти балльной шкале. Для каждого признака определяется оптимальное значение в зависимости от направленности селекции. В систему линейной оценки по типу телосложения коров включены 18 основных признаков по шкале, согласно настоящих зоотехнических правил.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b="1" smtClean="0"/>
              <a:t>Вопрос 3 - Оценка быкопроизводящих коров</a:t>
            </a:r>
            <a:r>
              <a:rPr lang="ru-RU" sz="4000" b="1" smtClean="0"/>
              <a:t>.</a:t>
            </a:r>
          </a:p>
        </p:txBody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357188" algn="just" eaLnBrk="1" hangingPunct="1">
              <a:buFont typeface="Arial" charset="0"/>
              <a:buNone/>
            </a:pPr>
            <a:r>
              <a:rPr lang="ru-RU" sz="2800" smtClean="0"/>
              <a:t>Для племенных быкопроизводящих коров проводится общая классификационная оценка (ОЦ) по эксерьеру, результаты которой формируются по общему виду (ОВ), вымени (В) и конечностям (К).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/>
          </p:cNvSpPr>
          <p:nvPr>
            <p:ph type="title"/>
          </p:nvPr>
        </p:nvSpPr>
        <p:spPr>
          <a:xfrm>
            <a:off x="34718" y="0"/>
            <a:ext cx="8928992" cy="490537"/>
          </a:xfrm>
        </p:spPr>
        <p:txBody>
          <a:bodyPr/>
          <a:lstStyle/>
          <a:p>
            <a:pPr eaLnBrk="1" hangingPunct="1"/>
            <a:r>
              <a:rPr lang="ru-RU" sz="2000" dirty="0" smtClean="0"/>
              <a:t>Таблица 1 - Классификационная оценка экстерьера коров по 100 бальной шкале</a:t>
            </a:r>
          </a:p>
        </p:txBody>
      </p:sp>
      <p:sp>
        <p:nvSpPr>
          <p:cNvPr id="33794" name="Rectangle 3"/>
          <p:cNvSpPr>
            <a:spLocks noGrp="1"/>
          </p:cNvSpPr>
          <p:nvPr>
            <p:ph type="body"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ru-RU" dirty="0" smtClean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80159497"/>
              </p:ext>
            </p:extLst>
          </p:nvPr>
        </p:nvGraphicFramePr>
        <p:xfrm>
          <a:off x="35496" y="476672"/>
          <a:ext cx="9108504" cy="6319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92768"/>
                <a:gridCol w="1115736"/>
              </a:tblGrid>
              <a:tr h="648072">
                <a:tc>
                  <a:txBody>
                    <a:bodyPr/>
                    <a:lstStyle/>
                    <a:p>
                      <a:pPr marL="1009015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Наименование и краткая характеристика признаков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55" marR="2165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Удельный вес комплексных признаков 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55" marR="21655" marT="0" marB="0"/>
                </a:tc>
              </a:tr>
              <a:tr h="1584176">
                <a:tc>
                  <a:txBody>
                    <a:bodyPr/>
                    <a:lstStyle/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1800" b="1" u="sng" dirty="0">
                          <a:effectLst/>
                        </a:rPr>
                        <a:t>1.0БЩИЙ ВИД</a:t>
                      </a:r>
                      <a:endParaRPr lang="ru-RU" sz="1800" b="1" dirty="0">
                        <a:effectLst/>
                      </a:endParaRPr>
                    </a:p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Линейные признаки экстерьера и их удельный вес, входящие в структуру общего вида коров:</a:t>
                      </a:r>
                    </a:p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Тип животного (ТЖ)                     </a:t>
                      </a:r>
                      <a:r>
                        <a:rPr lang="ru-RU" sz="1800" dirty="0" smtClean="0">
                          <a:effectLst/>
                        </a:rPr>
                        <a:t>   </a:t>
                      </a:r>
                      <a:r>
                        <a:rPr lang="ru-RU" sz="1800" dirty="0">
                          <a:effectLst/>
                        </a:rPr>
                        <a:t>30%; </a:t>
                      </a:r>
                    </a:p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Крепость телосложения (КТ)        15%; </a:t>
                      </a:r>
                    </a:p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Рост(Р)                                          </a:t>
                      </a:r>
                      <a:r>
                        <a:rPr lang="ru-RU" sz="1800" dirty="0" smtClean="0">
                          <a:effectLst/>
                        </a:rPr>
                        <a:t>      </a:t>
                      </a:r>
                      <a:r>
                        <a:rPr lang="ru-RU" sz="1800" dirty="0">
                          <a:effectLst/>
                        </a:rPr>
                        <a:t>15%; </a:t>
                      </a:r>
                    </a:p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Глубина туловища (ГТ)              </a:t>
                      </a:r>
                      <a:r>
                        <a:rPr lang="ru-RU" sz="1800" dirty="0" smtClean="0">
                          <a:effectLst/>
                        </a:rPr>
                        <a:t>     </a:t>
                      </a:r>
                      <a:r>
                        <a:rPr lang="ru-RU" sz="1800" dirty="0">
                          <a:effectLst/>
                        </a:rPr>
                        <a:t>15%; </a:t>
                      </a:r>
                    </a:p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Угол таза (УТ)                              </a:t>
                      </a:r>
                      <a:r>
                        <a:rPr lang="ru-RU" sz="1800" dirty="0" smtClean="0">
                          <a:effectLst/>
                        </a:rPr>
                        <a:t>      </a:t>
                      </a:r>
                      <a:r>
                        <a:rPr lang="ru-RU" sz="1800" dirty="0">
                          <a:effectLst/>
                        </a:rPr>
                        <a:t>15%; </a:t>
                      </a:r>
                    </a:p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Ширина зада (ШЗ)                    </a:t>
                      </a:r>
                      <a:r>
                        <a:rPr lang="ru-RU" sz="1800" dirty="0" smtClean="0">
                          <a:effectLst/>
                        </a:rPr>
                        <a:t>      </a:t>
                      </a:r>
                      <a:r>
                        <a:rPr lang="ru-RU" sz="1800" dirty="0">
                          <a:effectLst/>
                        </a:rPr>
                        <a:t>10%.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55" marR="2165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40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55" marR="21655" marT="0" marB="0"/>
                </a:tc>
              </a:tr>
              <a:tr h="3461109">
                <a:tc>
                  <a:txBody>
                    <a:bodyPr/>
                    <a:lstStyle/>
                    <a:p>
                      <a:pPr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800" b="1" u="sng" dirty="0">
                          <a:effectLst/>
                        </a:rPr>
                        <a:t>2.ВЫМЯ.</a:t>
                      </a:r>
                      <a:endParaRPr lang="ru-RU" sz="1800" b="1" dirty="0">
                        <a:effectLst/>
                      </a:endParaRPr>
                    </a:p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Линейные признаки экстерьера и их удельный вес, входящие в структуру вымени </a:t>
                      </a:r>
                      <a:r>
                        <a:rPr lang="ru-RU" sz="1800" dirty="0" smtClean="0">
                          <a:effectLst/>
                        </a:rPr>
                        <a:t>коров: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Положение дна вымени (ПВ)                                          </a:t>
                      </a:r>
                      <a:r>
                        <a:rPr lang="ru-RU" sz="1800" dirty="0" smtClean="0">
                          <a:effectLst/>
                        </a:rPr>
                        <a:t>       </a:t>
                      </a:r>
                      <a:r>
                        <a:rPr lang="ru-RU" sz="1800" dirty="0">
                          <a:effectLst/>
                        </a:rPr>
                        <a:t>16%; </a:t>
                      </a:r>
                    </a:p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Прикрепление передних долей вымени (ППВ)                18%; </a:t>
                      </a:r>
                    </a:p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Борозда вымени (БВ)                                                         </a:t>
                      </a:r>
                      <a:r>
                        <a:rPr lang="ru-RU" sz="1800" dirty="0" smtClean="0">
                          <a:effectLst/>
                        </a:rPr>
                        <a:t>      </a:t>
                      </a:r>
                      <a:r>
                        <a:rPr lang="ru-RU" sz="1800" dirty="0">
                          <a:effectLst/>
                        </a:rPr>
                        <a:t>16%; </a:t>
                      </a:r>
                    </a:p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Высота прикрепления задней доли вымени (ВПЗВ)  </a:t>
                      </a:r>
                      <a:r>
                        <a:rPr lang="ru-RU" sz="1800" dirty="0" smtClean="0">
                          <a:effectLst/>
                        </a:rPr>
                        <a:t>      </a:t>
                      </a:r>
                      <a:r>
                        <a:rPr lang="ru-RU" sz="1800" dirty="0">
                          <a:effectLst/>
                        </a:rPr>
                        <a:t>15%; </a:t>
                      </a:r>
                    </a:p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Ширина задней доли вымени (ШЗВ)                             </a:t>
                      </a:r>
                      <a:r>
                        <a:rPr lang="ru-RU" sz="1800" dirty="0" smtClean="0">
                          <a:effectLst/>
                        </a:rPr>
                        <a:t>       </a:t>
                      </a:r>
                      <a:r>
                        <a:rPr lang="ru-RU" sz="1800" dirty="0">
                          <a:effectLst/>
                        </a:rPr>
                        <a:t>13%; </a:t>
                      </a:r>
                    </a:p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Расположение передних сосков (РПС)                           </a:t>
                      </a:r>
                      <a:r>
                        <a:rPr lang="ru-RU" sz="1800" dirty="0" smtClean="0">
                          <a:effectLst/>
                        </a:rPr>
                        <a:t>      </a:t>
                      </a:r>
                      <a:r>
                        <a:rPr lang="ru-RU" sz="1800" dirty="0">
                          <a:effectLst/>
                        </a:rPr>
                        <a:t>10%; </a:t>
                      </a:r>
                    </a:p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Расположение задних сосков (РЗС)                               </a:t>
                      </a:r>
                      <a:r>
                        <a:rPr lang="ru-RU" sz="1800" dirty="0" smtClean="0">
                          <a:effectLst/>
                        </a:rPr>
                        <a:t>        </a:t>
                      </a:r>
                      <a:r>
                        <a:rPr lang="ru-RU" sz="1800" dirty="0">
                          <a:effectLst/>
                        </a:rPr>
                        <a:t>8%; </a:t>
                      </a:r>
                    </a:p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Длина сосков (ДС) </a:t>
                      </a:r>
                      <a:r>
                        <a:rPr lang="ru-RU" sz="1800" dirty="0" smtClean="0">
                          <a:effectLst/>
                        </a:rPr>
                        <a:t>                                                                     </a:t>
                      </a:r>
                      <a:r>
                        <a:rPr lang="ru-RU" sz="1800" dirty="0">
                          <a:effectLst/>
                        </a:rPr>
                        <a:t>4</a:t>
                      </a:r>
                      <a:r>
                        <a:rPr lang="ru-RU" sz="1800" dirty="0" smtClean="0">
                          <a:effectLst/>
                        </a:rPr>
                        <a:t>%.</a:t>
                      </a:r>
                    </a:p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1800" b="1" u="sng" dirty="0">
                          <a:effectLst/>
                        </a:rPr>
                        <a:t>З.КОНЕЧНОСТИ.</a:t>
                      </a:r>
                      <a:endParaRPr lang="ru-RU" sz="1800" b="1" dirty="0">
                        <a:effectLst/>
                      </a:endParaRPr>
                    </a:p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Линейные признаки экстерьера и их удельный вес, входящие в структуру конечностей:</a:t>
                      </a:r>
                    </a:p>
                    <a:p>
                      <a:pPr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Постановка задних ног сбоку (ПНБ)                </a:t>
                      </a:r>
                      <a:r>
                        <a:rPr lang="ru-RU" sz="1800" dirty="0" smtClean="0">
                          <a:effectLst/>
                        </a:rPr>
                        <a:t>    </a:t>
                      </a:r>
                      <a:r>
                        <a:rPr lang="ru-RU" sz="1800" dirty="0">
                          <a:effectLst/>
                        </a:rPr>
                        <a:t>20%; </a:t>
                      </a:r>
                    </a:p>
                    <a:p>
                      <a:pPr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Постановка задних ног сзади (ПНЗ)                    25%; </a:t>
                      </a:r>
                    </a:p>
                    <a:p>
                      <a:pPr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Выраженность скакательного сустава (ВС)     </a:t>
                      </a:r>
                      <a:r>
                        <a:rPr lang="ru-RU" sz="1800" dirty="0" smtClean="0">
                          <a:effectLst/>
                        </a:rPr>
                        <a:t>  </a:t>
                      </a:r>
                      <a:r>
                        <a:rPr lang="ru-RU" sz="1800" dirty="0">
                          <a:effectLst/>
                        </a:rPr>
                        <a:t>10%; </a:t>
                      </a:r>
                    </a:p>
                    <a:p>
                      <a:pPr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Угол копыта (УК</a:t>
                      </a:r>
                      <a:r>
                        <a:rPr lang="ru-RU" sz="1800">
                          <a:effectLst/>
                        </a:rPr>
                        <a:t>)                                                </a:t>
                      </a:r>
                      <a:r>
                        <a:rPr lang="ru-RU" sz="1800" smtClean="0">
                          <a:effectLst/>
                        </a:rPr>
                        <a:t>       </a:t>
                      </a:r>
                      <a:r>
                        <a:rPr lang="ru-RU" sz="1800" dirty="0">
                          <a:effectLst/>
                        </a:rPr>
                        <a:t>45%;</a:t>
                      </a:r>
                    </a:p>
                    <a:p>
                      <a:pPr algn="just"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55" marR="2165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40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1115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</a:rPr>
                        <a:t>20</a:t>
                      </a:r>
                      <a:endParaRPr lang="ru-RU" sz="18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1655" marR="21655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/>
          <a:lstStyle/>
          <a:p>
            <a:pPr algn="l"/>
            <a:r>
              <a:rPr lang="ru-RU" sz="2800" dirty="0" smtClean="0"/>
              <a:t>Расчет проводится по формуле:</a:t>
            </a:r>
          </a:p>
        </p:txBody>
      </p:sp>
      <p:pic>
        <p:nvPicPr>
          <p:cNvPr id="34820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000108"/>
            <a:ext cx="6911975" cy="666750"/>
          </a:xfrm>
          <a:ln/>
        </p:spPr>
      </p:pic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134938" y="1714488"/>
            <a:ext cx="878561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274638">
              <a:tabLst>
                <a:tab pos="708025" algn="l"/>
              </a:tabLst>
            </a:pPr>
            <a:r>
              <a:rPr lang="ru-RU" sz="2400" dirty="0"/>
              <a:t>На основе общей оценки проводится классификация коров </a:t>
            </a:r>
            <a:r>
              <a:rPr lang="ru-RU" sz="2400" dirty="0" smtClean="0"/>
              <a:t>по </a:t>
            </a:r>
            <a:r>
              <a:rPr lang="ru-RU" sz="2400" dirty="0"/>
              <a:t>типу телосложения.</a:t>
            </a:r>
            <a:endParaRPr lang="en-US" sz="2400" dirty="0"/>
          </a:p>
          <a:p>
            <a:pPr>
              <a:tabLst>
                <a:tab pos="708025" algn="l"/>
              </a:tabLst>
            </a:pPr>
            <a:endParaRPr lang="ru-RU" sz="2400" dirty="0"/>
          </a:p>
          <a:p>
            <a:pPr>
              <a:tabLst>
                <a:tab pos="708025" algn="l"/>
              </a:tabLst>
            </a:pPr>
            <a:r>
              <a:rPr lang="ru-RU" sz="2400" dirty="0"/>
              <a:t>Классификация коров по типу телосложения</a:t>
            </a:r>
          </a:p>
        </p:txBody>
      </p:sp>
      <p:graphicFrame>
        <p:nvGraphicFramePr>
          <p:cNvPr id="34890" name="Group 74"/>
          <p:cNvGraphicFramePr>
            <a:graphicFrameLocks noGrp="1"/>
          </p:cNvGraphicFramePr>
          <p:nvPr>
            <p:ph idx="1"/>
          </p:nvPr>
        </p:nvGraphicFramePr>
        <p:xfrm>
          <a:off x="214282" y="3429000"/>
          <a:ext cx="8507412" cy="3200400"/>
        </p:xfrm>
        <a:graphic>
          <a:graphicData uri="http://schemas.openxmlformats.org/drawingml/2006/table">
            <a:tbl>
              <a:tblPr/>
              <a:tblGrid>
                <a:gridCol w="4778375"/>
                <a:gridCol w="3729037"/>
              </a:tblGrid>
              <a:tr h="3333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Категория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 баллов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Превосходный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 и более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Отличный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85-89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Хороший с плюсом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80-84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Хороший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75-79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Удовлетворительный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65-74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Плохой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50-64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357190"/>
          </a:xfrm>
        </p:spPr>
        <p:txBody>
          <a:bodyPr/>
          <a:lstStyle/>
          <a:p>
            <a:pPr algn="l"/>
            <a:r>
              <a:rPr lang="ru-RU" sz="2400" dirty="0" smtClean="0">
                <a:latin typeface="Arial" pitchFamily="34" charset="0"/>
                <a:cs typeface="Arial" pitchFamily="34" charset="0"/>
              </a:rPr>
              <a:t>При расчете индекса коров по здоровью вымени, используются формулы: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5297" name="Object 1"/>
          <p:cNvGraphicFramePr>
            <a:graphicFrameLocks noChangeAspect="1"/>
          </p:cNvGraphicFramePr>
          <p:nvPr/>
        </p:nvGraphicFramePr>
        <p:xfrm>
          <a:off x="642910" y="1071545"/>
          <a:ext cx="5214974" cy="1030627"/>
        </p:xfrm>
        <a:graphic>
          <a:graphicData uri="http://schemas.openxmlformats.org/presentationml/2006/ole">
            <p:oleObj spid="_x0000_s55305" name="Формула" r:id="rId3" imgW="2476500" imgH="495300" progId="">
              <p:embed/>
            </p:oleObj>
          </a:graphicData>
        </a:graphic>
      </p:graphicFrame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0" y="2143116"/>
            <a:ext cx="847764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3651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если количество соматических клеток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СК</a:t>
            </a:r>
            <a:r>
              <a:rPr kumimoji="0" lang="ru-RU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) меньше их </a:t>
            </a:r>
          </a:p>
          <a:p>
            <a:pPr marR="0" lvl="0" indent="3651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среднего количества по популяции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СК</a:t>
            </a:r>
            <a:r>
              <a:rPr kumimoji="0" lang="ru-RU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53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7" y="3000372"/>
            <a:ext cx="5429288" cy="1010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304" name="Rectangle 8"/>
          <p:cNvSpPr>
            <a:spLocks noChangeArrowheads="1"/>
          </p:cNvSpPr>
          <p:nvPr/>
        </p:nvSpPr>
        <p:spPr bwMode="auto">
          <a:xfrm>
            <a:off x="428596" y="4000504"/>
            <a:ext cx="839845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если количество соматических клеток у дочерей больше,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чем среднее по популяции,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285720" y="285728"/>
            <a:ext cx="9524331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где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h</a:t>
            </a:r>
            <a:r>
              <a:rPr kumimoji="0" lang="ru-RU" sz="24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коэффициент наследуемости соматических клеток (0,25),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КСК</a:t>
            </a:r>
            <a:r>
              <a:rPr kumimoji="0" lang="ru-RU" sz="24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-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количество соматических клеток в молоке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оцениваемой дочери,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6246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357430"/>
            <a:ext cx="947330" cy="444665"/>
          </a:xfrm>
          <a:prstGeom prst="rect">
            <a:avLst/>
          </a:prstGeom>
          <a:noFill/>
        </p:spPr>
      </p:pic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285720" y="2428868"/>
            <a:ext cx="8259939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- среднее  количество  соматических  клеток в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молоке оцениваемой популяции,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100 - постоянная величина для  перевода в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относительную величину.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При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h</a:t>
            </a:r>
            <a:r>
              <a:rPr kumimoji="0" lang="ru-RU" sz="24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=0,25 значения соответствующего индекса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изменяются от 25 до 125.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590550"/>
            <a:ext cx="9144000" cy="34893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3200" b="1" dirty="0">
                <a:cs typeface="Times New Roman" pitchFamily="18" charset="0"/>
              </a:rPr>
              <a:t>ВОПРОСЫ:</a:t>
            </a:r>
          </a:p>
          <a:p>
            <a:pPr algn="ctr"/>
            <a:endParaRPr lang="ru-RU" sz="3200" b="1" dirty="0">
              <a:cs typeface="Times New Roman" pitchFamily="18" charset="0"/>
            </a:endParaRPr>
          </a:p>
          <a:p>
            <a:pPr algn="just">
              <a:lnSpc>
                <a:spcPct val="92000"/>
              </a:lnSpc>
              <a:buFont typeface="Calibri" pitchFamily="34" charset="0"/>
              <a:buAutoNum type="arabicPeriod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Использование и отбор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быкопроизводящих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коров.</a:t>
            </a:r>
          </a:p>
          <a:p>
            <a:pPr algn="just">
              <a:lnSpc>
                <a:spcPct val="92000"/>
              </a:lnSpc>
              <a:buFont typeface="Calibri" pitchFamily="34" charset="0"/>
              <a:buAutoNum type="arabicPeriod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Оценка продуктивных и племенных достоинств коров-рекордисток.</a:t>
            </a:r>
          </a:p>
          <a:p>
            <a:pPr algn="just">
              <a:lnSpc>
                <a:spcPct val="92000"/>
              </a:lnSpc>
              <a:buFont typeface="Calibri" pitchFamily="34" charset="0"/>
              <a:buAutoNum type="arabicPeriod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Оценка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быкопроизводящих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коров. </a:t>
            </a:r>
          </a:p>
          <a:p>
            <a:pPr algn="just">
              <a:lnSpc>
                <a:spcPct val="92000"/>
              </a:lnSpc>
              <a:buFont typeface="Calibri" pitchFamily="34" charset="0"/>
              <a:buAutoNum type="arabicPeriod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Племенная работа в стадах активной части популяции.</a:t>
            </a:r>
          </a:p>
          <a:p>
            <a:pPr algn="ctr"/>
            <a:endParaRPr lang="ru-RU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285752"/>
          </a:xfrm>
        </p:spPr>
        <p:txBody>
          <a:bodyPr/>
          <a:lstStyle/>
          <a:p>
            <a:pPr algn="l"/>
            <a:r>
              <a:rPr lang="ru-RU" sz="2400" dirty="0" smtClean="0">
                <a:latin typeface="Arial" pitchFamily="34" charset="0"/>
                <a:cs typeface="Arial" pitchFamily="34" charset="0"/>
              </a:rPr>
              <a:t>Индекс воспроизводительной способности рассчитывается по следующей формуле: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1737" y="1916832"/>
            <a:ext cx="5386155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357158" y="2714620"/>
            <a:ext cx="8535322" cy="215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где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h</a:t>
            </a:r>
            <a:r>
              <a:rPr kumimoji="0" lang="ru-RU" sz="24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коэффициент наследуемости плодовитости (0,12),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634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4551155"/>
            <a:ext cx="714380" cy="444074"/>
          </a:xfrm>
          <a:prstGeom prst="rect">
            <a:avLst/>
          </a:prstGeom>
          <a:noFill/>
        </p:spPr>
      </p:pic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285720" y="4579731"/>
            <a:ext cx="719058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- средний сервис-период в популяции,</a:t>
            </a:r>
            <a:endParaRPr lang="ru-RU" sz="2400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СП</a:t>
            </a:r>
            <a:r>
              <a:rPr kumimoji="0" lang="ru-RU" sz="24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-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сервис-период оцениваемой дочери.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0" y="0"/>
            <a:ext cx="9319731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5302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302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Для расчета комбинированного индекса хозяйственного </a:t>
            </a:r>
          </a:p>
          <a:p>
            <a:pPr marR="0" lvl="0" indent="1762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302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использования коров определены весовые коэффициенты: </a:t>
            </a:r>
          </a:p>
          <a:p>
            <a:pPr marR="0" lvl="0" indent="1762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302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содержание соматических клеток - 0,3; глубина вымени - 0,3; </a:t>
            </a:r>
          </a:p>
          <a:p>
            <a:pPr marR="0" lvl="0" indent="1762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302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оценке конечностей - 0,25; воспроизводительной </a:t>
            </a:r>
          </a:p>
          <a:p>
            <a:pPr marR="0" lvl="0" indent="1762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30275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способности - 0,15.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0" y="1857364"/>
            <a:ext cx="77747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5302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429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Индекс рассчитывается по следующей формуле: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4516" name="Object 4"/>
          <p:cNvGraphicFramePr>
            <a:graphicFrameLocks noChangeAspect="1"/>
          </p:cNvGraphicFramePr>
          <p:nvPr/>
        </p:nvGraphicFramePr>
        <p:xfrm>
          <a:off x="158785" y="2571744"/>
          <a:ext cx="8853589" cy="1643074"/>
        </p:xfrm>
        <a:graphic>
          <a:graphicData uri="http://schemas.openxmlformats.org/presentationml/2006/ole">
            <p:oleObj spid="_x0000_s64524" name="Формула" r:id="rId3" imgW="5473700" imgH="1016000" progId="">
              <p:embed/>
            </p:oleObj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48"/>
          <p:cNvSpPr/>
          <p:nvPr/>
        </p:nvSpPr>
        <p:spPr>
          <a:xfrm>
            <a:off x="357158" y="500042"/>
            <a:ext cx="7190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где </a:t>
            </a:r>
            <a:endParaRPr lang="ru-RU" sz="2400" dirty="0"/>
          </a:p>
        </p:txBody>
      </p:sp>
      <p:sp>
        <p:nvSpPr>
          <p:cNvPr id="65583" name="Rectangle 4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5582" name="Picture 4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071546"/>
            <a:ext cx="733756" cy="655139"/>
          </a:xfrm>
          <a:prstGeom prst="rect">
            <a:avLst/>
          </a:prstGeom>
          <a:noFill/>
        </p:spPr>
      </p:pic>
      <p:sp>
        <p:nvSpPr>
          <p:cNvPr id="65584" name="Rectangle 48"/>
          <p:cNvSpPr>
            <a:spLocks noChangeArrowheads="1"/>
          </p:cNvSpPr>
          <p:nvPr/>
        </p:nvSpPr>
        <p:spPr bwMode="auto">
          <a:xfrm>
            <a:off x="1071538" y="1071546"/>
            <a:ext cx="1080354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коэффициент наследуемости соматических клеток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 молоке дочерей (0,25),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5598" name="Rectangle 62"/>
          <p:cNvSpPr>
            <a:spLocks noChangeArrowheads="1"/>
          </p:cNvSpPr>
          <p:nvPr/>
        </p:nvSpPr>
        <p:spPr bwMode="auto">
          <a:xfrm>
            <a:off x="428596" y="1857364"/>
            <a:ext cx="1013884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КСК</a:t>
            </a:r>
            <a:r>
              <a:rPr kumimoji="0" lang="ru-RU" sz="24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количество соматических клеток в молоке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оцениваемой дочери,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5600" name="Rectangle 6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5599" name="Picture 6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2643182"/>
            <a:ext cx="1000100" cy="469434"/>
          </a:xfrm>
          <a:prstGeom prst="rect">
            <a:avLst/>
          </a:prstGeom>
          <a:noFill/>
        </p:spPr>
      </p:pic>
      <p:sp>
        <p:nvSpPr>
          <p:cNvPr id="65601" name="Rectangle 65"/>
          <p:cNvSpPr>
            <a:spLocks noChangeArrowheads="1"/>
          </p:cNvSpPr>
          <p:nvPr/>
        </p:nvSpPr>
        <p:spPr bwMode="auto">
          <a:xfrm>
            <a:off x="357158" y="2643182"/>
            <a:ext cx="1176785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- среднее количество соматических  клеток в  молоке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оцениваемой популяции,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5603" name="Rectangle 6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5602" name="Picture 6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3345138"/>
            <a:ext cx="576628" cy="626770"/>
          </a:xfrm>
          <a:prstGeom prst="rect">
            <a:avLst/>
          </a:prstGeom>
          <a:noFill/>
        </p:spPr>
      </p:pic>
      <p:sp>
        <p:nvSpPr>
          <p:cNvPr id="65604" name="Rectangle 68"/>
          <p:cNvSpPr>
            <a:spLocks noChangeArrowheads="1"/>
          </p:cNvSpPr>
          <p:nvPr/>
        </p:nvSpPr>
        <p:spPr bwMode="auto">
          <a:xfrm>
            <a:off x="500034" y="3500438"/>
            <a:ext cx="86439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-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коэффициент наследуемости глубины вымени, (0,24),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5605" name="Rectangle 69"/>
          <p:cNvSpPr>
            <a:spLocks noChangeArrowheads="1"/>
          </p:cNvSpPr>
          <p:nvPr/>
        </p:nvSpPr>
        <p:spPr bwMode="auto">
          <a:xfrm>
            <a:off x="428596" y="3929066"/>
            <a:ext cx="818147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ГВ</a:t>
            </a:r>
            <a:r>
              <a:rPr kumimoji="0" lang="ru-RU" sz="24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-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значение признака глубины вымени оцениваемой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дочери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5607" name="Rectangle 7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5606" name="Picture 7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596" y="4643446"/>
            <a:ext cx="785818" cy="516395"/>
          </a:xfrm>
          <a:prstGeom prst="rect">
            <a:avLst/>
          </a:prstGeom>
          <a:noFill/>
        </p:spPr>
      </p:pic>
      <p:sp>
        <p:nvSpPr>
          <p:cNvPr id="65608" name="Rectangle 72"/>
          <p:cNvSpPr>
            <a:spLocks noChangeArrowheads="1"/>
          </p:cNvSpPr>
          <p:nvPr/>
        </p:nvSpPr>
        <p:spPr bwMode="auto">
          <a:xfrm>
            <a:off x="500034" y="4714884"/>
            <a:ext cx="89297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-среднее значение оценки глубины вымени в популяции,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5610" name="Rectangle 7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5609" name="Picture 7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034" y="5143512"/>
            <a:ext cx="500066" cy="600080"/>
          </a:xfrm>
          <a:prstGeom prst="rect">
            <a:avLst/>
          </a:prstGeom>
          <a:noFill/>
        </p:spPr>
      </p:pic>
      <p:sp>
        <p:nvSpPr>
          <p:cNvPr id="65611" name="Rectangle 75"/>
          <p:cNvSpPr>
            <a:spLocks noChangeArrowheads="1"/>
          </p:cNvSpPr>
          <p:nvPr/>
        </p:nvSpPr>
        <p:spPr bwMode="auto">
          <a:xfrm>
            <a:off x="928662" y="5214950"/>
            <a:ext cx="729606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коэффициент наследуемости по конечностям,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5612" name="Rectangle 76"/>
          <p:cNvSpPr>
            <a:spLocks noChangeArrowheads="1"/>
          </p:cNvSpPr>
          <p:nvPr/>
        </p:nvSpPr>
        <p:spPr bwMode="auto">
          <a:xfrm>
            <a:off x="428596" y="5786454"/>
            <a:ext cx="770749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Х</a:t>
            </a:r>
            <a:r>
              <a:rPr kumimoji="0" lang="ru-RU" sz="24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величина признака оценки конечностей дочери,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656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14290"/>
            <a:ext cx="500034" cy="460031"/>
          </a:xfrm>
          <a:prstGeom prst="rect">
            <a:avLst/>
          </a:prstGeom>
          <a:noFill/>
        </p:spPr>
      </p:pic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1000100" y="214290"/>
            <a:ext cx="81439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среднее значение оценки конечностей по популяции,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714348" y="714356"/>
            <a:ext cx="81140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h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- коэффициент наследуемости плодовитости (0,12),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656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656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1214422"/>
            <a:ext cx="737953" cy="471470"/>
          </a:xfrm>
          <a:prstGeom prst="rect">
            <a:avLst/>
          </a:prstGeom>
          <a:noFill/>
        </p:spPr>
      </p:pic>
      <p:sp>
        <p:nvSpPr>
          <p:cNvPr id="66567" name="Rectangle 7"/>
          <p:cNvSpPr>
            <a:spLocks noChangeArrowheads="1"/>
          </p:cNvSpPr>
          <p:nvPr/>
        </p:nvSpPr>
        <p:spPr bwMode="auto">
          <a:xfrm>
            <a:off x="1357290" y="1214422"/>
            <a:ext cx="58599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средний сервис-период в популяции,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6568" name="Rectangle 8"/>
          <p:cNvSpPr>
            <a:spLocks noChangeArrowheads="1"/>
          </p:cNvSpPr>
          <p:nvPr/>
        </p:nvSpPr>
        <p:spPr bwMode="auto">
          <a:xfrm>
            <a:off x="642910" y="1643050"/>
            <a:ext cx="63021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СП</a:t>
            </a:r>
            <a:r>
              <a:rPr kumimoji="0" lang="ru-RU" sz="24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-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сервис-период оцениваемой дочери.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6569" name="Rectangle 9"/>
          <p:cNvSpPr>
            <a:spLocks noChangeArrowheads="1"/>
          </p:cNvSpPr>
          <p:nvPr/>
        </p:nvSpPr>
        <p:spPr bwMode="auto">
          <a:xfrm>
            <a:off x="457840" y="2214554"/>
            <a:ext cx="868616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2651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На основе частных индексов племенной ценности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рассчитывается комплексный индекс племенной ценности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коров: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6570" name="Rectangle 10"/>
          <p:cNvSpPr>
            <a:spLocks noChangeArrowheads="1"/>
          </p:cNvSpPr>
          <p:nvPr/>
        </p:nvSpPr>
        <p:spPr bwMode="auto">
          <a:xfrm>
            <a:off x="1473310" y="3143248"/>
            <a:ext cx="76706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Ик = 0,5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И</a:t>
            </a:r>
            <a:r>
              <a:rPr kumimoji="0" lang="ru-RU" sz="2400" b="0" i="0" u="none" strike="noStrike" cap="none" normalizeH="0" baseline="-3000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 + 0,18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И</a:t>
            </a:r>
            <a:r>
              <a:rPr kumimoji="0" lang="ru-RU" sz="2400" b="0" i="0" u="none" strike="noStrike" cap="none" normalizeH="0" baseline="-3000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э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 + 0,15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И</a:t>
            </a:r>
            <a:r>
              <a:rPr kumimoji="0" lang="ru-RU" sz="2400" b="0" i="0" u="none" strike="noStrike" cap="none" normalizeH="0" baseline="-3000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пхи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 + 0,08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И</a:t>
            </a:r>
            <a:r>
              <a:rPr kumimoji="0" lang="ru-RU" sz="2400" b="0" i="0" u="none" strike="noStrike" cap="none" normalizeH="0" baseline="-3000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зв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 + 0,09 И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66571" name="Rectangle 11"/>
          <p:cNvSpPr>
            <a:spLocks noChangeArrowheads="1"/>
          </p:cNvSpPr>
          <p:nvPr/>
        </p:nvSpPr>
        <p:spPr bwMode="auto">
          <a:xfrm>
            <a:off x="0" y="3643314"/>
            <a:ext cx="1162339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где  Ик - комплексный индекс, %;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</a:t>
            </a:r>
            <a:r>
              <a:rPr kumimoji="0" lang="ru-RU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- продуктивный индекс, %;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</a:t>
            </a:r>
            <a:r>
              <a:rPr kumimoji="0" lang="ru-RU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э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- индекс экстерьера, %;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</a:t>
            </a:r>
            <a:r>
              <a:rPr kumimoji="0" lang="ru-RU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пхи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индекс продолжительности хозяйственного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использования, %;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</a:t>
            </a:r>
            <a:r>
              <a:rPr kumimoji="0" lang="ru-RU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- индекс по здоровью вымени %,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- индекс воспроизводительный.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0,5; 0,18; 0,15; 0,09, 0,08 - относительные весовые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коэф-ты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1"/>
          <p:cNvSpPr>
            <a:spLocks noChangeArrowheads="1"/>
          </p:cNvSpPr>
          <p:nvPr/>
        </p:nvSpPr>
        <p:spPr bwMode="auto">
          <a:xfrm>
            <a:off x="285720" y="785794"/>
            <a:ext cx="894648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36512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 результатам оценки формируют: селекционное  стадо  </a:t>
            </a:r>
          </a:p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(30-50%), коровы от которого выращивают молодняк для </a:t>
            </a:r>
          </a:p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воспроизводства основного стада, производственное стадо </a:t>
            </a:r>
          </a:p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(50-70%); коровы, подлежащие выбраковке 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выранжировке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из стада (10-20%).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214282" y="1285860"/>
            <a:ext cx="9096849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354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Задачи селекционно-племенной работы на перспективу.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1) высокая молочная продуктивность и хороша я скорость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роста;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2) высокая способность потребления корма, стабильное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здоровье, хорошая плодовитость;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3) генетический потенциал продуктивности племенных живот­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ных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: 9,0-10,0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тыс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. кг молока с содержанием жир а 3,6-3,9 %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 белка 3,2-3,3%;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4) живая масса коров: 650- 700 кг. Крепкий костяк, молочный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тип телосложения;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5) вымя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ваннообразной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формы, легко выдаиваемое.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526513" y="214290"/>
            <a:ext cx="85309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Вопрос 4 - Племенная работа в стадах активной части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популяции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>
            <a:spLocks noChangeArrowheads="1"/>
          </p:cNvSpPr>
          <p:nvPr/>
        </p:nvSpPr>
        <p:spPr bwMode="auto">
          <a:xfrm>
            <a:off x="0" y="285728"/>
            <a:ext cx="9374554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354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 современных условиях максимальный селекционный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прогресс достигается на основе принципов крупномасштабной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селекции: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достоверная оценка племенной ценности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быков-производи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­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телей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на основе международно-признанных методов;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отбор и использование генетически лучших коров для полу­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чения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ремонтных бычков (матери быков);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отбор быков-лидеров и завоз по импорту лучших мировых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генотипов для получения последующего поколения племенных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быков при целенаправленном подборе (заказное спаривание);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высокие требования к закреплению проверенных по племен­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ной ценности быков при их использовании в активной части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популяции;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реализация системы проверки продуктивности маточного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поголовья с учетом изменения экономического значения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основных  признаков селекции: удой, молочный жир,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молочный белок, экстерьерные признаки, воспроизводство.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285720" y="500042"/>
            <a:ext cx="885828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2651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Гарантией последовательного повышения продуктивности является направленная передача высококачественного генетического  потенциала последующему поколению. </a:t>
            </a:r>
            <a:endParaRPr kumimoji="0" lang="ru-RU" sz="2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357158" y="1785926"/>
            <a:ext cx="889827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1762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Arial" pitchFamily="34" charset="0"/>
                <a:ea typeface="Times New Roman" pitchFamily="18" charset="0"/>
              </a:rPr>
              <a:t>Генетический прогресс может быть достигнут только в том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Arial" pitchFamily="34" charset="0"/>
                <a:ea typeface="Times New Roman" pitchFamily="18" charset="0"/>
              </a:rPr>
              <a:t>случае, если наследственные задатки выдающихся </a:t>
            </a:r>
            <a:r>
              <a:rPr kumimoji="0" lang="ru-RU" sz="2400" b="0" i="0" u="sng" strike="noStrike" cap="none" normalizeH="0" baseline="0" dirty="0" err="1" smtClean="0">
                <a:ln>
                  <a:noFill/>
                </a:ln>
                <a:solidFill>
                  <a:srgbClr val="FF6600"/>
                </a:solidFill>
                <a:effectLst/>
                <a:latin typeface="Arial" pitchFamily="34" charset="0"/>
                <a:ea typeface="Times New Roman" pitchFamily="18" charset="0"/>
              </a:rPr>
              <a:t>жи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Arial" pitchFamily="34" charset="0"/>
                <a:ea typeface="Times New Roman" pitchFamily="18" charset="0"/>
              </a:rPr>
              <a:t>­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sng" strike="noStrike" cap="none" normalizeH="0" baseline="0" dirty="0" err="1" smtClean="0">
                <a:ln>
                  <a:noFill/>
                </a:ln>
                <a:solidFill>
                  <a:srgbClr val="FF6600"/>
                </a:solidFill>
                <a:effectLst/>
                <a:latin typeface="Arial" pitchFamily="34" charset="0"/>
                <a:ea typeface="Times New Roman" pitchFamily="18" charset="0"/>
              </a:rPr>
              <a:t>вотных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Arial" pitchFamily="34" charset="0"/>
                <a:ea typeface="Times New Roman" pitchFamily="18" charset="0"/>
              </a:rPr>
              <a:t> будут использованы для всей популяции. Гарантия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Arial" pitchFamily="34" charset="0"/>
                <a:ea typeface="Times New Roman" pitchFamily="18" charset="0"/>
              </a:rPr>
              <a:t>Прогресса обеспечивается, когда до 80% всего поголовья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Arial" pitchFamily="34" charset="0"/>
                <a:ea typeface="Times New Roman" pitchFamily="18" charset="0"/>
              </a:rPr>
              <a:t>осеменяется проверенными по качеству потомства быками.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/>
            <a:r>
              <a:rPr lang="ru-RU" sz="3200" b="1" dirty="0" smtClean="0"/>
              <a:t>Вопрос 1  - Использование и отбор </a:t>
            </a:r>
            <a:r>
              <a:rPr lang="ru-RU" sz="3200" b="1" dirty="0" err="1" smtClean="0"/>
              <a:t>быкопроизводящих</a:t>
            </a:r>
            <a:r>
              <a:rPr lang="ru-RU" sz="3200" b="1" dirty="0" smtClean="0"/>
              <a:t> коров</a:t>
            </a:r>
          </a:p>
        </p:txBody>
      </p:sp>
      <p:sp>
        <p:nvSpPr>
          <p:cNvPr id="1536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357188" algn="just" eaLnBrk="1" hangingPunct="1">
              <a:buFont typeface="Arial" charset="0"/>
              <a:buNone/>
            </a:pPr>
            <a:r>
              <a:rPr lang="ru-RU" sz="2800" dirty="0" smtClean="0"/>
              <a:t>Коровы-рекордистки представляют большую племенную ценность, в первую очередь как матери быков-производителей. Интенсивное использование быков, происходящих от выдающихся матерей, при своевременной оценке их по качеству потомства даст возможность активно влиять на повышение продуктивности животных популяции. Чем больше в племенных хозяйствах получено рекордисток, тем сильнее их влияние на совершенствование популяции.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/>
          <p:cNvSpPr>
            <a:spLocks noGrp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marL="0" indent="357188" algn="just" eaLnBrk="1" hangingPunct="1">
              <a:buFont typeface="Arial" charset="0"/>
              <a:buNone/>
            </a:pPr>
            <a:r>
              <a:rPr lang="ru-RU" sz="2800" smtClean="0"/>
              <a:t>Селекция быкопроизводящих коров начинается с целенаправленного подбора родительских пар. Для "заказных" спариваний с производителями наивысшего класса используют наиболее выдающихся коров по продуктивным и племенным качествам. Поэтому проводится углубленный анализ родословных высокопродуктивных коров, что позволяет не только выявить перспективных по племенным задаткам животных, но и наметить систему подбора быков – производителей, а также подтвердить, а именно – создание стад, отличающихся стабильной наследственностью.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Grp="1"/>
          </p:cNvSpPr>
          <p:nvPr>
            <p:ph type="body" idx="1"/>
          </p:nvPr>
        </p:nvSpPr>
        <p:spPr>
          <a:xfrm>
            <a:off x="457200" y="404813"/>
            <a:ext cx="8686800" cy="572135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ru-RU" dirty="0" smtClean="0"/>
              <a:t>Одним из методов получения 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ru-RU" dirty="0" smtClean="0"/>
              <a:t>рекордисток, а, следовательно, и   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ru-RU" dirty="0" smtClean="0"/>
              <a:t>племенной  работы с популяцией 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ru-RU" dirty="0" smtClean="0"/>
              <a:t>является инбридинг. </a:t>
            </a:r>
          </a:p>
          <a:p>
            <a:pPr marL="0" indent="0" algn="just" eaLnBrk="1" hangingPunct="1">
              <a:spcBef>
                <a:spcPct val="0"/>
              </a:spcBef>
              <a:buFont typeface="Arial" charset="0"/>
              <a:buNone/>
            </a:pPr>
            <a:r>
              <a:rPr lang="ru-RU" dirty="0" smtClean="0"/>
              <a:t>Академик М.Ф. Иванов писал: </a:t>
            </a:r>
          </a:p>
          <a:p>
            <a:pPr marL="0" indent="0" algn="just" eaLnBrk="1" hangingPunct="1">
              <a:spcBef>
                <a:spcPct val="0"/>
              </a:spcBef>
              <a:buFont typeface="Arial" charset="0"/>
              <a:buNone/>
            </a:pPr>
            <a:r>
              <a:rPr lang="ru-RU" dirty="0" smtClean="0"/>
              <a:t>"Применение инбридинга, 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ru-RU" dirty="0" smtClean="0"/>
              <a:t>усиленная браковка и постоянная    </a:t>
            </a:r>
            <a:r>
              <a:rPr lang="ru-RU" sz="2400" b="1" i="1" dirty="0" smtClean="0"/>
              <a:t>Академик М.Ф</a:t>
            </a:r>
            <a:r>
              <a:rPr lang="ru-RU" sz="2400" b="1" dirty="0" smtClean="0"/>
              <a:t>. </a:t>
            </a:r>
            <a:r>
              <a:rPr lang="ru-RU" dirty="0" smtClean="0"/>
              <a:t>селекционная работа – вот основные моменты, которые необходимы для выведения новых пород" </a:t>
            </a:r>
          </a:p>
        </p:txBody>
      </p:sp>
      <p:pic>
        <p:nvPicPr>
          <p:cNvPr id="17410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3363" y="0"/>
            <a:ext cx="2560637" cy="35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/>
          <p:cNvSpPr>
            <a:spLocks noGrp="1"/>
          </p:cNvSpPr>
          <p:nvPr>
            <p:ph type="body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marL="0" indent="357188" algn="just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smtClean="0"/>
              <a:t>Молочная продуктивность - количественный признак ограниченный полом, т.е. фенотипически она проявляется только у коров. Поэтому большой интерес представляет изучение характера наследования удоя с материнской стороны родословной у высокопродуктивных животных. С этой целью коров по удою трех рядов предков с материнской стороны подразделяют на три группы в зависимости от направления отбора предков по удою в трех рядах с материнской стороны:  </a:t>
            </a:r>
          </a:p>
          <a:p>
            <a:pPr marL="0" indent="357188" algn="just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smtClean="0"/>
              <a:t>а) с прогрессирующим из поколения в поколение развитием обильномолочности у предков;  </a:t>
            </a:r>
          </a:p>
          <a:p>
            <a:pPr marL="0" indent="357188" algn="just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smtClean="0"/>
              <a:t>б) со смешанным;  </a:t>
            </a:r>
          </a:p>
          <a:p>
            <a:pPr marL="0" indent="357188" algn="just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smtClean="0"/>
              <a:t>в) с регрессивным.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/>
          <p:cNvSpPr>
            <a:spLocks noGrp="1"/>
          </p:cNvSpPr>
          <p:nvPr>
            <p:ph type="body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marL="0" indent="357188" algn="just" eaLnBrk="1" hangingPunct="1">
              <a:buFont typeface="Arial" charset="0"/>
              <a:buNone/>
            </a:pPr>
            <a:r>
              <a:rPr lang="ru-RU" smtClean="0"/>
              <a:t>Таким образом, для получения высокопродуктивных животных с консолидированной наследственностью следует целенаправленно проводить подбор родительских пар с учетом качества родословных подбираемых животных.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/>
          <p:cNvSpPr>
            <a:spLocks noGrp="1"/>
          </p:cNvSpPr>
          <p:nvPr>
            <p:ph type="body" idx="1"/>
          </p:nvPr>
        </p:nvSpPr>
        <p:spPr>
          <a:xfrm>
            <a:off x="457200" y="333374"/>
            <a:ext cx="8229600" cy="6407993"/>
          </a:xfrm>
        </p:spPr>
        <p:txBody>
          <a:bodyPr/>
          <a:lstStyle/>
          <a:p>
            <a:pPr marL="0" indent="357188" algn="just" eaLnBrk="1" hangingPunct="1">
              <a:buNone/>
            </a:pPr>
            <a:r>
              <a:rPr lang="ru-RU" sz="2800" dirty="0" smtClean="0"/>
              <a:t>Отбор коров в группу </a:t>
            </a:r>
            <a:r>
              <a:rPr lang="ru-RU" sz="2800" dirty="0" err="1" smtClean="0"/>
              <a:t>быкопроизводящих</a:t>
            </a:r>
            <a:r>
              <a:rPr lang="ru-RU" sz="2800" dirty="0" smtClean="0"/>
              <a:t> проводится в три этапа, начиная с нетелей, отбирают лучших по происхождению, развитию и экстерьеру. После их отела проводится оценка за 100 дней лактации. Учитывается удой, тип телосложения, технологичность. После окончания </a:t>
            </a:r>
            <a:r>
              <a:rPr lang="ru-RU" sz="2800" dirty="0" err="1" smtClean="0"/>
              <a:t>первойф</a:t>
            </a:r>
            <a:r>
              <a:rPr lang="ru-RU" sz="2800" dirty="0" smtClean="0"/>
              <a:t> лактации отбор производится по продуктивным качествам и устойчивости лактации. </a:t>
            </a:r>
            <a:r>
              <a:rPr lang="ru-RU" sz="2800" i="1" dirty="0" smtClean="0"/>
              <a:t>Второй этап </a:t>
            </a:r>
            <a:r>
              <a:rPr lang="ru-RU" sz="2800" dirty="0" smtClean="0"/>
              <a:t>отбора ремонтных бычков предусматривает повторную оценку по фенотипу. В начале лактации коров второго отела учитывается продолжительность сервис-периода, повторяемость удоя, молочного жира и белка. По окончании лактации 3-5 % коров выделяется в резервную группу матерей быков</a:t>
            </a:r>
            <a:r>
              <a:rPr lang="ru-RU" sz="2800" dirty="0"/>
              <a:t>. </a:t>
            </a:r>
            <a:endParaRPr lang="ru-RU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408712"/>
          </a:xfrm>
        </p:spPr>
        <p:txBody>
          <a:bodyPr/>
          <a:lstStyle/>
          <a:p>
            <a:pPr marL="0" lvl="0" indent="357188" algn="just" eaLnBrk="1" hangingPunct="1">
              <a:buNone/>
            </a:pPr>
            <a:r>
              <a:rPr lang="ru-RU" sz="2800" i="1" dirty="0">
                <a:solidFill>
                  <a:prstClr val="black"/>
                </a:solidFill>
              </a:rPr>
              <a:t>На третьем </a:t>
            </a:r>
            <a:r>
              <a:rPr lang="ru-RU" sz="2800" dirty="0">
                <a:solidFill>
                  <a:prstClr val="black"/>
                </a:solidFill>
              </a:rPr>
              <a:t>этапе предусматривается использование селекционных индексов, учитывается состояние здоровья животных, качество потомства и выделяется группа признанных матерей быков. У всех </a:t>
            </a:r>
            <a:r>
              <a:rPr lang="ru-RU" sz="2800" dirty="0" err="1">
                <a:solidFill>
                  <a:prstClr val="black"/>
                </a:solidFill>
              </a:rPr>
              <a:t>быкопроизводящих</a:t>
            </a:r>
            <a:r>
              <a:rPr lang="ru-RU" sz="2800" dirty="0">
                <a:solidFill>
                  <a:prstClr val="black"/>
                </a:solidFill>
              </a:rPr>
              <a:t> коров происхождение подтверждается данными генетической экспертизы. Коровы с сомнительным происхождением в группу </a:t>
            </a:r>
            <a:r>
              <a:rPr lang="ru-RU" sz="2800" dirty="0" err="1">
                <a:solidFill>
                  <a:prstClr val="black"/>
                </a:solidFill>
              </a:rPr>
              <a:t>быкопроизводящих</a:t>
            </a:r>
            <a:r>
              <a:rPr lang="ru-RU" sz="2800" dirty="0">
                <a:solidFill>
                  <a:prstClr val="black"/>
                </a:solidFill>
              </a:rPr>
              <a:t> не включаются.</a:t>
            </a:r>
          </a:p>
          <a:p>
            <a:pPr marL="0" lvl="0" indent="357188" algn="just" eaLnBrk="1" hangingPunct="1">
              <a:buNone/>
            </a:pPr>
            <a:r>
              <a:rPr lang="ru-RU" sz="2800" dirty="0">
                <a:solidFill>
                  <a:prstClr val="black"/>
                </a:solidFill>
              </a:rPr>
              <a:t>Такой подход позволяет ранжировать высококлассных коров по показателям их племенной ценности и на этой основе выявлять лучших особей для их дальнейшего использования.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39075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414</TotalTime>
  <Words>1734</Words>
  <Application>Microsoft Office PowerPoint</Application>
  <PresentationFormat>Экран (4:3)</PresentationFormat>
  <Paragraphs>217</Paragraphs>
  <Slides>27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9" baseType="lpstr">
      <vt:lpstr>Тема Office</vt:lpstr>
      <vt:lpstr>Формула</vt:lpstr>
      <vt:lpstr>Слайд 1</vt:lpstr>
      <vt:lpstr>Слайд 2</vt:lpstr>
      <vt:lpstr>Вопрос 1  - Использование и отбор быкопроизводящих коров</vt:lpstr>
      <vt:lpstr>Слайд 4</vt:lpstr>
      <vt:lpstr>Слайд 5</vt:lpstr>
      <vt:lpstr>Слайд 6</vt:lpstr>
      <vt:lpstr>Слайд 7</vt:lpstr>
      <vt:lpstr>Слайд 8</vt:lpstr>
      <vt:lpstr>Слайд 9</vt:lpstr>
      <vt:lpstr>Вопрос 2 - Оценка продуктивных и племенных достоинств коров-рекордисток</vt:lpstr>
      <vt:lpstr>Слайд 11</vt:lpstr>
      <vt:lpstr>Слайд 12</vt:lpstr>
      <vt:lpstr> Комплексный продуктивный индекс коровы рассчитывают по формуле:</vt:lpstr>
      <vt:lpstr>Слайд 14</vt:lpstr>
      <vt:lpstr>Вопрос 3 - Оценка быкопроизводящих коров.</vt:lpstr>
      <vt:lpstr>Таблица 1 - Классификационная оценка экстерьера коров по 100 бальной шкале</vt:lpstr>
      <vt:lpstr>Расчет проводится по формуле:</vt:lpstr>
      <vt:lpstr>При расчете индекса коров по здоровью вымени, используются формулы: </vt:lpstr>
      <vt:lpstr>Слайд 19</vt:lpstr>
      <vt:lpstr>Индекс воспроизводительной способности рассчитывается по следующей формуле: 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genetika</dc:creator>
  <cp:lastModifiedBy>admin</cp:lastModifiedBy>
  <cp:revision>45</cp:revision>
  <dcterms:created xsi:type="dcterms:W3CDTF">2015-02-17T11:46:44Z</dcterms:created>
  <dcterms:modified xsi:type="dcterms:W3CDTF">2024-05-02T06:33:45Z</dcterms:modified>
</cp:coreProperties>
</file>