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7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BD7CE-F44C-4E17-B055-677E602A03BB}" type="datetimeFigureOut">
              <a:rPr lang="ru-RU" smtClean="0"/>
              <a:pPr/>
              <a:t>02.05.2024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4CCD2-9782-401F-B713-22E296A68D3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2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6.bin"/><Relationship Id="rId10" Type="http://schemas.openxmlformats.org/officeDocument/2006/relationships/oleObject" Target="../embeddings/oleObject11.bin"/><Relationship Id="rId4" Type="http://schemas.openxmlformats.org/officeDocument/2006/relationships/oleObject" Target="../embeddings/oleObject5.bin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9"/>
            <a:ext cx="7772400" cy="331472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4941168"/>
            <a:ext cx="8286749" cy="1752600"/>
          </a:xfrm>
        </p:spPr>
        <p:txBody>
          <a:bodyPr>
            <a:normAutofit/>
          </a:bodyPr>
          <a:lstStyle/>
          <a:p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СЕЛЕКЦИЯ БЫКОВ-ПРОИЗВОДИТЕЛЕЙ И </a:t>
            </a:r>
            <a:endParaRPr lang="ru-RU" dirty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b="1" dirty="0">
                <a:solidFill>
                  <a:schemeClr val="tx1"/>
                </a:solidFill>
              </a:rPr>
              <a:t>БЫКОПРОИЗВОДЯЩИХ КОРОВ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16386" name="Picture 2" descr="C:\Users\Админ\Downloads\1392580068_belgium-bull-mutants-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8625" y="116632"/>
            <a:ext cx="8286750" cy="50171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188640"/>
            <a:ext cx="89289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400" b="1" dirty="0" smtClean="0"/>
              <a:t>3. Оценка </a:t>
            </a:r>
            <a:r>
              <a:rPr lang="ru-RU" sz="2400" b="1" dirty="0"/>
              <a:t>продуктивных и племенных достоинств </a:t>
            </a:r>
            <a:endParaRPr lang="ru-RU" sz="2400" b="1" dirty="0" smtClean="0"/>
          </a:p>
          <a:p>
            <a:pPr lvl="0" algn="ctr"/>
            <a:r>
              <a:rPr lang="ru-RU" sz="2400" b="1" dirty="0" smtClean="0"/>
              <a:t>коров-рекордисток</a:t>
            </a:r>
            <a:r>
              <a:rPr lang="ru-RU" sz="2400" b="1" dirty="0"/>
              <a:t>, отбор и использование </a:t>
            </a:r>
            <a:r>
              <a:rPr lang="ru-RU" sz="2400" b="1" dirty="0" err="1"/>
              <a:t>быкопроизводящих</a:t>
            </a:r>
            <a:r>
              <a:rPr lang="ru-RU" sz="2400" b="1" dirty="0"/>
              <a:t> коров.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305342"/>
            <a:ext cx="828092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При определении племенной (генетической) ценности крупного рогатого скота учитываются фенотипические и генотипические признаки  для маточного поголовья:</a:t>
            </a:r>
          </a:p>
          <a:p>
            <a:r>
              <a:rPr lang="ru-RU" sz="2400" dirty="0" smtClean="0"/>
              <a:t>племенных </a:t>
            </a:r>
            <a:r>
              <a:rPr lang="ru-RU" sz="2400" dirty="0"/>
              <a:t>коров - по продуктивности, экстерьеру, здоровью вымени, воспроизводительным качествам, продолжительности хозяйственного использования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12028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0"/>
            <a:ext cx="32314187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17513" fontAlgn="base">
              <a:spcBef>
                <a:spcPct val="0"/>
              </a:spcBef>
              <a:spcAft>
                <a:spcPct val="0"/>
              </a:spcAft>
              <a:tabLst>
                <a:tab pos="777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7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7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7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7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7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7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7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787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7875" algn="l"/>
              </a:tabLst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17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7875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Расчет по этим признакам проводится по формуле: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175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7875" algn="l"/>
              </a:tabLst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901630477"/>
              </p:ext>
            </p:extLst>
          </p:nvPr>
        </p:nvGraphicFramePr>
        <p:xfrm>
          <a:off x="323528" y="1015663"/>
          <a:ext cx="6808850" cy="613137"/>
        </p:xfrm>
        <a:graphic>
          <a:graphicData uri="http://schemas.openxmlformats.org/presentationml/2006/ole">
            <p:oleObj spid="_x0000_s10246" name="Формула" r:id="rId3" imgW="2857320" imgH="253800" progId="">
              <p:embed/>
            </p:oleObj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7797" y="1700808"/>
            <a:ext cx="9115124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8223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        </a:t>
            </a:r>
          </a:p>
          <a:p>
            <a:pPr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1,2,3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 индекс племенной ценности коровы-дочери : 1- по удою  за 240-305 дней</a:t>
            </a:r>
          </a:p>
          <a:p>
            <a:pPr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лактации; 2 - по молочному жиру (кг); 3 - по молочному белку (кг);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altLang="ru-RU" sz="20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коэффициент наследуемости по удою, равный 0,25; 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% содержания жира - 0,4; % содержания белка - 0,3;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К1,2,3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–удой, молочный жир, молочный белок за лактацию оцениваемой дочери;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св1,2,3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удой, молочный жир, молочный белок сверстниц в оцениваемой 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популяции, закончивших аналогичную (1,2 или 3 и ст.) лактацию и отелившихся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том же году;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altLang="ru-RU" sz="20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межстадная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генетическая изменчивость, равная 0,1;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1,2,3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средний удой, молочный жир, молочный белок по подконтрольному </a:t>
            </a:r>
          </a:p>
          <a:p>
            <a:pPr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поголовью за предыдущий год.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1040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0" y="457200"/>
          <a:ext cx="114300" cy="219075"/>
        </p:xfrm>
        <a:graphic>
          <a:graphicData uri="http://schemas.openxmlformats.org/presentationml/2006/ole">
            <p:oleObj spid="_x0000_s11273" name="Формула" r:id="rId3" imgW="114151" imgH="215619" progId="">
              <p:embed/>
            </p:oleObj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853666026"/>
              </p:ext>
            </p:extLst>
          </p:nvPr>
        </p:nvGraphicFramePr>
        <p:xfrm>
          <a:off x="1259632" y="1988840"/>
          <a:ext cx="3947943" cy="1186805"/>
        </p:xfrm>
        <a:graphic>
          <a:graphicData uri="http://schemas.openxmlformats.org/presentationml/2006/ole">
            <p:oleObj spid="_x0000_s11274" name="Формула" r:id="rId4" imgW="1549400" imgH="469900" progId="">
              <p:embed/>
            </p:oleObj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-27822" y="228601"/>
            <a:ext cx="8939498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730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Относительную племенную ценность определяют по величине </a:t>
            </a:r>
          </a:p>
          <a:p>
            <a:pPr marL="0" marR="0" lvl="0" indent="4730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продуктивного индекса коровы, выраженного в процентах и рассчитывают </a:t>
            </a:r>
          </a:p>
          <a:p>
            <a:pPr marL="0" marR="0" lvl="0" indent="4730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формуле: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73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6762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58386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228600"/>
            <a:ext cx="8503033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667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667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Комплексный продуктивный индекс коровы рассчитывают по формуле: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4667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664343853"/>
              </p:ext>
            </p:extLst>
          </p:nvPr>
        </p:nvGraphicFramePr>
        <p:xfrm>
          <a:off x="251520" y="1124744"/>
          <a:ext cx="6875324" cy="504056"/>
        </p:xfrm>
        <a:graphic>
          <a:graphicData uri="http://schemas.openxmlformats.org/presentationml/2006/ole">
            <p:oleObj spid="_x0000_s12294" name="Формула" r:id="rId3" imgW="3251200" imgH="241300" progId="">
              <p:embed/>
            </p:oleObj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644449" y="1679992"/>
            <a:ext cx="7855099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    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ПД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продуктивный индекс дочерей, %;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ОПЦ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относительная племенная ценность по удою;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0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ОПЦ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КГЖ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относительная племенная ценность по кг молочного жира,</a:t>
            </a:r>
            <a:endParaRPr lang="ru-RU" altLang="ru-RU" sz="2000" dirty="0"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ОПЦ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КГБ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относительная племенная ценность по кг молочного белка,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0,6 и 0,2 - относительные весовые коэффициенты.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3331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9911" y="332656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На основе визуального осмотра оцениваются отдельные статьи экстерьера коров по 9 - </a:t>
            </a:r>
            <a:r>
              <a:rPr lang="ru-RU" sz="2400" dirty="0" err="1"/>
              <a:t>ти</a:t>
            </a:r>
            <a:r>
              <a:rPr lang="ru-RU" sz="2400" dirty="0"/>
              <a:t> балльной шкале. Для каждого признака определяется оптимальное значение в зависимости от направленности селекции. </a:t>
            </a:r>
            <a:endParaRPr lang="ru-RU" sz="2400" dirty="0" smtClean="0"/>
          </a:p>
          <a:p>
            <a:r>
              <a:rPr lang="ru-RU" sz="2400" dirty="0" smtClean="0"/>
              <a:t>Оценка </a:t>
            </a:r>
            <a:r>
              <a:rPr lang="ru-RU" sz="2400" dirty="0"/>
              <a:t>экстерьера коров осуществляется по шкале, согласно приложению 6.</a:t>
            </a:r>
          </a:p>
          <a:p>
            <a:r>
              <a:rPr lang="ru-RU" sz="2400" dirty="0"/>
              <a:t>Расчет индекса племенной ценности коров по экстерьеру осуществляется по формулам в соответствии с пунктом 87 настоящих Зоотехнических правил.</a:t>
            </a:r>
          </a:p>
        </p:txBody>
      </p:sp>
    </p:spTree>
    <p:extLst>
      <p:ext uri="{BB962C8B-B14F-4D97-AF65-F5344CB8AC3E}">
        <p14:creationId xmlns:p14="http://schemas.microsoft.com/office/powerpoint/2010/main" xmlns="" val="17946749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4969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Для племенных </a:t>
            </a:r>
            <a:r>
              <a:rPr lang="ru-RU" sz="2000" b="1" i="1" dirty="0" err="1"/>
              <a:t>быкопроизводящих</a:t>
            </a:r>
            <a:r>
              <a:rPr lang="ru-RU" sz="2000" b="1" i="1" dirty="0"/>
              <a:t> коров</a:t>
            </a:r>
            <a:r>
              <a:rPr lang="ru-RU" sz="2000" dirty="0"/>
              <a:t> проводится общая классификационная оценка (ОЦ) по </a:t>
            </a:r>
            <a:r>
              <a:rPr lang="ru-RU" sz="2000" dirty="0" err="1"/>
              <a:t>эксерьеру</a:t>
            </a:r>
            <a:r>
              <a:rPr lang="ru-RU" sz="2000" dirty="0"/>
              <a:t>, результаты которой формируются по общему виду (ОВ), вымени (В) и конечностям (К), согласно приложению 7.</a:t>
            </a:r>
          </a:p>
          <a:p>
            <a:r>
              <a:rPr lang="ru-RU" sz="2000" dirty="0"/>
              <a:t>Классификационная оценка экстерьера коров по 100 бальной шкале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90077441"/>
              </p:ext>
            </p:extLst>
          </p:nvPr>
        </p:nvGraphicFramePr>
        <p:xfrm>
          <a:off x="395536" y="2348880"/>
          <a:ext cx="7858182" cy="2000264"/>
        </p:xfrm>
        <a:graphic>
          <a:graphicData uri="http://schemas.openxmlformats.org/drawingml/2006/table">
            <a:tbl>
              <a:tblPr/>
              <a:tblGrid>
                <a:gridCol w="3929091"/>
                <a:gridCol w="3929091"/>
              </a:tblGrid>
              <a:tr h="69205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 и краткая характеристика </a:t>
                      </a:r>
                      <a:r>
                        <a:rPr lang="ru-RU" sz="20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признаков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Удельный вес комплексных признаков при расчете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60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2000" b="1" u="sng" dirty="0">
                          <a:latin typeface="Times New Roman"/>
                          <a:ea typeface="Times New Roman"/>
                          <a:cs typeface="Times New Roman"/>
                        </a:rPr>
                        <a:t>1.0БЩИЙ ВИД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60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ts val="1370"/>
                        </a:lnSpc>
                        <a:spcAft>
                          <a:spcPts val="0"/>
                        </a:spcAft>
                      </a:pPr>
                      <a:r>
                        <a:rPr lang="ru-RU" sz="2000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2000" b="1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.ВЫМЯ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40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6071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ru-RU" sz="2000" b="1" u="sng" dirty="0" smtClean="0">
                          <a:latin typeface="Times New Roman"/>
                          <a:ea typeface="Times New Roman"/>
                          <a:cs typeface="Times New Roman"/>
                        </a:rPr>
                        <a:t>З.КОНЕЧНОСТИ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395536" y="4509120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Оценка по экстерьеру производится по формуле: 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9626" y="4973734"/>
            <a:ext cx="4476019" cy="5040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592640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50630508"/>
              </p:ext>
            </p:extLst>
          </p:nvPr>
        </p:nvGraphicFramePr>
        <p:xfrm>
          <a:off x="539552" y="1556792"/>
          <a:ext cx="8424936" cy="2891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733657"/>
                <a:gridCol w="3691279"/>
              </a:tblGrid>
              <a:tr h="413063">
                <a:tc>
                  <a:txBody>
                    <a:bodyPr/>
                    <a:lstStyle/>
                    <a:p>
                      <a:pPr marL="1423670" algn="l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Категория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Сумма баллов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413063">
                <a:tc>
                  <a:txBody>
                    <a:bodyPr/>
                    <a:lstStyle/>
                    <a:p>
                      <a:pPr algn="l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Превосходный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90 и более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413063">
                <a:tc>
                  <a:txBody>
                    <a:bodyPr/>
                    <a:lstStyle/>
                    <a:p>
                      <a:pPr algn="l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Отличный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85-89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413063">
                <a:tc>
                  <a:txBody>
                    <a:bodyPr/>
                    <a:lstStyle/>
                    <a:p>
                      <a:pPr algn="l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Хороший с плюсом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80-84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413063">
                <a:tc>
                  <a:txBody>
                    <a:bodyPr/>
                    <a:lstStyle/>
                    <a:p>
                      <a:pPr algn="l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Хороший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75-79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413063">
                <a:tc>
                  <a:txBody>
                    <a:bodyPr/>
                    <a:lstStyle/>
                    <a:p>
                      <a:pPr algn="l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Удовлетворительный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65-74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  <a:tr h="413063">
                <a:tc>
                  <a:txBody>
                    <a:bodyPr/>
                    <a:lstStyle/>
                    <a:p>
                      <a:pPr algn="l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Плохой</a:t>
                      </a:r>
                      <a:endParaRPr lang="ru-RU" sz="2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85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50-64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25400" marR="2540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-47128"/>
            <a:ext cx="796724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0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0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0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0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0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0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0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0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080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476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8025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основе общей оценки проводится классификация коров по типу </a:t>
            </a:r>
          </a:p>
          <a:p>
            <a:pPr marL="0" marR="0" lvl="0" indent="3476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8025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телосложения, согласно приложению 8.</a:t>
            </a:r>
          </a:p>
          <a:p>
            <a:pPr marL="0" marR="0" lvl="0" indent="3476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8025" algn="l"/>
              </a:tabLst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3476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08025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Классификация коров по типу телосложения, согласно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549676"/>
            <a:ext cx="84969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Расчет индекса коров по здоровью вымени, воспроизводительным качествам, продолжительности хозяйственного использования осуществляется аналогично с расчетом соответствующих индексов дочерей проверяемых быков согласно пунктов 89, 91,93 настоящих Зоотехнических правил. </a:t>
            </a:r>
          </a:p>
        </p:txBody>
      </p:sp>
    </p:spTree>
    <p:extLst>
      <p:ext uri="{BB962C8B-B14F-4D97-AF65-F5344CB8AC3E}">
        <p14:creationId xmlns:p14="http://schemas.microsoft.com/office/powerpoint/2010/main" xmlns="" val="3584217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0" y="457200"/>
          <a:ext cx="114300" cy="219075"/>
        </p:xfrm>
        <a:graphic>
          <a:graphicData uri="http://schemas.openxmlformats.org/presentationml/2006/ole">
            <p:oleObj spid="_x0000_s15370" name="Формула" r:id="rId3" imgW="114151" imgH="215619" progId="">
              <p:embed/>
            </p:oleObj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/>
        </p:nvGraphicFramePr>
        <p:xfrm>
          <a:off x="0" y="676275"/>
          <a:ext cx="114300" cy="219075"/>
        </p:xfrm>
        <a:graphic>
          <a:graphicData uri="http://schemas.openxmlformats.org/presentationml/2006/ole">
            <p:oleObj spid="_x0000_s15371" name="Формула" r:id="rId4" imgW="114151" imgH="215619" progId="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0" y="1352550"/>
          <a:ext cx="114300" cy="219075"/>
        </p:xfrm>
        <a:graphic>
          <a:graphicData uri="http://schemas.openxmlformats.org/presentationml/2006/ole">
            <p:oleObj spid="_x0000_s15372" name="Формула" r:id="rId5" imgW="114151" imgH="215619" progId="">
              <p:embed/>
            </p:oleObj>
          </a:graphicData>
        </a:graphic>
      </p:graphicFrame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5575" y="357069"/>
            <a:ext cx="8002062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69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4730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основе частных индексов племенной ценности рассчитывается </a:t>
            </a:r>
          </a:p>
          <a:p>
            <a:pPr marL="0" marR="0" lvl="0" indent="4730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комплексный индекс племенной ценности коров: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marR="0" lvl="0" indent="4730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79512" y="1036275"/>
            <a:ext cx="7449475" cy="1354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Ик = 0,5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+ 0,18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+ 0,15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пхи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+ 0,08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4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+ 0,09 И</a:t>
            </a:r>
            <a:r>
              <a:rPr kumimoji="0" lang="ru-RU" altLang="ru-RU" sz="2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395536" y="1948190"/>
            <a:ext cx="9622081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4730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Ик - комплексный индекс, %;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продуктивный индекс, %;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индекс экстерьера, %;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пхи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индекс продолжительности хозяйственного использования, %;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зв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индекс по здоровью вымени %,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индекс воспроизводительный.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0,5; 0,18; 0,15; 0,09, 0,08 - относительные весовые коэффициенты.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результатам оценки формируют: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селекционное  стадо  (30-50%), коровы от которого выращивают молодняк для воспроизводства основного стада, производственное стадо (50-70%);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коровы, подлежащие выбраковке и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выранжировке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 стада (10-20%).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67376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-246220"/>
            <a:ext cx="9144000" cy="43396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ВОПРОСЫ: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just">
              <a:spcAft>
                <a:spcPts val="0"/>
              </a:spcAft>
              <a:buSzPts val="1200"/>
            </a:pPr>
            <a:r>
              <a:rPr lang="ru-RU" sz="2800" dirty="0" smtClean="0">
                <a:latin typeface="Times New Roman"/>
                <a:ea typeface="Times New Roman"/>
              </a:rPr>
              <a:t>1. Селекция </a:t>
            </a:r>
            <a:r>
              <a:rPr lang="ru-RU" sz="2800" dirty="0">
                <a:latin typeface="Times New Roman"/>
                <a:ea typeface="Times New Roman"/>
              </a:rPr>
              <a:t>быков-производителей. </a:t>
            </a:r>
          </a:p>
          <a:p>
            <a:pPr lvl="0" algn="just">
              <a:spcAft>
                <a:spcPts val="0"/>
              </a:spcAft>
              <a:buSzPts val="1200"/>
            </a:pPr>
            <a:r>
              <a:rPr lang="ru-RU" sz="2800" dirty="0" smtClean="0">
                <a:latin typeface="Times New Roman"/>
                <a:ea typeface="Times New Roman"/>
              </a:rPr>
              <a:t>2. Индексная </a:t>
            </a:r>
            <a:r>
              <a:rPr lang="ru-RU" sz="2800" dirty="0">
                <a:latin typeface="Times New Roman"/>
                <a:ea typeface="Times New Roman"/>
              </a:rPr>
              <a:t>оценка племенных животных, требования, предъявляемые к ремонтным бычкам. Принципы организации племенного использования быков. </a:t>
            </a:r>
          </a:p>
          <a:p>
            <a:pPr lvl="0" algn="just">
              <a:spcAft>
                <a:spcPts val="0"/>
              </a:spcAft>
              <a:buSzPts val="1200"/>
            </a:pPr>
            <a:r>
              <a:rPr lang="ru-RU" sz="2800" dirty="0" smtClean="0">
                <a:latin typeface="Times New Roman"/>
                <a:ea typeface="Times New Roman"/>
              </a:rPr>
              <a:t>3. Оценка </a:t>
            </a:r>
            <a:r>
              <a:rPr lang="ru-RU" sz="2800" dirty="0">
                <a:latin typeface="Times New Roman"/>
                <a:ea typeface="Times New Roman"/>
              </a:rPr>
              <a:t>продуктивных и племенных достоинств коров-рекордисток, отбор и использование </a:t>
            </a:r>
            <a:r>
              <a:rPr lang="ru-RU" sz="2800" dirty="0" err="1">
                <a:latin typeface="Times New Roman"/>
                <a:ea typeface="Times New Roman"/>
              </a:rPr>
              <a:t>быкопроизводящих</a:t>
            </a:r>
            <a:r>
              <a:rPr lang="ru-RU" sz="2800" dirty="0">
                <a:latin typeface="Times New Roman"/>
                <a:ea typeface="Times New Roman"/>
              </a:rPr>
              <a:t> коров. </a:t>
            </a:r>
          </a:p>
          <a:p>
            <a:pPr lvl="0" algn="just">
              <a:spcAft>
                <a:spcPts val="0"/>
              </a:spcAft>
              <a:buSzPts val="1200"/>
            </a:pPr>
            <a:r>
              <a:rPr lang="ru-RU" sz="2800" dirty="0" smtClean="0">
                <a:latin typeface="Times New Roman"/>
                <a:ea typeface="Times New Roman"/>
              </a:rPr>
              <a:t>4. Племенная </a:t>
            </a:r>
            <a:r>
              <a:rPr lang="ru-RU" sz="2800" dirty="0">
                <a:latin typeface="Times New Roman"/>
                <a:ea typeface="Times New Roman"/>
              </a:rPr>
              <a:t>работа в стадах активной части популяции.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03648" y="260648"/>
            <a:ext cx="70546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1. Селекция </a:t>
            </a:r>
            <a:r>
              <a:rPr lang="ru-RU" sz="2800" b="1" dirty="0"/>
              <a:t>быков-производителей.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923564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Этап оценки включает ряд последовательных этапов:</a:t>
            </a:r>
          </a:p>
          <a:p>
            <a:r>
              <a:rPr lang="ru-RU" sz="2400" dirty="0"/>
              <a:t>а) </a:t>
            </a:r>
            <a:r>
              <a:rPr lang="ru-RU" sz="2400" b="1" dirty="0"/>
              <a:t>оценка по происхождению.</a:t>
            </a:r>
            <a:r>
              <a:rPr lang="ru-RU" sz="2400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717773"/>
            <a:ext cx="828092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б) </a:t>
            </a:r>
            <a:r>
              <a:rPr lang="ru-RU" sz="2400" b="1" dirty="0"/>
              <a:t>оценка по собственной продуктивности</a:t>
            </a:r>
            <a:r>
              <a:rPr lang="ru-RU" sz="2400" dirty="0"/>
              <a:t>. Ее осуществляют </a:t>
            </a:r>
            <a:r>
              <a:rPr lang="ru-RU" sz="2400" i="1" dirty="0"/>
              <a:t>по признакам развития</a:t>
            </a:r>
            <a:r>
              <a:rPr lang="ru-RU" sz="2400" dirty="0"/>
              <a:t>, </a:t>
            </a:r>
            <a:r>
              <a:rPr lang="ru-RU" sz="2400" i="1" dirty="0"/>
              <a:t>состоянию здоровья и воспроизводительной способности</a:t>
            </a:r>
            <a:r>
              <a:rPr lang="ru-RU" sz="2400" dirty="0"/>
              <a:t> племенных бычков. Основными критериями являются:</a:t>
            </a:r>
          </a:p>
          <a:p>
            <a:r>
              <a:rPr lang="ru-RU" sz="2400" dirty="0"/>
              <a:t>– среднесуточный прирост за период от рождения до 12-месячного возраста, который определяет скороспелость молодняка и способность его к откорму;</a:t>
            </a:r>
          </a:p>
          <a:p>
            <a:r>
              <a:rPr lang="ru-RU" sz="2400" dirty="0"/>
              <a:t>– активность проявления половых рефлексов, отсутствия их торможения, качество спермы и ее оплодотворяющая способность.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3527" y="5301208"/>
            <a:ext cx="813476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в) </a:t>
            </a:r>
            <a:r>
              <a:rPr lang="ru-RU" sz="2400" b="1" dirty="0"/>
              <a:t>оценка по качеству потомства.</a:t>
            </a:r>
            <a:r>
              <a:rPr lang="ru-RU" sz="2400" dirty="0"/>
              <a:t> Проводится согласно разработанной и утвержденной в 2013 году «Инструкции по получению, выращиванию, проверке и оценке быков по качеству потомства».</a:t>
            </a:r>
          </a:p>
        </p:txBody>
      </p:sp>
    </p:spTree>
    <p:extLst>
      <p:ext uri="{BB962C8B-B14F-4D97-AF65-F5344CB8AC3E}">
        <p14:creationId xmlns:p14="http://schemas.microsoft.com/office/powerpoint/2010/main" xmlns="" val="1972298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88569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/>
              <a:t>2. Индексная </a:t>
            </a:r>
            <a:r>
              <a:rPr lang="ru-RU" sz="2400" b="1" dirty="0"/>
              <a:t>оценка племенных животных, требования, предъявляемые к ремонтным бычкам. Принципы организации племенного использования быков.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491517"/>
            <a:ext cx="82809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При определении племенной (генетической) ценности крупного рогатого скота учитываются фенотипические и генотипические признаки  ремонтных быков в возрасте до 24 месяцев: генотип, развитие, экстерьер, воспроизводительные качества;</a:t>
            </a:r>
          </a:p>
          <a:p>
            <a:r>
              <a:rPr lang="ru-RU" sz="2000" dirty="0"/>
              <a:t>Индекс по генотипу (</a:t>
            </a:r>
            <a:r>
              <a:rPr lang="ru-RU" sz="2000" dirty="0" err="1"/>
              <a:t>И</a:t>
            </a:r>
            <a:r>
              <a:rPr lang="ru-RU" sz="2000" baseline="-25000" dirty="0" err="1"/>
              <a:t>г</a:t>
            </a:r>
            <a:r>
              <a:rPr lang="ru-RU" sz="2000" dirty="0"/>
              <a:t>) определяется при рождении </a:t>
            </a:r>
            <a:r>
              <a:rPr lang="ru-RU" sz="2000" dirty="0" smtClean="0"/>
              <a:t>ремонтного быка </a:t>
            </a:r>
            <a:r>
              <a:rPr lang="ru-RU" sz="2000" dirty="0"/>
              <a:t>происхождением и рассчитывается по формуле:</a:t>
            </a: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769277088"/>
              </p:ext>
            </p:extLst>
          </p:nvPr>
        </p:nvGraphicFramePr>
        <p:xfrm>
          <a:off x="611559" y="3717032"/>
          <a:ext cx="4359879" cy="709137"/>
        </p:xfrm>
        <a:graphic>
          <a:graphicData uri="http://schemas.openxmlformats.org/presentationml/2006/ole">
            <p:oleObj spid="_x0000_s1030" name="Формула" r:id="rId3" imgW="1409700" imgH="228600" progId="">
              <p:embed/>
            </p:oleObj>
          </a:graphicData>
        </a:graphic>
      </p:graphicFrame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23528" y="4426169"/>
            <a:ext cx="8640960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где: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индекс по генотипу (происхождению),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И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индекс отца,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матери,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0,5 – значение относительной племенной ценности при проверке и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оценке быков по потомству;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0511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879481066"/>
              </p:ext>
            </p:extLst>
          </p:nvPr>
        </p:nvGraphicFramePr>
        <p:xfrm>
          <a:off x="683568" y="980728"/>
          <a:ext cx="4176464" cy="968181"/>
        </p:xfrm>
        <a:graphic>
          <a:graphicData uri="http://schemas.openxmlformats.org/presentationml/2006/ole">
            <p:oleObj spid="_x0000_s2058" name="Формула" r:id="rId3" imgW="1892300" imgH="444500" progId="">
              <p:embed/>
            </p:oleObj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1050940359"/>
              </p:ext>
            </p:extLst>
          </p:nvPr>
        </p:nvGraphicFramePr>
        <p:xfrm>
          <a:off x="797" y="2459472"/>
          <a:ext cx="539552" cy="590938"/>
        </p:xfrm>
        <a:graphic>
          <a:graphicData uri="http://schemas.openxmlformats.org/presentationml/2006/ole">
            <p:oleObj spid="_x0000_s2059" name="Формула" r:id="rId4" imgW="203024" imgH="215713" progId="">
              <p:embed/>
            </p:oleObj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410761"/>
            <a:ext cx="537839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расчет производится следующим образом: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552" y="2096303"/>
            <a:ext cx="5271892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х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удой матери за наивысшую лактацию;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39552" y="2561922"/>
            <a:ext cx="6774290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средний удой матерей быков, с соответствующим номером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максимальной лактации;</a:t>
            </a:r>
            <a:endParaRPr kumimoji="0" lang="en-US" altLang="ru-RU" sz="20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altLang="ru-RU" sz="2000" b="0" i="1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коэффициент наследуемости удоя (0,25).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384369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164739013"/>
              </p:ext>
            </p:extLst>
          </p:nvPr>
        </p:nvGraphicFramePr>
        <p:xfrm>
          <a:off x="1403648" y="1509122"/>
          <a:ext cx="4248472" cy="576953"/>
        </p:xfrm>
        <a:graphic>
          <a:graphicData uri="http://schemas.openxmlformats.org/presentationml/2006/ole">
            <p:oleObj spid="_x0000_s3117" name="Формула" r:id="rId3" imgW="1612900" imgH="215900" progId="">
              <p:embed/>
            </p:oleObj>
          </a:graphicData>
        </a:graphic>
      </p:graphicFrame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896083182"/>
              </p:ext>
            </p:extLst>
          </p:nvPr>
        </p:nvGraphicFramePr>
        <p:xfrm>
          <a:off x="1641013" y="3861048"/>
          <a:ext cx="3704838" cy="769836"/>
        </p:xfrm>
        <a:graphic>
          <a:graphicData uri="http://schemas.openxmlformats.org/presentationml/2006/ole">
            <p:oleObj spid="_x0000_s3118" name="Формула" r:id="rId4" imgW="1892300" imgH="431800" progId="">
              <p:embed/>
            </p:oleObj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0" y="1685925"/>
          <a:ext cx="114300" cy="219075"/>
        </p:xfrm>
        <a:graphic>
          <a:graphicData uri="http://schemas.openxmlformats.org/presentationml/2006/ole">
            <p:oleObj spid="_x0000_s3119" name="Формула" r:id="rId5" imgW="114151" imgH="215619" progId="">
              <p:embed/>
            </p:oleObj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0" y="1905000"/>
          <a:ext cx="114300" cy="219075"/>
        </p:xfrm>
        <a:graphic>
          <a:graphicData uri="http://schemas.openxmlformats.org/presentationml/2006/ole">
            <p:oleObj spid="_x0000_s3120" name="Формула" r:id="rId6" imgW="114151" imgH="215619" progId="">
              <p:embed/>
            </p:oleObj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0" y="2124075"/>
          <a:ext cx="114300" cy="219075"/>
        </p:xfrm>
        <a:graphic>
          <a:graphicData uri="http://schemas.openxmlformats.org/presentationml/2006/ole">
            <p:oleObj spid="_x0000_s3121" name="Формула" r:id="rId7" imgW="114151" imgH="215619" progId="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0" y="2343150"/>
          <a:ext cx="114300" cy="219075"/>
        </p:xfrm>
        <a:graphic>
          <a:graphicData uri="http://schemas.openxmlformats.org/presentationml/2006/ole">
            <p:oleObj spid="_x0000_s3122" name="Формула" r:id="rId8" imgW="114151" imgH="215619" progId="">
              <p:embed/>
            </p:oleObj>
          </a:graphicData>
        </a:graphic>
      </p:graphicFrame>
      <p:graphicFrame>
        <p:nvGraphicFramePr>
          <p:cNvPr id="8" name="Объект 7"/>
          <p:cNvGraphicFramePr>
            <a:graphicFrameLocks noChangeAspect="1"/>
          </p:cNvGraphicFramePr>
          <p:nvPr/>
        </p:nvGraphicFramePr>
        <p:xfrm>
          <a:off x="0" y="2562225"/>
          <a:ext cx="114300" cy="219075"/>
        </p:xfrm>
        <a:graphic>
          <a:graphicData uri="http://schemas.openxmlformats.org/presentationml/2006/ole">
            <p:oleObj spid="_x0000_s3123" name="Формула" r:id="rId9" imgW="114151" imgH="215619" progId="">
              <p:embed/>
            </p:oleObj>
          </a:graphicData>
        </a:graphic>
      </p:graphicFrame>
      <p:graphicFrame>
        <p:nvGraphicFramePr>
          <p:cNvPr id="9" name="Объект 8"/>
          <p:cNvGraphicFramePr>
            <a:graphicFrameLocks noChangeAspect="1"/>
          </p:cNvGraphicFramePr>
          <p:nvPr/>
        </p:nvGraphicFramePr>
        <p:xfrm>
          <a:off x="0" y="2781300"/>
          <a:ext cx="114300" cy="219075"/>
        </p:xfrm>
        <a:graphic>
          <a:graphicData uri="http://schemas.openxmlformats.org/presentationml/2006/ole">
            <p:oleObj spid="_x0000_s3124" name="Формула" r:id="rId10" imgW="114151" imgH="215619" progId="">
              <p:embed/>
            </p:oleObj>
          </a:graphicData>
        </a:graphic>
      </p:graphicFrame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3207682657"/>
              </p:ext>
            </p:extLst>
          </p:nvPr>
        </p:nvGraphicFramePr>
        <p:xfrm>
          <a:off x="467544" y="5427523"/>
          <a:ext cx="479214" cy="479214"/>
        </p:xfrm>
        <a:graphic>
          <a:graphicData uri="http://schemas.openxmlformats.org/presentationml/2006/ole">
            <p:oleObj spid="_x0000_s3125" name="Формула" r:id="rId11" imgW="203024" imgH="203024" progId="">
              <p:embed/>
            </p:oleObj>
          </a:graphicData>
        </a:graphic>
      </p:graphicFrame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-87695" y="116632"/>
            <a:ext cx="9145016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08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556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возрасте 6 месяцев племенную ценность ремонтных быков 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определяют</a:t>
            </a:r>
          </a:p>
          <a:p>
            <a:pPr marL="53022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 величине индекса по генотипу (происхождению) и индексу развития по    формуле: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55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03648" y="2402803"/>
            <a:ext cx="3595664" cy="1292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 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индекс комплексный,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alt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по генотипу,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И</a:t>
            </a:r>
            <a:r>
              <a:rPr kumimoji="0" lang="ru-RU" altLang="ru-RU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по развитию,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0" y="16859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1905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0" y="27813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4713269"/>
            <a:ext cx="7037504" cy="11387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000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000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где: </a:t>
            </a:r>
            <a:r>
              <a:rPr kumimoji="0" lang="en-US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altLang="ru-RU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коэффициент наследуемости по развитию (0,3);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000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живая масса ремонтного быка;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0006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22535" y="5523329"/>
            <a:ext cx="888300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000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средняя живая масса по популяции ремонтных быков такого же возраста;</a:t>
            </a:r>
          </a:p>
          <a:p>
            <a:pPr marL="0" marR="0" lvl="0" indent="5000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0,8 и 0,2 относительные весовые коэффициенты частных индексов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991711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9487" y="241720"/>
            <a:ext cx="8408840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4292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556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Племенную (генетическую) ценность ремонтных быков в 12 месяцев </a:t>
            </a:r>
          </a:p>
          <a:p>
            <a:pPr marL="0" marR="0" lvl="0" indent="5556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рассчитывают по генотипу, развитию, экстерьеру по формуле: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556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550403391"/>
              </p:ext>
            </p:extLst>
          </p:nvPr>
        </p:nvGraphicFramePr>
        <p:xfrm>
          <a:off x="467543" y="1484784"/>
          <a:ext cx="5169007" cy="576064"/>
        </p:xfrm>
        <a:graphic>
          <a:graphicData uri="http://schemas.openxmlformats.org/presentationml/2006/ole">
            <p:oleObj spid="_x0000_s5126" name="Формула" r:id="rId3" imgW="2044700" imgH="228600" progId="">
              <p:embed/>
            </p:oleObj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5407" y="2267000"/>
            <a:ext cx="8908593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11175"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111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5111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комплексный индекс,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111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индекс по генотипу,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111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по развитию,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111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по экстерьеру,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111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0,7; 0,1; и 0,2 - относительные весовые коэффициенты частных индексов.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111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Ремонтные быки, получившие оценку племенной (генетической) ценности</a:t>
            </a:r>
          </a:p>
          <a:p>
            <a:pPr marL="0" marR="0" lvl="0" indent="5111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100 единиц и выше, </a:t>
            </a:r>
          </a:p>
          <a:p>
            <a:pPr marL="0" marR="0" lvl="0" indent="5111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ставятся на проверку по качеству потомства.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111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Постановка на проверку быков-производителей по потомству проводится </a:t>
            </a:r>
          </a:p>
          <a:p>
            <a:pPr marL="0" marR="0" lvl="0" indent="511175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12-14 месяцев.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5361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46508" y="228600"/>
            <a:ext cx="8405506" cy="984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11175"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111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возрасте 24 месяцев племенную (генетическую) ценность быков по </a:t>
            </a:r>
          </a:p>
          <a:p>
            <a:pPr marL="0" marR="0" lvl="0" indent="5111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комплексу признаков определяют по формуле</a:t>
            </a: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11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581778661"/>
              </p:ext>
            </p:extLst>
          </p:nvPr>
        </p:nvGraphicFramePr>
        <p:xfrm>
          <a:off x="611560" y="1198278"/>
          <a:ext cx="6349854" cy="573782"/>
        </p:xfrm>
        <a:graphic>
          <a:graphicData uri="http://schemas.openxmlformats.org/presentationml/2006/ole">
            <p:oleObj spid="_x0000_s6150" name="Формула" r:id="rId3" imgW="2578100" imgH="228600" progId="">
              <p:embed/>
            </p:oleObj>
          </a:graphicData>
        </a:graphic>
      </p:graphicFrame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96851" y="2050976"/>
            <a:ext cx="8967776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334963"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112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3349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</a:t>
            </a:r>
          </a:p>
          <a:p>
            <a:pPr marL="0" marR="0" lvl="0" indent="3349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комплексный, индекс,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349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индекс по генотипу,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349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по развитию,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349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индекс по экстерьеру, 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349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ru-RU" altLang="ru-RU" sz="20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altLang="ru-RU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индекс воспроизводительный,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349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r>
              <a:rPr kumimoji="0" lang="ru-RU" alt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0,6; 0,1; 0,1 и 0,2 - относительные весовые коэффициенты частных индексов.</a:t>
            </a:r>
            <a:endParaRPr kumimoji="0" lang="ru-RU" alt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3349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11213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945953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1233</Words>
  <Application>Microsoft Office PowerPoint</Application>
  <PresentationFormat>Экран (4:3)</PresentationFormat>
  <Paragraphs>148</Paragraphs>
  <Slides>17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genetika</dc:creator>
  <cp:lastModifiedBy>admin</cp:lastModifiedBy>
  <cp:revision>15</cp:revision>
  <dcterms:created xsi:type="dcterms:W3CDTF">2015-02-17T11:46:44Z</dcterms:created>
  <dcterms:modified xsi:type="dcterms:W3CDTF">2024-05-02T06:31:42Z</dcterms:modified>
</cp:coreProperties>
</file>