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84" r:id="rId5"/>
    <p:sldId id="264" r:id="rId6"/>
    <p:sldId id="259" r:id="rId7"/>
    <p:sldId id="260" r:id="rId8"/>
    <p:sldId id="285" r:id="rId9"/>
    <p:sldId id="265" r:id="rId10"/>
    <p:sldId id="282" r:id="rId11"/>
    <p:sldId id="261" r:id="rId12"/>
    <p:sldId id="262" r:id="rId13"/>
    <p:sldId id="283" r:id="rId14"/>
    <p:sldId id="263" r:id="rId15"/>
    <p:sldId id="266" r:id="rId16"/>
    <p:sldId id="268" r:id="rId17"/>
    <p:sldId id="269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BD7CE-F44C-4E17-B055-677E602A03BB}" type="datetimeFigureOut">
              <a:rPr lang="ru-RU" smtClean="0"/>
              <a:pPr/>
              <a:t>02.05.2024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74CCD2-9782-401F-B713-22E296A68D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BD7CE-F44C-4E17-B055-677E602A03BB}" type="datetimeFigureOut">
              <a:rPr lang="ru-RU" smtClean="0"/>
              <a:pPr/>
              <a:t>02.05.2024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4CCD2-9782-401F-B713-22E296A68D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BD7CE-F44C-4E17-B055-677E602A03BB}" type="datetimeFigureOut">
              <a:rPr lang="ru-RU" smtClean="0"/>
              <a:pPr/>
              <a:t>02.05.2024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4CCD2-9782-401F-B713-22E296A68D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BD7CE-F44C-4E17-B055-677E602A03BB}" type="datetimeFigureOut">
              <a:rPr lang="ru-RU" smtClean="0"/>
              <a:pPr/>
              <a:t>02.05.2024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74CCD2-9782-401F-B713-22E296A68D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BD7CE-F44C-4E17-B055-677E602A03BB}" type="datetimeFigureOut">
              <a:rPr lang="ru-RU" smtClean="0"/>
              <a:pPr/>
              <a:t>02.05.2024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74CCD2-9782-401F-B713-22E296A68D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BD7CE-F44C-4E17-B055-677E602A03BB}" type="datetimeFigureOut">
              <a:rPr lang="ru-RU" smtClean="0"/>
              <a:pPr/>
              <a:t>02.05.2024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74CCD2-9782-401F-B713-22E296A68D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BD7CE-F44C-4E17-B055-677E602A03BB}" type="datetimeFigureOut">
              <a:rPr lang="ru-RU" smtClean="0"/>
              <a:pPr/>
              <a:t>02.05.2024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74CCD2-9782-401F-B713-22E296A68D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BD7CE-F44C-4E17-B055-677E602A03BB}" type="datetimeFigureOut">
              <a:rPr lang="ru-RU" smtClean="0"/>
              <a:pPr/>
              <a:t>02.05.2024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74CCD2-9782-401F-B713-22E296A68D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BD7CE-F44C-4E17-B055-677E602A03BB}" type="datetimeFigureOut">
              <a:rPr lang="ru-RU" smtClean="0"/>
              <a:pPr/>
              <a:t>02.05.2024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74CCD2-9782-401F-B713-22E296A68D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BD7CE-F44C-4E17-B055-677E602A03BB}" type="datetimeFigureOut">
              <a:rPr lang="ru-RU" smtClean="0"/>
              <a:pPr/>
              <a:t>02.05.2024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74CCD2-9782-401F-B713-22E296A68D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BD7CE-F44C-4E17-B055-677E602A03BB}" type="datetimeFigureOut">
              <a:rPr lang="ru-RU" smtClean="0"/>
              <a:pPr/>
              <a:t>02.05.2024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74CCD2-9782-401F-B713-22E296A68D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97CBD7CE-F44C-4E17-B055-677E602A03BB}" type="datetimeFigureOut">
              <a:rPr lang="ru-RU" smtClean="0"/>
              <a:pPr/>
              <a:t>02.05.2024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9674CCD2-9782-401F-B713-22E296A68D3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5905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anose="05000000000000000000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5905" algn="l" defTabSz="914400" rtl="0" eaLnBrk="1" latinLnBrk="0" hangingPunct="1">
        <a:spcBef>
          <a:spcPct val="20000"/>
        </a:spcBef>
        <a:buSzPct val="60000"/>
        <a:buFont typeface="Wingdings" panose="05000000000000000000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5905" algn="l" defTabSz="914400" rtl="0" eaLnBrk="1" latinLnBrk="0" hangingPunct="1">
        <a:spcBef>
          <a:spcPct val="20000"/>
        </a:spcBef>
        <a:buSzPct val="60000"/>
        <a:buFont typeface="Wingdings" panose="05000000000000000000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5905" algn="l" defTabSz="914400" rtl="0" eaLnBrk="1" latinLnBrk="0" hangingPunct="1">
        <a:spcBef>
          <a:spcPct val="20000"/>
        </a:spcBef>
        <a:buSzPct val="60000"/>
        <a:buFont typeface="Wingdings" panose="05000000000000000000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5905" algn="l" defTabSz="914400" rtl="0" eaLnBrk="1" latinLnBrk="0" hangingPunct="1">
        <a:spcBef>
          <a:spcPct val="20000"/>
        </a:spcBef>
        <a:buSzPct val="60000"/>
        <a:buFont typeface="Wingdings" panose="05000000000000000000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5905" algn="l" defTabSz="914400" rtl="0" eaLnBrk="1" latinLnBrk="0" hangingPunct="1">
        <a:spcBef>
          <a:spcPct val="20000"/>
        </a:spcBef>
        <a:buSzPct val="60000"/>
        <a:buFont typeface="Wingdings" panose="05000000000000000000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5905" algn="l" defTabSz="914400" rtl="0" eaLnBrk="1" latinLnBrk="0" hangingPunct="1">
        <a:spcBef>
          <a:spcPct val="20000"/>
        </a:spcBef>
        <a:buSzPct val="60000"/>
        <a:buFont typeface="Wingdings" panose="05000000000000000000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5905" algn="l" defTabSz="914400" rtl="0" eaLnBrk="1" latinLnBrk="0" hangingPunct="1">
        <a:spcBef>
          <a:spcPct val="20000"/>
        </a:spcBef>
        <a:buSzPct val="60000"/>
        <a:buFont typeface="Wingdings" panose="05000000000000000000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5905" algn="l" defTabSz="914400" rtl="0" eaLnBrk="1" latinLnBrk="0" hangingPunct="1">
        <a:spcBef>
          <a:spcPct val="20000"/>
        </a:spcBef>
        <a:buSzPct val="60000"/>
        <a:buFont typeface="Wingdings" panose="05000000000000000000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85729"/>
            <a:ext cx="9144000" cy="3314722"/>
          </a:xfrm>
        </p:spPr>
        <p:txBody>
          <a:bodyPr/>
          <a:lstStyle/>
          <a:p>
            <a:pPr algn="ctr"/>
            <a:r>
              <a:rPr lang="ru-RU" sz="3200" b="1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ЛЕКЦИЯ 4.</a:t>
            </a:r>
            <a:br>
              <a:rPr lang="ru-RU" sz="3200" b="1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</a:br>
            <a:r>
              <a:rPr lang="ru-RU" sz="3200" b="1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МЕТОДИЧЕСКИЕ АСПЕКТЫ СОСТАВЛЕНИЯ СЕЛЕКЦИОННЫХ ПРОГРАММ В МОЛОЧНОМ СКОТОВОДСТВЕ </a:t>
            </a:r>
            <a:r>
              <a:rPr lang="ru-RU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/>
            </a:r>
            <a:br>
              <a:rPr lang="ru-RU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</a:b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685801"/>
            <a:ext cx="8712968" cy="5911551"/>
          </a:xfrm>
        </p:spPr>
        <p:txBody>
          <a:bodyPr>
            <a:normAutofit/>
          </a:bodyPr>
          <a:lstStyle/>
          <a:p>
            <a:pPr marL="18415" indent="0">
              <a:buNone/>
            </a:pPr>
            <a:r>
              <a:rPr lang="ru-RU" sz="2800" dirty="0"/>
              <a:t>Основная задача </a:t>
            </a:r>
            <a:r>
              <a:rPr lang="ru-RU" sz="2800" dirty="0">
                <a:solidFill>
                  <a:srgbClr val="FFFF00"/>
                </a:solidFill>
              </a:rPr>
              <a:t>второго </a:t>
            </a:r>
            <a:r>
              <a:rPr lang="ru-RU" sz="2800" dirty="0"/>
              <a:t>этапа – передача ценной генетической информации в </a:t>
            </a:r>
            <a:r>
              <a:rPr lang="ru-RU" sz="2800" dirty="0" err="1"/>
              <a:t>пользовательные</a:t>
            </a:r>
            <a:r>
              <a:rPr lang="ru-RU" sz="2800" dirty="0"/>
              <a:t> стада, что достигается путем воспроизводства, направленного выращивания и оценки быков по собственной продуктивности и качеству потомства в конкретных хозяйственных условиях на комплексах (</a:t>
            </a:r>
            <a:r>
              <a:rPr lang="ru-RU" sz="2800" dirty="0" err="1"/>
              <a:t>элеверах</a:t>
            </a:r>
            <a:r>
              <a:rPr lang="ru-RU" sz="2800" dirty="0"/>
              <a:t>) зонального (областного) значения</a:t>
            </a:r>
            <a:r>
              <a:rPr lang="ru-RU" sz="2800" dirty="0" smtClean="0"/>
              <a:t>.</a:t>
            </a:r>
          </a:p>
          <a:p>
            <a:pPr marL="18415" indent="0">
              <a:buNone/>
            </a:pPr>
            <a:endParaRPr lang="ru-RU" sz="2800" dirty="0"/>
          </a:p>
          <a:p>
            <a:pPr marL="18415" indent="0">
              <a:buNone/>
            </a:pPr>
            <a:endParaRPr lang="ru-RU" sz="2800" dirty="0" smtClean="0"/>
          </a:p>
          <a:p>
            <a:pPr marL="18415" indent="0">
              <a:buNone/>
            </a:pPr>
            <a:endParaRPr lang="ru-RU" sz="2800" dirty="0"/>
          </a:p>
          <a:p>
            <a:pPr marL="18415" indent="0">
              <a:buNone/>
            </a:pPr>
            <a:endParaRPr lang="ru-RU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/>
          </a:bodyPr>
          <a:lstStyle/>
          <a:p>
            <a:pPr marL="0" indent="35433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третьем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этапе реализация генетической информации осуществляется 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пользовательных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стадах на основе дифференцированного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быков, оцененных по качеству потомства.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0"/>
            <a:ext cx="8640960" cy="6858000"/>
          </a:xfrm>
        </p:spPr>
        <p:txBody>
          <a:bodyPr>
            <a:normAutofit fontScale="62500" lnSpcReduction="20000"/>
          </a:bodyPr>
          <a:lstStyle/>
          <a:p>
            <a:pPr marL="0" lvl="0" indent="354330">
              <a:buNone/>
            </a:pPr>
            <a:endParaRPr lang="ru-RU" sz="28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354330">
              <a:buNone/>
            </a:pPr>
            <a:endParaRPr lang="ru-RU" sz="28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354330">
              <a:buNone/>
            </a:pPr>
            <a:endParaRPr lang="ru-RU" sz="2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354330" algn="ctr">
              <a:buNone/>
            </a:pPr>
            <a:endParaRPr lang="ru-RU" sz="40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354330" algn="ctr">
              <a:buNone/>
            </a:pPr>
            <a:r>
              <a:rPr lang="ru-RU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2.</a:t>
            </a:r>
          </a:p>
          <a:p>
            <a:pPr marL="0" lvl="0" indent="354330">
              <a:buNone/>
            </a:pPr>
            <a:r>
              <a:rPr lang="ru-RU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</a:t>
            </a:r>
            <a:r>
              <a:rPr lang="ru-RU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селекционного процесса по реализации положений программы крупномасштабной </a:t>
            </a:r>
            <a:r>
              <a:rPr lang="ru-RU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селекции.</a:t>
            </a:r>
          </a:p>
          <a:p>
            <a:pPr marL="0" lvl="0" indent="354330">
              <a:buNone/>
            </a:pPr>
            <a:endParaRPr lang="ru-RU" sz="33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354330">
              <a:buNone/>
            </a:pPr>
            <a:endParaRPr lang="ru-RU" sz="33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354330">
              <a:buNone/>
            </a:pPr>
            <a:r>
              <a:rPr lang="ru-RU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Племенная 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молочным скотом наиболее эффективна в рамках административных единиц (областей) и предусматривает проведение организационных мероприятий с учетом следующих составляющих:</a:t>
            </a:r>
          </a:p>
          <a:p>
            <a:pPr marL="0" lvl="0" indent="354330">
              <a:buNone/>
            </a:pPr>
            <a:endParaRPr lang="ru-RU" sz="3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354330">
              <a:buNone/>
            </a:pPr>
            <a:r>
              <a:rPr lang="ru-RU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оптимизированной селекционной программы, обеспечивающей максимальный генетико-экономический эффект;</a:t>
            </a:r>
          </a:p>
          <a:p>
            <a:pPr marL="0" lvl="0" indent="354330">
              <a:buNone/>
            </a:pP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соответствующая организация племенной базы и генеалогической структуры популяции;</a:t>
            </a:r>
          </a:p>
          <a:p>
            <a:pPr marL="0" lvl="0" indent="354330">
              <a:buNone/>
            </a:pPr>
            <a:endParaRPr lang="ru-RU" sz="28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354330">
              <a:buNone/>
            </a:pP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354330">
              <a:buNone/>
            </a:pP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354330">
              <a:buNone/>
            </a:pP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354330">
              <a:buNone/>
            </a:pP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354330">
              <a:buNone/>
            </a:pP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354330">
              <a:buNone/>
            </a:pP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354330">
              <a:buNone/>
            </a:pP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404665"/>
            <a:ext cx="8640960" cy="6192688"/>
          </a:xfrm>
        </p:spPr>
        <p:txBody>
          <a:bodyPr>
            <a:normAutofit/>
          </a:bodyPr>
          <a:lstStyle/>
          <a:p>
            <a:pPr marL="18415" indent="0">
              <a:buNone/>
            </a:pPr>
            <a:r>
              <a:rPr lang="ru-RU" sz="2800" dirty="0"/>
              <a:t>- широкое использование в системе искусственного осеменения спермы быков-</a:t>
            </a:r>
            <a:r>
              <a:rPr lang="ru-RU" sz="2800" dirty="0" err="1"/>
              <a:t>улучшателей</a:t>
            </a:r>
            <a:r>
              <a:rPr lang="ru-RU" sz="2800" dirty="0"/>
              <a:t>;</a:t>
            </a:r>
          </a:p>
          <a:p>
            <a:pPr marL="18415" indent="0">
              <a:buNone/>
            </a:pPr>
            <a:r>
              <a:rPr lang="ru-RU" sz="2800" dirty="0"/>
              <a:t>- систематический анализ фактического эффекта селекции и корректировка действующей селекционной программы;</a:t>
            </a:r>
          </a:p>
          <a:p>
            <a:pPr>
              <a:buFontTx/>
              <a:buChar char="-"/>
            </a:pPr>
            <a:r>
              <a:rPr lang="ru-RU" sz="2800" dirty="0" smtClean="0"/>
              <a:t>централизованное </a:t>
            </a:r>
            <a:r>
              <a:rPr lang="ru-RU" sz="2800" dirty="0"/>
              <a:t>руководство ведущими звеньями селекционного процесса</a:t>
            </a:r>
            <a:r>
              <a:rPr lang="ru-RU" sz="2800" dirty="0" smtClean="0"/>
              <a:t>.</a:t>
            </a:r>
          </a:p>
          <a:p>
            <a:pPr>
              <a:buFontTx/>
              <a:buChar char="-"/>
            </a:pPr>
            <a:endParaRPr lang="ru-RU" sz="2800" dirty="0"/>
          </a:p>
          <a:p>
            <a:pPr>
              <a:buFontTx/>
              <a:buChar char="-"/>
            </a:pPr>
            <a:endParaRPr lang="ru-RU" sz="2800" dirty="0"/>
          </a:p>
          <a:p>
            <a:pPr marL="18415" indent="0">
              <a:buNone/>
            </a:pPr>
            <a:endParaRPr lang="ru-RU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000" y="78798"/>
            <a:ext cx="8287464" cy="6662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6048672"/>
          </a:xfrm>
        </p:spPr>
        <p:txBody>
          <a:bodyPr/>
          <a:lstStyle/>
          <a:p>
            <a:pPr lvl="0">
              <a:buNone/>
            </a:pPr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834" y="333038"/>
            <a:ext cx="8498144" cy="6264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0" y="0"/>
            <a:ext cx="9144000" cy="7029400"/>
          </a:xfrm>
        </p:spPr>
        <p:txBody>
          <a:bodyPr>
            <a:noAutofit/>
          </a:bodyPr>
          <a:lstStyle/>
          <a:p>
            <a:pPr marL="18415" indent="0">
              <a:buNone/>
            </a:pPr>
            <a:endParaRPr lang="ru-RU" sz="2400" dirty="0" smtClean="0"/>
          </a:p>
          <a:p>
            <a:pPr marL="18415" indent="0">
              <a:buNone/>
            </a:pPr>
            <a:endParaRPr lang="ru-RU" sz="2400" dirty="0"/>
          </a:p>
          <a:p>
            <a:pPr marL="18415" indent="0">
              <a:buNone/>
            </a:pPr>
            <a:endParaRPr lang="ru-RU" sz="2400" dirty="0" smtClean="0"/>
          </a:p>
          <a:p>
            <a:pPr marL="18415" indent="0">
              <a:buNone/>
            </a:pPr>
            <a:endParaRPr lang="ru-RU" sz="2400" dirty="0"/>
          </a:p>
          <a:p>
            <a:pPr marL="18415" indent="0">
              <a:buNone/>
            </a:pPr>
            <a:endParaRPr lang="ru-RU" sz="2400" dirty="0" smtClean="0"/>
          </a:p>
          <a:p>
            <a:pPr marL="18415" indent="0">
              <a:buNone/>
            </a:pPr>
            <a:endParaRPr lang="ru-RU" sz="2400" dirty="0"/>
          </a:p>
          <a:p>
            <a:pPr marL="18415" indent="0" algn="ctr">
              <a:buNone/>
            </a:pPr>
            <a:endParaRPr lang="ru-RU" sz="2400" dirty="0" smtClean="0">
              <a:solidFill>
                <a:srgbClr val="FFFF00"/>
              </a:solidFill>
            </a:endParaRPr>
          </a:p>
          <a:p>
            <a:pPr marL="18415" indent="0" algn="ctr">
              <a:buNone/>
            </a:pPr>
            <a:r>
              <a:rPr lang="ru-RU" sz="2400" dirty="0" smtClean="0">
                <a:solidFill>
                  <a:srgbClr val="FFFF00"/>
                </a:solidFill>
              </a:rPr>
              <a:t>Вопрос 3.</a:t>
            </a:r>
          </a:p>
          <a:p>
            <a:pPr marL="18415" indent="0" algn="ctr">
              <a:buNone/>
            </a:pPr>
            <a:r>
              <a:rPr lang="ru-RU" sz="2400" dirty="0" smtClean="0">
                <a:solidFill>
                  <a:srgbClr val="FFFF00"/>
                </a:solidFill>
              </a:rPr>
              <a:t>Осуществление </a:t>
            </a:r>
            <a:r>
              <a:rPr lang="ru-RU" sz="2400" dirty="0">
                <a:solidFill>
                  <a:srgbClr val="FFFF00"/>
                </a:solidFill>
              </a:rPr>
              <a:t>селекционной работы по размножению животных желательного </a:t>
            </a:r>
            <a:r>
              <a:rPr lang="ru-RU" sz="2400" dirty="0" smtClean="0">
                <a:solidFill>
                  <a:srgbClr val="FFFF00"/>
                </a:solidFill>
              </a:rPr>
              <a:t>типа.</a:t>
            </a:r>
          </a:p>
          <a:p>
            <a:pPr marL="18415" indent="0">
              <a:buNone/>
            </a:pPr>
            <a:r>
              <a:rPr lang="ru-RU" sz="2400" dirty="0" smtClean="0">
                <a:solidFill>
                  <a:srgbClr val="FFFF00"/>
                </a:solidFill>
              </a:rPr>
              <a:t>Требует </a:t>
            </a:r>
            <a:r>
              <a:rPr lang="ru-RU" sz="2400" dirty="0">
                <a:solidFill>
                  <a:srgbClr val="FFFF00"/>
                </a:solidFill>
              </a:rPr>
              <a:t>от племенной службы выполнения </a:t>
            </a:r>
            <a:r>
              <a:rPr lang="ru-RU" sz="2400" dirty="0" smtClean="0">
                <a:solidFill>
                  <a:srgbClr val="FFFF00"/>
                </a:solidFill>
              </a:rPr>
              <a:t>определенных </a:t>
            </a:r>
            <a:r>
              <a:rPr lang="ru-RU" sz="2400" dirty="0">
                <a:solidFill>
                  <a:srgbClr val="FFFF00"/>
                </a:solidFill>
              </a:rPr>
              <a:t>условий</a:t>
            </a:r>
            <a:r>
              <a:rPr lang="ru-RU" sz="2400" dirty="0" smtClean="0">
                <a:solidFill>
                  <a:srgbClr val="FFFF00"/>
                </a:solidFill>
              </a:rPr>
              <a:t>:</a:t>
            </a:r>
          </a:p>
          <a:p>
            <a:pPr marL="18415" indent="0">
              <a:buNone/>
            </a:pPr>
            <a:r>
              <a:rPr lang="ru-RU" sz="2400" dirty="0" smtClean="0"/>
              <a:t>1</a:t>
            </a:r>
            <a:r>
              <a:rPr lang="ru-RU" sz="2400" dirty="0"/>
              <a:t>) жесткий контроль за направленным выращиванием племенного молодняка последующих поколений как в племенных, так и в товарных хозяйствах;</a:t>
            </a:r>
          </a:p>
          <a:p>
            <a:pPr marL="18415" indent="0">
              <a:buNone/>
            </a:pPr>
            <a:r>
              <a:rPr lang="ru-RU" sz="2400" dirty="0"/>
              <a:t>2) правильная оценка особей при выборе их для племенных </a:t>
            </a:r>
            <a:r>
              <a:rPr lang="ru-RU" sz="2400" dirty="0" smtClean="0"/>
              <a:t>целей</a:t>
            </a:r>
            <a:r>
              <a:rPr lang="ru-RU" sz="2400" dirty="0"/>
              <a:t>,</a:t>
            </a:r>
            <a:r>
              <a:rPr lang="ru-RU" sz="2400" dirty="0" smtClean="0"/>
              <a:t> </a:t>
            </a:r>
            <a:r>
              <a:rPr lang="ru-RU" sz="2400" dirty="0"/>
              <a:t>отражающая действительное содержание генотипа предков, </a:t>
            </a:r>
            <a:r>
              <a:rPr lang="ru-RU" sz="2400" dirty="0" smtClean="0"/>
              <a:t>установленных </a:t>
            </a:r>
            <a:r>
              <a:rPr lang="ru-RU" sz="2400" dirty="0"/>
              <a:t>методом </a:t>
            </a:r>
            <a:r>
              <a:rPr lang="ru-RU" sz="2400" dirty="0" err="1"/>
              <a:t>иммунногенетического</a:t>
            </a:r>
            <a:r>
              <a:rPr lang="ru-RU" sz="2400" dirty="0"/>
              <a:t> контроля;</a:t>
            </a:r>
          </a:p>
          <a:p>
            <a:pPr marL="18415" indent="0">
              <a:buNone/>
            </a:pPr>
            <a:r>
              <a:rPr lang="ru-RU" sz="2400" dirty="0"/>
              <a:t>3) поддержание в племенных </a:t>
            </a:r>
            <a:r>
              <a:rPr lang="ru-RU" sz="2400" dirty="0" smtClean="0"/>
              <a:t> стадах  </a:t>
            </a:r>
            <a:r>
              <a:rPr lang="ru-RU" sz="2400" dirty="0"/>
              <a:t>достаточной изменчивости </a:t>
            </a:r>
            <a:r>
              <a:rPr lang="ru-RU" sz="2400" dirty="0" smtClean="0"/>
              <a:t>основных </a:t>
            </a:r>
            <a:r>
              <a:rPr lang="ru-RU" sz="2400" dirty="0" err="1"/>
              <a:t>селекционируемых</a:t>
            </a:r>
            <a:r>
              <a:rPr lang="ru-RU" sz="2400" dirty="0"/>
              <a:t> </a:t>
            </a:r>
            <a:r>
              <a:rPr lang="ru-RU" sz="2400" dirty="0" smtClean="0"/>
              <a:t> признаков </a:t>
            </a:r>
            <a:r>
              <a:rPr lang="ru-RU" sz="2400" dirty="0"/>
              <a:t>- удоя, содержания жира и </a:t>
            </a:r>
            <a:r>
              <a:rPr lang="ru-RU" sz="2400" dirty="0" smtClean="0"/>
              <a:t>белка </a:t>
            </a:r>
            <a:r>
              <a:rPr lang="ru-RU" sz="2400" dirty="0"/>
              <a:t>в молоке путем систематической работы со строго определенными наиболее перспективными родственными группами;</a:t>
            </a:r>
          </a:p>
          <a:p>
            <a:pPr marL="18415" indent="0">
              <a:buNone/>
            </a:pPr>
            <a:endParaRPr lang="ru-RU" sz="2400" dirty="0" smtClean="0"/>
          </a:p>
          <a:p>
            <a:pPr marL="18415" indent="0">
              <a:buNone/>
            </a:pPr>
            <a:endParaRPr lang="ru-RU" sz="2400" dirty="0"/>
          </a:p>
          <a:p>
            <a:pPr marL="18415" indent="0">
              <a:buNone/>
            </a:pPr>
            <a:endParaRPr lang="ru-RU" sz="2400" dirty="0" smtClean="0"/>
          </a:p>
          <a:p>
            <a:pPr marL="18415" indent="0">
              <a:buNone/>
            </a:pPr>
            <a:endParaRPr lang="ru-RU" sz="2400" dirty="0"/>
          </a:p>
          <a:p>
            <a:pPr marL="18415" indent="0">
              <a:buNone/>
            </a:pPr>
            <a:endParaRPr lang="ru-RU" sz="2400" dirty="0" smtClean="0"/>
          </a:p>
          <a:p>
            <a:pPr marL="18415" indent="0">
              <a:buNone/>
            </a:pPr>
            <a:endParaRPr lang="ru-RU" sz="2400" dirty="0"/>
          </a:p>
          <a:p>
            <a:pPr marL="18415" indent="0">
              <a:buNone/>
            </a:pP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332656"/>
            <a:ext cx="9144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4) организация ежегодного целенаправленного отбора и подбора </a:t>
            </a:r>
            <a:r>
              <a:rPr lang="ru-RU" sz="2400" dirty="0" smtClean="0"/>
              <a:t>с </a:t>
            </a:r>
            <a:r>
              <a:rPr lang="ru-RU" sz="2400" dirty="0"/>
              <a:t>учетом индивидуальных особенностей животных, их происхождения родственных связей внутри стада и наследственной сочетаемости </a:t>
            </a:r>
            <a:r>
              <a:rPr lang="ru-RU" sz="2400" dirty="0" smtClean="0"/>
              <a:t>отдельных </a:t>
            </a:r>
            <a:r>
              <a:rPr lang="ru-RU" sz="2400" dirty="0"/>
              <a:t>структурных элементов популяции;</a:t>
            </a:r>
          </a:p>
          <a:p>
            <a:r>
              <a:rPr lang="ru-RU" sz="2400" dirty="0"/>
              <a:t>5) племенная работа при чистопородном разведении черно-пестрого скота и совершенствование его продуктивных качеств с </a:t>
            </a:r>
            <a:r>
              <a:rPr lang="ru-RU" sz="2400" dirty="0" smtClean="0"/>
              <a:t>использованием </a:t>
            </a:r>
            <a:r>
              <a:rPr lang="ru-RU" sz="2400" dirty="0"/>
              <a:t>преимущественно производителей собственной </a:t>
            </a:r>
            <a:r>
              <a:rPr lang="ru-RU" sz="2400" dirty="0" smtClean="0"/>
              <a:t>селекции</a:t>
            </a:r>
            <a:r>
              <a:rPr lang="ru-RU" sz="2400" dirty="0"/>
              <a:t>, при покупке быков-лидеров международного класса для «</a:t>
            </a:r>
            <a:r>
              <a:rPr lang="ru-RU" sz="2400" dirty="0" smtClean="0"/>
              <a:t>заказного</a:t>
            </a:r>
            <a:r>
              <a:rPr lang="ru-RU" sz="2400" dirty="0"/>
              <a:t>» подбора </a:t>
            </a:r>
            <a:r>
              <a:rPr lang="ru-RU" sz="2400" dirty="0" smtClean="0"/>
              <a:t> </a:t>
            </a:r>
            <a:r>
              <a:rPr lang="ru-RU" sz="2400" dirty="0"/>
              <a:t>с учетом сложившейся генеалогической структуры стад, наличия маточного и бычьего поголовья животных родственных групп в массиве популяции;</a:t>
            </a:r>
          </a:p>
          <a:p>
            <a:r>
              <a:rPr lang="ru-RU" sz="2400" dirty="0"/>
              <a:t>6) коренное улучшение зоотехнического и племенного учета на </a:t>
            </a:r>
            <a:r>
              <a:rPr lang="ru-RU" sz="2400" dirty="0" smtClean="0"/>
              <a:t>основе </a:t>
            </a:r>
            <a:r>
              <a:rPr lang="ru-RU" sz="2400" dirty="0"/>
              <a:t>внедрения компьютерной техники в каждом племенном хозяйстве и популяции в целом.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2845" y="142852"/>
            <a:ext cx="9001155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600" b="1" i="1" dirty="0" smtClean="0">
                <a:solidFill>
                  <a:srgbClr val="FFFF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Вопросы: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800" b="1" i="1" dirty="0" smtClean="0">
              <a:solidFill>
                <a:srgbClr val="FFFF00"/>
              </a:solidFill>
              <a:latin typeface="Bookman Old Style" panose="02050604050505020204" pitchFamily="18" charset="0"/>
              <a:ea typeface="Times New Roman" panose="02020603050405020304" pitchFamily="18" charset="0"/>
            </a:endParaRP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2800" b="1" i="1" dirty="0" smtClean="0">
                <a:solidFill>
                  <a:srgbClr val="FFFF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Этапы составления и оптимизации программы крупномасштабной селекции в молочном скотоводстве.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2800" b="1" i="1" dirty="0" smtClean="0">
                <a:solidFill>
                  <a:srgbClr val="FFFF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Организация селекционного процесса по реализации положений программы крупномасштабной селекции.</a:t>
            </a:r>
            <a:endParaRPr lang="ru-RU" sz="2800" b="1" i="1" dirty="0" smtClean="0">
              <a:solidFill>
                <a:srgbClr val="FFFF00"/>
              </a:solidFill>
              <a:latin typeface="Bookman Old Style" panose="02050604050505020204" pitchFamily="18" charset="0"/>
            </a:endParaRP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2800" b="1" i="1" dirty="0" smtClean="0">
                <a:solidFill>
                  <a:srgbClr val="FFFF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Осуществление селекционной работы по размножению животных желательного типа.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716832"/>
            <a:ext cx="8229600" cy="5141168"/>
          </a:xfrm>
        </p:spPr>
        <p:txBody>
          <a:bodyPr>
            <a:normAutofit fontScale="92500" lnSpcReduction="10000"/>
          </a:bodyPr>
          <a:lstStyle/>
          <a:p>
            <a:pPr marL="0" indent="354330">
              <a:buNone/>
            </a:pPr>
            <a:endParaRPr lang="ru-RU" sz="2800" dirty="0" smtClean="0"/>
          </a:p>
          <a:p>
            <a:pPr marL="0" indent="354330">
              <a:buNone/>
            </a:pPr>
            <a:endParaRPr lang="ru-RU" sz="2800" dirty="0" smtClean="0"/>
          </a:p>
          <a:p>
            <a:pPr marL="0" indent="354330">
              <a:buNone/>
            </a:pPr>
            <a:endParaRPr lang="ru-RU" sz="2800" dirty="0"/>
          </a:p>
          <a:p>
            <a:pPr marL="0" indent="354330">
              <a:buNone/>
            </a:pPr>
            <a:endParaRPr lang="ru-RU" sz="2800" dirty="0" smtClean="0"/>
          </a:p>
          <a:p>
            <a:pPr marL="0" indent="354330" algn="just">
              <a:buNone/>
            </a:pPr>
            <a:r>
              <a:rPr lang="ru-RU" sz="2800" dirty="0" smtClean="0"/>
              <a:t>Методические </a:t>
            </a:r>
            <a:r>
              <a:rPr lang="ru-RU" sz="2800" dirty="0"/>
              <a:t>аспекты составления и оптимизации программы и молочном скотоводстве разработаны В. М. Кузнецовым. II. 3. </a:t>
            </a:r>
            <a:r>
              <a:rPr lang="ru-RU" sz="2800" dirty="0" err="1"/>
              <a:t>Басовским</a:t>
            </a:r>
            <a:r>
              <a:rPr lang="ru-RU" sz="2800" dirty="0"/>
              <a:t> и сводятся к следующему</a:t>
            </a:r>
            <a:r>
              <a:rPr lang="ru-RU" sz="2800" dirty="0" smtClean="0"/>
              <a:t>:</a:t>
            </a:r>
          </a:p>
          <a:p>
            <a:pPr marL="0" indent="354330" algn="just">
              <a:buNone/>
            </a:pPr>
            <a:r>
              <a:rPr lang="ru-RU" sz="2800" dirty="0"/>
              <a:t>1. Определяется цель разведения животных, формируются задачи племенной работы, учитывается количество </a:t>
            </a:r>
            <a:r>
              <a:rPr lang="ru-RU" sz="2800" dirty="0" err="1"/>
              <a:t>селекционируемых</a:t>
            </a:r>
            <a:r>
              <a:rPr lang="ru-RU" sz="2800" dirty="0"/>
              <a:t> признаков, их генетическое и экономическое значение.</a:t>
            </a:r>
          </a:p>
          <a:p>
            <a:pPr marL="0" indent="354330">
              <a:buNone/>
            </a:pPr>
            <a:endParaRPr lang="ru-RU" sz="3100" dirty="0"/>
          </a:p>
          <a:p>
            <a:pPr marL="0" indent="354330">
              <a:buNone/>
            </a:pPr>
            <a:endParaRPr lang="ru-RU" dirty="0" smtClean="0"/>
          </a:p>
          <a:p>
            <a:pPr marL="0" indent="354330">
              <a:buNone/>
            </a:pPr>
            <a:endParaRPr lang="ru-RU" dirty="0"/>
          </a:p>
          <a:p>
            <a:pPr marL="0" indent="354330">
              <a:buNone/>
            </a:pPr>
            <a:endParaRPr lang="ru-RU" dirty="0" smtClean="0"/>
          </a:p>
          <a:p>
            <a:pPr marL="0" indent="354330">
              <a:buNone/>
            </a:pPr>
            <a:endParaRPr lang="ru-RU" dirty="0"/>
          </a:p>
          <a:p>
            <a:pPr marL="0" indent="354330">
              <a:buNone/>
            </a:pPr>
            <a:endParaRPr lang="ru-RU" dirty="0" smtClean="0"/>
          </a:p>
          <a:p>
            <a:pPr marL="0" indent="354330">
              <a:buNone/>
            </a:pPr>
            <a:endParaRPr lang="ru-RU" dirty="0"/>
          </a:p>
          <a:p>
            <a:pPr marL="0" indent="354330"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476672"/>
            <a:ext cx="7543800" cy="1809320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sz="2800" b="1" dirty="0" smtClean="0">
                <a:solidFill>
                  <a:srgbClr val="FFFF00"/>
                </a:solidFill>
              </a:rPr>
              <a:t/>
            </a:r>
            <a:br>
              <a:rPr lang="ru-RU" sz="2800" b="1" dirty="0" smtClean="0">
                <a:solidFill>
                  <a:srgbClr val="FFFF00"/>
                </a:solidFill>
              </a:rPr>
            </a:br>
            <a:r>
              <a:rPr lang="ru-RU" sz="2800" b="1" dirty="0" smtClean="0">
                <a:solidFill>
                  <a:srgbClr val="FFFF00"/>
                </a:solidFill>
              </a:rPr>
              <a:t/>
            </a:r>
            <a:br>
              <a:rPr lang="ru-RU" sz="2800" b="1" dirty="0" smtClean="0">
                <a:solidFill>
                  <a:srgbClr val="FFFF00"/>
                </a:solidFill>
              </a:rPr>
            </a:br>
            <a:r>
              <a:rPr lang="ru-RU" sz="2800" b="1" dirty="0" smtClean="0">
                <a:solidFill>
                  <a:srgbClr val="FFFF00"/>
                </a:solidFill>
              </a:rPr>
              <a:t/>
            </a:r>
            <a:br>
              <a:rPr lang="ru-RU" sz="2800" b="1" dirty="0" smtClean="0">
                <a:solidFill>
                  <a:srgbClr val="FFFF00"/>
                </a:solidFill>
              </a:rPr>
            </a:br>
            <a:r>
              <a:rPr lang="ru-RU" sz="2800" b="1" dirty="0" smtClean="0">
                <a:solidFill>
                  <a:srgbClr val="FFFF00"/>
                </a:solidFill>
              </a:rPr>
              <a:t/>
            </a:r>
            <a:br>
              <a:rPr lang="ru-RU" sz="2800" b="1" dirty="0" smtClean="0">
                <a:solidFill>
                  <a:srgbClr val="FFFF00"/>
                </a:solidFill>
              </a:rPr>
            </a:br>
            <a:r>
              <a:rPr lang="ru-RU" sz="2800" b="1" dirty="0" smtClean="0">
                <a:solidFill>
                  <a:srgbClr val="FFFF00"/>
                </a:solidFill>
              </a:rPr>
              <a:t/>
            </a:r>
            <a:br>
              <a:rPr lang="ru-RU" sz="2800" b="1" dirty="0" smtClean="0">
                <a:solidFill>
                  <a:srgbClr val="FFFF00"/>
                </a:solidFill>
              </a:rPr>
            </a:br>
            <a:r>
              <a:rPr lang="ru-RU" sz="2800" b="1" dirty="0" smtClean="0">
                <a:solidFill>
                  <a:srgbClr val="FFFF00"/>
                </a:solidFill>
              </a:rPr>
              <a:t/>
            </a:r>
            <a:br>
              <a:rPr lang="ru-RU" sz="2800" b="1" dirty="0" smtClean="0">
                <a:solidFill>
                  <a:srgbClr val="FFFF00"/>
                </a:solidFill>
              </a:rPr>
            </a:br>
            <a:r>
              <a:rPr lang="ru-RU" sz="2800" b="1" dirty="0" smtClean="0">
                <a:solidFill>
                  <a:srgbClr val="FFFF00"/>
                </a:solidFill>
              </a:rPr>
              <a:t/>
            </a:r>
            <a:br>
              <a:rPr lang="ru-RU" sz="2800" b="1" dirty="0" smtClean="0">
                <a:solidFill>
                  <a:srgbClr val="FFFF00"/>
                </a:solidFill>
              </a:rPr>
            </a:br>
            <a:r>
              <a:rPr lang="ru-RU" sz="2800" b="1" dirty="0" smtClean="0">
                <a:solidFill>
                  <a:srgbClr val="FFFF00"/>
                </a:solidFill>
              </a:rPr>
              <a:t/>
            </a:r>
            <a:br>
              <a:rPr lang="ru-RU" sz="2800" b="1" dirty="0" smtClean="0">
                <a:solidFill>
                  <a:srgbClr val="FFFF00"/>
                </a:solidFill>
              </a:rPr>
            </a:br>
            <a:r>
              <a:rPr lang="ru-RU" sz="2800" b="1" dirty="0" smtClean="0">
                <a:solidFill>
                  <a:srgbClr val="FFFF00"/>
                </a:solidFill>
              </a:rPr>
              <a:t/>
            </a:r>
            <a:br>
              <a:rPr lang="ru-RU" sz="2800" b="1" dirty="0" smtClean="0">
                <a:solidFill>
                  <a:srgbClr val="FFFF00"/>
                </a:solidFill>
              </a:rPr>
            </a:br>
            <a:r>
              <a:rPr lang="ru-RU" sz="2800" b="1" dirty="0" smtClean="0">
                <a:solidFill>
                  <a:srgbClr val="FFFF00"/>
                </a:solidFill>
              </a:rPr>
              <a:t>Вопрос </a:t>
            </a:r>
            <a:r>
              <a:rPr lang="ru-RU" sz="2800" b="1" dirty="0">
                <a:solidFill>
                  <a:srgbClr val="FFFF00"/>
                </a:solidFill>
              </a:rPr>
              <a:t>1. </a:t>
            </a:r>
            <a:r>
              <a:rPr lang="ru-RU" sz="2800" b="1" dirty="0" smtClean="0">
                <a:solidFill>
                  <a:srgbClr val="FFFF00"/>
                </a:solidFill>
              </a:rPr>
              <a:t/>
            </a:r>
            <a:br>
              <a:rPr lang="ru-RU" sz="2800" b="1" dirty="0" smtClean="0">
                <a:solidFill>
                  <a:srgbClr val="FFFF00"/>
                </a:solidFill>
              </a:rPr>
            </a:br>
            <a:r>
              <a:rPr lang="ru-RU" sz="2800" b="1" i="1" dirty="0" smtClean="0">
                <a:solidFill>
                  <a:srgbClr val="FFFF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Этапы составления и оптимизации программы крупномасштабной селекции в молочном скотоводстве.</a:t>
            </a:r>
            <a:br>
              <a:rPr lang="ru-RU" sz="2800" b="1" i="1" dirty="0" smtClean="0">
                <a:solidFill>
                  <a:srgbClr val="FFFF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</a:br>
            <a:endParaRPr lang="ru-RU" sz="2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42844" y="685801"/>
            <a:ext cx="8715436" cy="560071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Цель разведения молочного скота – увеличение производства продукции при минимальных затратах труда и средств.</a:t>
            </a:r>
          </a:p>
          <a:p>
            <a:pPr>
              <a:buNone/>
            </a:pPr>
            <a:r>
              <a:rPr lang="ru-RU" sz="2800" dirty="0" smtClean="0"/>
              <a:t>Задачи племенной работы:</a:t>
            </a:r>
          </a:p>
          <a:p>
            <a:pPr>
              <a:buNone/>
            </a:pPr>
            <a:r>
              <a:rPr lang="ru-RU" sz="2800" dirty="0" smtClean="0"/>
              <a:t>а) осуществление генетического улучшения одного или нескольких хозяйственно полезных признаков животных путем отбора для даль­нейшего разведения лучших животных по селекционируемым признакам;</a:t>
            </a:r>
          </a:p>
          <a:p>
            <a:pPr>
              <a:buNone/>
            </a:pPr>
            <a:r>
              <a:rPr lang="ru-RU" sz="2800" dirty="0" smtClean="0"/>
              <a:t>б) определение основных селекционных признаков.</a:t>
            </a:r>
          </a:p>
          <a:p>
            <a:pPr>
              <a:buNone/>
            </a:pPr>
            <a:endParaRPr lang="ru-RU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4525963"/>
          </a:xfrm>
        </p:spPr>
        <p:txBody>
          <a:bodyPr>
            <a:noAutofit/>
          </a:bodyPr>
          <a:lstStyle/>
          <a:p>
            <a:pPr marL="18415" indent="0">
              <a:buNone/>
            </a:pPr>
            <a:endParaRPr lang="ru-RU" sz="2800" dirty="0" smtClean="0"/>
          </a:p>
          <a:p>
            <a:pPr marL="18415" indent="0">
              <a:buNone/>
            </a:pPr>
            <a:endParaRPr lang="ru-RU" sz="2800" dirty="0"/>
          </a:p>
          <a:p>
            <a:pPr marL="18415" indent="0">
              <a:buNone/>
            </a:pPr>
            <a:endParaRPr lang="ru-RU" sz="2800" dirty="0" smtClean="0"/>
          </a:p>
          <a:p>
            <a:pPr marL="18415" indent="0">
              <a:buNone/>
            </a:pPr>
            <a:r>
              <a:rPr lang="ru-RU" sz="2800" dirty="0" smtClean="0"/>
              <a:t>2. Устанавливаются </a:t>
            </a:r>
            <a:r>
              <a:rPr lang="ru-RU" sz="2800" dirty="0"/>
              <a:t>главные направления оценки, отбора и использования племенных животных. Схема организации племенной работы по реализации программы селекции включает оценку и отбор отцов и матерей быков, проведение «заказного» подбора, испытание, оценку и отбор племенных быков по собственным показателям и качеству потомства, создание банка спермы от каждого проверяемого быка, интенсивное использование </a:t>
            </a:r>
            <a:r>
              <a:rPr lang="ru-RU" sz="2800" dirty="0" err="1"/>
              <a:t>улучшателей</a:t>
            </a:r>
            <a:r>
              <a:rPr lang="ru-RU" sz="2800" dirty="0"/>
              <a:t>.</a:t>
            </a:r>
          </a:p>
          <a:p>
            <a:pPr marL="18415" indent="0">
              <a:buNone/>
            </a:pPr>
            <a:endParaRPr lang="ru-RU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357166"/>
            <a:ext cx="8712968" cy="6240186"/>
          </a:xfrm>
        </p:spPr>
        <p:txBody>
          <a:bodyPr>
            <a:normAutofit/>
          </a:bodyPr>
          <a:lstStyle/>
          <a:p>
            <a:pPr marL="0" indent="17780">
              <a:buNone/>
            </a:pPr>
            <a:r>
              <a:rPr lang="ru-RU" sz="2800" dirty="0"/>
              <a:t>3. Выбираются эффективные методы оценки племенных животных и в первую очередь матерей быков, ремонтных бычков по собственной продуктивности и отцов быков по качеству потомства. В основу всех моделей определения племенной ценности матерей быков положена формула оценки генотипа животного по его фенотипу.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 fontScale="55000" lnSpcReduction="20000"/>
          </a:bodyPr>
          <a:lstStyle/>
          <a:p>
            <a:pPr marL="0" indent="17780">
              <a:buNone/>
            </a:pP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17780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17780">
              <a:buNone/>
            </a:pP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17780">
              <a:buNone/>
            </a:pP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17780">
              <a:buNone/>
            </a:pP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1778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Проводится оценка популяционно-генетических, селекционных и экономических факторов. </a:t>
            </a:r>
            <a:endParaRPr lang="ru-RU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buNone/>
              <a:tabLst>
                <a:tab pos="5220970" algn="l"/>
              </a:tabLst>
            </a:pPr>
            <a:endParaRPr lang="ru-RU" sz="4400" dirty="0" smtClean="0">
              <a:effectLst/>
              <a:latin typeface="Times New Roman" panose="02020603050405020304"/>
              <a:ea typeface="Times New Roman" panose="02020603050405020304"/>
            </a:endParaRPr>
          </a:p>
          <a:p>
            <a:pPr indent="0" algn="just">
              <a:buNone/>
              <a:tabLst>
                <a:tab pos="5220970" algn="l"/>
              </a:tabLst>
            </a:pPr>
            <a:r>
              <a:rPr lang="ru-RU" sz="4400" dirty="0" smtClean="0">
                <a:effectLst/>
                <a:latin typeface="Times New Roman" panose="02020603050405020304"/>
                <a:ea typeface="Times New Roman" panose="02020603050405020304"/>
              </a:rPr>
              <a:t>К </a:t>
            </a:r>
            <a:r>
              <a:rPr lang="ru-RU" sz="4400" dirty="0">
                <a:effectLst/>
                <a:latin typeface="Times New Roman" panose="02020603050405020304"/>
                <a:ea typeface="Times New Roman" panose="02020603050405020304"/>
              </a:rPr>
              <a:t>популяционно-генетическим параметрам относят изменчивость, наследуемость и повторяемость признаков. </a:t>
            </a:r>
          </a:p>
          <a:p>
            <a:pPr indent="0" algn="just">
              <a:buNone/>
              <a:tabLst>
                <a:tab pos="5220970" algn="l"/>
              </a:tabLst>
            </a:pPr>
            <a:endParaRPr lang="ru-RU" sz="4400" dirty="0" smtClean="0">
              <a:effectLst/>
              <a:latin typeface="Times New Roman" panose="02020603050405020304"/>
              <a:ea typeface="Times New Roman" panose="02020603050405020304"/>
            </a:endParaRPr>
          </a:p>
          <a:p>
            <a:pPr indent="0" algn="just">
              <a:buNone/>
              <a:tabLst>
                <a:tab pos="5220970" algn="l"/>
              </a:tabLst>
            </a:pPr>
            <a:r>
              <a:rPr lang="ru-RU" sz="4400" dirty="0" smtClean="0">
                <a:effectLst/>
                <a:latin typeface="Times New Roman" panose="02020603050405020304"/>
                <a:ea typeface="Times New Roman" panose="02020603050405020304"/>
              </a:rPr>
              <a:t>Селекционными </a:t>
            </a:r>
            <a:r>
              <a:rPr lang="ru-RU" sz="4400" dirty="0">
                <a:effectLst/>
                <a:latin typeface="Times New Roman" panose="02020603050405020304"/>
                <a:ea typeface="Times New Roman" panose="02020603050405020304"/>
              </a:rPr>
              <a:t>параметрами являются количество ремонтных бычков, интенсивность отбора племенных животных разных категорий, банк долговременного хранения спермы от быка, </a:t>
            </a:r>
            <a:r>
              <a:rPr lang="ru-RU" sz="4400" dirty="0" err="1">
                <a:effectLst/>
                <a:latin typeface="Times New Roman" panose="02020603050405020304"/>
                <a:ea typeface="Times New Roman" panose="02020603050405020304"/>
              </a:rPr>
              <a:t>генерационный</a:t>
            </a:r>
            <a:r>
              <a:rPr lang="ru-RU" sz="4400" dirty="0">
                <a:effectLst/>
                <a:latin typeface="Times New Roman" panose="02020603050405020304"/>
                <a:ea typeface="Times New Roman" panose="02020603050405020304"/>
              </a:rPr>
              <a:t> интервал и ряд других.</a:t>
            </a:r>
          </a:p>
          <a:p>
            <a:pPr indent="0" algn="just">
              <a:buNone/>
              <a:tabLst>
                <a:tab pos="5220970" algn="l"/>
              </a:tabLst>
            </a:pPr>
            <a:r>
              <a:rPr lang="ru-RU" sz="4400" dirty="0">
                <a:effectLst/>
                <a:latin typeface="Times New Roman" panose="02020603050405020304"/>
                <a:ea typeface="Times New Roman" panose="02020603050405020304"/>
              </a:rPr>
              <a:t> К числу экономических факторов относят затраты на покупку ремонтных бычков, на их содержание, получение, обработку, заморозку и хранение спермы, машинную обработку информации при оценке быков, проведение генетической экспертизы происхождения животных и т. д.</a:t>
            </a:r>
          </a:p>
          <a:p>
            <a:pPr marL="0" indent="17780">
              <a:buNone/>
            </a:pP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17780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17780">
              <a:buNone/>
            </a:pP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17780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17780">
              <a:buNone/>
            </a:pP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17780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17780">
              <a:buNone/>
            </a:pP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17780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17780">
              <a:buNone/>
            </a:pP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17780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76672"/>
            <a:ext cx="8496944" cy="45735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7780">
              <a:spcBef>
                <a:spcPct val="20000"/>
              </a:spcBef>
              <a:buSzPct val="60000"/>
            </a:pPr>
            <a:r>
              <a:rPr lang="ru-RU" sz="28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5. Разрабатывается математическая модель программы селекции. </a:t>
            </a:r>
            <a:r>
              <a:rPr lang="ru-RU" sz="28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 генетико-математической модели всех программ применяется генеральная формула генетического прогресса, построенная на учет, четырех путей трансмиссии генов.</a:t>
            </a:r>
          </a:p>
          <a:p>
            <a:pPr lvl="0" indent="17780">
              <a:spcBef>
                <a:spcPct val="20000"/>
              </a:spcBef>
              <a:buSzPct val="60000"/>
            </a:pPr>
            <a:endParaRPr lang="ru-RU" sz="28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17780">
              <a:spcBef>
                <a:spcPct val="20000"/>
              </a:spcBef>
              <a:buSzPct val="60000"/>
            </a:pPr>
            <a:r>
              <a:rPr lang="ru-RU" sz="28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6. Осуществляется генетико-экономическая оптимизация программы селекции. Это завершающий и основной этап разработки программы.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60648"/>
            <a:ext cx="9144000" cy="6120680"/>
          </a:xfrm>
        </p:spPr>
        <p:txBody>
          <a:bodyPr>
            <a:normAutofit lnSpcReduction="10000"/>
          </a:bodyPr>
          <a:lstStyle/>
          <a:p>
            <a:pPr marL="18415" indent="0">
              <a:buNone/>
            </a:pPr>
            <a:endParaRPr lang="ru-RU" sz="2800" dirty="0" smtClean="0"/>
          </a:p>
          <a:p>
            <a:pPr marL="18415" indent="0">
              <a:buNone/>
            </a:pPr>
            <a:endParaRPr lang="ru-RU" sz="2800" dirty="0"/>
          </a:p>
          <a:p>
            <a:pPr marL="18415" indent="0">
              <a:buNone/>
            </a:pPr>
            <a:endParaRPr lang="ru-RU" sz="2800" dirty="0" smtClean="0"/>
          </a:p>
          <a:p>
            <a:pPr marL="18415" indent="0">
              <a:buNone/>
            </a:pPr>
            <a:endParaRPr lang="ru-RU" sz="2800" dirty="0"/>
          </a:p>
          <a:p>
            <a:pPr marL="18415" indent="0">
              <a:buNone/>
            </a:pPr>
            <a:r>
              <a:rPr lang="ru-RU" sz="2800" dirty="0" smtClean="0">
                <a:solidFill>
                  <a:srgbClr val="FFFF00"/>
                </a:solidFill>
              </a:rPr>
              <a:t>В </a:t>
            </a:r>
            <a:r>
              <a:rPr lang="ru-RU" sz="2800" dirty="0">
                <a:solidFill>
                  <a:srgbClr val="FFFF00"/>
                </a:solidFill>
              </a:rPr>
              <a:t>условиях крупномасштабной селекции совершенствование популяции осуществляется путем реализации трех последовательных </a:t>
            </a:r>
            <a:r>
              <a:rPr lang="ru-RU" sz="2800" dirty="0" smtClean="0">
                <a:solidFill>
                  <a:srgbClr val="FFFF00"/>
                </a:solidFill>
              </a:rPr>
              <a:t>этапов</a:t>
            </a:r>
            <a:r>
              <a:rPr lang="ru-RU" sz="2800" dirty="0">
                <a:solidFill>
                  <a:srgbClr val="FFFF00"/>
                </a:solidFill>
              </a:rPr>
              <a:t>:</a:t>
            </a:r>
            <a:endParaRPr lang="ru-RU" sz="2800" dirty="0" smtClean="0">
              <a:solidFill>
                <a:srgbClr val="FFFF00"/>
              </a:solidFill>
            </a:endParaRPr>
          </a:p>
          <a:p>
            <a:pPr marL="18415" indent="0">
              <a:buNone/>
            </a:pPr>
            <a:endParaRPr lang="ru-RU" sz="2800" dirty="0" smtClean="0"/>
          </a:p>
          <a:p>
            <a:pPr marL="18415" indent="0">
              <a:buNone/>
            </a:pPr>
            <a:r>
              <a:rPr lang="ru-RU" sz="2800" dirty="0" smtClean="0">
                <a:solidFill>
                  <a:srgbClr val="FFFF00"/>
                </a:solidFill>
              </a:rPr>
              <a:t>На </a:t>
            </a:r>
            <a:r>
              <a:rPr lang="ru-RU" sz="2800" dirty="0">
                <a:solidFill>
                  <a:srgbClr val="FFFF00"/>
                </a:solidFill>
              </a:rPr>
              <a:t>первом </a:t>
            </a:r>
            <a:r>
              <a:rPr lang="ru-RU" sz="2800" dirty="0"/>
              <a:t>этапе в племенных хозяйствах создаются высокопродуктивные селекционные стада коров-матерей ремонтных быков, а на </a:t>
            </a:r>
            <a:r>
              <a:rPr lang="ru-RU" sz="2800" dirty="0" err="1"/>
              <a:t>госплемпредприятиях</a:t>
            </a:r>
            <a:r>
              <a:rPr lang="ru-RU" sz="2800" dirty="0"/>
              <a:t> или </a:t>
            </a:r>
            <a:r>
              <a:rPr lang="ru-RU" sz="2800" dirty="0" err="1"/>
              <a:t>элеверах</a:t>
            </a:r>
            <a:r>
              <a:rPr lang="ru-RU" sz="2800" dirty="0"/>
              <a:t> отбирают быков-лидеров для проведения «заказного» подбора.</a:t>
            </a:r>
          </a:p>
          <a:p>
            <a:pPr marL="18415" indent="0">
              <a:buNone/>
            </a:pPr>
            <a:endParaRPr lang="ru-RU" sz="2800" dirty="0" smtClean="0"/>
          </a:p>
          <a:p>
            <a:pPr marL="18415" indent="0">
              <a:buNone/>
            </a:pPr>
            <a:endParaRPr lang="ru-RU" sz="2800" dirty="0"/>
          </a:p>
          <a:p>
            <a:pPr marL="18415" indent="0">
              <a:buNone/>
            </a:pPr>
            <a:endParaRPr lang="ru-RU" sz="2800" dirty="0" smtClean="0"/>
          </a:p>
          <a:p>
            <a:pPr marL="18415" indent="0">
              <a:buNone/>
            </a:pPr>
            <a:endParaRPr lang="ru-RU" sz="2800" dirty="0"/>
          </a:p>
          <a:p>
            <a:pPr marL="18415" indent="0">
              <a:buNone/>
            </a:pPr>
            <a:endParaRPr lang="ru-RU" sz="2800" dirty="0" smtClean="0"/>
          </a:p>
          <a:p>
            <a:pPr marL="18415" indent="0">
              <a:buNone/>
            </a:pPr>
            <a:endParaRPr lang="ru-RU" sz="2800" dirty="0"/>
          </a:p>
          <a:p>
            <a:pPr marL="18415" indent="0">
              <a:buNone/>
            </a:pPr>
            <a:endParaRPr lang="ru-RU" sz="2800" dirty="0" smtClean="0"/>
          </a:p>
          <a:p>
            <a:pPr marL="18415" indent="0">
              <a:buNone/>
            </a:pPr>
            <a:endParaRPr lang="ru-RU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684</Words>
  <Application>Microsoft Office PowerPoint</Application>
  <PresentationFormat>Экран (4:3)</PresentationFormat>
  <Paragraphs>110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Базовая</vt:lpstr>
      <vt:lpstr>ЛЕКЦИЯ 4. МЕТОДИЧЕСКИЕ АСПЕКТЫ СОСТАВЛЕНИЯ СЕЛЕКЦИОННЫХ ПРОГРАММ В МОЛОЧНОМ СКОТОВОДСТВЕ  </vt:lpstr>
      <vt:lpstr>Слайд 2</vt:lpstr>
      <vt:lpstr>         Вопрос 1.  Этапы составления и оптимизации программы крупномасштабной селекции в молочном скотоводстве. 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genetika</dc:creator>
  <cp:lastModifiedBy>admin</cp:lastModifiedBy>
  <cp:revision>47</cp:revision>
  <dcterms:created xsi:type="dcterms:W3CDTF">2015-02-17T11:46:00Z</dcterms:created>
  <dcterms:modified xsi:type="dcterms:W3CDTF">2024-05-02T06:41:31Z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9C5CE2B8E86B4035BBFCEA9F008DC0B9_12</vt:lpwstr>
  </property>
  <property fmtid="{D5CDD505-2E9C-101B-9397-08002B2CF9AE}" pid="3" name="KSOProductBuildVer">
    <vt:lpwstr>1049-12.2.0.16731</vt:lpwstr>
  </property>
</Properties>
</file>