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58" r:id="rId4"/>
    <p:sldId id="288" r:id="rId5"/>
    <p:sldId id="287" r:id="rId6"/>
    <p:sldId id="289" r:id="rId7"/>
    <p:sldId id="290" r:id="rId8"/>
    <p:sldId id="291" r:id="rId9"/>
    <p:sldId id="292" r:id="rId10"/>
    <p:sldId id="293" r:id="rId11"/>
    <p:sldId id="294" r:id="rId12"/>
    <p:sldId id="284" r:id="rId13"/>
    <p:sldId id="295" r:id="rId14"/>
    <p:sldId id="296" r:id="rId15"/>
    <p:sldId id="297" r:id="rId16"/>
    <p:sldId id="298" r:id="rId17"/>
    <p:sldId id="281"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6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5" name="Date Placeholder 14"/>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16" name="Slide Number Placeholder 15"/>
          <p:cNvSpPr>
            <a:spLocks noGrp="1"/>
          </p:cNvSpPr>
          <p:nvPr>
            <p:ph type="sldNum" sz="quarter" idx="11"/>
          </p:nvPr>
        </p:nvSpPr>
        <p:spPr/>
        <p:txBody>
          <a:bodyPr/>
          <a:lstStyle/>
          <a:p>
            <a:fld id="{9674CCD2-9782-401F-B713-22E296A68D3D}" type="slidenum">
              <a:rPr lang="ru-RU" smtClean="0"/>
              <a:pPr/>
              <a:t>‹#›</a:t>
            </a:fld>
            <a:endParaRPr lang="ru-RU"/>
          </a:p>
        </p:txBody>
      </p:sp>
      <p:sp>
        <p:nvSpPr>
          <p:cNvPr id="17" name="Footer Placeholder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74CCD2-9782-401F-B713-22E296A68D3D}"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74CCD2-9782-401F-B713-22E296A68D3D}"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Title 12"/>
          <p:cNvSpPr>
            <a:spLocks noGrp="1"/>
          </p:cNvSpPr>
          <p:nvPr>
            <p:ph type="title"/>
          </p:nvPr>
        </p:nvSpPr>
        <p:spPr/>
        <p:txBody>
          <a:bodyPr/>
          <a:lstStyle/>
          <a:p>
            <a:r>
              <a:rPr lang="ru-RU" smtClean="0"/>
              <a:t>Образец заголовка</a:t>
            </a:r>
            <a:endParaRPr lang="en-US"/>
          </a:p>
        </p:txBody>
      </p:sp>
      <p:sp>
        <p:nvSpPr>
          <p:cNvPr id="14" name="Date Placeholder 13"/>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15" name="Slide Number Placeholder 14"/>
          <p:cNvSpPr>
            <a:spLocks noGrp="1"/>
          </p:cNvSpPr>
          <p:nvPr>
            <p:ph type="sldNum" sz="quarter" idx="11"/>
          </p:nvPr>
        </p:nvSpPr>
        <p:spPr/>
        <p:txBody>
          <a:bodyPr/>
          <a:lstStyle/>
          <a:p>
            <a:fld id="{9674CCD2-9782-401F-B713-22E296A68D3D}" type="slidenum">
              <a:rPr lang="ru-RU" smtClean="0"/>
              <a:pPr/>
              <a:t>‹#›</a:t>
            </a:fld>
            <a:endParaRPr lang="ru-RU"/>
          </a:p>
        </p:txBody>
      </p:sp>
      <p:sp>
        <p:nvSpPr>
          <p:cNvPr id="16" name="Footer Placeholder 15"/>
          <p:cNvSpPr>
            <a:spLocks noGrp="1"/>
          </p:cNvSpPr>
          <p:nvPr>
            <p:ph type="ftr" sz="quarter" idx="12"/>
          </p:nvPr>
        </p:nvSpPr>
        <p:spPr/>
        <p:txBody>
          <a:bodyPr/>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2" name="Date Placeholder 11"/>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13" name="Slide Number Placeholder 12"/>
          <p:cNvSpPr>
            <a:spLocks noGrp="1"/>
          </p:cNvSpPr>
          <p:nvPr>
            <p:ph type="sldNum" sz="quarter" idx="11"/>
          </p:nvPr>
        </p:nvSpPr>
        <p:spPr/>
        <p:txBody>
          <a:bodyPr/>
          <a:lstStyle/>
          <a:p>
            <a:fld id="{9674CCD2-9782-401F-B713-22E296A68D3D}" type="slidenum">
              <a:rPr lang="ru-RU" smtClean="0"/>
              <a:pPr/>
              <a:t>‹#›</a:t>
            </a:fld>
            <a:endParaRPr lang="ru-RU"/>
          </a:p>
        </p:txBody>
      </p:sp>
      <p:sp>
        <p:nvSpPr>
          <p:cNvPr id="14" name="Footer Placeholder 13"/>
          <p:cNvSpPr>
            <a:spLocks noGrp="1"/>
          </p:cNvSpPr>
          <p:nvPr>
            <p:ph type="ftr" sz="quarter" idx="12"/>
          </p:nvPr>
        </p:nvSpPr>
        <p:spPr/>
        <p:txBody>
          <a:bodyPr/>
          <a:lstStyle/>
          <a:p>
            <a:endParaRPr lang="ru-RU"/>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ru-RU" smtClean="0"/>
              <a:t>Образец заголовка</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9" name="Slide Number Placeholder 8"/>
          <p:cNvSpPr>
            <a:spLocks noGrp="1"/>
          </p:cNvSpPr>
          <p:nvPr>
            <p:ph type="sldNum" sz="quarter" idx="11"/>
          </p:nvPr>
        </p:nvSpPr>
        <p:spPr/>
        <p:txBody>
          <a:bodyPr/>
          <a:lstStyle/>
          <a:p>
            <a:fld id="{9674CCD2-9782-401F-B713-22E296A68D3D}" type="slidenum">
              <a:rPr lang="ru-RU" smtClean="0"/>
              <a:pPr/>
              <a:t>‹#›</a:t>
            </a:fld>
            <a:endParaRPr lang="ru-RU"/>
          </a:p>
        </p:txBody>
      </p:sp>
      <p:sp>
        <p:nvSpPr>
          <p:cNvPr id="10" name="Footer Placeholder 9"/>
          <p:cNvSpPr>
            <a:spLocks noGrp="1"/>
          </p:cNvSpPr>
          <p:nvPr>
            <p:ph type="ftr" sz="quarter" idx="12"/>
          </p:nvPr>
        </p:nvSpPr>
        <p:spPr/>
        <p:txBody>
          <a:bodyPr/>
          <a:lstStyle/>
          <a:p>
            <a:endParaRPr lang="ru-RU"/>
          </a:p>
        </p:txBody>
      </p:sp>
      <p:sp>
        <p:nvSpPr>
          <p:cNvPr id="11" name="Title 10"/>
          <p:cNvSpPr>
            <a:spLocks noGrp="1"/>
          </p:cNvSpPr>
          <p:nvPr>
            <p:ph type="title"/>
          </p:nvPr>
        </p:nvSpPr>
        <p:spPr/>
        <p:txBody>
          <a:bodyPr/>
          <a:lstStyle/>
          <a:p>
            <a:r>
              <a:rPr lang="ru-RU" smtClean="0"/>
              <a:t>Образец заголовка</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ru-RU" smtClean="0"/>
              <a:t>Образец заголовка</a:t>
            </a:r>
            <a:endParaRPr lang="en-US" dirty="0"/>
          </a:p>
        </p:txBody>
      </p:sp>
      <p:sp>
        <p:nvSpPr>
          <p:cNvPr id="14" name="Date Placeholder 13"/>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15" name="Slide Number Placeholder 14"/>
          <p:cNvSpPr>
            <a:spLocks noGrp="1"/>
          </p:cNvSpPr>
          <p:nvPr>
            <p:ph type="sldNum" sz="quarter" idx="11"/>
          </p:nvPr>
        </p:nvSpPr>
        <p:spPr/>
        <p:txBody>
          <a:bodyPr/>
          <a:lstStyle/>
          <a:p>
            <a:fld id="{9674CCD2-9782-401F-B713-22E296A68D3D}" type="slidenum">
              <a:rPr lang="ru-RU" smtClean="0"/>
              <a:pPr/>
              <a:t>‹#›</a:t>
            </a:fld>
            <a:endParaRPr lang="ru-RU"/>
          </a:p>
        </p:txBody>
      </p:sp>
      <p:sp>
        <p:nvSpPr>
          <p:cNvPr id="16" name="Footer Placeholder 15"/>
          <p:cNvSpPr>
            <a:spLocks noGrp="1"/>
          </p:cNvSpPr>
          <p:nvPr>
            <p:ph type="ftr" sz="quarter" idx="12"/>
          </p:nvPr>
        </p:nvSpPr>
        <p:spPr/>
        <p:txBody>
          <a:bodyPr/>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a:p>
        </p:txBody>
      </p:sp>
      <p:sp>
        <p:nvSpPr>
          <p:cNvPr id="7" name="Date Placeholder 6"/>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8" name="Slide Number Placeholder 7"/>
          <p:cNvSpPr>
            <a:spLocks noGrp="1"/>
          </p:cNvSpPr>
          <p:nvPr>
            <p:ph type="sldNum" sz="quarter" idx="11"/>
          </p:nvPr>
        </p:nvSpPr>
        <p:spPr/>
        <p:txBody>
          <a:bodyPr/>
          <a:lstStyle/>
          <a:p>
            <a:fld id="{9674CCD2-9782-401F-B713-22E296A68D3D}" type="slidenum">
              <a:rPr lang="ru-RU" smtClean="0"/>
              <a:pPr/>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6" name="Slide Number Placeholder 5"/>
          <p:cNvSpPr>
            <a:spLocks noGrp="1"/>
          </p:cNvSpPr>
          <p:nvPr>
            <p:ph type="sldNum" sz="quarter" idx="11"/>
          </p:nvPr>
        </p:nvSpPr>
        <p:spPr/>
        <p:txBody>
          <a:bodyPr/>
          <a:lstStyle/>
          <a:p>
            <a:fld id="{9674CCD2-9782-401F-B713-22E296A68D3D}" type="slidenum">
              <a:rPr lang="ru-RU" smtClean="0"/>
              <a:pPr/>
              <a:t>‹#›</a:t>
            </a:fld>
            <a:endParaRPr lang="ru-RU"/>
          </a:p>
        </p:txBody>
      </p:sp>
      <p:sp>
        <p:nvSpPr>
          <p:cNvPr id="7" name="Footer Placeholder 6"/>
          <p:cNvSpPr>
            <a:spLocks noGrp="1"/>
          </p:cNvSpPr>
          <p:nvPr>
            <p:ph type="ftr" sz="quarter" idx="12"/>
          </p:nvPr>
        </p:nvSpPr>
        <p:spPr/>
        <p:txBody>
          <a:bodyPr/>
          <a:lstStyle/>
          <a:p>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5" name="Date Placeholder 14"/>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16" name="Slide Number Placeholder 15"/>
          <p:cNvSpPr>
            <a:spLocks noGrp="1"/>
          </p:cNvSpPr>
          <p:nvPr>
            <p:ph type="sldNum" sz="quarter" idx="11"/>
          </p:nvPr>
        </p:nvSpPr>
        <p:spPr/>
        <p:txBody>
          <a:bodyPr/>
          <a:lstStyle/>
          <a:p>
            <a:fld id="{9674CCD2-9782-401F-B713-22E296A68D3D}" type="slidenum">
              <a:rPr lang="ru-RU" smtClean="0"/>
              <a:pPr/>
              <a:t>‹#›</a:t>
            </a:fld>
            <a:endParaRPr lang="ru-RU"/>
          </a:p>
        </p:txBody>
      </p:sp>
      <p:sp>
        <p:nvSpPr>
          <p:cNvPr id="17" name="Footer Placeholder 16"/>
          <p:cNvSpPr>
            <a:spLocks noGrp="1"/>
          </p:cNvSpPr>
          <p:nvPr>
            <p:ph type="ftr" sz="quarter" idx="12"/>
          </p:nvPr>
        </p:nvSpPr>
        <p:spPr/>
        <p:txBody>
          <a:bodyPr/>
          <a:lstStyle/>
          <a:p>
            <a:endParaRPr lang="ru-RU"/>
          </a:p>
        </p:txBody>
      </p:sp>
      <p:sp>
        <p:nvSpPr>
          <p:cNvPr id="18" name="Title 17"/>
          <p:cNvSpPr>
            <a:spLocks noGrp="1"/>
          </p:cNvSpPr>
          <p:nvPr>
            <p:ph type="title"/>
          </p:nvPr>
        </p:nvSpPr>
        <p:spPr/>
        <p:txBody>
          <a:bodyPr/>
          <a:lstStyle/>
          <a:p>
            <a:r>
              <a:rPr lang="ru-RU" smtClean="0"/>
              <a:t>Образец заголовка</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ru-RU" smtClean="0"/>
              <a:t>Образец заголовка</a:t>
            </a:r>
            <a:endParaRPr lang="en-US"/>
          </a:p>
        </p:txBody>
      </p:sp>
      <p:sp>
        <p:nvSpPr>
          <p:cNvPr id="13" name="Date Placeholder 12"/>
          <p:cNvSpPr>
            <a:spLocks noGrp="1"/>
          </p:cNvSpPr>
          <p:nvPr>
            <p:ph type="dt" sz="half" idx="10"/>
          </p:nvPr>
        </p:nvSpPr>
        <p:spPr/>
        <p:txBody>
          <a:bodyPr/>
          <a:lstStyle/>
          <a:p>
            <a:fld id="{97CBD7CE-F44C-4E17-B055-677E602A03BB}" type="datetimeFigureOut">
              <a:rPr lang="ru-RU" smtClean="0"/>
              <a:pPr/>
              <a:t>02.05.2024</a:t>
            </a:fld>
            <a:endParaRPr lang="ru-RU"/>
          </a:p>
        </p:txBody>
      </p:sp>
      <p:sp>
        <p:nvSpPr>
          <p:cNvPr id="14" name="Slide Number Placeholder 13"/>
          <p:cNvSpPr>
            <a:spLocks noGrp="1"/>
          </p:cNvSpPr>
          <p:nvPr>
            <p:ph type="sldNum" sz="quarter" idx="11"/>
          </p:nvPr>
        </p:nvSpPr>
        <p:spPr/>
        <p:txBody>
          <a:bodyPr/>
          <a:lstStyle/>
          <a:p>
            <a:fld id="{9674CCD2-9782-401F-B713-22E296A68D3D}" type="slidenum">
              <a:rPr lang="ru-RU" smtClean="0"/>
              <a:pPr/>
              <a:t>‹#›</a:t>
            </a:fld>
            <a:endParaRPr lang="ru-RU"/>
          </a:p>
        </p:txBody>
      </p:sp>
      <p:sp>
        <p:nvSpPr>
          <p:cNvPr id="15" name="Footer Placeholder 14"/>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97CBD7CE-F44C-4E17-B055-677E602A03BB}" type="datetimeFigureOut">
              <a:rPr lang="ru-RU" smtClean="0"/>
              <a:pPr/>
              <a:t>02.05.2024</a:t>
            </a:fld>
            <a:endParaRPr lang="ru-RU"/>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ru-RU"/>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9674CCD2-9782-401F-B713-22E296A68D3D}"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5670" y="4118706"/>
            <a:ext cx="8784976" cy="2423120"/>
          </a:xfrm>
        </p:spPr>
        <p:txBody>
          <a:bodyPr>
            <a:normAutofit/>
          </a:bodyPr>
          <a:lstStyle/>
          <a:p>
            <a:pPr algn="ctr"/>
            <a:r>
              <a:rPr lang="ru-RU" sz="3200" b="1" dirty="0">
                <a:solidFill>
                  <a:schemeClr val="tx1"/>
                </a:solidFill>
              </a:rPr>
              <a:t>ЛЕКЦИЯ </a:t>
            </a:r>
            <a:r>
              <a:rPr lang="ru-RU" sz="3200" b="1" dirty="0" smtClean="0">
                <a:solidFill>
                  <a:schemeClr val="tx1"/>
                </a:solidFill>
              </a:rPr>
              <a:t>3.</a:t>
            </a:r>
            <a:endParaRPr lang="ru-RU" sz="3200" b="1" dirty="0" smtClean="0">
              <a:solidFill>
                <a:schemeClr val="tx1"/>
              </a:solidFill>
            </a:endParaRPr>
          </a:p>
          <a:p>
            <a:pPr algn="ctr"/>
            <a:r>
              <a:rPr lang="ru-RU" sz="2400" b="1" i="1" dirty="0">
                <a:solidFill>
                  <a:schemeClr val="tx1"/>
                </a:solidFill>
              </a:rPr>
              <a:t>ПРИНЦИПЫ РАЗРАБОТКИ, МЕТОДИЧЕСКИЕ АСПЕКТЫ И ГЕНЕТИКО-ЭКОНОМИЧЕСКАЯ ОПТИМИЗАЦИЯ СЕЛЕКЦИОННОЙ ПРОГРАММЫ В МОЛОЧНОМ СКОТОВОДСТВЕ</a:t>
            </a:r>
          </a:p>
        </p:txBody>
      </p:sp>
      <p:pic>
        <p:nvPicPr>
          <p:cNvPr id="4" name="Picture 4"/>
          <p:cNvPicPr>
            <a:picLocks noChangeAspect="1" noChangeArrowheads="1"/>
          </p:cNvPicPr>
          <p:nvPr/>
        </p:nvPicPr>
        <p:blipFill>
          <a:blip r:embed="rId2" cstate="print"/>
          <a:srcRect/>
          <a:stretch>
            <a:fillRect/>
          </a:stretch>
        </p:blipFill>
        <p:spPr bwMode="auto">
          <a:xfrm>
            <a:off x="179512" y="332656"/>
            <a:ext cx="8672992" cy="378904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5676" y="946048"/>
            <a:ext cx="8424936" cy="1746888"/>
          </a:xfrm>
          <a:prstGeom prst="rect">
            <a:avLst/>
          </a:prstGeom>
        </p:spPr>
        <p:txBody>
          <a:bodyPr wrap="square">
            <a:spAutoFit/>
          </a:bodyPr>
          <a:lstStyle/>
          <a:p>
            <a:pPr indent="180340" algn="just">
              <a:lnSpc>
                <a:spcPct val="96000"/>
              </a:lnSpc>
              <a:spcAft>
                <a:spcPts val="0"/>
              </a:spcAft>
            </a:pPr>
            <a:r>
              <a:rPr lang="ru-RU" sz="2800" dirty="0">
                <a:latin typeface="Times New Roman"/>
                <a:ea typeface="Times New Roman"/>
              </a:rPr>
              <a:t>При 40</a:t>
            </a:r>
            <a:r>
              <a:rPr lang="ru-RU" sz="2800" dirty="0">
                <a:latin typeface="Times New Roman"/>
                <a:ea typeface="Times New Roman"/>
                <a:sym typeface="Symbol"/>
              </a:rPr>
              <a:t></a:t>
            </a:r>
            <a:r>
              <a:rPr lang="ru-RU" sz="2800" dirty="0">
                <a:latin typeface="Times New Roman"/>
                <a:ea typeface="Times New Roman"/>
              </a:rPr>
              <a:t>60 и более процентах популяции коров, осеменяемых спермой молодых быков, отклонение числа дочерей от оптимального размера не влечет за собой резкого снижения генетического прогресса.</a:t>
            </a:r>
            <a:endParaRPr lang="ru-RU" sz="2800" dirty="0">
              <a:effectLst/>
              <a:latin typeface="Times New Roman"/>
              <a:ea typeface="Times New Roman"/>
            </a:endParaRPr>
          </a:p>
        </p:txBody>
      </p:sp>
    </p:spTree>
    <p:extLst>
      <p:ext uri="{BB962C8B-B14F-4D97-AF65-F5344CB8AC3E}">
        <p14:creationId xmlns:p14="http://schemas.microsoft.com/office/powerpoint/2010/main" xmlns="" val="2489187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92696"/>
            <a:ext cx="8568952" cy="3970318"/>
          </a:xfrm>
          <a:prstGeom prst="rect">
            <a:avLst/>
          </a:prstGeom>
        </p:spPr>
        <p:txBody>
          <a:bodyPr wrap="square">
            <a:spAutoFit/>
          </a:bodyPr>
          <a:lstStyle/>
          <a:p>
            <a:r>
              <a:rPr lang="ru-RU" sz="2800" dirty="0">
                <a:latin typeface="Times New Roman"/>
                <a:ea typeface="Times New Roman"/>
              </a:rPr>
              <a:t>Исследования показали, что при постоянном банке спермы повышение объема контрольных осеменений увеличивает число эффективных дочерей на каждого проверяемого быка, точность их оценки по потомству, вследствие чего генетический прогресс популяции повышается. Однако повышение доли коров активной части, осеменяемых молодыми быками, более 30</a:t>
            </a:r>
            <a:r>
              <a:rPr lang="ru-RU" sz="2800" dirty="0">
                <a:latin typeface="Times New Roman"/>
                <a:ea typeface="Times New Roman"/>
                <a:cs typeface="Times New Roman"/>
                <a:sym typeface="Symbol"/>
              </a:rPr>
              <a:t></a:t>
            </a:r>
            <a:r>
              <a:rPr lang="ru-RU" sz="2800" dirty="0">
                <a:latin typeface="Times New Roman"/>
                <a:ea typeface="Times New Roman"/>
              </a:rPr>
              <a:t>40 % не оказывает существенного влияния на генетическое улучшение черно-пестрого скота популяции (</a:t>
            </a:r>
            <a:r>
              <a:rPr lang="ru-RU" sz="2800" dirty="0" smtClean="0">
                <a:latin typeface="Times New Roman"/>
                <a:ea typeface="Times New Roman"/>
              </a:rPr>
              <a:t>табл.1). </a:t>
            </a:r>
            <a:endParaRPr lang="ru-RU" sz="2800" dirty="0"/>
          </a:p>
        </p:txBody>
      </p:sp>
    </p:spTree>
    <p:extLst>
      <p:ext uri="{BB962C8B-B14F-4D97-AF65-F5344CB8AC3E}">
        <p14:creationId xmlns:p14="http://schemas.microsoft.com/office/powerpoint/2010/main" xmlns="" val="2864295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xmlns="" val="2678726415"/>
              </p:ext>
            </p:extLst>
          </p:nvPr>
        </p:nvGraphicFramePr>
        <p:xfrm>
          <a:off x="323528" y="1700807"/>
          <a:ext cx="8712969" cy="2952328"/>
        </p:xfrm>
        <a:graphic>
          <a:graphicData uri="http://schemas.openxmlformats.org/drawingml/2006/table">
            <a:tbl>
              <a:tblPr/>
              <a:tblGrid>
                <a:gridCol w="2772117"/>
                <a:gridCol w="990142"/>
                <a:gridCol w="990142"/>
                <a:gridCol w="990142"/>
                <a:gridCol w="990142"/>
                <a:gridCol w="990142"/>
                <a:gridCol w="990142"/>
              </a:tblGrid>
              <a:tr h="738082">
                <a:tc rowSpan="2">
                  <a:txBody>
                    <a:bodyPr/>
                    <a:lstStyle/>
                    <a:p>
                      <a:pPr algn="just">
                        <a:lnSpc>
                          <a:spcPct val="97000"/>
                        </a:lnSpc>
                        <a:spcAft>
                          <a:spcPts val="0"/>
                        </a:spcAft>
                      </a:pPr>
                      <a:r>
                        <a:rPr lang="ru-RU" sz="2000" dirty="0">
                          <a:effectLst/>
                          <a:latin typeface="Times New Roman"/>
                          <a:ea typeface="Times New Roman"/>
                        </a:rPr>
                        <a:t>Активная часть популяции, осеменяемая спермой проверяемых быков, %</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ctr">
                        <a:lnSpc>
                          <a:spcPct val="97000"/>
                        </a:lnSpc>
                        <a:spcAft>
                          <a:spcPts val="0"/>
                        </a:spcAft>
                      </a:pPr>
                      <a:r>
                        <a:rPr lang="ru-RU" sz="2000" dirty="0">
                          <a:effectLst/>
                          <a:latin typeface="Times New Roman"/>
                          <a:ea typeface="Times New Roman"/>
                        </a:rPr>
                        <a:t>Число эффективных дочерей, гол.</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ru-RU"/>
                    </a:p>
                  </a:txBody>
                  <a:tcPr/>
                </a:tc>
                <a:tc hMerge="1">
                  <a:txBody>
                    <a:bodyPr/>
                    <a:lstStyle/>
                    <a:p>
                      <a:endParaRPr lang="ru-RU"/>
                    </a:p>
                  </a:txBody>
                  <a:tcPr/>
                </a:tc>
                <a:tc gridSpan="3">
                  <a:txBody>
                    <a:bodyPr/>
                    <a:lstStyle/>
                    <a:p>
                      <a:pPr algn="ctr">
                        <a:lnSpc>
                          <a:spcPct val="97000"/>
                        </a:lnSpc>
                        <a:spcAft>
                          <a:spcPts val="0"/>
                        </a:spcAft>
                      </a:pPr>
                      <a:r>
                        <a:rPr lang="ru-RU" sz="2000">
                          <a:effectLst/>
                          <a:latin typeface="Times New Roman"/>
                          <a:ea typeface="Times New Roman"/>
                        </a:rPr>
                        <a:t>Ожидаемый генетический прогресс, %</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ru-RU"/>
                    </a:p>
                  </a:txBody>
                  <a:tcPr/>
                </a:tc>
                <a:tc hMerge="1">
                  <a:txBody>
                    <a:bodyPr/>
                    <a:lstStyle/>
                    <a:p>
                      <a:endParaRPr lang="ru-RU"/>
                    </a:p>
                  </a:txBody>
                  <a:tcPr/>
                </a:tc>
              </a:tr>
              <a:tr h="738082">
                <a:tc vMerge="1">
                  <a:txBody>
                    <a:bodyPr/>
                    <a:lstStyle/>
                    <a:p>
                      <a:endParaRPr lang="ru-RU"/>
                    </a:p>
                  </a:txBody>
                  <a:tcPr/>
                </a:tc>
                <a:tc>
                  <a:txBody>
                    <a:bodyPr/>
                    <a:lstStyle/>
                    <a:p>
                      <a:pPr algn="ctr">
                        <a:lnSpc>
                          <a:spcPct val="97000"/>
                        </a:lnSpc>
                        <a:spcAft>
                          <a:spcPts val="0"/>
                        </a:spcAft>
                      </a:pPr>
                      <a:r>
                        <a:rPr lang="ru-RU" sz="2000" dirty="0">
                          <a:effectLst/>
                          <a:latin typeface="Times New Roman"/>
                          <a:ea typeface="Times New Roman"/>
                        </a:rPr>
                        <a:t>20 тыс. доз</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30 тыс. доз</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40 тыс. доз</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20 тыс. доз</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30 тыс. доз</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40 тыс. доз</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9041">
                <a:tc>
                  <a:txBody>
                    <a:bodyPr/>
                    <a:lstStyle/>
                    <a:p>
                      <a:pPr algn="ctr">
                        <a:lnSpc>
                          <a:spcPct val="97000"/>
                        </a:lnSpc>
                        <a:spcAft>
                          <a:spcPts val="0"/>
                        </a:spcAft>
                      </a:pPr>
                      <a:r>
                        <a:rPr lang="ru-RU" sz="2000" dirty="0">
                          <a:effectLst/>
                          <a:latin typeface="Times New Roman"/>
                          <a:ea typeface="Times New Roman"/>
                        </a:rPr>
                        <a:t>20</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25</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35</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40</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1.83</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1.91</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1.96</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9041">
                <a:tc>
                  <a:txBody>
                    <a:bodyPr/>
                    <a:lstStyle/>
                    <a:p>
                      <a:pPr algn="ctr">
                        <a:lnSpc>
                          <a:spcPct val="97000"/>
                        </a:lnSpc>
                        <a:spcAft>
                          <a:spcPts val="0"/>
                        </a:spcAft>
                      </a:pPr>
                      <a:r>
                        <a:rPr lang="ru-RU" sz="2000" dirty="0">
                          <a:effectLst/>
                          <a:latin typeface="Times New Roman"/>
                          <a:ea typeface="Times New Roman"/>
                        </a:rPr>
                        <a:t>30</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35</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40</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61</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1.85</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1.95</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1.99</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9041">
                <a:tc>
                  <a:txBody>
                    <a:bodyPr/>
                    <a:lstStyle/>
                    <a:p>
                      <a:pPr algn="ctr">
                        <a:lnSpc>
                          <a:spcPct val="97000"/>
                        </a:lnSpc>
                        <a:spcAft>
                          <a:spcPts val="0"/>
                        </a:spcAft>
                      </a:pPr>
                      <a:r>
                        <a:rPr lang="ru-RU" sz="2000" dirty="0">
                          <a:effectLst/>
                          <a:latin typeface="Times New Roman"/>
                          <a:ea typeface="Times New Roman"/>
                        </a:rPr>
                        <a:t>40</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40</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61</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73</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1.90</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1.95</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2.01</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9041">
                <a:tc>
                  <a:txBody>
                    <a:bodyPr/>
                    <a:lstStyle/>
                    <a:p>
                      <a:pPr algn="ctr">
                        <a:lnSpc>
                          <a:spcPct val="97000"/>
                        </a:lnSpc>
                        <a:spcAft>
                          <a:spcPts val="0"/>
                        </a:spcAft>
                      </a:pPr>
                      <a:r>
                        <a:rPr lang="ru-RU" sz="2000" dirty="0">
                          <a:effectLst/>
                          <a:latin typeface="Times New Roman"/>
                          <a:ea typeface="Times New Roman"/>
                        </a:rPr>
                        <a:t>50</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40</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73</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98</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a:effectLst/>
                          <a:latin typeface="Times New Roman"/>
                          <a:ea typeface="Times New Roman"/>
                        </a:rPr>
                        <a:t>1.91</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1.97</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97000"/>
                        </a:lnSpc>
                        <a:spcAft>
                          <a:spcPts val="0"/>
                        </a:spcAft>
                      </a:pPr>
                      <a:r>
                        <a:rPr lang="ru-RU" sz="2000" dirty="0">
                          <a:effectLst/>
                          <a:latin typeface="Times New Roman"/>
                          <a:ea typeface="Times New Roman"/>
                        </a:rPr>
                        <a:t>2.02</a:t>
                      </a:r>
                    </a:p>
                  </a:txBody>
                  <a:tcPr marL="17780" marR="177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2" name="Заголовок 1"/>
          <p:cNvSpPr>
            <a:spLocks noGrp="1"/>
          </p:cNvSpPr>
          <p:nvPr>
            <p:ph type="title"/>
          </p:nvPr>
        </p:nvSpPr>
        <p:spPr>
          <a:xfrm>
            <a:off x="107504" y="274638"/>
            <a:ext cx="8928992" cy="1143000"/>
          </a:xfrm>
        </p:spPr>
        <p:txBody>
          <a:bodyPr>
            <a:noAutofit/>
          </a:bodyPr>
          <a:lstStyle/>
          <a:p>
            <a:pPr>
              <a:lnSpc>
                <a:spcPct val="97000"/>
              </a:lnSpc>
            </a:pPr>
            <a:r>
              <a:rPr lang="ru-RU" sz="2000" dirty="0">
                <a:latin typeface="Times New Roman"/>
                <a:ea typeface="Times New Roman"/>
              </a:rPr>
              <a:t>Т а б л и ц а  </a:t>
            </a:r>
            <a:r>
              <a:rPr lang="ru-RU" sz="2000" dirty="0" smtClean="0">
                <a:latin typeface="Times New Roman"/>
                <a:ea typeface="Times New Roman"/>
              </a:rPr>
              <a:t>1.  </a:t>
            </a:r>
            <a:r>
              <a:rPr lang="ru-RU" sz="2000" b="1" dirty="0">
                <a:latin typeface="Times New Roman"/>
                <a:ea typeface="Times New Roman"/>
              </a:rPr>
              <a:t>Зависимость генетического прогресса от доли популяции</a:t>
            </a:r>
            <a:r>
              <a:rPr lang="ru-RU" sz="2000" b="1" dirty="0" smtClean="0">
                <a:latin typeface="Times New Roman"/>
                <a:ea typeface="Times New Roman"/>
              </a:rPr>
              <a:t>, осеменяемой  </a:t>
            </a:r>
            <a:r>
              <a:rPr lang="ru-RU" sz="2000" b="1" dirty="0">
                <a:latin typeface="Times New Roman"/>
                <a:ea typeface="Times New Roman"/>
              </a:rPr>
              <a:t>спермой проверяемых быков (количество отцов быков - 6</a:t>
            </a:r>
            <a:r>
              <a:rPr lang="ru-RU" sz="2000" b="1" dirty="0" smtClean="0">
                <a:latin typeface="Times New Roman"/>
                <a:ea typeface="Times New Roman"/>
              </a:rPr>
              <a:t>, выбраковка </a:t>
            </a:r>
            <a:r>
              <a:rPr lang="ru-RU" sz="2000" b="1" dirty="0">
                <a:latin typeface="Times New Roman"/>
                <a:ea typeface="Times New Roman"/>
              </a:rPr>
              <a:t>ремонтных бычков по энергии роста - 10%)</a:t>
            </a:r>
            <a:r>
              <a:rPr lang="ru-RU" sz="2000" dirty="0">
                <a:latin typeface="Times New Roman"/>
                <a:ea typeface="Times New Roman"/>
              </a:rPr>
              <a:t/>
            </a:r>
            <a:br>
              <a:rPr lang="ru-RU" sz="2000" dirty="0">
                <a:latin typeface="Times New Roman"/>
                <a:ea typeface="Times New Roman"/>
              </a:rPr>
            </a:br>
            <a:endParaRPr lang="ru-RU" sz="2000" dirty="0"/>
          </a:p>
        </p:txBody>
      </p:sp>
    </p:spTree>
    <p:extLst>
      <p:ext uri="{BB962C8B-B14F-4D97-AF65-F5344CB8AC3E}">
        <p14:creationId xmlns:p14="http://schemas.microsoft.com/office/powerpoint/2010/main" xmlns="" val="7401030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1665" y="260648"/>
            <a:ext cx="8568952" cy="6361357"/>
          </a:xfrm>
          <a:prstGeom prst="rect">
            <a:avLst/>
          </a:prstGeom>
        </p:spPr>
        <p:txBody>
          <a:bodyPr wrap="square">
            <a:spAutoFit/>
          </a:bodyPr>
          <a:lstStyle/>
          <a:p>
            <a:pPr indent="180340" algn="just">
              <a:lnSpc>
                <a:spcPct val="97000"/>
              </a:lnSpc>
              <a:spcAft>
                <a:spcPts val="0"/>
              </a:spcAft>
            </a:pPr>
            <a:r>
              <a:rPr lang="ru-RU" sz="2800" dirty="0">
                <a:latin typeface="Times New Roman"/>
                <a:ea typeface="Times New Roman"/>
              </a:rPr>
              <a:t>По данным Н. З. </a:t>
            </a:r>
            <a:r>
              <a:rPr lang="ru-RU" sz="2800" dirty="0" err="1">
                <a:latin typeface="Times New Roman"/>
                <a:ea typeface="Times New Roman"/>
              </a:rPr>
              <a:t>Басовского</a:t>
            </a:r>
            <a:r>
              <a:rPr lang="ru-RU" sz="2800" dirty="0">
                <a:latin typeface="Times New Roman"/>
                <a:ea typeface="Times New Roman"/>
              </a:rPr>
              <a:t>, В. И. </a:t>
            </a:r>
            <a:r>
              <a:rPr lang="ru-RU" sz="2800" dirty="0" smtClean="0">
                <a:latin typeface="Times New Roman"/>
                <a:ea typeface="Times New Roman"/>
              </a:rPr>
              <a:t>Власова, </a:t>
            </a:r>
            <a:r>
              <a:rPr lang="ru-RU" sz="2800" dirty="0">
                <a:latin typeface="Times New Roman"/>
                <a:ea typeface="Times New Roman"/>
              </a:rPr>
              <a:t>если для получения ремонтных быков в породе отбирается два производителя и создается банк спермы размером в 20 тыс. </a:t>
            </a:r>
            <a:r>
              <a:rPr lang="ru-RU" sz="2800" dirty="0" err="1">
                <a:latin typeface="Times New Roman"/>
                <a:ea typeface="Times New Roman"/>
              </a:rPr>
              <a:t>спермодоз</a:t>
            </a:r>
            <a:r>
              <a:rPr lang="ru-RU" sz="2800" dirty="0">
                <a:latin typeface="Times New Roman"/>
                <a:ea typeface="Times New Roman"/>
              </a:rPr>
              <a:t> на каждого проверяемого быка, то ожидаемый генетический прогресс составит 50,3 кг молока в год, или 1,44 %. Увеличение  числа  отцов  до  10 голов  снижает генетический прогресс в популяции на 6,7 кг молока в год.</a:t>
            </a:r>
          </a:p>
          <a:p>
            <a:pPr indent="180340" algn="just">
              <a:lnSpc>
                <a:spcPct val="97000"/>
              </a:lnSpc>
              <a:spcAft>
                <a:spcPts val="0"/>
              </a:spcAft>
            </a:pPr>
            <a:r>
              <a:rPr lang="ru-RU" sz="2800" dirty="0">
                <a:latin typeface="Times New Roman"/>
                <a:ea typeface="Times New Roman"/>
              </a:rPr>
              <a:t>Накопление большого количества доз глубокозамороженной спермы от проверяемого быка дает возможность интенсивно использовать для искусственного осеменения коров и телок небольшое число наиболее ценных производителей, что приводит к повышению уровня генетического прогресса популяции.</a:t>
            </a:r>
            <a:endParaRPr lang="ru-RU" sz="2800" dirty="0">
              <a:effectLst/>
              <a:latin typeface="Times New Roman"/>
              <a:ea typeface="Times New Roman"/>
            </a:endParaRPr>
          </a:p>
        </p:txBody>
      </p:sp>
    </p:spTree>
    <p:extLst>
      <p:ext uri="{BB962C8B-B14F-4D97-AF65-F5344CB8AC3E}">
        <p14:creationId xmlns:p14="http://schemas.microsoft.com/office/powerpoint/2010/main" xmlns="" val="3273051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04664"/>
            <a:ext cx="8640960" cy="4689617"/>
          </a:xfrm>
          <a:prstGeom prst="rect">
            <a:avLst/>
          </a:prstGeom>
        </p:spPr>
        <p:txBody>
          <a:bodyPr wrap="square">
            <a:spAutoFit/>
          </a:bodyPr>
          <a:lstStyle/>
          <a:p>
            <a:pPr algn="just">
              <a:lnSpc>
                <a:spcPct val="97000"/>
              </a:lnSpc>
              <a:spcAft>
                <a:spcPts val="0"/>
              </a:spcAft>
            </a:pPr>
            <a:r>
              <a:rPr lang="ru-RU" sz="2800" dirty="0">
                <a:latin typeface="Times New Roman"/>
                <a:ea typeface="Times New Roman"/>
              </a:rPr>
              <a:t>В практической селекции разный уровень использования быков существенно влияет не только на генетическую и экономическую эффективность программы, но и на объем испытания, величину потомственной группы и масштабы проведения контрольных испытаний.    Поэтому при выборе оптимального варианта селекции приходится руководствоваться не столько  соображениями  получения от  нее максимальной генетической или экономической эффективности, сколько реальными возможностями ее </a:t>
            </a:r>
            <a:r>
              <a:rPr lang="ru-RU" sz="2800" dirty="0" smtClean="0">
                <a:latin typeface="Times New Roman"/>
                <a:ea typeface="Times New Roman"/>
              </a:rPr>
              <a:t>внедрения.</a:t>
            </a:r>
            <a:endParaRPr lang="ru-RU" sz="2800" dirty="0">
              <a:effectLst/>
              <a:latin typeface="Times New Roman"/>
              <a:ea typeface="Times New Roman"/>
            </a:endParaRPr>
          </a:p>
        </p:txBody>
      </p:sp>
    </p:spTree>
    <p:extLst>
      <p:ext uri="{BB962C8B-B14F-4D97-AF65-F5344CB8AC3E}">
        <p14:creationId xmlns:p14="http://schemas.microsoft.com/office/powerpoint/2010/main" xmlns="" val="384282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64910"/>
            <a:ext cx="8424936" cy="3017877"/>
          </a:xfrm>
          <a:prstGeom prst="rect">
            <a:avLst/>
          </a:prstGeom>
        </p:spPr>
        <p:txBody>
          <a:bodyPr wrap="square">
            <a:spAutoFit/>
          </a:bodyPr>
          <a:lstStyle/>
          <a:p>
            <a:pPr indent="180340" algn="just">
              <a:lnSpc>
                <a:spcPct val="97000"/>
              </a:lnSpc>
              <a:spcAft>
                <a:spcPts val="0"/>
              </a:spcAft>
            </a:pPr>
            <a:r>
              <a:rPr lang="ru-RU" sz="2800" dirty="0" smtClean="0">
                <a:latin typeface="Times New Roman"/>
                <a:ea typeface="Times New Roman"/>
              </a:rPr>
              <a:t>Вклад </a:t>
            </a:r>
            <a:r>
              <a:rPr lang="ru-RU" sz="2800" dirty="0">
                <a:latin typeface="Times New Roman"/>
                <a:ea typeface="Times New Roman"/>
              </a:rPr>
              <a:t>каждой категории племенных животных в общее генетическое улучшение популяции черно-пестрого </a:t>
            </a:r>
            <a:r>
              <a:rPr lang="ru-RU" sz="2800" dirty="0" smtClean="0">
                <a:latin typeface="Times New Roman"/>
                <a:ea typeface="Times New Roman"/>
              </a:rPr>
              <a:t>скота региона, следующий: так</a:t>
            </a:r>
            <a:r>
              <a:rPr lang="ru-RU" sz="2800" dirty="0">
                <a:latin typeface="Times New Roman"/>
                <a:ea typeface="Times New Roman"/>
              </a:rPr>
              <a:t>, вклад отцов быков составляет 44,5 %, отцов коров </a:t>
            </a:r>
            <a:r>
              <a:rPr lang="ru-RU" sz="2800" dirty="0">
                <a:latin typeface="Times New Roman"/>
                <a:ea typeface="Times New Roman"/>
                <a:sym typeface="Symbol"/>
              </a:rPr>
              <a:t></a:t>
            </a:r>
            <a:r>
              <a:rPr lang="ru-RU" sz="2800" dirty="0">
                <a:latin typeface="Times New Roman"/>
                <a:ea typeface="Times New Roman"/>
              </a:rPr>
              <a:t> 33,2 %, что в сумме достигает 77,7 %. Вклад матерей быков равен 17,4  %, а матерей коров </a:t>
            </a:r>
            <a:r>
              <a:rPr lang="ru-RU" sz="2800" dirty="0">
                <a:latin typeface="Times New Roman"/>
                <a:ea typeface="Times New Roman"/>
                <a:sym typeface="Symbol"/>
              </a:rPr>
              <a:t></a:t>
            </a:r>
            <a:r>
              <a:rPr lang="ru-RU" sz="2800" dirty="0">
                <a:latin typeface="Times New Roman"/>
                <a:ea typeface="Times New Roman"/>
              </a:rPr>
              <a:t> 4,9  %, общий вклад матерей достигает 22,3 %.</a:t>
            </a:r>
            <a:endParaRPr lang="ru-RU" sz="2800" dirty="0">
              <a:effectLst/>
              <a:latin typeface="Times New Roman"/>
              <a:ea typeface="Times New Roman"/>
            </a:endParaRPr>
          </a:p>
        </p:txBody>
      </p:sp>
    </p:spTree>
    <p:extLst>
      <p:ext uri="{BB962C8B-B14F-4D97-AF65-F5344CB8AC3E}">
        <p14:creationId xmlns:p14="http://schemas.microsoft.com/office/powerpoint/2010/main" xmlns="" val="1529329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620688"/>
            <a:ext cx="8280920" cy="3853747"/>
          </a:xfrm>
          <a:prstGeom prst="rect">
            <a:avLst/>
          </a:prstGeom>
        </p:spPr>
        <p:txBody>
          <a:bodyPr wrap="square">
            <a:spAutoFit/>
          </a:bodyPr>
          <a:lstStyle/>
          <a:p>
            <a:pPr indent="180340" algn="just">
              <a:lnSpc>
                <a:spcPct val="97000"/>
              </a:lnSpc>
              <a:spcAft>
                <a:spcPts val="0"/>
              </a:spcAft>
            </a:pPr>
            <a:r>
              <a:rPr lang="ru-RU" sz="2800" dirty="0">
                <a:latin typeface="Times New Roman"/>
                <a:ea typeface="Times New Roman"/>
              </a:rPr>
              <a:t>Разработанный вариант программы селекции, являясь теоретической основой перспективного планирования племенной работы, раскрывает наиболее рациональные пути повышения генетического прогресса популяции. Внедрение системы племенной работы на основе принципов крупномасштабной селекции, несомненно, окажет положительное влияние на эффективность ведения отрасли.</a:t>
            </a:r>
            <a:endParaRPr lang="ru-RU" sz="2800" dirty="0">
              <a:effectLst/>
              <a:latin typeface="Times New Roman"/>
              <a:ea typeface="Times New Roman"/>
            </a:endParaRPr>
          </a:p>
        </p:txBody>
      </p:sp>
    </p:spTree>
    <p:extLst>
      <p:ext uri="{BB962C8B-B14F-4D97-AF65-F5344CB8AC3E}">
        <p14:creationId xmlns:p14="http://schemas.microsoft.com/office/powerpoint/2010/main" xmlns="" val="1291588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14400" y="2276872"/>
            <a:ext cx="7330008" cy="1756792"/>
          </a:xfrm>
        </p:spPr>
        <p:txBody>
          <a:bodyPr>
            <a:normAutofit/>
          </a:bodyPr>
          <a:lstStyle/>
          <a:p>
            <a:pPr marL="0" indent="0">
              <a:buNone/>
            </a:pPr>
            <a:r>
              <a:rPr lang="ru-RU" sz="5400" dirty="0" smtClean="0">
                <a:latin typeface="Times New Roman" panose="02020603050405020304" pitchFamily="18" charset="0"/>
                <a:cs typeface="Times New Roman" panose="02020603050405020304" pitchFamily="18" charset="0"/>
              </a:rPr>
              <a:t>Спасибо за внимание</a:t>
            </a:r>
            <a:endParaRPr lang="ru-RU"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6451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685801"/>
            <a:ext cx="7834064" cy="3657599"/>
          </a:xfrm>
        </p:spPr>
        <p:txBody>
          <a:bodyPr/>
          <a:lstStyle/>
          <a:p>
            <a:pPr marL="0" indent="0" algn="ctr">
              <a:lnSpc>
                <a:spcPct val="97000"/>
              </a:lnSpc>
              <a:spcAft>
                <a:spcPts val="0"/>
              </a:spcAft>
              <a:buNone/>
            </a:pPr>
            <a:r>
              <a:rPr lang="ru-RU" sz="2800" b="1" dirty="0">
                <a:latin typeface="Times New Roman"/>
                <a:ea typeface="Times New Roman"/>
              </a:rPr>
              <a:t>ПРОГРАММА КРУПНОМАСШТАБНОЙ СЕЛЕКЦИИ </a:t>
            </a:r>
            <a:r>
              <a:rPr lang="ru-RU" sz="2800" b="1" dirty="0" smtClean="0">
                <a:latin typeface="Times New Roman"/>
              </a:rPr>
              <a:t>ЧЕРНО-ПЕСТРОГО </a:t>
            </a:r>
            <a:r>
              <a:rPr lang="ru-RU" sz="2800" b="1" dirty="0">
                <a:latin typeface="Times New Roman"/>
              </a:rPr>
              <a:t>СКОТА РЕГИОНА</a:t>
            </a:r>
          </a:p>
          <a:p>
            <a:pPr marL="0" indent="0">
              <a:buNone/>
            </a:pPr>
            <a:endParaRPr lang="ru-RU" dirty="0"/>
          </a:p>
        </p:txBody>
      </p:sp>
    </p:spTree>
    <p:extLst>
      <p:ext uri="{BB962C8B-B14F-4D97-AF65-F5344CB8AC3E}">
        <p14:creationId xmlns:p14="http://schemas.microsoft.com/office/powerpoint/2010/main" xmlns="" val="3723728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179512" y="116632"/>
            <a:ext cx="8856984" cy="6624736"/>
          </a:xfrm>
        </p:spPr>
        <p:txBody>
          <a:bodyPr>
            <a:normAutofit/>
          </a:bodyPr>
          <a:lstStyle/>
          <a:p>
            <a:pPr marL="3175" indent="350838" algn="just">
              <a:lnSpc>
                <a:spcPct val="98000"/>
              </a:lnSpc>
              <a:spcAft>
                <a:spcPts val="0"/>
              </a:spcAft>
              <a:buNone/>
            </a:pPr>
            <a:r>
              <a:rPr lang="ru-RU" sz="2400" dirty="0">
                <a:latin typeface="Times New Roman"/>
                <a:ea typeface="Times New Roman"/>
              </a:rPr>
              <a:t>По расчетам поголовье коров активной части популяции должно составлять 51 тыс. гол (30%). Так как генетический потенциал черно-пестрого скота реализован не полностью, при оптимизации программы принят  удой коров-первотелок на уровне 2500 кг, а средний удой популяции </a:t>
            </a:r>
            <a:r>
              <a:rPr lang="ru-RU" sz="2400" dirty="0">
                <a:latin typeface="Times New Roman"/>
                <a:ea typeface="Times New Roman"/>
                <a:sym typeface="Symbol"/>
              </a:rPr>
              <a:t></a:t>
            </a:r>
            <a:r>
              <a:rPr lang="ru-RU" sz="2400" dirty="0">
                <a:latin typeface="Times New Roman"/>
                <a:ea typeface="Times New Roman"/>
              </a:rPr>
              <a:t> 3000 кг молока..</a:t>
            </a:r>
          </a:p>
          <a:p>
            <a:pPr marL="3175" indent="350838" algn="just">
              <a:lnSpc>
                <a:spcPct val="98000"/>
              </a:lnSpc>
              <a:spcAft>
                <a:spcPts val="0"/>
              </a:spcAft>
              <a:buNone/>
            </a:pPr>
            <a:r>
              <a:rPr lang="ru-RU" sz="2400" dirty="0" smtClean="0">
                <a:latin typeface="Times New Roman"/>
                <a:ea typeface="Times New Roman"/>
              </a:rPr>
              <a:t>Для </a:t>
            </a:r>
            <a:r>
              <a:rPr lang="ru-RU" sz="2400" dirty="0">
                <a:latin typeface="Times New Roman"/>
                <a:ea typeface="Times New Roman"/>
              </a:rPr>
              <a:t>расчета вариантов селекционной программы с породой крупного рогатого скота по молочной продуктивности переменным факторам придаются следующие значения:</a:t>
            </a:r>
          </a:p>
          <a:p>
            <a:pPr marL="3175" indent="350838" algn="just">
              <a:lnSpc>
                <a:spcPct val="98000"/>
              </a:lnSpc>
              <a:spcAft>
                <a:spcPts val="0"/>
              </a:spcAft>
              <a:buNone/>
            </a:pPr>
            <a:r>
              <a:rPr lang="ru-RU" sz="2400" dirty="0">
                <a:latin typeface="Times New Roman"/>
                <a:ea typeface="Times New Roman"/>
              </a:rPr>
              <a:t>а)   число отцов быков  (ОБ) </a:t>
            </a:r>
            <a:r>
              <a:rPr lang="ru-RU" sz="2400" dirty="0">
                <a:latin typeface="Times New Roman"/>
                <a:ea typeface="Times New Roman"/>
                <a:sym typeface="Symbol"/>
              </a:rPr>
              <a:t></a:t>
            </a:r>
            <a:r>
              <a:rPr lang="ru-RU" sz="2400" dirty="0">
                <a:latin typeface="Times New Roman"/>
                <a:ea typeface="Times New Roman"/>
              </a:rPr>
              <a:t> 2, 4, 6, 8, 10;</a:t>
            </a:r>
          </a:p>
          <a:p>
            <a:pPr marL="3175" indent="350838" algn="just">
              <a:lnSpc>
                <a:spcPct val="98000"/>
              </a:lnSpc>
              <a:spcAft>
                <a:spcPts val="0"/>
              </a:spcAft>
              <a:buNone/>
            </a:pPr>
            <a:r>
              <a:rPr lang="ru-RU" sz="2400" dirty="0">
                <a:latin typeface="Times New Roman"/>
                <a:ea typeface="Times New Roman"/>
              </a:rPr>
              <a:t>б) доля активной части популяции, осеменяемой спермой проверяемых быков (ПБ) </a:t>
            </a:r>
            <a:r>
              <a:rPr lang="ru-RU" sz="2400" dirty="0">
                <a:latin typeface="Times New Roman"/>
                <a:ea typeface="Times New Roman"/>
                <a:sym typeface="Symbol"/>
              </a:rPr>
              <a:t></a:t>
            </a:r>
            <a:r>
              <a:rPr lang="ru-RU" sz="2400" dirty="0">
                <a:latin typeface="Times New Roman"/>
                <a:ea typeface="Times New Roman"/>
              </a:rPr>
              <a:t> 0,1; 0,2; 0,3; 0,4; 0,5; 0,6;</a:t>
            </a:r>
          </a:p>
          <a:p>
            <a:pPr marL="3175" indent="350838" algn="just">
              <a:lnSpc>
                <a:spcPct val="98000"/>
              </a:lnSpc>
              <a:spcAft>
                <a:spcPts val="0"/>
              </a:spcAft>
              <a:buNone/>
            </a:pPr>
            <a:r>
              <a:rPr lang="ru-RU" sz="2400" dirty="0">
                <a:latin typeface="Times New Roman"/>
                <a:ea typeface="Times New Roman"/>
              </a:rPr>
              <a:t>в)  количество эффективных дочерей, необходимых для оценки быка по качеству потомства (NД) </a:t>
            </a:r>
            <a:r>
              <a:rPr lang="ru-RU" sz="2400" dirty="0">
                <a:latin typeface="Times New Roman"/>
                <a:ea typeface="Times New Roman"/>
                <a:sym typeface="Symbol"/>
              </a:rPr>
              <a:t></a:t>
            </a:r>
            <a:r>
              <a:rPr lang="ru-RU" sz="2400" dirty="0">
                <a:latin typeface="Times New Roman"/>
                <a:ea typeface="Times New Roman"/>
              </a:rPr>
              <a:t> 10, 20, 30, 40, 50, 60, 70, 80, 90, 100 - до 300 голов;</a:t>
            </a:r>
          </a:p>
          <a:p>
            <a:pPr marL="3175" indent="350838" algn="just">
              <a:lnSpc>
                <a:spcPct val="98000"/>
              </a:lnSpc>
              <a:spcAft>
                <a:spcPts val="0"/>
              </a:spcAft>
              <a:buNone/>
            </a:pPr>
            <a:r>
              <a:rPr lang="ru-RU" sz="2400" dirty="0">
                <a:latin typeface="Times New Roman"/>
                <a:ea typeface="Times New Roman"/>
              </a:rPr>
              <a:t>г) банк долговременного хранения спермы на каждого проверяемого быка (С) </a:t>
            </a:r>
            <a:r>
              <a:rPr lang="ru-RU" sz="2400" dirty="0">
                <a:latin typeface="Times New Roman"/>
                <a:ea typeface="Times New Roman"/>
                <a:sym typeface="Symbol"/>
              </a:rPr>
              <a:t></a:t>
            </a:r>
            <a:r>
              <a:rPr lang="ru-RU" sz="2400" dirty="0">
                <a:latin typeface="Times New Roman"/>
                <a:ea typeface="Times New Roman"/>
              </a:rPr>
              <a:t> 10000, 20000, 30000, 40000, 50000 </a:t>
            </a:r>
            <a:r>
              <a:rPr lang="ru-RU" sz="2400" dirty="0" err="1">
                <a:latin typeface="Times New Roman"/>
                <a:ea typeface="Times New Roman"/>
              </a:rPr>
              <a:t>cпермодоз</a:t>
            </a:r>
            <a:r>
              <a:rPr lang="ru-RU" sz="2400" dirty="0">
                <a:latin typeface="Times New Roman"/>
                <a:ea typeface="Times New Roman"/>
              </a:rPr>
              <a:t> и т.д.</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2238" y="476672"/>
            <a:ext cx="8568952" cy="4358244"/>
          </a:xfrm>
          <a:prstGeom prst="rect">
            <a:avLst/>
          </a:prstGeom>
        </p:spPr>
        <p:txBody>
          <a:bodyPr wrap="square">
            <a:spAutoFit/>
          </a:bodyPr>
          <a:lstStyle/>
          <a:p>
            <a:pPr indent="180340" algn="just">
              <a:lnSpc>
                <a:spcPct val="99000"/>
              </a:lnSpc>
              <a:spcAft>
                <a:spcPts val="0"/>
              </a:spcAft>
            </a:pPr>
            <a:r>
              <a:rPr lang="ru-RU" sz="2800" dirty="0">
                <a:latin typeface="Times New Roman"/>
                <a:ea typeface="Times New Roman"/>
              </a:rPr>
              <a:t>При расчете окончательного варианта селекционной программы для популяции черно-пестрого скота области переменным факторам были даны следующие значения: количество отцов ремонтных быков </a:t>
            </a:r>
            <a:r>
              <a:rPr lang="ru-RU" sz="2800" dirty="0">
                <a:latin typeface="Times New Roman"/>
                <a:ea typeface="Times New Roman"/>
                <a:sym typeface="Symbol"/>
              </a:rPr>
              <a:t></a:t>
            </a:r>
            <a:r>
              <a:rPr lang="ru-RU" sz="2800" dirty="0">
                <a:latin typeface="Times New Roman"/>
                <a:ea typeface="Times New Roman"/>
              </a:rPr>
              <a:t>  6 голов; доля активной части популяции, осеменяемой спермой молодых быков </a:t>
            </a:r>
            <a:r>
              <a:rPr lang="ru-RU" sz="2800" dirty="0">
                <a:latin typeface="Times New Roman"/>
                <a:ea typeface="Times New Roman"/>
                <a:sym typeface="Symbol"/>
              </a:rPr>
              <a:t></a:t>
            </a:r>
            <a:r>
              <a:rPr lang="ru-RU" sz="2800" dirty="0">
                <a:latin typeface="Times New Roman"/>
                <a:ea typeface="Times New Roman"/>
              </a:rPr>
              <a:t> 0,20; количество эффективных дочерей, используемых для оценки быка по качеству потомства </a:t>
            </a:r>
            <a:r>
              <a:rPr lang="ru-RU" sz="2800" dirty="0">
                <a:latin typeface="Times New Roman"/>
                <a:ea typeface="Times New Roman"/>
                <a:sym typeface="Symbol"/>
              </a:rPr>
              <a:t></a:t>
            </a:r>
            <a:r>
              <a:rPr lang="ru-RU" sz="2800" dirty="0">
                <a:latin typeface="Times New Roman"/>
                <a:ea typeface="Times New Roman"/>
              </a:rPr>
              <a:t> 30 голов; банк долговременного хранения спермы, создаваемый на каждого проверяемого быка </a:t>
            </a:r>
            <a:r>
              <a:rPr lang="ru-RU" sz="2800" dirty="0">
                <a:latin typeface="Times New Roman"/>
                <a:ea typeface="Times New Roman"/>
                <a:sym typeface="Symbol"/>
              </a:rPr>
              <a:t></a:t>
            </a:r>
            <a:r>
              <a:rPr lang="ru-RU" sz="2800" dirty="0">
                <a:latin typeface="Times New Roman"/>
                <a:ea typeface="Times New Roman"/>
              </a:rPr>
              <a:t> 40 тыс. </a:t>
            </a:r>
            <a:r>
              <a:rPr lang="ru-RU" sz="2800" dirty="0" err="1">
                <a:latin typeface="Times New Roman"/>
                <a:ea typeface="Times New Roman"/>
              </a:rPr>
              <a:t>спермодоз</a:t>
            </a:r>
            <a:r>
              <a:rPr lang="ru-RU" sz="2800" dirty="0">
                <a:latin typeface="Times New Roman"/>
                <a:ea typeface="Times New Roman"/>
              </a:rPr>
              <a:t>.</a:t>
            </a:r>
            <a:endParaRPr lang="ru-RU" sz="2800" dirty="0">
              <a:effectLst/>
              <a:latin typeface="Times New Roman"/>
              <a:ea typeface="Times New Roman"/>
            </a:endParaRPr>
          </a:p>
        </p:txBody>
      </p:sp>
    </p:spTree>
    <p:extLst>
      <p:ext uri="{BB962C8B-B14F-4D97-AF65-F5344CB8AC3E}">
        <p14:creationId xmlns:p14="http://schemas.microsoft.com/office/powerpoint/2010/main" xmlns="" val="845845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332656"/>
            <a:ext cx="8229600" cy="4525963"/>
          </a:xfrm>
        </p:spPr>
        <p:txBody>
          <a:bodyPr>
            <a:noAutofit/>
          </a:bodyPr>
          <a:lstStyle/>
          <a:p>
            <a:pPr marL="0" indent="0" algn="just">
              <a:buNone/>
            </a:pPr>
            <a:r>
              <a:rPr lang="ru-RU" dirty="0"/>
              <a:t>При расчете окончательного варианта селекционной программы для популяции черно-пестрого скота области переменным факторам были даны следующие значения: количество отцов ремонтных быков </a:t>
            </a:r>
            <a:r>
              <a:rPr lang="ru-RU" dirty="0" smtClean="0"/>
              <a:t>-  </a:t>
            </a:r>
            <a:r>
              <a:rPr lang="ru-RU" dirty="0"/>
              <a:t>6 голов; доля активной части популяции, осеменяемой спермой молодых быков </a:t>
            </a:r>
            <a:r>
              <a:rPr lang="ru-RU" dirty="0" smtClean="0"/>
              <a:t>- </a:t>
            </a:r>
            <a:r>
              <a:rPr lang="ru-RU" dirty="0"/>
              <a:t>0,20; количество эффективных дочерей, используемых для оценки быка по качеству потомства </a:t>
            </a:r>
            <a:r>
              <a:rPr lang="ru-RU" dirty="0" smtClean="0"/>
              <a:t>- </a:t>
            </a:r>
            <a:r>
              <a:rPr lang="ru-RU" dirty="0"/>
              <a:t>30 голов; банк долговременного хранения спермы, создаваемый на каждого проверяемого быка </a:t>
            </a:r>
            <a:r>
              <a:rPr lang="ru-RU" dirty="0" smtClean="0"/>
              <a:t>- </a:t>
            </a:r>
            <a:r>
              <a:rPr lang="ru-RU" dirty="0"/>
              <a:t>40 тыс. </a:t>
            </a:r>
            <a:r>
              <a:rPr lang="ru-RU" dirty="0" err="1"/>
              <a:t>спермодоз</a:t>
            </a:r>
            <a:r>
              <a:rPr lang="ru-RU" dirty="0"/>
              <a:t>.</a:t>
            </a:r>
          </a:p>
        </p:txBody>
      </p:sp>
    </p:spTree>
    <p:extLst>
      <p:ext uri="{BB962C8B-B14F-4D97-AF65-F5344CB8AC3E}">
        <p14:creationId xmlns:p14="http://schemas.microsoft.com/office/powerpoint/2010/main" xmlns="" val="3749578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496944" cy="4784836"/>
          </a:xfrm>
          <a:prstGeom prst="rect">
            <a:avLst/>
          </a:prstGeom>
        </p:spPr>
        <p:txBody>
          <a:bodyPr wrap="square">
            <a:spAutoFit/>
          </a:bodyPr>
          <a:lstStyle/>
          <a:p>
            <a:pPr indent="180340" algn="just">
              <a:lnSpc>
                <a:spcPct val="99000"/>
              </a:lnSpc>
              <a:spcAft>
                <a:spcPts val="0"/>
              </a:spcAft>
            </a:pPr>
            <a:r>
              <a:rPr lang="ru-RU" sz="2800" dirty="0">
                <a:latin typeface="Times New Roman"/>
                <a:ea typeface="Times New Roman"/>
              </a:rPr>
              <a:t>Установлено, что величина генетического прогресса в популяции определяется следующими факторами: генетической вариабельностью признаков, на которые направлена селекция; точностью оценки племенного достоинства индивидов; интенсивностью селекции и использования племенных животных. Генетическая вариабельность </a:t>
            </a:r>
            <a:r>
              <a:rPr lang="ru-RU" sz="2800" dirty="0" err="1">
                <a:latin typeface="Times New Roman"/>
                <a:ea typeface="Times New Roman"/>
              </a:rPr>
              <a:t>селекционируемого</a:t>
            </a:r>
            <a:r>
              <a:rPr lang="ru-RU" sz="2800" dirty="0">
                <a:latin typeface="Times New Roman"/>
                <a:ea typeface="Times New Roman"/>
              </a:rPr>
              <a:t> признака в популяции является относительно стабильной величиной. Другие факторы могут меняться, и в процессе оптимизации можно добиться наиболее благоприятного их сочетания. </a:t>
            </a:r>
            <a:endParaRPr lang="ru-RU" sz="2800" dirty="0">
              <a:effectLst/>
              <a:latin typeface="Times New Roman"/>
              <a:ea typeface="Times New Roman"/>
            </a:endParaRPr>
          </a:p>
        </p:txBody>
      </p:sp>
    </p:spTree>
    <p:extLst>
      <p:ext uri="{BB962C8B-B14F-4D97-AF65-F5344CB8AC3E}">
        <p14:creationId xmlns:p14="http://schemas.microsoft.com/office/powerpoint/2010/main" xmlns="" val="1035273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6503" y="764704"/>
            <a:ext cx="8496944" cy="4784836"/>
          </a:xfrm>
          <a:prstGeom prst="rect">
            <a:avLst/>
          </a:prstGeom>
        </p:spPr>
        <p:txBody>
          <a:bodyPr wrap="square">
            <a:spAutoFit/>
          </a:bodyPr>
          <a:lstStyle/>
          <a:p>
            <a:pPr indent="180340" algn="just">
              <a:lnSpc>
                <a:spcPct val="99000"/>
              </a:lnSpc>
              <a:spcAft>
                <a:spcPts val="0"/>
              </a:spcAft>
            </a:pPr>
            <a:r>
              <a:rPr lang="ru-RU" sz="2800" dirty="0">
                <a:latin typeface="Times New Roman"/>
                <a:ea typeface="Times New Roman"/>
              </a:rPr>
              <a:t>По данным Н. З. </a:t>
            </a:r>
            <a:r>
              <a:rPr lang="ru-RU" sz="2800" dirty="0" err="1">
                <a:latin typeface="Times New Roman"/>
                <a:ea typeface="Times New Roman"/>
              </a:rPr>
              <a:t>Басовского</a:t>
            </a:r>
            <a:r>
              <a:rPr lang="ru-RU" sz="2800" dirty="0">
                <a:latin typeface="Times New Roman"/>
                <a:ea typeface="Times New Roman"/>
              </a:rPr>
              <a:t>, В. М. Кузнецова и др., точность оценки племенной ценности быка зависит от числа его дочерей и наследуемости признака, по которому проводится селекция. Они указывают, что на современном этапе развития племенного дела организацию испытания быков по качеству потомства следует рассматривать в двух аспектах:</a:t>
            </a:r>
          </a:p>
          <a:p>
            <a:pPr indent="180340" algn="just">
              <a:lnSpc>
                <a:spcPct val="99000"/>
              </a:lnSpc>
              <a:spcAft>
                <a:spcPts val="0"/>
              </a:spcAft>
            </a:pPr>
            <a:r>
              <a:rPr lang="ru-RU" sz="2800" dirty="0">
                <a:latin typeface="Times New Roman"/>
                <a:ea typeface="Times New Roman"/>
              </a:rPr>
              <a:t>а) с точки зрения достоверности оценки племенной ценности производителей;</a:t>
            </a:r>
          </a:p>
          <a:p>
            <a:pPr indent="180340" algn="just">
              <a:lnSpc>
                <a:spcPct val="99000"/>
              </a:lnSpc>
              <a:spcAft>
                <a:spcPts val="0"/>
              </a:spcAft>
            </a:pPr>
            <a:r>
              <a:rPr lang="ru-RU" sz="2800" dirty="0">
                <a:latin typeface="Times New Roman"/>
                <a:ea typeface="Times New Roman"/>
              </a:rPr>
              <a:t>б) получения максимального генетического прогресса в популяции.</a:t>
            </a:r>
            <a:endParaRPr lang="ru-RU" sz="2800" dirty="0">
              <a:effectLst/>
              <a:latin typeface="Times New Roman"/>
              <a:ea typeface="Times New Roman"/>
            </a:endParaRPr>
          </a:p>
        </p:txBody>
      </p:sp>
    </p:spTree>
    <p:extLst>
      <p:ext uri="{BB962C8B-B14F-4D97-AF65-F5344CB8AC3E}">
        <p14:creationId xmlns:p14="http://schemas.microsoft.com/office/powerpoint/2010/main" xmlns="" val="656704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42811" y="548680"/>
            <a:ext cx="8640960" cy="5638018"/>
          </a:xfrm>
          <a:prstGeom prst="rect">
            <a:avLst/>
          </a:prstGeom>
        </p:spPr>
        <p:txBody>
          <a:bodyPr wrap="square">
            <a:spAutoFit/>
          </a:bodyPr>
          <a:lstStyle/>
          <a:p>
            <a:pPr indent="180340" algn="just">
              <a:lnSpc>
                <a:spcPct val="99000"/>
              </a:lnSpc>
              <a:spcAft>
                <a:spcPts val="0"/>
              </a:spcAft>
            </a:pPr>
            <a:r>
              <a:rPr lang="ru-RU" sz="2800" dirty="0">
                <a:latin typeface="Times New Roman"/>
                <a:ea typeface="Times New Roman"/>
              </a:rPr>
              <a:t>На оптимальное количество эффективных дочерей влияет ряд факторов: величина популяции, наследуемость </a:t>
            </a:r>
            <a:r>
              <a:rPr lang="ru-RU" sz="2800" dirty="0" err="1">
                <a:latin typeface="Times New Roman"/>
                <a:ea typeface="Times New Roman"/>
              </a:rPr>
              <a:t>селекционируемого</a:t>
            </a:r>
            <a:r>
              <a:rPr lang="ru-RU" sz="2800" dirty="0">
                <a:latin typeface="Times New Roman"/>
                <a:ea typeface="Times New Roman"/>
              </a:rPr>
              <a:t> признака, величина инбредной депрессии по молочной продуктивности на единицу повышения коэффициента инбридинга, величина фенотипического стандартного отклонения, интенсивность селекции быков, оцененных по качеству потомства, количество коров в популяции, осеменяемых спермой быков, проверяемых и оцененных по качеству потомства. При 10 % популяции, осеменяемой спермой проверяемых быков, оптимальный размер эффективных дочерей составляет 20 голов, при 60 % </a:t>
            </a:r>
            <a:r>
              <a:rPr lang="ru-RU" sz="2800" dirty="0">
                <a:latin typeface="Times New Roman"/>
                <a:ea typeface="Times New Roman"/>
                <a:sym typeface="Symbol"/>
              </a:rPr>
              <a:t></a:t>
            </a:r>
            <a:r>
              <a:rPr lang="ru-RU" sz="2800" dirty="0">
                <a:latin typeface="Times New Roman"/>
                <a:ea typeface="Times New Roman"/>
              </a:rPr>
              <a:t> 120 голов.</a:t>
            </a:r>
            <a:endParaRPr lang="ru-RU" sz="2800" dirty="0">
              <a:effectLst/>
              <a:latin typeface="Times New Roman"/>
              <a:ea typeface="Times New Roman"/>
            </a:endParaRPr>
          </a:p>
        </p:txBody>
      </p:sp>
    </p:spTree>
    <p:extLst>
      <p:ext uri="{BB962C8B-B14F-4D97-AF65-F5344CB8AC3E}">
        <p14:creationId xmlns:p14="http://schemas.microsoft.com/office/powerpoint/2010/main" xmlns="" val="2860002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692696"/>
            <a:ext cx="8640960" cy="4228722"/>
          </a:xfrm>
          <a:prstGeom prst="rect">
            <a:avLst/>
          </a:prstGeom>
        </p:spPr>
        <p:txBody>
          <a:bodyPr wrap="square">
            <a:spAutoFit/>
          </a:bodyPr>
          <a:lstStyle/>
          <a:p>
            <a:pPr indent="180340" algn="just">
              <a:lnSpc>
                <a:spcPct val="96000"/>
              </a:lnSpc>
              <a:spcAft>
                <a:spcPts val="0"/>
              </a:spcAft>
            </a:pPr>
            <a:r>
              <a:rPr lang="ru-RU" sz="2800" dirty="0">
                <a:latin typeface="Times New Roman"/>
                <a:ea typeface="Times New Roman"/>
              </a:rPr>
              <a:t>С увеличением доли популяции, осеменяемой спермой молодых быков, от 20 до 90 % точность оценки генотипа производителя (в) увеличивается от 0,847 до 0,970 (в </a:t>
            </a:r>
            <a:r>
              <a:rPr lang="ru-RU" sz="2800" dirty="0">
                <a:latin typeface="Times New Roman"/>
                <a:ea typeface="Times New Roman"/>
                <a:sym typeface="Symbol"/>
              </a:rPr>
              <a:t></a:t>
            </a:r>
            <a:r>
              <a:rPr lang="ru-RU" sz="2800" dirty="0">
                <a:latin typeface="Times New Roman"/>
                <a:ea typeface="Times New Roman"/>
              </a:rPr>
              <a:t> регрессия индекса быков на их племенную ценность). Однако увеличение коэффициента регрессии выше 0,929 не влечет за собой повышения генетического улучшения популяции вследствие уменьшения той части популяции, которая должна осеменяться спермой отобранных по качеству потомства производителей.</a:t>
            </a:r>
            <a:endParaRPr lang="ru-RU" sz="2800" dirty="0">
              <a:effectLst/>
              <a:latin typeface="Times New Roman"/>
              <a:ea typeface="Times New Roman"/>
            </a:endParaRPr>
          </a:p>
        </p:txBody>
      </p:sp>
    </p:spTree>
    <p:extLst>
      <p:ext uri="{BB962C8B-B14F-4D97-AF65-F5344CB8AC3E}">
        <p14:creationId xmlns:p14="http://schemas.microsoft.com/office/powerpoint/2010/main" xmlns="" val="1274476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Базовая">
  <a:themeElements>
    <a:clrScheme name="Базовая">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Базовая">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азовая">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205</TotalTime>
  <Words>1092</Words>
  <Application>Microsoft Office PowerPoint</Application>
  <PresentationFormat>Экран (4:3)</PresentationFormat>
  <Paragraphs>63</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Базовая</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Т а б л и ц а  1.  Зависимость генетического прогресса от доли популяции, осеменяемой  спермой проверяемых быков (количество отцов быков - 6, выбраковка ремонтных бычков по энергии роста - 10%) </vt:lpstr>
      <vt:lpstr>Слайд 13</vt:lpstr>
      <vt:lpstr>Слайд 14</vt:lpstr>
      <vt:lpstr>Слайд 15</vt:lpstr>
      <vt:lpstr>Слайд 16</vt:lpstr>
      <vt:lpstr>Слайд 17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genetika</dc:creator>
  <cp:lastModifiedBy>admin</cp:lastModifiedBy>
  <cp:revision>26</cp:revision>
  <dcterms:created xsi:type="dcterms:W3CDTF">2015-02-17T11:46:44Z</dcterms:created>
  <dcterms:modified xsi:type="dcterms:W3CDTF">2024-05-02T06:28:08Z</dcterms:modified>
</cp:coreProperties>
</file>