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16" name="Slide Number Placeholder 15"/>
          <p:cNvSpPr>
            <a:spLocks noGrp="1"/>
          </p:cNvSpPr>
          <p:nvPr>
            <p:ph type="sldNum" sz="quarter" idx="11"/>
          </p:nvPr>
        </p:nvSpPr>
        <p:spPr/>
        <p:txBody>
          <a:bodyPr/>
          <a:lstStyle/>
          <a:p>
            <a:fld id="{23378CD3-0525-4F57-BE03-C608ADA4586E}"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15" name="Slide Number Placeholder 14"/>
          <p:cNvSpPr>
            <a:spLocks noGrp="1"/>
          </p:cNvSpPr>
          <p:nvPr>
            <p:ph type="sldNum" sz="quarter" idx="11"/>
          </p:nvPr>
        </p:nvSpPr>
        <p:spPr/>
        <p:txBody>
          <a:bodyPr/>
          <a:lstStyle/>
          <a:p>
            <a:fld id="{23378CD3-0525-4F57-BE03-C608ADA4586E}"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3378CD3-0525-4F57-BE03-C608ADA4586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13" name="Slide Number Placeholder 12"/>
          <p:cNvSpPr>
            <a:spLocks noGrp="1"/>
          </p:cNvSpPr>
          <p:nvPr>
            <p:ph type="sldNum" sz="quarter" idx="11"/>
          </p:nvPr>
        </p:nvSpPr>
        <p:spPr/>
        <p:txBody>
          <a:bodyPr/>
          <a:lstStyle/>
          <a:p>
            <a:fld id="{23378CD3-0525-4F57-BE03-C608ADA4586E}"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9" name="Slide Number Placeholder 8"/>
          <p:cNvSpPr>
            <a:spLocks noGrp="1"/>
          </p:cNvSpPr>
          <p:nvPr>
            <p:ph type="sldNum" sz="quarter" idx="11"/>
          </p:nvPr>
        </p:nvSpPr>
        <p:spPr/>
        <p:txBody>
          <a:bodyPr/>
          <a:lstStyle/>
          <a:p>
            <a:fld id="{23378CD3-0525-4F57-BE03-C608ADA4586E}"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15" name="Slide Number Placeholder 14"/>
          <p:cNvSpPr>
            <a:spLocks noGrp="1"/>
          </p:cNvSpPr>
          <p:nvPr>
            <p:ph type="sldNum" sz="quarter" idx="11"/>
          </p:nvPr>
        </p:nvSpPr>
        <p:spPr/>
        <p:txBody>
          <a:bodyPr/>
          <a:lstStyle/>
          <a:p>
            <a:fld id="{23378CD3-0525-4F57-BE03-C608ADA4586E}"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8" name="Slide Number Placeholder 7"/>
          <p:cNvSpPr>
            <a:spLocks noGrp="1"/>
          </p:cNvSpPr>
          <p:nvPr>
            <p:ph type="sldNum" sz="quarter" idx="11"/>
          </p:nvPr>
        </p:nvSpPr>
        <p:spPr/>
        <p:txBody>
          <a:bodyPr/>
          <a:lstStyle/>
          <a:p>
            <a:fld id="{23378CD3-0525-4F57-BE03-C608ADA4586E}"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6" name="Slide Number Placeholder 5"/>
          <p:cNvSpPr>
            <a:spLocks noGrp="1"/>
          </p:cNvSpPr>
          <p:nvPr>
            <p:ph type="sldNum" sz="quarter" idx="11"/>
          </p:nvPr>
        </p:nvSpPr>
        <p:spPr/>
        <p:txBody>
          <a:bodyPr/>
          <a:lstStyle/>
          <a:p>
            <a:fld id="{23378CD3-0525-4F57-BE03-C608ADA4586E}"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16" name="Slide Number Placeholder 15"/>
          <p:cNvSpPr>
            <a:spLocks noGrp="1"/>
          </p:cNvSpPr>
          <p:nvPr>
            <p:ph type="sldNum" sz="quarter" idx="11"/>
          </p:nvPr>
        </p:nvSpPr>
        <p:spPr/>
        <p:txBody>
          <a:bodyPr/>
          <a:lstStyle/>
          <a:p>
            <a:fld id="{23378CD3-0525-4F57-BE03-C608ADA4586E}"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4E93D213-48B1-4B3C-97EC-6C64A1778D35}" type="datetimeFigureOut">
              <a:rPr lang="ru-RU" smtClean="0"/>
              <a:pPr/>
              <a:t>02.05.2024</a:t>
            </a:fld>
            <a:endParaRPr lang="ru-RU"/>
          </a:p>
        </p:txBody>
      </p:sp>
      <p:sp>
        <p:nvSpPr>
          <p:cNvPr id="14" name="Slide Number Placeholder 13"/>
          <p:cNvSpPr>
            <a:spLocks noGrp="1"/>
          </p:cNvSpPr>
          <p:nvPr>
            <p:ph type="sldNum" sz="quarter" idx="11"/>
          </p:nvPr>
        </p:nvSpPr>
        <p:spPr/>
        <p:txBody>
          <a:bodyPr/>
          <a:lstStyle/>
          <a:p>
            <a:fld id="{23378CD3-0525-4F57-BE03-C608ADA4586E}"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4E93D213-48B1-4B3C-97EC-6C64A1778D35}" type="datetimeFigureOut">
              <a:rPr lang="ru-RU" smtClean="0"/>
              <a:pPr/>
              <a:t>02.05.2024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3378CD3-0525-4F57-BE03-C608ADA4586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93D213-48B1-4B3C-97EC-6C64A1778D35}" type="datetimeFigureOut">
              <a:rPr lang="ru-RU" smtClean="0"/>
              <a:pPr/>
              <a:t>02.05.2024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78CD3-0525-4F57-BE03-C608ADA4586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00100" y="2213251"/>
            <a:ext cx="7543800" cy="2152650"/>
          </a:xfrm>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0867"/>
            <a:ext cx="9144000" cy="68532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20688"/>
            <a:ext cx="9144000" cy="158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143000" y="5877272"/>
            <a:ext cx="6858000" cy="369332"/>
          </a:xfrm>
          <a:prstGeom prst="rect">
            <a:avLst/>
          </a:prstGeom>
        </p:spPr>
        <p:txBody>
          <a:bodyPr wrap="square">
            <a:spAutoFit/>
          </a:bodyPr>
          <a:lstStyle/>
          <a:p>
            <a:endParaRPr lang="ru-RU" dirty="0"/>
          </a:p>
        </p:txBody>
      </p:sp>
      <p:sp>
        <p:nvSpPr>
          <p:cNvPr id="5" name="Прямоугольник 4"/>
          <p:cNvSpPr/>
          <p:nvPr/>
        </p:nvSpPr>
        <p:spPr>
          <a:xfrm>
            <a:off x="0" y="5990754"/>
            <a:ext cx="9036496" cy="1200329"/>
          </a:xfrm>
          <a:prstGeom prst="rect">
            <a:avLst/>
          </a:prstGeom>
        </p:spPr>
        <p:txBody>
          <a:bodyPr wrap="square">
            <a:spAutoFit/>
          </a:bodyPr>
          <a:lstStyle/>
          <a:p>
            <a:r>
              <a:rPr lang="ru-RU" sz="2400" b="1" dirty="0" smtClean="0"/>
              <a:t>Лектор – доцент, кандидат сельскохозяйственных наук </a:t>
            </a:r>
          </a:p>
          <a:p>
            <a:r>
              <a:rPr lang="ru-RU" sz="2400" b="1" dirty="0" smtClean="0">
                <a:solidFill>
                  <a:srgbClr val="FF0000"/>
                </a:solidFill>
              </a:rPr>
              <a:t>Александр Владимирович Мартынов</a:t>
            </a:r>
          </a:p>
          <a:p>
            <a:endParaRPr lang="ru-RU" sz="2400" b="1" dirty="0">
              <a:solidFill>
                <a:srgbClr val="FF0000"/>
              </a:solidFill>
            </a:endParaRPr>
          </a:p>
        </p:txBody>
      </p:sp>
    </p:spTree>
    <p:extLst>
      <p:ext uri="{BB962C8B-B14F-4D97-AF65-F5344CB8AC3E}">
        <p14:creationId xmlns="" xmlns:p14="http://schemas.microsoft.com/office/powerpoint/2010/main" val="17445418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76672"/>
            <a:ext cx="8784976" cy="6124754"/>
          </a:xfrm>
          <a:prstGeom prst="rect">
            <a:avLst/>
          </a:prstGeom>
        </p:spPr>
        <p:txBody>
          <a:bodyPr wrap="square">
            <a:spAutoFit/>
          </a:bodyPr>
          <a:lstStyle/>
          <a:p>
            <a:pPr algn="just">
              <a:spcAft>
                <a:spcPts val="0"/>
              </a:spcAft>
            </a:pPr>
            <a:r>
              <a:rPr lang="ru-RU" sz="2800" dirty="0" smtClean="0">
                <a:effectLst/>
                <a:latin typeface="Times New Roman"/>
                <a:ea typeface="Times New Roman"/>
              </a:rPr>
              <a:t>В зоотехнии для оценки генотипа по фенотипам его родственников принято два метода: оценка по происхождению (по родословной) и оценка и испытание по качеству потомства. При оценке животных по родословной его оценивают на основании данных отцов, матерей и боковых родственных и более отдаленных предков.</a:t>
            </a:r>
          </a:p>
          <a:p>
            <a:pPr algn="just">
              <a:spcAft>
                <a:spcPts val="0"/>
              </a:spcAft>
            </a:pPr>
            <a:r>
              <a:rPr lang="ru-RU" sz="2800" dirty="0" smtClean="0">
                <a:effectLst/>
                <a:latin typeface="Times New Roman"/>
                <a:ea typeface="Times New Roman"/>
              </a:rPr>
              <a:t>Лучшими по результатам оценки по происхождению будут те животные, в родословной которых больше высокопродуктивных предков, многие из которых проверены по качеству потомства. Наследование продуктивных качеств будет более надежным, если ценные предки находятся и в материнской, и отцовской стороне родословной ближе к пробанду.</a:t>
            </a:r>
            <a:endParaRPr lang="ru-RU" sz="2800" dirty="0">
              <a:effectLst/>
              <a:latin typeface="Times New Roman"/>
              <a:ea typeface="Times New Roman"/>
            </a:endParaRPr>
          </a:p>
        </p:txBody>
      </p:sp>
    </p:spTree>
    <p:extLst>
      <p:ext uri="{BB962C8B-B14F-4D97-AF65-F5344CB8AC3E}">
        <p14:creationId xmlns="" xmlns:p14="http://schemas.microsoft.com/office/powerpoint/2010/main" val="355803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581" y="692696"/>
            <a:ext cx="8712968" cy="1569660"/>
          </a:xfrm>
          <a:prstGeom prst="rect">
            <a:avLst/>
          </a:prstGeom>
        </p:spPr>
        <p:txBody>
          <a:bodyPr wrap="square">
            <a:spAutoFit/>
          </a:bodyPr>
          <a:lstStyle/>
          <a:p>
            <a:pPr algn="just">
              <a:spcAft>
                <a:spcPts val="0"/>
              </a:spcAft>
            </a:pPr>
            <a:r>
              <a:rPr lang="ru-RU" sz="3200" b="1" dirty="0" smtClean="0">
                <a:effectLst/>
                <a:latin typeface="Times New Roman"/>
                <a:ea typeface="Times New Roman"/>
              </a:rPr>
              <a:t>2. Аддитивно-генетическая или общая племенная ценность животных по одному из хозяйственно полезных признаков</a:t>
            </a:r>
            <a:endParaRPr lang="ru-RU" sz="3200" dirty="0">
              <a:effectLst/>
              <a:latin typeface="Times New Roman"/>
              <a:ea typeface="Calibri"/>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5" y="2636912"/>
            <a:ext cx="4332114" cy="103973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165581" y="4005064"/>
            <a:ext cx="8712968" cy="1384995"/>
          </a:xfrm>
          <a:prstGeom prst="rect">
            <a:avLst/>
          </a:prstGeom>
        </p:spPr>
        <p:txBody>
          <a:bodyPr wrap="square">
            <a:spAutoFit/>
          </a:bodyPr>
          <a:lstStyle/>
          <a:p>
            <a:pPr algn="just">
              <a:spcAft>
                <a:spcPts val="0"/>
              </a:spcAft>
            </a:pPr>
            <a:r>
              <a:rPr lang="ru-RU" sz="2800" dirty="0" smtClean="0">
                <a:effectLst/>
                <a:latin typeface="Times New Roman"/>
                <a:ea typeface="Times New Roman"/>
              </a:rPr>
              <a:t>где G</a:t>
            </a:r>
            <a:r>
              <a:rPr lang="en-US" sz="2800" dirty="0" smtClean="0">
                <a:effectLst/>
                <a:latin typeface="Times New Roman"/>
                <a:ea typeface="Times New Roman"/>
              </a:rPr>
              <a:t> </a:t>
            </a:r>
            <a:r>
              <a:rPr lang="ru-RU" sz="2800" dirty="0" smtClean="0">
                <a:effectLst/>
                <a:latin typeface="Times New Roman"/>
                <a:ea typeface="Times New Roman"/>
              </a:rPr>
              <a:t>— генетическая ценность животного; </a:t>
            </a:r>
            <a:endParaRPr lang="ru-RU" sz="2800" dirty="0" smtClean="0">
              <a:effectLst/>
              <a:latin typeface="Times New Roman"/>
              <a:ea typeface="Calibri"/>
            </a:endParaRPr>
          </a:p>
          <a:p>
            <a:pPr algn="just">
              <a:spcAft>
                <a:spcPts val="0"/>
              </a:spcAft>
            </a:pPr>
            <a:r>
              <a:rPr lang="en-US" sz="2800" dirty="0" smtClean="0">
                <a:effectLst/>
                <a:latin typeface="Times New Roman"/>
                <a:ea typeface="Times New Roman"/>
              </a:rPr>
              <a:t>       </a:t>
            </a:r>
            <a:r>
              <a:rPr lang="ru-RU" sz="2800" dirty="0" smtClean="0">
                <a:effectLst/>
                <a:latin typeface="Times New Roman"/>
                <a:ea typeface="Times New Roman"/>
              </a:rPr>
              <a:t>U—отклонение от генетической ценности, обусловленное внешней средой.</a:t>
            </a:r>
            <a:endParaRPr lang="ru-RU" sz="2800" dirty="0">
              <a:effectLst/>
              <a:latin typeface="Times New Roman"/>
              <a:ea typeface="Calibri"/>
            </a:endParaRPr>
          </a:p>
        </p:txBody>
      </p:sp>
    </p:spTree>
    <p:extLst>
      <p:ext uri="{BB962C8B-B14F-4D97-AF65-F5344CB8AC3E}">
        <p14:creationId xmlns="" xmlns:p14="http://schemas.microsoft.com/office/powerpoint/2010/main" val="3135161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8839" y="692696"/>
            <a:ext cx="8640960" cy="3293209"/>
          </a:xfrm>
          <a:prstGeom prst="rect">
            <a:avLst/>
          </a:prstGeom>
        </p:spPr>
        <p:txBody>
          <a:bodyPr wrap="square">
            <a:spAutoFit/>
          </a:bodyPr>
          <a:lstStyle/>
          <a:p>
            <a:pPr algn="just">
              <a:spcAft>
                <a:spcPts val="0"/>
              </a:spcAft>
            </a:pPr>
            <a:r>
              <a:rPr lang="ru-RU" sz="2800" dirty="0" smtClean="0">
                <a:effectLst/>
                <a:latin typeface="Times New Roman"/>
                <a:ea typeface="Times New Roman"/>
              </a:rPr>
              <a:t>Генетическая  ценность животных  определяется  аддитивным  эффектом генов (А) и отклонением от него, обусловленным доминированию (D) и взаимодействием генов (</a:t>
            </a:r>
            <a:r>
              <a:rPr lang="en-US" sz="2800" dirty="0" smtClean="0">
                <a:effectLst/>
                <a:latin typeface="Times New Roman"/>
                <a:ea typeface="Times New Roman"/>
              </a:rPr>
              <a:t>I</a:t>
            </a:r>
            <a:r>
              <a:rPr lang="ru-RU" sz="2800" dirty="0" smtClean="0">
                <a:effectLst/>
                <a:latin typeface="Times New Roman"/>
                <a:ea typeface="Times New Roman"/>
              </a:rPr>
              <a:t>), которое называют </a:t>
            </a:r>
            <a:r>
              <a:rPr lang="ru-RU" sz="2800" dirty="0" err="1" smtClean="0">
                <a:effectLst/>
                <a:latin typeface="Times New Roman"/>
                <a:ea typeface="Times New Roman"/>
              </a:rPr>
              <a:t>эпистазом</a:t>
            </a:r>
            <a:r>
              <a:rPr lang="ru-RU" sz="2800" dirty="0" smtClean="0">
                <a:effectLst/>
                <a:latin typeface="Times New Roman"/>
                <a:ea typeface="Times New Roman"/>
              </a:rPr>
              <a:t>:</a:t>
            </a:r>
            <a:endParaRPr lang="en-US" sz="2800" dirty="0" smtClean="0">
              <a:effectLst/>
              <a:latin typeface="Times New Roman"/>
              <a:ea typeface="Times New Roman"/>
            </a:endParaRPr>
          </a:p>
          <a:p>
            <a:pPr algn="just">
              <a:spcAft>
                <a:spcPts val="0"/>
              </a:spcAft>
            </a:pPr>
            <a:endParaRPr lang="en-US" sz="2800" dirty="0">
              <a:latin typeface="Times New Roman"/>
              <a:ea typeface="Times New Roman"/>
            </a:endParaRPr>
          </a:p>
          <a:p>
            <a:pPr algn="just">
              <a:spcAft>
                <a:spcPts val="0"/>
              </a:spcAft>
            </a:pPr>
            <a:r>
              <a:rPr lang="ru-RU" sz="4000" dirty="0" smtClean="0">
                <a:effectLst/>
                <a:latin typeface="Times New Roman"/>
                <a:ea typeface="Times New Roman"/>
              </a:rPr>
              <a:t>G= A + D + I.</a:t>
            </a:r>
            <a:endParaRPr lang="ru-RU" sz="4000" dirty="0">
              <a:effectLst/>
              <a:latin typeface="Times New Roman"/>
              <a:ea typeface="Calibri"/>
            </a:endParaRPr>
          </a:p>
        </p:txBody>
      </p:sp>
    </p:spTree>
    <p:extLst>
      <p:ext uri="{BB962C8B-B14F-4D97-AF65-F5344CB8AC3E}">
        <p14:creationId xmlns="" xmlns:p14="http://schemas.microsoft.com/office/powerpoint/2010/main" val="410425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04664"/>
            <a:ext cx="8640960" cy="3724096"/>
          </a:xfrm>
          <a:prstGeom prst="rect">
            <a:avLst/>
          </a:prstGeom>
        </p:spPr>
        <p:txBody>
          <a:bodyPr wrap="square">
            <a:spAutoFit/>
          </a:bodyPr>
          <a:lstStyle/>
          <a:p>
            <a:pPr algn="just">
              <a:spcAft>
                <a:spcPts val="0"/>
              </a:spcAft>
            </a:pPr>
            <a:r>
              <a:rPr lang="ru-RU" sz="2800" dirty="0" smtClean="0">
                <a:effectLst/>
                <a:latin typeface="Times New Roman"/>
                <a:ea typeface="Times New Roman"/>
              </a:rPr>
              <a:t>В свою очередь, средовые факторы (U) делятся на систематические (С), оказывающие одинаковое влияние на животных (например, уровень кормления в стаде) и на случайные факторы (Е), которые с одинаковой вероятностью могут затронуть любую отдельную особь (например, возраст животных).</a:t>
            </a:r>
            <a:endParaRPr lang="ru-RU" sz="2800" dirty="0" smtClean="0">
              <a:effectLst/>
              <a:latin typeface="Times New Roman"/>
              <a:ea typeface="Calibri"/>
            </a:endParaRPr>
          </a:p>
          <a:p>
            <a:pPr algn="just">
              <a:spcAft>
                <a:spcPts val="0"/>
              </a:spcAft>
            </a:pPr>
            <a:r>
              <a:rPr lang="ru-RU" sz="2800" dirty="0" smtClean="0">
                <a:effectLst/>
                <a:latin typeface="Times New Roman"/>
                <a:ea typeface="Times New Roman"/>
              </a:rPr>
              <a:t> </a:t>
            </a:r>
            <a:endParaRPr lang="ru-RU" sz="2800" dirty="0" smtClean="0">
              <a:effectLst/>
              <a:latin typeface="Times New Roman"/>
              <a:ea typeface="Calibri"/>
            </a:endParaRPr>
          </a:p>
          <a:p>
            <a:pPr algn="just">
              <a:spcAft>
                <a:spcPts val="0"/>
              </a:spcAft>
            </a:pPr>
            <a:r>
              <a:rPr lang="ru-RU" sz="4000" dirty="0" smtClean="0">
                <a:effectLst/>
                <a:latin typeface="Times New Roman"/>
                <a:ea typeface="Times New Roman"/>
              </a:rPr>
              <a:t>U = C + E</a:t>
            </a:r>
            <a:endParaRPr lang="ru-RU" sz="2800" dirty="0">
              <a:effectLst/>
              <a:latin typeface="Times New Roman"/>
              <a:ea typeface="Calibri"/>
            </a:endParaRPr>
          </a:p>
        </p:txBody>
      </p:sp>
    </p:spTree>
    <p:extLst>
      <p:ext uri="{BB962C8B-B14F-4D97-AF65-F5344CB8AC3E}">
        <p14:creationId xmlns="" xmlns:p14="http://schemas.microsoft.com/office/powerpoint/2010/main" val="2972096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9697" y="305068"/>
            <a:ext cx="8640960" cy="2246769"/>
          </a:xfrm>
          <a:prstGeom prst="rect">
            <a:avLst/>
          </a:prstGeom>
        </p:spPr>
        <p:txBody>
          <a:bodyPr wrap="square">
            <a:spAutoFit/>
          </a:bodyPr>
          <a:lstStyle/>
          <a:p>
            <a:r>
              <a:rPr lang="ru-RU" sz="2800" dirty="0" smtClean="0"/>
              <a:t>Исходя из вышеуказанного, фенотипическая </a:t>
            </a:r>
            <a:r>
              <a:rPr lang="ru-RU" sz="2800" dirty="0" err="1" smtClean="0"/>
              <a:t>варианса</a:t>
            </a:r>
            <a:r>
              <a:rPr lang="ru-RU" sz="2800" dirty="0" smtClean="0"/>
              <a:t> показателей продуктивности животных складывается из следующих компонентов:</a:t>
            </a:r>
          </a:p>
          <a:p>
            <a:endParaRPr lang="ru-RU" sz="2800" dirty="0" smtClean="0"/>
          </a:p>
          <a:p>
            <a:r>
              <a:rPr lang="ru-RU" sz="2800" dirty="0" smtClean="0"/>
              <a:t> </a:t>
            </a:r>
            <a:endParaRPr lang="ru-RU" sz="2800" dirty="0"/>
          </a:p>
        </p:txBody>
      </p:sp>
      <p:pic>
        <p:nvPicPr>
          <p:cNvPr id="307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2722" y="2075116"/>
            <a:ext cx="6187644" cy="9534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395536" y="3140968"/>
            <a:ext cx="5616624" cy="1938992"/>
          </a:xfrm>
          <a:prstGeom prst="rect">
            <a:avLst/>
          </a:prstGeom>
        </p:spPr>
        <p:txBody>
          <a:bodyPr wrap="square">
            <a:spAutoFit/>
          </a:bodyPr>
          <a:lstStyle/>
          <a:p>
            <a:pPr algn="just">
              <a:spcAft>
                <a:spcPts val="0"/>
              </a:spcAft>
            </a:pPr>
            <a:r>
              <a:rPr lang="ru-RU" sz="2400" dirty="0" smtClean="0">
                <a:latin typeface="Times New Roman"/>
                <a:ea typeface="Calibri"/>
              </a:rPr>
              <a:t>аддитивный  эффект </a:t>
            </a:r>
            <a:r>
              <a:rPr lang="ru-RU" sz="2400" dirty="0">
                <a:latin typeface="Times New Roman"/>
                <a:ea typeface="Calibri"/>
              </a:rPr>
              <a:t>генов (А);</a:t>
            </a:r>
          </a:p>
          <a:p>
            <a:pPr algn="just">
              <a:spcAft>
                <a:spcPts val="0"/>
              </a:spcAft>
            </a:pPr>
            <a:r>
              <a:rPr lang="ru-RU" sz="2400" dirty="0">
                <a:latin typeface="Times New Roman"/>
                <a:ea typeface="Calibri"/>
              </a:rPr>
              <a:t>обусловленным доминированию (D);</a:t>
            </a:r>
          </a:p>
          <a:p>
            <a:pPr algn="just">
              <a:spcAft>
                <a:spcPts val="0"/>
              </a:spcAft>
            </a:pPr>
            <a:r>
              <a:rPr lang="ru-RU" sz="2400" dirty="0">
                <a:latin typeface="Times New Roman"/>
                <a:ea typeface="Calibri"/>
              </a:rPr>
              <a:t>взаимодействием генов (I);</a:t>
            </a:r>
          </a:p>
          <a:p>
            <a:pPr algn="just">
              <a:spcAft>
                <a:spcPts val="0"/>
              </a:spcAft>
            </a:pPr>
            <a:r>
              <a:rPr lang="ru-RU" sz="2400" dirty="0">
                <a:latin typeface="Times New Roman"/>
                <a:ea typeface="Calibri"/>
              </a:rPr>
              <a:t>систематические средовые факторы </a:t>
            </a:r>
            <a:r>
              <a:rPr lang="ru-RU" sz="2400" dirty="0" smtClean="0">
                <a:latin typeface="Times New Roman"/>
                <a:ea typeface="Calibri"/>
              </a:rPr>
              <a:t>(С);</a:t>
            </a:r>
            <a:endParaRPr lang="ru-RU" sz="2400" dirty="0">
              <a:latin typeface="Times New Roman"/>
              <a:ea typeface="Calibri"/>
            </a:endParaRPr>
          </a:p>
          <a:p>
            <a:pPr algn="just">
              <a:spcAft>
                <a:spcPts val="0"/>
              </a:spcAft>
            </a:pPr>
            <a:r>
              <a:rPr lang="ru-RU" sz="2400" dirty="0">
                <a:latin typeface="Times New Roman"/>
                <a:ea typeface="Calibri"/>
              </a:rPr>
              <a:t>случайные факторы (Е).</a:t>
            </a:r>
            <a:endParaRPr lang="ru-RU" sz="2400" dirty="0">
              <a:effectLst/>
              <a:latin typeface="Times New Roman"/>
              <a:ea typeface="Calibri"/>
            </a:endParaRPr>
          </a:p>
        </p:txBody>
      </p:sp>
    </p:spTree>
    <p:extLst>
      <p:ext uri="{BB962C8B-B14F-4D97-AF65-F5344CB8AC3E}">
        <p14:creationId xmlns="" xmlns:p14="http://schemas.microsoft.com/office/powerpoint/2010/main" val="3788882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2062103"/>
          </a:xfrm>
          <a:prstGeom prst="rect">
            <a:avLst/>
          </a:prstGeom>
        </p:spPr>
        <p:txBody>
          <a:bodyPr wrap="square">
            <a:spAutoFit/>
          </a:bodyPr>
          <a:lstStyle/>
          <a:p>
            <a:pPr algn="ctr">
              <a:spcAft>
                <a:spcPts val="0"/>
              </a:spcAft>
            </a:pPr>
            <a:r>
              <a:rPr lang="ru-RU" sz="3200" b="1" dirty="0" smtClean="0">
                <a:effectLst/>
                <a:latin typeface="Times New Roman"/>
                <a:ea typeface="Calibri"/>
              </a:rPr>
              <a:t>3. Методы улучшения животных за счет переноса эффекта селекции из племенных в товарные стада</a:t>
            </a:r>
            <a:endParaRPr lang="ru-RU" sz="3200" dirty="0" smtClean="0">
              <a:effectLst/>
              <a:latin typeface="Times New Roman"/>
              <a:ea typeface="Calibri"/>
            </a:endParaRPr>
          </a:p>
          <a:p>
            <a:pPr>
              <a:spcAft>
                <a:spcPts val="0"/>
              </a:spcAft>
            </a:pPr>
            <a:r>
              <a:rPr lang="ru-RU" sz="3200" dirty="0" smtClean="0">
                <a:effectLst/>
                <a:latin typeface="Times New Roman"/>
                <a:ea typeface="Calibri"/>
              </a:rPr>
              <a:t> </a:t>
            </a:r>
            <a:endParaRPr lang="ru-RU" sz="3200" dirty="0">
              <a:effectLst/>
              <a:latin typeface="Times New Roman"/>
              <a:ea typeface="Calibri"/>
            </a:endParaRPr>
          </a:p>
        </p:txBody>
      </p:sp>
      <p:sp>
        <p:nvSpPr>
          <p:cNvPr id="3" name="Прямоугольник 2"/>
          <p:cNvSpPr/>
          <p:nvPr/>
        </p:nvSpPr>
        <p:spPr>
          <a:xfrm>
            <a:off x="179512" y="2413338"/>
            <a:ext cx="8784976" cy="2246769"/>
          </a:xfrm>
          <a:prstGeom prst="rect">
            <a:avLst/>
          </a:prstGeom>
        </p:spPr>
        <p:txBody>
          <a:bodyPr wrap="square">
            <a:spAutoFit/>
          </a:bodyPr>
          <a:lstStyle/>
          <a:p>
            <a:pPr algn="just">
              <a:spcAft>
                <a:spcPts val="0"/>
              </a:spcAft>
            </a:pPr>
            <a:r>
              <a:rPr lang="ru-RU" sz="2800" dirty="0" smtClean="0">
                <a:effectLst/>
                <a:latin typeface="Times New Roman"/>
                <a:ea typeface="Calibri"/>
              </a:rPr>
              <a:t>Теория и практика племенного дела предусматривает различные методы переноса эффекта селекции из племенных в товарные стада. Осуществляется это путем использования генетического потенциала животных из племенных стад в товарных хозяйствах.</a:t>
            </a:r>
            <a:endParaRPr lang="ru-RU" sz="2800" dirty="0">
              <a:effectLst/>
              <a:latin typeface="Times New Roman"/>
              <a:ea typeface="Calibri"/>
            </a:endParaRPr>
          </a:p>
        </p:txBody>
      </p:sp>
    </p:spTree>
    <p:extLst>
      <p:ext uri="{BB962C8B-B14F-4D97-AF65-F5344CB8AC3E}">
        <p14:creationId xmlns="" xmlns:p14="http://schemas.microsoft.com/office/powerpoint/2010/main" val="106449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09341"/>
            <a:ext cx="8424936" cy="431980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179512" y="4941168"/>
            <a:ext cx="8784976" cy="1384995"/>
          </a:xfrm>
          <a:prstGeom prst="rect">
            <a:avLst/>
          </a:prstGeom>
        </p:spPr>
        <p:txBody>
          <a:bodyPr wrap="square">
            <a:spAutoFit/>
          </a:bodyPr>
          <a:lstStyle/>
          <a:p>
            <a:pPr>
              <a:spcAft>
                <a:spcPts val="0"/>
              </a:spcAft>
            </a:pPr>
            <a:r>
              <a:rPr lang="ru-RU" sz="2800" b="1" dirty="0" smtClean="0">
                <a:effectLst/>
                <a:latin typeface="Times New Roman"/>
                <a:ea typeface="Calibri"/>
              </a:rPr>
              <a:t>Рис. 1 – показаны основные модели переноса генетического прогресса и популяциях из племенных в товарные стада.</a:t>
            </a:r>
            <a:endParaRPr lang="ru-RU" sz="2800" dirty="0">
              <a:effectLst/>
              <a:latin typeface="Times New Roman"/>
              <a:ea typeface="Calibri"/>
            </a:endParaRPr>
          </a:p>
        </p:txBody>
      </p:sp>
    </p:spTree>
    <p:extLst>
      <p:ext uri="{BB962C8B-B14F-4D97-AF65-F5344CB8AC3E}">
        <p14:creationId xmlns="" xmlns:p14="http://schemas.microsoft.com/office/powerpoint/2010/main" val="3878176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8856984" cy="6124754"/>
          </a:xfrm>
          <a:prstGeom prst="rect">
            <a:avLst/>
          </a:prstGeom>
        </p:spPr>
        <p:txBody>
          <a:bodyPr wrap="square">
            <a:spAutoFit/>
          </a:bodyPr>
          <a:lstStyle/>
          <a:p>
            <a:pPr algn="just"/>
            <a:r>
              <a:rPr lang="ru-RU" sz="2800" dirty="0" smtClean="0">
                <a:effectLst/>
                <a:latin typeface="Times New Roman"/>
                <a:ea typeface="Calibri"/>
              </a:rPr>
              <a:t>В l-</a:t>
            </a:r>
            <a:r>
              <a:rPr lang="ru-RU" sz="2800" dirty="0" err="1" smtClean="0">
                <a:effectLst/>
                <a:latin typeface="Times New Roman"/>
                <a:ea typeface="Calibri"/>
              </a:rPr>
              <a:t>oй</a:t>
            </a:r>
            <a:r>
              <a:rPr lang="ru-RU" sz="2800" dirty="0" smtClean="0">
                <a:effectLst/>
                <a:latin typeface="Times New Roman"/>
                <a:ea typeface="Calibri"/>
              </a:rPr>
              <a:t> модели перенос генетического прогресса осуществляется через животных мужского и женского пола. В каждом поколении товарных хозяйств воспроизводительная часть поголовья стада полностью заменяется животными, поступившими из племенных стад. Следовательно, генетический потенциал животных товарных стад соответствует уровню потенциала племенных стад предшествующего поколения. Расстояние во времени между поколениями животных племенных и товарных стад равно одному </a:t>
            </a:r>
            <a:r>
              <a:rPr lang="ru-RU" sz="2800" dirty="0" err="1" smtClean="0">
                <a:effectLst/>
                <a:latin typeface="Times New Roman"/>
                <a:ea typeface="Calibri"/>
              </a:rPr>
              <a:t>генерационному</a:t>
            </a:r>
            <a:r>
              <a:rPr lang="ru-RU" sz="2800" dirty="0" smtClean="0">
                <a:effectLst/>
                <a:latin typeface="Times New Roman"/>
                <a:ea typeface="Calibri"/>
              </a:rPr>
              <a:t> интервалу (</a:t>
            </a:r>
            <a:r>
              <a:rPr lang="en-US" sz="2800" dirty="0" smtClean="0">
                <a:effectLst/>
                <a:latin typeface="Times New Roman"/>
                <a:ea typeface="Calibri"/>
              </a:rPr>
              <a:t>L</a:t>
            </a:r>
            <a:r>
              <a:rPr lang="ru-RU" sz="2800" dirty="0" smtClean="0">
                <a:effectLst/>
                <a:latin typeface="Times New Roman"/>
                <a:ea typeface="Calibri"/>
              </a:rPr>
              <a:t>т). Если выразить прирост генетического потенциала животных племенных стад в виде </a:t>
            </a:r>
            <a:r>
              <a:rPr lang="ru-RU" sz="2800" dirty="0" smtClean="0">
                <a:effectLst/>
                <a:latin typeface="Times New Roman"/>
                <a:ea typeface="Calibri"/>
                <a:cs typeface="Times New Roman"/>
                <a:sym typeface="Symbol"/>
              </a:rPr>
              <a:t></a:t>
            </a:r>
            <a:r>
              <a:rPr lang="en-US" sz="2800" dirty="0" smtClean="0">
                <a:effectLst/>
                <a:latin typeface="Times New Roman"/>
                <a:ea typeface="Calibri"/>
              </a:rPr>
              <a:t>G</a:t>
            </a:r>
            <a:r>
              <a:rPr lang="ru-RU" sz="2800" dirty="0" smtClean="0">
                <a:effectLst/>
                <a:latin typeface="Times New Roman"/>
                <a:ea typeface="Calibri"/>
              </a:rPr>
              <a:t>, то темпы генетического улучшения животных товарных стад можно выразить в виде </a:t>
            </a:r>
            <a:r>
              <a:rPr lang="ru-RU" sz="2800" dirty="0" smtClean="0">
                <a:effectLst/>
                <a:latin typeface="Times New Roman"/>
                <a:ea typeface="Calibri"/>
                <a:cs typeface="Times New Roman"/>
                <a:sym typeface="Symbol"/>
              </a:rPr>
              <a:t></a:t>
            </a:r>
            <a:r>
              <a:rPr lang="en-US" sz="2800" dirty="0" smtClean="0">
                <a:effectLst/>
                <a:latin typeface="Times New Roman"/>
                <a:ea typeface="Calibri"/>
              </a:rPr>
              <a:t>G</a:t>
            </a:r>
            <a:r>
              <a:rPr lang="ru-RU" sz="2800" dirty="0" smtClean="0">
                <a:effectLst/>
                <a:latin typeface="Times New Roman"/>
                <a:ea typeface="Calibri"/>
              </a:rPr>
              <a:t>/</a:t>
            </a:r>
            <a:r>
              <a:rPr lang="ru-RU" sz="2800" dirty="0" err="1" smtClean="0">
                <a:effectLst/>
                <a:latin typeface="Times New Roman"/>
                <a:ea typeface="Calibri"/>
              </a:rPr>
              <a:t>Lт</a:t>
            </a:r>
            <a:r>
              <a:rPr lang="ru-RU" sz="2800" dirty="0" smtClean="0">
                <a:effectLst/>
                <a:latin typeface="Times New Roman"/>
                <a:ea typeface="Calibri"/>
              </a:rPr>
              <a:t> .</a:t>
            </a:r>
            <a:endParaRPr lang="ru-RU" sz="2800" dirty="0"/>
          </a:p>
        </p:txBody>
      </p:sp>
    </p:spTree>
    <p:extLst>
      <p:ext uri="{BB962C8B-B14F-4D97-AF65-F5344CB8AC3E}">
        <p14:creationId xmlns="" xmlns:p14="http://schemas.microsoft.com/office/powerpoint/2010/main" val="72923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486" y="404664"/>
            <a:ext cx="8712968" cy="3539430"/>
          </a:xfrm>
          <a:prstGeom prst="rect">
            <a:avLst/>
          </a:prstGeom>
        </p:spPr>
        <p:txBody>
          <a:bodyPr wrap="square">
            <a:spAutoFit/>
          </a:bodyPr>
          <a:lstStyle/>
          <a:p>
            <a:pPr algn="just">
              <a:spcAft>
                <a:spcPts val="0"/>
              </a:spcAft>
            </a:pPr>
            <a:r>
              <a:rPr lang="ru-RU" sz="2800" dirty="0" smtClean="0">
                <a:effectLst/>
                <a:latin typeface="Times New Roman"/>
                <a:ea typeface="Calibri"/>
              </a:rPr>
              <a:t>Модель 2-ая рассчитана сначала на размножение племенных животных в репродукторных стадах, а затем передачу их в товарные стада. При этом расстояние между племенной и товарной частью популяции удваивается за счет </a:t>
            </a:r>
            <a:r>
              <a:rPr lang="ru-RU" sz="2800" dirty="0" err="1" smtClean="0">
                <a:effectLst/>
                <a:latin typeface="Times New Roman"/>
                <a:ea typeface="Calibri"/>
              </a:rPr>
              <a:t>генерационного</a:t>
            </a:r>
            <a:r>
              <a:rPr lang="ru-RU" sz="2800" dirty="0" smtClean="0">
                <a:effectLst/>
                <a:latin typeface="Times New Roman"/>
                <a:ea typeface="Calibri"/>
              </a:rPr>
              <a:t> интеграла </a:t>
            </a:r>
            <a:r>
              <a:rPr lang="ru-RU" sz="2800" smtClean="0">
                <a:effectLst/>
                <a:latin typeface="Times New Roman"/>
                <a:ea typeface="Calibri"/>
              </a:rPr>
              <a:t>между репродукторными </a:t>
            </a:r>
            <a:r>
              <a:rPr lang="ru-RU" sz="2800" dirty="0" smtClean="0">
                <a:effectLst/>
                <a:latin typeface="Times New Roman"/>
                <a:ea typeface="Calibri"/>
              </a:rPr>
              <a:t>и товарными стадами (</a:t>
            </a:r>
            <a:r>
              <a:rPr lang="ru-RU" sz="2800" dirty="0" err="1" smtClean="0">
                <a:effectLst/>
                <a:latin typeface="Times New Roman"/>
                <a:ea typeface="Calibri"/>
              </a:rPr>
              <a:t>Lp</a:t>
            </a:r>
            <a:r>
              <a:rPr lang="ru-RU" sz="2800" dirty="0" smtClean="0">
                <a:effectLst/>
                <a:latin typeface="Times New Roman"/>
                <a:ea typeface="Calibri"/>
              </a:rPr>
              <a:t>), а темпы генетического улучшения животных товарных стад при </a:t>
            </a:r>
            <a:r>
              <a:rPr lang="ru-RU" sz="2800" dirty="0" err="1" smtClean="0">
                <a:effectLst/>
                <a:latin typeface="Times New Roman"/>
                <a:ea typeface="Calibri"/>
              </a:rPr>
              <a:t>Lт</a:t>
            </a:r>
            <a:r>
              <a:rPr lang="ru-RU" sz="2800" dirty="0" smtClean="0">
                <a:effectLst/>
                <a:latin typeface="Times New Roman"/>
                <a:ea typeface="Calibri"/>
              </a:rPr>
              <a:t> = </a:t>
            </a:r>
            <a:r>
              <a:rPr lang="ru-RU" sz="2800" dirty="0" err="1" smtClean="0">
                <a:effectLst/>
                <a:latin typeface="Times New Roman"/>
                <a:ea typeface="Calibri"/>
              </a:rPr>
              <a:t>Lp</a:t>
            </a:r>
            <a:r>
              <a:rPr lang="ru-RU" sz="2800" dirty="0" smtClean="0">
                <a:effectLst/>
                <a:latin typeface="Times New Roman"/>
                <a:ea typeface="Calibri"/>
              </a:rPr>
              <a:t> снижаются в два раза </a:t>
            </a:r>
            <a:r>
              <a:rPr lang="ru-RU" sz="2800" dirty="0" smtClean="0">
                <a:effectLst/>
                <a:latin typeface="Times New Roman"/>
                <a:ea typeface="Calibri"/>
                <a:cs typeface="Times New Roman"/>
                <a:sym typeface="Symbol"/>
              </a:rPr>
              <a:t></a:t>
            </a:r>
            <a:r>
              <a:rPr lang="en-US" sz="2800" dirty="0" smtClean="0">
                <a:effectLst/>
                <a:latin typeface="Times New Roman"/>
                <a:ea typeface="Calibri"/>
              </a:rPr>
              <a:t>G </a:t>
            </a:r>
            <a:r>
              <a:rPr lang="ru-RU" sz="2800" dirty="0" smtClean="0">
                <a:effectLst/>
                <a:latin typeface="Times New Roman"/>
                <a:ea typeface="Calibri"/>
              </a:rPr>
              <a:t>/</a:t>
            </a:r>
            <a:r>
              <a:rPr lang="ru-RU" sz="2800" dirty="0" err="1" smtClean="0">
                <a:effectLst/>
                <a:latin typeface="Times New Roman"/>
                <a:ea typeface="Calibri"/>
              </a:rPr>
              <a:t>Lт</a:t>
            </a:r>
            <a:r>
              <a:rPr lang="ru-RU" sz="2800" dirty="0" smtClean="0">
                <a:effectLst/>
                <a:latin typeface="Times New Roman"/>
                <a:ea typeface="Calibri"/>
              </a:rPr>
              <a:t>+ </a:t>
            </a:r>
            <a:r>
              <a:rPr lang="ru-RU" sz="2800" dirty="0" err="1" smtClean="0">
                <a:effectLst/>
                <a:latin typeface="Times New Roman"/>
                <a:ea typeface="Calibri"/>
              </a:rPr>
              <a:t>Lр</a:t>
            </a:r>
            <a:r>
              <a:rPr lang="ru-RU" sz="2800" dirty="0" smtClean="0">
                <a:effectLst/>
                <a:latin typeface="Times New Roman"/>
                <a:ea typeface="Calibri"/>
              </a:rPr>
              <a:t>.</a:t>
            </a:r>
            <a:endParaRPr lang="ru-RU" sz="2800" dirty="0">
              <a:effectLst/>
              <a:latin typeface="Times New Roman"/>
              <a:ea typeface="Calibri"/>
            </a:endParaRPr>
          </a:p>
        </p:txBody>
      </p:sp>
    </p:spTree>
    <p:extLst>
      <p:ext uri="{BB962C8B-B14F-4D97-AF65-F5344CB8AC3E}">
        <p14:creationId xmlns="" xmlns:p14="http://schemas.microsoft.com/office/powerpoint/2010/main" val="1139469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8712968" cy="4832092"/>
          </a:xfrm>
          <a:prstGeom prst="rect">
            <a:avLst/>
          </a:prstGeom>
        </p:spPr>
        <p:txBody>
          <a:bodyPr wrap="square">
            <a:spAutoFit/>
          </a:bodyPr>
          <a:lstStyle/>
          <a:p>
            <a:pPr algn="just">
              <a:spcAft>
                <a:spcPts val="0"/>
              </a:spcAft>
            </a:pPr>
            <a:r>
              <a:rPr lang="ru-RU" sz="2800" dirty="0" smtClean="0">
                <a:effectLst/>
                <a:latin typeface="Times New Roman"/>
                <a:ea typeface="Calibri"/>
              </a:rPr>
              <a:t>В популяциях крупного рогатого скота, как правило, генетическое улучшение товарных животных происходит только за счет мужских особей (модель 3-я). Генетический потенциал производителей, используемых в товарных стадах, как и в 1-ой модели, соответствует уровню генетического потенциала животных племенных стад предшествующего поколения. Темпы генетического улучшения животных товарных стад в этой модели в два раза ниже, чем в 1-ой модели, т. к. женские особи получают за счет </a:t>
            </a:r>
            <a:r>
              <a:rPr lang="ru-RU" sz="2800" dirty="0" err="1" smtClean="0">
                <a:effectLst/>
                <a:latin typeface="Times New Roman"/>
                <a:ea typeface="Calibri"/>
              </a:rPr>
              <a:t>саморепродукции</a:t>
            </a:r>
            <a:r>
              <a:rPr lang="ru-RU" sz="2800" dirty="0" smtClean="0">
                <a:effectLst/>
                <a:latin typeface="Times New Roman"/>
                <a:ea typeface="Calibri"/>
              </a:rPr>
              <a:t>.</a:t>
            </a:r>
            <a:endParaRPr lang="ru-RU" sz="2800" dirty="0">
              <a:effectLst/>
              <a:latin typeface="Times New Roman"/>
              <a:ea typeface="Calibri"/>
            </a:endParaRPr>
          </a:p>
        </p:txBody>
      </p:sp>
    </p:spTree>
    <p:extLst>
      <p:ext uri="{BB962C8B-B14F-4D97-AF65-F5344CB8AC3E}">
        <p14:creationId xmlns="" xmlns:p14="http://schemas.microsoft.com/office/powerpoint/2010/main" val="1984609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548680"/>
            <a:ext cx="8892480" cy="5016758"/>
          </a:xfrm>
          <a:prstGeom prst="rect">
            <a:avLst/>
          </a:prstGeom>
        </p:spPr>
        <p:txBody>
          <a:bodyPr wrap="square">
            <a:spAutoFit/>
          </a:bodyPr>
          <a:lstStyle/>
          <a:p>
            <a:r>
              <a:rPr lang="ru-RU" sz="3200" dirty="0" smtClean="0"/>
              <a:t>                                      ПЛАН:</a:t>
            </a:r>
            <a:br>
              <a:rPr lang="ru-RU" sz="3200" dirty="0" smtClean="0"/>
            </a:br>
            <a:endParaRPr lang="ru-RU" sz="3200" dirty="0" smtClean="0"/>
          </a:p>
          <a:p>
            <a:r>
              <a:rPr lang="ru-RU" sz="3200" dirty="0" smtClean="0"/>
              <a:t>1.	Оценка генетической и фенотипической ценности животных;</a:t>
            </a:r>
            <a:br>
              <a:rPr lang="ru-RU" sz="3200" dirty="0" smtClean="0"/>
            </a:br>
            <a:r>
              <a:rPr lang="ru-RU" sz="3200" dirty="0" smtClean="0"/>
              <a:t>2.	Аддитивно-генетическая или общая племенная ценность животных по одному из хозяйственно полезных признаков;</a:t>
            </a:r>
            <a:br>
              <a:rPr lang="ru-RU" sz="3200" dirty="0" smtClean="0"/>
            </a:br>
            <a:r>
              <a:rPr lang="ru-RU" sz="3200" dirty="0" smtClean="0"/>
              <a:t>3.	Методы улучшения животных за счет переноса эффекта селекции из племенных в товарные стада.</a:t>
            </a:r>
            <a:endParaRPr lang="ru-RU" sz="3200" dirty="0"/>
          </a:p>
        </p:txBody>
      </p:sp>
    </p:spTree>
    <p:extLst>
      <p:ext uri="{BB962C8B-B14F-4D97-AF65-F5344CB8AC3E}">
        <p14:creationId xmlns="" xmlns:p14="http://schemas.microsoft.com/office/powerpoint/2010/main" val="542511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479" y="260648"/>
            <a:ext cx="8856984" cy="4585871"/>
          </a:xfrm>
          <a:prstGeom prst="rect">
            <a:avLst/>
          </a:prstGeom>
        </p:spPr>
        <p:txBody>
          <a:bodyPr wrap="square">
            <a:spAutoFit/>
          </a:bodyPr>
          <a:lstStyle/>
          <a:p>
            <a:pPr algn="just">
              <a:spcAft>
                <a:spcPts val="0"/>
              </a:spcAft>
            </a:pPr>
            <a:r>
              <a:rPr lang="ru-RU" sz="2800" dirty="0" smtClean="0">
                <a:effectLst/>
                <a:latin typeface="Times New Roman"/>
                <a:ea typeface="Calibri"/>
              </a:rPr>
              <a:t>Модель 4-ая, в отличие от модели 3-ей, предусматривает предварительное размножение племенных производителей в репродукторных стадах с последующей передачей размноженного материала в товарные стада. 4-ый вариант имеет самый низкий темп генетического улучшения товарных стад, так как расстояние между племенной и товарной частью популяции составляет 4 </a:t>
            </a:r>
            <a:r>
              <a:rPr lang="ru-RU" sz="2800" dirty="0" err="1" smtClean="0">
                <a:effectLst/>
                <a:latin typeface="Times New Roman"/>
                <a:ea typeface="Calibri"/>
              </a:rPr>
              <a:t>генерационных</a:t>
            </a:r>
            <a:r>
              <a:rPr lang="ru-RU" sz="2800" dirty="0" smtClean="0">
                <a:effectLst/>
                <a:latin typeface="Times New Roman"/>
                <a:ea typeface="Calibri"/>
              </a:rPr>
              <a:t> интервала:</a:t>
            </a:r>
          </a:p>
          <a:p>
            <a:pPr algn="just">
              <a:spcAft>
                <a:spcPts val="0"/>
              </a:spcAft>
            </a:pPr>
            <a:endParaRPr lang="ru-RU" sz="2800" dirty="0" smtClean="0">
              <a:effectLst/>
              <a:latin typeface="Times New Roman"/>
              <a:ea typeface="Calibri"/>
              <a:cs typeface="Times New Roman"/>
              <a:sym typeface="Symbol"/>
            </a:endParaRPr>
          </a:p>
          <a:p>
            <a:pPr algn="just">
              <a:spcAft>
                <a:spcPts val="0"/>
              </a:spcAft>
            </a:pPr>
            <a:r>
              <a:rPr lang="ru-RU" sz="4000" dirty="0" smtClean="0">
                <a:effectLst/>
                <a:latin typeface="Times New Roman"/>
                <a:ea typeface="Calibri"/>
                <a:cs typeface="Times New Roman"/>
                <a:sym typeface="Symbol"/>
              </a:rPr>
              <a:t></a:t>
            </a:r>
            <a:r>
              <a:rPr lang="en-US" sz="4000" dirty="0" smtClean="0">
                <a:effectLst/>
                <a:latin typeface="Times New Roman"/>
                <a:ea typeface="Calibri"/>
              </a:rPr>
              <a:t>G </a:t>
            </a:r>
            <a:r>
              <a:rPr lang="ru-RU" sz="4000" dirty="0" smtClean="0">
                <a:effectLst/>
                <a:latin typeface="Times New Roman"/>
                <a:ea typeface="Calibri"/>
              </a:rPr>
              <a:t>/2Lт + 2Lр </a:t>
            </a:r>
            <a:endParaRPr lang="ru-RU" sz="4000" dirty="0">
              <a:effectLst/>
              <a:latin typeface="Times New Roman"/>
              <a:ea typeface="Calibri"/>
            </a:endParaRPr>
          </a:p>
        </p:txBody>
      </p:sp>
    </p:spTree>
    <p:extLst>
      <p:ext uri="{BB962C8B-B14F-4D97-AF65-F5344CB8AC3E}">
        <p14:creationId xmlns="" xmlns:p14="http://schemas.microsoft.com/office/powerpoint/2010/main" val="368843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2677656"/>
          </a:xfrm>
          <a:prstGeom prst="rect">
            <a:avLst/>
          </a:prstGeom>
        </p:spPr>
        <p:txBody>
          <a:bodyPr wrap="square">
            <a:spAutoFit/>
          </a:bodyPr>
          <a:lstStyle/>
          <a:p>
            <a:pPr algn="just">
              <a:spcAft>
                <a:spcPts val="0"/>
              </a:spcAft>
            </a:pPr>
            <a:r>
              <a:rPr lang="ru-RU" sz="2800" dirty="0" smtClean="0">
                <a:effectLst/>
                <a:latin typeface="Times New Roman"/>
                <a:ea typeface="Calibri"/>
              </a:rPr>
              <a:t>Модели 5-ая и 6-ая предусматривают передачу производителей непосредственно из племенных стад (как и в модели 3-ей), а женские особи комплектуются за счет репродукторных стад. В 5 модели из племенной части породы в репродукторные стада передаются самцы и самки, а в 6-й модели — только самцы. </a:t>
            </a:r>
            <a:endParaRPr lang="ru-RU" sz="2800" dirty="0">
              <a:effectLst/>
              <a:latin typeface="Times New Roman"/>
              <a:ea typeface="Calibri"/>
            </a:endParaRPr>
          </a:p>
        </p:txBody>
      </p:sp>
    </p:spTree>
    <p:extLst>
      <p:ext uri="{BB962C8B-B14F-4D97-AF65-F5344CB8AC3E}">
        <p14:creationId xmlns="" xmlns:p14="http://schemas.microsoft.com/office/powerpoint/2010/main" val="409479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1384995"/>
          </a:xfrm>
          <a:prstGeom prst="rect">
            <a:avLst/>
          </a:prstGeom>
        </p:spPr>
        <p:txBody>
          <a:bodyPr wrap="square">
            <a:spAutoFit/>
          </a:bodyPr>
          <a:lstStyle/>
          <a:p>
            <a:r>
              <a:rPr lang="ru-RU" sz="2800" b="1" dirty="0"/>
              <a:t>Расстояние по времени и генетические различия между генерациями племенных и товарных стад</a:t>
            </a:r>
            <a:endParaRPr lang="ru-RU" sz="2800"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572458297"/>
              </p:ext>
            </p:extLst>
          </p:nvPr>
        </p:nvGraphicFramePr>
        <p:xfrm>
          <a:off x="179511" y="1691640"/>
          <a:ext cx="8712968" cy="3825590"/>
        </p:xfrm>
        <a:graphic>
          <a:graphicData uri="http://schemas.openxmlformats.org/drawingml/2006/table">
            <a:tbl>
              <a:tblPr firstRow="1" firstCol="1" bandRow="1">
                <a:tableStyleId>{5C22544A-7EE6-4342-B048-85BDC9FD1C3A}</a:tableStyleId>
              </a:tblPr>
              <a:tblGrid>
                <a:gridCol w="2162994"/>
                <a:gridCol w="3645045"/>
                <a:gridCol w="2904929"/>
              </a:tblGrid>
              <a:tr h="1530236">
                <a:tc>
                  <a:txBody>
                    <a:bodyPr/>
                    <a:lstStyle/>
                    <a:p>
                      <a:pPr algn="just">
                        <a:spcAft>
                          <a:spcPts val="0"/>
                        </a:spcAft>
                      </a:pPr>
                      <a:r>
                        <a:rPr lang="ru-RU" sz="1800" dirty="0">
                          <a:effectLst/>
                        </a:rPr>
                        <a:t>Модели переноса генетического прогресса</a:t>
                      </a:r>
                      <a:endParaRPr lang="ru-RU" sz="1800" dirty="0">
                        <a:effectLst/>
                        <a:latin typeface="Times New Roman"/>
                        <a:ea typeface="Calibri"/>
                      </a:endParaRPr>
                    </a:p>
                  </a:txBody>
                  <a:tcPr marL="68580" marR="68580" marT="0" marB="0"/>
                </a:tc>
                <a:tc>
                  <a:txBody>
                    <a:bodyPr/>
                    <a:lstStyle/>
                    <a:p>
                      <a:pPr algn="just">
                        <a:spcAft>
                          <a:spcPts val="0"/>
                        </a:spcAft>
                      </a:pPr>
                      <a:r>
                        <a:rPr lang="ru-RU" sz="1800">
                          <a:effectLst/>
                        </a:rPr>
                        <a:t>Расстояние во времени между племенными и товарными стадами в генерационных интегралах</a:t>
                      </a:r>
                      <a:endParaRPr lang="ru-RU" sz="1800">
                        <a:effectLst/>
                        <a:latin typeface="Times New Roman"/>
                        <a:ea typeface="Calibri"/>
                      </a:endParaRPr>
                    </a:p>
                  </a:txBody>
                  <a:tcPr marL="68580" marR="68580" marT="0" marB="0"/>
                </a:tc>
                <a:tc>
                  <a:txBody>
                    <a:bodyPr/>
                    <a:lstStyle/>
                    <a:p>
                      <a:pPr algn="just">
                        <a:spcAft>
                          <a:spcPts val="0"/>
                        </a:spcAft>
                      </a:pPr>
                      <a:r>
                        <a:rPr lang="ru-RU" sz="1800">
                          <a:effectLst/>
                        </a:rPr>
                        <a:t>Генетический прогресс товарных стад</a:t>
                      </a:r>
                      <a:endParaRPr lang="ru-RU" sz="1800">
                        <a:effectLst/>
                        <a:latin typeface="Times New Roman"/>
                        <a:ea typeface="Calibri"/>
                      </a:endParaRPr>
                    </a:p>
                  </a:txBody>
                  <a:tcPr marL="68580" marR="68580" marT="0" marB="0"/>
                </a:tc>
              </a:tr>
              <a:tr h="382559">
                <a:tc>
                  <a:txBody>
                    <a:bodyPr/>
                    <a:lstStyle/>
                    <a:p>
                      <a:pPr algn="just">
                        <a:spcAft>
                          <a:spcPts val="0"/>
                        </a:spcAft>
                      </a:pPr>
                      <a:r>
                        <a:rPr lang="ru-RU" sz="1800" dirty="0">
                          <a:effectLst/>
                        </a:rPr>
                        <a:t>1</a:t>
                      </a:r>
                      <a:endParaRPr lang="ru-RU" sz="1800" dirty="0">
                        <a:effectLst/>
                        <a:latin typeface="Times New Roman"/>
                        <a:ea typeface="Calibri"/>
                      </a:endParaRPr>
                    </a:p>
                  </a:txBody>
                  <a:tcPr marL="68580" marR="68580" marT="0" marB="0" anchor="ctr"/>
                </a:tc>
                <a:tc>
                  <a:txBody>
                    <a:bodyPr/>
                    <a:lstStyle/>
                    <a:p>
                      <a:pPr algn="just">
                        <a:spcAft>
                          <a:spcPts val="0"/>
                        </a:spcAft>
                      </a:pPr>
                      <a:r>
                        <a:rPr lang="ru-RU" sz="1800" dirty="0" err="1">
                          <a:effectLst/>
                        </a:rPr>
                        <a:t>Lт</a:t>
                      </a:r>
                      <a:endParaRPr lang="ru-RU" sz="1800" dirty="0">
                        <a:effectLst/>
                        <a:latin typeface="Times New Roman"/>
                        <a:ea typeface="Calibri"/>
                      </a:endParaRPr>
                    </a:p>
                  </a:txBody>
                  <a:tcPr marL="68580" marR="68580" marT="0" marB="0" anchor="ctr"/>
                </a:tc>
                <a:tc>
                  <a:txBody>
                    <a:bodyPr/>
                    <a:lstStyle/>
                    <a:p>
                      <a:pPr algn="just">
                        <a:spcAft>
                          <a:spcPts val="0"/>
                        </a:spcAft>
                      </a:pPr>
                      <a:r>
                        <a:rPr lang="ru-RU" sz="1800">
                          <a:effectLst/>
                        </a:rPr>
                        <a:t>/\G/Lт</a:t>
                      </a:r>
                      <a:endParaRPr lang="ru-RU" sz="1800">
                        <a:effectLst/>
                        <a:latin typeface="Times New Roman"/>
                        <a:ea typeface="Calibri"/>
                      </a:endParaRPr>
                    </a:p>
                  </a:txBody>
                  <a:tcPr marL="68580" marR="68580" marT="0" marB="0" anchor="ctr"/>
                </a:tc>
              </a:tr>
              <a:tr h="382559">
                <a:tc>
                  <a:txBody>
                    <a:bodyPr/>
                    <a:lstStyle/>
                    <a:p>
                      <a:pPr algn="just">
                        <a:spcAft>
                          <a:spcPts val="0"/>
                        </a:spcAft>
                      </a:pPr>
                      <a:r>
                        <a:rPr lang="ru-RU" sz="1800">
                          <a:effectLst/>
                        </a:rPr>
                        <a:t>2</a:t>
                      </a:r>
                      <a:endParaRPr lang="ru-RU" sz="1800">
                        <a:effectLst/>
                        <a:latin typeface="Times New Roman"/>
                        <a:ea typeface="Calibri"/>
                      </a:endParaRPr>
                    </a:p>
                  </a:txBody>
                  <a:tcPr marL="68580" marR="68580" marT="0" marB="0" anchor="ctr"/>
                </a:tc>
                <a:tc>
                  <a:txBody>
                    <a:bodyPr/>
                    <a:lstStyle/>
                    <a:p>
                      <a:pPr algn="just">
                        <a:spcAft>
                          <a:spcPts val="0"/>
                        </a:spcAft>
                      </a:pPr>
                      <a:r>
                        <a:rPr lang="en-US" sz="1800" dirty="0">
                          <a:effectLst/>
                        </a:rPr>
                        <a:t>L</a:t>
                      </a:r>
                      <a:r>
                        <a:rPr lang="ru-RU" sz="1800" dirty="0">
                          <a:effectLst/>
                        </a:rPr>
                        <a:t>т+</a:t>
                      </a:r>
                      <a:r>
                        <a:rPr lang="en-US" sz="1800" dirty="0">
                          <a:effectLst/>
                        </a:rPr>
                        <a:t>L</a:t>
                      </a:r>
                      <a:r>
                        <a:rPr lang="ru-RU" sz="1800" dirty="0">
                          <a:effectLst/>
                        </a:rPr>
                        <a:t>р</a:t>
                      </a:r>
                      <a:endParaRPr lang="ru-RU" sz="1800" dirty="0">
                        <a:effectLst/>
                        <a:latin typeface="Times New Roman"/>
                        <a:ea typeface="Calibri"/>
                      </a:endParaRPr>
                    </a:p>
                  </a:txBody>
                  <a:tcPr marL="68580" marR="68580" marT="0" marB="0" anchor="ctr"/>
                </a:tc>
                <a:tc>
                  <a:txBody>
                    <a:bodyPr/>
                    <a:lstStyle/>
                    <a:p>
                      <a:pPr algn="just">
                        <a:spcAft>
                          <a:spcPts val="0"/>
                        </a:spcAft>
                      </a:pPr>
                      <a:r>
                        <a:rPr lang="en-US" sz="1800">
                          <a:effectLst/>
                        </a:rPr>
                        <a:t>/\G</a:t>
                      </a:r>
                      <a:r>
                        <a:rPr lang="ru-RU" sz="1800">
                          <a:effectLst/>
                        </a:rPr>
                        <a:t>/</a:t>
                      </a:r>
                      <a:r>
                        <a:rPr lang="en-US" sz="1800">
                          <a:effectLst/>
                        </a:rPr>
                        <a:t>L</a:t>
                      </a:r>
                      <a:r>
                        <a:rPr lang="ru-RU" sz="1800">
                          <a:effectLst/>
                        </a:rPr>
                        <a:t>т+ </a:t>
                      </a:r>
                      <a:r>
                        <a:rPr lang="en-US" sz="1800">
                          <a:effectLst/>
                        </a:rPr>
                        <a:t>Lp</a:t>
                      </a:r>
                      <a:endParaRPr lang="ru-RU" sz="1800">
                        <a:effectLst/>
                        <a:latin typeface="Times New Roman"/>
                        <a:ea typeface="Calibri"/>
                      </a:endParaRPr>
                    </a:p>
                  </a:txBody>
                  <a:tcPr marL="68580" marR="68580" marT="0" marB="0" anchor="ctr"/>
                </a:tc>
              </a:tr>
              <a:tr h="382559">
                <a:tc>
                  <a:txBody>
                    <a:bodyPr/>
                    <a:lstStyle/>
                    <a:p>
                      <a:pPr algn="just">
                        <a:spcAft>
                          <a:spcPts val="0"/>
                        </a:spcAft>
                      </a:pPr>
                      <a:r>
                        <a:rPr lang="ru-RU" sz="1800">
                          <a:effectLst/>
                        </a:rPr>
                        <a:t>3</a:t>
                      </a:r>
                      <a:endParaRPr lang="ru-RU" sz="1800">
                        <a:effectLst/>
                        <a:latin typeface="Times New Roman"/>
                        <a:ea typeface="Calibri"/>
                      </a:endParaRPr>
                    </a:p>
                  </a:txBody>
                  <a:tcPr marL="68580" marR="68580" marT="0" marB="0" anchor="ctr"/>
                </a:tc>
                <a:tc>
                  <a:txBody>
                    <a:bodyPr/>
                    <a:lstStyle/>
                    <a:p>
                      <a:pPr algn="just">
                        <a:spcAft>
                          <a:spcPts val="0"/>
                        </a:spcAft>
                      </a:pPr>
                      <a:r>
                        <a:rPr lang="en-US" sz="1800" dirty="0">
                          <a:effectLst/>
                        </a:rPr>
                        <a:t>2L</a:t>
                      </a:r>
                      <a:r>
                        <a:rPr lang="ru-RU" sz="1800" dirty="0">
                          <a:effectLst/>
                        </a:rPr>
                        <a:t>т</a:t>
                      </a:r>
                      <a:endParaRPr lang="ru-RU" sz="1800" dirty="0">
                        <a:effectLst/>
                        <a:latin typeface="Times New Roman"/>
                        <a:ea typeface="Calibri"/>
                      </a:endParaRPr>
                    </a:p>
                  </a:txBody>
                  <a:tcPr marL="68580" marR="68580" marT="0" marB="0" anchor="ctr"/>
                </a:tc>
                <a:tc>
                  <a:txBody>
                    <a:bodyPr/>
                    <a:lstStyle/>
                    <a:p>
                      <a:pPr algn="just">
                        <a:spcAft>
                          <a:spcPts val="0"/>
                        </a:spcAft>
                      </a:pPr>
                      <a:r>
                        <a:rPr lang="en-US" sz="1800">
                          <a:effectLst/>
                        </a:rPr>
                        <a:t>/\G</a:t>
                      </a:r>
                      <a:r>
                        <a:rPr lang="ru-RU" sz="1800">
                          <a:effectLst/>
                        </a:rPr>
                        <a:t>/</a:t>
                      </a:r>
                      <a:r>
                        <a:rPr lang="en-US" sz="1800">
                          <a:effectLst/>
                        </a:rPr>
                        <a:t>2L</a:t>
                      </a:r>
                      <a:r>
                        <a:rPr lang="ru-RU" sz="1800">
                          <a:effectLst/>
                        </a:rPr>
                        <a:t>т</a:t>
                      </a:r>
                      <a:endParaRPr lang="ru-RU" sz="1800">
                        <a:effectLst/>
                        <a:latin typeface="Times New Roman"/>
                        <a:ea typeface="Calibri"/>
                      </a:endParaRPr>
                    </a:p>
                  </a:txBody>
                  <a:tcPr marL="68580" marR="68580" marT="0" marB="0" anchor="ctr"/>
                </a:tc>
              </a:tr>
              <a:tr h="382559">
                <a:tc>
                  <a:txBody>
                    <a:bodyPr/>
                    <a:lstStyle/>
                    <a:p>
                      <a:pPr algn="just">
                        <a:spcAft>
                          <a:spcPts val="0"/>
                        </a:spcAft>
                      </a:pPr>
                      <a:r>
                        <a:rPr lang="ru-RU" sz="1800">
                          <a:effectLst/>
                        </a:rPr>
                        <a:t>4</a:t>
                      </a:r>
                      <a:endParaRPr lang="ru-RU" sz="1800">
                        <a:effectLst/>
                        <a:latin typeface="Times New Roman"/>
                        <a:ea typeface="Calibri"/>
                      </a:endParaRPr>
                    </a:p>
                  </a:txBody>
                  <a:tcPr marL="68580" marR="68580" marT="0" marB="0" anchor="ctr"/>
                </a:tc>
                <a:tc>
                  <a:txBody>
                    <a:bodyPr/>
                    <a:lstStyle/>
                    <a:p>
                      <a:pPr algn="just">
                        <a:spcAft>
                          <a:spcPts val="0"/>
                        </a:spcAft>
                      </a:pPr>
                      <a:r>
                        <a:rPr lang="en-US" sz="1800" dirty="0">
                          <a:effectLst/>
                        </a:rPr>
                        <a:t>2L</a:t>
                      </a:r>
                      <a:r>
                        <a:rPr lang="ru-RU" sz="1800" dirty="0">
                          <a:effectLst/>
                        </a:rPr>
                        <a:t>т + 2</a:t>
                      </a:r>
                      <a:r>
                        <a:rPr lang="en-US" sz="1800" dirty="0">
                          <a:effectLst/>
                        </a:rPr>
                        <a:t>L</a:t>
                      </a:r>
                      <a:r>
                        <a:rPr lang="ru-RU" sz="1800" dirty="0">
                          <a:effectLst/>
                        </a:rPr>
                        <a:t>р</a:t>
                      </a:r>
                      <a:endParaRPr lang="ru-RU" sz="1800" dirty="0">
                        <a:effectLst/>
                        <a:latin typeface="Times New Roman"/>
                        <a:ea typeface="Calibri"/>
                      </a:endParaRPr>
                    </a:p>
                  </a:txBody>
                  <a:tcPr marL="68580" marR="68580" marT="0" marB="0" anchor="ctr"/>
                </a:tc>
                <a:tc>
                  <a:txBody>
                    <a:bodyPr/>
                    <a:lstStyle/>
                    <a:p>
                      <a:pPr algn="just">
                        <a:spcAft>
                          <a:spcPts val="0"/>
                        </a:spcAft>
                      </a:pPr>
                      <a:r>
                        <a:rPr lang="ru-RU" sz="1800">
                          <a:effectLst/>
                        </a:rPr>
                        <a:t>/\G/2</a:t>
                      </a:r>
                      <a:r>
                        <a:rPr lang="en-US" sz="1800">
                          <a:effectLst/>
                        </a:rPr>
                        <a:t>L</a:t>
                      </a:r>
                      <a:r>
                        <a:rPr lang="ru-RU" sz="1800">
                          <a:effectLst/>
                        </a:rPr>
                        <a:t>т</a:t>
                      </a:r>
                      <a:r>
                        <a:rPr lang="en-US" sz="1800">
                          <a:effectLst/>
                        </a:rPr>
                        <a:t>+2/L</a:t>
                      </a:r>
                      <a:r>
                        <a:rPr lang="ru-RU" sz="1800">
                          <a:effectLst/>
                        </a:rPr>
                        <a:t>р</a:t>
                      </a:r>
                      <a:endParaRPr lang="ru-RU" sz="1800">
                        <a:effectLst/>
                        <a:latin typeface="Times New Roman"/>
                        <a:ea typeface="Calibri"/>
                      </a:endParaRPr>
                    </a:p>
                  </a:txBody>
                  <a:tcPr marL="68580" marR="68580" marT="0" marB="0" anchor="ctr"/>
                </a:tc>
              </a:tr>
              <a:tr h="382559">
                <a:tc>
                  <a:txBody>
                    <a:bodyPr/>
                    <a:lstStyle/>
                    <a:p>
                      <a:pPr algn="just">
                        <a:spcAft>
                          <a:spcPts val="0"/>
                        </a:spcAft>
                      </a:pPr>
                      <a:r>
                        <a:rPr lang="ru-RU" sz="1800">
                          <a:effectLst/>
                        </a:rPr>
                        <a:t>5</a:t>
                      </a:r>
                      <a:endParaRPr lang="ru-RU" sz="1800">
                        <a:effectLst/>
                        <a:latin typeface="Times New Roman"/>
                        <a:ea typeface="Calibri"/>
                      </a:endParaRPr>
                    </a:p>
                  </a:txBody>
                  <a:tcPr marL="68580" marR="68580" marT="0" marB="0" anchor="ctr"/>
                </a:tc>
                <a:tc>
                  <a:txBody>
                    <a:bodyPr/>
                    <a:lstStyle/>
                    <a:p>
                      <a:pPr algn="just">
                        <a:spcAft>
                          <a:spcPts val="0"/>
                        </a:spcAft>
                      </a:pPr>
                      <a:r>
                        <a:rPr lang="en-US" sz="1800">
                          <a:effectLst/>
                        </a:rPr>
                        <a:t>L</a:t>
                      </a:r>
                      <a:r>
                        <a:rPr lang="ru-RU" sz="1800">
                          <a:effectLst/>
                        </a:rPr>
                        <a:t>т</a:t>
                      </a:r>
                      <a:r>
                        <a:rPr lang="en-US" sz="1800">
                          <a:effectLst/>
                        </a:rPr>
                        <a:t>+0,5L</a:t>
                      </a:r>
                      <a:r>
                        <a:rPr lang="ru-RU" sz="1800">
                          <a:effectLst/>
                        </a:rPr>
                        <a:t>р</a:t>
                      </a:r>
                      <a:endParaRPr lang="ru-RU" sz="1800">
                        <a:effectLst/>
                        <a:latin typeface="Times New Roman"/>
                        <a:ea typeface="Calibri"/>
                      </a:endParaRPr>
                    </a:p>
                  </a:txBody>
                  <a:tcPr marL="68580" marR="68580" marT="0" marB="0" anchor="ctr"/>
                </a:tc>
                <a:tc>
                  <a:txBody>
                    <a:bodyPr/>
                    <a:lstStyle/>
                    <a:p>
                      <a:pPr algn="just">
                        <a:spcAft>
                          <a:spcPts val="0"/>
                        </a:spcAft>
                      </a:pPr>
                      <a:r>
                        <a:rPr lang="ru-RU" sz="1800" dirty="0">
                          <a:effectLst/>
                        </a:rPr>
                        <a:t>/\G/Lт+0,5Lр</a:t>
                      </a:r>
                      <a:endParaRPr lang="ru-RU" sz="1800" dirty="0">
                        <a:effectLst/>
                        <a:latin typeface="Times New Roman"/>
                        <a:ea typeface="Calibri"/>
                      </a:endParaRPr>
                    </a:p>
                  </a:txBody>
                  <a:tcPr marL="68580" marR="68580" marT="0" marB="0" anchor="ctr"/>
                </a:tc>
              </a:tr>
              <a:tr h="382559">
                <a:tc>
                  <a:txBody>
                    <a:bodyPr/>
                    <a:lstStyle/>
                    <a:p>
                      <a:pPr algn="just">
                        <a:spcAft>
                          <a:spcPts val="0"/>
                        </a:spcAft>
                      </a:pPr>
                      <a:r>
                        <a:rPr lang="ru-RU" sz="1800">
                          <a:effectLst/>
                        </a:rPr>
                        <a:t>6</a:t>
                      </a:r>
                      <a:endParaRPr lang="ru-RU" sz="1800">
                        <a:effectLst/>
                        <a:latin typeface="Times New Roman"/>
                        <a:ea typeface="Calibri"/>
                      </a:endParaRPr>
                    </a:p>
                  </a:txBody>
                  <a:tcPr marL="68580" marR="68580" marT="0" marB="0" anchor="ctr"/>
                </a:tc>
                <a:tc>
                  <a:txBody>
                    <a:bodyPr/>
                    <a:lstStyle/>
                    <a:p>
                      <a:pPr algn="just">
                        <a:spcAft>
                          <a:spcPts val="0"/>
                        </a:spcAft>
                      </a:pPr>
                      <a:r>
                        <a:rPr lang="ru-RU" sz="1800">
                          <a:effectLst/>
                        </a:rPr>
                        <a:t>Lт+</a:t>
                      </a:r>
                      <a:r>
                        <a:rPr lang="en-US" sz="1800">
                          <a:effectLst/>
                        </a:rPr>
                        <a:t>L</a:t>
                      </a:r>
                      <a:r>
                        <a:rPr lang="ru-RU" sz="1800">
                          <a:effectLst/>
                        </a:rPr>
                        <a:t>р</a:t>
                      </a:r>
                      <a:endParaRPr lang="ru-RU" sz="1800">
                        <a:effectLst/>
                        <a:latin typeface="Times New Roman"/>
                        <a:ea typeface="Calibri"/>
                      </a:endParaRPr>
                    </a:p>
                  </a:txBody>
                  <a:tcPr marL="68580" marR="68580" marT="0" marB="0" anchor="ctr"/>
                </a:tc>
                <a:tc>
                  <a:txBody>
                    <a:bodyPr/>
                    <a:lstStyle/>
                    <a:p>
                      <a:pPr algn="just">
                        <a:spcAft>
                          <a:spcPts val="0"/>
                        </a:spcAft>
                      </a:pPr>
                      <a:r>
                        <a:rPr lang="ru-RU" sz="1800" dirty="0">
                          <a:effectLst/>
                        </a:rPr>
                        <a:t>/\G/</a:t>
                      </a:r>
                      <a:r>
                        <a:rPr lang="ru-RU" sz="1800" dirty="0" err="1">
                          <a:effectLst/>
                        </a:rPr>
                        <a:t>Lт+Lр</a:t>
                      </a:r>
                      <a:endParaRPr lang="ru-RU" sz="1800" dirty="0">
                        <a:effectLst/>
                        <a:latin typeface="Times New Roman"/>
                        <a:ea typeface="Calibri"/>
                      </a:endParaRPr>
                    </a:p>
                  </a:txBody>
                  <a:tcPr marL="68580" marR="68580" marT="0" marB="0" anchor="ctr"/>
                </a:tc>
              </a:tr>
            </a:tbl>
          </a:graphicData>
        </a:graphic>
      </p:graphicFrame>
    </p:spTree>
    <p:extLst>
      <p:ext uri="{BB962C8B-B14F-4D97-AF65-F5344CB8AC3E}">
        <p14:creationId xmlns="" xmlns:p14="http://schemas.microsoft.com/office/powerpoint/2010/main" val="259256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96" y="22140"/>
            <a:ext cx="9036496" cy="6678751"/>
          </a:xfrm>
          <a:prstGeom prst="rect">
            <a:avLst/>
          </a:prstGeom>
        </p:spPr>
        <p:txBody>
          <a:bodyPr wrap="square">
            <a:spAutoFit/>
          </a:bodyPr>
          <a:lstStyle/>
          <a:p>
            <a:r>
              <a:rPr lang="ru-RU" sz="2400" dirty="0" smtClean="0"/>
              <a:t>                                           Литература:</a:t>
            </a:r>
            <a:r>
              <a:rPr lang="ru-RU" sz="2000" dirty="0" smtClean="0"/>
              <a:t> </a:t>
            </a:r>
          </a:p>
          <a:p>
            <a:r>
              <a:rPr lang="ru-RU" sz="2000" dirty="0" smtClean="0"/>
              <a:t>1.	</a:t>
            </a:r>
            <a:r>
              <a:rPr lang="ru-RU" sz="2000" dirty="0" err="1" smtClean="0"/>
              <a:t>Басовский</a:t>
            </a:r>
            <a:r>
              <a:rPr lang="ru-RU" sz="2000" dirty="0" smtClean="0"/>
              <a:t>, Н.З. Крупномасштабная селекция в животноводстве / Н.З </a:t>
            </a:r>
            <a:r>
              <a:rPr lang="ru-RU" sz="2000" dirty="0" err="1" smtClean="0"/>
              <a:t>Басовский</a:t>
            </a:r>
            <a:r>
              <a:rPr lang="ru-RU" sz="2000" dirty="0" smtClean="0"/>
              <a:t>, В.И. </a:t>
            </a:r>
            <a:r>
              <a:rPr lang="ru-RU" sz="2000" dirty="0" err="1" smtClean="0"/>
              <a:t>Буркат</a:t>
            </a:r>
            <a:r>
              <a:rPr lang="ru-RU" sz="2000" dirty="0" smtClean="0"/>
              <a:t>, В.И. Власов [и др.]. Киев : Ассоциация «</a:t>
            </a:r>
            <a:r>
              <a:rPr lang="ru-RU" sz="2000" dirty="0" err="1" smtClean="0"/>
              <a:t>Украiна</a:t>
            </a:r>
            <a:r>
              <a:rPr lang="ru-RU" sz="2000" dirty="0" smtClean="0"/>
              <a:t>», 1994. - 373 с.</a:t>
            </a:r>
          </a:p>
          <a:p>
            <a:r>
              <a:rPr lang="ru-RU" sz="2000" dirty="0" smtClean="0"/>
              <a:t>2.	</a:t>
            </a:r>
            <a:r>
              <a:rPr lang="ru-RU" sz="2000" dirty="0" err="1" smtClean="0"/>
              <a:t>Казаровец</a:t>
            </a:r>
            <a:r>
              <a:rPr lang="ru-RU" sz="2000" dirty="0" smtClean="0"/>
              <a:t>, Н.В. Племенная работа в молочном скотоводстве : монография / Н.В. </a:t>
            </a:r>
            <a:r>
              <a:rPr lang="ru-RU" sz="2000" dirty="0" err="1" smtClean="0"/>
              <a:t>Казаровец</a:t>
            </a:r>
            <a:r>
              <a:rPr lang="ru-RU" sz="2000" dirty="0" smtClean="0"/>
              <a:t> [и др.]. – Минск : БГАТУ, 2012. – 424 с.</a:t>
            </a:r>
          </a:p>
          <a:p>
            <a:r>
              <a:rPr lang="ru-RU" sz="2000" dirty="0" smtClean="0"/>
              <a:t>3.	Теоретические и практические аспекты селекционно-племенной работы в скотоводстве : Монография / Н.В. </a:t>
            </a:r>
            <a:r>
              <a:rPr lang="ru-RU" sz="2000" dirty="0" err="1" smtClean="0"/>
              <a:t>Казаровец</a:t>
            </a:r>
            <a:r>
              <a:rPr lang="ru-RU" sz="2000" dirty="0" smtClean="0"/>
              <a:t> [и др.]. – Минск : БГАТУ, 2005. – 312 с.</a:t>
            </a:r>
          </a:p>
          <a:p>
            <a:r>
              <a:rPr lang="ru-RU" sz="2000" dirty="0" smtClean="0"/>
              <a:t>4.	Павлова, Т. В. Крупномасштабная селекция: учебно-методическое пособие для студентов учреждений высшего образования, обучающихся по специальности «Зоотехния»/ Т. В. Павлова, Н. В. </a:t>
            </a:r>
            <a:r>
              <a:rPr lang="ru-RU" sz="2000" dirty="0" err="1" smtClean="0"/>
              <a:t>Казаровец</a:t>
            </a:r>
            <a:r>
              <a:rPr lang="ru-RU" sz="2000" dirty="0" smtClean="0"/>
              <a:t>, Н. И. </a:t>
            </a:r>
            <a:r>
              <a:rPr lang="ru-RU" sz="2000" dirty="0" err="1" smtClean="0"/>
              <a:t>Гавриченко</a:t>
            </a:r>
            <a:r>
              <a:rPr lang="ru-RU" sz="2000" dirty="0" smtClean="0"/>
              <a:t>; Белорусская государственная сельско-хозяйственная академия. – Горки, 2016. – 78 с.</a:t>
            </a:r>
          </a:p>
          <a:p>
            <a:r>
              <a:rPr lang="ru-RU" sz="2400" dirty="0" smtClean="0"/>
              <a:t>                           Литература дополнительная: </a:t>
            </a:r>
          </a:p>
          <a:p>
            <a:r>
              <a:rPr lang="ru-RU" sz="2000" dirty="0" smtClean="0"/>
              <a:t>4.	</a:t>
            </a:r>
            <a:r>
              <a:rPr lang="ru-RU" sz="2000" dirty="0" err="1" smtClean="0"/>
              <a:t>Жебровский</a:t>
            </a:r>
            <a:r>
              <a:rPr lang="ru-RU" sz="2000" dirty="0" smtClean="0"/>
              <a:t>, Л.С. Селекция сельскохозяйственных животных: учебник для ВУЗов / Л.С. </a:t>
            </a:r>
            <a:r>
              <a:rPr lang="ru-RU" sz="2000" dirty="0" err="1" smtClean="0"/>
              <a:t>Жебровский</a:t>
            </a:r>
            <a:r>
              <a:rPr lang="ru-RU" sz="2000" dirty="0" smtClean="0"/>
              <a:t>. – Санкт-Петербург : Лань, 2002. – 256 с. </a:t>
            </a:r>
          </a:p>
          <a:p>
            <a:r>
              <a:rPr lang="ru-RU" sz="2000" dirty="0" smtClean="0"/>
              <a:t>5.	Петухов, В.П. Генетические основы селекции животных / В.П. Петухов, Л.К. Эрнст, И.И. </a:t>
            </a:r>
            <a:r>
              <a:rPr lang="ru-RU" sz="2000" dirty="0" err="1" smtClean="0"/>
              <a:t>Гудилин</a:t>
            </a:r>
            <a:r>
              <a:rPr lang="ru-RU" sz="2000" dirty="0" smtClean="0"/>
              <a:t> [и др.]. Москва : </a:t>
            </a:r>
            <a:r>
              <a:rPr lang="ru-RU" sz="2000" dirty="0" err="1" smtClean="0"/>
              <a:t>Агропромиздат</a:t>
            </a:r>
            <a:r>
              <a:rPr lang="ru-RU" sz="2000" dirty="0" smtClean="0"/>
              <a:t>, 1989. – 448 с.</a:t>
            </a:r>
            <a:endParaRPr lang="ru-RU" sz="2000" dirty="0"/>
          </a:p>
        </p:txBody>
      </p:sp>
    </p:spTree>
    <p:extLst>
      <p:ext uri="{BB962C8B-B14F-4D97-AF65-F5344CB8AC3E}">
        <p14:creationId xmlns="" xmlns:p14="http://schemas.microsoft.com/office/powerpoint/2010/main" val="289393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568952" cy="1077218"/>
          </a:xfrm>
          <a:prstGeom prst="rect">
            <a:avLst/>
          </a:prstGeom>
        </p:spPr>
        <p:txBody>
          <a:bodyPr wrap="square">
            <a:spAutoFit/>
          </a:bodyPr>
          <a:lstStyle/>
          <a:p>
            <a:pPr marL="457200" algn="ctr">
              <a:spcAft>
                <a:spcPts val="0"/>
              </a:spcAft>
            </a:pPr>
            <a:r>
              <a:rPr lang="ru-RU" sz="3200" b="1" kern="1800" dirty="0" smtClean="0">
                <a:effectLst/>
                <a:latin typeface="Times New Roman"/>
                <a:ea typeface="Times New Roman"/>
              </a:rPr>
              <a:t>1. Оценка генетической и фенотипической ценности животных</a:t>
            </a:r>
            <a:endParaRPr lang="ru-RU" sz="3200" dirty="0">
              <a:effectLst/>
              <a:latin typeface="Times New Roman"/>
              <a:ea typeface="Calibri"/>
            </a:endParaRPr>
          </a:p>
        </p:txBody>
      </p:sp>
      <p:sp>
        <p:nvSpPr>
          <p:cNvPr id="4" name="Прямоугольник 3"/>
          <p:cNvSpPr/>
          <p:nvPr/>
        </p:nvSpPr>
        <p:spPr>
          <a:xfrm>
            <a:off x="323528" y="1997839"/>
            <a:ext cx="8424936" cy="3970318"/>
          </a:xfrm>
          <a:prstGeom prst="rect">
            <a:avLst/>
          </a:prstGeom>
        </p:spPr>
        <p:txBody>
          <a:bodyPr wrap="square">
            <a:spAutoFit/>
          </a:bodyPr>
          <a:lstStyle/>
          <a:p>
            <a:pPr algn="just">
              <a:spcAft>
                <a:spcPts val="0"/>
              </a:spcAft>
            </a:pPr>
            <a:r>
              <a:rPr lang="ru-RU" sz="2800" dirty="0" smtClean="0">
                <a:effectLst/>
                <a:latin typeface="Times New Roman"/>
                <a:ea typeface="Times New Roman"/>
              </a:rPr>
              <a:t>1) по родословной (оценка генотипа животного). Оценку животных по родословной производят первой, потому что она может быть сделана еще до рождения теленка, жеребенка, поросенка, ягненка и т.д., что дает возможность сразу после рождения перечисленных животных разделить их (предназначенных на племя или на откорм), так как схемы выпойки и рационы для указанных групп разные;</a:t>
            </a:r>
            <a:endParaRPr lang="ru-RU" sz="2800" dirty="0">
              <a:effectLst/>
              <a:latin typeface="Times New Roman"/>
              <a:ea typeface="Calibri"/>
            </a:endParaRPr>
          </a:p>
        </p:txBody>
      </p:sp>
    </p:spTree>
    <p:extLst>
      <p:ext uri="{BB962C8B-B14F-4D97-AF65-F5344CB8AC3E}">
        <p14:creationId xmlns="" xmlns:p14="http://schemas.microsoft.com/office/powerpoint/2010/main" val="2605782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8869" y="908720"/>
            <a:ext cx="8712968" cy="2246769"/>
          </a:xfrm>
          <a:prstGeom prst="rect">
            <a:avLst/>
          </a:prstGeom>
        </p:spPr>
        <p:txBody>
          <a:bodyPr wrap="square">
            <a:spAutoFit/>
          </a:bodyPr>
          <a:lstStyle/>
          <a:p>
            <a:pPr algn="just">
              <a:spcAft>
                <a:spcPts val="0"/>
              </a:spcAft>
            </a:pPr>
            <a:r>
              <a:rPr lang="ru-RU" sz="2800" dirty="0" smtClean="0">
                <a:effectLst/>
                <a:latin typeface="Times New Roman"/>
                <a:ea typeface="Times New Roman"/>
              </a:rPr>
              <a:t>2) по характеру его индивидуального развития (оценка по фенотипу). Эта оценка производится на основании живой массы и экстерьерных особенностей в разные возрастные периоды. Она как бы уточняет сделанную ранее оценку по родословной;</a:t>
            </a:r>
            <a:endParaRPr lang="ru-RU" sz="2800" dirty="0">
              <a:effectLst/>
              <a:latin typeface="Times New Roman"/>
              <a:ea typeface="Calibri"/>
            </a:endParaRPr>
          </a:p>
        </p:txBody>
      </p:sp>
    </p:spTree>
    <p:extLst>
      <p:ext uri="{BB962C8B-B14F-4D97-AF65-F5344CB8AC3E}">
        <p14:creationId xmlns="" xmlns:p14="http://schemas.microsoft.com/office/powerpoint/2010/main" val="497089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954" y="404664"/>
            <a:ext cx="8712968" cy="3539430"/>
          </a:xfrm>
          <a:prstGeom prst="rect">
            <a:avLst/>
          </a:prstGeom>
        </p:spPr>
        <p:txBody>
          <a:bodyPr wrap="square">
            <a:spAutoFit/>
          </a:bodyPr>
          <a:lstStyle/>
          <a:p>
            <a:r>
              <a:rPr lang="ru-RU" sz="2800" dirty="0" smtClean="0">
                <a:effectLst/>
                <a:latin typeface="Times New Roman"/>
                <a:ea typeface="Times New Roman"/>
              </a:rPr>
              <a:t>3) по боковым родственникам. Оставшиеся в племенной группе молодые животные еще раз переоцениваются по боковым родственникам, тот есть с учетом показателей их </a:t>
            </a:r>
            <a:r>
              <a:rPr lang="ru-RU" sz="2800" dirty="0" err="1" smtClean="0">
                <a:effectLst/>
                <a:latin typeface="Times New Roman"/>
                <a:ea typeface="Times New Roman"/>
              </a:rPr>
              <a:t>полубратьев</a:t>
            </a:r>
            <a:r>
              <a:rPr lang="ru-RU" sz="2800" dirty="0" smtClean="0">
                <a:effectLst/>
                <a:latin typeface="Times New Roman"/>
                <a:ea typeface="Times New Roman"/>
              </a:rPr>
              <a:t> и </a:t>
            </a:r>
            <a:r>
              <a:rPr lang="ru-RU" sz="2800" dirty="0" err="1" smtClean="0">
                <a:effectLst/>
                <a:latin typeface="Times New Roman"/>
                <a:ea typeface="Times New Roman"/>
              </a:rPr>
              <a:t>полусестер</a:t>
            </a:r>
            <a:r>
              <a:rPr lang="ru-RU" sz="2800" dirty="0" smtClean="0">
                <a:effectLst/>
                <a:latin typeface="Times New Roman"/>
                <a:ea typeface="Times New Roman"/>
              </a:rPr>
              <a:t> по отцу, родившихся раньше, и уже от них получают продукцию. На основании этой переоценки некоторые животные переводятся в группу более высокого качества, а другие на откорм;</a:t>
            </a:r>
            <a:endParaRPr lang="ru-RU" sz="2800" dirty="0"/>
          </a:p>
        </p:txBody>
      </p:sp>
    </p:spTree>
    <p:extLst>
      <p:ext uri="{BB962C8B-B14F-4D97-AF65-F5344CB8AC3E}">
        <p14:creationId xmlns="" xmlns:p14="http://schemas.microsoft.com/office/powerpoint/2010/main" val="430650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601" y="332656"/>
            <a:ext cx="8568952" cy="4401205"/>
          </a:xfrm>
          <a:prstGeom prst="rect">
            <a:avLst/>
          </a:prstGeom>
        </p:spPr>
        <p:txBody>
          <a:bodyPr wrap="square">
            <a:spAutoFit/>
          </a:bodyPr>
          <a:lstStyle/>
          <a:p>
            <a:pPr algn="just">
              <a:spcAft>
                <a:spcPts val="0"/>
              </a:spcAft>
            </a:pPr>
            <a:r>
              <a:rPr lang="ru-RU" sz="2800" dirty="0" smtClean="0">
                <a:effectLst/>
                <a:latin typeface="Times New Roman"/>
                <a:ea typeface="Times New Roman"/>
              </a:rPr>
              <a:t>4) по продуктивности первородящих маток (предварительная оценка по фенотипу). Это решающая оценка. Если продуктивность низкая или животное не способно к размножению, его выбраковывают. По продуктивности оценку животных делают несколько раз. Для первородящих маток она имеет особое значение, так как в дальнейшем более высокую продуктивность имеют те матки, которые оказались лучшими при первых родах, по первой лактации;</a:t>
            </a:r>
            <a:endParaRPr lang="ru-RU" sz="2800" dirty="0">
              <a:effectLst/>
              <a:latin typeface="Times New Roman"/>
              <a:ea typeface="Calibri"/>
            </a:endParaRPr>
          </a:p>
        </p:txBody>
      </p:sp>
    </p:spTree>
    <p:extLst>
      <p:ext uri="{BB962C8B-B14F-4D97-AF65-F5344CB8AC3E}">
        <p14:creationId xmlns="" xmlns:p14="http://schemas.microsoft.com/office/powerpoint/2010/main" val="84870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04664"/>
            <a:ext cx="8856984" cy="2246769"/>
          </a:xfrm>
          <a:prstGeom prst="rect">
            <a:avLst/>
          </a:prstGeom>
        </p:spPr>
        <p:txBody>
          <a:bodyPr wrap="square">
            <a:spAutoFit/>
          </a:bodyPr>
          <a:lstStyle/>
          <a:p>
            <a:pPr algn="just">
              <a:spcAft>
                <a:spcPts val="0"/>
              </a:spcAft>
            </a:pPr>
            <a:r>
              <a:rPr lang="ru-RU" sz="2800" dirty="0" smtClean="0">
                <a:effectLst/>
                <a:latin typeface="Times New Roman"/>
                <a:ea typeface="Times New Roman"/>
              </a:rPr>
              <a:t>5) по продуктивности в более старшем возрасте (уточняющая оценка по фенотипу). Не все лучшие по первым родам молодые матки в дальнейшем оправдывают возлагаемые на них надежды. Поэтому отбор по продуктивности продолжается дальше;</a:t>
            </a:r>
            <a:endParaRPr lang="ru-RU" sz="2800" dirty="0">
              <a:effectLst/>
              <a:latin typeface="Times New Roman"/>
              <a:ea typeface="Calibri"/>
            </a:endParaRPr>
          </a:p>
        </p:txBody>
      </p:sp>
    </p:spTree>
    <p:extLst>
      <p:ext uri="{BB962C8B-B14F-4D97-AF65-F5344CB8AC3E}">
        <p14:creationId xmlns="" xmlns:p14="http://schemas.microsoft.com/office/powerpoint/2010/main" val="2785873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306" y="404664"/>
            <a:ext cx="8856984" cy="3108543"/>
          </a:xfrm>
          <a:prstGeom prst="rect">
            <a:avLst/>
          </a:prstGeom>
        </p:spPr>
        <p:txBody>
          <a:bodyPr wrap="square">
            <a:spAutoFit/>
          </a:bodyPr>
          <a:lstStyle/>
          <a:p>
            <a:pPr algn="just">
              <a:spcAft>
                <a:spcPts val="0"/>
              </a:spcAft>
            </a:pPr>
            <a:r>
              <a:rPr lang="ru-RU" sz="2800" dirty="0" smtClean="0">
                <a:effectLst/>
                <a:latin typeface="Times New Roman"/>
                <a:ea typeface="Times New Roman"/>
              </a:rPr>
              <a:t>6) по качеству потомства (оценка по генотипу). Это окончательная оценка. Для производителя она может изменить и изменяет все ранее проведенные оценки. Если производитель оказался </a:t>
            </a:r>
            <a:r>
              <a:rPr lang="ru-RU" sz="2800" dirty="0" err="1" smtClean="0">
                <a:effectLst/>
                <a:latin typeface="Times New Roman"/>
                <a:ea typeface="Times New Roman"/>
              </a:rPr>
              <a:t>ухудшателем</a:t>
            </a:r>
            <a:r>
              <a:rPr lang="ru-RU" sz="2800" dirty="0" smtClean="0">
                <a:effectLst/>
                <a:latin typeface="Times New Roman"/>
                <a:ea typeface="Times New Roman"/>
              </a:rPr>
              <a:t>, его выбраковывают. Высокопродуктивных маток, если они дают приплод низкого качества, оставляют в стаде, но приплод их ценится ниже.</a:t>
            </a:r>
            <a:endParaRPr lang="ru-RU" sz="2800" dirty="0">
              <a:effectLst/>
              <a:latin typeface="Times New Roman"/>
              <a:ea typeface="Calibri"/>
            </a:endParaRPr>
          </a:p>
        </p:txBody>
      </p:sp>
    </p:spTree>
    <p:extLst>
      <p:ext uri="{BB962C8B-B14F-4D97-AF65-F5344CB8AC3E}">
        <p14:creationId xmlns="" xmlns:p14="http://schemas.microsoft.com/office/powerpoint/2010/main" val="30554665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472</TotalTime>
  <Words>1089</Words>
  <Application>Microsoft Office PowerPoint</Application>
  <PresentationFormat>Экран (4:3)</PresentationFormat>
  <Paragraphs>71</Paragraphs>
  <Slides>22</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22</vt:i4>
      </vt:variant>
    </vt:vector>
  </HeadingPairs>
  <TitlesOfParts>
    <vt:vector size="24" baseType="lpstr">
      <vt:lpstr>Базовая</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admin</cp:lastModifiedBy>
  <cp:revision>18</cp:revision>
  <dcterms:created xsi:type="dcterms:W3CDTF">2019-01-27T11:10:27Z</dcterms:created>
  <dcterms:modified xsi:type="dcterms:W3CDTF">2024-05-02T06:39:32Z</dcterms:modified>
</cp:coreProperties>
</file>