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302" r:id="rId3"/>
    <p:sldId id="279" r:id="rId4"/>
    <p:sldId id="280" r:id="rId5"/>
    <p:sldId id="281" r:id="rId6"/>
    <p:sldId id="303"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6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TextBox 3"/>
          <p:cNvSpPr txBox="1"/>
          <p:nvPr/>
        </p:nvSpPr>
        <p:spPr>
          <a:xfrm>
            <a:off x="1828800" y="3159125"/>
            <a:ext cx="457200" cy="1035050"/>
          </a:xfrm>
          <a:prstGeom prst="rect">
            <a:avLst/>
          </a:prstGeom>
          <a:noFill/>
        </p:spPr>
        <p:txBody>
          <a:bodyPr lIns="0" tIns="9144" rIns="0" bIns="9144" anchor="ctr">
            <a:spAutoFit/>
          </a:bodyPr>
          <a:lstStyle/>
          <a:p>
            <a:pPr>
              <a:defRPr/>
            </a:pPr>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5" name="Date Placeholder 14"/>
          <p:cNvSpPr>
            <a:spLocks noGrp="1"/>
          </p:cNvSpPr>
          <p:nvPr>
            <p:ph type="dt" sz="half" idx="10"/>
          </p:nvPr>
        </p:nvSpPr>
        <p:spPr/>
        <p:txBody>
          <a:bodyPr/>
          <a:lstStyle>
            <a:lvl1pPr>
              <a:defRPr/>
            </a:lvl1pPr>
          </a:lstStyle>
          <a:p>
            <a:pPr>
              <a:defRPr/>
            </a:pPr>
            <a:endParaRPr lang="ru-RU" altLang="ru-RU"/>
          </a:p>
        </p:txBody>
      </p:sp>
      <p:sp>
        <p:nvSpPr>
          <p:cNvPr id="6" name="Slide Number Placeholder 15"/>
          <p:cNvSpPr>
            <a:spLocks noGrp="1"/>
          </p:cNvSpPr>
          <p:nvPr>
            <p:ph type="sldNum" sz="quarter" idx="11"/>
          </p:nvPr>
        </p:nvSpPr>
        <p:spPr/>
        <p:txBody>
          <a:bodyPr/>
          <a:lstStyle>
            <a:lvl1pPr>
              <a:defRPr/>
            </a:lvl1pPr>
          </a:lstStyle>
          <a:p>
            <a:pPr>
              <a:defRPr/>
            </a:pPr>
            <a:fld id="{4686C38B-2A07-4E86-B3BC-3B92DF856F9D}" type="slidenum">
              <a:rPr lang="ru-RU" altLang="ru-RU"/>
              <a:pPr>
                <a:defRPr/>
              </a:pPr>
              <a:t>‹#›</a:t>
            </a:fld>
            <a:endParaRPr lang="ru-RU" altLang="ru-RU"/>
          </a:p>
        </p:txBody>
      </p:sp>
      <p:sp>
        <p:nvSpPr>
          <p:cNvPr id="7" name="Footer Placeholder 16"/>
          <p:cNvSpPr>
            <a:spLocks noGrp="1"/>
          </p:cNvSpPr>
          <p:nvPr>
            <p:ph type="ftr" sz="quarter" idx="12"/>
          </p:nvPr>
        </p:nvSpPr>
        <p:spPr/>
        <p:txBody>
          <a:bodyPr/>
          <a:lstStyle>
            <a:lvl1pPr>
              <a:defRPr/>
            </a:lvl1pPr>
          </a:lstStyle>
          <a:p>
            <a:pPr>
              <a:defRPr/>
            </a:pPr>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54C4F51A-9A1F-4AE4-9513-4C7456D2F6D9}" type="slidenum">
              <a:rPr lang="ru-RU" altLang="ru-RU"/>
              <a:pPr>
                <a:defRPr/>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94322E7D-D346-482C-9F80-5DE979D58850}" type="slidenum">
              <a:rPr lang="ru-RU" altLang="ru-RU"/>
              <a:pPr>
                <a:defRPr/>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E1C4B99A-DE65-49B6-85E9-7E1A03FC49C2}" type="slidenum">
              <a:rPr lang="ru-RU" altLang="ru-RU"/>
              <a:pPr>
                <a:defRPr/>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5" name="TextBox 4"/>
          <p:cNvSpPr txBox="1"/>
          <p:nvPr/>
        </p:nvSpPr>
        <p:spPr>
          <a:xfrm>
            <a:off x="4267200" y="4075113"/>
            <a:ext cx="457200" cy="1014412"/>
          </a:xfrm>
          <a:prstGeom prst="rect">
            <a:avLst/>
          </a:prstGeom>
          <a:noFill/>
        </p:spPr>
        <p:txBody>
          <a:bodyPr lIns="0" tIns="0" rIns="0" bIns="0">
            <a:spAutoFit/>
          </a:bodyPr>
          <a:lstStyle/>
          <a:p>
            <a:pPr>
              <a:defRPr/>
            </a:pPr>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
        <p:nvSpPr>
          <p:cNvPr id="6" name="Date Placeholder 11"/>
          <p:cNvSpPr>
            <a:spLocks noGrp="1"/>
          </p:cNvSpPr>
          <p:nvPr>
            <p:ph type="dt" sz="half" idx="10"/>
          </p:nvPr>
        </p:nvSpPr>
        <p:spPr/>
        <p:txBody>
          <a:bodyPr/>
          <a:lstStyle>
            <a:lvl1pPr>
              <a:defRPr/>
            </a:lvl1pPr>
          </a:lstStyle>
          <a:p>
            <a:pPr>
              <a:defRPr/>
            </a:pPr>
            <a:endParaRPr lang="ru-RU" altLang="ru-RU"/>
          </a:p>
        </p:txBody>
      </p:sp>
      <p:sp>
        <p:nvSpPr>
          <p:cNvPr id="7" name="Slide Number Placeholder 12"/>
          <p:cNvSpPr>
            <a:spLocks noGrp="1"/>
          </p:cNvSpPr>
          <p:nvPr>
            <p:ph type="sldNum" sz="quarter" idx="11"/>
          </p:nvPr>
        </p:nvSpPr>
        <p:spPr/>
        <p:txBody>
          <a:bodyPr/>
          <a:lstStyle>
            <a:lvl1pPr>
              <a:defRPr/>
            </a:lvl1pPr>
          </a:lstStyle>
          <a:p>
            <a:pPr>
              <a:defRPr/>
            </a:pPr>
            <a:fld id="{F8C2AADD-C264-41FF-9713-486A0130E079}" type="slidenum">
              <a:rPr lang="ru-RU" altLang="ru-RU"/>
              <a:pPr>
                <a:defRPr/>
              </a:pPr>
              <a:t>‹#›</a:t>
            </a:fld>
            <a:endParaRPr lang="ru-RU" altLang="ru-RU"/>
          </a:p>
        </p:txBody>
      </p:sp>
      <p:sp>
        <p:nvSpPr>
          <p:cNvPr id="8" name="Footer Placeholder 13"/>
          <p:cNvSpPr>
            <a:spLocks noGrp="1"/>
          </p:cNvSpPr>
          <p:nvPr>
            <p:ph type="ftr" sz="quarter" idx="12"/>
          </p:nvPr>
        </p:nvSpPr>
        <p:spPr/>
        <p:txBody>
          <a:bodyPr/>
          <a:lstStyle>
            <a:lvl1pPr>
              <a:defRPr/>
            </a:lvl1pPr>
          </a:lstStyle>
          <a:p>
            <a:pPr>
              <a:defRPr/>
            </a:pPr>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Date Placeholder 3"/>
          <p:cNvSpPr>
            <a:spLocks noGrp="1"/>
          </p:cNvSpPr>
          <p:nvPr>
            <p:ph type="dt" sz="half" idx="15"/>
          </p:nvPr>
        </p:nvSpPr>
        <p:spPr/>
        <p:txBody>
          <a:bodyPr/>
          <a:lstStyle>
            <a:lvl1pPr>
              <a:defRPr/>
            </a:lvl1pPr>
          </a:lstStyle>
          <a:p>
            <a:pPr>
              <a:defRPr/>
            </a:pPr>
            <a:endParaRPr lang="ru-RU" altLang="ru-RU"/>
          </a:p>
        </p:txBody>
      </p:sp>
      <p:sp>
        <p:nvSpPr>
          <p:cNvPr id="8" name="Footer Placeholder 4"/>
          <p:cNvSpPr>
            <a:spLocks noGrp="1"/>
          </p:cNvSpPr>
          <p:nvPr>
            <p:ph type="ftr" sz="quarter" idx="16"/>
          </p:nvPr>
        </p:nvSpPr>
        <p:spPr/>
        <p:txBody>
          <a:bodyPr/>
          <a:lstStyle>
            <a:lvl1pPr>
              <a:defRPr/>
            </a:lvl1pPr>
          </a:lstStyle>
          <a:p>
            <a:pPr>
              <a:defRPr/>
            </a:pPr>
            <a:endParaRPr lang="ru-RU" altLang="ru-RU"/>
          </a:p>
        </p:txBody>
      </p:sp>
      <p:sp>
        <p:nvSpPr>
          <p:cNvPr id="9" name="Slide Number Placeholder 5"/>
          <p:cNvSpPr>
            <a:spLocks noGrp="1"/>
          </p:cNvSpPr>
          <p:nvPr>
            <p:ph type="sldNum" sz="quarter" idx="17"/>
          </p:nvPr>
        </p:nvSpPr>
        <p:spPr/>
        <p:txBody>
          <a:bodyPr/>
          <a:lstStyle>
            <a:lvl1pPr>
              <a:defRPr/>
            </a:lvl1pPr>
          </a:lstStyle>
          <a:p>
            <a:pPr>
              <a:defRPr/>
            </a:pPr>
            <a:fld id="{FA1FF6EC-EFCB-4D89-9CE2-6166A79BCB06}" type="slidenum">
              <a:rPr lang="ru-RU" altLang="ru-RU"/>
              <a:pPr>
                <a:defRPr/>
              </a:pPr>
              <a:t>‹#›</a:t>
            </a:fld>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TextBox 6"/>
          <p:cNvSpPr txBox="1"/>
          <p:nvPr/>
        </p:nvSpPr>
        <p:spPr>
          <a:xfrm>
            <a:off x="1057275" y="520700"/>
            <a:ext cx="457200" cy="922338"/>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8" name="TextBox 7"/>
          <p:cNvSpPr txBox="1"/>
          <p:nvPr/>
        </p:nvSpPr>
        <p:spPr>
          <a:xfrm>
            <a:off x="4779963" y="520700"/>
            <a:ext cx="457200" cy="922338"/>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9" name="Date Placeholder 13"/>
          <p:cNvSpPr>
            <a:spLocks noGrp="1"/>
          </p:cNvSpPr>
          <p:nvPr>
            <p:ph type="dt" sz="half" idx="10"/>
          </p:nvPr>
        </p:nvSpPr>
        <p:spPr/>
        <p:txBody>
          <a:bodyPr/>
          <a:lstStyle>
            <a:lvl1pPr>
              <a:defRPr/>
            </a:lvl1pPr>
          </a:lstStyle>
          <a:p>
            <a:pPr>
              <a:defRPr/>
            </a:pPr>
            <a:endParaRPr lang="ru-RU" altLang="ru-RU"/>
          </a:p>
        </p:txBody>
      </p:sp>
      <p:sp>
        <p:nvSpPr>
          <p:cNvPr id="10" name="Slide Number Placeholder 14"/>
          <p:cNvSpPr>
            <a:spLocks noGrp="1"/>
          </p:cNvSpPr>
          <p:nvPr>
            <p:ph type="sldNum" sz="quarter" idx="11"/>
          </p:nvPr>
        </p:nvSpPr>
        <p:spPr/>
        <p:txBody>
          <a:bodyPr/>
          <a:lstStyle>
            <a:lvl1pPr>
              <a:defRPr/>
            </a:lvl1pPr>
          </a:lstStyle>
          <a:p>
            <a:pPr>
              <a:defRPr/>
            </a:pPr>
            <a:fld id="{E8F3E69E-F977-47F5-B00A-10F33ADDD586}" type="slidenum">
              <a:rPr lang="ru-RU" altLang="ru-RU"/>
              <a:pPr>
                <a:defRPr/>
              </a:pPr>
              <a:t>‹#›</a:t>
            </a:fld>
            <a:endParaRPr lang="ru-RU" altLang="ru-RU"/>
          </a:p>
        </p:txBody>
      </p:sp>
      <p:sp>
        <p:nvSpPr>
          <p:cNvPr id="11" name="Footer Placeholder 15"/>
          <p:cNvSpPr>
            <a:spLocks noGrp="1"/>
          </p:cNvSpPr>
          <p:nvPr>
            <p:ph type="ftr" sz="quarter" idx="12"/>
          </p:nvPr>
        </p:nvSpPr>
        <p:spPr/>
        <p:txBody>
          <a:bodyPr/>
          <a:lstStyle>
            <a:lvl1pPr>
              <a:defRPr/>
            </a:lvl1pPr>
          </a:lstStyle>
          <a:p>
            <a:pPr>
              <a:defRPr/>
            </a:pPr>
            <a:endParaRPr lang="ru-RU"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endParaRPr lang="ru-RU" altLang="ru-RU"/>
          </a:p>
        </p:txBody>
      </p:sp>
      <p:sp>
        <p:nvSpPr>
          <p:cNvPr id="4" name="Footer Placeholder 4"/>
          <p:cNvSpPr>
            <a:spLocks noGrp="1"/>
          </p:cNvSpPr>
          <p:nvPr>
            <p:ph type="ftr" sz="quarter" idx="11"/>
          </p:nvPr>
        </p:nvSpPr>
        <p:spPr/>
        <p:txBody>
          <a:bodyPr/>
          <a:lstStyle>
            <a:lvl1pPr>
              <a:defRPr/>
            </a:lvl1pPr>
          </a:lstStyle>
          <a:p>
            <a:pPr>
              <a:defRPr/>
            </a:pPr>
            <a:endParaRPr lang="ru-RU" altLang="ru-RU"/>
          </a:p>
        </p:txBody>
      </p:sp>
      <p:sp>
        <p:nvSpPr>
          <p:cNvPr id="5" name="Slide Number Placeholder 5"/>
          <p:cNvSpPr>
            <a:spLocks noGrp="1"/>
          </p:cNvSpPr>
          <p:nvPr>
            <p:ph type="sldNum" sz="quarter" idx="12"/>
          </p:nvPr>
        </p:nvSpPr>
        <p:spPr/>
        <p:txBody>
          <a:bodyPr/>
          <a:lstStyle>
            <a:lvl1pPr>
              <a:defRPr/>
            </a:lvl1pPr>
          </a:lstStyle>
          <a:p>
            <a:pPr>
              <a:defRPr/>
            </a:pPr>
            <a:fld id="{684D1ED7-E131-4106-9589-99257E0E8631}" type="slidenum">
              <a:rPr lang="ru-RU" altLang="ru-RU"/>
              <a:pPr>
                <a:defRPr/>
              </a:pPr>
              <a:t>‹#›</a:t>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ltLang="ru-RU"/>
          </a:p>
        </p:txBody>
      </p:sp>
      <p:sp>
        <p:nvSpPr>
          <p:cNvPr id="3" name="Footer Placeholder 4"/>
          <p:cNvSpPr>
            <a:spLocks noGrp="1"/>
          </p:cNvSpPr>
          <p:nvPr>
            <p:ph type="ftr" sz="quarter" idx="11"/>
          </p:nvPr>
        </p:nvSpPr>
        <p:spPr/>
        <p:txBody>
          <a:bodyPr/>
          <a:lstStyle>
            <a:lvl1pPr>
              <a:defRPr/>
            </a:lvl1pPr>
          </a:lstStyle>
          <a:p>
            <a:pPr>
              <a:defRPr/>
            </a:pPr>
            <a:endParaRPr lang="ru-RU" altLang="ru-RU"/>
          </a:p>
        </p:txBody>
      </p:sp>
      <p:sp>
        <p:nvSpPr>
          <p:cNvPr id="4" name="Slide Number Placeholder 5"/>
          <p:cNvSpPr>
            <a:spLocks noGrp="1"/>
          </p:cNvSpPr>
          <p:nvPr>
            <p:ph type="sldNum" sz="quarter" idx="12"/>
          </p:nvPr>
        </p:nvSpPr>
        <p:spPr/>
        <p:txBody>
          <a:bodyPr/>
          <a:lstStyle>
            <a:lvl1pPr>
              <a:defRPr/>
            </a:lvl1pPr>
          </a:lstStyle>
          <a:p>
            <a:pPr>
              <a:defRPr/>
            </a:pPr>
            <a:fld id="{D90A17A6-FE6A-48E8-B49C-3B5C96A4130B}" type="slidenum">
              <a:rPr lang="ru-RU" altLang="ru-RU"/>
              <a:pPr>
                <a:defRPr/>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TextBox 4"/>
          <p:cNvSpPr txBox="1"/>
          <p:nvPr/>
        </p:nvSpPr>
        <p:spPr>
          <a:xfrm>
            <a:off x="5329238" y="1774825"/>
            <a:ext cx="457200" cy="1230313"/>
          </a:xfrm>
          <a:prstGeom prst="rect">
            <a:avLst/>
          </a:prstGeom>
          <a:noFill/>
        </p:spPr>
        <p:txBody>
          <a:bodyPr lIns="0" tIns="0" rIns="0" bIns="0">
            <a:spAutoFit/>
          </a:bodyPr>
          <a:lstStyle/>
          <a:p>
            <a:pPr>
              <a:defRPr/>
            </a:pPr>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8" name="Title 17"/>
          <p:cNvSpPr>
            <a:spLocks noGrp="1"/>
          </p:cNvSpPr>
          <p:nvPr>
            <p:ph type="title"/>
          </p:nvPr>
        </p:nvSpPr>
        <p:spPr/>
        <p:txBody>
          <a:bodyPr/>
          <a:lstStyle/>
          <a:p>
            <a:r>
              <a:rPr lang="ru-RU" smtClean="0"/>
              <a:t>Образец заголовка</a:t>
            </a:r>
            <a:endParaRPr lang="en-US" dirty="0"/>
          </a:p>
        </p:txBody>
      </p:sp>
      <p:sp>
        <p:nvSpPr>
          <p:cNvPr id="6" name="Date Placeholder 14"/>
          <p:cNvSpPr>
            <a:spLocks noGrp="1"/>
          </p:cNvSpPr>
          <p:nvPr>
            <p:ph type="dt" sz="half" idx="10"/>
          </p:nvPr>
        </p:nvSpPr>
        <p:spPr/>
        <p:txBody>
          <a:bodyPr/>
          <a:lstStyle>
            <a:lvl1pPr>
              <a:defRPr/>
            </a:lvl1pPr>
          </a:lstStyle>
          <a:p>
            <a:pPr>
              <a:defRPr/>
            </a:pPr>
            <a:endParaRPr lang="ru-RU" altLang="ru-RU"/>
          </a:p>
        </p:txBody>
      </p:sp>
      <p:sp>
        <p:nvSpPr>
          <p:cNvPr id="7" name="Slide Number Placeholder 15"/>
          <p:cNvSpPr>
            <a:spLocks noGrp="1"/>
          </p:cNvSpPr>
          <p:nvPr>
            <p:ph type="sldNum" sz="quarter" idx="11"/>
          </p:nvPr>
        </p:nvSpPr>
        <p:spPr/>
        <p:txBody>
          <a:bodyPr/>
          <a:lstStyle>
            <a:lvl1pPr>
              <a:defRPr/>
            </a:lvl1pPr>
          </a:lstStyle>
          <a:p>
            <a:pPr>
              <a:defRPr/>
            </a:pPr>
            <a:fld id="{B5A8ADBA-E119-4B7C-9424-DFA4FD0DE8B5}" type="slidenum">
              <a:rPr lang="ru-RU" altLang="ru-RU"/>
              <a:pPr>
                <a:defRPr/>
              </a:pPr>
              <a:t>‹#›</a:t>
            </a:fld>
            <a:endParaRPr lang="ru-RU" altLang="ru-RU"/>
          </a:p>
        </p:txBody>
      </p:sp>
      <p:sp>
        <p:nvSpPr>
          <p:cNvPr id="8" name="Footer Placeholder 16"/>
          <p:cNvSpPr>
            <a:spLocks noGrp="1"/>
          </p:cNvSpPr>
          <p:nvPr>
            <p:ph type="ftr" sz="quarter" idx="12"/>
          </p:nvPr>
        </p:nvSpPr>
        <p:spPr/>
        <p:txBody>
          <a:bodyPr/>
          <a:lstStyle>
            <a:lvl1pPr>
              <a:defRPr/>
            </a:lvl1pPr>
          </a:lstStyle>
          <a:p>
            <a:pPr>
              <a:defRPr/>
            </a:pPr>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TextBox 4"/>
          <p:cNvSpPr txBox="1"/>
          <p:nvPr/>
        </p:nvSpPr>
        <p:spPr>
          <a:xfrm>
            <a:off x="2435225" y="3332163"/>
            <a:ext cx="457200" cy="922337"/>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6" name="Date Placeholder 12"/>
          <p:cNvSpPr>
            <a:spLocks noGrp="1"/>
          </p:cNvSpPr>
          <p:nvPr>
            <p:ph type="dt" sz="half" idx="10"/>
          </p:nvPr>
        </p:nvSpPr>
        <p:spPr/>
        <p:txBody>
          <a:bodyPr/>
          <a:lstStyle>
            <a:lvl1pPr>
              <a:defRPr/>
            </a:lvl1pPr>
          </a:lstStyle>
          <a:p>
            <a:pPr>
              <a:defRPr/>
            </a:pPr>
            <a:endParaRPr lang="ru-RU" altLang="ru-RU"/>
          </a:p>
        </p:txBody>
      </p:sp>
      <p:sp>
        <p:nvSpPr>
          <p:cNvPr id="7" name="Slide Number Placeholder 13"/>
          <p:cNvSpPr>
            <a:spLocks noGrp="1"/>
          </p:cNvSpPr>
          <p:nvPr>
            <p:ph type="sldNum" sz="quarter" idx="11"/>
          </p:nvPr>
        </p:nvSpPr>
        <p:spPr/>
        <p:txBody>
          <a:bodyPr/>
          <a:lstStyle>
            <a:lvl1pPr>
              <a:defRPr/>
            </a:lvl1pPr>
          </a:lstStyle>
          <a:p>
            <a:pPr>
              <a:defRPr/>
            </a:pPr>
            <a:fld id="{88235237-A539-4E12-ACB2-FCD12EE3CEAF}" type="slidenum">
              <a:rPr lang="ru-RU" altLang="ru-RU"/>
              <a:pPr>
                <a:defRPr/>
              </a:pPr>
              <a:t>‹#›</a:t>
            </a:fld>
            <a:endParaRPr lang="ru-RU" altLang="ru-RU"/>
          </a:p>
        </p:txBody>
      </p:sp>
      <p:sp>
        <p:nvSpPr>
          <p:cNvPr id="8" name="Footer Placeholder 14"/>
          <p:cNvSpPr>
            <a:spLocks noGrp="1"/>
          </p:cNvSpPr>
          <p:nvPr>
            <p:ph type="ftr" sz="quarter" idx="12"/>
          </p:nvPr>
        </p:nvSpPr>
        <p:spPr/>
        <p:txBody>
          <a:bodyPr/>
          <a:lstStyle>
            <a:lvl1pPr>
              <a:defRPr/>
            </a:lvl1pPr>
          </a:lstStyle>
          <a:p>
            <a:pPr>
              <a:defRPr/>
            </a:pPr>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a:defRPr/>
            </a:pPr>
            <a:endParaRPr lang="ru-RU" altLang="ru-RU"/>
          </a:p>
        </p:txBody>
      </p:sp>
      <p:sp>
        <p:nvSpPr>
          <p:cNvPr id="5" name="Footer Placeholder 4"/>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a:defRPr/>
            </a:pPr>
            <a:endParaRPr lang="ru-RU" altLang="ru-RU"/>
          </a:p>
        </p:txBody>
      </p:sp>
      <p:sp>
        <p:nvSpPr>
          <p:cNvPr id="6" name="Slide Number Placeholder 5"/>
          <p:cNvSpPr>
            <a:spLocks noGrp="1"/>
          </p:cNvSpPr>
          <p:nvPr>
            <p:ph type="sldNum" sz="quarter" idx="4"/>
          </p:nvPr>
        </p:nvSpPr>
        <p:spPr>
          <a:xfrm>
            <a:off x="822325"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a:defRPr/>
            </a:pPr>
            <a:fld id="{E672C3A2-4179-412C-A0EB-820055A8DA7A}" type="slidenum">
              <a:rPr lang="ru-RU" altLang="ru-RU"/>
              <a:pPr>
                <a:defRPr/>
              </a:pPr>
              <a:t>‹#›</a:t>
            </a:fld>
            <a:endParaRPr lang="ru-RU" altLang="ru-RU"/>
          </a:p>
        </p:txBody>
      </p:sp>
    </p:spTree>
  </p:cSld>
  <p:clrMap bg1="dk1" tx1="lt1" bg2="dk2" tx2="lt2" accent1="accent1" accent2="accent2" accent3="accent3" accent4="accent4" accent5="accent5" accent6="accent6" hlink="hlink" folHlink="folHlink"/>
  <p:sldLayoutIdLst>
    <p:sldLayoutId id="2147483875" r:id="rId1"/>
    <p:sldLayoutId id="2147483869" r:id="rId2"/>
    <p:sldLayoutId id="2147483876" r:id="rId3"/>
    <p:sldLayoutId id="2147483870" r:id="rId4"/>
    <p:sldLayoutId id="2147483877" r:id="rId5"/>
    <p:sldLayoutId id="2147483871" r:id="rId6"/>
    <p:sldLayoutId id="2147483872" r:id="rId7"/>
    <p:sldLayoutId id="2147483878" r:id="rId8"/>
    <p:sldLayoutId id="2147483879" r:id="rId9"/>
    <p:sldLayoutId id="2147483873" r:id="rId10"/>
    <p:sldLayoutId id="2147483874" r:id="rId11"/>
  </p:sldLayoutIdLst>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itchFamily="18" charset="0"/>
        </a:defRPr>
      </a:lvl2pPr>
      <a:lvl3pPr algn="l" rtl="0" eaLnBrk="0" fontAlgn="base" hangingPunct="0">
        <a:spcBef>
          <a:spcPct val="0"/>
        </a:spcBef>
        <a:spcAft>
          <a:spcPct val="0"/>
        </a:spcAft>
        <a:defRPr sz="4900">
          <a:solidFill>
            <a:schemeClr val="tx1"/>
          </a:solidFill>
          <a:latin typeface="Palatino Linotype" pitchFamily="18" charset="0"/>
        </a:defRPr>
      </a:lvl3pPr>
      <a:lvl4pPr algn="l" rtl="0" eaLnBrk="0" fontAlgn="base" hangingPunct="0">
        <a:spcBef>
          <a:spcPct val="0"/>
        </a:spcBef>
        <a:spcAft>
          <a:spcPct val="0"/>
        </a:spcAft>
        <a:defRPr sz="4900">
          <a:solidFill>
            <a:schemeClr val="tx1"/>
          </a:solidFill>
          <a:latin typeface="Palatino Linotype" pitchFamily="18" charset="0"/>
        </a:defRPr>
      </a:lvl4pPr>
      <a:lvl5pPr algn="l" rtl="0" eaLnBrk="0" fontAlgn="base" hangingPunct="0">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0" fontAlgn="base" hangingPunct="0">
        <a:spcBef>
          <a:spcPct val="20000"/>
        </a:spcBef>
        <a:spcAft>
          <a:spcPct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0" y="3443288"/>
            <a:ext cx="7772400" cy="1447800"/>
          </a:xfrm>
        </p:spPr>
        <p:txBody>
          <a:bodyPr>
            <a:normAutofit fontScale="90000"/>
          </a:bodyPr>
          <a:lstStyle/>
          <a:p>
            <a:pPr eaLnBrk="1" fontAlgn="auto" hangingPunct="1">
              <a:spcAft>
                <a:spcPts val="0"/>
              </a:spcAft>
              <a:defRPr/>
            </a:pPr>
            <a:r>
              <a:rPr lang="ru-RU" altLang="ru-RU" sz="3600" b="1" dirty="0" smtClean="0"/>
              <a:t/>
            </a:r>
            <a:br>
              <a:rPr lang="ru-RU" altLang="ru-RU" sz="3600" b="1" dirty="0" smtClean="0"/>
            </a:br>
            <a:r>
              <a:rPr lang="ru-RU" altLang="ru-RU" sz="3600" b="1" dirty="0" smtClean="0"/>
              <a:t>Теоретические основы крупномасштабной селекции сельскохозяйственных животных</a:t>
            </a:r>
            <a:br>
              <a:rPr lang="ru-RU" altLang="ru-RU" sz="3600" b="1" dirty="0" smtClean="0"/>
            </a:br>
            <a:r>
              <a:rPr lang="ru-RU" altLang="ru-RU" sz="3600" b="1" dirty="0" smtClean="0">
                <a:solidFill>
                  <a:srgbClr val="00B050"/>
                </a:solidFill>
              </a:rPr>
              <a:t>Лектор – доцент, кандидат сельскохозяйственных наук </a:t>
            </a:r>
            <a:br>
              <a:rPr lang="ru-RU" altLang="ru-RU" sz="3600" b="1" dirty="0" smtClean="0">
                <a:solidFill>
                  <a:srgbClr val="00B050"/>
                </a:solidFill>
              </a:rPr>
            </a:br>
            <a:r>
              <a:rPr lang="ru-RU" altLang="ru-RU" sz="3100" b="1" dirty="0" smtClean="0">
                <a:solidFill>
                  <a:srgbClr val="00B050"/>
                </a:solidFill>
              </a:rPr>
              <a:t>Мартынов Александр Владимирович</a:t>
            </a:r>
            <a:r>
              <a:rPr lang="ru-RU" altLang="ru-RU" sz="3600" b="1" dirty="0" smtClean="0">
                <a:solidFill>
                  <a:srgbClr val="00B050"/>
                </a:solidFill>
              </a:rPr>
              <a:t/>
            </a:r>
            <a:br>
              <a:rPr lang="ru-RU" altLang="ru-RU" sz="3600" b="1" dirty="0" smtClean="0">
                <a:solidFill>
                  <a:srgbClr val="00B050"/>
                </a:solidFill>
              </a:rPr>
            </a:br>
            <a:r>
              <a:rPr lang="ru-RU" altLang="ru-RU" b="1" dirty="0" smtClean="0">
                <a:solidFill>
                  <a:srgbClr val="00B050"/>
                </a:solidFill>
              </a:rPr>
              <a:t/>
            </a:r>
            <a:br>
              <a:rPr lang="ru-RU" altLang="ru-RU" b="1" dirty="0" smtClean="0">
                <a:solidFill>
                  <a:srgbClr val="00B050"/>
                </a:solidFill>
              </a:rPr>
            </a:br>
            <a:endParaRPr lang="ru-RU" altLang="ru-RU" b="1" dirty="0" smtClean="0">
              <a:solidFill>
                <a:srgbClr val="00B050"/>
              </a:solidFill>
            </a:endParaRPr>
          </a:p>
        </p:txBody>
      </p:sp>
      <p:pic>
        <p:nvPicPr>
          <p:cNvPr id="7171" name="Picture 4"/>
          <p:cNvPicPr>
            <a:picLocks noChangeAspect="1" noChangeArrowheads="1"/>
          </p:cNvPicPr>
          <p:nvPr/>
        </p:nvPicPr>
        <p:blipFill>
          <a:blip r:embed="rId2" cstate="print"/>
          <a:srcRect/>
          <a:stretch>
            <a:fillRect/>
          </a:stretch>
        </p:blipFill>
        <p:spPr bwMode="auto">
          <a:xfrm>
            <a:off x="0" y="3443288"/>
            <a:ext cx="9144000" cy="3429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1"/>
          <p:cNvSpPr>
            <a:spLocks noChangeArrowheads="1"/>
          </p:cNvSpPr>
          <p:nvPr/>
        </p:nvSpPr>
        <p:spPr bwMode="auto">
          <a:xfrm>
            <a:off x="236538" y="227013"/>
            <a:ext cx="8763000" cy="5632450"/>
          </a:xfrm>
          <a:prstGeom prst="rect">
            <a:avLst/>
          </a:prstGeom>
          <a:noFill/>
          <a:ln w="9525">
            <a:noFill/>
            <a:miter lim="800000"/>
            <a:headEnd/>
            <a:tailEnd/>
          </a:ln>
        </p:spPr>
        <p:txBody>
          <a:bodyPr>
            <a:spAutoFit/>
          </a:bodyPr>
          <a:lstStyle/>
          <a:p>
            <a:pPr algn="just">
              <a:tabLst>
                <a:tab pos="788988" algn="l"/>
              </a:tabLst>
            </a:pPr>
            <a:r>
              <a:rPr lang="ru-RU" altLang="ru-RU" sz="2400">
                <a:latin typeface="Times New Roman" pitchFamily="18" charset="0"/>
                <a:cs typeface="Times New Roman" pitchFamily="18" charset="0"/>
              </a:rPr>
              <a:t>4. Разрабатывается математическая модель программы селекции. В качестве генетико-математической модели всех программ применяется генеральная формула генетического прогресса, построенная на учете четырех путей трансмиссии генов.</a:t>
            </a:r>
          </a:p>
          <a:p>
            <a:pPr algn="just">
              <a:buFont typeface="Palatino Linotype" pitchFamily="18" charset="0"/>
              <a:buAutoNum type="arabicPeriod" startAt="5"/>
              <a:tabLst>
                <a:tab pos="788988" algn="l"/>
              </a:tabLst>
            </a:pPr>
            <a:r>
              <a:rPr lang="ru-RU" altLang="ru-RU" sz="2400">
                <a:latin typeface="Times New Roman" pitchFamily="18" charset="0"/>
                <a:cs typeface="Times New Roman" pitchFamily="18" charset="0"/>
              </a:rPr>
              <a:t>  Осуществляется генетико-экономическая оптимизация программы селекции. Это завершающий и ключевой этап разработки программы. Оптимизацию проводят путем моделирования на ЭВМ различных вариантов программы, изменяя комбинацию числовых значений переменных факторов. В качестве последних обычно принимают количество отцов быков, доля активной части популяции, осеменяемую спермой проверяемых быков, количество эффективных дочерей в потомственной группе, банк долговременного хранения спермы на проверяемого производителя, процент выбраковки ремонтных бычков по энергии роста и другие.</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1"/>
          <p:cNvSpPr>
            <a:spLocks noChangeArrowheads="1"/>
          </p:cNvSpPr>
          <p:nvPr/>
        </p:nvSpPr>
        <p:spPr bwMode="auto">
          <a:xfrm>
            <a:off x="152400" y="304800"/>
            <a:ext cx="8839200" cy="3540125"/>
          </a:xfrm>
          <a:prstGeom prst="rect">
            <a:avLst/>
          </a:prstGeom>
          <a:noFill/>
          <a:ln w="9525">
            <a:noFill/>
            <a:miter lim="800000"/>
            <a:headEnd/>
            <a:tailEnd/>
          </a:ln>
        </p:spPr>
        <p:txBody>
          <a:bodyPr>
            <a:spAutoFit/>
          </a:bodyPr>
          <a:lstStyle/>
          <a:p>
            <a:pPr indent="457200" algn="just"/>
            <a:r>
              <a:rPr lang="ru-RU" altLang="ru-RU" sz="2800">
                <a:latin typeface="Times New Roman" pitchFamily="18" charset="0"/>
                <a:cs typeface="Times New Roman" pitchFamily="18" charset="0"/>
              </a:rPr>
              <a:t>Рассматривая закономерности эволюции пород молочного скота, можно установить, что в популяциях существует  пути передачи генов и соответственно  категории племенных животных – отцы и матери быков, отцы и матери коров. Каждая категория племенных животных имеет различный вклад в генетическое улучшение популяции: отцы быков  около 41%, матери быков – 32%, отцы коров – 19%, матери коров – 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2"/>
          <p:cNvSpPr>
            <a:spLocks noChangeArrowheads="1"/>
          </p:cNvSpPr>
          <p:nvPr/>
        </p:nvSpPr>
        <p:spPr bwMode="auto">
          <a:xfrm>
            <a:off x="152400" y="228600"/>
            <a:ext cx="8839200" cy="5694363"/>
          </a:xfrm>
          <a:prstGeom prst="rect">
            <a:avLst/>
          </a:prstGeom>
          <a:noFill/>
          <a:ln w="9525">
            <a:noFill/>
            <a:miter lim="800000"/>
            <a:headEnd/>
            <a:tailEnd/>
          </a:ln>
        </p:spPr>
        <p:txBody>
          <a:bodyPr>
            <a:spAutoFit/>
          </a:bodyPr>
          <a:lstStyle/>
          <a:p>
            <a:pPr indent="457200" algn="just"/>
            <a:r>
              <a:rPr lang="ru-RU" altLang="ru-RU" sz="2800" b="1">
                <a:solidFill>
                  <a:srgbClr val="FFFF00"/>
                </a:solidFill>
                <a:latin typeface="Times New Roman" pitchFamily="18" charset="0"/>
                <a:cs typeface="Times New Roman" pitchFamily="18" charset="0"/>
              </a:rPr>
              <a:t>Крупномасштабная селекция включает следующие мероприятия:</a:t>
            </a:r>
            <a:endParaRPr lang="ru-RU" altLang="ru-RU" sz="2800">
              <a:solidFill>
                <a:srgbClr val="FFFF00"/>
              </a:solidFill>
              <a:latin typeface="Times New Roman" pitchFamily="18" charset="0"/>
              <a:cs typeface="Times New Roman" pitchFamily="18" charset="0"/>
            </a:endParaRPr>
          </a:p>
          <a:p>
            <a:pPr indent="457200" algn="just">
              <a:buFont typeface="Palatino Linotype" pitchFamily="18" charset="0"/>
              <a:buAutoNum type="arabicParenR"/>
            </a:pPr>
            <a:r>
              <a:rPr lang="ru-RU" altLang="ru-RU" sz="2800">
                <a:latin typeface="Times New Roman" pitchFamily="18" charset="0"/>
                <a:cs typeface="Times New Roman" pitchFamily="18" charset="0"/>
              </a:rPr>
              <a:t>оценка и отбор матерей и отцов будущих т.е. ремонтных быков для станций искусственного осеменения;</a:t>
            </a:r>
          </a:p>
          <a:p>
            <a:pPr indent="457200" algn="just">
              <a:buFont typeface="Palatino Linotype" pitchFamily="18" charset="0"/>
              <a:buAutoNum type="arabicParenR"/>
            </a:pPr>
            <a:r>
              <a:rPr lang="ru-RU" altLang="ru-RU" sz="2800">
                <a:latin typeface="Times New Roman" pitchFamily="18" charset="0"/>
                <a:cs typeface="Times New Roman" pitchFamily="18" charset="0"/>
              </a:rPr>
              <a:t>выращивание, оценка и отбор ремонтных быков по развитию, экстерьеру, показателям воспроизводительной способности и другим признакам (на одного будущего производителя должно приходится не менее 3-х            проверяемых быков);</a:t>
            </a:r>
          </a:p>
          <a:p>
            <a:pPr indent="457200" algn="just">
              <a:buFont typeface="Palatino Linotype" pitchFamily="18" charset="0"/>
              <a:buAutoNum type="arabicParenR"/>
            </a:pPr>
            <a:r>
              <a:rPr lang="ru-RU" altLang="ru-RU" sz="2800">
                <a:latin typeface="Times New Roman" pitchFamily="18" charset="0"/>
                <a:cs typeface="Times New Roman" pitchFamily="18" charset="0"/>
              </a:rPr>
              <a:t>накопление запаса спермы проверяемых быков в течении 2-3-х лет в количестве 20 - 30 тыс. доз на каждого;</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1"/>
          <p:cNvSpPr>
            <a:spLocks noChangeArrowheads="1"/>
          </p:cNvSpPr>
          <p:nvPr/>
        </p:nvSpPr>
        <p:spPr bwMode="auto">
          <a:xfrm>
            <a:off x="152400" y="228600"/>
            <a:ext cx="8763000" cy="6556375"/>
          </a:xfrm>
          <a:prstGeom prst="rect">
            <a:avLst/>
          </a:prstGeom>
          <a:noFill/>
          <a:ln w="9525">
            <a:noFill/>
            <a:miter lim="800000"/>
            <a:headEnd/>
            <a:tailEnd/>
          </a:ln>
        </p:spPr>
        <p:txBody>
          <a:bodyPr>
            <a:spAutoFit/>
          </a:bodyPr>
          <a:lstStyle/>
          <a:p>
            <a:pPr algn="just">
              <a:tabLst>
                <a:tab pos="685800" algn="l"/>
              </a:tabLst>
            </a:pPr>
            <a:r>
              <a:rPr lang="ru-RU" altLang="ru-RU" sz="2800">
                <a:latin typeface="Times New Roman" pitchFamily="18" charset="0"/>
                <a:cs typeface="Times New Roman" pitchFamily="18" charset="0"/>
              </a:rPr>
              <a:t>4) оценка быков по качеству потомства, для чего около 20-30% коров активной части популяции осеменять спермой проверяемых быков, остальных коров активной и всех коров пассивной части популяции осеменять спермой быков-улучшателей;</a:t>
            </a:r>
          </a:p>
          <a:p>
            <a:pPr algn="just">
              <a:tabLst>
                <a:tab pos="685800" algn="l"/>
              </a:tabLst>
            </a:pPr>
            <a:r>
              <a:rPr lang="ru-RU" altLang="ru-RU" sz="2800">
                <a:latin typeface="Times New Roman" pitchFamily="18" charset="0"/>
                <a:cs typeface="Times New Roman" pitchFamily="18" charset="0"/>
              </a:rPr>
              <a:t>5) регламентация использования спермы проверяемых и оцененных по качеству потомства производителей;</a:t>
            </a:r>
          </a:p>
          <a:p>
            <a:pPr algn="just">
              <a:tabLst>
                <a:tab pos="685800" algn="l"/>
              </a:tabLst>
            </a:pPr>
            <a:r>
              <a:rPr lang="ru-RU" altLang="ru-RU" sz="2800">
                <a:latin typeface="Times New Roman" pitchFamily="18" charset="0"/>
                <a:cs typeface="Times New Roman" pitchFamily="18" charset="0"/>
              </a:rPr>
              <a:t>6) создания системы сбора, накопления и обработки данных племенного учета по породе с применением ЭВМ и генетико-математических методов;</a:t>
            </a:r>
          </a:p>
          <a:p>
            <a:pPr algn="just">
              <a:tabLst>
                <a:tab pos="685800" algn="l"/>
              </a:tabLst>
            </a:pPr>
            <a:r>
              <a:rPr lang="ru-RU" altLang="ru-RU" sz="2800">
                <a:latin typeface="Times New Roman" pitchFamily="18" charset="0"/>
                <a:cs typeface="Times New Roman" pitchFamily="18" charset="0"/>
              </a:rPr>
              <a:t>7) использование в селекции достижений биотехнологии: иммуногенетическая аттестация происхождения племенных животных, цитогенетическая оценка быков-производителей, трансплантация эмбрионов и др.</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Прямоугольник 1"/>
          <p:cNvSpPr>
            <a:spLocks noChangeArrowheads="1"/>
          </p:cNvSpPr>
          <p:nvPr/>
        </p:nvSpPr>
        <p:spPr bwMode="auto">
          <a:xfrm>
            <a:off x="255588" y="762000"/>
            <a:ext cx="8686800" cy="1384300"/>
          </a:xfrm>
          <a:prstGeom prst="rect">
            <a:avLst/>
          </a:prstGeom>
          <a:noFill/>
          <a:ln w="9525">
            <a:noFill/>
            <a:miter lim="800000"/>
            <a:headEnd/>
            <a:tailEnd/>
          </a:ln>
        </p:spPr>
        <p:txBody>
          <a:bodyPr>
            <a:spAutoFit/>
          </a:bodyPr>
          <a:lstStyle/>
          <a:p>
            <a:pPr indent="457200" algn="just"/>
            <a:r>
              <a:rPr lang="ru-RU" altLang="ru-RU" sz="2800">
                <a:latin typeface="Times New Roman" pitchFamily="18" charset="0"/>
                <a:cs typeface="Times New Roman" pitchFamily="18" charset="0"/>
              </a:rPr>
              <a:t>Внедрение в производственную практику такой системы позволяет повысить не менее, чем вдвое эффективность племенной работы.</a:t>
            </a:r>
          </a:p>
        </p:txBody>
      </p:sp>
      <p:pic>
        <p:nvPicPr>
          <p:cNvPr id="20483" name="Picture 2"/>
          <p:cNvPicPr>
            <a:picLocks noChangeAspect="1" noChangeArrowheads="1"/>
          </p:cNvPicPr>
          <p:nvPr/>
        </p:nvPicPr>
        <p:blipFill>
          <a:blip r:embed="rId2" cstate="print"/>
          <a:srcRect/>
          <a:stretch>
            <a:fillRect/>
          </a:stretch>
        </p:blipFill>
        <p:spPr bwMode="auto">
          <a:xfrm>
            <a:off x="3276600" y="2519363"/>
            <a:ext cx="5534025" cy="3886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рямоугольник 1"/>
          <p:cNvSpPr>
            <a:spLocks noChangeArrowheads="1"/>
          </p:cNvSpPr>
          <p:nvPr/>
        </p:nvSpPr>
        <p:spPr bwMode="auto">
          <a:xfrm>
            <a:off x="228600" y="381000"/>
            <a:ext cx="8686800" cy="2246313"/>
          </a:xfrm>
          <a:prstGeom prst="rect">
            <a:avLst/>
          </a:prstGeom>
          <a:noFill/>
          <a:ln w="9525">
            <a:noFill/>
            <a:miter lim="800000"/>
            <a:headEnd/>
            <a:tailEnd/>
          </a:ln>
        </p:spPr>
        <p:txBody>
          <a:bodyPr>
            <a:spAutoFit/>
          </a:bodyPr>
          <a:lstStyle/>
          <a:p>
            <a:r>
              <a:rPr lang="ru-RU" altLang="ru-RU" sz="2800" b="1">
                <a:solidFill>
                  <a:srgbClr val="FFFF00"/>
                </a:solidFill>
                <a:latin typeface="Times New Roman" pitchFamily="18" charset="0"/>
                <a:cs typeface="Times New Roman" pitchFamily="18" charset="0"/>
              </a:rPr>
              <a:t>2. Исторические аспекты становления системы крупномасштабной селекции. Вклад отечественных и зарубежных ученых в разработку принципов и практических направлений совершенствования селекционного процесса в животноводстве.</a:t>
            </a:r>
            <a:endParaRPr lang="ru-RU" altLang="ru-RU" sz="2800">
              <a:solidFill>
                <a:srgbClr val="FFFF00"/>
              </a:solidFill>
              <a:latin typeface="Times New Roman" pitchFamily="18" charset="0"/>
              <a:cs typeface="Times New Roman" pitchFamily="18" charset="0"/>
            </a:endParaRPr>
          </a:p>
        </p:txBody>
      </p:sp>
      <p:sp>
        <p:nvSpPr>
          <p:cNvPr id="21507" name="Прямоугольник 2"/>
          <p:cNvSpPr>
            <a:spLocks noChangeArrowheads="1"/>
          </p:cNvSpPr>
          <p:nvPr/>
        </p:nvSpPr>
        <p:spPr bwMode="auto">
          <a:xfrm>
            <a:off x="457200" y="2690813"/>
            <a:ext cx="4800600" cy="3970337"/>
          </a:xfrm>
          <a:prstGeom prst="rect">
            <a:avLst/>
          </a:prstGeom>
          <a:noFill/>
          <a:ln w="9525">
            <a:noFill/>
            <a:miter lim="800000"/>
            <a:headEnd/>
            <a:tailEnd/>
          </a:ln>
        </p:spPr>
        <p:txBody>
          <a:bodyPr>
            <a:spAutoFit/>
          </a:bodyPr>
          <a:lstStyle/>
          <a:p>
            <a:r>
              <a:rPr lang="ru-RU" altLang="ru-RU" sz="2800">
                <a:latin typeface="Times New Roman" pitchFamily="18" charset="0"/>
                <a:cs typeface="Times New Roman" pitchFamily="18" charset="0"/>
              </a:rPr>
              <a:t>Принципы крупномасштабной селекции впервые были разработаны и доложены на Международном конгрессе в Берлине в 1927 году профессором О.В. Гаркави и развиты в работах А.С.Серебровского (1933, 1934). </a:t>
            </a:r>
            <a:endParaRPr lang="ru-RU" altLang="ru-RU" sz="2800"/>
          </a:p>
        </p:txBody>
      </p:sp>
      <p:pic>
        <p:nvPicPr>
          <p:cNvPr id="21508" name="Picture 2"/>
          <p:cNvPicPr>
            <a:picLocks noChangeAspect="1" noChangeArrowheads="1"/>
          </p:cNvPicPr>
          <p:nvPr/>
        </p:nvPicPr>
        <p:blipFill>
          <a:blip r:embed="rId2" cstate="print"/>
          <a:srcRect/>
          <a:stretch>
            <a:fillRect/>
          </a:stretch>
        </p:blipFill>
        <p:spPr bwMode="auto">
          <a:xfrm>
            <a:off x="7543800" y="2627313"/>
            <a:ext cx="1590675" cy="2205037"/>
          </a:xfrm>
          <a:prstGeom prst="rect">
            <a:avLst/>
          </a:prstGeom>
          <a:noFill/>
          <a:ln w="9525">
            <a:noFill/>
            <a:miter lim="800000"/>
            <a:headEnd/>
            <a:tailEnd/>
          </a:ln>
        </p:spPr>
      </p:pic>
      <p:pic>
        <p:nvPicPr>
          <p:cNvPr id="21509" name="Picture 3"/>
          <p:cNvPicPr>
            <a:picLocks noChangeAspect="1" noChangeArrowheads="1"/>
          </p:cNvPicPr>
          <p:nvPr/>
        </p:nvPicPr>
        <p:blipFill>
          <a:blip r:embed="rId3" cstate="print"/>
          <a:srcRect/>
          <a:stretch>
            <a:fillRect/>
          </a:stretch>
        </p:blipFill>
        <p:spPr bwMode="auto">
          <a:xfrm>
            <a:off x="5638800" y="4267200"/>
            <a:ext cx="1724025" cy="23939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1"/>
          <p:cNvSpPr>
            <a:spLocks noChangeArrowheads="1"/>
          </p:cNvSpPr>
          <p:nvPr/>
        </p:nvSpPr>
        <p:spPr bwMode="auto">
          <a:xfrm>
            <a:off x="26988" y="152400"/>
            <a:ext cx="6096000" cy="3786188"/>
          </a:xfrm>
          <a:prstGeom prst="rect">
            <a:avLst/>
          </a:prstGeom>
          <a:noFill/>
          <a:ln w="9525">
            <a:noFill/>
            <a:miter lim="800000"/>
            <a:headEnd/>
            <a:tailEnd/>
          </a:ln>
        </p:spPr>
        <p:txBody>
          <a:bodyPr>
            <a:spAutoFit/>
          </a:bodyPr>
          <a:lstStyle/>
          <a:p>
            <a:pPr indent="457200" algn="just"/>
            <a:r>
              <a:rPr lang="ru-RU" altLang="ru-RU" sz="2400">
                <a:latin typeface="Times New Roman" pitchFamily="18" charset="0"/>
                <a:cs typeface="Times New Roman" pitchFamily="18" charset="0"/>
              </a:rPr>
              <a:t>Теоретической основой крупномасштабной селекции является популяционная генетика. Ее основы заложены С.С. Четвериковым (1926) и развиты его последователями Н.П. Дубининым и Д. Д. Ромашовым (1932, 1940), которые изучили наследственную структуру популяции и ее динамику в зависимости от давления отбора, мутационного процесса и случайных факторов. </a:t>
            </a:r>
          </a:p>
        </p:txBody>
      </p:sp>
      <p:pic>
        <p:nvPicPr>
          <p:cNvPr id="22531" name="Picture 2"/>
          <p:cNvPicPr>
            <a:picLocks noChangeAspect="1" noChangeArrowheads="1"/>
          </p:cNvPicPr>
          <p:nvPr/>
        </p:nvPicPr>
        <p:blipFill>
          <a:blip r:embed="rId2" cstate="print"/>
          <a:srcRect/>
          <a:stretch>
            <a:fillRect/>
          </a:stretch>
        </p:blipFill>
        <p:spPr bwMode="auto">
          <a:xfrm>
            <a:off x="6521450" y="0"/>
            <a:ext cx="2622550" cy="3200400"/>
          </a:xfrm>
          <a:prstGeom prst="rect">
            <a:avLst/>
          </a:prstGeom>
          <a:noFill/>
          <a:ln w="9525">
            <a:noFill/>
            <a:miter lim="800000"/>
            <a:headEnd/>
            <a:tailEnd/>
          </a:ln>
        </p:spPr>
      </p:pic>
      <p:pic>
        <p:nvPicPr>
          <p:cNvPr id="22532" name="Picture 3"/>
          <p:cNvPicPr>
            <a:picLocks noChangeAspect="1" noChangeArrowheads="1"/>
          </p:cNvPicPr>
          <p:nvPr/>
        </p:nvPicPr>
        <p:blipFill>
          <a:blip r:embed="rId3" cstate="print"/>
          <a:srcRect/>
          <a:stretch>
            <a:fillRect/>
          </a:stretch>
        </p:blipFill>
        <p:spPr bwMode="auto">
          <a:xfrm>
            <a:off x="3092450" y="3784600"/>
            <a:ext cx="2624138" cy="30734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Прямоугольник 1"/>
          <p:cNvSpPr>
            <a:spLocks noChangeArrowheads="1"/>
          </p:cNvSpPr>
          <p:nvPr/>
        </p:nvSpPr>
        <p:spPr bwMode="auto">
          <a:xfrm>
            <a:off x="290513" y="304800"/>
            <a:ext cx="8534400" cy="3970338"/>
          </a:xfrm>
          <a:prstGeom prst="rect">
            <a:avLst/>
          </a:prstGeom>
          <a:noFill/>
          <a:ln w="9525">
            <a:noFill/>
            <a:miter lim="800000"/>
            <a:headEnd/>
            <a:tailEnd/>
          </a:ln>
        </p:spPr>
        <p:txBody>
          <a:bodyPr>
            <a:spAutoFit/>
          </a:bodyPr>
          <a:lstStyle/>
          <a:p>
            <a:pPr indent="457200" algn="just"/>
            <a:r>
              <a:rPr lang="ru-RU" altLang="ru-RU" sz="2800">
                <a:latin typeface="Times New Roman" pitchFamily="18" charset="0"/>
                <a:cs typeface="Times New Roman" pitchFamily="18" charset="0"/>
              </a:rPr>
              <a:t>Большой вклад в развитие КМС внес Сергей Георгиевич Давыдов, он основал кафедру разведения сельскохозяйственных животных в Ленинградском сельскохозяйственном институте в 1930 году и возглавлял с 1930 по 1958 годы. В 1940 году при кафедре им была организована Пушкинская научно-исследовательская лаборатория разведения с.-х. животных, ныне это знаменитый Всероссийский НИИ генетики и разведения с.-х. животных.</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1"/>
          <p:cNvSpPr>
            <a:spLocks noChangeArrowheads="1"/>
          </p:cNvSpPr>
          <p:nvPr/>
        </p:nvSpPr>
        <p:spPr bwMode="auto">
          <a:xfrm>
            <a:off x="0" y="152400"/>
            <a:ext cx="8915400" cy="1816100"/>
          </a:xfrm>
          <a:prstGeom prst="rect">
            <a:avLst/>
          </a:prstGeom>
          <a:noFill/>
          <a:ln w="9525">
            <a:noFill/>
            <a:miter lim="800000"/>
            <a:headEnd/>
            <a:tailEnd/>
          </a:ln>
        </p:spPr>
        <p:txBody>
          <a:bodyPr>
            <a:spAutoFit/>
          </a:bodyPr>
          <a:lstStyle/>
          <a:p>
            <a:pPr indent="457200" algn="just"/>
            <a:r>
              <a:rPr lang="ru-RU" altLang="ru-RU" sz="2800">
                <a:latin typeface="Times New Roman" pitchFamily="18" charset="0"/>
                <a:cs typeface="Times New Roman" pitchFamily="18" charset="0"/>
              </a:rPr>
              <a:t>Разработку генетико-математических методов анализа процессов в популяциях при скрещивании и различных формах отбора И.М. Лернер и Х.П. Дональд (1970) связывают с именами Фишера, Холдена и Райта.</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Прямоугольник 1"/>
          <p:cNvSpPr>
            <a:spLocks noChangeArrowheads="1"/>
          </p:cNvSpPr>
          <p:nvPr/>
        </p:nvSpPr>
        <p:spPr bwMode="auto">
          <a:xfrm>
            <a:off x="152400" y="304800"/>
            <a:ext cx="8686800" cy="2678113"/>
          </a:xfrm>
          <a:prstGeom prst="rect">
            <a:avLst/>
          </a:prstGeom>
          <a:noFill/>
          <a:ln w="9525">
            <a:noFill/>
            <a:miter lim="800000"/>
            <a:headEnd/>
            <a:tailEnd/>
          </a:ln>
        </p:spPr>
        <p:txBody>
          <a:bodyPr>
            <a:spAutoFit/>
          </a:bodyPr>
          <a:lstStyle/>
          <a:p>
            <a:r>
              <a:rPr lang="ru-RU" altLang="ru-RU" sz="2800">
                <a:latin typeface="Times New Roman" pitchFamily="18" charset="0"/>
                <a:cs typeface="Times New Roman" pitchFamily="18" charset="0"/>
              </a:rPr>
              <a:t>По мнению Николая Григорьевича Дмитриева (1988), дальнейший рост эффективности племенной работы возможен путем внедрения в практику научно обоснованной программы крупномасштабной селекции, являющейся высшей формой организации племенной работы. </a:t>
            </a:r>
            <a:endParaRPr lang="ru-RU" altLang="ru-RU" sz="2800"/>
          </a:p>
        </p:txBody>
      </p:sp>
      <p:pic>
        <p:nvPicPr>
          <p:cNvPr id="25603" name="Picture 2"/>
          <p:cNvPicPr>
            <a:picLocks noChangeAspect="1" noChangeArrowheads="1"/>
          </p:cNvPicPr>
          <p:nvPr/>
        </p:nvPicPr>
        <p:blipFill>
          <a:blip r:embed="rId2" cstate="print"/>
          <a:srcRect/>
          <a:stretch>
            <a:fillRect/>
          </a:stretch>
        </p:blipFill>
        <p:spPr bwMode="auto">
          <a:xfrm>
            <a:off x="6248400" y="2819400"/>
            <a:ext cx="2724150" cy="39100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1"/>
          <p:cNvSpPr>
            <a:spLocks noChangeArrowheads="1"/>
          </p:cNvSpPr>
          <p:nvPr/>
        </p:nvSpPr>
        <p:spPr bwMode="auto">
          <a:xfrm>
            <a:off x="233363" y="152400"/>
            <a:ext cx="8763000" cy="6616700"/>
          </a:xfrm>
          <a:prstGeom prst="rect">
            <a:avLst/>
          </a:prstGeom>
          <a:noFill/>
          <a:ln w="9525">
            <a:noFill/>
            <a:miter lim="800000"/>
            <a:headEnd/>
            <a:tailEnd/>
          </a:ln>
        </p:spPr>
        <p:txBody>
          <a:bodyPr>
            <a:spAutoFit/>
          </a:bodyPr>
          <a:lstStyle/>
          <a:p>
            <a:pPr algn="ctr"/>
            <a:r>
              <a:rPr lang="ru-RU" altLang="ru-RU" sz="4400" b="1">
                <a:solidFill>
                  <a:srgbClr val="FFFF00"/>
                </a:solidFill>
                <a:latin typeface="Times New Roman" pitchFamily="18" charset="0"/>
                <a:cs typeface="Times New Roman" pitchFamily="18" charset="0"/>
              </a:rPr>
              <a:t>План:</a:t>
            </a:r>
          </a:p>
          <a:p>
            <a:pPr algn="ctr"/>
            <a:endParaRPr lang="ru-RU" altLang="ru-RU" sz="3200">
              <a:latin typeface="Times New Roman" pitchFamily="18" charset="0"/>
              <a:cs typeface="Times New Roman" pitchFamily="18" charset="0"/>
            </a:endParaRPr>
          </a:p>
          <a:p>
            <a:pPr>
              <a:buFont typeface="Palatino Linotype" pitchFamily="18" charset="0"/>
              <a:buAutoNum type="arabicPeriod"/>
            </a:pPr>
            <a:r>
              <a:rPr lang="ru-RU" altLang="ru-RU" sz="3200" b="1">
                <a:latin typeface="Times New Roman" pitchFamily="18" charset="0"/>
                <a:cs typeface="Times New Roman" pitchFamily="18" charset="0"/>
              </a:rPr>
              <a:t> Предмет и задачи курса. Значение крупномасштабной селекции в генетическом улучшении популяции.</a:t>
            </a:r>
          </a:p>
          <a:p>
            <a:pPr algn="just">
              <a:buFont typeface="Palatino Linotype" pitchFamily="18" charset="0"/>
              <a:buAutoNum type="arabicPeriod"/>
            </a:pPr>
            <a:r>
              <a:rPr lang="ru-RU" altLang="ru-RU" sz="3200" b="1">
                <a:latin typeface="Times New Roman" pitchFamily="18" charset="0"/>
                <a:cs typeface="Times New Roman" pitchFamily="18" charset="0"/>
              </a:rPr>
              <a:t> Исторические аспекты становления системы крупномасштабной селекции. Вклад отечественных и зарубежных ученых в разработку принципов и практических направлений совершенствования селекционного процесса в животноводстве.</a:t>
            </a:r>
          </a:p>
          <a:p>
            <a:pPr algn="just">
              <a:buFont typeface="Palatino Linotype" pitchFamily="18" charset="0"/>
              <a:buAutoNum type="arabicPeriod"/>
            </a:pPr>
            <a:r>
              <a:rPr lang="ru-RU" altLang="ru-RU" sz="3200" b="1">
                <a:latin typeface="Times New Roman" pitchFamily="18" charset="0"/>
                <a:cs typeface="Times New Roman" pitchFamily="18" charset="0"/>
              </a:rPr>
              <a:t> Популяционно-генетические параметры хозяйственно полезных признаков.</a:t>
            </a:r>
            <a:endParaRPr lang="ru-RU" altLang="ru-RU" sz="320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Прямоугольник 1"/>
          <p:cNvSpPr>
            <a:spLocks noChangeArrowheads="1"/>
          </p:cNvSpPr>
          <p:nvPr/>
        </p:nvSpPr>
        <p:spPr bwMode="auto">
          <a:xfrm>
            <a:off x="228600" y="304800"/>
            <a:ext cx="8686800" cy="4832350"/>
          </a:xfrm>
          <a:prstGeom prst="rect">
            <a:avLst/>
          </a:prstGeom>
          <a:noFill/>
          <a:ln w="9525">
            <a:noFill/>
            <a:miter lim="800000"/>
            <a:headEnd/>
            <a:tailEnd/>
          </a:ln>
        </p:spPr>
        <p:txBody>
          <a:bodyPr>
            <a:spAutoFit/>
          </a:bodyPr>
          <a:lstStyle/>
          <a:p>
            <a:r>
              <a:rPr lang="ru-RU" altLang="ru-RU" sz="2800">
                <a:latin typeface="Times New Roman" pitchFamily="18" charset="0"/>
                <a:cs typeface="Times New Roman" pitchFamily="18" charset="0"/>
              </a:rPr>
              <a:t>За рубежом первые разработки методов крупномасштабной селекции относятся к 50-м годам (G.E.Ckereon, Hazel, 1944; J.M.Rendel, A.Robertson, 1950). Они легли в основу программ крупномасштабной селекции, разработанных в Норвегии, Дании, Швеции, Великобритании, Франции, США, Болгарии, Венгрии, Чехословакии и многих других зарубежных странах с развитым молочным скотоводством. Современные программы обеспечивают ежегодный рост молочной продуктивности скота на 40-50 кг молока.</a:t>
            </a:r>
            <a:endParaRPr lang="ru-RU" altLang="ru-RU" sz="2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Прямоугольник 1"/>
          <p:cNvSpPr>
            <a:spLocks noChangeArrowheads="1"/>
          </p:cNvSpPr>
          <p:nvPr/>
        </p:nvSpPr>
        <p:spPr bwMode="auto">
          <a:xfrm>
            <a:off x="381000" y="457200"/>
            <a:ext cx="8382000" cy="4400550"/>
          </a:xfrm>
          <a:prstGeom prst="rect">
            <a:avLst/>
          </a:prstGeom>
          <a:noFill/>
          <a:ln w="9525">
            <a:noFill/>
            <a:miter lim="800000"/>
            <a:headEnd/>
            <a:tailEnd/>
          </a:ln>
        </p:spPr>
        <p:txBody>
          <a:bodyPr>
            <a:spAutoFit/>
          </a:bodyPr>
          <a:lstStyle/>
          <a:p>
            <a:pPr indent="457200" algn="just"/>
            <a:r>
              <a:rPr lang="ru-RU" altLang="ru-RU" sz="2800">
                <a:latin typeface="Times New Roman" pitchFamily="18" charset="0"/>
                <a:cs typeface="Times New Roman" pitchFamily="18" charset="0"/>
              </a:rPr>
              <a:t>В республиках бывшего Союза новое направление в селекции молочного скота с использованием закономерностей популяционной генетики начинается с разработки программы крупномасштабной селекции популяции черно-пестрого скота Ленинградской области (Н.З. Басовский, В.М. Кузнецов, 1977). В настоящее время такие программы разработаны и внедрены по некоторым породам и регионам РФ, Прибалтийских стран.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Прямоугольник 1"/>
          <p:cNvSpPr>
            <a:spLocks noChangeArrowheads="1"/>
          </p:cNvSpPr>
          <p:nvPr/>
        </p:nvSpPr>
        <p:spPr bwMode="auto">
          <a:xfrm>
            <a:off x="228600" y="42863"/>
            <a:ext cx="8763000" cy="6002337"/>
          </a:xfrm>
          <a:prstGeom prst="rect">
            <a:avLst/>
          </a:prstGeom>
          <a:noFill/>
          <a:ln w="9525">
            <a:noFill/>
            <a:miter lim="800000"/>
            <a:headEnd/>
            <a:tailEnd/>
          </a:ln>
        </p:spPr>
        <p:txBody>
          <a:bodyPr>
            <a:spAutoFit/>
          </a:bodyPr>
          <a:lstStyle/>
          <a:p>
            <a:pPr indent="457200" algn="just"/>
            <a:r>
              <a:rPr lang="ru-RU" altLang="ru-RU" sz="2400">
                <a:latin typeface="Times New Roman" pitchFamily="18" charset="0"/>
                <a:cs typeface="Times New Roman" pitchFamily="18" charset="0"/>
              </a:rPr>
              <a:t>Большой вклад в разработку методов селекции сельскохозяйственных животных на основе использования закономерностей популяционной генетики и генетико-математического анализа популяций внесли А.С.Серебровский, О.В.Гаркави, П.Ф. Рокицкий, Н.А.Плохинский, З.С.Никоро, Ф.Ф.Эйснер, М.В. Кузнецов, Н.З. Басовский, Е.К.Меркурьева. Свойства и законы биологической популяции освещены во многих трудах отечественных и зарубежных авторов. Для успешного использования в племенной работе закономерностей популяционной генетики необходимо уточнить, какие именно группы сельскохозяйственных животных соответствуют понятию "популяция". По данному вопросу нет единого мнения. А. Робертсон (1963) пишет, что "... любая порода домашних животных может считаться популяцией". Л.К.Эрнст и В.А.Чемм (1972) считают, что породы являются типичными популяциями сельскохозяйственных животных.</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Прямоугольник 2"/>
          <p:cNvSpPr>
            <a:spLocks noChangeArrowheads="1"/>
          </p:cNvSpPr>
          <p:nvPr/>
        </p:nvSpPr>
        <p:spPr bwMode="auto">
          <a:xfrm>
            <a:off x="228600" y="396875"/>
            <a:ext cx="8686800" cy="4402138"/>
          </a:xfrm>
          <a:prstGeom prst="rect">
            <a:avLst/>
          </a:prstGeom>
          <a:noFill/>
          <a:ln w="9525">
            <a:noFill/>
            <a:miter lim="800000"/>
            <a:headEnd/>
            <a:tailEnd/>
          </a:ln>
        </p:spPr>
        <p:txBody>
          <a:bodyPr>
            <a:spAutoFit/>
          </a:bodyPr>
          <a:lstStyle/>
          <a:p>
            <a:pPr indent="457200" algn="just"/>
            <a:r>
              <a:rPr lang="ru-RU" altLang="ru-RU" sz="2800">
                <a:latin typeface="Times New Roman" pitchFamily="18" charset="0"/>
                <a:cs typeface="Times New Roman" pitchFamily="18" charset="0"/>
              </a:rPr>
              <a:t>Организацию племенной работы на основе крупномасштабной селекции с белорусской популяцией черно-пестрого скота возглавляет профессор М.П. Гринь - заведующий лабораторией селекции молочного скота БелНИИЖа. В публикациях М.П.Гриня с соавторами (1979, 1989, 1992 и др.) определены принципы крупномасштабной селекции применительно к условиям нашей республики. Так же большой вклад в развитие селекции в республике внесли Н. А. Попков, Н. В. Казаровец и др. ученые.</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Прямоугольник 1"/>
          <p:cNvSpPr>
            <a:spLocks noChangeArrowheads="1"/>
          </p:cNvSpPr>
          <p:nvPr/>
        </p:nvSpPr>
        <p:spPr bwMode="auto">
          <a:xfrm>
            <a:off x="304800" y="152400"/>
            <a:ext cx="8610600" cy="1754188"/>
          </a:xfrm>
          <a:prstGeom prst="rect">
            <a:avLst/>
          </a:prstGeom>
          <a:noFill/>
          <a:ln w="9525">
            <a:noFill/>
            <a:miter lim="800000"/>
            <a:headEnd/>
            <a:tailEnd/>
          </a:ln>
        </p:spPr>
        <p:txBody>
          <a:bodyPr>
            <a:spAutoFit/>
          </a:bodyPr>
          <a:lstStyle/>
          <a:p>
            <a:pPr algn="ctr">
              <a:tabLst>
                <a:tab pos="630238" algn="l"/>
              </a:tabLst>
            </a:pPr>
            <a:r>
              <a:rPr lang="ru-RU" altLang="ru-RU" sz="3600" b="1">
                <a:solidFill>
                  <a:srgbClr val="FFFF00"/>
                </a:solidFill>
                <a:latin typeface="Times New Roman" pitchFamily="18" charset="0"/>
                <a:cs typeface="Times New Roman" pitchFamily="18" charset="0"/>
              </a:rPr>
              <a:t>3. Популяционно-генетические параметры хозяйственно полезных признаков.</a:t>
            </a:r>
            <a:endParaRPr lang="ru-RU" altLang="ru-RU" sz="3600">
              <a:solidFill>
                <a:srgbClr val="FFFF00"/>
              </a:solidFill>
              <a:latin typeface="Times New Roman" pitchFamily="18" charset="0"/>
              <a:cs typeface="Times New Roman" pitchFamily="18" charset="0"/>
            </a:endParaRPr>
          </a:p>
        </p:txBody>
      </p:sp>
      <p:sp>
        <p:nvSpPr>
          <p:cNvPr id="30723" name="Прямоугольник 2"/>
          <p:cNvSpPr>
            <a:spLocks noChangeArrowheads="1"/>
          </p:cNvSpPr>
          <p:nvPr/>
        </p:nvSpPr>
        <p:spPr bwMode="auto">
          <a:xfrm>
            <a:off x="228600" y="1858963"/>
            <a:ext cx="8763000" cy="3540125"/>
          </a:xfrm>
          <a:prstGeom prst="rect">
            <a:avLst/>
          </a:prstGeom>
          <a:noFill/>
          <a:ln w="9525">
            <a:noFill/>
            <a:miter lim="800000"/>
            <a:headEnd/>
            <a:tailEnd/>
          </a:ln>
        </p:spPr>
        <p:txBody>
          <a:bodyPr>
            <a:spAutoFit/>
          </a:bodyPr>
          <a:lstStyle/>
          <a:p>
            <a:pPr algn="just"/>
            <a:r>
              <a:rPr lang="ru-RU" altLang="ru-RU" sz="2800">
                <a:latin typeface="Times New Roman" pitchFamily="18" charset="0"/>
                <a:cs typeface="Times New Roman" pitchFamily="18" charset="0"/>
              </a:rPr>
              <a:t>Оценка результатов племенной работы, прогноз ее эффективности, определение племенной ценности животных и моделирование селекционных программ производят с использованием популяционно-генетических (селекционно-генетических) параметров. Следовательно, эффективность племенной работы в большей степени зависит от правильной оценки селекционно-генетических параметров.</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Прямоугольник 1"/>
          <p:cNvSpPr>
            <a:spLocks noChangeArrowheads="1"/>
          </p:cNvSpPr>
          <p:nvPr/>
        </p:nvSpPr>
        <p:spPr bwMode="auto">
          <a:xfrm>
            <a:off x="228600" y="533400"/>
            <a:ext cx="4495800" cy="5262563"/>
          </a:xfrm>
          <a:prstGeom prst="rect">
            <a:avLst/>
          </a:prstGeom>
          <a:noFill/>
          <a:ln w="9525">
            <a:noFill/>
            <a:miter lim="800000"/>
            <a:headEnd/>
            <a:tailEnd/>
          </a:ln>
        </p:spPr>
        <p:txBody>
          <a:bodyPr>
            <a:spAutoFit/>
          </a:bodyPr>
          <a:lstStyle/>
          <a:p>
            <a:pPr algn="just"/>
            <a:r>
              <a:rPr lang="ru-RU" altLang="ru-RU" sz="2800">
                <a:latin typeface="Times New Roman" pitchFamily="18" charset="0"/>
                <a:cs typeface="Times New Roman" pitchFamily="18" charset="0"/>
              </a:rPr>
              <a:t>Выявлено, что при эффективности отбора необходимо наличие генотипического разнообразия. Если принять общее фенотипическое разнообразие за 100%, то можно выделить процент разнообразия генотипического и процент разнообразия паратипического.</a:t>
            </a:r>
          </a:p>
        </p:txBody>
      </p:sp>
      <p:pic>
        <p:nvPicPr>
          <p:cNvPr id="31747" name="Picture 3"/>
          <p:cNvPicPr>
            <a:picLocks noChangeAspect="1" noChangeArrowheads="1"/>
          </p:cNvPicPr>
          <p:nvPr/>
        </p:nvPicPr>
        <p:blipFill>
          <a:blip r:embed="rId2" cstate="print"/>
          <a:srcRect/>
          <a:stretch>
            <a:fillRect/>
          </a:stretch>
        </p:blipFill>
        <p:spPr bwMode="auto">
          <a:xfrm>
            <a:off x="4894263" y="3914775"/>
            <a:ext cx="4286250" cy="29432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Прямоугольник 1"/>
          <p:cNvSpPr>
            <a:spLocks noChangeArrowheads="1"/>
          </p:cNvSpPr>
          <p:nvPr/>
        </p:nvSpPr>
        <p:spPr bwMode="auto">
          <a:xfrm>
            <a:off x="228600" y="381000"/>
            <a:ext cx="8686800" cy="2678113"/>
          </a:xfrm>
          <a:prstGeom prst="rect">
            <a:avLst/>
          </a:prstGeom>
          <a:noFill/>
          <a:ln w="9525">
            <a:noFill/>
            <a:miter lim="800000"/>
            <a:headEnd/>
            <a:tailEnd/>
          </a:ln>
        </p:spPr>
        <p:txBody>
          <a:bodyPr>
            <a:spAutoFit/>
          </a:bodyPr>
          <a:lstStyle/>
          <a:p>
            <a:pPr algn="just"/>
            <a:r>
              <a:rPr lang="ru-RU" altLang="ru-RU" sz="2800">
                <a:latin typeface="Times New Roman" pitchFamily="18" charset="0"/>
                <a:cs typeface="Times New Roman" pitchFamily="18" charset="0"/>
              </a:rPr>
              <a:t>Основными параметрами средних статистических признаков являются: средняя арифметическая (М), среднее квадратическое (стандартное) отклонение (δ), варианса (δ</a:t>
            </a:r>
            <a:r>
              <a:rPr lang="ru-RU" altLang="ru-RU" sz="2800" baseline="30000">
                <a:latin typeface="Times New Roman" pitchFamily="18" charset="0"/>
                <a:cs typeface="Times New Roman" pitchFamily="18" charset="0"/>
              </a:rPr>
              <a:t>2</a:t>
            </a:r>
            <a:r>
              <a:rPr lang="ru-RU" altLang="ru-RU" sz="2800">
                <a:latin typeface="Times New Roman" pitchFamily="18" charset="0"/>
                <a:cs typeface="Times New Roman" pitchFamily="18" charset="0"/>
              </a:rPr>
              <a:t>), ошибка средней арифметической или стандартная ошибка (m</a:t>
            </a:r>
            <a:r>
              <a:rPr lang="ru-RU" altLang="ru-RU" sz="2800" baseline="-25000">
                <a:latin typeface="Times New Roman" pitchFamily="18" charset="0"/>
                <a:cs typeface="Times New Roman" pitchFamily="18" charset="0"/>
              </a:rPr>
              <a:t>M</a:t>
            </a:r>
            <a:r>
              <a:rPr lang="ru-RU" altLang="ru-RU" sz="2800">
                <a:latin typeface="Times New Roman" pitchFamily="18" charset="0"/>
                <a:cs typeface="Times New Roman" pitchFamily="18" charset="0"/>
              </a:rPr>
              <a:t>), коэффициент изменчивости (вариации) (Cv).</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Прямоугольник 1"/>
          <p:cNvSpPr>
            <a:spLocks noChangeArrowheads="1"/>
          </p:cNvSpPr>
          <p:nvPr/>
        </p:nvSpPr>
        <p:spPr bwMode="auto">
          <a:xfrm>
            <a:off x="223838" y="381000"/>
            <a:ext cx="8610600" cy="2678113"/>
          </a:xfrm>
          <a:prstGeom prst="rect">
            <a:avLst/>
          </a:prstGeom>
          <a:noFill/>
          <a:ln w="9525">
            <a:noFill/>
            <a:miter lim="800000"/>
            <a:headEnd/>
            <a:tailEnd/>
          </a:ln>
        </p:spPr>
        <p:txBody>
          <a:bodyPr>
            <a:spAutoFit/>
          </a:bodyPr>
          <a:lstStyle/>
          <a:p>
            <a:pPr algn="just"/>
            <a:r>
              <a:rPr lang="ru-RU" altLang="ru-RU" sz="2800">
                <a:latin typeface="Times New Roman" pitchFamily="18" charset="0"/>
                <a:cs typeface="Times New Roman" pitchFamily="18" charset="0"/>
              </a:rPr>
              <a:t>Мерой фенотипической изменчивости признаков, определяющей возможности отбора, являются дисперсия (варианса) (δ</a:t>
            </a:r>
            <a:r>
              <a:rPr lang="ru-RU" altLang="ru-RU" sz="2800" baseline="30000">
                <a:latin typeface="Times New Roman" pitchFamily="18" charset="0"/>
                <a:cs typeface="Times New Roman" pitchFamily="18" charset="0"/>
              </a:rPr>
              <a:t>2</a:t>
            </a:r>
            <a:r>
              <a:rPr lang="ru-RU" altLang="ru-RU" sz="2800">
                <a:latin typeface="Times New Roman" pitchFamily="18" charset="0"/>
                <a:cs typeface="Times New Roman" pitchFamily="18" charset="0"/>
              </a:rPr>
              <a:t>), стандартное отклонение (δ) и коэффициент вариации Сv. Варианса используется при вычислении наследуемости, изменчивости, корреляции, повторяемости.</a:t>
            </a:r>
          </a:p>
        </p:txBody>
      </p:sp>
      <p:pic>
        <p:nvPicPr>
          <p:cNvPr id="33795" name="Picture 2"/>
          <p:cNvPicPr>
            <a:picLocks noChangeAspect="1" noChangeArrowheads="1"/>
          </p:cNvPicPr>
          <p:nvPr/>
        </p:nvPicPr>
        <p:blipFill>
          <a:blip r:embed="rId2" cstate="print"/>
          <a:srcRect/>
          <a:stretch>
            <a:fillRect/>
          </a:stretch>
        </p:blipFill>
        <p:spPr bwMode="auto">
          <a:xfrm>
            <a:off x="3429000" y="3086100"/>
            <a:ext cx="5695950" cy="37719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Прямоугольник 1"/>
          <p:cNvSpPr>
            <a:spLocks noChangeArrowheads="1"/>
          </p:cNvSpPr>
          <p:nvPr/>
        </p:nvSpPr>
        <p:spPr bwMode="auto">
          <a:xfrm>
            <a:off x="304800" y="381000"/>
            <a:ext cx="8534400" cy="3970338"/>
          </a:xfrm>
          <a:prstGeom prst="rect">
            <a:avLst/>
          </a:prstGeom>
          <a:noFill/>
          <a:ln w="9525">
            <a:noFill/>
            <a:miter lim="800000"/>
            <a:headEnd/>
            <a:tailEnd/>
          </a:ln>
        </p:spPr>
        <p:txBody>
          <a:bodyPr>
            <a:spAutoFit/>
          </a:bodyPr>
          <a:lstStyle/>
          <a:p>
            <a:pPr algn="just"/>
            <a:r>
              <a:rPr lang="ru-RU" altLang="ru-RU" sz="2800">
                <a:latin typeface="Times New Roman" pitchFamily="18" charset="0"/>
                <a:cs typeface="Times New Roman" pitchFamily="18" charset="0"/>
              </a:rPr>
              <a:t>При расчете коэффициента </a:t>
            </a:r>
            <a:r>
              <a:rPr lang="ru-RU" altLang="ru-RU" sz="2800" b="1">
                <a:solidFill>
                  <a:srgbClr val="FFFF00"/>
                </a:solidFill>
                <a:latin typeface="Times New Roman" pitchFamily="18" charset="0"/>
                <a:cs typeface="Times New Roman" pitchFamily="18" charset="0"/>
              </a:rPr>
              <a:t>наследуемости </a:t>
            </a:r>
            <a:r>
              <a:rPr lang="ru-RU" altLang="ru-RU" sz="2800">
                <a:latin typeface="Times New Roman" pitchFamily="18" charset="0"/>
                <a:cs typeface="Times New Roman" pitchFamily="18" charset="0"/>
              </a:rPr>
              <a:t>устанавливают только ту часть генетической вариансы, которая обусловлена аддитивным действием генов и является основой всех программ селекции. Все селекционируемые признаки в зависимости от величины коэффициента наследуемости подразделяют на низконаследуемые (h</a:t>
            </a:r>
            <a:r>
              <a:rPr lang="ru-RU" altLang="ru-RU" sz="2800" baseline="30000">
                <a:latin typeface="Times New Roman" pitchFamily="18" charset="0"/>
                <a:cs typeface="Times New Roman" pitchFamily="18" charset="0"/>
              </a:rPr>
              <a:t>2</a:t>
            </a:r>
            <a:r>
              <a:rPr lang="ru-RU" altLang="ru-RU" sz="2800">
                <a:latin typeface="Times New Roman" pitchFamily="18" charset="0"/>
                <a:cs typeface="Times New Roman" pitchFamily="18" charset="0"/>
              </a:rPr>
              <a:t>= 0,05-0,25), средненаследуемые         (h</a:t>
            </a:r>
            <a:r>
              <a:rPr lang="ru-RU" altLang="ru-RU" sz="2800" baseline="30000">
                <a:latin typeface="Times New Roman" pitchFamily="18" charset="0"/>
                <a:cs typeface="Times New Roman" pitchFamily="18" charset="0"/>
              </a:rPr>
              <a:t>2</a:t>
            </a:r>
            <a:r>
              <a:rPr lang="ru-RU" altLang="ru-RU" sz="2800">
                <a:latin typeface="Times New Roman" pitchFamily="18" charset="0"/>
                <a:cs typeface="Times New Roman" pitchFamily="18" charset="0"/>
              </a:rPr>
              <a:t>= 0,26-0,59) и высоконаследуемые (h</a:t>
            </a:r>
            <a:r>
              <a:rPr lang="ru-RU" altLang="ru-RU" sz="2800" baseline="30000">
                <a:latin typeface="Times New Roman" pitchFamily="18" charset="0"/>
                <a:cs typeface="Times New Roman" pitchFamily="18" charset="0"/>
              </a:rPr>
              <a:t>2</a:t>
            </a:r>
            <a:r>
              <a:rPr lang="ru-RU" altLang="ru-RU" sz="2800">
                <a:latin typeface="Times New Roman" pitchFamily="18" charset="0"/>
                <a:cs typeface="Times New Roman" pitchFamily="18" charset="0"/>
              </a:rPr>
              <a:t> = 0,6 и более).</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Прямоугольник 1"/>
          <p:cNvSpPr>
            <a:spLocks noChangeArrowheads="1"/>
          </p:cNvSpPr>
          <p:nvPr/>
        </p:nvSpPr>
        <p:spPr bwMode="auto">
          <a:xfrm>
            <a:off x="196850" y="381000"/>
            <a:ext cx="8686800" cy="6124575"/>
          </a:xfrm>
          <a:prstGeom prst="rect">
            <a:avLst/>
          </a:prstGeom>
          <a:noFill/>
          <a:ln w="9525">
            <a:noFill/>
            <a:miter lim="800000"/>
            <a:headEnd/>
            <a:tailEnd/>
          </a:ln>
        </p:spPr>
        <p:txBody>
          <a:bodyPr>
            <a:spAutoFit/>
          </a:bodyPr>
          <a:lstStyle/>
          <a:p>
            <a:r>
              <a:rPr lang="ru-RU" altLang="ru-RU" sz="2800">
                <a:solidFill>
                  <a:srgbClr val="FFFF00"/>
                </a:solidFill>
                <a:latin typeface="Times New Roman" pitchFamily="18" charset="0"/>
                <a:cs typeface="Times New Roman" pitchFamily="18" charset="0"/>
              </a:rPr>
              <a:t>Наиболее распространенными методами оценки наследуемости хозяйственно полезных признаков являются следующие:</a:t>
            </a:r>
          </a:p>
          <a:p>
            <a:r>
              <a:rPr lang="ru-RU" altLang="ru-RU" sz="2800">
                <a:latin typeface="Times New Roman" pitchFamily="18" charset="0"/>
                <a:cs typeface="Times New Roman" pitchFamily="18" charset="0"/>
              </a:rPr>
              <a:t> </a:t>
            </a:r>
          </a:p>
          <a:p>
            <a:r>
              <a:rPr lang="en-US" altLang="ru-RU" sz="2800">
                <a:latin typeface="Times New Roman" pitchFamily="18" charset="0"/>
                <a:cs typeface="Times New Roman" pitchFamily="18" charset="0"/>
              </a:rPr>
              <a:t>h</a:t>
            </a:r>
            <a:r>
              <a:rPr lang="en-US" altLang="ru-RU" sz="2800" baseline="30000">
                <a:latin typeface="Times New Roman" pitchFamily="18" charset="0"/>
                <a:cs typeface="Times New Roman" pitchFamily="18" charset="0"/>
              </a:rPr>
              <a:t>2</a:t>
            </a:r>
            <a:r>
              <a:rPr lang="en-US" altLang="ru-RU" sz="2800">
                <a:latin typeface="Times New Roman" pitchFamily="18" charset="0"/>
                <a:cs typeface="Times New Roman" pitchFamily="18" charset="0"/>
              </a:rPr>
              <a:t> = 2r</a:t>
            </a:r>
            <a:r>
              <a:rPr lang="en-US" altLang="ru-RU" sz="2800" baseline="-25000">
                <a:latin typeface="Times New Roman" pitchFamily="18" charset="0"/>
                <a:cs typeface="Times New Roman" pitchFamily="18" charset="0"/>
              </a:rPr>
              <a:t>pn</a:t>
            </a:r>
            <a:r>
              <a:rPr lang="en-US" altLang="ru-RU" sz="2800">
                <a:latin typeface="Times New Roman" pitchFamily="18" charset="0"/>
                <a:cs typeface="Times New Roman" pitchFamily="18" charset="0"/>
              </a:rPr>
              <a:t>,                        h</a:t>
            </a:r>
            <a:r>
              <a:rPr lang="en-US" altLang="ru-RU" sz="2800" baseline="30000">
                <a:latin typeface="Times New Roman" pitchFamily="18" charset="0"/>
                <a:cs typeface="Times New Roman" pitchFamily="18" charset="0"/>
              </a:rPr>
              <a:t>2</a:t>
            </a:r>
            <a:r>
              <a:rPr lang="en-US" altLang="ru-RU" sz="2800">
                <a:latin typeface="Times New Roman" pitchFamily="18" charset="0"/>
                <a:cs typeface="Times New Roman" pitchFamily="18" charset="0"/>
              </a:rPr>
              <a:t> = 2R</a:t>
            </a:r>
            <a:r>
              <a:rPr lang="en-US" altLang="ru-RU" sz="2800" baseline="-25000">
                <a:latin typeface="Times New Roman" pitchFamily="18" charset="0"/>
                <a:cs typeface="Times New Roman" pitchFamily="18" charset="0"/>
              </a:rPr>
              <a:t>pn</a:t>
            </a:r>
            <a:r>
              <a:rPr lang="en-US" altLang="ru-RU" sz="2800">
                <a:latin typeface="Times New Roman" pitchFamily="18" charset="0"/>
                <a:cs typeface="Times New Roman" pitchFamily="18" charset="0"/>
              </a:rPr>
              <a:t>,                         h</a:t>
            </a:r>
            <a:r>
              <a:rPr lang="en-US" altLang="ru-RU" sz="2800" baseline="30000">
                <a:latin typeface="Times New Roman" pitchFamily="18" charset="0"/>
                <a:cs typeface="Times New Roman" pitchFamily="18" charset="0"/>
              </a:rPr>
              <a:t>2</a:t>
            </a:r>
            <a:r>
              <a:rPr lang="en-US" altLang="ru-RU" sz="2800">
                <a:latin typeface="Times New Roman" pitchFamily="18" charset="0"/>
                <a:cs typeface="Times New Roman" pitchFamily="18" charset="0"/>
              </a:rPr>
              <a:t> = 4</a:t>
            </a:r>
            <a:r>
              <a:rPr lang="en-US" altLang="ru-RU" sz="2800" baseline="-25000">
                <a:latin typeface="Times New Roman" pitchFamily="18" charset="0"/>
                <a:cs typeface="Times New Roman" pitchFamily="18" charset="0"/>
              </a:rPr>
              <a:t>rnc</a:t>
            </a:r>
            <a:endParaRPr lang="ru-RU" altLang="ru-RU" sz="2800">
              <a:latin typeface="Times New Roman" pitchFamily="18" charset="0"/>
              <a:cs typeface="Times New Roman" pitchFamily="18" charset="0"/>
            </a:endParaRPr>
          </a:p>
          <a:p>
            <a:r>
              <a:rPr lang="en-US" altLang="ru-RU" sz="2800">
                <a:latin typeface="Times New Roman" pitchFamily="18" charset="0"/>
                <a:cs typeface="Times New Roman" pitchFamily="18" charset="0"/>
              </a:rPr>
              <a:t> </a:t>
            </a:r>
            <a:endParaRPr lang="ru-RU" altLang="ru-RU" sz="2800">
              <a:latin typeface="Times New Roman" pitchFamily="18" charset="0"/>
              <a:cs typeface="Times New Roman" pitchFamily="18" charset="0"/>
            </a:endParaRPr>
          </a:p>
          <a:p>
            <a:r>
              <a:rPr lang="ru-RU" altLang="ru-RU" sz="2800">
                <a:latin typeface="Times New Roman" pitchFamily="18" charset="0"/>
                <a:cs typeface="Times New Roman" pitchFamily="18" charset="0"/>
              </a:rPr>
              <a:t>где h</a:t>
            </a:r>
            <a:r>
              <a:rPr lang="ru-RU" altLang="ru-RU" sz="2800" baseline="30000">
                <a:latin typeface="Times New Roman" pitchFamily="18" charset="0"/>
                <a:cs typeface="Times New Roman" pitchFamily="18" charset="0"/>
              </a:rPr>
              <a:t>2</a:t>
            </a:r>
            <a:r>
              <a:rPr lang="ru-RU" altLang="ru-RU" sz="2800">
                <a:latin typeface="Times New Roman" pitchFamily="18" charset="0"/>
                <a:cs typeface="Times New Roman" pitchFamily="18" charset="0"/>
              </a:rPr>
              <a:t> – коэффициент наследуемости;</a:t>
            </a:r>
          </a:p>
          <a:p>
            <a:r>
              <a:rPr lang="ru-RU" altLang="ru-RU" sz="2800">
                <a:latin typeface="Times New Roman" pitchFamily="18" charset="0"/>
                <a:cs typeface="Times New Roman" pitchFamily="18" charset="0"/>
              </a:rPr>
              <a:t>r</a:t>
            </a:r>
            <a:r>
              <a:rPr lang="ru-RU" altLang="ru-RU" sz="2800" baseline="-25000">
                <a:latin typeface="Times New Roman" pitchFamily="18" charset="0"/>
                <a:cs typeface="Times New Roman" pitchFamily="18" charset="0"/>
              </a:rPr>
              <a:t>pn</a:t>
            </a:r>
            <a:r>
              <a:rPr lang="ru-RU" altLang="ru-RU" sz="2800">
                <a:latin typeface="Times New Roman" pitchFamily="18" charset="0"/>
                <a:cs typeface="Times New Roman" pitchFamily="18" charset="0"/>
              </a:rPr>
              <a:t> – удвоенный коэффициент корреляции между фенотипами дочерей и их матерей или сыновей и отцов;</a:t>
            </a:r>
          </a:p>
          <a:p>
            <a:r>
              <a:rPr lang="ru-RU" altLang="ru-RU" sz="2800">
                <a:latin typeface="Times New Roman" pitchFamily="18" charset="0"/>
                <a:cs typeface="Times New Roman" pitchFamily="18" charset="0"/>
              </a:rPr>
              <a:t>r</a:t>
            </a:r>
            <a:r>
              <a:rPr lang="ru-RU" altLang="ru-RU" sz="2800" baseline="-25000">
                <a:latin typeface="Times New Roman" pitchFamily="18" charset="0"/>
                <a:cs typeface="Times New Roman" pitchFamily="18" charset="0"/>
              </a:rPr>
              <a:t>pn</a:t>
            </a:r>
            <a:r>
              <a:rPr lang="ru-RU" altLang="ru-RU" sz="2800">
                <a:latin typeface="Times New Roman" pitchFamily="18" charset="0"/>
                <a:cs typeface="Times New Roman" pitchFamily="18" charset="0"/>
              </a:rPr>
              <a:t> – удвоенный коэффициент регрессии тех же групп родственников;</a:t>
            </a:r>
          </a:p>
          <a:p>
            <a:r>
              <a:rPr lang="ru-RU" altLang="ru-RU" sz="2800">
                <a:latin typeface="Times New Roman" pitchFamily="18" charset="0"/>
                <a:cs typeface="Times New Roman" pitchFamily="18" charset="0"/>
              </a:rPr>
              <a:t>r</a:t>
            </a:r>
            <a:r>
              <a:rPr lang="ru-RU" altLang="ru-RU" sz="2800" baseline="-25000">
                <a:latin typeface="Times New Roman" pitchFamily="18" charset="0"/>
                <a:cs typeface="Times New Roman" pitchFamily="18" charset="0"/>
              </a:rPr>
              <a:t>uc</a:t>
            </a:r>
            <a:r>
              <a:rPr lang="ru-RU" altLang="ru-RU" sz="2800">
                <a:latin typeface="Times New Roman" pitchFamily="18" charset="0"/>
                <a:cs typeface="Times New Roman" pitchFamily="18" charset="0"/>
              </a:rPr>
              <a:t> – учетверенный коэффициент корреляции между фенотипами полусибсов по отцу или матери.</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Объект 2"/>
          <p:cNvSpPr>
            <a:spLocks noGrp="1"/>
          </p:cNvSpPr>
          <p:nvPr>
            <p:ph idx="1"/>
          </p:nvPr>
        </p:nvSpPr>
        <p:spPr>
          <a:xfrm>
            <a:off x="457200" y="381000"/>
            <a:ext cx="8229600" cy="5745163"/>
          </a:xfrm>
        </p:spPr>
        <p:txBody>
          <a:bodyPr>
            <a:normAutofit fontScale="92500" lnSpcReduction="10000"/>
          </a:bodyPr>
          <a:lstStyle/>
          <a:p>
            <a:pPr marL="0" indent="0" algn="ctr" eaLnBrk="1" fontAlgn="auto" hangingPunct="1">
              <a:spcAft>
                <a:spcPts val="0"/>
              </a:spcAft>
              <a:buFontTx/>
              <a:buNone/>
              <a:defRPr/>
            </a:pPr>
            <a:r>
              <a:rPr lang="ru-RU" altLang="ru-RU" sz="3600" b="1" dirty="0" smtClean="0"/>
              <a:t>Литература:</a:t>
            </a:r>
          </a:p>
          <a:p>
            <a:pPr marL="0" indent="0" algn="just" eaLnBrk="1" fontAlgn="auto" hangingPunct="1">
              <a:spcAft>
                <a:spcPts val="0"/>
              </a:spcAft>
              <a:buFontTx/>
              <a:buNone/>
              <a:defRPr/>
            </a:pPr>
            <a:r>
              <a:rPr lang="ru-RU" altLang="ru-RU" sz="2400" b="1" dirty="0" smtClean="0"/>
              <a:t>Основная: </a:t>
            </a:r>
          </a:p>
          <a:p>
            <a:pPr marL="0" indent="0" algn="just" eaLnBrk="1" fontAlgn="auto" hangingPunct="1">
              <a:spcAft>
                <a:spcPts val="0"/>
              </a:spcAft>
              <a:buFontTx/>
              <a:buNone/>
              <a:tabLst>
                <a:tab pos="354013" algn="l"/>
              </a:tabLst>
              <a:defRPr/>
            </a:pPr>
            <a:r>
              <a:rPr lang="ru-RU" altLang="ru-RU" sz="2400" dirty="0" smtClean="0"/>
              <a:t>1.	</a:t>
            </a:r>
            <a:r>
              <a:rPr lang="ru-RU" altLang="ru-RU" sz="2400" dirty="0" err="1" smtClean="0"/>
              <a:t>Басовский</a:t>
            </a:r>
            <a:r>
              <a:rPr lang="ru-RU" altLang="ru-RU" sz="2400" dirty="0" smtClean="0"/>
              <a:t>, Н.З. Крупномасштабная селекция в животноводстве / Н.З </a:t>
            </a:r>
            <a:r>
              <a:rPr lang="ru-RU" altLang="ru-RU" sz="2400" dirty="0" err="1" smtClean="0"/>
              <a:t>Басовский</a:t>
            </a:r>
            <a:r>
              <a:rPr lang="ru-RU" altLang="ru-RU" sz="2400" dirty="0" smtClean="0"/>
              <a:t>, В.И. </a:t>
            </a:r>
            <a:r>
              <a:rPr lang="ru-RU" altLang="ru-RU" sz="2400" dirty="0" err="1" smtClean="0"/>
              <a:t>Буркат</a:t>
            </a:r>
            <a:r>
              <a:rPr lang="ru-RU" altLang="ru-RU" sz="2400" dirty="0" smtClean="0"/>
              <a:t>, В.И. Власов [и др.]. Киев : Ассоциация «</a:t>
            </a:r>
            <a:r>
              <a:rPr lang="ru-RU" altLang="ru-RU" sz="2400" dirty="0" err="1" smtClean="0"/>
              <a:t>Украiна</a:t>
            </a:r>
            <a:r>
              <a:rPr lang="ru-RU" altLang="ru-RU" sz="2400" dirty="0" smtClean="0"/>
              <a:t>», 1994. - 373 с.</a:t>
            </a:r>
          </a:p>
          <a:p>
            <a:pPr marL="0" indent="0" algn="just" eaLnBrk="1" fontAlgn="auto" hangingPunct="1">
              <a:spcAft>
                <a:spcPts val="0"/>
              </a:spcAft>
              <a:buFontTx/>
              <a:buNone/>
              <a:tabLst>
                <a:tab pos="354013" algn="l"/>
              </a:tabLst>
              <a:defRPr/>
            </a:pPr>
            <a:r>
              <a:rPr lang="ru-RU" altLang="ru-RU" sz="2400" dirty="0" smtClean="0"/>
              <a:t>2.	</a:t>
            </a:r>
            <a:r>
              <a:rPr lang="ru-RU" altLang="ru-RU" sz="2400" dirty="0" err="1" smtClean="0"/>
              <a:t>Казаровец</a:t>
            </a:r>
            <a:r>
              <a:rPr lang="ru-RU" altLang="ru-RU" sz="2400" dirty="0" smtClean="0"/>
              <a:t>, Н.В. Племенная работа в молочном скотоводстве : монография / Н.В. </a:t>
            </a:r>
            <a:r>
              <a:rPr lang="ru-RU" altLang="ru-RU" sz="2400" dirty="0" err="1" smtClean="0"/>
              <a:t>Казаровец</a:t>
            </a:r>
            <a:r>
              <a:rPr lang="ru-RU" altLang="ru-RU" sz="2400" dirty="0" smtClean="0"/>
              <a:t> [и др.]. – Минск : БГАТУ, 2012. – 424 с.</a:t>
            </a:r>
          </a:p>
          <a:p>
            <a:pPr marL="0" indent="0" algn="just" eaLnBrk="1" fontAlgn="auto" hangingPunct="1">
              <a:spcAft>
                <a:spcPts val="0"/>
              </a:spcAft>
              <a:buFontTx/>
              <a:buNone/>
              <a:tabLst>
                <a:tab pos="354013" algn="l"/>
              </a:tabLst>
              <a:defRPr/>
            </a:pPr>
            <a:r>
              <a:rPr lang="ru-RU" altLang="ru-RU" sz="2400" dirty="0" smtClean="0"/>
              <a:t>3.	Теоретические и практические аспекты </a:t>
            </a:r>
            <a:r>
              <a:rPr lang="ru-RU" altLang="ru-RU" sz="2400" dirty="0" err="1" smtClean="0"/>
              <a:t>селекционно</a:t>
            </a:r>
            <a:r>
              <a:rPr lang="ru-RU" altLang="ru-RU" sz="2400" dirty="0" smtClean="0"/>
              <a:t>-племенной работы в скотоводстве : Монография / Н.В. </a:t>
            </a:r>
            <a:r>
              <a:rPr lang="ru-RU" altLang="ru-RU" sz="2400" dirty="0" err="1" smtClean="0"/>
              <a:t>Казаровец</a:t>
            </a:r>
            <a:r>
              <a:rPr lang="ru-RU" altLang="ru-RU" sz="2400" dirty="0" smtClean="0"/>
              <a:t> [и др.]. – Минск : БГАТУ, 2005. – 312 с.</a:t>
            </a:r>
          </a:p>
          <a:p>
            <a:pPr marL="0" indent="0" algn="just" eaLnBrk="1" fontAlgn="auto" hangingPunct="1">
              <a:spcAft>
                <a:spcPts val="0"/>
              </a:spcAft>
              <a:buFontTx/>
              <a:buNone/>
              <a:tabLst>
                <a:tab pos="530225" algn="l"/>
              </a:tabLst>
              <a:defRPr/>
            </a:pPr>
            <a:r>
              <a:rPr lang="ru-RU" altLang="ru-RU" sz="2400" dirty="0" smtClean="0"/>
              <a:t>4. Павлова</a:t>
            </a:r>
            <a:r>
              <a:rPr lang="ru-RU" altLang="ru-RU" sz="2400" dirty="0"/>
              <a:t>, Т. В. Крупномасштабная селекция: учебно-методическое пособие для студентов учреждений высшего образования, обучающихся по специальности «Зоотехния»/ </a:t>
            </a:r>
            <a:r>
              <a:rPr lang="ru-RU" altLang="ru-RU" sz="2400" dirty="0" smtClean="0"/>
              <a:t>5. Т</a:t>
            </a:r>
            <a:r>
              <a:rPr lang="ru-RU" altLang="ru-RU" sz="2400" dirty="0"/>
              <a:t>. В. Павлова, Н. В. </a:t>
            </a:r>
            <a:r>
              <a:rPr lang="ru-RU" altLang="ru-RU" sz="2400" dirty="0" err="1"/>
              <a:t>Казаровец</a:t>
            </a:r>
            <a:r>
              <a:rPr lang="ru-RU" altLang="ru-RU" sz="2400" dirty="0"/>
              <a:t>, Н. И. </a:t>
            </a:r>
            <a:r>
              <a:rPr lang="ru-RU" altLang="ru-RU" sz="2400" dirty="0" err="1"/>
              <a:t>Гавриченко</a:t>
            </a:r>
            <a:r>
              <a:rPr lang="ru-RU" altLang="ru-RU" sz="2400" dirty="0"/>
              <a:t>; Белорусская государственная сельско-хозяйственная академия. – Горки, 2016. – 78 с.</a:t>
            </a:r>
            <a:endParaRPr lang="ru-RU" altLang="ru-RU" sz="2400" dirty="0" smtClean="0"/>
          </a:p>
          <a:p>
            <a:pPr marL="0" indent="0" eaLnBrk="1" fontAlgn="auto" hangingPunct="1">
              <a:spcAft>
                <a:spcPts val="0"/>
              </a:spcAft>
              <a:buFontTx/>
              <a:buNone/>
              <a:defRPr/>
            </a:pPr>
            <a:endParaRPr lang="ru-RU" altLang="ru-RU"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Прямоугольник 1"/>
          <p:cNvSpPr>
            <a:spLocks noChangeArrowheads="1"/>
          </p:cNvSpPr>
          <p:nvPr/>
        </p:nvSpPr>
        <p:spPr bwMode="auto">
          <a:xfrm>
            <a:off x="215900" y="381000"/>
            <a:ext cx="8610600" cy="3540125"/>
          </a:xfrm>
          <a:prstGeom prst="rect">
            <a:avLst/>
          </a:prstGeom>
          <a:noFill/>
          <a:ln w="9525">
            <a:noFill/>
            <a:miter lim="800000"/>
            <a:headEnd/>
            <a:tailEnd/>
          </a:ln>
        </p:spPr>
        <p:txBody>
          <a:bodyPr>
            <a:spAutoFit/>
          </a:bodyPr>
          <a:lstStyle/>
          <a:p>
            <a:pPr algn="just"/>
            <a:r>
              <a:rPr lang="ru-RU" altLang="ru-RU" sz="2800">
                <a:latin typeface="Times New Roman" pitchFamily="18" charset="0"/>
                <a:cs typeface="Times New Roman" pitchFamily="18" charset="0"/>
              </a:rPr>
              <a:t>При оценке наследуемости признаков поданным племенного учета реальная структура выборки, как правило, всегда отличается от оптимальной, поэтому для надежной оценки этого параметра объем выборки должен быть больше в 1,3-1,5 раза.</a:t>
            </a:r>
          </a:p>
          <a:p>
            <a:pPr algn="just"/>
            <a:r>
              <a:rPr lang="ru-RU" altLang="ru-RU" sz="2800">
                <a:latin typeface="Times New Roman" pitchFamily="18" charset="0"/>
                <a:cs typeface="Times New Roman" pitchFamily="18" charset="0"/>
              </a:rPr>
              <a:t>Надежность популяционно-генетических параметров зависит не столько от достоверности, сколько от их относительной устойчивости.</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Прямоугольник 1"/>
          <p:cNvSpPr>
            <a:spLocks noChangeArrowheads="1"/>
          </p:cNvSpPr>
          <p:nvPr/>
        </p:nvSpPr>
        <p:spPr bwMode="auto">
          <a:xfrm>
            <a:off x="381000" y="381000"/>
            <a:ext cx="8458200" cy="5262563"/>
          </a:xfrm>
          <a:prstGeom prst="rect">
            <a:avLst/>
          </a:prstGeom>
          <a:noFill/>
          <a:ln w="9525">
            <a:noFill/>
            <a:miter lim="800000"/>
            <a:headEnd/>
            <a:tailEnd/>
          </a:ln>
        </p:spPr>
        <p:txBody>
          <a:bodyPr>
            <a:spAutoFit/>
          </a:bodyPr>
          <a:lstStyle/>
          <a:p>
            <a:pPr algn="just"/>
            <a:r>
              <a:rPr lang="ru-RU" altLang="ru-RU" sz="2800" b="1">
                <a:solidFill>
                  <a:srgbClr val="FFFF00"/>
                </a:solidFill>
                <a:latin typeface="Times New Roman" pitchFamily="18" charset="0"/>
                <a:cs typeface="Times New Roman" pitchFamily="18" charset="0"/>
              </a:rPr>
              <a:t>Повторяемость</a:t>
            </a:r>
            <a:r>
              <a:rPr lang="ru-RU" altLang="ru-RU" sz="2800">
                <a:solidFill>
                  <a:srgbClr val="FFFF00"/>
                </a:solidFill>
                <a:latin typeface="Times New Roman" pitchFamily="18" charset="0"/>
                <a:cs typeface="Times New Roman" pitchFamily="18" charset="0"/>
              </a:rPr>
              <a:t>.</a:t>
            </a:r>
            <a:r>
              <a:rPr lang="ru-RU" altLang="ru-RU" sz="2800">
                <a:latin typeface="Times New Roman" pitchFamily="18" charset="0"/>
                <a:cs typeface="Times New Roman" pitchFamily="18" charset="0"/>
              </a:rPr>
              <a:t> Степень соответствия оценки признака, проведенной в разное время (например, степень соответствия продуктивности между лактациями). Для изучения повторяемости признаков применяется корреляционный и дисперсионный анализы. При корреляционном анализе вычисляется коэффициент корреляции между двумя измерениями по группе животных, при дисперсионном – внутриклассовый коэффициент корреляции. Коэффициент повторяемости часто используется при оценке племенных качеств производителей как критерий достоверности полученных результатов.</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Прямоугольник 1"/>
          <p:cNvSpPr>
            <a:spLocks noChangeArrowheads="1"/>
          </p:cNvSpPr>
          <p:nvPr/>
        </p:nvSpPr>
        <p:spPr bwMode="auto">
          <a:xfrm>
            <a:off x="304800" y="457200"/>
            <a:ext cx="8534400" cy="5694363"/>
          </a:xfrm>
          <a:prstGeom prst="rect">
            <a:avLst/>
          </a:prstGeom>
          <a:noFill/>
          <a:ln w="9525">
            <a:noFill/>
            <a:miter lim="800000"/>
            <a:headEnd/>
            <a:tailEnd/>
          </a:ln>
        </p:spPr>
        <p:txBody>
          <a:bodyPr>
            <a:spAutoFit/>
          </a:bodyPr>
          <a:lstStyle/>
          <a:p>
            <a:pPr algn="just"/>
            <a:r>
              <a:rPr lang="ru-RU" altLang="ru-RU" sz="2800" b="1">
                <a:solidFill>
                  <a:srgbClr val="FFFF00"/>
                </a:solidFill>
                <a:latin typeface="Times New Roman" pitchFamily="18" charset="0"/>
                <a:cs typeface="Times New Roman" pitchFamily="18" charset="0"/>
              </a:rPr>
              <a:t>Коэффициент корреляции</a:t>
            </a:r>
            <a:r>
              <a:rPr lang="ru-RU" altLang="ru-RU" sz="2800">
                <a:solidFill>
                  <a:srgbClr val="FFFF00"/>
                </a:solidFill>
                <a:latin typeface="Times New Roman" pitchFamily="18" charset="0"/>
                <a:cs typeface="Times New Roman" pitchFamily="18" charset="0"/>
              </a:rPr>
              <a:t> </a:t>
            </a:r>
            <a:r>
              <a:rPr lang="ru-RU" altLang="ru-RU" sz="2800">
                <a:latin typeface="Times New Roman" pitchFamily="18" charset="0"/>
                <a:cs typeface="Times New Roman" pitchFamily="18" charset="0"/>
              </a:rPr>
              <a:t>– это число, изменяющееся в пределах ±1. Положительная корреляция предполагает, что большие значения одного признака имеют тенденцию случаться одновременно с большими значениями другого, и малые значения обоих признаков также обычно встречаются одновременно. С другой стороны, отрицательная корреляция двух признаков предполагает, что большие значения одного признака имеют место при малых значениях другого и наоборот. Корреляция вблизи нуля означает, что два признака не изменяются одновременно, а скорее наоборот: они не зависят друг от друга.</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Прямоугольник 1"/>
          <p:cNvSpPr>
            <a:spLocks noChangeArrowheads="1"/>
          </p:cNvSpPr>
          <p:nvPr/>
        </p:nvSpPr>
        <p:spPr bwMode="auto">
          <a:xfrm>
            <a:off x="381000" y="381000"/>
            <a:ext cx="8382000" cy="5262563"/>
          </a:xfrm>
          <a:prstGeom prst="rect">
            <a:avLst/>
          </a:prstGeom>
          <a:noFill/>
          <a:ln w="9525">
            <a:noFill/>
            <a:miter lim="800000"/>
            <a:headEnd/>
            <a:tailEnd/>
          </a:ln>
        </p:spPr>
        <p:txBody>
          <a:bodyPr>
            <a:spAutoFit/>
          </a:bodyPr>
          <a:lstStyle/>
          <a:p>
            <a:pPr algn="just"/>
            <a:r>
              <a:rPr lang="ru-RU" altLang="ru-RU" sz="2800">
                <a:latin typeface="Times New Roman" pitchFamily="18" charset="0"/>
                <a:cs typeface="Times New Roman" pitchFamily="18" charset="0"/>
              </a:rPr>
              <a:t>Коэффициент корреляции можно интерпретировать следующим образом:</a:t>
            </a:r>
          </a:p>
          <a:p>
            <a:pPr algn="just"/>
            <a:r>
              <a:rPr lang="ru-RU" altLang="ru-RU" sz="2800">
                <a:latin typeface="Times New Roman" pitchFamily="18" charset="0"/>
                <a:cs typeface="Times New Roman" pitchFamily="18" charset="0"/>
              </a:rPr>
              <a:t>•	от 0,7 до 1,0 – признаки изменяются существенно в одном направлении;</a:t>
            </a:r>
          </a:p>
          <a:p>
            <a:pPr algn="just"/>
            <a:r>
              <a:rPr lang="ru-RU" altLang="ru-RU" sz="2800">
                <a:latin typeface="Times New Roman" pitchFamily="18" charset="0"/>
                <a:cs typeface="Times New Roman" pitchFamily="18" charset="0"/>
              </a:rPr>
              <a:t>•	от 0,35 до 0,7 – изменяются до некоторой степени в одном направлении;</a:t>
            </a:r>
          </a:p>
          <a:p>
            <a:pPr algn="just"/>
            <a:r>
              <a:rPr lang="ru-RU" altLang="ru-RU" sz="2800">
                <a:latin typeface="Times New Roman" pitchFamily="18" charset="0"/>
                <a:cs typeface="Times New Roman" pitchFamily="18" charset="0"/>
              </a:rPr>
              <a:t>•	от -0,35 до 0,35 – изменяются почти независимо друг от друга:</a:t>
            </a:r>
          </a:p>
          <a:p>
            <a:pPr algn="just"/>
            <a:r>
              <a:rPr lang="ru-RU" altLang="ru-RU" sz="2800">
                <a:latin typeface="Times New Roman" pitchFamily="18" charset="0"/>
                <a:cs typeface="Times New Roman" pitchFamily="18" charset="0"/>
              </a:rPr>
              <a:t>•	от -0,35 до -0,7 – изменяются до некоторой степени в противоположных направлениях;</a:t>
            </a:r>
          </a:p>
          <a:p>
            <a:pPr algn="just"/>
            <a:r>
              <a:rPr lang="ru-RU" altLang="ru-RU" sz="2800">
                <a:latin typeface="Times New Roman" pitchFamily="18" charset="0"/>
                <a:cs typeface="Times New Roman" pitchFamily="18" charset="0"/>
              </a:rPr>
              <a:t>•	от -0,7 до -1,0 – изменяются существенно в противоположных направлениях.</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Прямоугольник 1"/>
          <p:cNvSpPr>
            <a:spLocks noChangeArrowheads="1"/>
          </p:cNvSpPr>
          <p:nvPr/>
        </p:nvSpPr>
        <p:spPr bwMode="auto">
          <a:xfrm>
            <a:off x="327025" y="457200"/>
            <a:ext cx="8534400" cy="4400550"/>
          </a:xfrm>
          <a:prstGeom prst="rect">
            <a:avLst/>
          </a:prstGeom>
          <a:noFill/>
          <a:ln w="9525">
            <a:noFill/>
            <a:miter lim="800000"/>
            <a:headEnd/>
            <a:tailEnd/>
          </a:ln>
        </p:spPr>
        <p:txBody>
          <a:bodyPr>
            <a:spAutoFit/>
          </a:bodyPr>
          <a:lstStyle/>
          <a:p>
            <a:pPr algn="just"/>
            <a:r>
              <a:rPr lang="ru-RU" altLang="ru-RU" sz="2800">
                <a:solidFill>
                  <a:srgbClr val="FFFF00"/>
                </a:solidFill>
                <a:latin typeface="Times New Roman" pitchFamily="18" charset="0"/>
                <a:cs typeface="Times New Roman" pitchFamily="18" charset="0"/>
              </a:rPr>
              <a:t>Генетические корреляции </a:t>
            </a:r>
            <a:r>
              <a:rPr lang="ru-RU" altLang="ru-RU" sz="2800">
                <a:latin typeface="Times New Roman" pitchFamily="18" charset="0"/>
                <a:cs typeface="Times New Roman" pitchFamily="18" charset="0"/>
              </a:rPr>
              <a:t>(r</a:t>
            </a:r>
            <a:r>
              <a:rPr lang="ru-RU" altLang="ru-RU" sz="2800" baseline="-25000">
                <a:latin typeface="Times New Roman" pitchFamily="18" charset="0"/>
                <a:cs typeface="Times New Roman" pitchFamily="18" charset="0"/>
              </a:rPr>
              <a:t>g</a:t>
            </a:r>
            <a:r>
              <a:rPr lang="ru-RU" altLang="ru-RU" sz="2800">
                <a:latin typeface="Times New Roman" pitchFamily="18" charset="0"/>
                <a:cs typeface="Times New Roman" pitchFamily="18" charset="0"/>
              </a:rPr>
              <a:t>) показывают степень наследственной связи между селекционными признаками, которая обусловливается взаимосвязанным действием полигенов на отдельные системы, органы и ткани, а также сцеплением двух неаллельных генов одной хромосомы, оказывающих воздействие на два разных признака. Генетические корреляции имеют важное значение, так как селекция по одному признаку вызовет необратимые изменения связанного признака.</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ъект 2"/>
          <p:cNvSpPr>
            <a:spLocks noGrp="1"/>
          </p:cNvSpPr>
          <p:nvPr>
            <p:ph idx="1"/>
          </p:nvPr>
        </p:nvSpPr>
        <p:spPr>
          <a:xfrm>
            <a:off x="457200" y="228600"/>
            <a:ext cx="8229600" cy="4525963"/>
          </a:xfrm>
        </p:spPr>
        <p:txBody>
          <a:bodyPr/>
          <a:lstStyle/>
          <a:p>
            <a:pPr marL="0" indent="354013" algn="just" eaLnBrk="1" fontAlgn="auto" hangingPunct="1">
              <a:spcAft>
                <a:spcPts val="0"/>
              </a:spcAft>
              <a:buFontTx/>
              <a:buNone/>
              <a:defRPr/>
            </a:pPr>
            <a:r>
              <a:rPr lang="ru-RU" altLang="ru-RU" sz="2400" b="1" dirty="0" smtClean="0"/>
              <a:t>Дополнительная: </a:t>
            </a:r>
          </a:p>
          <a:p>
            <a:pPr marL="0" indent="354013" algn="just" eaLnBrk="1" fontAlgn="auto" hangingPunct="1">
              <a:spcAft>
                <a:spcPts val="0"/>
              </a:spcAft>
              <a:buFontTx/>
              <a:buNone/>
              <a:defRPr/>
            </a:pPr>
            <a:r>
              <a:rPr lang="ru-RU" altLang="ru-RU" sz="2400" dirty="0" smtClean="0"/>
              <a:t>4.	</a:t>
            </a:r>
            <a:r>
              <a:rPr lang="ru-RU" altLang="ru-RU" sz="2400" dirty="0" err="1" smtClean="0"/>
              <a:t>Жебровский</a:t>
            </a:r>
            <a:r>
              <a:rPr lang="ru-RU" altLang="ru-RU" sz="2400" dirty="0" smtClean="0"/>
              <a:t>, Л.С. Селекция сельскохозяйственных животных: учебник для ВУЗов / Л.С. </a:t>
            </a:r>
            <a:r>
              <a:rPr lang="ru-RU" altLang="ru-RU" sz="2400" dirty="0" err="1" smtClean="0"/>
              <a:t>Жебровский</a:t>
            </a:r>
            <a:r>
              <a:rPr lang="ru-RU" altLang="ru-RU" sz="2400" dirty="0" smtClean="0"/>
              <a:t>. – Санкт-Петербург : Лань, 2002. – 256 с. </a:t>
            </a:r>
          </a:p>
          <a:p>
            <a:pPr marL="0" indent="354013" algn="just" eaLnBrk="1" fontAlgn="auto" hangingPunct="1">
              <a:spcAft>
                <a:spcPts val="0"/>
              </a:spcAft>
              <a:buFontTx/>
              <a:buNone/>
              <a:defRPr/>
            </a:pPr>
            <a:r>
              <a:rPr lang="ru-RU" altLang="ru-RU" sz="2400" dirty="0" smtClean="0"/>
              <a:t>5.	Петухов, В.П. Генетические основы селекции животных / В.П. </a:t>
            </a:r>
            <a:r>
              <a:rPr lang="ru-RU" altLang="ru-RU" sz="2400" dirty="0" err="1" smtClean="0"/>
              <a:t>Пету-хов</a:t>
            </a:r>
            <a:r>
              <a:rPr lang="ru-RU" altLang="ru-RU" sz="2400" dirty="0" smtClean="0"/>
              <a:t>, Л.К. Эрнст, И.И. </a:t>
            </a:r>
            <a:r>
              <a:rPr lang="ru-RU" altLang="ru-RU" sz="2400" dirty="0" err="1" smtClean="0"/>
              <a:t>Гудилин</a:t>
            </a:r>
            <a:r>
              <a:rPr lang="ru-RU" altLang="ru-RU" sz="2400" dirty="0" smtClean="0"/>
              <a:t> [и др.]. Москва : </a:t>
            </a:r>
            <a:r>
              <a:rPr lang="ru-RU" altLang="ru-RU" sz="2400" dirty="0" err="1" smtClean="0"/>
              <a:t>Агропромиздат</a:t>
            </a:r>
            <a:r>
              <a:rPr lang="ru-RU" altLang="ru-RU" sz="2400" dirty="0" smtClean="0"/>
              <a:t>, 1989. – 448 с.</a:t>
            </a:r>
          </a:p>
          <a:p>
            <a:pPr marL="0" indent="354013" algn="just" eaLnBrk="1" fontAlgn="auto" hangingPunct="1">
              <a:spcAft>
                <a:spcPts val="0"/>
              </a:spcAft>
              <a:buFontTx/>
              <a:buNone/>
              <a:defRPr/>
            </a:pPr>
            <a:r>
              <a:rPr lang="ru-RU" altLang="ru-RU" sz="2400" dirty="0" smtClean="0"/>
              <a:t>6.	Практикум по племенному делу в скотоводстве: учебное пособие / В.Г. </a:t>
            </a:r>
            <a:r>
              <a:rPr lang="ru-RU" altLang="ru-RU" sz="2400" dirty="0" err="1" smtClean="0"/>
              <a:t>Кахикало</a:t>
            </a:r>
            <a:r>
              <a:rPr lang="ru-RU" altLang="ru-RU" sz="2400" dirty="0" smtClean="0"/>
              <a:t> [ и др.] ред. В.Г. </a:t>
            </a:r>
            <a:r>
              <a:rPr lang="ru-RU" altLang="ru-RU" sz="2400" dirty="0" err="1" smtClean="0"/>
              <a:t>Кахикало</a:t>
            </a:r>
            <a:r>
              <a:rPr lang="ru-RU" altLang="ru-RU" sz="2400" dirty="0" smtClean="0"/>
              <a:t>.- Санкт-Петербург : Лань, 2010.- 285 с.</a:t>
            </a:r>
          </a:p>
          <a:p>
            <a:pPr marL="0" indent="354013" algn="just" eaLnBrk="1" fontAlgn="auto" hangingPunct="1">
              <a:spcAft>
                <a:spcPts val="0"/>
              </a:spcAft>
              <a:buFontTx/>
              <a:buNone/>
              <a:defRPr/>
            </a:pPr>
            <a:endParaRPr lang="ru-RU" altLang="ru-RU" sz="24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ъект 3"/>
          <p:cNvSpPr>
            <a:spLocks noGrp="1"/>
          </p:cNvSpPr>
          <p:nvPr>
            <p:ph idx="1"/>
          </p:nvPr>
        </p:nvSpPr>
        <p:spPr>
          <a:xfrm>
            <a:off x="152400" y="0"/>
            <a:ext cx="8839200" cy="6248400"/>
          </a:xfrm>
        </p:spPr>
        <p:txBody>
          <a:bodyPr/>
          <a:lstStyle/>
          <a:p>
            <a:pPr marL="457200" indent="-457200" algn="ctr" eaLnBrk="1" fontAlgn="auto" hangingPunct="1">
              <a:spcAft>
                <a:spcPts val="0"/>
              </a:spcAft>
              <a:buFontTx/>
              <a:buAutoNum type="arabicPeriod"/>
              <a:defRPr/>
            </a:pPr>
            <a:endParaRPr lang="ru-RU" altLang="ru-RU" sz="2400" b="1" dirty="0" smtClean="0"/>
          </a:p>
          <a:p>
            <a:pPr marL="457200" indent="-457200" algn="ctr" eaLnBrk="1" fontAlgn="auto" hangingPunct="1">
              <a:spcAft>
                <a:spcPts val="0"/>
              </a:spcAft>
              <a:buFontTx/>
              <a:buAutoNum type="arabicPeriod"/>
              <a:defRPr/>
            </a:pPr>
            <a:endParaRPr lang="ru-RU" altLang="ru-RU" sz="2400" b="1" dirty="0" smtClean="0"/>
          </a:p>
          <a:p>
            <a:pPr marL="0" indent="354013" algn="just" eaLnBrk="1" fontAlgn="auto" hangingPunct="1">
              <a:spcBef>
                <a:spcPts val="0"/>
              </a:spcBef>
              <a:spcAft>
                <a:spcPts val="0"/>
              </a:spcAft>
              <a:buFontTx/>
              <a:buNone/>
              <a:defRPr/>
            </a:pPr>
            <a:endParaRPr lang="ru-RU" altLang="ru-RU" sz="2400" dirty="0" smtClean="0"/>
          </a:p>
        </p:txBody>
      </p:sp>
      <p:sp>
        <p:nvSpPr>
          <p:cNvPr id="2" name="Прямоугольник 1"/>
          <p:cNvSpPr/>
          <p:nvPr/>
        </p:nvSpPr>
        <p:spPr>
          <a:xfrm>
            <a:off x="228600" y="457200"/>
            <a:ext cx="8534400" cy="7527925"/>
          </a:xfrm>
          <a:prstGeom prst="rect">
            <a:avLst/>
          </a:prstGeom>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SzPct val="60000"/>
              <a:buFontTx/>
              <a:buAutoNum type="arabicPeriod"/>
              <a:defRPr/>
            </a:pPr>
            <a:r>
              <a:rPr lang="ru-RU" altLang="ru-RU" sz="3200" b="1" i="1" dirty="0" smtClean="0">
                <a:solidFill>
                  <a:srgbClr val="FFFF00"/>
                </a:solidFill>
              </a:rPr>
              <a:t>Предмет и задачи курса</a:t>
            </a:r>
          </a:p>
          <a:p>
            <a:pPr algn="just" eaLnBrk="1" hangingPunct="1">
              <a:spcBef>
                <a:spcPct val="20000"/>
              </a:spcBef>
              <a:buSzPct val="60000"/>
              <a:defRPr/>
            </a:pPr>
            <a:endParaRPr lang="ru-RU" altLang="ru-RU" sz="2400" dirty="0" smtClean="0">
              <a:solidFill>
                <a:srgbClr val="FFFFFF"/>
              </a:solidFill>
              <a:effectLst>
                <a:outerShdw blurRad="38100" dist="38100" dir="2700000" algn="tl">
                  <a:srgbClr val="073E87"/>
                </a:outerShdw>
              </a:effectLst>
              <a:latin typeface="Palatino Linotype" pitchFamily="18" charset="0"/>
            </a:endParaRPr>
          </a:p>
          <a:p>
            <a:pPr algn="just" eaLnBrk="1" hangingPunct="1">
              <a:defRPr/>
            </a:pPr>
            <a:r>
              <a:rPr lang="ru-RU" altLang="ru-RU" sz="2800" b="1" dirty="0" smtClean="0">
                <a:solidFill>
                  <a:srgbClr val="FFFF00"/>
                </a:solidFill>
                <a:latin typeface="Times New Roman" pitchFamily="18" charset="0"/>
                <a:cs typeface="Times New Roman" pitchFamily="18" charset="0"/>
              </a:rPr>
              <a:t>Данная дисциплина решает ряд конкретных задач: </a:t>
            </a:r>
          </a:p>
          <a:p>
            <a:pPr algn="just" eaLnBrk="1" hangingPunct="1">
              <a:buFont typeface="Arial" charset="0"/>
              <a:buChar char="•"/>
              <a:defRPr/>
            </a:pPr>
            <a:r>
              <a:rPr lang="ru-RU" altLang="ru-RU" sz="2400" dirty="0" smtClean="0">
                <a:latin typeface="Times New Roman" pitchFamily="18" charset="0"/>
                <a:cs typeface="Times New Roman" pitchFamily="18" charset="0"/>
              </a:rPr>
              <a:t>разработку новых и совершенствование существующих методов повышения потенциала продуктивности животных;</a:t>
            </a:r>
          </a:p>
          <a:p>
            <a:pPr algn="just" eaLnBrk="1" hangingPunct="1">
              <a:buFont typeface="Arial" charset="0"/>
              <a:buChar char="•"/>
              <a:defRPr/>
            </a:pPr>
            <a:r>
              <a:rPr lang="ru-RU" altLang="ru-RU" sz="2400" dirty="0" smtClean="0">
                <a:latin typeface="Times New Roman" pitchFamily="18" charset="0"/>
                <a:cs typeface="Times New Roman" pitchFamily="18" charset="0"/>
              </a:rPr>
              <a:t>снижение себестоимости и улучшение качества продукции;</a:t>
            </a:r>
          </a:p>
          <a:p>
            <a:pPr algn="just" eaLnBrk="1" hangingPunct="1">
              <a:buFont typeface="Arial" charset="0"/>
              <a:buChar char="•"/>
              <a:defRPr/>
            </a:pPr>
            <a:r>
              <a:rPr lang="ru-RU" altLang="ru-RU" sz="2400" dirty="0" smtClean="0">
                <a:latin typeface="Times New Roman" pitchFamily="18" charset="0"/>
                <a:cs typeface="Times New Roman" pitchFamily="18" charset="0"/>
              </a:rPr>
              <a:t>увеличение плодовитости, крепости конституции, приспособленности к новым технологиям; </a:t>
            </a:r>
          </a:p>
          <a:p>
            <a:pPr marL="342900" indent="-342900" algn="just" eaLnBrk="1" hangingPunct="1">
              <a:buFont typeface="Arial" panose="020B0604020202020204" pitchFamily="34" charset="0"/>
              <a:buChar char="•"/>
              <a:defRPr/>
            </a:pPr>
            <a:r>
              <a:rPr lang="ru-RU" altLang="ru-RU" sz="2400" dirty="0" smtClean="0">
                <a:latin typeface="Times New Roman" pitchFamily="18" charset="0"/>
                <a:cs typeface="Times New Roman" pitchFamily="18" charset="0"/>
              </a:rPr>
              <a:t>  продление сроков использования животных;</a:t>
            </a:r>
          </a:p>
          <a:p>
            <a:pPr marL="342900" indent="-342900" algn="just" eaLnBrk="1" hangingPunct="1">
              <a:buFont typeface="Arial" panose="020B0604020202020204" pitchFamily="34" charset="0"/>
              <a:buChar char="•"/>
              <a:defRPr/>
            </a:pPr>
            <a:r>
              <a:rPr lang="ru-RU" altLang="ru-RU" sz="2400" dirty="0" smtClean="0">
                <a:latin typeface="Times New Roman" pitchFamily="18" charset="0"/>
                <a:cs typeface="Times New Roman" pitchFamily="18" charset="0"/>
              </a:rPr>
              <a:t>  усовершенствование методов оценки генотипа животных;</a:t>
            </a:r>
          </a:p>
          <a:p>
            <a:pPr algn="just" eaLnBrk="1" hangingPunct="1">
              <a:buFont typeface="Arial" charset="0"/>
              <a:buChar char="•"/>
              <a:defRPr/>
            </a:pPr>
            <a:r>
              <a:rPr lang="ru-RU" altLang="ru-RU" sz="2400" dirty="0" smtClean="0">
                <a:latin typeface="Times New Roman" pitchFamily="18" charset="0"/>
                <a:cs typeface="Times New Roman" pitchFamily="18" charset="0"/>
              </a:rPr>
              <a:t>овладение методами моделирования селекционного процесса с помощью ЭВМ;</a:t>
            </a:r>
          </a:p>
          <a:p>
            <a:pPr algn="just" eaLnBrk="1" hangingPunct="1">
              <a:buFont typeface="Arial" charset="0"/>
              <a:buChar char="•"/>
              <a:defRPr/>
            </a:pPr>
            <a:r>
              <a:rPr lang="ru-RU" altLang="ru-RU" sz="2400" dirty="0" smtClean="0">
                <a:latin typeface="Times New Roman" pitchFamily="18" charset="0"/>
                <a:cs typeface="Times New Roman" pitchFamily="18" charset="0"/>
              </a:rPr>
              <a:t>составление перспективных планов племенной работы, знание теоретических и практических принципов селекции сельскохозяйственных животных;</a:t>
            </a:r>
          </a:p>
          <a:p>
            <a:pPr algn="just" eaLnBrk="1" hangingPunct="1">
              <a:buFont typeface="Arial" charset="0"/>
              <a:buChar char="•"/>
              <a:defRPr/>
            </a:pPr>
            <a:r>
              <a:rPr lang="ru-RU" altLang="ru-RU" sz="2400" dirty="0" smtClean="0">
                <a:latin typeface="Times New Roman" pitchFamily="18" charset="0"/>
                <a:cs typeface="Times New Roman" pitchFamily="18" charset="0"/>
              </a:rPr>
              <a:t>использование достижений биотехнологии.</a:t>
            </a:r>
            <a:endParaRPr lang="ru-RU" altLang="ru-RU" sz="1600" dirty="0" smtClean="0">
              <a:latin typeface="Times New Roman" pitchFamily="18" charset="0"/>
              <a:cs typeface="Times New Roman" pitchFamily="18" charset="0"/>
            </a:endParaRPr>
          </a:p>
          <a:p>
            <a:pPr algn="just" eaLnBrk="1" hangingPunct="1">
              <a:spcBef>
                <a:spcPct val="20000"/>
              </a:spcBef>
              <a:buSzPct val="60000"/>
              <a:defRPr/>
            </a:pPr>
            <a:endParaRPr lang="ru-RU" altLang="ru-RU" sz="2400" dirty="0" smtClean="0">
              <a:solidFill>
                <a:srgbClr val="FFFFFF"/>
              </a:solidFill>
              <a:effectLst>
                <a:outerShdw blurRad="38100" dist="38100" dir="2700000" algn="tl">
                  <a:srgbClr val="073E87"/>
                </a:outerShdw>
              </a:effectLst>
              <a:latin typeface="Palatino Linotype" pitchFamily="18" charset="0"/>
            </a:endParaRPr>
          </a:p>
          <a:p>
            <a:pPr algn="just" eaLnBrk="1" hangingPunct="1">
              <a:spcBef>
                <a:spcPct val="20000"/>
              </a:spcBef>
              <a:buSzPct val="60000"/>
              <a:defRPr/>
            </a:pPr>
            <a:endParaRPr lang="ru-RU" altLang="ru-RU" sz="2400" dirty="0" smtClean="0">
              <a:solidFill>
                <a:srgbClr val="FFFFFF"/>
              </a:solidFill>
              <a:effectLst>
                <a:outerShdw blurRad="38100" dist="38100" dir="2700000" algn="tl">
                  <a:srgbClr val="073E87"/>
                </a:outerShdw>
              </a:effectLst>
              <a:latin typeface="Palatino Linotype" pitchFamily="18" charset="0"/>
            </a:endParaRPr>
          </a:p>
          <a:p>
            <a:pPr algn="just" eaLnBrk="1" hangingPunct="1">
              <a:spcBef>
                <a:spcPct val="20000"/>
              </a:spcBef>
              <a:buSzPct val="60000"/>
              <a:defRPr/>
            </a:pPr>
            <a:endParaRPr lang="ru-RU" altLang="ru-RU" sz="2400" dirty="0" smtClean="0">
              <a:solidFill>
                <a:srgbClr val="FFFFFF"/>
              </a:solidFill>
              <a:effectLst>
                <a:outerShdw blurRad="38100" dist="38100" dir="2700000" algn="tl">
                  <a:srgbClr val="073E87"/>
                </a:outerShdw>
              </a:effectLst>
              <a:latin typeface="Palatino Linotype"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304800" y="304800"/>
            <a:ext cx="8686800" cy="4400550"/>
          </a:xfrm>
          <a:prstGeom prst="rect">
            <a:avLst/>
          </a:prstGeom>
          <a:noFill/>
          <a:ln w="9525">
            <a:noFill/>
            <a:miter lim="800000"/>
            <a:headEnd/>
            <a:tailEnd/>
          </a:ln>
        </p:spPr>
        <p:txBody>
          <a:bodyPr>
            <a:spAutoFit/>
          </a:bodyPr>
          <a:lstStyle/>
          <a:p>
            <a:pPr algn="just"/>
            <a:r>
              <a:rPr lang="ru-RU" altLang="ru-RU" sz="2800" b="1">
                <a:solidFill>
                  <a:srgbClr val="FFFF00"/>
                </a:solidFill>
                <a:latin typeface="Times New Roman" pitchFamily="18" charset="0"/>
                <a:cs typeface="Times New Roman" pitchFamily="18" charset="0"/>
              </a:rPr>
              <a:t>Цель дисциплины</a:t>
            </a:r>
            <a:r>
              <a:rPr lang="ru-RU" altLang="ru-RU" sz="2800">
                <a:solidFill>
                  <a:srgbClr val="FFFF00"/>
                </a:solidFill>
                <a:latin typeface="Times New Roman" pitchFamily="18" charset="0"/>
                <a:cs typeface="Times New Roman" pitchFamily="18" charset="0"/>
              </a:rPr>
              <a:t> </a:t>
            </a:r>
            <a:r>
              <a:rPr lang="ru-RU" altLang="ru-RU" sz="2800" b="1">
                <a:solidFill>
                  <a:srgbClr val="FFFF00"/>
                </a:solidFill>
                <a:latin typeface="Times New Roman" pitchFamily="18" charset="0"/>
                <a:cs typeface="Times New Roman" pitchFamily="18" charset="0"/>
              </a:rPr>
              <a:t>«Крупномасштабная селекция» </a:t>
            </a:r>
            <a:r>
              <a:rPr lang="ru-RU" altLang="ru-RU" sz="2800">
                <a:latin typeface="Times New Roman" pitchFamily="18" charset="0"/>
                <a:cs typeface="Times New Roman" pitchFamily="18" charset="0"/>
              </a:rPr>
              <a:t>– изучение новейших научных методов селекции животных, позволяющих получать высокопродуктивных животных, сохранять их здоровье, проводить профилактику генетических заболеваний, повысить их адаптивную способность к внешним факторам, прогнозировать и оценивать селекционные достижения, а также экономический эффект от деятельности для области, региона, страны и программы селекции.</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1"/>
          <p:cNvSpPr>
            <a:spLocks noChangeArrowheads="1"/>
          </p:cNvSpPr>
          <p:nvPr/>
        </p:nvSpPr>
        <p:spPr bwMode="auto">
          <a:xfrm>
            <a:off x="228600" y="474663"/>
            <a:ext cx="8763000" cy="3538537"/>
          </a:xfrm>
          <a:prstGeom prst="rect">
            <a:avLst/>
          </a:prstGeom>
          <a:noFill/>
          <a:ln w="9525">
            <a:noFill/>
            <a:miter lim="800000"/>
            <a:headEnd/>
            <a:tailEnd/>
          </a:ln>
        </p:spPr>
        <p:txBody>
          <a:bodyPr>
            <a:spAutoFit/>
          </a:bodyPr>
          <a:lstStyle/>
          <a:p>
            <a:pPr indent="457200" algn="just"/>
            <a:r>
              <a:rPr lang="ru-RU" altLang="ru-RU" sz="2800">
                <a:solidFill>
                  <a:srgbClr val="FFFF00"/>
                </a:solidFill>
                <a:latin typeface="Times New Roman" pitchFamily="18" charset="0"/>
                <a:cs typeface="Times New Roman" pitchFamily="18" charset="0"/>
              </a:rPr>
              <a:t>Крупномасштабная селекция</a:t>
            </a:r>
            <a:r>
              <a:rPr lang="ru-RU" altLang="ru-RU" sz="2800">
                <a:latin typeface="Times New Roman" pitchFamily="18" charset="0"/>
                <a:cs typeface="Times New Roman" pitchFamily="18" charset="0"/>
              </a:rPr>
              <a:t> – это централизованная система организации племенной работы генетического улучшения животных в масштабе области, зоны, республики или по породе в пределах всего ее ареала на основе интенсивного использования быков-улучшателей, а также применения современных достижений науки и техники, передовой практики, в том числе ЭВМ.</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рямоугольник 1"/>
          <p:cNvSpPr>
            <a:spLocks noChangeArrowheads="1"/>
          </p:cNvSpPr>
          <p:nvPr/>
        </p:nvSpPr>
        <p:spPr bwMode="auto">
          <a:xfrm>
            <a:off x="228600" y="228600"/>
            <a:ext cx="8686800" cy="1816100"/>
          </a:xfrm>
          <a:prstGeom prst="rect">
            <a:avLst/>
          </a:prstGeom>
          <a:noFill/>
          <a:ln w="9525">
            <a:noFill/>
            <a:miter lim="800000"/>
            <a:headEnd/>
            <a:tailEnd/>
          </a:ln>
        </p:spPr>
        <p:txBody>
          <a:bodyPr>
            <a:spAutoFit/>
          </a:bodyPr>
          <a:lstStyle/>
          <a:p>
            <a:pPr indent="457200" algn="just"/>
            <a:r>
              <a:rPr lang="ru-RU" altLang="ru-RU" sz="2800">
                <a:latin typeface="Times New Roman" pitchFamily="18" charset="0"/>
                <a:cs typeface="Times New Roman" pitchFamily="18" charset="0"/>
              </a:rPr>
              <a:t>Теоретической основой крупномасштабной селекции служит </a:t>
            </a:r>
            <a:r>
              <a:rPr lang="ru-RU" altLang="ru-RU" sz="2800">
                <a:solidFill>
                  <a:srgbClr val="FFFF00"/>
                </a:solidFill>
                <a:latin typeface="Times New Roman" pitchFamily="18" charset="0"/>
                <a:cs typeface="Times New Roman" pitchFamily="18" charset="0"/>
              </a:rPr>
              <a:t>генетика популяций</a:t>
            </a:r>
            <a:r>
              <a:rPr lang="ru-RU" altLang="ru-RU" sz="2800">
                <a:latin typeface="Times New Roman" pitchFamily="18" charset="0"/>
                <a:cs typeface="Times New Roman" pitchFamily="18" charset="0"/>
              </a:rPr>
              <a:t>, закономерности которой положены в основы планирования селекционно-племенной работы.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рямоугольник 4"/>
          <p:cNvSpPr>
            <a:spLocks noChangeArrowheads="1"/>
          </p:cNvSpPr>
          <p:nvPr/>
        </p:nvSpPr>
        <p:spPr bwMode="auto">
          <a:xfrm>
            <a:off x="244475" y="976313"/>
            <a:ext cx="8686800" cy="5822950"/>
          </a:xfrm>
          <a:prstGeom prst="rect">
            <a:avLst/>
          </a:prstGeom>
          <a:noFill/>
          <a:ln w="9525">
            <a:noFill/>
            <a:miter lim="800000"/>
            <a:headEnd/>
            <a:tailEnd/>
          </a:ln>
        </p:spPr>
        <p:txBody>
          <a:bodyPr>
            <a:spAutoFit/>
          </a:bodyPr>
          <a:lstStyle/>
          <a:p>
            <a:pPr>
              <a:lnSpc>
                <a:spcPct val="95000"/>
              </a:lnSpc>
              <a:buFont typeface="Palatino Linotype" pitchFamily="18" charset="0"/>
              <a:buAutoNum type="arabicPeriod"/>
              <a:tabLst>
                <a:tab pos="630238" algn="l"/>
              </a:tabLst>
            </a:pPr>
            <a:r>
              <a:rPr lang="ru-RU" altLang="ru-RU" sz="2800">
                <a:latin typeface="Times New Roman" pitchFamily="18" charset="0"/>
                <a:cs typeface="Times New Roman" pitchFamily="18" charset="0"/>
              </a:rPr>
              <a:t>Она разрабатывает теорию и методы создания и совершенствования отдельных пород сельскохозяйственных животных.</a:t>
            </a:r>
          </a:p>
          <a:p>
            <a:pPr>
              <a:lnSpc>
                <a:spcPct val="95000"/>
              </a:lnSpc>
              <a:tabLst>
                <a:tab pos="630238" algn="l"/>
              </a:tabLst>
            </a:pPr>
            <a:r>
              <a:rPr lang="ru-RU" altLang="ru-RU" sz="2800">
                <a:latin typeface="Times New Roman" pitchFamily="18" charset="0"/>
                <a:cs typeface="Times New Roman" pitchFamily="18" charset="0"/>
              </a:rPr>
              <a:t>2. Выбираются эффективные методы оценки племенных животных и в первую очередь матерей быков, ремонтных бычков по собственной продуктивности и отцов производителей по качеству потомства. Индексы племенной ценности матерей быков включают генотип самой коровы, вычисленный по показателям нескольких лактации на фоне средней продуктивности стада и породы, а также племенную ценность ее родителей.</a:t>
            </a:r>
          </a:p>
          <a:p>
            <a:pPr>
              <a:lnSpc>
                <a:spcPct val="95000"/>
              </a:lnSpc>
              <a:tabLst>
                <a:tab pos="630238" algn="l"/>
              </a:tabLst>
            </a:pPr>
            <a:r>
              <a:rPr lang="ru-RU" altLang="ru-RU" sz="2800">
                <a:latin typeface="Times New Roman" pitchFamily="18" charset="0"/>
                <a:cs typeface="Times New Roman" pitchFamily="18" charset="0"/>
              </a:rPr>
              <a:t>3. Проводится оценка популяционно-генетических, селекционных и экономических факторов.</a:t>
            </a:r>
          </a:p>
        </p:txBody>
      </p:sp>
      <p:sp>
        <p:nvSpPr>
          <p:cNvPr id="15363" name="Прямоугольник 1"/>
          <p:cNvSpPr>
            <a:spLocks noChangeArrowheads="1"/>
          </p:cNvSpPr>
          <p:nvPr/>
        </p:nvSpPr>
        <p:spPr bwMode="auto">
          <a:xfrm>
            <a:off x="152400" y="22225"/>
            <a:ext cx="8778875" cy="954088"/>
          </a:xfrm>
          <a:prstGeom prst="rect">
            <a:avLst/>
          </a:prstGeom>
          <a:noFill/>
          <a:ln w="9525">
            <a:noFill/>
            <a:miter lim="800000"/>
            <a:headEnd/>
            <a:tailEnd/>
          </a:ln>
        </p:spPr>
        <p:txBody>
          <a:bodyPr>
            <a:spAutoFit/>
          </a:bodyPr>
          <a:lstStyle/>
          <a:p>
            <a:pPr algn="just"/>
            <a:r>
              <a:rPr lang="ru-RU" altLang="ru-RU" sz="2800">
                <a:solidFill>
                  <a:srgbClr val="FFFF00"/>
                </a:solidFill>
                <a:latin typeface="Times New Roman" pitchFamily="18" charset="0"/>
                <a:cs typeface="Times New Roman" pitchFamily="18" charset="0"/>
              </a:rPr>
              <a:t>Вместе с тем селекция имеет свои задачи, предмет и методы исследований:</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797</TotalTime>
  <Words>1765</Words>
  <Application>Microsoft Office PowerPoint</Application>
  <PresentationFormat>Экран (4:3)</PresentationFormat>
  <Paragraphs>83</Paragraphs>
  <Slides>34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34</vt:i4>
      </vt:variant>
    </vt:vector>
  </HeadingPairs>
  <TitlesOfParts>
    <vt:vector size="40" baseType="lpstr">
      <vt:lpstr>Arial</vt:lpstr>
      <vt:lpstr>Palatino Linotype</vt:lpstr>
      <vt:lpstr>Wingdings</vt:lpstr>
      <vt:lpstr>Calibri</vt:lpstr>
      <vt:lpstr>Times New Roman</vt:lpstr>
      <vt:lpstr>Базовая</vt:lpstr>
      <vt:lpstr> Теоретические основы крупномасштабной селекции сельскохозяйственных животных Лектор – доцент, кандидат сельскохозяйственных наук  Мартынов Александр Владимирович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Админ</dc:creator>
  <cp:lastModifiedBy>admin</cp:lastModifiedBy>
  <cp:revision>67</cp:revision>
  <cp:lastPrinted>1601-01-01T00:00:00Z</cp:lastPrinted>
  <dcterms:created xsi:type="dcterms:W3CDTF">1601-01-01T00:00:00Z</dcterms:created>
  <dcterms:modified xsi:type="dcterms:W3CDTF">2024-05-02T06:38:36Z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